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410" r:id="rId3"/>
    <p:sldId id="409" r:id="rId4"/>
    <p:sldId id="411" r:id="rId5"/>
    <p:sldId id="412" r:id="rId6"/>
    <p:sldId id="413" r:id="rId7"/>
    <p:sldId id="518" r:id="rId8"/>
    <p:sldId id="519" r:id="rId9"/>
    <p:sldId id="520" r:id="rId10"/>
    <p:sldId id="521" r:id="rId11"/>
    <p:sldId id="522" r:id="rId12"/>
    <p:sldId id="438" r:id="rId13"/>
    <p:sldId id="436" r:id="rId14"/>
    <p:sldId id="437" r:id="rId16"/>
    <p:sldId id="440" r:id="rId17"/>
    <p:sldId id="459" r:id="rId18"/>
    <p:sldId id="460" r:id="rId19"/>
    <p:sldId id="427" r:id="rId20"/>
    <p:sldId id="428" r:id="rId21"/>
    <p:sldId id="429" r:id="rId22"/>
    <p:sldId id="430" r:id="rId23"/>
    <p:sldId id="414" r:id="rId24"/>
    <p:sldId id="461" r:id="rId25"/>
    <p:sldId id="462" r:id="rId26"/>
    <p:sldId id="463" r:id="rId27"/>
    <p:sldId id="485" r:id="rId28"/>
    <p:sldId id="486" r:id="rId29"/>
    <p:sldId id="488" r:id="rId30"/>
    <p:sldId id="489" r:id="rId31"/>
    <p:sldId id="490" r:id="rId32"/>
    <p:sldId id="493" r:id="rId33"/>
    <p:sldId id="491" r:id="rId34"/>
    <p:sldId id="492" r:id="rId35"/>
    <p:sldId id="494" r:id="rId36"/>
    <p:sldId id="496" r:id="rId37"/>
    <p:sldId id="497" r:id="rId38"/>
    <p:sldId id="499" r:id="rId39"/>
    <p:sldId id="500" r:id="rId40"/>
    <p:sldId id="501" r:id="rId41"/>
    <p:sldId id="502" r:id="rId42"/>
    <p:sldId id="503" r:id="rId43"/>
    <p:sldId id="504" r:id="rId44"/>
    <p:sldId id="417" r:id="rId45"/>
    <p:sldId id="431" r:id="rId46"/>
    <p:sldId id="505" r:id="rId47"/>
    <p:sldId id="507" r:id="rId48"/>
    <p:sldId id="508" r:id="rId49"/>
    <p:sldId id="509" r:id="rId50"/>
    <p:sldId id="510" r:id="rId51"/>
    <p:sldId id="511" r:id="rId52"/>
    <p:sldId id="512" r:id="rId53"/>
    <p:sldId id="513" r:id="rId54"/>
    <p:sldId id="432" r:id="rId55"/>
    <p:sldId id="433" r:id="rId56"/>
    <p:sldId id="434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9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9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9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9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9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9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9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9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9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8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9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0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1.xml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2.xml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3.xml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6.xml"/><Relationship Id="rId1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7.xml"/><Relationship Id="rId1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8.xml"/><Relationship Id="rId1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9.xml"/><Relationship Id="rId1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5.xml"/><Relationship Id="rId1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6.xml"/><Relationship Id="rId1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7.xml"/><Relationship Id="rId1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8.xml"/><Relationship Id="rId1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0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1.xml"/><Relationship Id="rId1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2.xml"/><Relationship Id="rId1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5.xml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9405" y="442595"/>
            <a:ext cx="9199880" cy="4046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900">
                <a:solidFill>
                  <a:schemeClr val="bg1"/>
                </a:solidFill>
              </a:rPr>
              <a:t>关联子查询：</a:t>
            </a:r>
            <a:endParaRPr lang="zh-CN" altLang="en-US" sz="2900">
              <a:solidFill>
                <a:schemeClr val="bg1"/>
              </a:solidFill>
            </a:endParaRPr>
          </a:p>
          <a:p>
            <a:pPr algn="l"/>
            <a:endParaRPr lang="zh-CN" altLang="en-US" sz="2900">
              <a:solidFill>
                <a:schemeClr val="bg1"/>
              </a:solidFill>
            </a:endParaRPr>
          </a:p>
          <a:p>
            <a:pPr algn="l"/>
            <a:r>
              <a:rPr lang="en-US" altLang="zh-CN" sz="2900">
                <a:solidFill>
                  <a:schemeClr val="bg1"/>
                </a:solidFill>
              </a:rPr>
              <a:t>	</a:t>
            </a:r>
            <a:r>
              <a:rPr lang="zh-CN" altLang="en-US" sz="2900">
                <a:solidFill>
                  <a:schemeClr val="bg1"/>
                </a:solidFill>
              </a:rPr>
              <a:t>子查询的执行与主查询相关，需要执行多次</a:t>
            </a:r>
            <a:endParaRPr lang="zh-CN" altLang="en-US" sz="2900">
              <a:solidFill>
                <a:schemeClr val="bg1"/>
              </a:solidFill>
            </a:endParaRPr>
          </a:p>
          <a:p>
            <a:pPr algn="l"/>
            <a:endParaRPr lang="zh-CN" altLang="en-US" sz="2900">
              <a:solidFill>
                <a:schemeClr val="bg1"/>
              </a:solidFill>
            </a:endParaRPr>
          </a:p>
          <a:p>
            <a:pPr algn="l"/>
            <a:endParaRPr lang="zh-CN" altLang="en-US" sz="2900">
              <a:solidFill>
                <a:schemeClr val="bg1"/>
              </a:solidFill>
            </a:endParaRPr>
          </a:p>
          <a:p>
            <a:pPr algn="l"/>
            <a:r>
              <a:rPr lang="zh-CN" altLang="en-US" sz="2900">
                <a:solidFill>
                  <a:schemeClr val="bg1"/>
                </a:solidFill>
              </a:rPr>
              <a:t>非关联子查询：</a:t>
            </a:r>
            <a:endParaRPr lang="zh-CN" altLang="en-US" sz="2900">
              <a:solidFill>
                <a:schemeClr val="bg1"/>
              </a:solidFill>
            </a:endParaRPr>
          </a:p>
          <a:p>
            <a:pPr algn="l"/>
            <a:endParaRPr lang="zh-CN" altLang="en-US" sz="2900">
              <a:solidFill>
                <a:schemeClr val="bg1"/>
              </a:solidFill>
            </a:endParaRPr>
          </a:p>
          <a:p>
            <a:pPr algn="l"/>
            <a:r>
              <a:rPr lang="en-US" altLang="zh-CN" sz="2900">
                <a:solidFill>
                  <a:schemeClr val="bg1"/>
                </a:solidFill>
              </a:rPr>
              <a:t>	</a:t>
            </a:r>
            <a:r>
              <a:rPr lang="zh-CN" altLang="en-US" sz="2900">
                <a:solidFill>
                  <a:schemeClr val="bg1"/>
                </a:solidFill>
              </a:rPr>
              <a:t>子查询的执行与主查询执行无关，只需要执行一次</a:t>
            </a:r>
            <a:endParaRPr lang="zh-CN" altLang="en-US" sz="2900">
              <a:solidFill>
                <a:schemeClr val="bg1"/>
              </a:solidFill>
            </a:endParaRPr>
          </a:p>
          <a:p>
            <a:pPr algn="l"/>
            <a:endParaRPr lang="en-US" altLang="zh-CN" sz="25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6390" y="442595"/>
            <a:ext cx="1901825" cy="537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900">
                <a:solidFill>
                  <a:schemeClr val="bg1"/>
                </a:solidFill>
              </a:rPr>
              <a:t>JSON</a:t>
            </a:r>
            <a:r>
              <a:rPr lang="zh-CN" altLang="en-US" sz="2900">
                <a:solidFill>
                  <a:schemeClr val="bg1"/>
                </a:solidFill>
              </a:rPr>
              <a:t>类型</a:t>
            </a:r>
            <a:endParaRPr lang="zh-CN" altLang="en-US" sz="29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1101725"/>
            <a:ext cx="10727055" cy="5483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2250" y="283210"/>
            <a:ext cx="8351520" cy="7062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900">
                <a:solidFill>
                  <a:schemeClr val="bg1"/>
                </a:solidFill>
              </a:rPr>
              <a:t>B+</a:t>
            </a:r>
            <a:r>
              <a:rPr lang="zh-CN" altLang="en-US" sz="2900">
                <a:solidFill>
                  <a:schemeClr val="bg1"/>
                </a:solidFill>
              </a:rPr>
              <a:t>树（平衡多路搜索树）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r>
              <a:rPr lang="en-US" altLang="zh-CN" sz="2900">
                <a:solidFill>
                  <a:schemeClr val="bg1"/>
                </a:solidFill>
                <a:sym typeface="+mn-ea"/>
              </a:rPr>
              <a:t>B+</a:t>
            </a:r>
            <a:r>
              <a:rPr lang="zh-CN" altLang="en-US" sz="2900">
                <a:solidFill>
                  <a:schemeClr val="bg1"/>
                </a:solidFill>
                <a:sym typeface="+mn-ea"/>
              </a:rPr>
              <a:t>树构造矮胖， 所需的磁盘</a:t>
            </a:r>
            <a:r>
              <a:rPr lang="en-US" altLang="zh-CN" sz="2900">
                <a:solidFill>
                  <a:schemeClr val="bg1"/>
                </a:solidFill>
                <a:sym typeface="+mn-ea"/>
              </a:rPr>
              <a:t>IO</a:t>
            </a:r>
            <a:r>
              <a:rPr lang="zh-CN" altLang="en-US" sz="2900">
                <a:solidFill>
                  <a:schemeClr val="bg1"/>
                </a:solidFill>
                <a:sym typeface="+mn-ea"/>
              </a:rPr>
              <a:t>次数更少</a:t>
            </a:r>
            <a:endParaRPr lang="zh-CN" altLang="en-US" sz="2900">
              <a:solidFill>
                <a:schemeClr val="bg1"/>
              </a:solidFill>
              <a:sym typeface="+mn-ea"/>
            </a:endParaRPr>
          </a:p>
          <a:p>
            <a:r>
              <a:rPr lang="zh-CN" altLang="en-US" sz="2900">
                <a:solidFill>
                  <a:schemeClr val="bg1"/>
                </a:solidFill>
                <a:sym typeface="+mn-ea"/>
              </a:rPr>
              <a:t>，更适合范围查询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、孩子数量 </a:t>
            </a:r>
            <a:r>
              <a:rPr lang="en-US" altLang="zh-CN" sz="2400">
                <a:solidFill>
                  <a:schemeClr val="bg1"/>
                </a:solidFill>
              </a:rPr>
              <a:t>= </a:t>
            </a:r>
            <a:r>
              <a:rPr lang="zh-CN" altLang="en-US" sz="2400">
                <a:solidFill>
                  <a:schemeClr val="bg1"/>
                </a:solidFill>
              </a:rPr>
              <a:t>关键字数量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、非叶子节点的关键字会出现在子节点中，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  并且作为最大或最小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3</a:t>
            </a:r>
            <a:r>
              <a:rPr lang="zh-CN" altLang="en-US" sz="2400">
                <a:solidFill>
                  <a:schemeClr val="bg1"/>
                </a:solidFill>
              </a:rPr>
              <a:t>、非叶子节点仅保存索引， 不存数据、数据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     存储在叶子节点中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4</a:t>
            </a:r>
            <a:r>
              <a:rPr lang="zh-CN" altLang="en-US" sz="2400">
                <a:solidFill>
                  <a:schemeClr val="bg1"/>
                </a:solidFill>
              </a:rPr>
              <a:t>、所有关键字都在叶子节点中出现， 并构成一个有序链表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2770" y="200025"/>
            <a:ext cx="5067300" cy="34086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190" y="413385"/>
            <a:ext cx="9522460" cy="5892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900">
                <a:solidFill>
                  <a:schemeClr val="bg1"/>
                </a:solidFill>
              </a:rPr>
              <a:t>索引的类型</a:t>
            </a:r>
            <a:endParaRPr lang="zh-CN" altLang="en-US" sz="2900">
              <a:solidFill>
                <a:schemeClr val="bg1"/>
              </a:solidFill>
            </a:endParaRPr>
          </a:p>
          <a:p>
            <a:r>
              <a:rPr lang="en-US" altLang="zh-CN" sz="2900">
                <a:solidFill>
                  <a:schemeClr val="bg1"/>
                </a:solidFill>
              </a:rPr>
              <a:t>1</a:t>
            </a:r>
            <a:r>
              <a:rPr lang="zh-CN" altLang="en-US" sz="2900">
                <a:solidFill>
                  <a:schemeClr val="bg1"/>
                </a:solidFill>
              </a:rPr>
              <a:t>、按功能分：</a:t>
            </a:r>
            <a:endParaRPr lang="zh-CN" altLang="en-US" sz="2900">
              <a:solidFill>
                <a:schemeClr val="bg1"/>
              </a:solidFill>
            </a:endParaRPr>
          </a:p>
          <a:p>
            <a:r>
              <a:rPr lang="en-US" altLang="zh-CN" sz="2900">
                <a:solidFill>
                  <a:schemeClr val="bg1"/>
                </a:solidFill>
              </a:rPr>
              <a:t>	1</a:t>
            </a:r>
            <a:r>
              <a:rPr lang="zh-CN" altLang="en-US" sz="2900">
                <a:solidFill>
                  <a:schemeClr val="bg1"/>
                </a:solidFill>
              </a:rPr>
              <a:t>、普通索引：没有任何约束，提高查询效率</a:t>
            </a:r>
            <a:endParaRPr lang="zh-CN" altLang="en-US" sz="2900">
              <a:solidFill>
                <a:schemeClr val="bg1"/>
              </a:solidFill>
            </a:endParaRPr>
          </a:p>
          <a:p>
            <a:r>
              <a:rPr lang="en-US" altLang="zh-CN" sz="2900">
                <a:solidFill>
                  <a:schemeClr val="bg1"/>
                </a:solidFill>
              </a:rPr>
              <a:t>	2</a:t>
            </a:r>
            <a:r>
              <a:rPr lang="zh-CN" altLang="en-US" sz="2900">
                <a:solidFill>
                  <a:schemeClr val="bg1"/>
                </a:solidFill>
              </a:rPr>
              <a:t>、唯一索引：数据唯一性，对</a:t>
            </a:r>
            <a:r>
              <a:rPr lang="en-US" altLang="zh-CN" sz="2900">
                <a:solidFill>
                  <a:schemeClr val="bg1"/>
                </a:solidFill>
              </a:rPr>
              <a:t>null</a:t>
            </a:r>
            <a:r>
              <a:rPr lang="zh-CN" altLang="en-US" sz="2900">
                <a:solidFill>
                  <a:schemeClr val="bg1"/>
                </a:solidFill>
              </a:rPr>
              <a:t>无效</a:t>
            </a:r>
            <a:endParaRPr lang="zh-CN" altLang="en-US" sz="2900">
              <a:solidFill>
                <a:schemeClr val="bg1"/>
              </a:solidFill>
            </a:endParaRPr>
          </a:p>
          <a:p>
            <a:r>
              <a:rPr lang="en-US" altLang="zh-CN" sz="2900">
                <a:solidFill>
                  <a:schemeClr val="bg1"/>
                </a:solidFill>
              </a:rPr>
              <a:t>	3</a:t>
            </a:r>
            <a:r>
              <a:rPr lang="zh-CN" altLang="en-US" sz="2900">
                <a:solidFill>
                  <a:schemeClr val="bg1"/>
                </a:solidFill>
              </a:rPr>
              <a:t>、主键索引（</a:t>
            </a:r>
            <a:r>
              <a:rPr lang="zh-CN" altLang="en-US" sz="2900">
                <a:solidFill>
                  <a:schemeClr val="bg1"/>
                </a:solidFill>
                <a:sym typeface="+mn-ea"/>
              </a:rPr>
              <a:t>聚集</a:t>
            </a:r>
            <a:r>
              <a:rPr lang="zh-CN" altLang="en-US" sz="2900">
                <a:solidFill>
                  <a:schemeClr val="bg1"/>
                </a:solidFill>
              </a:rPr>
              <a:t>）</a:t>
            </a:r>
            <a:r>
              <a:rPr lang="en-US" altLang="zh-CN" sz="2900">
                <a:solidFill>
                  <a:schemeClr val="bg1"/>
                </a:solidFill>
              </a:rPr>
              <a:t>: not null + unique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r>
              <a:rPr lang="en-US" altLang="zh-CN" sz="2900">
                <a:solidFill>
                  <a:schemeClr val="bg1"/>
                </a:solidFill>
              </a:rPr>
              <a:t>2</a:t>
            </a:r>
            <a:r>
              <a:rPr lang="zh-CN" altLang="en-US" sz="2900">
                <a:solidFill>
                  <a:schemeClr val="bg1"/>
                </a:solidFill>
              </a:rPr>
              <a:t>、按存储实现</a:t>
            </a:r>
            <a:endParaRPr lang="zh-CN" altLang="en-US" sz="2900">
              <a:solidFill>
                <a:schemeClr val="bg1"/>
              </a:solidFill>
            </a:endParaRPr>
          </a:p>
          <a:p>
            <a:r>
              <a:rPr lang="en-US" altLang="zh-CN" sz="2900">
                <a:solidFill>
                  <a:schemeClr val="bg1"/>
                </a:solidFill>
              </a:rPr>
              <a:t>	1</a:t>
            </a:r>
            <a:r>
              <a:rPr lang="zh-CN" altLang="en-US" sz="2900">
                <a:solidFill>
                  <a:schemeClr val="bg1"/>
                </a:solidFill>
              </a:rPr>
              <a:t>、聚集索引：按主键顺序落地数据，一步到位</a:t>
            </a:r>
            <a:endParaRPr lang="zh-CN" altLang="en-US" sz="2900">
              <a:solidFill>
                <a:schemeClr val="bg1"/>
              </a:solidFill>
            </a:endParaRPr>
          </a:p>
          <a:p>
            <a:r>
              <a:rPr lang="en-US" altLang="zh-CN" sz="2900">
                <a:solidFill>
                  <a:schemeClr val="bg1"/>
                </a:solidFill>
              </a:rPr>
              <a:t>	2</a:t>
            </a:r>
            <a:r>
              <a:rPr lang="zh-CN" altLang="en-US" sz="2900">
                <a:solidFill>
                  <a:schemeClr val="bg1"/>
                </a:solidFill>
              </a:rPr>
              <a:t>、非聚集索引：需要反查聚集索引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en-US" altLang="zh-CN" sz="2900">
              <a:solidFill>
                <a:schemeClr val="bg1"/>
              </a:solidFill>
            </a:endParaRPr>
          </a:p>
          <a:p>
            <a:r>
              <a:rPr lang="en-US" altLang="zh-CN" sz="2900">
                <a:solidFill>
                  <a:schemeClr val="bg1"/>
                </a:solidFill>
              </a:rPr>
              <a:t>3</a:t>
            </a:r>
            <a:r>
              <a:rPr lang="zh-CN" altLang="en-US" sz="2900">
                <a:solidFill>
                  <a:schemeClr val="bg1"/>
                </a:solidFill>
              </a:rPr>
              <a:t>、按字段个数：</a:t>
            </a:r>
            <a:endParaRPr lang="zh-CN" altLang="en-US" sz="2900">
              <a:solidFill>
                <a:schemeClr val="bg1"/>
              </a:solidFill>
            </a:endParaRPr>
          </a:p>
          <a:p>
            <a:r>
              <a:rPr lang="en-US" altLang="zh-CN" sz="2900">
                <a:solidFill>
                  <a:schemeClr val="bg1"/>
                </a:solidFill>
              </a:rPr>
              <a:t>	1</a:t>
            </a:r>
            <a:r>
              <a:rPr lang="zh-CN" altLang="en-US" sz="2900">
                <a:solidFill>
                  <a:schemeClr val="bg1"/>
                </a:solidFill>
              </a:rPr>
              <a:t>、单一索引</a:t>
            </a:r>
            <a:endParaRPr lang="zh-CN" altLang="en-US" sz="2900">
              <a:solidFill>
                <a:schemeClr val="bg1"/>
              </a:solidFill>
            </a:endParaRPr>
          </a:p>
          <a:p>
            <a:r>
              <a:rPr lang="en-US" altLang="zh-CN" sz="2900">
                <a:solidFill>
                  <a:schemeClr val="bg1"/>
                </a:solidFill>
              </a:rPr>
              <a:t>	2</a:t>
            </a:r>
            <a:r>
              <a:rPr lang="zh-CN" altLang="en-US" sz="2900">
                <a:solidFill>
                  <a:schemeClr val="bg1"/>
                </a:solidFill>
              </a:rPr>
              <a:t>、联合索引</a:t>
            </a:r>
            <a:endParaRPr lang="zh-CN" altLang="en-US" sz="29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3205" y="413385"/>
            <a:ext cx="8351520" cy="7232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900">
                <a:solidFill>
                  <a:schemeClr val="bg1"/>
                </a:solidFill>
              </a:rPr>
              <a:t>建索引的考虑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r>
              <a:rPr lang="en-US" altLang="zh-CN" sz="2900">
                <a:solidFill>
                  <a:schemeClr val="bg1"/>
                </a:solidFill>
              </a:rPr>
              <a:t>1</a:t>
            </a:r>
            <a:r>
              <a:rPr lang="zh-CN" altLang="en-US" sz="2900">
                <a:solidFill>
                  <a:schemeClr val="bg1"/>
                </a:solidFill>
              </a:rPr>
              <a:t>、数据量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r>
              <a:rPr lang="en-US" altLang="zh-CN" sz="2900">
                <a:solidFill>
                  <a:schemeClr val="bg1"/>
                </a:solidFill>
              </a:rPr>
              <a:t>2</a:t>
            </a:r>
            <a:r>
              <a:rPr lang="zh-CN" altLang="en-US" sz="2900">
                <a:solidFill>
                  <a:schemeClr val="bg1"/>
                </a:solidFill>
              </a:rPr>
              <a:t>、数据分布情况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r>
              <a:rPr lang="en-US" altLang="zh-CN" sz="2900">
                <a:solidFill>
                  <a:schemeClr val="bg1"/>
                </a:solidFill>
              </a:rPr>
              <a:t>3</a:t>
            </a:r>
            <a:r>
              <a:rPr lang="zh-CN" altLang="en-US" sz="2900">
                <a:solidFill>
                  <a:schemeClr val="bg1"/>
                </a:solidFill>
              </a:rPr>
              <a:t>、</a:t>
            </a:r>
            <a:r>
              <a:rPr lang="en-US" altLang="zh-CN" sz="2900">
                <a:solidFill>
                  <a:schemeClr val="bg1"/>
                </a:solidFill>
              </a:rPr>
              <a:t>Distinct</a:t>
            </a:r>
            <a:r>
              <a:rPr lang="zh-CN" altLang="en-US" sz="2900">
                <a:solidFill>
                  <a:schemeClr val="bg1"/>
                </a:solidFill>
              </a:rPr>
              <a:t>、</a:t>
            </a:r>
            <a:r>
              <a:rPr lang="en-US" altLang="zh-CN" sz="2900">
                <a:solidFill>
                  <a:schemeClr val="bg1"/>
                </a:solidFill>
              </a:rPr>
              <a:t>Where</a:t>
            </a:r>
            <a:r>
              <a:rPr lang="zh-CN" altLang="en-US" sz="2900">
                <a:solidFill>
                  <a:schemeClr val="bg1"/>
                </a:solidFill>
              </a:rPr>
              <a:t>、</a:t>
            </a:r>
            <a:r>
              <a:rPr lang="en-US" altLang="zh-CN" sz="2900">
                <a:solidFill>
                  <a:schemeClr val="bg1"/>
                </a:solidFill>
              </a:rPr>
              <a:t>Group By </a:t>
            </a:r>
            <a:r>
              <a:rPr lang="zh-CN" altLang="en-US" sz="2900">
                <a:solidFill>
                  <a:schemeClr val="bg1"/>
                </a:solidFill>
              </a:rPr>
              <a:t>、</a:t>
            </a:r>
            <a:r>
              <a:rPr lang="en-US" altLang="zh-CN" sz="2900">
                <a:solidFill>
                  <a:schemeClr val="bg1"/>
                </a:solidFill>
              </a:rPr>
              <a:t>Order By </a:t>
            </a:r>
            <a:r>
              <a:rPr lang="zh-CN" altLang="en-US" sz="2900">
                <a:solidFill>
                  <a:schemeClr val="bg1"/>
                </a:solidFill>
              </a:rPr>
              <a:t>的列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r>
              <a:rPr lang="en-US" altLang="zh-CN" sz="2900">
                <a:solidFill>
                  <a:schemeClr val="bg1"/>
                </a:solidFill>
              </a:rPr>
              <a:t>4</a:t>
            </a:r>
            <a:r>
              <a:rPr lang="zh-CN" altLang="en-US" sz="2900">
                <a:solidFill>
                  <a:schemeClr val="bg1"/>
                </a:solidFill>
              </a:rPr>
              <a:t>、索引列不使用函数、不使用 </a:t>
            </a:r>
            <a:r>
              <a:rPr lang="en-US" altLang="zh-CN" sz="2900">
                <a:solidFill>
                  <a:schemeClr val="bg1"/>
                </a:solidFill>
              </a:rPr>
              <a:t>IS NULL </a:t>
            </a:r>
            <a:r>
              <a:rPr lang="zh-CN" altLang="en-US" sz="2900">
                <a:solidFill>
                  <a:schemeClr val="bg1"/>
                </a:solidFill>
              </a:rPr>
              <a:t>或者 </a:t>
            </a:r>
            <a:r>
              <a:rPr lang="en-US" altLang="zh-CN" sz="2900">
                <a:solidFill>
                  <a:schemeClr val="bg1"/>
                </a:solidFill>
              </a:rPr>
              <a:t>NOT NULL </a:t>
            </a:r>
            <a:r>
              <a:rPr lang="zh-CN" altLang="en-US" sz="2900">
                <a:solidFill>
                  <a:schemeClr val="bg1"/>
                </a:solidFill>
              </a:rPr>
              <a:t>判断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r>
              <a:rPr lang="en-US" altLang="zh-CN" sz="2900">
                <a:solidFill>
                  <a:schemeClr val="bg1"/>
                </a:solidFill>
              </a:rPr>
              <a:t>5</a:t>
            </a:r>
            <a:r>
              <a:rPr lang="zh-CN" altLang="en-US" sz="2900">
                <a:solidFill>
                  <a:schemeClr val="bg1"/>
                </a:solidFill>
              </a:rPr>
              <a:t>、联合索引最左匹配原则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3205" y="413385"/>
            <a:ext cx="8351520" cy="6339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900">
                <a:solidFill>
                  <a:schemeClr val="bg1"/>
                </a:solidFill>
              </a:rPr>
              <a:t>SQL</a:t>
            </a:r>
            <a:r>
              <a:rPr lang="zh-CN" altLang="en-US" sz="2900">
                <a:solidFill>
                  <a:schemeClr val="bg1"/>
                </a:solidFill>
              </a:rPr>
              <a:t>执行的</a:t>
            </a:r>
            <a:r>
              <a:rPr lang="en-US" altLang="zh-CN" sz="2900">
                <a:solidFill>
                  <a:schemeClr val="bg1"/>
                </a:solidFill>
              </a:rPr>
              <a:t>IO</a:t>
            </a:r>
            <a:r>
              <a:rPr lang="zh-CN" altLang="en-US" sz="2900">
                <a:solidFill>
                  <a:schemeClr val="bg1"/>
                </a:solidFill>
              </a:rPr>
              <a:t>成本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r>
              <a:rPr lang="zh-CN" altLang="en-US" sz="2900">
                <a:solidFill>
                  <a:schemeClr val="bg1"/>
                </a:solidFill>
              </a:rPr>
              <a:t>页是</a:t>
            </a:r>
            <a:r>
              <a:rPr lang="en-US" altLang="zh-CN" sz="2900">
                <a:solidFill>
                  <a:schemeClr val="bg1"/>
                </a:solidFill>
              </a:rPr>
              <a:t>Innodb</a:t>
            </a:r>
            <a:r>
              <a:rPr lang="zh-CN" altLang="en-US" sz="2900">
                <a:solidFill>
                  <a:schemeClr val="bg1"/>
                </a:solidFill>
              </a:rPr>
              <a:t>存储引擎磁盘</a:t>
            </a:r>
            <a:r>
              <a:rPr lang="en-US" altLang="zh-CN" sz="2900">
                <a:solidFill>
                  <a:schemeClr val="bg1"/>
                </a:solidFill>
              </a:rPr>
              <a:t>IO</a:t>
            </a:r>
            <a:r>
              <a:rPr lang="zh-CN" altLang="en-US" sz="2900">
                <a:solidFill>
                  <a:schemeClr val="bg1"/>
                </a:solidFill>
              </a:rPr>
              <a:t>最小的存取单元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en-US" altLang="zh-CN" sz="2900">
              <a:solidFill>
                <a:schemeClr val="bg1"/>
              </a:solidFill>
            </a:endParaRPr>
          </a:p>
          <a:p>
            <a:r>
              <a:rPr lang="zh-CN" altLang="en-US" sz="2900">
                <a:solidFill>
                  <a:schemeClr val="bg1"/>
                </a:solidFill>
              </a:rPr>
              <a:t>通过缓冲池减少</a:t>
            </a:r>
            <a:r>
              <a:rPr lang="en-US" altLang="zh-CN" sz="2900">
                <a:solidFill>
                  <a:schemeClr val="bg1"/>
                </a:solidFill>
              </a:rPr>
              <a:t>IO</a:t>
            </a:r>
            <a:r>
              <a:rPr lang="zh-CN" altLang="en-US" sz="2900">
                <a:solidFill>
                  <a:schemeClr val="bg1"/>
                </a:solidFill>
              </a:rPr>
              <a:t>次数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r>
              <a:rPr lang="zh-CN" altLang="en-US" sz="2900">
                <a:solidFill>
                  <a:schemeClr val="bg1"/>
                </a:solidFill>
              </a:rPr>
              <a:t>缓冲池提供了页写缓存</a:t>
            </a:r>
            <a:r>
              <a:rPr lang="en-US" altLang="zh-CN" sz="2900">
                <a:solidFill>
                  <a:schemeClr val="bg1"/>
                </a:solidFill>
              </a:rPr>
              <a:t>, </a:t>
            </a:r>
            <a:r>
              <a:rPr lang="zh-CN" altLang="en-US" sz="2900">
                <a:solidFill>
                  <a:schemeClr val="bg1"/>
                </a:solidFill>
              </a:rPr>
              <a:t>页读缓存</a:t>
            </a:r>
            <a:r>
              <a:rPr lang="en-US" altLang="zh-CN" sz="2900">
                <a:solidFill>
                  <a:schemeClr val="bg1"/>
                </a:solidFill>
              </a:rPr>
              <a:t>, </a:t>
            </a:r>
            <a:r>
              <a:rPr lang="zh-CN" altLang="en-US" sz="2900">
                <a:solidFill>
                  <a:schemeClr val="bg1"/>
                </a:solidFill>
              </a:rPr>
              <a:t>页预读缓存的功能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r>
              <a:rPr lang="zh-CN" altLang="en-US" sz="2900">
                <a:solidFill>
                  <a:schemeClr val="bg1"/>
                </a:solidFill>
              </a:rPr>
              <a:t>数据页加载的方式</a:t>
            </a:r>
            <a:r>
              <a:rPr lang="en-US" altLang="zh-CN" sz="2900">
                <a:solidFill>
                  <a:schemeClr val="bg1"/>
                </a:solidFill>
              </a:rPr>
              <a:t>:</a:t>
            </a:r>
            <a:endParaRPr lang="en-US" altLang="zh-CN" sz="2900">
              <a:solidFill>
                <a:schemeClr val="bg1"/>
              </a:solidFill>
            </a:endParaRPr>
          </a:p>
          <a:p>
            <a:r>
              <a:rPr lang="en-US" altLang="zh-CN" sz="2900">
                <a:solidFill>
                  <a:schemeClr val="bg1"/>
                </a:solidFill>
              </a:rPr>
              <a:t>1</a:t>
            </a:r>
            <a:r>
              <a:rPr lang="zh-CN" altLang="en-US" sz="2900">
                <a:solidFill>
                  <a:schemeClr val="bg1"/>
                </a:solidFill>
              </a:rPr>
              <a:t>、内存命中</a:t>
            </a:r>
            <a:endParaRPr lang="zh-CN" altLang="en-US" sz="2900">
              <a:solidFill>
                <a:schemeClr val="bg1"/>
              </a:solidFill>
            </a:endParaRPr>
          </a:p>
          <a:p>
            <a:r>
              <a:rPr lang="en-US" altLang="zh-CN" sz="2900">
                <a:solidFill>
                  <a:schemeClr val="bg1"/>
                </a:solidFill>
              </a:rPr>
              <a:t>2</a:t>
            </a:r>
            <a:r>
              <a:rPr lang="zh-CN" altLang="en-US" sz="2900">
                <a:solidFill>
                  <a:schemeClr val="bg1"/>
                </a:solidFill>
              </a:rPr>
              <a:t>、随机读取</a:t>
            </a:r>
            <a:endParaRPr lang="zh-CN" altLang="en-US" sz="2900">
              <a:solidFill>
                <a:schemeClr val="bg1"/>
              </a:solidFill>
            </a:endParaRPr>
          </a:p>
          <a:p>
            <a:r>
              <a:rPr lang="en-US" altLang="zh-CN" sz="2900">
                <a:solidFill>
                  <a:schemeClr val="bg1"/>
                </a:solidFill>
              </a:rPr>
              <a:t>3</a:t>
            </a:r>
            <a:r>
              <a:rPr lang="zh-CN" altLang="en-US" sz="2900">
                <a:solidFill>
                  <a:schemeClr val="bg1"/>
                </a:solidFill>
              </a:rPr>
              <a:t>、顺序读取</a:t>
            </a:r>
            <a:endParaRPr lang="zh-CN" altLang="en-US" sz="2900">
              <a:solidFill>
                <a:schemeClr val="bg1"/>
              </a:solidFill>
            </a:endParaRPr>
          </a:p>
          <a:p>
            <a:r>
              <a:rPr lang="en-US" altLang="zh-CN" sz="2900">
                <a:solidFill>
                  <a:schemeClr val="bg1"/>
                </a:solidFill>
              </a:rPr>
              <a:t> SHOW STATUS LIKE 'last_query_cost';</a:t>
            </a:r>
            <a:endParaRPr lang="en-US" altLang="zh-CN" sz="29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7290" y="139065"/>
            <a:ext cx="4419600" cy="2641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3205" y="413385"/>
            <a:ext cx="10052050" cy="3661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900">
                <a:solidFill>
                  <a:schemeClr val="bg1"/>
                </a:solidFill>
                <a:sym typeface="+mn-ea"/>
              </a:rPr>
              <a:t>合适的索引</a:t>
            </a:r>
            <a:endParaRPr lang="zh-CN" altLang="en-US" sz="2900">
              <a:solidFill>
                <a:schemeClr val="bg1"/>
              </a:solidFill>
              <a:sym typeface="+mn-ea"/>
            </a:endParaRPr>
          </a:p>
          <a:p>
            <a:endParaRPr lang="zh-CN" altLang="en-US" sz="2900">
              <a:solidFill>
                <a:schemeClr val="bg1"/>
              </a:solidFill>
              <a:sym typeface="+mn-ea"/>
            </a:endParaRPr>
          </a:p>
          <a:p>
            <a:r>
              <a:rPr lang="zh-CN" altLang="en-US" sz="2900">
                <a:solidFill>
                  <a:schemeClr val="bg1"/>
                </a:solidFill>
                <a:sym typeface="+mn-ea"/>
              </a:rPr>
              <a:t>宽窄索引</a:t>
            </a:r>
            <a:endParaRPr lang="zh-CN" altLang="en-US" sz="2900">
              <a:solidFill>
                <a:schemeClr val="bg1"/>
              </a:solidFill>
              <a:sym typeface="+mn-ea"/>
            </a:endParaRPr>
          </a:p>
          <a:p>
            <a:endParaRPr lang="zh-CN" altLang="en-US" sz="2900">
              <a:solidFill>
                <a:schemeClr val="bg1"/>
              </a:solidFill>
              <a:sym typeface="+mn-ea"/>
            </a:endParaRPr>
          </a:p>
          <a:p>
            <a:r>
              <a:rPr lang="zh-CN" altLang="en-US" sz="2900">
                <a:solidFill>
                  <a:schemeClr val="bg1"/>
                </a:solidFill>
                <a:sym typeface="+mn-ea"/>
              </a:rPr>
              <a:t>回表</a:t>
            </a:r>
            <a:r>
              <a:rPr lang="en-US" altLang="zh-CN" sz="2900">
                <a:solidFill>
                  <a:schemeClr val="bg1"/>
                </a:solidFill>
                <a:sym typeface="+mn-ea"/>
              </a:rPr>
              <a:t>:  </a:t>
            </a:r>
            <a:r>
              <a:rPr lang="zh-CN" altLang="en-US" sz="2900">
                <a:solidFill>
                  <a:schemeClr val="bg1"/>
                </a:solidFill>
                <a:sym typeface="+mn-ea"/>
              </a:rPr>
              <a:t>数据库根据索引找到了数据行之后，还需要通过数据行中的主键再次到数据表中读取数据的情况。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r>
              <a:rPr lang="zh-CN" sz="2900">
                <a:solidFill>
                  <a:schemeClr val="bg1"/>
                </a:solidFill>
              </a:rPr>
              <a:t>过滤因子</a:t>
            </a:r>
            <a:r>
              <a:rPr lang="en-US" altLang="zh-CN" sz="2900">
                <a:solidFill>
                  <a:schemeClr val="bg1"/>
                </a:solidFill>
              </a:rPr>
              <a:t>: </a:t>
            </a:r>
            <a:r>
              <a:rPr lang="zh-CN" altLang="en-US" sz="2900">
                <a:solidFill>
                  <a:schemeClr val="bg1"/>
                </a:solidFill>
              </a:rPr>
              <a:t>满足条件的行数与总数据的比值</a:t>
            </a:r>
            <a:endParaRPr lang="zh-CN" altLang="en-US" sz="29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3205" y="413385"/>
            <a:ext cx="10052050" cy="6339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900">
                <a:solidFill>
                  <a:schemeClr val="bg1"/>
                </a:solidFill>
              </a:rPr>
              <a:t>三星索引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r>
              <a:rPr lang="en-US" sz="2900">
                <a:solidFill>
                  <a:schemeClr val="bg1"/>
                </a:solidFill>
              </a:rPr>
              <a:t>1</a:t>
            </a:r>
            <a:r>
              <a:rPr lang="zh-CN" altLang="en-US" sz="2900">
                <a:solidFill>
                  <a:schemeClr val="bg1"/>
                </a:solidFill>
              </a:rPr>
              <a:t>、最小话需要扫描的索引片</a:t>
            </a:r>
            <a:r>
              <a:rPr lang="en-US" altLang="zh-CN" sz="2900">
                <a:solidFill>
                  <a:schemeClr val="bg1"/>
                </a:solidFill>
              </a:rPr>
              <a:t>:</a:t>
            </a:r>
            <a:endParaRPr lang="en-US" altLang="zh-CN" sz="2900">
              <a:solidFill>
                <a:schemeClr val="bg1"/>
              </a:solidFill>
            </a:endParaRPr>
          </a:p>
          <a:p>
            <a:r>
              <a:rPr lang="en-US" altLang="zh-CN" sz="2900">
                <a:solidFill>
                  <a:schemeClr val="bg1"/>
                </a:solidFill>
              </a:rPr>
              <a:t>	</a:t>
            </a:r>
            <a:r>
              <a:rPr sz="2900">
                <a:solidFill>
                  <a:schemeClr val="bg1"/>
                </a:solidFill>
              </a:rPr>
              <a:t>在WHERE条件语句中，找到所有等值谓词中的条件列，</a:t>
            </a:r>
            <a:r>
              <a:rPr lang="en-US" sz="2900">
                <a:solidFill>
                  <a:schemeClr val="bg1"/>
                </a:solidFill>
              </a:rPr>
              <a:t>	</a:t>
            </a:r>
            <a:r>
              <a:rPr sz="2900">
                <a:solidFill>
                  <a:schemeClr val="bg1"/>
                </a:solidFill>
              </a:rPr>
              <a:t>将它们作为索引片中的开始列；</a:t>
            </a:r>
            <a:endParaRPr sz="2900">
              <a:solidFill>
                <a:schemeClr val="bg1"/>
              </a:solidFill>
            </a:endParaRPr>
          </a:p>
          <a:p>
            <a:endParaRPr lang="en-US" sz="2900">
              <a:solidFill>
                <a:schemeClr val="bg1"/>
              </a:solidFill>
            </a:endParaRPr>
          </a:p>
          <a:p>
            <a:r>
              <a:rPr lang="en-US" sz="2900">
                <a:solidFill>
                  <a:schemeClr val="bg1"/>
                </a:solidFill>
              </a:rPr>
              <a:t>2</a:t>
            </a:r>
            <a:r>
              <a:rPr lang="zh-CN" altLang="en-US" sz="2900">
                <a:solidFill>
                  <a:schemeClr val="bg1"/>
                </a:solidFill>
              </a:rPr>
              <a:t>、避免内存排序</a:t>
            </a:r>
            <a:r>
              <a:rPr sz="2900">
                <a:solidFill>
                  <a:schemeClr val="bg1"/>
                </a:solidFill>
              </a:rPr>
              <a:t>将</a:t>
            </a:r>
            <a:r>
              <a:rPr lang="en-US" sz="2900">
                <a:solidFill>
                  <a:schemeClr val="bg1"/>
                </a:solidFill>
              </a:rPr>
              <a:t>:</a:t>
            </a:r>
            <a:endParaRPr lang="en-US" sz="2900">
              <a:solidFill>
                <a:schemeClr val="bg1"/>
              </a:solidFill>
            </a:endParaRPr>
          </a:p>
          <a:p>
            <a:r>
              <a:rPr lang="en-US" sz="2900">
                <a:solidFill>
                  <a:schemeClr val="bg1"/>
                </a:solidFill>
              </a:rPr>
              <a:t>	</a:t>
            </a:r>
            <a:r>
              <a:rPr sz="2900">
                <a:solidFill>
                  <a:schemeClr val="bg1"/>
                </a:solidFill>
              </a:rPr>
              <a:t>GROUP BY和ORDER BY中的列加入到索引中；</a:t>
            </a:r>
            <a:endParaRPr sz="2900">
              <a:solidFill>
                <a:schemeClr val="bg1"/>
              </a:solidFill>
            </a:endParaRPr>
          </a:p>
          <a:p>
            <a:endParaRPr lang="en-US" sz="2900">
              <a:solidFill>
                <a:schemeClr val="bg1"/>
              </a:solidFill>
            </a:endParaRPr>
          </a:p>
          <a:p>
            <a:r>
              <a:rPr lang="en-US" sz="2900">
                <a:solidFill>
                  <a:schemeClr val="bg1"/>
                </a:solidFill>
              </a:rPr>
              <a:t>3</a:t>
            </a:r>
            <a:r>
              <a:rPr lang="zh-CN" altLang="en-US" sz="2900">
                <a:solidFill>
                  <a:schemeClr val="bg1"/>
                </a:solidFill>
              </a:rPr>
              <a:t>、避免回表查询</a:t>
            </a:r>
            <a:r>
              <a:rPr lang="en-US" altLang="zh-CN" sz="2900">
                <a:solidFill>
                  <a:schemeClr val="bg1"/>
                </a:solidFill>
              </a:rPr>
              <a:t>:</a:t>
            </a:r>
            <a:endParaRPr lang="en-US" altLang="zh-CN" sz="2900">
              <a:solidFill>
                <a:schemeClr val="bg1"/>
              </a:solidFill>
            </a:endParaRPr>
          </a:p>
          <a:p>
            <a:r>
              <a:rPr lang="en-US" altLang="zh-CN" sz="2900">
                <a:solidFill>
                  <a:schemeClr val="bg1"/>
                </a:solidFill>
              </a:rPr>
              <a:t>	</a:t>
            </a:r>
            <a:r>
              <a:rPr sz="2900">
                <a:solidFill>
                  <a:schemeClr val="bg1"/>
                </a:solidFill>
              </a:rPr>
              <a:t>将SELECT字段中剩余的列加入到索引中。</a:t>
            </a:r>
            <a:endParaRPr sz="2900">
              <a:solidFill>
                <a:schemeClr val="bg1"/>
              </a:solidFill>
            </a:endParaRPr>
          </a:p>
          <a:p>
            <a:endParaRPr sz="2900">
              <a:solidFill>
                <a:schemeClr val="bg1"/>
              </a:solidFill>
            </a:endParaRPr>
          </a:p>
          <a:p>
            <a:r>
              <a:rPr lang="zh-CN" altLang="en-US" sz="2900">
                <a:solidFill>
                  <a:schemeClr val="bg1"/>
                </a:solidFill>
              </a:rPr>
              <a:t>太大的联合索引会导致索引页存储的行数减少</a:t>
            </a:r>
            <a:r>
              <a:rPr lang="en-US" altLang="zh-CN" sz="2900">
                <a:solidFill>
                  <a:schemeClr val="bg1"/>
                </a:solidFill>
              </a:rPr>
              <a:t>, </a:t>
            </a:r>
            <a:r>
              <a:rPr lang="zh-CN" altLang="en-US" sz="2900">
                <a:solidFill>
                  <a:schemeClr val="bg1"/>
                </a:solidFill>
              </a:rPr>
              <a:t>从而导致需要加载的页增多</a:t>
            </a:r>
            <a:endParaRPr lang="zh-CN" altLang="en-US" sz="29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6390" y="442595"/>
            <a:ext cx="8615045" cy="4384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900">
                <a:solidFill>
                  <a:schemeClr val="bg1"/>
                </a:solidFill>
              </a:rPr>
              <a:t>事务 </a:t>
            </a:r>
            <a:r>
              <a:rPr lang="en-US" altLang="zh-CN" sz="2900">
                <a:solidFill>
                  <a:schemeClr val="bg1"/>
                </a:solidFill>
              </a:rPr>
              <a:t>ACID</a:t>
            </a:r>
            <a:r>
              <a:rPr lang="zh-CN" altLang="en-US" sz="2900">
                <a:solidFill>
                  <a:schemeClr val="bg1"/>
                </a:solidFill>
              </a:rPr>
              <a:t>：</a:t>
            </a:r>
            <a:endParaRPr lang="zh-CN" altLang="en-US" sz="2900">
              <a:solidFill>
                <a:schemeClr val="bg1"/>
              </a:solidFill>
            </a:endParaRPr>
          </a:p>
          <a:p>
            <a:pPr algn="l"/>
            <a:endParaRPr lang="en-US" altLang="zh-CN" sz="25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1</a:t>
            </a:r>
            <a:r>
              <a:rPr lang="zh-CN" altLang="en-US" sz="2500">
                <a:solidFill>
                  <a:schemeClr val="bg1"/>
                </a:solidFill>
              </a:rPr>
              <a:t>、</a:t>
            </a:r>
            <a:r>
              <a:rPr lang="en-US" altLang="zh-CN" sz="2500">
                <a:solidFill>
                  <a:schemeClr val="bg1"/>
                </a:solidFill>
              </a:rPr>
              <a:t>Atomicty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2</a:t>
            </a:r>
            <a:r>
              <a:rPr lang="zh-CN" altLang="en-US" sz="2500">
                <a:solidFill>
                  <a:schemeClr val="bg1"/>
                </a:solidFill>
              </a:rPr>
              <a:t>、</a:t>
            </a:r>
            <a:r>
              <a:rPr lang="en-US" sz="2500">
                <a:solidFill>
                  <a:schemeClr val="bg1"/>
                </a:solidFill>
              </a:rPr>
              <a:t>Consistency</a:t>
            </a:r>
            <a:endParaRPr lang="en-US" sz="2500">
              <a:solidFill>
                <a:schemeClr val="bg1"/>
              </a:solidFill>
            </a:endParaRPr>
          </a:p>
          <a:p>
            <a:pPr algn="l"/>
            <a:endParaRPr lang="en-US" altLang="en-US" sz="2500">
              <a:solidFill>
                <a:schemeClr val="bg1"/>
              </a:solidFill>
            </a:endParaRPr>
          </a:p>
          <a:p>
            <a:pPr algn="l"/>
            <a:r>
              <a:rPr lang="en-US" sz="2500">
                <a:solidFill>
                  <a:schemeClr val="bg1"/>
                </a:solidFill>
              </a:rPr>
              <a:t>3</a:t>
            </a:r>
            <a:r>
              <a:rPr lang="zh-CN" altLang="en-US" sz="2500">
                <a:solidFill>
                  <a:schemeClr val="bg1"/>
                </a:solidFill>
              </a:rPr>
              <a:t>、</a:t>
            </a:r>
            <a:r>
              <a:rPr lang="en-US" altLang="zh-CN" sz="2500">
                <a:solidFill>
                  <a:schemeClr val="bg1"/>
                </a:solidFill>
              </a:rPr>
              <a:t>Isolation</a:t>
            </a:r>
            <a:endParaRPr lang="en-US" altLang="zh-CN" sz="2500">
              <a:solidFill>
                <a:schemeClr val="bg1"/>
              </a:solidFill>
            </a:endParaRPr>
          </a:p>
          <a:p>
            <a:pPr algn="l"/>
            <a:endParaRPr lang="en-US" altLang="zh-CN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4</a:t>
            </a:r>
            <a:r>
              <a:rPr lang="zh-CN" altLang="en-US" sz="2500">
                <a:solidFill>
                  <a:schemeClr val="bg1"/>
                </a:solidFill>
              </a:rPr>
              <a:t>、</a:t>
            </a:r>
            <a:r>
              <a:rPr lang="en-US" altLang="zh-CN" sz="2500">
                <a:solidFill>
                  <a:schemeClr val="bg1"/>
                </a:solidFill>
              </a:rPr>
              <a:t>Durability   </a:t>
            </a:r>
            <a:r>
              <a:rPr lang="zh-CN" altLang="en-US" sz="2500">
                <a:solidFill>
                  <a:schemeClr val="bg1"/>
                </a:solidFill>
              </a:rPr>
              <a:t>通过回滚日志与重做日志实现，崩溃重启时，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		   </a:t>
            </a:r>
            <a:r>
              <a:rPr lang="zh-CN" altLang="en-US" sz="2500">
                <a:solidFill>
                  <a:schemeClr val="bg1"/>
                </a:solidFill>
              </a:rPr>
              <a:t>继续执行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6390" y="442595"/>
            <a:ext cx="8352790" cy="51542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900">
                <a:solidFill>
                  <a:schemeClr val="bg1"/>
                </a:solidFill>
              </a:rPr>
              <a:t>事务 </a:t>
            </a:r>
            <a:r>
              <a:rPr lang="en-US" altLang="zh-CN" sz="2900">
                <a:solidFill>
                  <a:schemeClr val="bg1"/>
                </a:solidFill>
              </a:rPr>
              <a:t>ACID</a:t>
            </a:r>
            <a:r>
              <a:rPr lang="zh-CN" altLang="en-US" sz="2900">
                <a:solidFill>
                  <a:schemeClr val="bg1"/>
                </a:solidFill>
              </a:rPr>
              <a:t>：</a:t>
            </a:r>
            <a:endParaRPr lang="zh-CN" altLang="en-US" sz="2900">
              <a:solidFill>
                <a:schemeClr val="bg1"/>
              </a:solidFill>
            </a:endParaRPr>
          </a:p>
          <a:p>
            <a:pPr algn="l"/>
            <a:endParaRPr lang="en-US" altLang="zh-CN" sz="25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start transaction </a:t>
            </a:r>
            <a:r>
              <a:rPr lang="zh-CN" altLang="en-US" sz="2500">
                <a:solidFill>
                  <a:schemeClr val="bg1"/>
                </a:solidFill>
              </a:rPr>
              <a:t>或 </a:t>
            </a:r>
            <a:r>
              <a:rPr lang="en-US" altLang="zh-CN" sz="2500">
                <a:solidFill>
                  <a:schemeClr val="bg1"/>
                </a:solidFill>
              </a:rPr>
              <a:t>begin </a:t>
            </a:r>
            <a:r>
              <a:rPr lang="zh-CN" altLang="en-US" sz="2500">
                <a:solidFill>
                  <a:schemeClr val="bg1"/>
                </a:solidFill>
              </a:rPr>
              <a:t>开启事务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commit </a:t>
            </a:r>
            <a:r>
              <a:rPr lang="zh-CN" altLang="en-US" sz="2500">
                <a:solidFill>
                  <a:schemeClr val="bg1"/>
                </a:solidFill>
              </a:rPr>
              <a:t>提交事务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en-US" altLang="zh-CN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savepoint [savepoint name] </a:t>
            </a:r>
            <a:r>
              <a:rPr lang="zh-CN" altLang="en-US" sz="2500">
                <a:solidFill>
                  <a:schemeClr val="bg1"/>
                </a:solidFill>
              </a:rPr>
              <a:t>创建保存点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rollback </a:t>
            </a:r>
            <a:r>
              <a:rPr lang="zh-CN" altLang="en-US" sz="2500">
                <a:solidFill>
                  <a:schemeClr val="bg1"/>
                </a:solidFill>
              </a:rPr>
              <a:t>或 </a:t>
            </a:r>
            <a:r>
              <a:rPr lang="en-US" altLang="zh-CN" sz="2500">
                <a:solidFill>
                  <a:schemeClr val="bg1"/>
                </a:solidFill>
              </a:rPr>
              <a:t>rollback to [</a:t>
            </a:r>
            <a:r>
              <a:rPr lang="en-US" altLang="zh-CN" sz="2500">
                <a:solidFill>
                  <a:schemeClr val="bg1"/>
                </a:solidFill>
                <a:sym typeface="+mn-ea"/>
              </a:rPr>
              <a:t>savepoint name</a:t>
            </a:r>
            <a:r>
              <a:rPr lang="en-US" altLang="zh-CN" sz="2500">
                <a:solidFill>
                  <a:schemeClr val="bg1"/>
                </a:solidFill>
              </a:rPr>
              <a:t>] </a:t>
            </a:r>
            <a:r>
              <a:rPr lang="zh-CN" altLang="en-US" sz="2500">
                <a:solidFill>
                  <a:schemeClr val="bg1"/>
                </a:solidFill>
              </a:rPr>
              <a:t>回滚事务或保存点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set transaction </a:t>
            </a:r>
            <a:r>
              <a:rPr lang="zh-CN" altLang="en-US" sz="2500">
                <a:solidFill>
                  <a:schemeClr val="bg1"/>
                </a:solidFill>
              </a:rPr>
              <a:t>设置隔离级别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set autocommit = 0 </a:t>
            </a:r>
            <a:r>
              <a:rPr lang="zh-CN" altLang="en-US" sz="2500">
                <a:solidFill>
                  <a:schemeClr val="bg1"/>
                </a:solidFill>
              </a:rPr>
              <a:t>关闭自动提交事务</a:t>
            </a:r>
            <a:endParaRPr lang="zh-CN" altLang="en-US" sz="25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6390" y="442595"/>
            <a:ext cx="10996930" cy="4384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900">
                <a:solidFill>
                  <a:schemeClr val="bg1"/>
                </a:solidFill>
              </a:rPr>
              <a:t>事务的数据隔离问题：</a:t>
            </a:r>
            <a:endParaRPr lang="zh-CN" altLang="en-US" sz="2900">
              <a:solidFill>
                <a:schemeClr val="bg1"/>
              </a:solidFill>
            </a:endParaRPr>
          </a:p>
          <a:p>
            <a:pPr algn="l"/>
            <a:endParaRPr lang="en-US" altLang="zh-CN" sz="25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1</a:t>
            </a:r>
            <a:r>
              <a:rPr lang="zh-CN" altLang="en-US" sz="2500">
                <a:solidFill>
                  <a:schemeClr val="bg1"/>
                </a:solidFill>
              </a:rPr>
              <a:t>、脏读 </a:t>
            </a:r>
            <a:r>
              <a:rPr lang="en-US" altLang="zh-CN" sz="2500">
                <a:solidFill>
                  <a:schemeClr val="bg1"/>
                </a:solidFill>
              </a:rPr>
              <a:t>Dirty Read</a:t>
            </a:r>
            <a:r>
              <a:rPr lang="zh-CN" altLang="en-US" sz="2500">
                <a:solidFill>
                  <a:schemeClr val="bg1"/>
                </a:solidFill>
              </a:rPr>
              <a:t>： 读到了其他事务未提交的数据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2</a:t>
            </a:r>
            <a:r>
              <a:rPr lang="zh-CN" altLang="en-US" sz="2500">
                <a:solidFill>
                  <a:schemeClr val="bg1"/>
                </a:solidFill>
              </a:rPr>
              <a:t>、不可重复读 </a:t>
            </a:r>
            <a:r>
              <a:rPr lang="en-US" altLang="zh-CN" sz="2500">
                <a:solidFill>
                  <a:schemeClr val="bg1"/>
                </a:solidFill>
              </a:rPr>
              <a:t>Unrepeatable Read</a:t>
            </a:r>
            <a:r>
              <a:rPr lang="zh-CN" altLang="en-US" sz="2500">
                <a:solidFill>
                  <a:schemeClr val="bg1"/>
                </a:solidFill>
              </a:rPr>
              <a:t>：对同一数据读取两次，结果不一致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3</a:t>
            </a:r>
            <a:r>
              <a:rPr lang="zh-CN" altLang="en-US" sz="2500">
                <a:solidFill>
                  <a:schemeClr val="bg1"/>
                </a:solidFill>
              </a:rPr>
              <a:t>、幻读 </a:t>
            </a:r>
            <a:r>
              <a:rPr lang="en-US" altLang="zh-CN" sz="2500">
                <a:solidFill>
                  <a:schemeClr val="bg1"/>
                </a:solidFill>
              </a:rPr>
              <a:t>Phantom Read</a:t>
            </a:r>
            <a:r>
              <a:rPr lang="zh-CN" altLang="en-US" sz="2500">
                <a:solidFill>
                  <a:schemeClr val="bg1"/>
                </a:solidFill>
              </a:rPr>
              <a:t>： 范围条件查询中， 两次查询结果的结果条数不一致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  <a:p>
            <a:pPr algn="l"/>
            <a:r>
              <a:rPr lang="zh-CN" altLang="en-US" sz="2500">
                <a:solidFill>
                  <a:schemeClr val="bg1"/>
                </a:solidFill>
              </a:rPr>
              <a:t>幻读强调的是结果条数的增减</a:t>
            </a:r>
            <a:endParaRPr lang="zh-CN" altLang="en-US" sz="25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6390" y="442595"/>
            <a:ext cx="8408670" cy="6492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900">
                <a:solidFill>
                  <a:schemeClr val="bg1"/>
                </a:solidFill>
              </a:rPr>
              <a:t>关联子查询：</a:t>
            </a:r>
            <a:endParaRPr lang="zh-CN" altLang="en-US" sz="2900">
              <a:solidFill>
                <a:schemeClr val="bg1"/>
              </a:solidFill>
            </a:endParaRPr>
          </a:p>
          <a:p>
            <a:pPr algn="l"/>
            <a:endParaRPr lang="en-US" altLang="zh-CN" sz="25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  <a:sym typeface="+mn-ea"/>
              </a:rPr>
              <a:t>SELECT * FROM A </a:t>
            </a:r>
            <a:endParaRPr lang="en-US" altLang="zh-CN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  <a:sym typeface="+mn-ea"/>
              </a:rPr>
              <a:t>WHERE EXIST (SELECT cc FROM B WHERE B.cc=A.cc)</a:t>
            </a:r>
            <a:endParaRPr lang="en-US" altLang="zh-CN" sz="250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sz="25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  <a:sym typeface="+mn-ea"/>
              </a:rPr>
              <a:t>for a_row in a_rows</a:t>
            </a:r>
            <a:endParaRPr lang="en-US" altLang="zh-CN" sz="25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     b_index_get(a_row)</a:t>
            </a:r>
            <a:endParaRPr lang="en-US" altLang="zh-CN" sz="2500">
              <a:solidFill>
                <a:schemeClr val="bg1"/>
              </a:solidFill>
            </a:endParaRPr>
          </a:p>
          <a:p>
            <a:pPr algn="l"/>
            <a:endParaRPr lang="zh-CN" altLang="en-US" sz="2900">
              <a:solidFill>
                <a:schemeClr val="bg1"/>
              </a:solidFill>
            </a:endParaRPr>
          </a:p>
          <a:p>
            <a:pPr algn="l"/>
            <a:endParaRPr lang="zh-CN" altLang="en-US" sz="2900">
              <a:solidFill>
                <a:schemeClr val="bg1"/>
              </a:solidFill>
            </a:endParaRPr>
          </a:p>
          <a:p>
            <a:pPr algn="l"/>
            <a:r>
              <a:rPr lang="zh-CN" altLang="en-US" sz="2900">
                <a:solidFill>
                  <a:schemeClr val="bg1"/>
                </a:solidFill>
              </a:rPr>
              <a:t>非关联子查询：</a:t>
            </a:r>
            <a:endParaRPr lang="zh-CN" altLang="en-US" sz="2900">
              <a:solidFill>
                <a:schemeClr val="bg1"/>
              </a:solidFill>
            </a:endParaRPr>
          </a:p>
          <a:p>
            <a:pPr algn="l"/>
            <a:endParaRPr lang="en-US" altLang="zh-CN" sz="2500">
              <a:solidFill>
                <a:schemeClr val="bg1"/>
              </a:solidFill>
            </a:endParaRPr>
          </a:p>
          <a:p>
            <a:pPr algn="l"/>
            <a:r>
              <a:rPr lang="zh-CN" altLang="en-US" sz="2500">
                <a:solidFill>
                  <a:schemeClr val="bg1"/>
                </a:solidFill>
                <a:sym typeface="+mn-ea"/>
              </a:rPr>
              <a:t>SELECT * FROM A WHERE cc IN (SELECT cc FROM B)</a:t>
            </a:r>
            <a:endParaRPr lang="zh-CN" altLang="en-US" sz="250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25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a_index_get_all( b_get_all() )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en-US" altLang="zh-CN" sz="2500">
              <a:solidFill>
                <a:schemeClr val="bg1"/>
              </a:solidFill>
            </a:endParaRPr>
          </a:p>
          <a:p>
            <a:pPr algn="l"/>
            <a:endParaRPr lang="en-US" altLang="zh-CN" sz="25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6390" y="442595"/>
            <a:ext cx="10076180" cy="36150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900">
                <a:solidFill>
                  <a:schemeClr val="bg1"/>
                </a:solidFill>
              </a:rPr>
              <a:t>事务的隔离级别：</a:t>
            </a:r>
            <a:endParaRPr lang="zh-CN" altLang="en-US" sz="2900">
              <a:solidFill>
                <a:schemeClr val="bg1"/>
              </a:solidFill>
            </a:endParaRPr>
          </a:p>
          <a:p>
            <a:pPr algn="l"/>
            <a:endParaRPr lang="en-US" altLang="zh-CN" sz="25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1</a:t>
            </a:r>
            <a:r>
              <a:rPr lang="zh-CN" altLang="en-US" sz="2500">
                <a:solidFill>
                  <a:schemeClr val="bg1"/>
                </a:solidFill>
              </a:rPr>
              <a:t>、读未提交 </a:t>
            </a:r>
            <a:r>
              <a:rPr lang="en-US" altLang="zh-CN" sz="2500">
                <a:solidFill>
                  <a:schemeClr val="bg1"/>
                </a:solidFill>
              </a:rPr>
              <a:t>READ UNCOMMITTED		</a:t>
            </a:r>
            <a:r>
              <a:rPr lang="zh-CN" altLang="en-US" sz="2500">
                <a:solidFill>
                  <a:schemeClr val="bg1"/>
                </a:solidFill>
              </a:rPr>
              <a:t>脏读、不可重复读、幻读</a:t>
            </a:r>
            <a:endParaRPr lang="en-US" altLang="zh-CN" sz="2500">
              <a:solidFill>
                <a:schemeClr val="bg1"/>
              </a:solidFill>
            </a:endParaRPr>
          </a:p>
          <a:p>
            <a:pPr algn="l"/>
            <a:endParaRPr lang="en-US" altLang="zh-CN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2</a:t>
            </a:r>
            <a:r>
              <a:rPr lang="zh-CN" altLang="en-US" sz="2500">
                <a:solidFill>
                  <a:schemeClr val="bg1"/>
                </a:solidFill>
              </a:rPr>
              <a:t>、读已提交 </a:t>
            </a:r>
            <a:r>
              <a:rPr lang="en-US" altLang="zh-CN" sz="2500">
                <a:solidFill>
                  <a:schemeClr val="bg1"/>
                </a:solidFill>
              </a:rPr>
              <a:t>READ COMMITTED		</a:t>
            </a:r>
            <a:r>
              <a:rPr lang="zh-CN" altLang="en-US" sz="2500">
                <a:solidFill>
                  <a:schemeClr val="bg1"/>
                </a:solidFill>
                <a:sym typeface="+mn-ea"/>
              </a:rPr>
              <a:t>不可重复读、幻读</a:t>
            </a:r>
            <a:endParaRPr lang="en-US" altLang="zh-CN" sz="2500">
              <a:solidFill>
                <a:schemeClr val="bg1"/>
              </a:solidFill>
            </a:endParaRPr>
          </a:p>
          <a:p>
            <a:pPr algn="l"/>
            <a:endParaRPr lang="en-US" altLang="zh-CN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3</a:t>
            </a:r>
            <a:r>
              <a:rPr lang="zh-CN" altLang="en-US" sz="2500">
                <a:solidFill>
                  <a:schemeClr val="bg1"/>
                </a:solidFill>
              </a:rPr>
              <a:t>、可重复读 </a:t>
            </a:r>
            <a:r>
              <a:rPr lang="en-US" altLang="zh-CN" sz="2500">
                <a:solidFill>
                  <a:schemeClr val="bg1"/>
                </a:solidFill>
              </a:rPr>
              <a:t>REPEATABLE READ		</a:t>
            </a:r>
            <a:r>
              <a:rPr lang="zh-CN" altLang="en-US" sz="2500">
                <a:solidFill>
                  <a:schemeClr val="bg1"/>
                </a:solidFill>
              </a:rPr>
              <a:t>幻读</a:t>
            </a:r>
            <a:endParaRPr lang="en-US" altLang="zh-CN" sz="2500">
              <a:solidFill>
                <a:schemeClr val="bg1"/>
              </a:solidFill>
            </a:endParaRPr>
          </a:p>
          <a:p>
            <a:pPr algn="l"/>
            <a:endParaRPr lang="en-US" altLang="zh-CN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4</a:t>
            </a:r>
            <a:r>
              <a:rPr lang="zh-CN" altLang="en-US" sz="2500">
                <a:solidFill>
                  <a:schemeClr val="bg1"/>
                </a:solidFill>
              </a:rPr>
              <a:t>、串行化 </a:t>
            </a:r>
            <a:r>
              <a:rPr lang="en-US" altLang="zh-CN" sz="2500">
                <a:solidFill>
                  <a:schemeClr val="bg1"/>
                </a:solidFill>
              </a:rPr>
              <a:t>SERIALIZABLE			</a:t>
            </a:r>
            <a:r>
              <a:rPr lang="zh-CN" altLang="en-US" sz="2500">
                <a:solidFill>
                  <a:schemeClr val="bg1"/>
                </a:solidFill>
              </a:rPr>
              <a:t>牺牲并发性</a:t>
            </a:r>
            <a:endParaRPr lang="zh-CN" altLang="en-US" sz="25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390" y="4319905"/>
            <a:ext cx="4371975" cy="17595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190" y="413385"/>
            <a:ext cx="8351520" cy="1645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900">
                <a:solidFill>
                  <a:schemeClr val="bg1"/>
                </a:solidFill>
              </a:rPr>
              <a:t>设置当前</a:t>
            </a:r>
            <a:r>
              <a:rPr lang="en-US" altLang="zh-CN" sz="2900">
                <a:solidFill>
                  <a:schemeClr val="bg1"/>
                </a:solidFill>
              </a:rPr>
              <a:t>session</a:t>
            </a:r>
            <a:r>
              <a:rPr lang="zh-CN" altLang="en-US" sz="2900">
                <a:solidFill>
                  <a:schemeClr val="bg1"/>
                </a:solidFill>
              </a:rPr>
              <a:t>的事务隔离级别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SET SESSION TRANSACTION ISOLATION LEVEL READ UNCOMMITTED;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190" y="413385"/>
            <a:ext cx="835152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锁与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按粒度分</a:t>
            </a:r>
            <a:r>
              <a:rPr lang="en-US" altLang="zh-CN" sz="2400">
                <a:solidFill>
                  <a:schemeClr val="bg1"/>
                </a:solidFill>
              </a:rPr>
              <a:t>(</a:t>
            </a:r>
            <a:r>
              <a:rPr lang="zh-CN" altLang="en-US" sz="2400">
                <a:solidFill>
                  <a:schemeClr val="bg1"/>
                </a:solidFill>
              </a:rPr>
              <a:t>粒度越小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zh-CN" altLang="en-US" sz="2400">
                <a:solidFill>
                  <a:schemeClr val="bg1"/>
                </a:solidFill>
              </a:rPr>
              <a:t>并发度越高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zh-CN" altLang="en-US" sz="2400">
                <a:solidFill>
                  <a:schemeClr val="bg1"/>
                </a:solidFill>
              </a:rPr>
              <a:t>上锁成本越高</a:t>
            </a:r>
            <a:r>
              <a:rPr lang="en-US" altLang="zh-CN" sz="2400">
                <a:solidFill>
                  <a:schemeClr val="bg1"/>
                </a:solidFill>
              </a:rPr>
              <a:t>):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、行锁  </a:t>
            </a:r>
            <a:r>
              <a:rPr lang="en-US" altLang="zh-CN" sz="2400">
                <a:solidFill>
                  <a:schemeClr val="bg1"/>
                </a:solidFill>
              </a:rPr>
              <a:t>innodb, 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oracle, sql_server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、页锁  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sql_server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3</a:t>
            </a:r>
            <a:r>
              <a:rPr lang="zh-CN" altLang="en-US" sz="2400">
                <a:solidFill>
                  <a:schemeClr val="bg1"/>
                </a:solidFill>
              </a:rPr>
              <a:t>、表锁  </a:t>
            </a:r>
            <a:r>
              <a:rPr lang="en-US" altLang="zh-CN" sz="2400">
                <a:solidFill>
                  <a:schemeClr val="bg1"/>
                </a:solidFill>
              </a:rPr>
              <a:t>i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nnodb, myisam, oracle, sql_server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按数据库管理角度分</a:t>
            </a:r>
            <a:r>
              <a:rPr lang="en-US" altLang="zh-CN" sz="2400">
                <a:solidFill>
                  <a:schemeClr val="bg1"/>
                </a:solidFill>
              </a:rPr>
              <a:t>: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、共享锁</a:t>
            </a:r>
            <a:r>
              <a:rPr lang="en-US" altLang="zh-CN" sz="2400">
                <a:solidFill>
                  <a:schemeClr val="bg1"/>
                </a:solidFill>
              </a:rPr>
              <a:t>: </a:t>
            </a:r>
            <a:r>
              <a:rPr lang="zh-CN" altLang="en-US" sz="2400">
                <a:solidFill>
                  <a:schemeClr val="bg1"/>
                </a:solidFill>
              </a:rPr>
              <a:t>可读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、排他锁</a:t>
            </a:r>
            <a:r>
              <a:rPr lang="en-US" altLang="zh-CN" sz="2400">
                <a:solidFill>
                  <a:schemeClr val="bg1"/>
                </a:solidFill>
              </a:rPr>
              <a:t>: </a:t>
            </a:r>
            <a:r>
              <a:rPr lang="zh-CN" altLang="en-US" sz="2400">
                <a:solidFill>
                  <a:schemeClr val="bg1"/>
                </a:solidFill>
              </a:rPr>
              <a:t>不可读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3</a:t>
            </a:r>
            <a:r>
              <a:rPr lang="zh-CN" altLang="en-US" sz="2400">
                <a:solidFill>
                  <a:schemeClr val="bg1"/>
                </a:solidFill>
              </a:rPr>
              <a:t>、意向锁</a:t>
            </a:r>
            <a:r>
              <a:rPr lang="en-US" altLang="zh-CN" sz="2400">
                <a:solidFill>
                  <a:schemeClr val="bg1"/>
                </a:solidFill>
              </a:rPr>
              <a:t>: </a:t>
            </a:r>
            <a:r>
              <a:rPr lang="zh-CN" altLang="en-US" sz="2400">
                <a:solidFill>
                  <a:schemeClr val="bg1"/>
                </a:solidFill>
              </a:rPr>
              <a:t>给更大一级空间示意其子空间中是否有上锁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zh-CN" altLang="en-US" sz="2400">
                <a:solidFill>
                  <a:schemeClr val="bg1"/>
                </a:solidFill>
              </a:rPr>
              <a:t>提高</a:t>
            </a:r>
            <a:r>
              <a:rPr lang="en-US" altLang="zh-CN" sz="2400">
                <a:solidFill>
                  <a:schemeClr val="bg1"/>
                </a:solidFill>
              </a:rPr>
              <a:t>		</a:t>
            </a:r>
            <a:r>
              <a:rPr lang="zh-CN" altLang="en-US" sz="2400">
                <a:solidFill>
                  <a:schemeClr val="bg1"/>
                </a:solidFill>
              </a:rPr>
              <a:t>上锁时校验速度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2570" y="413385"/>
            <a:ext cx="835152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锁与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按程序员的角度</a:t>
            </a:r>
            <a:r>
              <a:rPr lang="en-US" altLang="zh-CN" sz="2400">
                <a:solidFill>
                  <a:schemeClr val="bg1"/>
                </a:solidFill>
              </a:rPr>
              <a:t>: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、乐观锁</a:t>
            </a:r>
            <a:r>
              <a:rPr lang="en-US" altLang="zh-CN" sz="2400">
                <a:solidFill>
                  <a:schemeClr val="bg1"/>
                </a:solidFill>
              </a:rPr>
              <a:t>: </a:t>
            </a:r>
            <a:r>
              <a:rPr lang="zh-CN" altLang="en-US" sz="2400">
                <a:solidFill>
                  <a:schemeClr val="bg1"/>
                </a:solidFill>
              </a:rPr>
              <a:t>使用版本号或时间戳 </a:t>
            </a:r>
            <a:r>
              <a:rPr lang="en-US" altLang="zh-CN" sz="2400">
                <a:solidFill>
                  <a:schemeClr val="bg1"/>
                </a:solidFill>
              </a:rPr>
              <a:t>CAS </a:t>
            </a:r>
            <a:r>
              <a:rPr lang="zh-CN" altLang="en-US" sz="2400">
                <a:solidFill>
                  <a:schemeClr val="bg1"/>
                </a:solidFill>
              </a:rPr>
              <a:t>算法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、悲观锁</a:t>
            </a:r>
            <a:r>
              <a:rPr lang="en-US" altLang="zh-CN" sz="2400">
                <a:solidFill>
                  <a:schemeClr val="bg1"/>
                </a:solidFill>
              </a:rPr>
              <a:t>: </a:t>
            </a:r>
            <a:r>
              <a:rPr lang="zh-CN" altLang="en-US" sz="2400">
                <a:solidFill>
                  <a:schemeClr val="bg1"/>
                </a:solidFill>
              </a:rPr>
              <a:t>使用数据库自身的锁机制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如何防止死锁的发生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、涉及多个资源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zh-CN" altLang="en-US" sz="2400">
                <a:solidFill>
                  <a:schemeClr val="bg1"/>
                </a:solidFill>
              </a:rPr>
              <a:t>并且获取资源的顺序是混乱的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zh-CN" altLang="en-US" sz="2400">
                <a:solidFill>
                  <a:schemeClr val="bg1"/>
                </a:solidFill>
              </a:rPr>
              <a:t>要一次性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锁定所有资源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、如果表数据量大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zh-CN" altLang="en-US" sz="2400">
                <a:solidFill>
                  <a:schemeClr val="bg1"/>
                </a:solidFill>
              </a:rPr>
              <a:t>并且更新条数多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zh-CN" altLang="en-US" sz="2400">
                <a:solidFill>
                  <a:schemeClr val="bg1"/>
                </a:solidFill>
              </a:rPr>
              <a:t>可以采用锁升级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zh-CN" altLang="en-US" sz="2400">
                <a:solidFill>
                  <a:schemeClr val="bg1"/>
                </a:solidFill>
              </a:rPr>
              <a:t>给表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上锁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3</a:t>
            </a:r>
            <a:r>
              <a:rPr lang="zh-CN" altLang="en-US" sz="2400">
                <a:solidFill>
                  <a:schemeClr val="bg1"/>
                </a:solidFill>
              </a:rPr>
              <a:t>、涉及多个资源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zh-CN" altLang="en-US" sz="2400">
                <a:solidFill>
                  <a:schemeClr val="bg1"/>
                </a:solidFill>
              </a:rPr>
              <a:t>并且获取顺序是一致的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zh-CN" altLang="en-US" sz="2400">
                <a:solidFill>
                  <a:schemeClr val="bg1"/>
                </a:solidFill>
              </a:rPr>
              <a:t>可以分开加锁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6695" y="405765"/>
            <a:ext cx="835152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锁与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MVCC: Multiversion Concurrency Control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没有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r>
              <a:rPr lang="zh-CN" altLang="en-US" sz="2400">
                <a:solidFill>
                  <a:schemeClr val="bg1"/>
                </a:solidFill>
              </a:rPr>
              <a:t>的情况下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zh-CN" altLang="en-US" sz="2400">
                <a:solidFill>
                  <a:schemeClr val="bg1"/>
                </a:solidFill>
              </a:rPr>
              <a:t>数据库如何做到可重复读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lang="en-US" altLang="zh-CN" sz="2400">
                <a:solidFill>
                  <a:schemeClr val="bg1"/>
                </a:solidFill>
              </a:rPr>
              <a:t>S1:  select * from t1 where id = 1 for update;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lang="en-US" altLang="zh-CN" sz="2400">
                <a:solidFill>
                  <a:schemeClr val="bg1"/>
                </a:solidFill>
              </a:rPr>
              <a:t>S2:  select * from t1 where id = 2; </a:t>
            </a:r>
            <a:r>
              <a:rPr lang="zh-CN" altLang="en-US" sz="2400">
                <a:solidFill>
                  <a:schemeClr val="bg1"/>
                </a:solidFill>
              </a:rPr>
              <a:t>卡住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有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S2</a:t>
            </a:r>
            <a:r>
              <a:rPr lang="zh-CN" altLang="en-US" sz="2400">
                <a:solidFill>
                  <a:schemeClr val="bg1"/>
                </a:solidFill>
              </a:rPr>
              <a:t>就无需卡住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zh-CN" altLang="en-US" sz="2400">
                <a:solidFill>
                  <a:schemeClr val="bg1"/>
                </a:solidFill>
              </a:rPr>
              <a:t>就能做到可重复读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6695" y="405765"/>
            <a:ext cx="1027239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锁与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MVCC</a:t>
            </a:r>
            <a:r>
              <a:rPr lang="zh-CN" altLang="en-US" sz="2400">
                <a:solidFill>
                  <a:schemeClr val="bg1"/>
                </a:solidFill>
              </a:rPr>
              <a:t>解决了什么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、读写相互阻塞的问题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zh-CN" altLang="en-US" sz="2400">
                <a:solidFill>
                  <a:schemeClr val="bg1"/>
                </a:solidFill>
              </a:rPr>
              <a:t>提高了并发度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、采用了乐观锁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zh-CN" altLang="en-US" sz="2400">
                <a:solidFill>
                  <a:schemeClr val="bg1"/>
                </a:solidFill>
              </a:rPr>
              <a:t>降低了死锁的概率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3</a:t>
            </a:r>
            <a:r>
              <a:rPr lang="zh-CN" altLang="en-US" sz="2400">
                <a:solidFill>
                  <a:schemeClr val="bg1"/>
                </a:solidFill>
              </a:rPr>
              <a:t>、解决了一致性读的问题</a:t>
            </a:r>
            <a:r>
              <a:rPr lang="en-US" altLang="zh-CN" sz="2400">
                <a:solidFill>
                  <a:schemeClr val="bg1"/>
                </a:solidFill>
              </a:rPr>
              <a:t>,  在某个时间点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查询数据</a:t>
            </a:r>
            <a:r>
              <a:rPr lang="en-US" altLang="zh-CN" sz="2400">
                <a:solidFill>
                  <a:schemeClr val="bg1"/>
                </a:solidFill>
              </a:rPr>
              <a:t>时，只能看到这个时间		点之前事务提交的结果，而不能看到这个时间点之后事务提交的结果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快照读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当前读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6695" y="405765"/>
            <a:ext cx="1027239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锁与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数据的多版本如何存储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事务版本号</a:t>
            </a:r>
            <a:r>
              <a:rPr lang="en-US" altLang="zh-CN" sz="2400">
                <a:solidFill>
                  <a:schemeClr val="bg1"/>
                </a:solidFill>
              </a:rPr>
              <a:t>: 每开启一个事务，都会获得一个事务ID（事务版本号），ID是			自增的，通过ID大小，可以判断事务的时间顺序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4620" y="413385"/>
            <a:ext cx="10272395" cy="9693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锁与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数据的多版本如何存储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在MVCC机制中，多个事务对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同一个行记录进行更新会产生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多个历史快照，这些历史快照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保存在Undo Log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db_row_id：隐藏的行ID，用来生成默认聚集索引。如果创建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数据表的时候没有指定聚集索引，InnoDB就会用这个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隐藏ID来创建聚集索引。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db_trx_id：最后一个对该数据进行插入或更新的事务ID。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db_roll_ptr：回滚指针，指向这个记录的Undo Log信息。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1455" y="153670"/>
            <a:ext cx="5398770" cy="3482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4620" y="413385"/>
            <a:ext cx="5632450" cy="8216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锁与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Undo Log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回滚指针将数据行的所有快照记录都通过链表串联起来，每个记录的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快照</a:t>
            </a:r>
            <a:r>
              <a:rPr lang="zh-CN" altLang="en-US" sz="2400">
                <a:solidFill>
                  <a:schemeClr val="bg1"/>
                </a:solidFill>
              </a:rPr>
              <a:t>都保存了当时的db_trx_i</a:t>
            </a:r>
            <a:r>
              <a:rPr lang="en-US" altLang="zh-CN" sz="2400">
                <a:solidFill>
                  <a:schemeClr val="bg1"/>
                </a:solidFill>
              </a:rPr>
              <a:t>d</a:t>
            </a:r>
            <a:r>
              <a:rPr lang="zh-CN" altLang="en-US" sz="2400">
                <a:solidFill>
                  <a:schemeClr val="bg1"/>
                </a:solidFill>
              </a:rPr>
              <a:t>。想要找历史快照，就可以通过遍历回滚指针查找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6435" y="203200"/>
            <a:ext cx="5877560" cy="37915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4445" y="433705"/>
            <a:ext cx="7520305" cy="9324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锁与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Read View 保存了当前事务开启时所有活跃（还没有提交）的事务列表, </a:t>
            </a:r>
            <a:r>
              <a:rPr sz="2400">
                <a:solidFill>
                  <a:schemeClr val="bg1"/>
                </a:solidFill>
              </a:rPr>
              <a:t>解决了行的可见性问题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Read VIew</a:t>
            </a:r>
            <a:r>
              <a:rPr lang="zh-CN" sz="2400">
                <a:solidFill>
                  <a:schemeClr val="bg1"/>
                </a:solidFill>
              </a:rPr>
              <a:t>的几个属性</a:t>
            </a:r>
            <a:r>
              <a:rPr lang="en-US" altLang="zh-CN" sz="2400">
                <a:solidFill>
                  <a:schemeClr val="bg1"/>
                </a:solidFill>
              </a:rPr>
              <a:t>:</a:t>
            </a:r>
            <a:endParaRPr lang="zh-CN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sz="2400">
                <a:solidFill>
                  <a:schemeClr val="bg1"/>
                </a:solidFill>
              </a:rPr>
              <a:t>trx_ids，系统当前正在活跃的事务ID集合</a:t>
            </a:r>
            <a:endParaRPr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sz="2400">
                <a:solidFill>
                  <a:schemeClr val="bg1"/>
                </a:solidFill>
              </a:rPr>
              <a:t>low_limit_id，活跃的事务中最大的事务ID</a:t>
            </a:r>
            <a:endParaRPr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3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sz="2400">
                <a:solidFill>
                  <a:schemeClr val="bg1"/>
                </a:solidFill>
              </a:rPr>
              <a:t>up_limit_id，活跃的事务中最小的事务ID</a:t>
            </a:r>
            <a:endParaRPr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4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sz="2400">
                <a:solidFill>
                  <a:schemeClr val="bg1"/>
                </a:solidFill>
              </a:rPr>
              <a:t>creator_trx_id，创建这个Read View的事务</a:t>
            </a:r>
            <a:r>
              <a:rPr lang="en-US" sz="2400">
                <a:solidFill>
                  <a:schemeClr val="bg1"/>
                </a:solidFill>
              </a:rPr>
              <a:t>	</a:t>
            </a:r>
            <a:r>
              <a:rPr sz="2400">
                <a:solidFill>
                  <a:schemeClr val="bg1"/>
                </a:solidFill>
              </a:rPr>
              <a:t>ID</a:t>
            </a:r>
            <a:endParaRPr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5860" y="103505"/>
            <a:ext cx="4638040" cy="29921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5" y="4676140"/>
            <a:ext cx="6994525" cy="19799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6390" y="442595"/>
            <a:ext cx="6303645" cy="2461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900">
                <a:solidFill>
                  <a:schemeClr val="bg1"/>
                </a:solidFill>
              </a:rPr>
              <a:t>关联子查询 与 非关联子查询的选择</a:t>
            </a:r>
            <a:endParaRPr lang="zh-CN" altLang="en-US" sz="2900">
              <a:solidFill>
                <a:schemeClr val="bg1"/>
              </a:solidFill>
            </a:endParaRPr>
          </a:p>
          <a:p>
            <a:pPr algn="l"/>
            <a:endParaRPr lang="en-US" altLang="zh-CN" sz="25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2500">
                <a:solidFill>
                  <a:schemeClr val="bg1"/>
                </a:solidFill>
              </a:rPr>
              <a:t>当主表远大于从表时， 使用非关联子查询，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r>
              <a:rPr lang="zh-CN" altLang="en-US" sz="2500">
                <a:solidFill>
                  <a:schemeClr val="bg1"/>
                </a:solidFill>
              </a:rPr>
              <a:t>当主表远小于从表时， 使用关联子查询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  <a:p>
            <a:pPr algn="l"/>
            <a:r>
              <a:rPr lang="zh-CN" altLang="en-US" sz="2500">
                <a:solidFill>
                  <a:schemeClr val="bg1"/>
                </a:solidFill>
              </a:rPr>
              <a:t>背后的原因是 </a:t>
            </a:r>
            <a:r>
              <a:rPr lang="en-US" altLang="zh-CN" sz="2500">
                <a:solidFill>
                  <a:schemeClr val="bg1"/>
                </a:solidFill>
              </a:rPr>
              <a:t>IO</a:t>
            </a:r>
            <a:r>
              <a:rPr lang="zh-CN" altLang="en-US" sz="2500">
                <a:solidFill>
                  <a:schemeClr val="bg1"/>
                </a:solidFill>
              </a:rPr>
              <a:t>成本， 页加载的数量</a:t>
            </a:r>
            <a:endParaRPr lang="zh-CN" altLang="en-US" sz="25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4445" y="433705"/>
            <a:ext cx="752030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锁与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MVCC</a:t>
            </a:r>
            <a:r>
              <a:rPr lang="zh-CN" altLang="en-US" sz="2400">
                <a:solidFill>
                  <a:schemeClr val="bg1"/>
                </a:solidFill>
              </a:rPr>
              <a:t>是如何工作的</a:t>
            </a:r>
            <a:r>
              <a:rPr lang="en-US" altLang="zh-CN" sz="2400">
                <a:solidFill>
                  <a:schemeClr val="bg1"/>
                </a:solidFill>
              </a:rPr>
              <a:t>?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MVCC是通过Undo Log + Read View进行数据读取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当</a:t>
            </a:r>
            <a:r>
              <a:rPr lang="zh-CN" sz="2400">
                <a:solidFill>
                  <a:schemeClr val="bg1"/>
                </a:solidFill>
              </a:rPr>
              <a:t>事务</a:t>
            </a:r>
            <a:r>
              <a:rPr sz="2400">
                <a:solidFill>
                  <a:schemeClr val="bg1"/>
                </a:solidFill>
              </a:rPr>
              <a:t>查询一条记录的时候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sz="2400">
                <a:solidFill>
                  <a:schemeClr val="bg1"/>
                </a:solidFill>
              </a:rPr>
              <a:t>首先获取事务自己的版本号，也就是事务ID；</a:t>
            </a:r>
            <a:endParaRPr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sz="2400">
                <a:solidFill>
                  <a:schemeClr val="bg1"/>
                </a:solidFill>
              </a:rPr>
              <a:t>获取Read View；</a:t>
            </a:r>
            <a:endParaRPr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3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sz="2400">
                <a:solidFill>
                  <a:schemeClr val="bg1"/>
                </a:solidFill>
              </a:rPr>
              <a:t>查询得到的数据，然后与Read View中的事务版本号进行比较；</a:t>
            </a:r>
            <a:endParaRPr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4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sz="2400">
                <a:solidFill>
                  <a:schemeClr val="bg1"/>
                </a:solidFill>
              </a:rPr>
              <a:t>如果不符合ReadView规则，就需要从Undo Log中获取历史快照；</a:t>
            </a:r>
            <a:endParaRPr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5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sz="2400">
                <a:solidFill>
                  <a:schemeClr val="bg1"/>
                </a:solidFill>
              </a:rPr>
              <a:t>最后返回符合规则的数据。</a:t>
            </a:r>
            <a:endParaRPr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5960" y="83185"/>
            <a:ext cx="4638040" cy="2992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570" y="313690"/>
            <a:ext cx="9333865" cy="9324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锁与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假设当前有事务creator_trx_id想要读取某个行记录，这个行记录的事务ID为trx_id，那么会出现以下几种情况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如果trx_id &lt; 活跃的最小事务ID（up_limit_id），也就是说这个行记录在这些活跃的事务创建之前就已经提交了，那么这个行记录对该事务是可见的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如果trx_id &gt; 活跃的最大事务ID（low_limit_id），这说明该行记录在这些活跃的事务创建之后才创建，那么这个行记录对当前事务不可见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215" y="313690"/>
            <a:ext cx="6994525" cy="19799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570" y="313690"/>
            <a:ext cx="9552940" cy="8585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锁与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如果up_limit_id &lt; trx_id &lt; low_limit_id，说明该行记录所在的事务trx_id在目前creator_trx_id这个事务创建的时候，可能还处于活跃的状态，因此我们需要在trx_ids集合中进行遍历，如果trx_id存在于trx_ids集合中，证明这个事务trx_id还处于活跃状态，不可见。否则，如果trx_id不存在于trx_ids集合中，证明事务trx_id已经提交了，该行记录可见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215" y="313690"/>
            <a:ext cx="6994525" cy="19799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570" y="313690"/>
            <a:ext cx="10672445" cy="7477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锁与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在读已提交的隔离级别下，同样的查询语句都会重新获取一次Read View，这时如果Read View不同，就可能产生不可重复读或者幻读的情况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当隔离级别为可重复读的时候，就避免了不可重复读，这是因为一个事务只在第一次SELECT的时候会获取一次Read View，而后面所有的SELECT都会复用这个Read View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045" y="333375"/>
            <a:ext cx="8592820" cy="8585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锁与</a:t>
            </a:r>
            <a:r>
              <a:rPr lang="en-US" altLang="zh-CN" sz="2400">
                <a:solidFill>
                  <a:schemeClr val="bg1"/>
                </a:solidFill>
              </a:rPr>
              <a:t>MVCC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InnoDB三种行锁的方式：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记录锁：针对单个行记录添加锁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间隙锁（Gap Locking）：可以帮我们锁住一个范围（索引之间的空隙），但不包括记录本身。采用间隙锁的方式可以防止幻读情况的产生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Next-Key锁：帮我们锁住一个范围，同时锁定记录本身，相当于间隙锁+记录锁，可以解决幻读的问题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在隔离级别为可重复读时，InnoDB会采用Next-Key锁的机制，帮我们解决幻读问题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045" y="333375"/>
            <a:ext cx="902271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查询优化器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语法分析是检查SQL拼写和语法是否正确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语义检查是检查SQL中的访问对象是否存在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680" y="957580"/>
            <a:ext cx="9627235" cy="1765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045" y="333375"/>
            <a:ext cx="9022715" cy="7847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查询优化器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查询优化就是通过改变SQL语句的内容来使得SQL查询更高效，同时为物理查询优化提供更多的候选执行计划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查询重写属于代数级、语法级，逻辑范围内的优化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通常是对SQL语句进行基于关系代数的等价变换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条件简化。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对连接语义进行了外连接消除、嵌套连接消除等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从连接路径中选择代价最小的路径，属于物理层面的优化。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/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8105" y="187325"/>
            <a:ext cx="5673725" cy="2905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045" y="333375"/>
            <a:ext cx="902271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查询优化器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基于规则的优化器（RBO，Rule-Based Optimizer），通过在优化器里面嵌入既定规则，判断SQL查询符合哪种规则，按照相应的规则来制定执行计划，同时采用启发式规则去掉明显不好的存取路径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/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8105" y="187325"/>
            <a:ext cx="5673725" cy="2905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045" y="333375"/>
            <a:ext cx="9262110" cy="7477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查询优化器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基于代价的优化器（CBO，Cost-Based Optimizer），这里会根据代价评估模型，计算每条可能的执行计划的代价，也就是COST，从中选择代价最小的作为执行计划。相比于RBO来说，CBO对数据更敏感，因为它会利用数据表中的统计信息来做判断，针对不同的数据表，查询得到的执行计划可能是不同的，因此制定出来的执行计划也更符合数据表的实际情况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总代价 = I/O代价 + CPU代价 + 内存代价 + 远程代价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8105" y="187325"/>
            <a:ext cx="5673725" cy="2905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045" y="333375"/>
            <a:ext cx="927227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查询优化器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CBO，Cost-Based Optimizer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能调整的代价模型参数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2775" y="173355"/>
            <a:ext cx="5882640" cy="3432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" y="3689985"/>
            <a:ext cx="8496935" cy="2895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6390" y="442595"/>
            <a:ext cx="9677400" cy="36150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900">
                <a:solidFill>
                  <a:schemeClr val="bg1"/>
                </a:solidFill>
              </a:rPr>
              <a:t>视图的作用：</a:t>
            </a:r>
            <a:endParaRPr lang="zh-CN" altLang="en-US" sz="2900">
              <a:solidFill>
                <a:schemeClr val="bg1"/>
              </a:solidFill>
            </a:endParaRPr>
          </a:p>
          <a:p>
            <a:pPr algn="l"/>
            <a:endParaRPr lang="en-US" altLang="zh-CN" sz="25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1</a:t>
            </a:r>
            <a:r>
              <a:rPr lang="zh-CN" altLang="en-US" sz="2500">
                <a:solidFill>
                  <a:schemeClr val="bg1"/>
                </a:solidFill>
              </a:rPr>
              <a:t>、安全性：隐藏敏感字段， 限制修改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  <a:p>
            <a:pPr algn="l"/>
            <a:r>
              <a:rPr lang="en-US" altLang="zh-CN" sz="2500">
                <a:solidFill>
                  <a:schemeClr val="bg1"/>
                </a:solidFill>
              </a:rPr>
              <a:t>2</a:t>
            </a:r>
            <a:r>
              <a:rPr lang="zh-CN" altLang="en-US" sz="2500">
                <a:solidFill>
                  <a:schemeClr val="bg1"/>
                </a:solidFill>
              </a:rPr>
              <a:t>、易用性：简化</a:t>
            </a:r>
            <a:r>
              <a:rPr lang="en-US" altLang="zh-CN" sz="2500">
                <a:solidFill>
                  <a:schemeClr val="bg1"/>
                </a:solidFill>
              </a:rPr>
              <a:t>sql</a:t>
            </a:r>
            <a:r>
              <a:rPr lang="zh-CN" altLang="en-US" sz="2500">
                <a:solidFill>
                  <a:schemeClr val="bg1"/>
                </a:solidFill>
              </a:rPr>
              <a:t>查询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  <a:p>
            <a:pPr algn="l"/>
            <a:endParaRPr lang="zh-CN" altLang="en-US" sz="2500">
              <a:solidFill>
                <a:schemeClr val="bg1"/>
              </a:solidFill>
            </a:endParaRPr>
          </a:p>
          <a:p>
            <a:pPr algn="l"/>
            <a:r>
              <a:rPr lang="zh-CN" altLang="en-US" sz="2500">
                <a:solidFill>
                  <a:schemeClr val="bg1"/>
                </a:solidFill>
              </a:rPr>
              <a:t>CREATE VIEW </a:t>
            </a:r>
            <a:r>
              <a:rPr lang="en-US" altLang="zh-CN" sz="2500">
                <a:solidFill>
                  <a:schemeClr val="bg1"/>
                </a:solidFill>
              </a:rPr>
              <a:t>t_demo</a:t>
            </a:r>
            <a:r>
              <a:rPr lang="zh-CN" altLang="en-US" sz="2500">
                <a:solidFill>
                  <a:schemeClr val="bg1"/>
                </a:solidFill>
              </a:rPr>
              <a:t> AS </a:t>
            </a:r>
            <a:endParaRPr lang="zh-CN" altLang="en-US" sz="2500">
              <a:solidFill>
                <a:schemeClr val="bg1"/>
              </a:solidFill>
            </a:endParaRPr>
          </a:p>
          <a:p>
            <a:pPr algn="l"/>
            <a:r>
              <a:rPr lang="zh-CN" altLang="en-US" sz="2500">
                <a:solidFill>
                  <a:schemeClr val="bg1"/>
                </a:solidFill>
              </a:rPr>
              <a:t>SELECT </a:t>
            </a:r>
            <a:r>
              <a:rPr lang="en-US" altLang="zh-CN" sz="2500">
                <a:solidFill>
                  <a:schemeClr val="bg1"/>
                </a:solidFill>
              </a:rPr>
              <a:t>t1.name, t2.money</a:t>
            </a:r>
            <a:r>
              <a:rPr lang="zh-CN" altLang="en-US" sz="2500">
                <a:solidFill>
                  <a:schemeClr val="bg1"/>
                </a:solidFill>
              </a:rPr>
              <a:t>  FROM </a:t>
            </a:r>
            <a:r>
              <a:rPr lang="en-US" altLang="zh-CN" sz="2500">
                <a:solidFill>
                  <a:schemeClr val="bg1"/>
                </a:solidFill>
              </a:rPr>
              <a:t>t1 </a:t>
            </a:r>
            <a:r>
              <a:rPr lang="zh-CN" altLang="en-US" sz="2500">
                <a:solidFill>
                  <a:schemeClr val="bg1"/>
                </a:solidFill>
              </a:rPr>
              <a:t>JOIN </a:t>
            </a:r>
            <a:r>
              <a:rPr lang="en-US" altLang="zh-CN" sz="2500">
                <a:solidFill>
                  <a:schemeClr val="bg1"/>
                </a:solidFill>
              </a:rPr>
              <a:t>t2 </a:t>
            </a:r>
            <a:r>
              <a:rPr lang="zh-CN" altLang="en-US" sz="2500">
                <a:solidFill>
                  <a:schemeClr val="bg1"/>
                </a:solidFill>
              </a:rPr>
              <a:t>WHERE </a:t>
            </a:r>
            <a:r>
              <a:rPr lang="en-US" altLang="zh-CN" sz="2500">
                <a:solidFill>
                  <a:schemeClr val="bg1"/>
                </a:solidFill>
              </a:rPr>
              <a:t>t1</a:t>
            </a:r>
            <a:r>
              <a:rPr lang="zh-CN" altLang="en-US" sz="2500">
                <a:solidFill>
                  <a:schemeClr val="bg1"/>
                </a:solidFill>
              </a:rPr>
              <a:t>.id = </a:t>
            </a:r>
            <a:r>
              <a:rPr lang="en-US" altLang="zh-CN" sz="2500">
                <a:solidFill>
                  <a:schemeClr val="bg1"/>
                </a:solidFill>
              </a:rPr>
              <a:t>t2</a:t>
            </a:r>
            <a:r>
              <a:rPr lang="zh-CN" altLang="en-US" sz="2500">
                <a:solidFill>
                  <a:schemeClr val="bg1"/>
                </a:solidFill>
              </a:rPr>
              <a:t>.id</a:t>
            </a:r>
            <a:endParaRPr lang="zh-CN" altLang="en-US" sz="25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045" y="333375"/>
            <a:ext cx="11141075" cy="7847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查询优化器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CBO，Cost-Based Optimizer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能调整的代价模型参数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disk_temptable_create_cost，表示临时表文件（MyISAM或InnoDB）的创建代价，默认值为20。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disk_temptable_row_cost，表示临时表文件（MyISAM或InnoDB）的行代价，默认值0.5。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key_compare_cost，表示键比较的代价。键比较的次数越多，这项的代价就越大，这是一个重要的指标，默认值0.05。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memory_temptable_create_cost，表示内存中临时表的创建代价，默认值1。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memory_temptable_row_cost，表示内存中临时表的行代价，默认值0.1。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row_evaluate_cost，统计符合条件的行代价，如果符合条件的行数越多，那么这一项的代价就越大，因此这是个重要的指标，默认值0.1。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045" y="333375"/>
            <a:ext cx="1114107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查询优化器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CBO，Cost-Based Optimizer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能调整的代价模型参数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io_block_read_cost，从磁盘中读取一页数据的代价，默认是1。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memory_block_read_cost，从内存中读取一页数据的代价，默认是0.25。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190" y="413385"/>
            <a:ext cx="8351520" cy="3569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900">
                <a:solidFill>
                  <a:schemeClr val="bg1"/>
                </a:solidFill>
              </a:rPr>
              <a:t>调优维度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调优目标： 更快响应、更大吞吐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问题反馈：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1</a:t>
            </a:r>
            <a:r>
              <a:rPr lang="zh-CN" altLang="en-US" sz="2400">
                <a:solidFill>
                  <a:schemeClr val="bg1"/>
                </a:solidFill>
              </a:rPr>
              <a:t>、用户反馈响应慢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2</a:t>
            </a:r>
            <a:r>
              <a:rPr lang="zh-CN" altLang="en-US" sz="2400">
                <a:solidFill>
                  <a:schemeClr val="bg1"/>
                </a:solidFill>
              </a:rPr>
              <a:t>、慢查询日志分析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3</a:t>
            </a:r>
            <a:r>
              <a:rPr lang="zh-CN" altLang="en-US" sz="2400">
                <a:solidFill>
                  <a:schemeClr val="bg1"/>
                </a:solidFill>
              </a:rPr>
              <a:t>、服务器资源监控 </a:t>
            </a:r>
            <a:r>
              <a:rPr lang="en-US" altLang="zh-CN" sz="2400">
                <a:solidFill>
                  <a:schemeClr val="bg1"/>
                </a:solidFill>
              </a:rPr>
              <a:t>CPU</a:t>
            </a:r>
            <a:r>
              <a:rPr lang="zh-CN" altLang="en-US" sz="2400">
                <a:solidFill>
                  <a:schemeClr val="bg1"/>
                </a:solidFill>
              </a:rPr>
              <a:t>、内存、</a:t>
            </a:r>
            <a:r>
              <a:rPr lang="en-US" altLang="zh-CN" sz="2400">
                <a:solidFill>
                  <a:schemeClr val="bg1"/>
                </a:solidFill>
              </a:rPr>
              <a:t>IO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4</a:t>
            </a:r>
            <a:r>
              <a:rPr lang="zh-CN" altLang="en-US" sz="2400">
                <a:solidFill>
                  <a:schemeClr val="bg1"/>
                </a:solidFill>
              </a:rPr>
              <a:t>、数据库内部状态监控  活动绘画、锁等待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190" y="413385"/>
            <a:ext cx="9110345" cy="4677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900">
                <a:solidFill>
                  <a:schemeClr val="bg1"/>
                </a:solidFill>
              </a:rPr>
              <a:t>调优维度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调优步骤： 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、选择适合的</a:t>
            </a:r>
            <a:r>
              <a:rPr lang="en-US" altLang="zh-CN" sz="2400">
                <a:solidFill>
                  <a:schemeClr val="bg1"/>
                </a:solidFill>
              </a:rPr>
              <a:t>DBMS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、优化表结构：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范式与反范式、字段类型遴选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3</a:t>
            </a:r>
            <a:r>
              <a:rPr lang="zh-CN" altLang="en-US" sz="2400">
                <a:solidFill>
                  <a:schemeClr val="bg1"/>
                </a:solidFill>
              </a:rPr>
              <a:t>、逻辑查询优化：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子查询优化、视图重写、条件简化、链接   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消除、嵌套连接消除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4</a:t>
            </a:r>
            <a:r>
              <a:rPr lang="zh-CN" altLang="en-US" sz="2400">
                <a:solidFill>
                  <a:schemeClr val="bg1"/>
                </a:solidFill>
              </a:rPr>
              <a:t>、物理查询优化：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建索引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5</a:t>
            </a:r>
            <a:r>
              <a:rPr lang="zh-CN" altLang="en-US" sz="2400">
                <a:solidFill>
                  <a:schemeClr val="bg1"/>
                </a:solidFill>
              </a:rPr>
              <a:t>、硬件优化：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固态硬盘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</a:t>
            </a:r>
            <a:r>
              <a:rPr lang="zh-CN" altLang="en-US" sz="2400">
                <a:solidFill>
                  <a:schemeClr val="bg1"/>
                </a:solidFill>
              </a:rPr>
              <a:t>、加</a:t>
            </a:r>
            <a:r>
              <a:rPr lang="en-US" altLang="zh-CN" sz="2400">
                <a:solidFill>
                  <a:schemeClr val="bg1"/>
                </a:solidFill>
              </a:rPr>
              <a:t>NoSQL</a:t>
            </a:r>
            <a:r>
              <a:rPr lang="zh-CN" altLang="en-US" sz="2400">
                <a:solidFill>
                  <a:schemeClr val="bg1"/>
                </a:solidFill>
              </a:rPr>
              <a:t>缓存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7</a:t>
            </a:r>
            <a:r>
              <a:rPr lang="zh-CN" altLang="en-US" sz="2400">
                <a:solidFill>
                  <a:schemeClr val="bg1"/>
                </a:solidFill>
              </a:rPr>
              <a:t>、库级架构优化：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主从复制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190" y="413385"/>
            <a:ext cx="9110345" cy="1276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900">
                <a:solidFill>
                  <a:schemeClr val="bg1"/>
                </a:solidFill>
              </a:rPr>
              <a:t>Explain</a:t>
            </a:r>
            <a:endParaRPr lang="en-US" sz="29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610" y="1238250"/>
            <a:ext cx="9063990" cy="4949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190" y="413385"/>
            <a:ext cx="9110345" cy="1276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900">
                <a:solidFill>
                  <a:schemeClr val="bg1"/>
                </a:solidFill>
              </a:rPr>
              <a:t>Explain</a:t>
            </a:r>
            <a:endParaRPr lang="en-US" sz="29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315" y="1400175"/>
            <a:ext cx="10015220" cy="1838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190" y="413385"/>
            <a:ext cx="9110345" cy="1276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900">
                <a:solidFill>
                  <a:schemeClr val="bg1"/>
                </a:solidFill>
              </a:rPr>
              <a:t>Explain</a:t>
            </a:r>
            <a:endParaRPr lang="en-US" sz="29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315" y="1400175"/>
            <a:ext cx="10015220" cy="1838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190" y="413385"/>
            <a:ext cx="9110345" cy="3199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900">
                <a:solidFill>
                  <a:schemeClr val="bg1"/>
                </a:solidFill>
              </a:rPr>
              <a:t>开启慢查询日志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show variables like '%slow_query_log';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set global slow_query_log='ON';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set global long_query_time = 3;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90" y="3550285"/>
            <a:ext cx="5727700" cy="2895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190" y="413385"/>
            <a:ext cx="10638790" cy="5646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900">
                <a:solidFill>
                  <a:schemeClr val="bg1"/>
                </a:solidFill>
              </a:rPr>
              <a:t>导出慢查询日志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mysqldumpslow命令的具体参数如下：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-s：采用order排序的方式，排序方式可以有以下几种。分别是c（访问次数）、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t（查询时间）、l（锁定时间）、r（返回记录）、ac（平均查询次数）、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al（平均锁定时间）、ar（平均返回记录数）和at（平均查询时间）。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其中at为默认排序方式。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-t：返回前N条数据 。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-g：后面可以是正则表达式，对大小写不敏感。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perl mysqldumpslow.pl -s t -t 2 "</a:t>
            </a:r>
            <a:r>
              <a:rPr lang="en-US" altLang="zh-CN" sz="2400">
                <a:solidFill>
                  <a:schemeClr val="bg1"/>
                </a:solidFill>
              </a:rPr>
              <a:t>my_</a:t>
            </a:r>
            <a:r>
              <a:rPr lang="zh-CN" altLang="en-US" sz="2400">
                <a:solidFill>
                  <a:schemeClr val="bg1"/>
                </a:solidFill>
              </a:rPr>
              <a:t>slow.log"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190" y="413385"/>
            <a:ext cx="9110345" cy="1276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900">
                <a:solidFill>
                  <a:schemeClr val="bg1"/>
                </a:solidFill>
              </a:rPr>
              <a:t>查看</a:t>
            </a:r>
            <a:r>
              <a:rPr lang="en-US" altLang="zh-CN" sz="2900">
                <a:solidFill>
                  <a:schemeClr val="bg1"/>
                </a:solidFill>
              </a:rPr>
              <a:t>SQl</a:t>
            </a:r>
            <a:r>
              <a:rPr lang="zh-CN" altLang="en-US" sz="2900">
                <a:solidFill>
                  <a:schemeClr val="bg1"/>
                </a:solidFill>
              </a:rPr>
              <a:t>执行成本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set profiling = 'ON';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00" y="1924685"/>
            <a:ext cx="4648200" cy="2590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65" y="1222375"/>
            <a:ext cx="8959850" cy="29864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605" y="335915"/>
            <a:ext cx="2760980" cy="5372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900">
                <a:solidFill>
                  <a:schemeClr val="bg1"/>
                </a:solidFill>
              </a:rPr>
              <a:t>支持的存储引擎</a:t>
            </a:r>
            <a:endParaRPr lang="zh-CN" altLang="en-US" sz="29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190" y="413385"/>
            <a:ext cx="9110345" cy="1645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900">
                <a:solidFill>
                  <a:schemeClr val="bg1"/>
                </a:solidFill>
              </a:rPr>
              <a:t>查看</a:t>
            </a:r>
            <a:r>
              <a:rPr lang="en-US" altLang="zh-CN" sz="2900">
                <a:solidFill>
                  <a:schemeClr val="bg1"/>
                </a:solidFill>
              </a:rPr>
              <a:t>SQl</a:t>
            </a:r>
            <a:r>
              <a:rPr lang="zh-CN" altLang="en-US" sz="2900">
                <a:solidFill>
                  <a:schemeClr val="bg1"/>
                </a:solidFill>
              </a:rPr>
              <a:t>执行成本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show profiles;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90" y="1795145"/>
            <a:ext cx="7992745" cy="4175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190" y="413385"/>
            <a:ext cx="11527790" cy="238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900">
                <a:solidFill>
                  <a:schemeClr val="bg1"/>
                </a:solidFill>
              </a:rPr>
              <a:t>查看</a:t>
            </a:r>
            <a:r>
              <a:rPr lang="en-US" altLang="zh-CN" sz="2900">
                <a:solidFill>
                  <a:schemeClr val="bg1"/>
                </a:solidFill>
              </a:rPr>
              <a:t>SQl</a:t>
            </a:r>
            <a:r>
              <a:rPr lang="zh-CN" altLang="en-US" sz="2900">
                <a:solidFill>
                  <a:schemeClr val="bg1"/>
                </a:solidFill>
              </a:rPr>
              <a:t>执行成本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show profile;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show profile for query </a:t>
            </a:r>
            <a:r>
              <a:rPr lang="en-US" altLang="zh-CN" sz="2400">
                <a:solidFill>
                  <a:schemeClr val="bg1"/>
                </a:solidFill>
              </a:rPr>
              <a:t>{queryId}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select * from information_schema.PROFILING where QUERY_ID = 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{queryId}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" y="2914650"/>
            <a:ext cx="10342880" cy="31756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190" y="413385"/>
            <a:ext cx="8351520" cy="5046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900">
                <a:solidFill>
                  <a:schemeClr val="bg1"/>
                </a:solidFill>
              </a:rPr>
              <a:t>范式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超键：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唯一标识元组的属性集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候选键</a:t>
            </a:r>
            <a:r>
              <a:rPr lang="en-US" altLang="zh-CN" sz="2400">
                <a:solidFill>
                  <a:schemeClr val="bg1"/>
                </a:solidFill>
              </a:rPr>
              <a:t>:	</a:t>
            </a:r>
            <a:r>
              <a:rPr lang="zh-CN" altLang="en-US" sz="2400">
                <a:solidFill>
                  <a:schemeClr val="bg1"/>
                </a:solidFill>
              </a:rPr>
              <a:t>去除了多余属性的超键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主键：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选择一个候选键作为主键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外键：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另一个表的主键作为当前表的属性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主属性：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包含在任一候选键中的属性称为主属性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非主属性：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不包含在任一候选键中的属性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190" y="413385"/>
            <a:ext cx="8351520" cy="5785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900">
                <a:solidFill>
                  <a:schemeClr val="bg1"/>
                </a:solidFill>
              </a:rPr>
              <a:t>范式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1NF</a:t>
            </a:r>
            <a:r>
              <a:rPr lang="zh-CN" altLang="en-US" sz="2400">
                <a:solidFill>
                  <a:schemeClr val="bg1"/>
                </a:solidFill>
              </a:rPr>
              <a:t>：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数据库表中的任何属性都是原子性的，不可再分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2NF</a:t>
            </a:r>
            <a:r>
              <a:rPr lang="zh-CN" altLang="en-US" sz="2400">
                <a:solidFill>
                  <a:schemeClr val="bg1"/>
                </a:solidFill>
              </a:rPr>
              <a:t>：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数据表里的非主属性都要和这个数据表的候选键有完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全依赖关系，不能依赖与候选键的一部分属性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球员比赛表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候选键</a:t>
            </a:r>
            <a:r>
              <a:rPr lang="en-US" altLang="zh-CN">
                <a:solidFill>
                  <a:schemeClr val="bg1"/>
                </a:solidFill>
              </a:rPr>
              <a:t>(球员编号, 比赛编号) → (姓名, 年龄, 比赛时间, 比赛场地，得分)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(球员编号) → (姓名，年龄)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(比赛编号) → (比赛时间, 比赛场地)</a:t>
            </a:r>
            <a:endParaRPr lang="en-US" altLang="zh-CN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3NF</a:t>
            </a:r>
            <a:r>
              <a:rPr lang="zh-CN" altLang="en-US" sz="2400">
                <a:solidFill>
                  <a:schemeClr val="bg1"/>
                </a:solidFill>
              </a:rPr>
              <a:t>：在满足</a:t>
            </a:r>
            <a:r>
              <a:rPr lang="en-US" altLang="zh-CN" sz="2400">
                <a:solidFill>
                  <a:schemeClr val="bg1"/>
                </a:solidFill>
              </a:rPr>
              <a:t>2NF</a:t>
            </a:r>
            <a:r>
              <a:rPr lang="zh-CN" altLang="en-US" sz="2400">
                <a:solidFill>
                  <a:schemeClr val="bg1"/>
                </a:solidFill>
              </a:rPr>
              <a:t>的情况下，对任何非主属性都不传递依赖于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候选键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球员表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候选键（球员编号）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→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球队名称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→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球队教练   存在依赖传递关系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190" y="413385"/>
            <a:ext cx="8351520" cy="1722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900">
                <a:solidFill>
                  <a:schemeClr val="bg1"/>
                </a:solidFill>
              </a:rPr>
              <a:t>范式</a:t>
            </a:r>
            <a:endParaRPr lang="zh-CN" altLang="en-US" sz="2900">
              <a:solidFill>
                <a:schemeClr val="bg1"/>
              </a:solidFill>
            </a:endParaRPr>
          </a:p>
          <a:p>
            <a:endParaRPr lang="zh-CN" altLang="en-US" sz="29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BCNF</a:t>
            </a:r>
            <a:r>
              <a:rPr lang="zh-CN" altLang="en-US" sz="2400">
                <a:solidFill>
                  <a:schemeClr val="bg1"/>
                </a:solidFill>
              </a:rPr>
              <a:t>：在</a:t>
            </a:r>
            <a:r>
              <a:rPr lang="en-US" altLang="zh-CN" sz="2400">
                <a:solidFill>
                  <a:schemeClr val="bg1"/>
                </a:solidFill>
              </a:rPr>
              <a:t>3NF</a:t>
            </a:r>
            <a:r>
              <a:rPr lang="zh-CN" altLang="en-US" sz="2400">
                <a:solidFill>
                  <a:schemeClr val="bg1"/>
                </a:solidFill>
              </a:rPr>
              <a:t>基础上消除主属性对候选键的部份依赖或传递</a:t>
            </a:r>
            <a:r>
              <a:rPr lang="en-US" altLang="zh-CN" sz="2400">
                <a:solidFill>
                  <a:schemeClr val="bg1"/>
                </a:solidFill>
              </a:rPr>
              <a:t>	   </a:t>
            </a:r>
            <a:r>
              <a:rPr lang="zh-CN" altLang="en-US" sz="2400">
                <a:solidFill>
                  <a:schemeClr val="bg1"/>
                </a:solidFill>
              </a:rPr>
              <a:t>依赖关系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805" y="2259330"/>
            <a:ext cx="4445000" cy="14408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8005" y="4139565"/>
            <a:ext cx="8717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候选键（管理员，物品名）、（仓库名，物品名）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主属性仓库名对于候选键（管理员，物品名）存在部分依赖关系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6390" y="442595"/>
            <a:ext cx="1901825" cy="537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900">
                <a:solidFill>
                  <a:schemeClr val="bg1"/>
                </a:solidFill>
              </a:rPr>
              <a:t>JSON</a:t>
            </a:r>
            <a:r>
              <a:rPr lang="zh-CN" altLang="en-US" sz="2900">
                <a:solidFill>
                  <a:schemeClr val="bg1"/>
                </a:solidFill>
              </a:rPr>
              <a:t>类型</a:t>
            </a:r>
            <a:endParaRPr lang="zh-CN" altLang="en-US" sz="29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930" y="1184275"/>
            <a:ext cx="9131935" cy="381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6390" y="442595"/>
            <a:ext cx="1901825" cy="537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900">
                <a:solidFill>
                  <a:schemeClr val="bg1"/>
                </a:solidFill>
              </a:rPr>
              <a:t>JSON</a:t>
            </a:r>
            <a:r>
              <a:rPr lang="zh-CN" altLang="en-US" sz="2900">
                <a:solidFill>
                  <a:schemeClr val="bg1"/>
                </a:solidFill>
              </a:rPr>
              <a:t>类型</a:t>
            </a:r>
            <a:endParaRPr lang="zh-CN" altLang="en-US" sz="29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8215" y="979805"/>
            <a:ext cx="7157085" cy="54565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6390" y="442595"/>
            <a:ext cx="1901825" cy="537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900">
                <a:solidFill>
                  <a:schemeClr val="bg1"/>
                </a:solidFill>
              </a:rPr>
              <a:t>JSON</a:t>
            </a:r>
            <a:r>
              <a:rPr lang="zh-CN" altLang="en-US" sz="2900">
                <a:solidFill>
                  <a:schemeClr val="bg1"/>
                </a:solidFill>
              </a:rPr>
              <a:t>类型</a:t>
            </a:r>
            <a:endParaRPr lang="zh-CN" altLang="en-US" sz="29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" y="1174115"/>
            <a:ext cx="10474325" cy="52984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6390" y="442595"/>
            <a:ext cx="1901825" cy="537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900">
                <a:solidFill>
                  <a:schemeClr val="bg1"/>
                </a:solidFill>
              </a:rPr>
              <a:t>JSON</a:t>
            </a:r>
            <a:r>
              <a:rPr lang="zh-CN" altLang="en-US" sz="2900">
                <a:solidFill>
                  <a:schemeClr val="bg1"/>
                </a:solidFill>
              </a:rPr>
              <a:t>类型</a:t>
            </a:r>
            <a:endParaRPr lang="zh-CN" altLang="en-US" sz="29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840" y="2767330"/>
            <a:ext cx="9418320" cy="1457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6288</Words>
  <Application>WPS 表格</Application>
  <PresentationFormat>宽屏</PresentationFormat>
  <Paragraphs>643</Paragraphs>
  <Slides>54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7" baseType="lpstr">
      <vt:lpstr>Arial</vt:lpstr>
      <vt:lpstr>方正书宋_GBK</vt:lpstr>
      <vt:lpstr>Wingdings</vt:lpstr>
      <vt:lpstr>微软雅黑</vt:lpstr>
      <vt:lpstr>汉仪旗黑KW</vt:lpstr>
      <vt:lpstr>Wingdings</vt:lpstr>
      <vt:lpstr>宋体</vt:lpstr>
      <vt:lpstr>Arial Unicode MS</vt:lpstr>
      <vt:lpstr>汉仪书宋二KW</vt:lpstr>
      <vt:lpstr>Calibri</vt:lpstr>
      <vt:lpstr>Helvetica Neue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leo</cp:lastModifiedBy>
  <cp:revision>193</cp:revision>
  <dcterms:created xsi:type="dcterms:W3CDTF">2021-01-28T08:37:35Z</dcterms:created>
  <dcterms:modified xsi:type="dcterms:W3CDTF">2021-01-28T08:37:35Z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