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8" r:id="rId3"/>
    <p:sldId id="587" r:id="rId4"/>
    <p:sldId id="597" r:id="rId5"/>
    <p:sldId id="586" r:id="rId6"/>
    <p:sldId id="583" r:id="rId7"/>
    <p:sldId id="579" r:id="rId8"/>
    <p:sldId id="584" r:id="rId9"/>
    <p:sldId id="585" r:id="rId10"/>
    <p:sldId id="588" r:id="rId11"/>
    <p:sldId id="616" r:id="rId12"/>
    <p:sldId id="617" r:id="rId13"/>
    <p:sldId id="598" r:id="rId14"/>
    <p:sldId id="580" r:id="rId15"/>
    <p:sldId id="604" r:id="rId16"/>
    <p:sldId id="606" r:id="rId17"/>
    <p:sldId id="603" r:id="rId18"/>
    <p:sldId id="602" r:id="rId19"/>
    <p:sldId id="607" r:id="rId20"/>
    <p:sldId id="610" r:id="rId21"/>
    <p:sldId id="608" r:id="rId22"/>
    <p:sldId id="609" r:id="rId23"/>
    <p:sldId id="611" r:id="rId24"/>
    <p:sldId id="652" r:id="rId25"/>
    <p:sldId id="653" r:id="rId26"/>
    <p:sldId id="581" r:id="rId27"/>
    <p:sldId id="635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26" r:id="rId36"/>
    <p:sldId id="627" r:id="rId37"/>
    <p:sldId id="628" r:id="rId38"/>
    <p:sldId id="629" r:id="rId39"/>
    <p:sldId id="630" r:id="rId40"/>
    <p:sldId id="631" r:id="rId41"/>
    <p:sldId id="632" r:id="rId42"/>
    <p:sldId id="633" r:id="rId43"/>
    <p:sldId id="634" r:id="rId4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698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</a:rPr>
              <a:t>InnoDB</a:t>
            </a:r>
            <a:r>
              <a:rPr lang="zh-CN" altLang="en-US" sz="2800">
                <a:solidFill>
                  <a:schemeClr val="bg1"/>
                </a:solidFill>
              </a:rPr>
              <a:t> 锁 以</a:t>
            </a:r>
            <a:r>
              <a:rPr lang="en-US" altLang="zh-CN" sz="2800">
                <a:solidFill>
                  <a:schemeClr val="bg1"/>
                </a:solidFill>
              </a:rPr>
              <a:t>RR</a:t>
            </a:r>
            <a:r>
              <a:rPr lang="zh-CN" altLang="en-US" sz="2800">
                <a:solidFill>
                  <a:schemeClr val="bg1"/>
                </a:solidFill>
              </a:rPr>
              <a:t>隔离级别实验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35" y="1141095"/>
            <a:ext cx="82804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bg1"/>
                </a:solidFill>
              </a:rPr>
              <a:t>SELECT * FROM performance_schema.data_locks </a:t>
            </a:r>
            <a:r>
              <a:rPr lang="zh-CN" sz="2000">
                <a:solidFill>
                  <a:schemeClr val="bg1"/>
                </a:solidFill>
              </a:rPr>
              <a:t>查看当前的锁状态</a:t>
            </a:r>
            <a:endParaRPr lang="zh-CN" sz="2000">
              <a:solidFill>
                <a:schemeClr val="bg1"/>
              </a:solidFill>
            </a:endParaRPr>
          </a:p>
          <a:p>
            <a:endParaRPr lang="zh-CN" sz="2000">
              <a:solidFill>
                <a:schemeClr val="bg1"/>
              </a:solidFill>
            </a:endParaRPr>
          </a:p>
          <a:p>
            <a:endParaRPr lang="zh-CN" sz="20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90065"/>
            <a:ext cx="1219200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6715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AUTO-INC Locks 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自增锁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35" y="1141095"/>
            <a:ext cx="91922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自增锁是一种特殊的表级锁，用来控制</a:t>
            </a:r>
            <a:r>
              <a:rPr lang="en-US" altLang="zh-CN" sz="2000">
                <a:solidFill>
                  <a:schemeClr val="bg1"/>
                </a:solidFill>
              </a:rPr>
              <a:t>AUTO_INCREMENT</a:t>
            </a:r>
            <a:r>
              <a:rPr lang="zh-CN" altLang="en-US" sz="2000">
                <a:solidFill>
                  <a:schemeClr val="bg1"/>
                </a:solidFill>
              </a:rPr>
              <a:t>的行为，当一个事务准备插入一条带自增</a:t>
            </a:r>
            <a:r>
              <a:rPr lang="en-US" altLang="zh-CN" sz="2000">
                <a:solidFill>
                  <a:schemeClr val="bg1"/>
                </a:solidFill>
              </a:rPr>
              <a:t>id</a:t>
            </a:r>
            <a:r>
              <a:rPr lang="zh-CN" altLang="en-US" sz="2000">
                <a:solidFill>
                  <a:schemeClr val="bg1"/>
                </a:solidFill>
              </a:rPr>
              <a:t>属性的记录时，其它事务想要插入，需要等待该锁，以保证自增</a:t>
            </a:r>
            <a:r>
              <a:rPr lang="en-US" altLang="zh-CN" sz="2000">
                <a:solidFill>
                  <a:schemeClr val="bg1"/>
                </a:solidFill>
              </a:rPr>
              <a:t>id</a:t>
            </a:r>
            <a:r>
              <a:rPr lang="zh-CN" altLang="en-US" sz="2000">
                <a:solidFill>
                  <a:schemeClr val="bg1"/>
                </a:solidFill>
              </a:rPr>
              <a:t>有序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该锁行为由 </a:t>
            </a:r>
            <a:r>
              <a:rPr lang="en-US" altLang="zh-CN" sz="2000">
                <a:solidFill>
                  <a:schemeClr val="bg1"/>
                </a:solidFill>
              </a:rPr>
              <a:t>innodb_autoinc_lock_mode </a:t>
            </a:r>
            <a:r>
              <a:rPr lang="zh-CN" altLang="en-US" sz="2000">
                <a:solidFill>
                  <a:schemeClr val="bg1"/>
                </a:solidFill>
              </a:rPr>
              <a:t>控制，默认情况下，只有 </a:t>
            </a:r>
            <a:r>
              <a:rPr lang="en-US" altLang="zh-CN" sz="2000">
                <a:solidFill>
                  <a:schemeClr val="bg1"/>
                </a:solidFill>
              </a:rPr>
              <a:t>insert into select from </a:t>
            </a:r>
            <a:r>
              <a:rPr lang="zh-CN" altLang="en-US" sz="2000">
                <a:solidFill>
                  <a:schemeClr val="bg1"/>
                </a:solidFill>
              </a:rPr>
              <a:t>语句会加这个锁，直接插入多行，不会加这个锁，会使用预测生成自增</a:t>
            </a:r>
            <a:r>
              <a:rPr lang="en-US" altLang="zh-CN" sz="2000">
                <a:solidFill>
                  <a:schemeClr val="bg1"/>
                </a:solidFill>
              </a:rPr>
              <a:t>id</a:t>
            </a:r>
            <a:r>
              <a:rPr lang="zh-CN" altLang="en-US" sz="2000">
                <a:solidFill>
                  <a:schemeClr val="bg1"/>
                </a:solidFill>
              </a:rPr>
              <a:t>的方式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8632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Predicate Locks for Spatial Indexes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965" y="1234440"/>
            <a:ext cx="91922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InnoDB</a:t>
            </a:r>
            <a:r>
              <a:rPr lang="zh-CN" altLang="en-US" sz="2000">
                <a:solidFill>
                  <a:schemeClr val="bg1"/>
                </a:solidFill>
              </a:rPr>
              <a:t>支持的空间类型有</a:t>
            </a:r>
            <a:r>
              <a:rPr lang="en-US" altLang="zh-CN" sz="2000">
                <a:solidFill>
                  <a:schemeClr val="bg1"/>
                </a:solidFill>
              </a:rPr>
              <a:t>: </a:t>
            </a:r>
            <a:r>
              <a:rPr lang="zh-CN" altLang="en-US" sz="2000">
                <a:solidFill>
                  <a:schemeClr val="bg1"/>
                </a:solidFill>
              </a:rPr>
              <a:t>GEOMETRY、POINT、LINESTRING、POLYGON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  <a:sym typeface="+mn-ea"/>
              </a:rPr>
              <a:t>InnoDB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支持给 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SPATIAL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空间类型数据加索引，但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next-key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锁不太支持给这种类型的数据结构上锁，因为这种多维度的数据，没有一种绝对的顺序，所以不好判断哪个是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next-key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  <a:sym typeface="+mn-ea"/>
              </a:rPr>
              <a:t>InnoDB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使用 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predicate lock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来解决这个问题，具体算法可以自己查阅相关资料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0530" y="186690"/>
            <a:ext cx="3158490" cy="954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3949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实验环节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35" y="1141095"/>
            <a:ext cx="423164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、建表语句与初始数据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、打开两个</a:t>
            </a:r>
            <a:r>
              <a:rPr lang="en-US" altLang="zh-CN" sz="2000">
                <a:solidFill>
                  <a:schemeClr val="bg1"/>
                </a:solidFill>
              </a:rPr>
              <a:t>session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3</a:t>
            </a:r>
            <a:r>
              <a:rPr lang="zh-CN" altLang="en-US" sz="2000">
                <a:solidFill>
                  <a:schemeClr val="bg1"/>
                </a:solidFill>
              </a:rPr>
              <a:t>、设置不自动提交事务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set session autocommit=0;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3540" y="146050"/>
            <a:ext cx="6320790" cy="23933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065" y="2682875"/>
            <a:ext cx="6311265" cy="12528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7025" y="2146300"/>
            <a:ext cx="816483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实验内容</a:t>
            </a:r>
            <a:r>
              <a:rPr lang="en-US" altLang="zh-CN" sz="2000">
                <a:solidFill>
                  <a:schemeClr val="bg1"/>
                </a:solidFill>
              </a:rPr>
              <a:t>1-1</a:t>
            </a:r>
            <a:r>
              <a:rPr lang="zh-CN" altLang="en-US" sz="2000">
                <a:solidFill>
                  <a:schemeClr val="bg1"/>
                </a:solidFill>
              </a:rPr>
              <a:t>：等值查询时 </a:t>
            </a:r>
            <a:r>
              <a:rPr lang="en-US" altLang="zh-CN" sz="2000">
                <a:solidFill>
                  <a:schemeClr val="bg1"/>
                </a:solidFill>
              </a:rPr>
              <a:t>= </a:t>
            </a:r>
            <a:r>
              <a:rPr lang="zh-CN" altLang="en-US" sz="2000">
                <a:solidFill>
                  <a:schemeClr val="bg1"/>
                </a:solidFill>
              </a:rPr>
              <a:t>， 使用唯一索引查询，当值存在时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当查询条件存在唯一索引，可以看到当前有三个锁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、表级排他意向锁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、二级唯一索引上的记录锁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3</a:t>
            </a:r>
            <a:r>
              <a:rPr lang="zh-CN" altLang="en-US" sz="2000">
                <a:solidFill>
                  <a:schemeClr val="bg1"/>
                </a:solidFill>
              </a:rPr>
              <a:t>、聚集索引上的记录锁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6625" y="305435"/>
            <a:ext cx="4572635" cy="1653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" y="305435"/>
            <a:ext cx="6602095" cy="15455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7025" y="2146300"/>
            <a:ext cx="816483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实验内容</a:t>
            </a:r>
            <a:r>
              <a:rPr lang="en-US" altLang="zh-CN" sz="2000">
                <a:solidFill>
                  <a:schemeClr val="bg1"/>
                </a:solidFill>
              </a:rPr>
              <a:t>1-2</a:t>
            </a:r>
            <a:r>
              <a:rPr lang="zh-CN" altLang="en-US" sz="2000">
                <a:solidFill>
                  <a:schemeClr val="bg1"/>
                </a:solidFill>
              </a:rPr>
              <a:t>：等值查询时 </a:t>
            </a:r>
            <a:r>
              <a:rPr lang="en-US" altLang="zh-CN" sz="2000">
                <a:solidFill>
                  <a:schemeClr val="bg1"/>
                </a:solidFill>
              </a:rPr>
              <a:t>= </a:t>
            </a:r>
            <a:r>
              <a:rPr lang="zh-CN" altLang="en-US" sz="2000">
                <a:solidFill>
                  <a:schemeClr val="bg1"/>
                </a:solidFill>
              </a:rPr>
              <a:t>， 使用唯一索引查询，当值不存在时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可以看到当前有两个锁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、表级排他意向锁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、二级唯一索引上的间隙锁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加锁逻辑，扫描节点当遇到第一个不符合条件的节点是， 加上间隙锁，锁住当前节点及其之前的间隙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0145" y="212090"/>
            <a:ext cx="4599940" cy="16173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410845"/>
            <a:ext cx="7262495" cy="10623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7025" y="2146300"/>
            <a:ext cx="816483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实验内容</a:t>
            </a:r>
            <a:r>
              <a:rPr lang="en-US" altLang="zh-CN" sz="2000">
                <a:solidFill>
                  <a:schemeClr val="bg1"/>
                </a:solidFill>
              </a:rPr>
              <a:t>1-3</a:t>
            </a:r>
            <a:r>
              <a:rPr lang="zh-CN" altLang="en-US" sz="2000">
                <a:solidFill>
                  <a:schemeClr val="bg1"/>
                </a:solidFill>
              </a:rPr>
              <a:t>：等值查询时 </a:t>
            </a:r>
            <a:r>
              <a:rPr lang="en-US" altLang="zh-CN" sz="2000">
                <a:solidFill>
                  <a:schemeClr val="bg1"/>
                </a:solidFill>
              </a:rPr>
              <a:t>= </a:t>
            </a:r>
            <a:r>
              <a:rPr lang="zh-CN" altLang="en-US" sz="2000">
                <a:solidFill>
                  <a:schemeClr val="bg1"/>
                </a:solidFill>
              </a:rPr>
              <a:t>， 使用非唯一索引查询，当值存在时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可以看到当前有四个锁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、表级排他意向锁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、二级非唯一索引上符合条件节点的</a:t>
            </a:r>
            <a:r>
              <a:rPr lang="en-US" altLang="zh-CN" sz="2000">
                <a:solidFill>
                  <a:schemeClr val="bg1"/>
                </a:solidFill>
              </a:rPr>
              <a:t>next-key lock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3</a:t>
            </a:r>
            <a:r>
              <a:rPr lang="zh-CN" altLang="en-US" sz="2000">
                <a:solidFill>
                  <a:schemeClr val="bg1"/>
                </a:solidFill>
              </a:rPr>
              <a:t>、聚集索引上的记录锁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4</a:t>
            </a:r>
            <a:r>
              <a:rPr lang="zh-CN" altLang="en-US" sz="2000">
                <a:solidFill>
                  <a:schemeClr val="bg1"/>
                </a:solidFill>
              </a:rPr>
              <a:t>、二级非唯一索引上第一个不符合条件节点的间隙锁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2755" y="184785"/>
            <a:ext cx="5309870" cy="1375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" y="184785"/>
            <a:ext cx="6659245" cy="1729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7025" y="2146300"/>
            <a:ext cx="801179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实验内容</a:t>
            </a:r>
            <a:r>
              <a:rPr lang="en-US" altLang="zh-CN" sz="2000">
                <a:solidFill>
                  <a:schemeClr val="bg1"/>
                </a:solidFill>
              </a:rPr>
              <a:t>2-1</a:t>
            </a:r>
            <a:r>
              <a:rPr lang="zh-CN" altLang="en-US" sz="2000">
                <a:solidFill>
                  <a:schemeClr val="bg1"/>
                </a:solidFill>
              </a:rPr>
              <a:t>：范围查询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， 使用唯一索引查询时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可以看到当前有六个锁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、表级排他意向锁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、二级唯一索引上的</a:t>
            </a:r>
            <a:r>
              <a:rPr lang="en-US" altLang="zh-CN" sz="2000">
                <a:solidFill>
                  <a:schemeClr val="bg1"/>
                </a:solidFill>
              </a:rPr>
              <a:t>next-key lock </a:t>
            </a:r>
            <a:r>
              <a:rPr lang="zh-CN" altLang="en-US" sz="2000">
                <a:solidFill>
                  <a:schemeClr val="bg1"/>
                </a:solidFill>
              </a:rPr>
              <a:t>三个 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3</a:t>
            </a:r>
            <a:r>
              <a:rPr lang="zh-CN" altLang="en-US" sz="2000">
                <a:solidFill>
                  <a:schemeClr val="bg1"/>
                </a:solidFill>
              </a:rPr>
              <a:t>、聚集索引上的记录锁 三个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加锁逻辑，扫描索引的时候，遇到一个节点就给一个加点加</a:t>
            </a:r>
            <a:r>
              <a:rPr lang="en-US" altLang="zh-CN" sz="2000">
                <a:solidFill>
                  <a:schemeClr val="bg1"/>
                </a:solidFill>
              </a:rPr>
              <a:t>next-key lock</a:t>
            </a:r>
            <a:r>
              <a:rPr lang="zh-CN" altLang="en-US" sz="2000">
                <a:solidFill>
                  <a:schemeClr val="bg1"/>
                </a:solidFill>
              </a:rPr>
              <a:t>， 锁住当前节点以及当前节点前面的间隙，如果最后一个节点也符合条件，就再锁上 最后一个节点后面的间隙， 对应 </a:t>
            </a:r>
            <a:r>
              <a:rPr lang="en-US" altLang="zh-CN" sz="2000">
                <a:solidFill>
                  <a:schemeClr val="bg1"/>
                </a:solidFill>
              </a:rPr>
              <a:t>supremumm pseudo-record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5480" y="305435"/>
            <a:ext cx="4980940" cy="15455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" y="305435"/>
            <a:ext cx="6769100" cy="17392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7025" y="2146300"/>
            <a:ext cx="80117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实验内容</a:t>
            </a:r>
            <a:r>
              <a:rPr lang="en-US" altLang="zh-CN" sz="2000">
                <a:solidFill>
                  <a:schemeClr val="bg1"/>
                </a:solidFill>
              </a:rPr>
              <a:t>2-2</a:t>
            </a:r>
            <a:r>
              <a:rPr lang="zh-CN" altLang="en-US" sz="2000">
                <a:solidFill>
                  <a:schemeClr val="bg1"/>
                </a:solidFill>
              </a:rPr>
              <a:t>：范围查询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， 使用唯一索引查询时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可以看到当前有六个锁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、表级排他意向锁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、二级唯一索引上的</a:t>
            </a:r>
            <a:r>
              <a:rPr lang="en-US" altLang="zh-CN" sz="2000">
                <a:solidFill>
                  <a:schemeClr val="bg1"/>
                </a:solidFill>
              </a:rPr>
              <a:t>next-key lock </a:t>
            </a:r>
            <a:r>
              <a:rPr lang="zh-CN" altLang="en-US" sz="2000">
                <a:solidFill>
                  <a:schemeClr val="bg1"/>
                </a:solidFill>
              </a:rPr>
              <a:t>三个 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3</a:t>
            </a:r>
            <a:r>
              <a:rPr lang="zh-CN" altLang="en-US" sz="2000">
                <a:solidFill>
                  <a:schemeClr val="bg1"/>
                </a:solidFill>
              </a:rPr>
              <a:t>、聚集索引上的记录锁 两个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加锁逻辑，扫描索引的时候，遇到一个节点就给一个加点加</a:t>
            </a:r>
            <a:r>
              <a:rPr lang="en-US" altLang="zh-CN" sz="2000">
                <a:solidFill>
                  <a:schemeClr val="bg1"/>
                </a:solidFill>
              </a:rPr>
              <a:t>next-key lock</a:t>
            </a:r>
            <a:r>
              <a:rPr lang="zh-CN" altLang="en-US" sz="2000">
                <a:solidFill>
                  <a:schemeClr val="bg1"/>
                </a:solidFill>
              </a:rPr>
              <a:t>， 锁住当前节点以及当前节点前面的间隙，并且锁住第一个不符合条件的节点及其之前的间隙，但不会锁聚集索引中这个不符合条件的节点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" y="305435"/>
            <a:ext cx="6679565" cy="1684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690" y="305435"/>
            <a:ext cx="5274310" cy="15551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7025" y="2146300"/>
            <a:ext cx="80117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实验内容</a:t>
            </a:r>
            <a:r>
              <a:rPr lang="en-US" altLang="zh-CN" sz="2000">
                <a:solidFill>
                  <a:schemeClr val="bg1"/>
                </a:solidFill>
              </a:rPr>
              <a:t>2-3</a:t>
            </a:r>
            <a:r>
              <a:rPr lang="zh-CN" altLang="en-US" sz="2000">
                <a:solidFill>
                  <a:schemeClr val="bg1"/>
                </a:solidFill>
              </a:rPr>
              <a:t>：范围查询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， 使用非唯一索引查询时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可以看到当前有六个锁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、表级排他意向锁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、二级非唯一索引上的</a:t>
            </a:r>
            <a:r>
              <a:rPr lang="en-US" altLang="zh-CN" sz="2000">
                <a:solidFill>
                  <a:schemeClr val="bg1"/>
                </a:solidFill>
              </a:rPr>
              <a:t>next-key lock </a:t>
            </a:r>
            <a:r>
              <a:rPr lang="zh-CN" altLang="en-US" sz="2000">
                <a:solidFill>
                  <a:schemeClr val="bg1"/>
                </a:solidFill>
              </a:rPr>
              <a:t>三个 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3</a:t>
            </a:r>
            <a:r>
              <a:rPr lang="zh-CN" altLang="en-US" sz="2000">
                <a:solidFill>
                  <a:schemeClr val="bg1"/>
                </a:solidFill>
              </a:rPr>
              <a:t>、聚集索引上的记录锁 两个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加锁逻辑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（跟唯一索引无区别）</a:t>
            </a:r>
            <a:r>
              <a:rPr lang="zh-CN" altLang="en-US" sz="2000">
                <a:solidFill>
                  <a:schemeClr val="bg1"/>
                </a:solidFill>
              </a:rPr>
              <a:t>，扫描索引的时候，遇到一个节点就给一个加点加</a:t>
            </a:r>
            <a:r>
              <a:rPr lang="en-US" altLang="zh-CN" sz="2000">
                <a:solidFill>
                  <a:schemeClr val="bg1"/>
                </a:solidFill>
              </a:rPr>
              <a:t>next-key lock</a:t>
            </a:r>
            <a:r>
              <a:rPr lang="zh-CN" altLang="en-US" sz="2000">
                <a:solidFill>
                  <a:schemeClr val="bg1"/>
                </a:solidFill>
              </a:rPr>
              <a:t>， 锁住当前节点以及当前节点前面的间隙，并且锁住第一个不符合条件的节点及其之前的间隙，但不会锁聚集索引中这个不符合条件的节点 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4670" y="305435"/>
            <a:ext cx="5229225" cy="1504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305435"/>
            <a:ext cx="6684645" cy="17519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8755" y="3157855"/>
            <a:ext cx="80117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实验内容</a:t>
            </a:r>
            <a:r>
              <a:rPr lang="en-US" altLang="zh-CN" sz="2000">
                <a:solidFill>
                  <a:schemeClr val="bg1"/>
                </a:solidFill>
              </a:rPr>
              <a:t>3-1</a:t>
            </a:r>
            <a:r>
              <a:rPr lang="zh-CN" altLang="en-US" sz="2000">
                <a:solidFill>
                  <a:schemeClr val="bg1"/>
                </a:solidFill>
              </a:rPr>
              <a:t>：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插入会申请插入意向锁和插入记录的记录锁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解释：第一个</a:t>
            </a:r>
            <a:r>
              <a:rPr lang="en-US" altLang="zh-CN" sz="2000">
                <a:solidFill>
                  <a:schemeClr val="bg1"/>
                </a:solidFill>
              </a:rPr>
              <a:t>session</a:t>
            </a:r>
            <a:r>
              <a:rPr lang="zh-CN" altLang="en-US" sz="2000">
                <a:solidFill>
                  <a:schemeClr val="bg1"/>
                </a:solidFill>
              </a:rPr>
              <a:t>加了个给</a:t>
            </a:r>
            <a:r>
              <a:rPr lang="en-US" altLang="zh-CN" sz="2000">
                <a:solidFill>
                  <a:schemeClr val="bg1"/>
                </a:solidFill>
              </a:rPr>
              <a:t>40001</a:t>
            </a:r>
            <a:r>
              <a:rPr lang="zh-CN" altLang="en-US" sz="2000">
                <a:solidFill>
                  <a:schemeClr val="bg1"/>
                </a:solidFill>
              </a:rPr>
              <a:t>这个索引节点加了间隙锁，第二个</a:t>
            </a:r>
            <a:r>
              <a:rPr lang="en-US" altLang="zh-CN" sz="2000">
                <a:solidFill>
                  <a:schemeClr val="bg1"/>
                </a:solidFill>
              </a:rPr>
              <a:t>session</a:t>
            </a:r>
            <a:r>
              <a:rPr lang="zh-CN" altLang="en-US" sz="2000">
                <a:solidFill>
                  <a:schemeClr val="bg1"/>
                </a:solidFill>
              </a:rPr>
              <a:t>准备插入数据的时候，同样会先申请</a:t>
            </a:r>
            <a:r>
              <a:rPr lang="en-US" altLang="zh-CN" sz="2000">
                <a:solidFill>
                  <a:schemeClr val="bg1"/>
                </a:solidFill>
              </a:rPr>
              <a:t>IX</a:t>
            </a:r>
            <a:r>
              <a:rPr lang="zh-CN" altLang="en-US" sz="2000">
                <a:solidFill>
                  <a:schemeClr val="bg1"/>
                </a:solidFill>
              </a:rPr>
              <a:t>锁，然后会申请插入意向锁，插入成功后会申请排他记录锁，但是因为插入意向锁会被</a:t>
            </a:r>
            <a:r>
              <a:rPr lang="en-US" altLang="zh-CN" sz="2000">
                <a:solidFill>
                  <a:schemeClr val="bg1"/>
                </a:solidFill>
              </a:rPr>
              <a:t>Gap</a:t>
            </a:r>
            <a:r>
              <a:rPr lang="zh-CN" altLang="en-US" sz="2000">
                <a:solidFill>
                  <a:schemeClr val="bg1"/>
                </a:solidFill>
              </a:rPr>
              <a:t>锁阻塞，所以第二个</a:t>
            </a:r>
            <a:r>
              <a:rPr lang="en-US" altLang="zh-CN" sz="2000">
                <a:solidFill>
                  <a:schemeClr val="bg1"/>
                </a:solidFill>
              </a:rPr>
              <a:t>session</a:t>
            </a:r>
            <a:r>
              <a:rPr lang="zh-CN" altLang="en-US" sz="2000">
                <a:solidFill>
                  <a:schemeClr val="bg1"/>
                </a:solidFill>
              </a:rPr>
              <a:t>会阻塞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插入意向锁在没有冲突的情况下，不会出现在锁状态查询结果中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885" y="145415"/>
            <a:ext cx="5179695" cy="1193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45415"/>
            <a:ext cx="6604635" cy="697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" y="1232535"/>
            <a:ext cx="6449060" cy="1158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885" y="1755775"/>
            <a:ext cx="51054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3949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</a:rPr>
              <a:t>InnoDB</a:t>
            </a:r>
            <a:r>
              <a:rPr lang="zh-CN" altLang="en-US" sz="2800">
                <a:solidFill>
                  <a:schemeClr val="bg1"/>
                </a:solidFill>
              </a:rPr>
              <a:t> 锁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965" y="1489075"/>
            <a:ext cx="1113790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bg1"/>
                </a:solidFill>
              </a:rPr>
              <a:t>LOCK_TYPE</a:t>
            </a:r>
            <a:r>
              <a:rPr lang="en-US" sz="2000">
                <a:solidFill>
                  <a:schemeClr val="bg1"/>
                </a:solidFill>
              </a:rPr>
              <a:t>:  </a:t>
            </a:r>
            <a:r>
              <a:rPr lang="zh-CN" altLang="en-US" sz="2000">
                <a:solidFill>
                  <a:schemeClr val="bg1"/>
                </a:solidFill>
              </a:rPr>
              <a:t>加锁级别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	</a:t>
            </a:r>
            <a:r>
              <a:rPr lang="zh-CN" altLang="en-US" sz="2000">
                <a:solidFill>
                  <a:schemeClr val="bg1"/>
                </a:solidFill>
              </a:rPr>
              <a:t>RECORD</a:t>
            </a:r>
            <a:r>
              <a:rPr lang="en-US" altLang="zh-CN" sz="2000">
                <a:solidFill>
                  <a:schemeClr val="bg1"/>
                </a:solidFill>
              </a:rPr>
              <a:t>: </a:t>
            </a:r>
            <a:r>
              <a:rPr lang="zh-CN" altLang="en-US" sz="2000">
                <a:solidFill>
                  <a:schemeClr val="bg1"/>
                </a:solidFill>
              </a:rPr>
              <a:t>行级锁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	</a:t>
            </a:r>
            <a:r>
              <a:rPr lang="zh-CN" altLang="en-US" sz="2000">
                <a:solidFill>
                  <a:schemeClr val="bg1"/>
                </a:solidFill>
              </a:rPr>
              <a:t>TABLE</a:t>
            </a:r>
            <a:r>
              <a:rPr lang="en-US" altLang="zh-CN" sz="2000">
                <a:solidFill>
                  <a:schemeClr val="bg1"/>
                </a:solidFill>
              </a:rPr>
              <a:t>:	    </a:t>
            </a:r>
            <a:r>
              <a:rPr lang="zh-CN" altLang="en-US" sz="2000">
                <a:solidFill>
                  <a:schemeClr val="bg1"/>
                </a:solidFill>
              </a:rPr>
              <a:t>表级锁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LOCK_MOD</a:t>
            </a:r>
            <a:r>
              <a:rPr lang="en-US" altLang="zh-CN" sz="2000">
                <a:solidFill>
                  <a:schemeClr val="bg1"/>
                </a:solidFill>
              </a:rPr>
              <a:t>E: </a:t>
            </a:r>
            <a:r>
              <a:rPr lang="zh-CN" altLang="en-US" sz="2000">
                <a:solidFill>
                  <a:schemeClr val="bg1"/>
                </a:solidFill>
              </a:rPr>
              <a:t>锁模式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	S: 	</a:t>
            </a:r>
            <a:r>
              <a:rPr lang="zh-CN" altLang="en-US" sz="2000">
                <a:solidFill>
                  <a:schemeClr val="bg1"/>
                </a:solidFill>
              </a:rPr>
              <a:t>共享</a:t>
            </a:r>
            <a:r>
              <a:rPr lang="en-US" altLang="zh-CN" sz="2000">
                <a:solidFill>
                  <a:schemeClr val="bg1"/>
                </a:solidFill>
              </a:rPr>
              <a:t>next-key lock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	X: 	</a:t>
            </a:r>
            <a:r>
              <a:rPr lang="zh-CN" altLang="en-US" sz="2000">
                <a:solidFill>
                  <a:schemeClr val="bg1"/>
                </a:solidFill>
              </a:rPr>
              <a:t>排他</a:t>
            </a:r>
            <a:r>
              <a:rPr lang="en-US" altLang="zh-CN" sz="2000">
                <a:solidFill>
                  <a:schemeClr val="bg1"/>
                </a:solidFill>
              </a:rPr>
              <a:t>next-key lock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	S,GAP  </a:t>
            </a:r>
            <a:r>
              <a:rPr lang="zh-CN" altLang="en-US" sz="2000">
                <a:solidFill>
                  <a:schemeClr val="bg1"/>
                </a:solidFill>
              </a:rPr>
              <a:t>共享间隙锁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	X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,GAP 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排他间隙锁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lvl="2"/>
            <a:r>
              <a:rPr lang="zh-CN" altLang="en-US" sz="2000">
                <a:solidFill>
                  <a:schemeClr val="bg1"/>
                </a:solidFill>
                <a:sym typeface="+mn-ea"/>
              </a:rPr>
              <a:t>IS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: 	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共享表意向锁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lvl="2"/>
            <a:r>
              <a:rPr lang="en-US" altLang="zh-CN" sz="2000">
                <a:solidFill>
                  <a:schemeClr val="bg1"/>
                </a:solidFill>
                <a:sym typeface="+mn-ea"/>
              </a:rPr>
              <a:t>IX:	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排他表意向锁 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lvl="2"/>
            <a:r>
              <a:rPr lang="zh-CN" altLang="en-US" sz="2000">
                <a:solidFill>
                  <a:schemeClr val="bg1"/>
                </a:solidFill>
                <a:sym typeface="+mn-ea"/>
              </a:rPr>
              <a:t>S,REC_NOT_GAP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:	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共享记录锁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lvl="2"/>
            <a:r>
              <a:rPr lang="en-US" altLang="zh-CN" sz="200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,REC_NOT_GAP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:	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排他记录锁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lvl="2"/>
            <a:r>
              <a:rPr lang="zh-CN" altLang="en-US" sz="2000">
                <a:solidFill>
                  <a:schemeClr val="bg1"/>
                </a:solidFill>
                <a:sym typeface="+mn-ea"/>
              </a:rPr>
              <a:t>S,GAP,INSERT_INTENTION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:	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共享插入意向锁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lvl="2"/>
            <a:r>
              <a:rPr lang="en-US" altLang="zh-CN" sz="200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,GAP,INSERT_INTENTION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:	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排他插入意向锁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lvl="2"/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1285" y="209550"/>
            <a:ext cx="4813300" cy="2374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8755" y="3157855"/>
            <a:ext cx="80117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实验内容</a:t>
            </a:r>
            <a:r>
              <a:rPr lang="en-US" altLang="zh-CN" sz="2000">
                <a:solidFill>
                  <a:schemeClr val="bg1"/>
                </a:solidFill>
              </a:rPr>
              <a:t>3-2</a:t>
            </a:r>
            <a:r>
              <a:rPr lang="zh-CN" altLang="en-US" sz="2000">
                <a:solidFill>
                  <a:schemeClr val="bg1"/>
                </a:solidFill>
              </a:rPr>
              <a:t>：插入意向锁会被</a:t>
            </a:r>
            <a:r>
              <a:rPr lang="en-US" altLang="zh-CN" sz="2000">
                <a:solidFill>
                  <a:schemeClr val="bg1"/>
                </a:solidFill>
              </a:rPr>
              <a:t>Gap</a:t>
            </a:r>
            <a:r>
              <a:rPr lang="zh-CN" altLang="en-US" sz="2000">
                <a:solidFill>
                  <a:schemeClr val="bg1"/>
                </a:solidFill>
              </a:rPr>
              <a:t>锁阻塞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解释：第一个</a:t>
            </a:r>
            <a:r>
              <a:rPr lang="en-US" altLang="zh-CN" sz="2000">
                <a:solidFill>
                  <a:schemeClr val="bg1"/>
                </a:solidFill>
              </a:rPr>
              <a:t>session</a:t>
            </a:r>
            <a:r>
              <a:rPr lang="zh-CN" altLang="en-US" sz="2000">
                <a:solidFill>
                  <a:schemeClr val="bg1"/>
                </a:solidFill>
              </a:rPr>
              <a:t>加了个给</a:t>
            </a:r>
            <a:r>
              <a:rPr lang="en-US" altLang="zh-CN" sz="2000">
                <a:solidFill>
                  <a:schemeClr val="bg1"/>
                </a:solidFill>
              </a:rPr>
              <a:t>40001</a:t>
            </a:r>
            <a:r>
              <a:rPr lang="zh-CN" altLang="en-US" sz="2000">
                <a:solidFill>
                  <a:schemeClr val="bg1"/>
                </a:solidFill>
              </a:rPr>
              <a:t>这个索引节点加了间隙锁，第二个</a:t>
            </a:r>
            <a:r>
              <a:rPr lang="en-US" altLang="zh-CN" sz="2000">
                <a:solidFill>
                  <a:schemeClr val="bg1"/>
                </a:solidFill>
              </a:rPr>
              <a:t>session</a:t>
            </a:r>
            <a:r>
              <a:rPr lang="zh-CN" altLang="en-US" sz="2000">
                <a:solidFill>
                  <a:schemeClr val="bg1"/>
                </a:solidFill>
              </a:rPr>
              <a:t>准备插入数据的时候，同样会先申请</a:t>
            </a:r>
            <a:r>
              <a:rPr lang="en-US" altLang="zh-CN" sz="2000">
                <a:solidFill>
                  <a:schemeClr val="bg1"/>
                </a:solidFill>
              </a:rPr>
              <a:t>IX</a:t>
            </a:r>
            <a:r>
              <a:rPr lang="zh-CN" altLang="en-US" sz="2000">
                <a:solidFill>
                  <a:schemeClr val="bg1"/>
                </a:solidFill>
              </a:rPr>
              <a:t>锁，然后会申请插入意向锁，插入成功后会申请排他记录锁，但是因为插入意向锁会被</a:t>
            </a:r>
            <a:r>
              <a:rPr lang="en-US" altLang="zh-CN" sz="2000">
                <a:solidFill>
                  <a:schemeClr val="bg1"/>
                </a:solidFill>
              </a:rPr>
              <a:t>Gap</a:t>
            </a:r>
            <a:r>
              <a:rPr lang="zh-CN" altLang="en-US" sz="2000">
                <a:solidFill>
                  <a:schemeClr val="bg1"/>
                </a:solidFill>
              </a:rPr>
              <a:t>锁阻塞，所以第二个</a:t>
            </a:r>
            <a:r>
              <a:rPr lang="en-US" altLang="zh-CN" sz="2000">
                <a:solidFill>
                  <a:schemeClr val="bg1"/>
                </a:solidFill>
              </a:rPr>
              <a:t>session</a:t>
            </a:r>
            <a:r>
              <a:rPr lang="zh-CN" altLang="en-US" sz="2000">
                <a:solidFill>
                  <a:schemeClr val="bg1"/>
                </a:solidFill>
              </a:rPr>
              <a:t>会阻塞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插入意向锁在没有冲突的情况下，不会出现在锁状态查询结果中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6560" y="305435"/>
            <a:ext cx="5351780" cy="1158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" y="305435"/>
            <a:ext cx="6487795" cy="7029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" y="1131570"/>
            <a:ext cx="5977890" cy="7105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55" y="1965325"/>
            <a:ext cx="6488430" cy="10693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2555" y="5526405"/>
            <a:ext cx="111252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实验内容</a:t>
            </a:r>
            <a:r>
              <a:rPr lang="en-US" altLang="zh-CN" sz="2000">
                <a:solidFill>
                  <a:schemeClr val="bg1"/>
                </a:solidFill>
              </a:rPr>
              <a:t>3-1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疑问</a:t>
            </a:r>
            <a:r>
              <a:rPr lang="zh-CN" altLang="en-US" sz="2000">
                <a:solidFill>
                  <a:schemeClr val="bg1"/>
                </a:solidFill>
              </a:rPr>
              <a:t>：插入意向锁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在插入超时后，多了一个在聚集索引上的间隙锁，为什么呢？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6560" y="305435"/>
            <a:ext cx="5351780" cy="1158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" y="305435"/>
            <a:ext cx="6487795" cy="7029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" y="1131570"/>
            <a:ext cx="5977890" cy="7105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55" y="1965325"/>
            <a:ext cx="6488430" cy="10693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55" y="3157855"/>
            <a:ext cx="8328025" cy="675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55" y="3912235"/>
            <a:ext cx="7290435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1780" y="1691005"/>
            <a:ext cx="1112520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实验内容</a:t>
            </a:r>
            <a:r>
              <a:rPr lang="en-US" altLang="zh-CN" sz="2000">
                <a:solidFill>
                  <a:schemeClr val="bg1"/>
                </a:solidFill>
              </a:rPr>
              <a:t>4-1</a:t>
            </a:r>
            <a:r>
              <a:rPr lang="zh-CN" altLang="en-US" sz="2000">
                <a:solidFill>
                  <a:schemeClr val="bg1"/>
                </a:solidFill>
              </a:rPr>
              <a:t>：死锁演示，</a:t>
            </a:r>
            <a:r>
              <a:rPr lang="en-US" altLang="zh-CN" sz="2000">
                <a:solidFill>
                  <a:schemeClr val="bg1"/>
                </a:solidFill>
              </a:rPr>
              <a:t>mysql</a:t>
            </a:r>
            <a:r>
              <a:rPr lang="zh-CN" altLang="en-US" sz="2000">
                <a:solidFill>
                  <a:schemeClr val="bg1"/>
                </a:solidFill>
              </a:rPr>
              <a:t>检测到死锁，会自动回滚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死锁的四个必要条件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•1、互斥条件:一个资源每次只能被一个进程使用;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•2、请求与保持条件:一个进程因请求资源而阻塞时,对已获得的资源保持不放;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•3、不剥夺条件:进程已获得的资源,在末使用完之前,不能强行剥夺;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•4、循环等待条件:若干进程之间形成一种头尾相接的循环等待资源关系;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以上就是死锁的四个必要条件,希望对大家有所帮助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6435" y="260350"/>
            <a:ext cx="5016500" cy="749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" y="260350"/>
            <a:ext cx="6706235" cy="12115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1780" y="1691005"/>
            <a:ext cx="111252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实验内容</a:t>
            </a:r>
            <a:r>
              <a:rPr lang="en-US" altLang="zh-CN" sz="2000">
                <a:solidFill>
                  <a:schemeClr val="bg1"/>
                </a:solidFill>
              </a:rPr>
              <a:t>5-1</a:t>
            </a:r>
            <a:r>
              <a:rPr lang="zh-CN" altLang="en-US" sz="2000">
                <a:solidFill>
                  <a:schemeClr val="bg1"/>
                </a:solidFill>
              </a:rPr>
              <a:t>：不使用索引查询数据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加锁逻辑：全表扫表时，给主键索引上全部节点加上间隙锁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" y="260350"/>
            <a:ext cx="5870575" cy="1235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25" y="260350"/>
            <a:ext cx="5027295" cy="10750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9715" y="5455920"/>
            <a:ext cx="85775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实验内容</a:t>
            </a:r>
            <a:r>
              <a:rPr lang="en-US" altLang="zh-CN" sz="2000">
                <a:solidFill>
                  <a:schemeClr val="bg1"/>
                </a:solidFill>
              </a:rPr>
              <a:t>5-2</a:t>
            </a:r>
            <a:r>
              <a:rPr lang="zh-CN" altLang="en-US" sz="2000">
                <a:solidFill>
                  <a:schemeClr val="bg1"/>
                </a:solidFill>
              </a:rPr>
              <a:t>：查询条件包含非唯一索引字段和无索引字段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加锁逻辑：给唯一索引命中值的节点加</a:t>
            </a:r>
            <a:r>
              <a:rPr lang="en-US" altLang="zh-CN" sz="2000">
                <a:solidFill>
                  <a:schemeClr val="bg1"/>
                </a:solidFill>
              </a:rPr>
              <a:t>next-key lock</a:t>
            </a:r>
            <a:r>
              <a:rPr lang="zh-CN" altLang="en-US" sz="2000">
                <a:solidFill>
                  <a:schemeClr val="bg1"/>
                </a:solidFill>
              </a:rPr>
              <a:t>，第一个不满足条件的节点加间隙锁</a:t>
            </a:r>
            <a:r>
              <a:rPr lang="en-US" altLang="zh-CN" sz="2000">
                <a:solidFill>
                  <a:schemeClr val="bg1"/>
                </a:solidFill>
              </a:rPr>
              <a:t>, </a:t>
            </a:r>
            <a:r>
              <a:rPr lang="zh-CN" altLang="en-US" sz="2000">
                <a:solidFill>
                  <a:schemeClr val="bg1"/>
                </a:solidFill>
              </a:rPr>
              <a:t>给唯一索引命中值节点对应的聚集索引加记录锁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" y="181610"/>
            <a:ext cx="8789035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" y="901065"/>
            <a:ext cx="5979160" cy="1250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5" y="2338070"/>
            <a:ext cx="6569075" cy="1384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15" y="3909060"/>
            <a:ext cx="6698615" cy="13608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6334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排他</a:t>
            </a:r>
            <a:r>
              <a:rPr lang="en-US" altLang="zh-CN" sz="2800">
                <a:solidFill>
                  <a:schemeClr val="bg1"/>
                </a:solidFill>
              </a:rPr>
              <a:t>(</a:t>
            </a:r>
            <a:r>
              <a:rPr lang="zh-CN" altLang="en-US" sz="2800">
                <a:solidFill>
                  <a:schemeClr val="bg1"/>
                </a:solidFill>
              </a:rPr>
              <a:t>独占</a:t>
            </a:r>
            <a:r>
              <a:rPr lang="en-US" altLang="zh-CN" sz="2800">
                <a:solidFill>
                  <a:schemeClr val="bg1"/>
                </a:solidFill>
              </a:rPr>
              <a:t>)</a:t>
            </a:r>
            <a:r>
              <a:rPr lang="zh-CN" altLang="en-US" sz="2800">
                <a:solidFill>
                  <a:schemeClr val="bg1"/>
                </a:solidFill>
              </a:rPr>
              <a:t>锁一定是排他的吗？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35" y="1141095"/>
            <a:ext cx="82804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、间隙锁， </a:t>
            </a:r>
            <a:r>
              <a:rPr lang="en-US" altLang="zh-CN" sz="2000">
                <a:solidFill>
                  <a:schemeClr val="bg1"/>
                </a:solidFill>
              </a:rPr>
              <a:t>S,GAP</a:t>
            </a:r>
            <a:r>
              <a:rPr lang="zh-CN" altLang="en-US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X,GAP</a:t>
            </a:r>
            <a:r>
              <a:rPr lang="zh-CN" altLang="en-US" sz="2000">
                <a:solidFill>
                  <a:schemeClr val="bg1"/>
                </a:solidFill>
              </a:rPr>
              <a:t>无区别， 因为</a:t>
            </a:r>
            <a:r>
              <a:rPr lang="en-US" altLang="zh-CN" sz="2000">
                <a:solidFill>
                  <a:schemeClr val="bg1"/>
                </a:solidFill>
              </a:rPr>
              <a:t>GAP</a:t>
            </a:r>
            <a:r>
              <a:rPr lang="zh-CN" altLang="en-US" sz="2000">
                <a:solidFill>
                  <a:schemeClr val="bg1"/>
                </a:solidFill>
              </a:rPr>
              <a:t>锁是可以共存的，多个</a:t>
            </a:r>
            <a:r>
              <a:rPr lang="en-US" altLang="zh-CN" sz="2000">
                <a:solidFill>
                  <a:schemeClr val="bg1"/>
                </a:solidFill>
              </a:rPr>
              <a:t>Session</a:t>
            </a:r>
            <a:r>
              <a:rPr lang="zh-CN" altLang="en-US" sz="2000">
                <a:solidFill>
                  <a:schemeClr val="bg1"/>
                </a:solidFill>
              </a:rPr>
              <a:t>可以同时持有同一区间的间隙锁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、插入意向锁，也是可以共存的，插入语句会先获取表级意向锁，然后获取插入意向锁，成功插入后，会再获取记录锁， 插入意向锁不会阻塞间隙锁和</a:t>
            </a:r>
            <a:r>
              <a:rPr lang="en-US" altLang="zh-CN" sz="2000">
                <a:solidFill>
                  <a:schemeClr val="bg1"/>
                </a:solidFill>
              </a:rPr>
              <a:t>next-key lock</a:t>
            </a:r>
            <a:r>
              <a:rPr lang="zh-CN" altLang="en-US" sz="2000">
                <a:solidFill>
                  <a:schemeClr val="bg1"/>
                </a:solidFill>
              </a:rPr>
              <a:t>的获取，但是反过来会阻塞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79470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后面的</a:t>
            </a:r>
            <a:r>
              <a:rPr lang="en-US" altLang="zh-CN" sz="2800">
                <a:solidFill>
                  <a:schemeClr val="bg1"/>
                </a:solidFill>
              </a:rPr>
              <a:t>PPT</a:t>
            </a:r>
            <a:r>
              <a:rPr lang="zh-CN" altLang="en-US" sz="2800">
                <a:solidFill>
                  <a:schemeClr val="bg1"/>
                </a:solidFill>
              </a:rPr>
              <a:t>是从之前分享的</a:t>
            </a:r>
            <a:r>
              <a:rPr lang="en-US" altLang="zh-CN" sz="2800">
                <a:solidFill>
                  <a:schemeClr val="bg1"/>
                </a:solidFill>
              </a:rPr>
              <a:t>mysql PPT</a:t>
            </a:r>
            <a:r>
              <a:rPr lang="zh-CN" altLang="en-US" sz="2800">
                <a:solidFill>
                  <a:schemeClr val="bg1"/>
                </a:solidFill>
              </a:rPr>
              <a:t>复制过来的，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重新讲一遍</a:t>
            </a:r>
            <a:r>
              <a:rPr lang="en-US" altLang="zh-CN" sz="2800">
                <a:solidFill>
                  <a:schemeClr val="bg1"/>
                </a:solidFill>
              </a:rPr>
              <a:t>MVCC</a:t>
            </a:r>
            <a:r>
              <a:rPr lang="zh-CN" altLang="en-US" sz="2800">
                <a:solidFill>
                  <a:schemeClr val="bg1"/>
                </a:solidFill>
              </a:rPr>
              <a:t>机制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390" y="442595"/>
            <a:ext cx="8615045" cy="4384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900">
                <a:solidFill>
                  <a:schemeClr val="bg1"/>
                </a:solidFill>
              </a:rPr>
              <a:t>事务 </a:t>
            </a:r>
            <a:r>
              <a:rPr lang="en-US" altLang="zh-CN" sz="2900">
                <a:solidFill>
                  <a:schemeClr val="bg1"/>
                </a:solidFill>
              </a:rPr>
              <a:t>ACID</a:t>
            </a:r>
            <a:r>
              <a:rPr lang="zh-CN" altLang="en-US" sz="2900">
                <a:solidFill>
                  <a:schemeClr val="bg1"/>
                </a:solidFill>
              </a:rPr>
              <a:t>：</a:t>
            </a:r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1</a:t>
            </a:r>
            <a:r>
              <a:rPr lang="zh-CN" altLang="en-US" sz="2500">
                <a:solidFill>
                  <a:schemeClr val="bg1"/>
                </a:solidFill>
              </a:rPr>
              <a:t>、</a:t>
            </a:r>
            <a:r>
              <a:rPr lang="en-US" altLang="zh-CN" sz="2500">
                <a:solidFill>
                  <a:schemeClr val="bg1"/>
                </a:solidFill>
              </a:rPr>
              <a:t>Atomicty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2</a:t>
            </a:r>
            <a:r>
              <a:rPr lang="zh-CN" altLang="en-US" sz="2500">
                <a:solidFill>
                  <a:schemeClr val="bg1"/>
                </a:solidFill>
              </a:rPr>
              <a:t>、</a:t>
            </a:r>
            <a:r>
              <a:rPr lang="en-US" sz="2500">
                <a:solidFill>
                  <a:schemeClr val="bg1"/>
                </a:solidFill>
              </a:rPr>
              <a:t>Consistency</a:t>
            </a:r>
            <a:endParaRPr lang="en-US" sz="2500">
              <a:solidFill>
                <a:schemeClr val="bg1"/>
              </a:solidFill>
            </a:endParaRPr>
          </a:p>
          <a:p>
            <a:pPr algn="l"/>
            <a:endParaRPr lang="en-US" altLang="en-US" sz="2500">
              <a:solidFill>
                <a:schemeClr val="bg1"/>
              </a:solidFill>
            </a:endParaRPr>
          </a:p>
          <a:p>
            <a:pPr algn="l"/>
            <a:r>
              <a:rPr lang="en-US" sz="2500">
                <a:solidFill>
                  <a:schemeClr val="bg1"/>
                </a:solidFill>
              </a:rPr>
              <a:t>3</a:t>
            </a:r>
            <a:r>
              <a:rPr lang="zh-CN" altLang="en-US" sz="2500">
                <a:solidFill>
                  <a:schemeClr val="bg1"/>
                </a:solidFill>
              </a:rPr>
              <a:t>、</a:t>
            </a:r>
            <a:r>
              <a:rPr lang="en-US" altLang="zh-CN" sz="2500">
                <a:solidFill>
                  <a:schemeClr val="bg1"/>
                </a:solidFill>
              </a:rPr>
              <a:t>Isolation</a:t>
            </a:r>
            <a:endParaRPr lang="en-US" altLang="zh-CN" sz="25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4</a:t>
            </a:r>
            <a:r>
              <a:rPr lang="zh-CN" altLang="en-US" sz="2500">
                <a:solidFill>
                  <a:schemeClr val="bg1"/>
                </a:solidFill>
              </a:rPr>
              <a:t>、</a:t>
            </a:r>
            <a:r>
              <a:rPr lang="en-US" altLang="zh-CN" sz="2500">
                <a:solidFill>
                  <a:schemeClr val="bg1"/>
                </a:solidFill>
              </a:rPr>
              <a:t>Durability   </a:t>
            </a:r>
            <a:r>
              <a:rPr lang="zh-CN" altLang="en-US" sz="2500">
                <a:solidFill>
                  <a:schemeClr val="bg1"/>
                </a:solidFill>
              </a:rPr>
              <a:t>通过回滚日志与重做日志实现，崩溃重启时，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		   </a:t>
            </a:r>
            <a:r>
              <a:rPr lang="zh-CN" altLang="en-US" sz="2500">
                <a:solidFill>
                  <a:schemeClr val="bg1"/>
                </a:solidFill>
              </a:rPr>
              <a:t>继续执行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390" y="442595"/>
            <a:ext cx="8352790" cy="51542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900">
                <a:solidFill>
                  <a:schemeClr val="bg1"/>
                </a:solidFill>
              </a:rPr>
              <a:t>事务 </a:t>
            </a:r>
            <a:r>
              <a:rPr lang="en-US" altLang="zh-CN" sz="2900">
                <a:solidFill>
                  <a:schemeClr val="bg1"/>
                </a:solidFill>
              </a:rPr>
              <a:t>ACID</a:t>
            </a:r>
            <a:r>
              <a:rPr lang="zh-CN" altLang="en-US" sz="2900">
                <a:solidFill>
                  <a:schemeClr val="bg1"/>
                </a:solidFill>
              </a:rPr>
              <a:t>：</a:t>
            </a:r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start transaction </a:t>
            </a:r>
            <a:r>
              <a:rPr lang="zh-CN" altLang="en-US" sz="2500">
                <a:solidFill>
                  <a:schemeClr val="bg1"/>
                </a:solidFill>
              </a:rPr>
              <a:t>或 </a:t>
            </a:r>
            <a:r>
              <a:rPr lang="en-US" altLang="zh-CN" sz="2500">
                <a:solidFill>
                  <a:schemeClr val="bg1"/>
                </a:solidFill>
              </a:rPr>
              <a:t>begin </a:t>
            </a:r>
            <a:r>
              <a:rPr lang="zh-CN" altLang="en-US" sz="2500">
                <a:solidFill>
                  <a:schemeClr val="bg1"/>
                </a:solidFill>
              </a:rPr>
              <a:t>开启事务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commit </a:t>
            </a:r>
            <a:r>
              <a:rPr lang="zh-CN" altLang="en-US" sz="2500">
                <a:solidFill>
                  <a:schemeClr val="bg1"/>
                </a:solidFill>
              </a:rPr>
              <a:t>提交事务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savepoint [savepoint name] </a:t>
            </a:r>
            <a:r>
              <a:rPr lang="zh-CN" altLang="en-US" sz="2500">
                <a:solidFill>
                  <a:schemeClr val="bg1"/>
                </a:solidFill>
              </a:rPr>
              <a:t>创建保存点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rollback </a:t>
            </a:r>
            <a:r>
              <a:rPr lang="zh-CN" altLang="en-US" sz="2500">
                <a:solidFill>
                  <a:schemeClr val="bg1"/>
                </a:solidFill>
              </a:rPr>
              <a:t>或 </a:t>
            </a:r>
            <a:r>
              <a:rPr lang="en-US" altLang="zh-CN" sz="2500">
                <a:solidFill>
                  <a:schemeClr val="bg1"/>
                </a:solidFill>
              </a:rPr>
              <a:t>rollback to [</a:t>
            </a:r>
            <a:r>
              <a:rPr lang="en-US" altLang="zh-CN" sz="2500">
                <a:solidFill>
                  <a:schemeClr val="bg1"/>
                </a:solidFill>
                <a:sym typeface="+mn-ea"/>
              </a:rPr>
              <a:t>savepoint name</a:t>
            </a:r>
            <a:r>
              <a:rPr lang="en-US" altLang="zh-CN" sz="2500">
                <a:solidFill>
                  <a:schemeClr val="bg1"/>
                </a:solidFill>
              </a:rPr>
              <a:t>] </a:t>
            </a:r>
            <a:r>
              <a:rPr lang="zh-CN" altLang="en-US" sz="2500">
                <a:solidFill>
                  <a:schemeClr val="bg1"/>
                </a:solidFill>
              </a:rPr>
              <a:t>回滚事务或保存点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set transaction </a:t>
            </a:r>
            <a:r>
              <a:rPr lang="zh-CN" altLang="en-US" sz="2500">
                <a:solidFill>
                  <a:schemeClr val="bg1"/>
                </a:solidFill>
              </a:rPr>
              <a:t>设置隔离级别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set autocommit = 0 </a:t>
            </a:r>
            <a:r>
              <a:rPr lang="zh-CN" altLang="en-US" sz="2500">
                <a:solidFill>
                  <a:schemeClr val="bg1"/>
                </a:solidFill>
              </a:rPr>
              <a:t>关闭自动提交事务</a:t>
            </a:r>
            <a:endParaRPr lang="zh-CN" altLang="en-US" sz="25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390" y="442595"/>
            <a:ext cx="10996930" cy="4384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900">
                <a:solidFill>
                  <a:schemeClr val="bg1"/>
                </a:solidFill>
              </a:rPr>
              <a:t>事务的数据隔离问题：</a:t>
            </a:r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1</a:t>
            </a:r>
            <a:r>
              <a:rPr lang="zh-CN" altLang="en-US" sz="2500">
                <a:solidFill>
                  <a:schemeClr val="bg1"/>
                </a:solidFill>
              </a:rPr>
              <a:t>、脏读 </a:t>
            </a:r>
            <a:r>
              <a:rPr lang="en-US" altLang="zh-CN" sz="2500">
                <a:solidFill>
                  <a:schemeClr val="bg1"/>
                </a:solidFill>
              </a:rPr>
              <a:t>Dirty Read</a:t>
            </a:r>
            <a:r>
              <a:rPr lang="zh-CN" altLang="en-US" sz="2500">
                <a:solidFill>
                  <a:schemeClr val="bg1"/>
                </a:solidFill>
              </a:rPr>
              <a:t>： 读到了其他事务未提交的数据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2</a:t>
            </a:r>
            <a:r>
              <a:rPr lang="zh-CN" altLang="en-US" sz="2500">
                <a:solidFill>
                  <a:schemeClr val="bg1"/>
                </a:solidFill>
              </a:rPr>
              <a:t>、不可重复读 </a:t>
            </a:r>
            <a:r>
              <a:rPr lang="en-US" altLang="zh-CN" sz="2500">
                <a:solidFill>
                  <a:schemeClr val="bg1"/>
                </a:solidFill>
              </a:rPr>
              <a:t>Unrepeatable Read</a:t>
            </a:r>
            <a:r>
              <a:rPr lang="zh-CN" altLang="en-US" sz="2500">
                <a:solidFill>
                  <a:schemeClr val="bg1"/>
                </a:solidFill>
              </a:rPr>
              <a:t>：对同一数据读取两次，结果不一致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3</a:t>
            </a:r>
            <a:r>
              <a:rPr lang="zh-CN" altLang="en-US" sz="2500">
                <a:solidFill>
                  <a:schemeClr val="bg1"/>
                </a:solidFill>
              </a:rPr>
              <a:t>、幻读 </a:t>
            </a:r>
            <a:r>
              <a:rPr lang="en-US" altLang="zh-CN" sz="2500">
                <a:solidFill>
                  <a:schemeClr val="bg1"/>
                </a:solidFill>
              </a:rPr>
              <a:t>Phantom Read</a:t>
            </a:r>
            <a:r>
              <a:rPr lang="zh-CN" altLang="en-US" sz="2500">
                <a:solidFill>
                  <a:schemeClr val="bg1"/>
                </a:solidFill>
              </a:rPr>
              <a:t>： 范围条件查询中， 两次查询结果的结果条数不一致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zh-CN" altLang="en-US" sz="2500">
                <a:solidFill>
                  <a:schemeClr val="bg1"/>
                </a:solidFill>
              </a:rPr>
              <a:t>幻读强调的是结果条数的增减</a:t>
            </a:r>
            <a:endParaRPr lang="zh-CN" altLang="en-US" sz="25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3949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</a:rPr>
              <a:t>InnoDB</a:t>
            </a:r>
            <a:r>
              <a:rPr lang="zh-CN" altLang="en-US" sz="2800">
                <a:solidFill>
                  <a:schemeClr val="bg1"/>
                </a:solidFill>
              </a:rPr>
              <a:t> 锁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965" y="2459990"/>
            <a:ext cx="111379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sym typeface="+mn-ea"/>
              </a:rPr>
              <a:t>LOCK_DATA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被锁数据， 当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LOCK_TYPE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为 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RECORD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时有值，如果锁的是聚集索引的记录，值是聚集索引上节点的值，如果锁的是二级索引，值是二级索引节点上的值，追加上聚集索引的值。还有一种值为 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supremum pseudo-record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，代表锁的值无限大，相当于锁住了最后一个节点后面的区间</a:t>
            </a:r>
            <a:endParaRPr lang="zh-CN" altLang="en-US" sz="2000">
              <a:solidFill>
                <a:schemeClr val="bg1"/>
              </a:solidFill>
            </a:endParaRPr>
          </a:p>
          <a:p>
            <a:pPr lvl="2"/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lvl="2"/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1285" y="209550"/>
            <a:ext cx="4813300" cy="23749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390" y="442595"/>
            <a:ext cx="10076180" cy="36150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900">
                <a:solidFill>
                  <a:schemeClr val="bg1"/>
                </a:solidFill>
              </a:rPr>
              <a:t>事务的隔离级别：</a:t>
            </a:r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1</a:t>
            </a:r>
            <a:r>
              <a:rPr lang="zh-CN" altLang="en-US" sz="2500">
                <a:solidFill>
                  <a:schemeClr val="bg1"/>
                </a:solidFill>
              </a:rPr>
              <a:t>、读未提交 </a:t>
            </a:r>
            <a:r>
              <a:rPr lang="en-US" altLang="zh-CN" sz="2500">
                <a:solidFill>
                  <a:schemeClr val="bg1"/>
                </a:solidFill>
              </a:rPr>
              <a:t>READ UNCOMMITTED		</a:t>
            </a:r>
            <a:r>
              <a:rPr lang="zh-CN" altLang="en-US" sz="2500">
                <a:solidFill>
                  <a:schemeClr val="bg1"/>
                </a:solidFill>
              </a:rPr>
              <a:t>脏读、不可重复读、幻读</a:t>
            </a:r>
            <a:endParaRPr lang="en-US" altLang="zh-CN" sz="25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2</a:t>
            </a:r>
            <a:r>
              <a:rPr lang="zh-CN" altLang="en-US" sz="2500">
                <a:solidFill>
                  <a:schemeClr val="bg1"/>
                </a:solidFill>
              </a:rPr>
              <a:t>、读已提交 </a:t>
            </a:r>
            <a:r>
              <a:rPr lang="en-US" altLang="zh-CN" sz="2500">
                <a:solidFill>
                  <a:schemeClr val="bg1"/>
                </a:solidFill>
              </a:rPr>
              <a:t>READ COMMITTED		</a:t>
            </a:r>
            <a:r>
              <a:rPr lang="zh-CN" altLang="en-US" sz="2500">
                <a:solidFill>
                  <a:schemeClr val="bg1"/>
                </a:solidFill>
                <a:sym typeface="+mn-ea"/>
              </a:rPr>
              <a:t>不可重复读、幻读</a:t>
            </a:r>
            <a:endParaRPr lang="en-US" altLang="zh-CN" sz="25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3</a:t>
            </a:r>
            <a:r>
              <a:rPr lang="zh-CN" altLang="en-US" sz="2500">
                <a:solidFill>
                  <a:schemeClr val="bg1"/>
                </a:solidFill>
              </a:rPr>
              <a:t>、可重复读 </a:t>
            </a:r>
            <a:r>
              <a:rPr lang="en-US" altLang="zh-CN" sz="2500">
                <a:solidFill>
                  <a:schemeClr val="bg1"/>
                </a:solidFill>
              </a:rPr>
              <a:t>REPEATABLE READ		</a:t>
            </a:r>
            <a:r>
              <a:rPr lang="zh-CN" altLang="en-US" sz="2500">
                <a:solidFill>
                  <a:schemeClr val="bg1"/>
                </a:solidFill>
              </a:rPr>
              <a:t>幻读</a:t>
            </a:r>
            <a:endParaRPr lang="en-US" altLang="zh-CN" sz="25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4</a:t>
            </a:r>
            <a:r>
              <a:rPr lang="zh-CN" altLang="en-US" sz="2500">
                <a:solidFill>
                  <a:schemeClr val="bg1"/>
                </a:solidFill>
              </a:rPr>
              <a:t>、串行化 </a:t>
            </a:r>
            <a:r>
              <a:rPr lang="en-US" altLang="zh-CN" sz="2500">
                <a:solidFill>
                  <a:schemeClr val="bg1"/>
                </a:solidFill>
              </a:rPr>
              <a:t>SERIALIZABLE			</a:t>
            </a:r>
            <a:r>
              <a:rPr lang="zh-CN" altLang="en-US" sz="2500">
                <a:solidFill>
                  <a:schemeClr val="bg1"/>
                </a:solidFill>
              </a:rPr>
              <a:t>牺牲并发性</a:t>
            </a:r>
            <a:endParaRPr lang="zh-CN" altLang="en-US" sz="25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90" y="4319905"/>
            <a:ext cx="4371975" cy="1759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8351520" cy="1645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</a:rPr>
              <a:t>设置当前</a:t>
            </a:r>
            <a:r>
              <a:rPr lang="en-US" altLang="zh-CN" sz="2900">
                <a:solidFill>
                  <a:schemeClr val="bg1"/>
                </a:solidFill>
              </a:rPr>
              <a:t>session</a:t>
            </a:r>
            <a:r>
              <a:rPr lang="zh-CN" altLang="en-US" sz="2900">
                <a:solidFill>
                  <a:schemeClr val="bg1"/>
                </a:solidFill>
              </a:rPr>
              <a:t>的事务隔离级别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SET SESSION TRANSACTION ISOLATION LEVEL READ UNCOMMITTED;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2570" y="413385"/>
            <a:ext cx="835152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如何防止死锁的发生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、涉及多个资源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并且获取资源的顺序是混乱的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要一次性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锁定所有资源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、如果表数据量大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并且更新条数多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可以采用锁升级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给表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上锁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、涉及多个资源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并且获取顺序是一致的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可以分开加锁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6695" y="405765"/>
            <a:ext cx="835152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MVCC: Multiversion Concurrency Control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没有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r>
              <a:rPr lang="zh-CN" altLang="en-US" sz="2400">
                <a:solidFill>
                  <a:schemeClr val="bg1"/>
                </a:solidFill>
              </a:rPr>
              <a:t>的情况下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数据库如何做到可重复读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S1:  select * from t1 where id = 1 for update;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S2:  select * from t1 where id = 2; </a:t>
            </a:r>
            <a:r>
              <a:rPr lang="zh-CN" altLang="en-US" sz="2400">
                <a:solidFill>
                  <a:schemeClr val="bg1"/>
                </a:solidFill>
              </a:rPr>
              <a:t>卡住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有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S2</a:t>
            </a:r>
            <a:r>
              <a:rPr lang="zh-CN" altLang="en-US" sz="2400">
                <a:solidFill>
                  <a:schemeClr val="bg1"/>
                </a:solidFill>
              </a:rPr>
              <a:t>就无需卡住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就能做到可重复读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6695" y="405765"/>
            <a:ext cx="1027239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MVCC</a:t>
            </a:r>
            <a:r>
              <a:rPr lang="zh-CN" altLang="en-US" sz="2400">
                <a:solidFill>
                  <a:schemeClr val="bg1"/>
                </a:solidFill>
              </a:rPr>
              <a:t>解决了什么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、读写相互阻塞的问题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提高了并发度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、采用了乐观锁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降低了死锁的概率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、解决了一致性读的问题</a:t>
            </a:r>
            <a:r>
              <a:rPr lang="en-US" altLang="zh-CN" sz="2400">
                <a:solidFill>
                  <a:schemeClr val="bg1"/>
                </a:solidFill>
              </a:rPr>
              <a:t>,  在某个时间点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查询数据</a:t>
            </a:r>
            <a:r>
              <a:rPr lang="en-US" altLang="zh-CN" sz="2400">
                <a:solidFill>
                  <a:schemeClr val="bg1"/>
                </a:solidFill>
              </a:rPr>
              <a:t>时，只能看到这个时间		点之前事务提交的结果，而不能看到这个时间点之后事务提交的结果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快照读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当前读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6695" y="405765"/>
            <a:ext cx="1027239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数据的多版本如何存储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事务版本号</a:t>
            </a:r>
            <a:r>
              <a:rPr lang="en-US" altLang="zh-CN" sz="2400">
                <a:solidFill>
                  <a:schemeClr val="bg1"/>
                </a:solidFill>
              </a:rPr>
              <a:t>: 每开启一个事务，都会获得一个事务ID（事务版本号），ID是			自增的，通过ID大小，可以判断事务的时间顺序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4620" y="413385"/>
            <a:ext cx="10272395" cy="9693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数据的多版本如何存储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在MVCC机制中，多个事务对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同一个行记录进行更新会产生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多个历史快照，这些历史快照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保存在Undo Log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db_row_id：隐藏的行ID，用来生成默认聚集索引。如果创建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数据表的时候没有指定聚集索引，InnoDB就会用这个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隐藏ID来创建聚集索引。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db_trx_id：最后一个对该数据进行插入或更新的事务ID。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db_roll_ptr：回滚指针，指向这个记录的Undo Log信息。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1455" y="153670"/>
            <a:ext cx="5398770" cy="3482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4620" y="413385"/>
            <a:ext cx="5632450" cy="8216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Undo Log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回滚指针将数据行的所有快照记录都通过链表串联起来，每个记录的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快照</a:t>
            </a:r>
            <a:r>
              <a:rPr lang="zh-CN" altLang="en-US" sz="2400">
                <a:solidFill>
                  <a:schemeClr val="bg1"/>
                </a:solidFill>
              </a:rPr>
              <a:t>都保存了当时的db_trx_i</a:t>
            </a:r>
            <a:r>
              <a:rPr lang="en-US" altLang="zh-CN" sz="2400">
                <a:solidFill>
                  <a:schemeClr val="bg1"/>
                </a:solidFill>
              </a:rPr>
              <a:t>d</a:t>
            </a:r>
            <a:r>
              <a:rPr lang="zh-CN" altLang="en-US" sz="2400">
                <a:solidFill>
                  <a:schemeClr val="bg1"/>
                </a:solidFill>
              </a:rPr>
              <a:t>。想要找历史快照，就可以通过遍历回滚指针查找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6435" y="203200"/>
            <a:ext cx="5877560" cy="3791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4445" y="433705"/>
            <a:ext cx="7520305" cy="9324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Read View 保存了当前事务开启时所有活跃（还没有提交）的事务列表, </a:t>
            </a:r>
            <a:r>
              <a:rPr sz="2400">
                <a:solidFill>
                  <a:schemeClr val="bg1"/>
                </a:solidFill>
              </a:rPr>
              <a:t>解决了行的可见性问题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Read VIew</a:t>
            </a:r>
            <a:r>
              <a:rPr lang="zh-CN" sz="2400">
                <a:solidFill>
                  <a:schemeClr val="bg1"/>
                </a:solidFill>
              </a:rPr>
              <a:t>的几个属性</a:t>
            </a:r>
            <a:r>
              <a:rPr lang="en-US" altLang="zh-CN" sz="2400">
                <a:solidFill>
                  <a:schemeClr val="bg1"/>
                </a:solidFill>
              </a:rPr>
              <a:t>: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trx_ids，系统当前正在活跃的事务ID集合</a:t>
            </a:r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low_limit_id，活跃的事务中最大的事务ID</a:t>
            </a:r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up_limit_id，活跃的事务中最小的事务ID</a:t>
            </a:r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4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creator_trx_id，创建这个Read View的事务</a:t>
            </a:r>
            <a:r>
              <a:rPr lang="en-US" sz="2400">
                <a:solidFill>
                  <a:schemeClr val="bg1"/>
                </a:solidFill>
              </a:rPr>
              <a:t>	</a:t>
            </a:r>
            <a:r>
              <a:rPr sz="2400">
                <a:solidFill>
                  <a:schemeClr val="bg1"/>
                </a:solidFill>
              </a:rPr>
              <a:t>ID</a:t>
            </a:r>
            <a:endParaRPr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5860" y="103505"/>
            <a:ext cx="4638040" cy="29921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" y="4676140"/>
            <a:ext cx="6994525" cy="19799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4445" y="433705"/>
            <a:ext cx="752030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MVCC</a:t>
            </a:r>
            <a:r>
              <a:rPr lang="zh-CN" altLang="en-US" sz="2400">
                <a:solidFill>
                  <a:schemeClr val="bg1"/>
                </a:solidFill>
              </a:rPr>
              <a:t>是如何工作的</a:t>
            </a:r>
            <a:r>
              <a:rPr lang="en-US" altLang="zh-CN" sz="2400">
                <a:solidFill>
                  <a:schemeClr val="bg1"/>
                </a:solidFill>
              </a:rPr>
              <a:t>?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MVCC是通过Undo Log + Read View进行数据读取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当</a:t>
            </a:r>
            <a:r>
              <a:rPr lang="zh-CN" sz="2400">
                <a:solidFill>
                  <a:schemeClr val="bg1"/>
                </a:solidFill>
              </a:rPr>
              <a:t>事务</a:t>
            </a:r>
            <a:r>
              <a:rPr sz="2400">
                <a:solidFill>
                  <a:schemeClr val="bg1"/>
                </a:solidFill>
              </a:rPr>
              <a:t>查询一条记录的时候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首先获取事务自己的版本号，也就是事务ID；</a:t>
            </a:r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获取Read View；</a:t>
            </a:r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查询得到的数据，然后与Read View中的事务版本号进行比较；</a:t>
            </a:r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4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如果不符合ReadView规则，就需要从Undo Log中获取历史快照；</a:t>
            </a:r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5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最后返回符合规则的数据。</a:t>
            </a:r>
            <a:endParaRPr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5960" y="83185"/>
            <a:ext cx="4638040" cy="2992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3949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</a:rPr>
              <a:t>InnoDB</a:t>
            </a:r>
            <a:r>
              <a:rPr lang="zh-CN" altLang="en-US" sz="2800">
                <a:solidFill>
                  <a:schemeClr val="bg1"/>
                </a:solidFill>
              </a:rPr>
              <a:t> 锁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35" y="1141095"/>
            <a:ext cx="828040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Shared and Exclusive Locks  </a:t>
            </a:r>
            <a:r>
              <a:rPr lang="zh-CN" altLang="en-US" sz="2000">
                <a:solidFill>
                  <a:schemeClr val="bg1"/>
                </a:solidFill>
              </a:rPr>
              <a:t>共享锁与排它锁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Intention Locks  </a:t>
            </a:r>
            <a:r>
              <a:rPr lang="zh-CN" altLang="en-US" sz="2000">
                <a:solidFill>
                  <a:schemeClr val="bg1"/>
                </a:solidFill>
              </a:rPr>
              <a:t>意向锁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3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Record Locks  </a:t>
            </a:r>
            <a:r>
              <a:rPr lang="zh-CN" altLang="en-US" sz="2000">
                <a:solidFill>
                  <a:schemeClr val="bg1"/>
                </a:solidFill>
              </a:rPr>
              <a:t>记录锁（行锁）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4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Gap Locks  </a:t>
            </a:r>
            <a:r>
              <a:rPr lang="zh-CN" altLang="en-US" sz="2000">
                <a:solidFill>
                  <a:schemeClr val="bg1"/>
                </a:solidFill>
              </a:rPr>
              <a:t>间隙锁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5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Next-Key Locks  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6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Insert Intention Locks  </a:t>
            </a:r>
            <a:r>
              <a:rPr lang="zh-CN" altLang="en-US" sz="2000">
                <a:solidFill>
                  <a:schemeClr val="bg1"/>
                </a:solidFill>
              </a:rPr>
              <a:t>插入意向锁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7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AUTO-INC Locks 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8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Predicate Locks for Spatial Indexes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570" y="313690"/>
            <a:ext cx="9333865" cy="9324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假设当前有事务creator_trx_id想要读取某个行记录，这个行记录的事务ID为trx_id，那么会出现以下几种情况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如果trx_id &lt; 活跃的最小事务ID（up_limit_id），也就是说这个行记录在这些活跃的事务创建之前就已经提交了，那么这个行记录对该事务是可见的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如果trx_id &gt; 活跃的最大事务ID（low_limit_id），这说明该行记录在这些活跃的事务创建之后才创建，那么这个行记录对当前事务不可见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215" y="313690"/>
            <a:ext cx="6994525" cy="1979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570" y="313690"/>
            <a:ext cx="9552940" cy="8585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如果up_limit_id &lt; trx_id &lt; low_limit_id，说明该行记录所在的事务trx_id在目前creator_trx_id这个事务创建的时候，可能还处于活跃的状态，因此我们需要在trx_ids集合中进行遍历，如果trx_id存在于trx_ids集合中，证明这个事务trx_id还处于活跃状态，不可见。否则，如果trx_id不存在于trx_ids集合中，证明事务trx_id已经提交了，该行记录可见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215" y="313690"/>
            <a:ext cx="6994525" cy="1979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570" y="313690"/>
            <a:ext cx="10672445" cy="7477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在读已提交的隔离级别下，同样的查询语句都会重新获取一次Read View，这时如果Read View不同，就可能产生不可重复读或者幻读的情况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当隔离级别为可重复读的时候，就避免了不可重复读，这是因为一个事务只在第一次SELECT的时候会获取一次Read View，而后面所有的SELECT都会复用这个Read View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118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Shared and Exclusive Locks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35" y="1141095"/>
            <a:ext cx="82804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InnoDB </a:t>
            </a:r>
            <a:r>
              <a:rPr lang="zh-CN" altLang="en-US" sz="2000">
                <a:solidFill>
                  <a:schemeClr val="bg1"/>
                </a:solidFill>
              </a:rPr>
              <a:t>锁的共享性质分 共享与排它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共享性质的锁允许多个事务同时持有， 排它性质的锁同一时间只能被一个事务持有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当一个事务持有该行记录的排它记录锁，另一个事务想要获取该行记录的共享记录锁，也会被阻塞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3949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Intention Locks  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意向锁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35" y="1141095"/>
            <a:ext cx="919226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为了实现表锁与行锁的共存，以支持不同粒度的加锁达到优化性能目的，</a:t>
            </a:r>
            <a:r>
              <a:rPr lang="en-US" altLang="zh-CN" sz="2000">
                <a:solidFill>
                  <a:schemeClr val="bg1"/>
                </a:solidFill>
              </a:rPr>
              <a:t>InnoDB</a:t>
            </a:r>
            <a:r>
              <a:rPr lang="zh-CN" altLang="en-US" sz="2000">
                <a:solidFill>
                  <a:schemeClr val="bg1"/>
                </a:solidFill>
              </a:rPr>
              <a:t>引入意向锁。在获取行锁之前，会先获取表的</a:t>
            </a:r>
            <a:r>
              <a:rPr lang="en-US" altLang="zh-CN" sz="2000">
                <a:solidFill>
                  <a:schemeClr val="bg1"/>
                </a:solidFill>
              </a:rPr>
              <a:t>IS </a:t>
            </a:r>
            <a:r>
              <a:rPr lang="zh-CN" altLang="en-US" sz="2000">
                <a:solidFill>
                  <a:schemeClr val="bg1"/>
                </a:solidFill>
              </a:rPr>
              <a:t>或 </a:t>
            </a:r>
            <a:r>
              <a:rPr lang="en-US" altLang="zh-CN" sz="2000">
                <a:solidFill>
                  <a:schemeClr val="bg1"/>
                </a:solidFill>
              </a:rPr>
              <a:t>IX </a:t>
            </a:r>
            <a:r>
              <a:rPr lang="zh-CN" altLang="en-US" sz="2000">
                <a:solidFill>
                  <a:schemeClr val="bg1"/>
                </a:solidFill>
              </a:rPr>
              <a:t>锁，这样获取表锁</a:t>
            </a:r>
            <a:r>
              <a:rPr lang="en-US" altLang="zh-CN" sz="2000">
                <a:solidFill>
                  <a:schemeClr val="bg1"/>
                </a:solidFill>
              </a:rPr>
              <a:t>S</a:t>
            </a:r>
            <a:r>
              <a:rPr lang="zh-CN" altLang="en-US" sz="2000">
                <a:solidFill>
                  <a:schemeClr val="bg1"/>
                </a:solidFill>
              </a:rPr>
              <a:t>或</a:t>
            </a:r>
            <a:r>
              <a:rPr lang="en-US" altLang="zh-CN" sz="2000">
                <a:solidFill>
                  <a:schemeClr val="bg1"/>
                </a:solidFill>
              </a:rPr>
              <a:t>X</a:t>
            </a:r>
            <a:r>
              <a:rPr lang="zh-CN" altLang="en-US" sz="2000">
                <a:solidFill>
                  <a:schemeClr val="bg1"/>
                </a:solidFill>
              </a:rPr>
              <a:t>的时候，就不用判断表中是否存在行锁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意向锁是表级锁，用于表明一个事务可能已经或准备要给表中的某些行加记录锁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LOCK TABLES t1 READ;  会给</a:t>
            </a:r>
            <a:r>
              <a:rPr lang="en-US" altLang="zh-CN" sz="2000">
                <a:solidFill>
                  <a:schemeClr val="bg1"/>
                </a:solidFill>
              </a:rPr>
              <a:t>t1</a:t>
            </a:r>
            <a:r>
              <a:rPr lang="zh-CN" altLang="en-US" sz="2000">
                <a:solidFill>
                  <a:schemeClr val="bg1"/>
                </a:solidFill>
              </a:rPr>
              <a:t>表加</a:t>
            </a:r>
            <a:r>
              <a:rPr lang="en-US" altLang="zh-CN" sz="2000">
                <a:solidFill>
                  <a:schemeClr val="bg1"/>
                </a:solidFill>
              </a:rPr>
              <a:t>S</a:t>
            </a:r>
            <a:r>
              <a:rPr lang="zh-CN" altLang="en-US" sz="2000">
                <a:solidFill>
                  <a:schemeClr val="bg1"/>
                </a:solidFill>
              </a:rPr>
              <a:t>锁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			</a:t>
            </a:r>
            <a:r>
              <a:rPr lang="zh-CN" altLang="en-US" sz="2000">
                <a:solidFill>
                  <a:schemeClr val="bg1"/>
                </a:solidFill>
              </a:rPr>
              <a:t>表锁兼容表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4102100"/>
            <a:ext cx="6515735" cy="2578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129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solidFill>
                  <a:schemeClr val="bg1"/>
                </a:solidFill>
                <a:sym typeface="+mn-ea"/>
              </a:rPr>
              <a:t>Record Locks </a:t>
            </a:r>
            <a:r>
              <a:rPr lang="zh-CN" sz="2800">
                <a:solidFill>
                  <a:schemeClr val="bg1"/>
                </a:solidFill>
                <a:sym typeface="+mn-ea"/>
              </a:rPr>
              <a:t>记录锁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行锁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)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35" y="1141095"/>
            <a:ext cx="919226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记录锁锁的索引树上的一个节点</a:t>
            </a:r>
            <a:r>
              <a:rPr lang="en-US" altLang="zh-CN" sz="2000">
                <a:solidFill>
                  <a:schemeClr val="bg1"/>
                </a:solidFill>
              </a:rPr>
              <a:t>(</a:t>
            </a:r>
            <a:r>
              <a:rPr lang="zh-CN" altLang="en-US" sz="2000">
                <a:solidFill>
                  <a:schemeClr val="bg1"/>
                </a:solidFill>
              </a:rPr>
              <a:t>记录</a:t>
            </a:r>
            <a:r>
              <a:rPr lang="en-US" altLang="zh-CN" sz="2000">
                <a:solidFill>
                  <a:schemeClr val="bg1"/>
                </a:solidFill>
              </a:rPr>
              <a:t>)</a:t>
            </a:r>
            <a:r>
              <a:rPr lang="zh-CN" altLang="en-US" sz="2000">
                <a:solidFill>
                  <a:schemeClr val="bg1"/>
                </a:solidFill>
              </a:rPr>
              <a:t>，就算没有主动建立聚集索引 </a:t>
            </a:r>
            <a:r>
              <a:rPr lang="en-US" altLang="zh-CN" sz="2000">
                <a:solidFill>
                  <a:schemeClr val="bg1"/>
                </a:solidFill>
              </a:rPr>
              <a:t>(Clustered Index) </a:t>
            </a:r>
            <a:r>
              <a:rPr lang="zh-CN" altLang="en-US" sz="2000">
                <a:solidFill>
                  <a:schemeClr val="bg1"/>
                </a:solidFill>
              </a:rPr>
              <a:t>和二级索引 </a:t>
            </a:r>
            <a:r>
              <a:rPr lang="en-US" altLang="zh-CN" sz="2000">
                <a:solidFill>
                  <a:schemeClr val="bg1"/>
                </a:solidFill>
              </a:rPr>
              <a:t>(Secondary Index)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InnoDB</a:t>
            </a:r>
            <a:r>
              <a:rPr lang="zh-CN" altLang="en-US" sz="2000">
                <a:solidFill>
                  <a:schemeClr val="bg1"/>
                </a:solidFill>
              </a:rPr>
              <a:t>也会默认建一个隐藏的聚集索引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聚集索引控制着数据在磁盘中的存储循序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select c1 from t where c1 = 10 for update;  </a:t>
            </a:r>
            <a:r>
              <a:rPr lang="zh-CN" altLang="en-US" sz="2000">
                <a:solidFill>
                  <a:schemeClr val="bg1"/>
                </a:solidFill>
              </a:rPr>
              <a:t>会被</a:t>
            </a:r>
            <a:r>
              <a:rPr lang="en-US" altLang="zh-CN" sz="2000">
                <a:solidFill>
                  <a:schemeClr val="bg1"/>
                </a:solidFill>
              </a:rPr>
              <a:t>c1=10</a:t>
            </a:r>
            <a:r>
              <a:rPr lang="zh-CN" altLang="en-US" sz="2000">
                <a:solidFill>
                  <a:schemeClr val="bg1"/>
                </a:solidFill>
              </a:rPr>
              <a:t>这些行加排它记录锁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select c1 from t where c1 = 10 lock in share mode;  </a:t>
            </a:r>
            <a:r>
              <a:rPr lang="zh-CN" altLang="en-US" sz="2000">
                <a:solidFill>
                  <a:schemeClr val="bg1"/>
                </a:solidFill>
              </a:rPr>
              <a:t>会加共享锁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129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Gap Locks  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间隙锁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35" y="1141095"/>
            <a:ext cx="919226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间隙锁锁的是索引节点间的间隙，或锁第一个节点之前，或是锁最后一个节点之后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一个间隙可能只跨越一条索引记录，或是多条索引记录，或是一条都没有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间隙锁是性能与并发性上折中的方案，只在某些隔离级别才会使用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当使用唯一索引搜索、更新时，不会加间隙锁，但是不包括仅使用了联合唯一索引中的一部分前缀，当有唯一索引，只会加行锁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值得注意的是，相同间隙的，间隙共享锁，间隙排他锁，可以被不同事务线程同时占有，原因是如果一条记录从索引中被删除了，被另一个线程占有的间隙锁，如果包含了该记录，也需要被合并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6715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Insert Intention Locks  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插入意向锁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35" y="1141095"/>
            <a:ext cx="919226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插入意向锁是间隙锁的一种，当多个事务都往同一个间隙插入数据时，但插入的位置不一样，就无需彼此等待。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假设已存在索引记录 </a:t>
            </a:r>
            <a:r>
              <a:rPr lang="en-US" altLang="zh-CN" sz="2000">
                <a:solidFill>
                  <a:schemeClr val="bg1"/>
                </a:solidFill>
              </a:rPr>
              <a:t>4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7</a:t>
            </a:r>
            <a:r>
              <a:rPr lang="zh-CN" altLang="en-US" sz="2000">
                <a:solidFill>
                  <a:schemeClr val="bg1"/>
                </a:solidFill>
              </a:rPr>
              <a:t>。 两个事务分别插入</a:t>
            </a:r>
            <a:r>
              <a:rPr lang="en-US" altLang="zh-CN" sz="2000">
                <a:solidFill>
                  <a:schemeClr val="bg1"/>
                </a:solidFill>
              </a:rPr>
              <a:t>5</a:t>
            </a:r>
            <a:r>
              <a:rPr lang="zh-CN" altLang="en-US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6</a:t>
            </a:r>
            <a:r>
              <a:rPr lang="zh-CN" altLang="en-US" sz="2000">
                <a:solidFill>
                  <a:schemeClr val="bg1"/>
                </a:solidFill>
              </a:rPr>
              <a:t>，每一个事务都会在获取插入记录排它锁前， 先申请插入意向锁锁住</a:t>
            </a:r>
            <a:r>
              <a:rPr lang="en-US" altLang="zh-CN" sz="2000">
                <a:solidFill>
                  <a:schemeClr val="bg1"/>
                </a:solidFill>
              </a:rPr>
              <a:t>4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7</a:t>
            </a:r>
            <a:r>
              <a:rPr lang="zh-CN" altLang="en-US" sz="2000">
                <a:solidFill>
                  <a:schemeClr val="bg1"/>
                </a:solidFill>
              </a:rPr>
              <a:t>这个间隙，但是这个意向锁不会彼此阻塞，因为他们插入的具体位置不一样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6352</Words>
  <Application>WPS 表格</Application>
  <PresentationFormat>宽屏</PresentationFormat>
  <Paragraphs>539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leo</cp:lastModifiedBy>
  <cp:revision>116</cp:revision>
  <dcterms:created xsi:type="dcterms:W3CDTF">2021-11-12T02:45:56Z</dcterms:created>
  <dcterms:modified xsi:type="dcterms:W3CDTF">2021-11-12T02:45:56Z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  <property fmtid="{D5CDD505-2E9C-101B-9397-08002B2CF9AE}" pid="3" name="ICV">
    <vt:lpwstr>81E6E498088644D18DB29560F51898E2</vt:lpwstr>
  </property>
</Properties>
</file>