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9"/>
  </p:notesMasterIdLst>
  <p:sldIdLst>
    <p:sldId id="256" r:id="rId2"/>
    <p:sldId id="280" r:id="rId3"/>
    <p:sldId id="388" r:id="rId4"/>
    <p:sldId id="259" r:id="rId5"/>
    <p:sldId id="350" r:id="rId6"/>
    <p:sldId id="357" r:id="rId7"/>
    <p:sldId id="351" r:id="rId8"/>
    <p:sldId id="369" r:id="rId9"/>
    <p:sldId id="343" r:id="rId10"/>
    <p:sldId id="380" r:id="rId11"/>
    <p:sldId id="381" r:id="rId12"/>
    <p:sldId id="383" r:id="rId13"/>
    <p:sldId id="382" r:id="rId14"/>
    <p:sldId id="385" r:id="rId15"/>
    <p:sldId id="384" r:id="rId16"/>
    <p:sldId id="386" r:id="rId17"/>
    <p:sldId id="387" r:id="rId18"/>
    <p:sldId id="320" r:id="rId19"/>
    <p:sldId id="389" r:id="rId20"/>
    <p:sldId id="399" r:id="rId21"/>
    <p:sldId id="390" r:id="rId22"/>
    <p:sldId id="391" r:id="rId23"/>
    <p:sldId id="392" r:id="rId24"/>
    <p:sldId id="393" r:id="rId25"/>
    <p:sldId id="394" r:id="rId26"/>
    <p:sldId id="395" r:id="rId27"/>
    <p:sldId id="396" r:id="rId28"/>
    <p:sldId id="397" r:id="rId29"/>
    <p:sldId id="398" r:id="rId30"/>
    <p:sldId id="354" r:id="rId31"/>
    <p:sldId id="400" r:id="rId32"/>
    <p:sldId id="353" r:id="rId33"/>
    <p:sldId id="401" r:id="rId34"/>
    <p:sldId id="402" r:id="rId35"/>
    <p:sldId id="403" r:id="rId36"/>
    <p:sldId id="404" r:id="rId37"/>
    <p:sldId id="405" r:id="rId38"/>
    <p:sldId id="406" r:id="rId39"/>
    <p:sldId id="407" r:id="rId40"/>
    <p:sldId id="408" r:id="rId41"/>
    <p:sldId id="410" r:id="rId42"/>
    <p:sldId id="409" r:id="rId43"/>
    <p:sldId id="432" r:id="rId44"/>
    <p:sldId id="433" r:id="rId45"/>
    <p:sldId id="434" r:id="rId46"/>
    <p:sldId id="435" r:id="rId47"/>
    <p:sldId id="436" r:id="rId48"/>
    <p:sldId id="437" r:id="rId49"/>
    <p:sldId id="438" r:id="rId50"/>
    <p:sldId id="439" r:id="rId51"/>
    <p:sldId id="440" r:id="rId52"/>
    <p:sldId id="441" r:id="rId53"/>
    <p:sldId id="442" r:id="rId54"/>
    <p:sldId id="443" r:id="rId55"/>
    <p:sldId id="444" r:id="rId56"/>
    <p:sldId id="445" r:id="rId57"/>
    <p:sldId id="446" r:id="rId58"/>
    <p:sldId id="447" r:id="rId59"/>
    <p:sldId id="448" r:id="rId60"/>
    <p:sldId id="449" r:id="rId61"/>
    <p:sldId id="450" r:id="rId62"/>
    <p:sldId id="451" r:id="rId63"/>
    <p:sldId id="452" r:id="rId64"/>
    <p:sldId id="453" r:id="rId65"/>
    <p:sldId id="454" r:id="rId66"/>
    <p:sldId id="455" r:id="rId67"/>
    <p:sldId id="456" r:id="rId68"/>
    <p:sldId id="457" r:id="rId69"/>
    <p:sldId id="458" r:id="rId70"/>
    <p:sldId id="459" r:id="rId71"/>
    <p:sldId id="460" r:id="rId72"/>
    <p:sldId id="461" r:id="rId73"/>
    <p:sldId id="462" r:id="rId74"/>
    <p:sldId id="463" r:id="rId75"/>
    <p:sldId id="464" r:id="rId76"/>
    <p:sldId id="465" r:id="rId77"/>
    <p:sldId id="466" r:id="rId78"/>
    <p:sldId id="467" r:id="rId79"/>
    <p:sldId id="471" r:id="rId80"/>
    <p:sldId id="468" r:id="rId81"/>
    <p:sldId id="469" r:id="rId82"/>
    <p:sldId id="470" r:id="rId83"/>
    <p:sldId id="472" r:id="rId84"/>
    <p:sldId id="473" r:id="rId85"/>
    <p:sldId id="474" r:id="rId86"/>
    <p:sldId id="475" r:id="rId87"/>
    <p:sldId id="312"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FFFF"/>
    <a:srgbClr val="FF0066"/>
    <a:srgbClr val="33CC33"/>
    <a:srgbClr val="5F5F5F"/>
    <a:srgbClr val="B2B2B2"/>
    <a:srgbClr val="956251"/>
    <a:srgbClr val="7F7F7F"/>
    <a:srgbClr val="7030A0"/>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6" d="100"/>
          <a:sy n="96" d="100"/>
        </p:scale>
        <p:origin x="-69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D1109-B426-4DB4-B1D7-691BD8D6E83B}"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zh-CN" altLang="en-US"/>
        </a:p>
      </dgm:t>
    </dgm:pt>
    <dgm:pt modelId="{ADF72312-7893-4C3F-9000-05249E243FE7}">
      <dgm:prSet phldrT="[Text]"/>
      <dgm:spPr/>
      <dgm:t>
        <a:bodyPr/>
        <a:lstStyle/>
        <a:p>
          <a:r>
            <a:rPr lang="zh-CN" altLang="en-US" dirty="0" smtClean="0"/>
            <a:t>主服务器</a:t>
          </a:r>
          <a:endParaRPr lang="zh-CN" altLang="en-US" dirty="0"/>
        </a:p>
      </dgm:t>
    </dgm:pt>
    <dgm:pt modelId="{77E50FFD-EC8F-4C29-BF0A-8A228031E0D8}" type="parTrans" cxnId="{D6740FD8-C118-4B54-95CB-6CE42E8839F6}">
      <dgm:prSet/>
      <dgm:spPr/>
      <dgm:t>
        <a:bodyPr/>
        <a:lstStyle/>
        <a:p>
          <a:endParaRPr lang="zh-CN" altLang="en-US"/>
        </a:p>
      </dgm:t>
    </dgm:pt>
    <dgm:pt modelId="{202665A9-BFB4-4375-ACBC-03F60D2DA900}" type="sibTrans" cxnId="{D6740FD8-C118-4B54-95CB-6CE42E8839F6}">
      <dgm:prSet/>
      <dgm:spPr/>
      <dgm:t>
        <a:bodyPr/>
        <a:lstStyle/>
        <a:p>
          <a:endParaRPr lang="zh-CN" altLang="en-US"/>
        </a:p>
      </dgm:t>
    </dgm:pt>
    <dgm:pt modelId="{59410A4E-D7E1-4A8F-9C9D-053683F48DA0}">
      <dgm:prSet phldrT="[Text]"/>
      <dgm:spPr>
        <a:solidFill>
          <a:srgbClr val="FFC000"/>
        </a:solidFill>
      </dgm:spPr>
      <dgm:t>
        <a:bodyPr/>
        <a:lstStyle/>
        <a:p>
          <a:r>
            <a:rPr lang="zh-CN" altLang="en-US" dirty="0" smtClean="0">
              <a:solidFill>
                <a:schemeClr val="tx1"/>
              </a:solidFill>
            </a:rPr>
            <a:t>新子表</a:t>
          </a:r>
          <a:endParaRPr lang="en-US" altLang="zh-CN" dirty="0" smtClean="0">
            <a:solidFill>
              <a:schemeClr val="tx1"/>
            </a:solidFill>
          </a:endParaRPr>
        </a:p>
        <a:p>
          <a:r>
            <a:rPr lang="zh-CN" altLang="en-US" dirty="0" smtClean="0">
              <a:solidFill>
                <a:schemeClr val="tx1"/>
              </a:solidFill>
            </a:rPr>
            <a:t>分配</a:t>
          </a:r>
          <a:endParaRPr lang="zh-CN" altLang="en-US" dirty="0">
            <a:solidFill>
              <a:schemeClr val="tx1"/>
            </a:solidFill>
          </a:endParaRPr>
        </a:p>
      </dgm:t>
    </dgm:pt>
    <dgm:pt modelId="{42DD376A-061F-47FE-A9D6-BE71B2F23448}" type="parTrans" cxnId="{670613FC-6C72-431B-BCC4-72166C4AFFAB}">
      <dgm:prSet/>
      <dgm:spPr/>
      <dgm:t>
        <a:bodyPr/>
        <a:lstStyle/>
        <a:p>
          <a:endParaRPr lang="zh-CN" altLang="en-US"/>
        </a:p>
      </dgm:t>
    </dgm:pt>
    <dgm:pt modelId="{C5CDF7DF-8AD7-47EA-86EF-B96DE0924621}" type="sibTrans" cxnId="{670613FC-6C72-431B-BCC4-72166C4AFFAB}">
      <dgm:prSet/>
      <dgm:spPr/>
      <dgm:t>
        <a:bodyPr/>
        <a:lstStyle/>
        <a:p>
          <a:endParaRPr lang="zh-CN" altLang="en-US"/>
        </a:p>
      </dgm:t>
    </dgm:pt>
    <dgm:pt modelId="{50D4C354-4131-4EE9-90CD-6D5F068A8255}">
      <dgm:prSet phldrT="[Text]"/>
      <dgm:spPr>
        <a:solidFill>
          <a:srgbClr val="FFC000"/>
        </a:solidFill>
      </dgm:spPr>
      <dgm:t>
        <a:bodyPr/>
        <a:lstStyle/>
        <a:p>
          <a:r>
            <a:rPr lang="zh-CN" altLang="en-US" dirty="0" smtClean="0">
              <a:solidFill>
                <a:schemeClr val="tx1"/>
              </a:solidFill>
            </a:rPr>
            <a:t>子表服务器间的负载均衡</a:t>
          </a:r>
          <a:endParaRPr lang="zh-CN" altLang="en-US" dirty="0">
            <a:solidFill>
              <a:schemeClr val="tx1"/>
            </a:solidFill>
          </a:endParaRPr>
        </a:p>
      </dgm:t>
    </dgm:pt>
    <dgm:pt modelId="{5E64A1DC-00E8-4C8A-9091-39318D5936F3}" type="parTrans" cxnId="{E6AA1353-57BE-493A-B739-2F1E6F751E59}">
      <dgm:prSet/>
      <dgm:spPr/>
      <dgm:t>
        <a:bodyPr/>
        <a:lstStyle/>
        <a:p>
          <a:endParaRPr lang="zh-CN" altLang="en-US"/>
        </a:p>
      </dgm:t>
    </dgm:pt>
    <dgm:pt modelId="{510E3211-20CE-4AE4-B6CA-52D4A646C045}" type="sibTrans" cxnId="{E6AA1353-57BE-493A-B739-2F1E6F751E59}">
      <dgm:prSet/>
      <dgm:spPr/>
      <dgm:t>
        <a:bodyPr/>
        <a:lstStyle/>
        <a:p>
          <a:endParaRPr lang="zh-CN" altLang="en-US"/>
        </a:p>
      </dgm:t>
    </dgm:pt>
    <dgm:pt modelId="{CC9763E8-8E80-439E-A8EB-77AC9078457F}">
      <dgm:prSet phldrT="[Text]"/>
      <dgm:spPr>
        <a:solidFill>
          <a:srgbClr val="FFC000"/>
        </a:solidFill>
      </dgm:spPr>
      <dgm:t>
        <a:bodyPr/>
        <a:lstStyle/>
        <a:p>
          <a:pPr>
            <a:spcAft>
              <a:spcPts val="0"/>
            </a:spcAft>
          </a:pPr>
          <a:r>
            <a:rPr lang="zh-CN" altLang="en-US" dirty="0" smtClean="0">
              <a:solidFill>
                <a:schemeClr val="tx1"/>
              </a:solidFill>
            </a:rPr>
            <a:t>子表服务器状态</a:t>
          </a:r>
          <a:endParaRPr lang="en-US" altLang="zh-CN" dirty="0" smtClean="0">
            <a:solidFill>
              <a:schemeClr val="tx1"/>
            </a:solidFill>
          </a:endParaRPr>
        </a:p>
        <a:p>
          <a:pPr>
            <a:spcAft>
              <a:spcPts val="0"/>
            </a:spcAft>
          </a:pPr>
          <a:r>
            <a:rPr lang="zh-CN" altLang="en-US" dirty="0" smtClean="0">
              <a:solidFill>
                <a:schemeClr val="tx1"/>
              </a:solidFill>
            </a:rPr>
            <a:t>监控</a:t>
          </a:r>
          <a:endParaRPr lang="zh-CN" altLang="en-US" dirty="0">
            <a:solidFill>
              <a:schemeClr val="tx1"/>
            </a:solidFill>
          </a:endParaRPr>
        </a:p>
      </dgm:t>
    </dgm:pt>
    <dgm:pt modelId="{7F4BF121-D169-4E9C-A792-9691FB328DA3}" type="parTrans" cxnId="{5AA7F08C-3D5F-455C-BA83-F648E6C6CE23}">
      <dgm:prSet/>
      <dgm:spPr/>
      <dgm:t>
        <a:bodyPr/>
        <a:lstStyle/>
        <a:p>
          <a:endParaRPr lang="zh-CN" altLang="en-US"/>
        </a:p>
      </dgm:t>
    </dgm:pt>
    <dgm:pt modelId="{857C2A46-CA05-4F70-9AC1-685397B9D8DD}" type="sibTrans" cxnId="{5AA7F08C-3D5F-455C-BA83-F648E6C6CE23}">
      <dgm:prSet/>
      <dgm:spPr/>
      <dgm:t>
        <a:bodyPr/>
        <a:lstStyle/>
        <a:p>
          <a:endParaRPr lang="zh-CN" altLang="en-US"/>
        </a:p>
      </dgm:t>
    </dgm:pt>
    <dgm:pt modelId="{0136C180-8C0B-4149-9E41-3A2DF0E70818}" type="pres">
      <dgm:prSet presAssocID="{321D1109-B426-4DB4-B1D7-691BD8D6E83B}" presName="cycle" presStyleCnt="0">
        <dgm:presLayoutVars>
          <dgm:chMax val="1"/>
          <dgm:dir/>
          <dgm:animLvl val="ctr"/>
          <dgm:resizeHandles val="exact"/>
        </dgm:presLayoutVars>
      </dgm:prSet>
      <dgm:spPr/>
      <dgm:t>
        <a:bodyPr/>
        <a:lstStyle/>
        <a:p>
          <a:endParaRPr lang="zh-CN" altLang="en-US"/>
        </a:p>
      </dgm:t>
    </dgm:pt>
    <dgm:pt modelId="{8889C9D5-F40E-4C5C-AA20-0F3BDAE51914}" type="pres">
      <dgm:prSet presAssocID="{ADF72312-7893-4C3F-9000-05249E243FE7}" presName="centerShape" presStyleLbl="node0" presStyleIdx="0" presStyleCnt="1" custScaleX="107202" custScaleY="108815"/>
      <dgm:spPr/>
      <dgm:t>
        <a:bodyPr/>
        <a:lstStyle/>
        <a:p>
          <a:endParaRPr lang="zh-CN" altLang="en-US"/>
        </a:p>
      </dgm:t>
    </dgm:pt>
    <dgm:pt modelId="{4B551206-A852-4CD6-8450-06D7188A7655}" type="pres">
      <dgm:prSet presAssocID="{42DD376A-061F-47FE-A9D6-BE71B2F23448}" presName="Name9" presStyleLbl="parChTrans1D2" presStyleIdx="0" presStyleCnt="3"/>
      <dgm:spPr/>
      <dgm:t>
        <a:bodyPr/>
        <a:lstStyle/>
        <a:p>
          <a:endParaRPr lang="zh-CN" altLang="en-US"/>
        </a:p>
      </dgm:t>
    </dgm:pt>
    <dgm:pt modelId="{F0BE517A-D4B5-4BA9-8105-E50337A2203C}" type="pres">
      <dgm:prSet presAssocID="{42DD376A-061F-47FE-A9D6-BE71B2F23448}" presName="connTx" presStyleLbl="parChTrans1D2" presStyleIdx="0" presStyleCnt="3"/>
      <dgm:spPr/>
      <dgm:t>
        <a:bodyPr/>
        <a:lstStyle/>
        <a:p>
          <a:endParaRPr lang="zh-CN" altLang="en-US"/>
        </a:p>
      </dgm:t>
    </dgm:pt>
    <dgm:pt modelId="{6E195178-2FB1-4CAF-83C2-AB93D2A39B34}" type="pres">
      <dgm:prSet presAssocID="{59410A4E-D7E1-4A8F-9C9D-053683F48DA0}" presName="node" presStyleLbl="node1" presStyleIdx="0" presStyleCnt="3">
        <dgm:presLayoutVars>
          <dgm:bulletEnabled val="1"/>
        </dgm:presLayoutVars>
      </dgm:prSet>
      <dgm:spPr/>
      <dgm:t>
        <a:bodyPr/>
        <a:lstStyle/>
        <a:p>
          <a:endParaRPr lang="zh-CN" altLang="en-US"/>
        </a:p>
      </dgm:t>
    </dgm:pt>
    <dgm:pt modelId="{A3FC32A3-7F47-4DB7-B2EA-9B4DE9C1388B}" type="pres">
      <dgm:prSet presAssocID="{5E64A1DC-00E8-4C8A-9091-39318D5936F3}" presName="Name9" presStyleLbl="parChTrans1D2" presStyleIdx="1" presStyleCnt="3"/>
      <dgm:spPr/>
      <dgm:t>
        <a:bodyPr/>
        <a:lstStyle/>
        <a:p>
          <a:endParaRPr lang="zh-CN" altLang="en-US"/>
        </a:p>
      </dgm:t>
    </dgm:pt>
    <dgm:pt modelId="{365D3D35-F9C9-4565-BB4D-752D6A55099A}" type="pres">
      <dgm:prSet presAssocID="{5E64A1DC-00E8-4C8A-9091-39318D5936F3}" presName="connTx" presStyleLbl="parChTrans1D2" presStyleIdx="1" presStyleCnt="3"/>
      <dgm:spPr/>
      <dgm:t>
        <a:bodyPr/>
        <a:lstStyle/>
        <a:p>
          <a:endParaRPr lang="zh-CN" altLang="en-US"/>
        </a:p>
      </dgm:t>
    </dgm:pt>
    <dgm:pt modelId="{92C18CE9-ABC8-4F69-962B-F87E206CD182}" type="pres">
      <dgm:prSet presAssocID="{50D4C354-4131-4EE9-90CD-6D5F068A8255}" presName="node" presStyleLbl="node1" presStyleIdx="1" presStyleCnt="3" custRadScaleRad="106142" custRadScaleInc="-3161">
        <dgm:presLayoutVars>
          <dgm:bulletEnabled val="1"/>
        </dgm:presLayoutVars>
      </dgm:prSet>
      <dgm:spPr/>
      <dgm:t>
        <a:bodyPr/>
        <a:lstStyle/>
        <a:p>
          <a:endParaRPr lang="zh-CN" altLang="en-US"/>
        </a:p>
      </dgm:t>
    </dgm:pt>
    <dgm:pt modelId="{590392E5-68A7-4910-A0F6-16BD2DBD3D28}" type="pres">
      <dgm:prSet presAssocID="{7F4BF121-D169-4E9C-A792-9691FB328DA3}" presName="Name9" presStyleLbl="parChTrans1D2" presStyleIdx="2" presStyleCnt="3"/>
      <dgm:spPr/>
      <dgm:t>
        <a:bodyPr/>
        <a:lstStyle/>
        <a:p>
          <a:endParaRPr lang="zh-CN" altLang="en-US"/>
        </a:p>
      </dgm:t>
    </dgm:pt>
    <dgm:pt modelId="{6E35BBF4-C16B-42F8-BDDC-2F0A17C03BF7}" type="pres">
      <dgm:prSet presAssocID="{7F4BF121-D169-4E9C-A792-9691FB328DA3}" presName="connTx" presStyleLbl="parChTrans1D2" presStyleIdx="2" presStyleCnt="3"/>
      <dgm:spPr/>
      <dgm:t>
        <a:bodyPr/>
        <a:lstStyle/>
        <a:p>
          <a:endParaRPr lang="zh-CN" altLang="en-US"/>
        </a:p>
      </dgm:t>
    </dgm:pt>
    <dgm:pt modelId="{00DD8E65-CF38-4D6A-977B-76CF18D661D2}" type="pres">
      <dgm:prSet presAssocID="{CC9763E8-8E80-439E-A8EB-77AC9078457F}" presName="node" presStyleLbl="node1" presStyleIdx="2" presStyleCnt="3" custScaleX="102808" custRadScaleRad="116336" custRadScaleInc="7577">
        <dgm:presLayoutVars>
          <dgm:bulletEnabled val="1"/>
        </dgm:presLayoutVars>
      </dgm:prSet>
      <dgm:spPr/>
      <dgm:t>
        <a:bodyPr/>
        <a:lstStyle/>
        <a:p>
          <a:endParaRPr lang="zh-CN" altLang="en-US"/>
        </a:p>
      </dgm:t>
    </dgm:pt>
  </dgm:ptLst>
  <dgm:cxnLst>
    <dgm:cxn modelId="{7D44D59E-3815-469A-B315-43309DBC6402}" type="presOf" srcId="{5E64A1DC-00E8-4C8A-9091-39318D5936F3}" destId="{A3FC32A3-7F47-4DB7-B2EA-9B4DE9C1388B}" srcOrd="0" destOrd="0" presId="urn:microsoft.com/office/officeart/2005/8/layout/radial1"/>
    <dgm:cxn modelId="{7E43898B-0F54-42A8-A343-0A52C3CB1703}" type="presOf" srcId="{50D4C354-4131-4EE9-90CD-6D5F068A8255}" destId="{92C18CE9-ABC8-4F69-962B-F87E206CD182}" srcOrd="0" destOrd="0" presId="urn:microsoft.com/office/officeart/2005/8/layout/radial1"/>
    <dgm:cxn modelId="{D05E68DC-51E1-4F43-ADFE-8B45121A7B69}" type="presOf" srcId="{321D1109-B426-4DB4-B1D7-691BD8D6E83B}" destId="{0136C180-8C0B-4149-9E41-3A2DF0E70818}" srcOrd="0" destOrd="0" presId="urn:microsoft.com/office/officeart/2005/8/layout/radial1"/>
    <dgm:cxn modelId="{34DC2339-A44D-4CC5-9280-C53023797634}" type="presOf" srcId="{CC9763E8-8E80-439E-A8EB-77AC9078457F}" destId="{00DD8E65-CF38-4D6A-977B-76CF18D661D2}" srcOrd="0" destOrd="0" presId="urn:microsoft.com/office/officeart/2005/8/layout/radial1"/>
    <dgm:cxn modelId="{D5882969-6D26-4A90-BD78-74E29CF8D842}" type="presOf" srcId="{ADF72312-7893-4C3F-9000-05249E243FE7}" destId="{8889C9D5-F40E-4C5C-AA20-0F3BDAE51914}" srcOrd="0" destOrd="0" presId="urn:microsoft.com/office/officeart/2005/8/layout/radial1"/>
    <dgm:cxn modelId="{3289ECBD-DC02-449A-94E1-F8438DA6ACFC}" type="presOf" srcId="{7F4BF121-D169-4E9C-A792-9691FB328DA3}" destId="{590392E5-68A7-4910-A0F6-16BD2DBD3D28}" srcOrd="0" destOrd="0" presId="urn:microsoft.com/office/officeart/2005/8/layout/radial1"/>
    <dgm:cxn modelId="{334228D9-963F-440F-8929-A43669C446DD}" type="presOf" srcId="{5E64A1DC-00E8-4C8A-9091-39318D5936F3}" destId="{365D3D35-F9C9-4565-BB4D-752D6A55099A}" srcOrd="1" destOrd="0" presId="urn:microsoft.com/office/officeart/2005/8/layout/radial1"/>
    <dgm:cxn modelId="{5AA7F08C-3D5F-455C-BA83-F648E6C6CE23}" srcId="{ADF72312-7893-4C3F-9000-05249E243FE7}" destId="{CC9763E8-8E80-439E-A8EB-77AC9078457F}" srcOrd="2" destOrd="0" parTransId="{7F4BF121-D169-4E9C-A792-9691FB328DA3}" sibTransId="{857C2A46-CA05-4F70-9AC1-685397B9D8DD}"/>
    <dgm:cxn modelId="{244E8A6B-1051-48C2-B7EA-6684F77E805B}" type="presOf" srcId="{59410A4E-D7E1-4A8F-9C9D-053683F48DA0}" destId="{6E195178-2FB1-4CAF-83C2-AB93D2A39B34}" srcOrd="0" destOrd="0" presId="urn:microsoft.com/office/officeart/2005/8/layout/radial1"/>
    <dgm:cxn modelId="{E6AA1353-57BE-493A-B739-2F1E6F751E59}" srcId="{ADF72312-7893-4C3F-9000-05249E243FE7}" destId="{50D4C354-4131-4EE9-90CD-6D5F068A8255}" srcOrd="1" destOrd="0" parTransId="{5E64A1DC-00E8-4C8A-9091-39318D5936F3}" sibTransId="{510E3211-20CE-4AE4-B6CA-52D4A646C045}"/>
    <dgm:cxn modelId="{DDCD219A-C10F-4BB5-B022-58EC6E84D81D}" type="presOf" srcId="{42DD376A-061F-47FE-A9D6-BE71B2F23448}" destId="{F0BE517A-D4B5-4BA9-8105-E50337A2203C}" srcOrd="1" destOrd="0" presId="urn:microsoft.com/office/officeart/2005/8/layout/radial1"/>
    <dgm:cxn modelId="{670613FC-6C72-431B-BCC4-72166C4AFFAB}" srcId="{ADF72312-7893-4C3F-9000-05249E243FE7}" destId="{59410A4E-D7E1-4A8F-9C9D-053683F48DA0}" srcOrd="0" destOrd="0" parTransId="{42DD376A-061F-47FE-A9D6-BE71B2F23448}" sibTransId="{C5CDF7DF-8AD7-47EA-86EF-B96DE0924621}"/>
    <dgm:cxn modelId="{4388B29B-FCF3-480D-AB47-4722446B193C}" type="presOf" srcId="{7F4BF121-D169-4E9C-A792-9691FB328DA3}" destId="{6E35BBF4-C16B-42F8-BDDC-2F0A17C03BF7}" srcOrd="1" destOrd="0" presId="urn:microsoft.com/office/officeart/2005/8/layout/radial1"/>
    <dgm:cxn modelId="{F8F263A3-41A9-47A9-AA71-48A3BCFAF942}" type="presOf" srcId="{42DD376A-061F-47FE-A9D6-BE71B2F23448}" destId="{4B551206-A852-4CD6-8450-06D7188A7655}" srcOrd="0" destOrd="0" presId="urn:microsoft.com/office/officeart/2005/8/layout/radial1"/>
    <dgm:cxn modelId="{D6740FD8-C118-4B54-95CB-6CE42E8839F6}" srcId="{321D1109-B426-4DB4-B1D7-691BD8D6E83B}" destId="{ADF72312-7893-4C3F-9000-05249E243FE7}" srcOrd="0" destOrd="0" parTransId="{77E50FFD-EC8F-4C29-BF0A-8A228031E0D8}" sibTransId="{202665A9-BFB4-4375-ACBC-03F60D2DA900}"/>
    <dgm:cxn modelId="{651DCAEE-49F0-4DBB-8766-FC800BE73ABC}" type="presParOf" srcId="{0136C180-8C0B-4149-9E41-3A2DF0E70818}" destId="{8889C9D5-F40E-4C5C-AA20-0F3BDAE51914}" srcOrd="0" destOrd="0" presId="urn:microsoft.com/office/officeart/2005/8/layout/radial1"/>
    <dgm:cxn modelId="{501DFE5F-6429-4CEA-A149-1438E68A8858}" type="presParOf" srcId="{0136C180-8C0B-4149-9E41-3A2DF0E70818}" destId="{4B551206-A852-4CD6-8450-06D7188A7655}" srcOrd="1" destOrd="0" presId="urn:microsoft.com/office/officeart/2005/8/layout/radial1"/>
    <dgm:cxn modelId="{BEE19AED-D574-45E7-9977-EB42FAE2C8C7}" type="presParOf" srcId="{4B551206-A852-4CD6-8450-06D7188A7655}" destId="{F0BE517A-D4B5-4BA9-8105-E50337A2203C}" srcOrd="0" destOrd="0" presId="urn:microsoft.com/office/officeart/2005/8/layout/radial1"/>
    <dgm:cxn modelId="{426B1BE6-B610-4570-80BD-E973D3A49366}" type="presParOf" srcId="{0136C180-8C0B-4149-9E41-3A2DF0E70818}" destId="{6E195178-2FB1-4CAF-83C2-AB93D2A39B34}" srcOrd="2" destOrd="0" presId="urn:microsoft.com/office/officeart/2005/8/layout/radial1"/>
    <dgm:cxn modelId="{4C912157-B38A-4A6B-A854-4DFBA78D34A3}" type="presParOf" srcId="{0136C180-8C0B-4149-9E41-3A2DF0E70818}" destId="{A3FC32A3-7F47-4DB7-B2EA-9B4DE9C1388B}" srcOrd="3" destOrd="0" presId="urn:microsoft.com/office/officeart/2005/8/layout/radial1"/>
    <dgm:cxn modelId="{7E27B3B8-F776-4F9D-AC17-12A377CA6835}" type="presParOf" srcId="{A3FC32A3-7F47-4DB7-B2EA-9B4DE9C1388B}" destId="{365D3D35-F9C9-4565-BB4D-752D6A55099A}" srcOrd="0" destOrd="0" presId="urn:microsoft.com/office/officeart/2005/8/layout/radial1"/>
    <dgm:cxn modelId="{4C545A8D-26C2-48A0-99DE-6F9AB748066C}" type="presParOf" srcId="{0136C180-8C0B-4149-9E41-3A2DF0E70818}" destId="{92C18CE9-ABC8-4F69-962B-F87E206CD182}" srcOrd="4" destOrd="0" presId="urn:microsoft.com/office/officeart/2005/8/layout/radial1"/>
    <dgm:cxn modelId="{4FC6B5B6-3842-403A-9770-F8F4AF0E5EF9}" type="presParOf" srcId="{0136C180-8C0B-4149-9E41-3A2DF0E70818}" destId="{590392E5-68A7-4910-A0F6-16BD2DBD3D28}" srcOrd="5" destOrd="0" presId="urn:microsoft.com/office/officeart/2005/8/layout/radial1"/>
    <dgm:cxn modelId="{C96B5932-C928-4A5B-8983-F5998A749BBD}" type="presParOf" srcId="{590392E5-68A7-4910-A0F6-16BD2DBD3D28}" destId="{6E35BBF4-C16B-42F8-BDDC-2F0A17C03BF7}" srcOrd="0" destOrd="0" presId="urn:microsoft.com/office/officeart/2005/8/layout/radial1"/>
    <dgm:cxn modelId="{FF92F576-307E-4344-B458-CB890690DDED}" type="presParOf" srcId="{0136C180-8C0B-4149-9E41-3A2DF0E70818}" destId="{00DD8E65-CF38-4D6A-977B-76CF18D661D2}" srcOrd="6" destOrd="0" presId="urn:microsoft.com/office/officeart/2005/8/layout/radia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9C9D5-F40E-4C5C-AA20-0F3BDAE51914}">
      <dsp:nvSpPr>
        <dsp:cNvPr id="0" name=""/>
        <dsp:cNvSpPr/>
      </dsp:nvSpPr>
      <dsp:spPr>
        <a:xfrm>
          <a:off x="1356991" y="1023980"/>
          <a:ext cx="871907" cy="885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主服务器</a:t>
          </a:r>
          <a:endParaRPr lang="zh-CN" altLang="en-US" sz="1800" kern="1200" dirty="0"/>
        </a:p>
      </dsp:txBody>
      <dsp:txXfrm>
        <a:off x="1484679" y="1153589"/>
        <a:ext cx="616531" cy="625808"/>
      </dsp:txXfrm>
    </dsp:sp>
    <dsp:sp modelId="{4B551206-A852-4CD6-8450-06D7188A7655}">
      <dsp:nvSpPr>
        <dsp:cNvPr id="0" name=""/>
        <dsp:cNvSpPr/>
      </dsp:nvSpPr>
      <dsp:spPr>
        <a:xfrm rot="16200000">
          <a:off x="1688309" y="898867"/>
          <a:ext cx="209270" cy="40957"/>
        </a:xfrm>
        <a:custGeom>
          <a:avLst/>
          <a:gdLst/>
          <a:ahLst/>
          <a:cxnLst/>
          <a:rect l="0" t="0" r="0" b="0"/>
          <a:pathLst>
            <a:path>
              <a:moveTo>
                <a:pt x="0" y="20478"/>
              </a:moveTo>
              <a:lnTo>
                <a:pt x="209270" y="2047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787713" y="914113"/>
        <a:ext cx="10463" cy="10463"/>
      </dsp:txXfrm>
    </dsp:sp>
    <dsp:sp modelId="{6E195178-2FB1-4CAF-83C2-AB93D2A39B34}">
      <dsp:nvSpPr>
        <dsp:cNvPr id="0" name=""/>
        <dsp:cNvSpPr/>
      </dsp:nvSpPr>
      <dsp:spPr>
        <a:xfrm>
          <a:off x="1386279" y="1378"/>
          <a:ext cx="813331" cy="813331"/>
        </a:xfrm>
        <a:prstGeom prst="ellipse">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solidFill>
                <a:schemeClr val="tx1"/>
              </a:solidFill>
            </a:rPr>
            <a:t>新子表</a:t>
          </a:r>
          <a:endParaRPr lang="en-US" altLang="zh-CN" sz="1100" kern="1200" dirty="0" smtClean="0">
            <a:solidFill>
              <a:schemeClr val="tx1"/>
            </a:solidFill>
          </a:endParaRPr>
        </a:p>
        <a:p>
          <a:pPr lvl="0" algn="ctr" defTabSz="488950">
            <a:lnSpc>
              <a:spcPct val="90000"/>
            </a:lnSpc>
            <a:spcBef>
              <a:spcPct val="0"/>
            </a:spcBef>
            <a:spcAft>
              <a:spcPct val="35000"/>
            </a:spcAft>
          </a:pPr>
          <a:r>
            <a:rPr lang="zh-CN" altLang="en-US" sz="1100" kern="1200" dirty="0" smtClean="0">
              <a:solidFill>
                <a:schemeClr val="tx1"/>
              </a:solidFill>
            </a:rPr>
            <a:t>分配</a:t>
          </a:r>
          <a:endParaRPr lang="zh-CN" altLang="en-US" sz="1100" kern="1200" dirty="0">
            <a:solidFill>
              <a:schemeClr val="tx1"/>
            </a:solidFill>
          </a:endParaRPr>
        </a:p>
      </dsp:txBody>
      <dsp:txXfrm>
        <a:off x="1505389" y="120488"/>
        <a:ext cx="575111" cy="575111"/>
      </dsp:txXfrm>
    </dsp:sp>
    <dsp:sp modelId="{A3FC32A3-7F47-4DB7-B2EA-9B4DE9C1388B}">
      <dsp:nvSpPr>
        <dsp:cNvPr id="0" name=""/>
        <dsp:cNvSpPr/>
      </dsp:nvSpPr>
      <dsp:spPr>
        <a:xfrm rot="1686204">
          <a:off x="2162289" y="1717862"/>
          <a:ext cx="279409" cy="40957"/>
        </a:xfrm>
        <a:custGeom>
          <a:avLst/>
          <a:gdLst/>
          <a:ahLst/>
          <a:cxnLst/>
          <a:rect l="0" t="0" r="0" b="0"/>
          <a:pathLst>
            <a:path>
              <a:moveTo>
                <a:pt x="0" y="20478"/>
              </a:moveTo>
              <a:lnTo>
                <a:pt x="279409" y="2047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295009" y="1731355"/>
        <a:ext cx="13970" cy="13970"/>
      </dsp:txXfrm>
    </dsp:sp>
    <dsp:sp modelId="{92C18CE9-ABC8-4F69-962B-F87E206CD182}">
      <dsp:nvSpPr>
        <dsp:cNvPr id="0" name=""/>
        <dsp:cNvSpPr/>
      </dsp:nvSpPr>
      <dsp:spPr>
        <a:xfrm>
          <a:off x="2377281" y="1589050"/>
          <a:ext cx="813331" cy="813331"/>
        </a:xfrm>
        <a:prstGeom prst="ellipse">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solidFill>
                <a:schemeClr val="tx1"/>
              </a:solidFill>
            </a:rPr>
            <a:t>子表服务器间的负载均衡</a:t>
          </a:r>
          <a:endParaRPr lang="zh-CN" altLang="en-US" sz="1100" kern="1200" dirty="0">
            <a:solidFill>
              <a:schemeClr val="tx1"/>
            </a:solidFill>
          </a:endParaRPr>
        </a:p>
      </dsp:txBody>
      <dsp:txXfrm>
        <a:off x="2496391" y="1708160"/>
        <a:ext cx="575111" cy="575111"/>
      </dsp:txXfrm>
    </dsp:sp>
    <dsp:sp modelId="{590392E5-68A7-4910-A0F6-16BD2DBD3D28}">
      <dsp:nvSpPr>
        <dsp:cNvPr id="0" name=""/>
        <dsp:cNvSpPr/>
      </dsp:nvSpPr>
      <dsp:spPr>
        <a:xfrm rot="9272772">
          <a:off x="1038283" y="1715188"/>
          <a:ext cx="378311" cy="40957"/>
        </a:xfrm>
        <a:custGeom>
          <a:avLst/>
          <a:gdLst/>
          <a:ahLst/>
          <a:cxnLst/>
          <a:rect l="0" t="0" r="0" b="0"/>
          <a:pathLst>
            <a:path>
              <a:moveTo>
                <a:pt x="0" y="20478"/>
              </a:moveTo>
              <a:lnTo>
                <a:pt x="378311" y="2047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1217981" y="1726209"/>
        <a:ext cx="18915" cy="18915"/>
      </dsp:txXfrm>
    </dsp:sp>
    <dsp:sp modelId="{00DD8E65-CF38-4D6A-977B-76CF18D661D2}">
      <dsp:nvSpPr>
        <dsp:cNvPr id="0" name=""/>
        <dsp:cNvSpPr/>
      </dsp:nvSpPr>
      <dsp:spPr>
        <a:xfrm>
          <a:off x="263027" y="1589045"/>
          <a:ext cx="836170" cy="813331"/>
        </a:xfrm>
        <a:prstGeom prst="ellipse">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zh-CN" altLang="en-US" sz="1100" kern="1200" dirty="0" smtClean="0">
              <a:solidFill>
                <a:schemeClr val="tx1"/>
              </a:solidFill>
            </a:rPr>
            <a:t>子表服务器状态</a:t>
          </a:r>
          <a:endParaRPr lang="en-US" altLang="zh-CN" sz="1100" kern="1200" dirty="0" smtClean="0">
            <a:solidFill>
              <a:schemeClr val="tx1"/>
            </a:solidFill>
          </a:endParaRPr>
        </a:p>
        <a:p>
          <a:pPr lvl="0" algn="ctr" defTabSz="488950">
            <a:lnSpc>
              <a:spcPct val="90000"/>
            </a:lnSpc>
            <a:spcBef>
              <a:spcPct val="0"/>
            </a:spcBef>
            <a:spcAft>
              <a:spcPts val="0"/>
            </a:spcAft>
          </a:pPr>
          <a:r>
            <a:rPr lang="zh-CN" altLang="en-US" sz="1100" kern="1200" dirty="0" smtClean="0">
              <a:solidFill>
                <a:schemeClr val="tx1"/>
              </a:solidFill>
            </a:rPr>
            <a:t>监控</a:t>
          </a:r>
          <a:endParaRPr lang="zh-CN" altLang="en-US" sz="1100" kern="1200" dirty="0">
            <a:solidFill>
              <a:schemeClr val="tx1"/>
            </a:solidFill>
          </a:endParaRPr>
        </a:p>
      </dsp:txBody>
      <dsp:txXfrm>
        <a:off x="385481" y="1708155"/>
        <a:ext cx="591262" cy="57511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AE5B7-9A7B-4122-A396-F998D1BC3F0C}" type="datetimeFigureOut">
              <a:rPr lang="zh-CN" altLang="en-US" smtClean="0"/>
              <a:pPr/>
              <a:t>2017/10/11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DCBF80-828F-495E-93BE-4F2490BA3D16}" type="slidenum">
              <a:rPr lang="zh-CN" altLang="en-US" smtClean="0"/>
              <a:pPr/>
              <a:t>‹#›</a:t>
            </a:fld>
            <a:endParaRPr lang="zh-CN" altLang="en-US"/>
          </a:p>
        </p:txBody>
      </p:sp>
    </p:spTree>
    <p:extLst>
      <p:ext uri="{BB962C8B-B14F-4D97-AF65-F5344CB8AC3E}">
        <p14:creationId xmlns:p14="http://schemas.microsoft.com/office/powerpoint/2010/main" xmlns="" val="2848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28" name="Date Placeholder 27"/>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17" name="Footer Placeholder 16"/>
          <p:cNvSpPr>
            <a:spLocks noGrp="1"/>
          </p:cNvSpPr>
          <p:nvPr>
            <p:ph type="ftr" sz="quarter" idx="11"/>
          </p:nvPr>
        </p:nvSpPr>
        <p:spPr/>
        <p:txBody>
          <a:bodyPr/>
          <a:lstStyle/>
          <a:p>
            <a:endParaRPr lang="zh-CN" alt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D06D0F8-D870-482F-9885-414C920F2D4E}" type="slidenum">
              <a:rPr lang="zh-CN" altLang="en-US" smtClean="0"/>
              <a:pPr/>
              <a:t>‹#›</a:t>
            </a:fld>
            <a:endParaRPr lang="zh-CN" alt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ltLang="zh-CN"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5" name="Footer Placeholder 4"/>
          <p:cNvSpPr>
            <a:spLocks noGrp="1"/>
          </p:cNvSpPr>
          <p:nvPr>
            <p:ph type="ftr" sz="quarter" idx="11"/>
          </p:nvPr>
        </p:nvSpPr>
        <p:spPr>
          <a:xfrm>
            <a:off x="800100" y="6172200"/>
            <a:ext cx="4000500" cy="457200"/>
          </a:xfrm>
        </p:spPr>
        <p:txBody>
          <a:bodyPr/>
          <a:lstStyle/>
          <a:p>
            <a:endParaRPr lang="zh-CN" alt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D06D0F8-D870-482F-9885-414C920F2D4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5" name="Date Placeholder 4"/>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7" name="Date Placeholder 6"/>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D06D0F8-D870-482F-9885-414C920F2D4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06D0F8-D870-482F-9885-414C920F2D4E}" type="slidenum">
              <a:rPr lang="zh-CN" altLang="en-US" smtClean="0"/>
              <a:pPr/>
              <a:t>‹#›</a:t>
            </a:fld>
            <a:endParaRPr lang="zh-CN" alt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ltLang="zh-CN"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21738069-ADF0-48BB-B0A0-90C671F22E37}" type="datetimeFigureOut">
              <a:rPr lang="zh-CN" altLang="en-US" smtClean="0"/>
              <a:pPr/>
              <a:t>2017/10/11</a:t>
            </a:fld>
            <a:endParaRPr lang="zh-CN" altLang="en-US"/>
          </a:p>
        </p:txBody>
      </p:sp>
      <p:sp>
        <p:nvSpPr>
          <p:cNvPr id="6" name="Footer Placeholder 5"/>
          <p:cNvSpPr>
            <a:spLocks noGrp="1"/>
          </p:cNvSpPr>
          <p:nvPr>
            <p:ph type="ftr" sz="quarter" idx="11"/>
          </p:nvPr>
        </p:nvSpPr>
        <p:spPr>
          <a:xfrm>
            <a:off x="914400" y="6172200"/>
            <a:ext cx="3886200" cy="457200"/>
          </a:xfrm>
        </p:spPr>
        <p:txBody>
          <a:bodyPr/>
          <a:lstStyle/>
          <a:p>
            <a:endParaRPr lang="zh-CN" altLang="en-US"/>
          </a:p>
        </p:txBody>
      </p:sp>
      <p:sp>
        <p:nvSpPr>
          <p:cNvPr id="7" name="Slide Number Placeholder 6"/>
          <p:cNvSpPr>
            <a:spLocks noGrp="1"/>
          </p:cNvSpPr>
          <p:nvPr>
            <p:ph type="sldNum" sz="quarter" idx="12"/>
          </p:nvPr>
        </p:nvSpPr>
        <p:spPr>
          <a:xfrm>
            <a:off x="146304" y="6208776"/>
            <a:ext cx="457200" cy="457200"/>
          </a:xfrm>
        </p:spPr>
        <p:txBody>
          <a:bodyPr/>
          <a:lstStyle/>
          <a:p>
            <a:fld id="{4D06D0F8-D870-482F-9885-414C920F2D4E}" type="slidenum">
              <a:rPr lang="zh-CN" altLang="en-US" smtClean="0"/>
              <a:pPr/>
              <a:t>‹#›</a:t>
            </a:fld>
            <a:endParaRPr lang="zh-CN" alt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ltLang="zh-CN"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1738069-ADF0-48BB-B0A0-90C671F22E37}" type="datetimeFigureOut">
              <a:rPr lang="zh-CN" altLang="en-US" smtClean="0"/>
              <a:pPr/>
              <a:t>2017/10/11</a:t>
            </a:fld>
            <a:endParaRPr lang="zh-CN" alt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D06D0F8-D870-482F-9885-414C920F2D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file:///D:\temp\hadoop-0.20.1\docs\api\org\apache\hadoop\mapreduce\Mapper.Context.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file:///D:\temp\hadoop-0.20.1\docs\api\org\apache\hadoop\mapreduce\Reducer.Context.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hadoop.apache.org/docs/r1.0.4/api/org/apache/hadoop/fs/Path.html" TargetMode="External"/><Relationship Id="rId2" Type="http://schemas.openxmlformats.org/officeDocument/2006/relationships/hyperlink" Target="http://hadoop.apache.org/docs/r1.0.4/api/org/apache/hadoop/fs/FSDataOutputStream.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java.sun.com/javase/6/docs/api/java/io/IOException.html?is-external=tru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file:///F:\&#231;&#160;&#148;&#231;&#169;&#182;&#231;&#148;&#159;&#228;&#184;&#187;&#228;&#184;&#154;\20130712&#232;&#128;&#129;&#230;&#157;&#191;&#229;&#135;&#186;&#228;&#185;&#166;&#228;&#187;&#187;&#229;&#138;&#161;\hadoop-1.0.3\docs\api\org\apache\hadoop\fs\Path.html" TargetMode="External"/><Relationship Id="rId2" Type="http://schemas.openxmlformats.org/officeDocument/2006/relationships/hyperlink" Target="file:///F:\&#231;&#160;&#148;&#231;&#169;&#182;&#231;&#148;&#159;&#228;&#184;&#187;&#228;&#184;&#154;\20130712&#232;&#128;&#129;&#230;&#157;&#191;&#229;&#135;&#186;&#228;&#185;&#166;&#228;&#187;&#187;&#229;&#138;&#161;\hadoop-1.0.3\docs\api\org\apache\hadoop\fs\FileStatus.html" TargetMode="External"/><Relationship Id="rId1" Type="http://schemas.openxmlformats.org/officeDocument/2006/relationships/slideLayout" Target="../slideLayouts/slideLayout2.xml"/><Relationship Id="rId4" Type="http://schemas.openxmlformats.org/officeDocument/2006/relationships/hyperlink" Target="http://java.sun.com/javase/6/docs/api/java/io/IOException.html?is-external=true"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docs.oracle.com/javase/6/docs/api/java/io/IOException.html" TargetMode="External"/><Relationship Id="rId2" Type="http://schemas.openxmlformats.org/officeDocument/2006/relationships/hyperlink" Target="http://java.sun.com/javase/6/docs/api/java/io/IOException.html?is-external=tru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docs.oracle.com/javase/6/docs/api/java/io/IOException.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hadoop.apache.org/docs/r1.0.4/api/org/apache/hadoop/fs/Path.html" TargetMode="External"/><Relationship Id="rId2" Type="http://schemas.openxmlformats.org/officeDocument/2006/relationships/hyperlink" Target="http://java.sun.com/javase/6/docs/api/java/io/IOException.html?is-external=true"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581" y="1591135"/>
            <a:ext cx="7968430" cy="1143000"/>
          </a:xfrm>
        </p:spPr>
        <p:txBody>
          <a:bodyPr>
            <a:normAutofit fontScale="90000"/>
            <a:scene3d>
              <a:camera prst="orthographicFront"/>
              <a:lightRig rig="threePt" dir="t"/>
            </a:scene3d>
            <a:sp3d extrusionH="57150">
              <a:bevelT w="38100" h="38100"/>
            </a:sp3d>
          </a:bodyPr>
          <a:lstStyle/>
          <a:p>
            <a:pPr algn="ctr"/>
            <a:r>
              <a:rPr lang="en-US" altLang="zh-CN" sz="4400"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rPr>
              <a:t>Ch.3. Google </a:t>
            </a:r>
            <a:r>
              <a:rPr lang="zh-CN" altLang="en-US" sz="4400"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rPr>
              <a:t>和</a:t>
            </a:r>
            <a:r>
              <a:rPr lang="en-US" altLang="zh-CN" sz="4400" b="1" dirty="0" err="1"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rPr>
              <a:t>Hadoop</a:t>
            </a:r>
            <a:r>
              <a:rPr lang="en-US" altLang="zh-CN" sz="4400"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rPr>
              <a:t/>
            </a:r>
            <a:br>
              <a:rPr lang="en-US" altLang="zh-CN" sz="4400"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rPr>
            </a:br>
            <a:r>
              <a:rPr lang="en-US" altLang="zh-CN" sz="4400" b="1" dirty="0" err="1"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rPr>
              <a:t>MapReduce</a:t>
            </a:r>
            <a:r>
              <a:rPr lang="zh-CN" altLang="en-US" sz="4400"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rPr>
              <a:t>基本构架</a:t>
            </a:r>
            <a:endParaRPr lang="zh-CN" altLang="en-US" sz="4400" b="1" dirty="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endParaRPr>
          </a:p>
        </p:txBody>
      </p:sp>
      <p:sp>
        <p:nvSpPr>
          <p:cNvPr id="5" name="Content Placeholder 4"/>
          <p:cNvSpPr>
            <a:spLocks noGrp="1"/>
          </p:cNvSpPr>
          <p:nvPr>
            <p:ph sz="quarter" idx="1"/>
          </p:nvPr>
        </p:nvSpPr>
        <p:spPr>
          <a:xfrm>
            <a:off x="2335498" y="3315135"/>
            <a:ext cx="4786346" cy="2245156"/>
          </a:xfrm>
        </p:spPr>
        <p:txBody>
          <a:bodyPr/>
          <a:lstStyle/>
          <a:p>
            <a:pPr>
              <a:spcBef>
                <a:spcPts val="1800"/>
              </a:spcBef>
              <a:buNone/>
            </a:pPr>
            <a:r>
              <a:rPr lang="zh-CN" altLang="en-US"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南京大学计算机科学与技术系</a:t>
            </a:r>
            <a:endParaRPr lang="en-US" altLang="zh-CN"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endParaRPr>
          </a:p>
          <a:p>
            <a:pPr>
              <a:spcBef>
                <a:spcPts val="1800"/>
              </a:spcBef>
              <a:buNone/>
            </a:pPr>
            <a:r>
              <a:rPr lang="zh-CN" altLang="en-US"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rPr>
              <a:t>主讲人：黄宜华 </a:t>
            </a:r>
            <a:endParaRPr lang="en-US" altLang="zh-CN" b="1" dirty="0" smtClean="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endParaRPr>
          </a:p>
        </p:txBody>
      </p:sp>
      <p:sp>
        <p:nvSpPr>
          <p:cNvPr id="6" name="Title 3"/>
          <p:cNvSpPr txBox="1">
            <a:spLocks/>
          </p:cNvSpPr>
          <p:nvPr/>
        </p:nvSpPr>
        <p:spPr>
          <a:xfrm>
            <a:off x="642910" y="142852"/>
            <a:ext cx="7772400" cy="1143000"/>
          </a:xfrm>
          <a:prstGeom prst="rect">
            <a:avLst/>
          </a:prstGeom>
        </p:spPr>
        <p:txBody>
          <a:bodyPr bIns="91440" anchor="b" anchorCtr="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深入理解大数据</a:t>
            </a:r>
            <a:r>
              <a:rPr lang="en-US" altLang="zh-CN" sz="3200" b="1" spc="50" dirty="0" smtClean="0">
                <a:ln w="11430"/>
                <a:solidFill>
                  <a:srgbClr val="0066FF"/>
                </a:solidFill>
                <a:effectLst>
                  <a:outerShdw blurRad="76200" dist="50800" dir="5400000" algn="tl" rotWithShape="0">
                    <a:srgbClr val="000000">
                      <a:alpha val="65000"/>
                    </a:srgbClr>
                  </a:outerShdw>
                </a:effectLst>
                <a:latin typeface="黑体" pitchFamily="2" charset="-122"/>
                <a:ea typeface="黑体" pitchFamily="2" charset="-122"/>
              </a:rPr>
              <a:t>-</a:t>
            </a:r>
            <a:r>
              <a:rPr lang="zh-CN" altLang="en-US" sz="3200" b="1" spc="50" dirty="0" smtClean="0">
                <a:ln w="11430"/>
                <a:solidFill>
                  <a:srgbClr val="0066FF"/>
                </a:solidFill>
                <a:effectLst>
                  <a:outerShdw blurRad="76200" dist="50800" dir="5400000" algn="tl" rotWithShape="0">
                    <a:srgbClr val="000000">
                      <a:alpha val="65000"/>
                    </a:srgbClr>
                  </a:outerShdw>
                </a:effectLst>
                <a:latin typeface="黑体" pitchFamily="2" charset="-122"/>
                <a:ea typeface="黑体" pitchFamily="2" charset="-122"/>
              </a:rPr>
              <a:t>大数据处理与编程实践</a:t>
            </a:r>
            <a:endParaRPr lang="zh-CN" altLang="en-US" sz="3200" b="1" spc="50" dirty="0">
              <a:ln w="11430"/>
              <a:solidFill>
                <a:srgbClr val="0066FF"/>
              </a:solidFill>
              <a:effectLst>
                <a:outerShdw blurRad="76200" dist="50800" dir="5400000" algn="tl" rotWithShape="0">
                  <a:srgbClr val="000000">
                    <a:alpha val="65000"/>
                  </a:srgbClr>
                </a:outerShdw>
              </a:effectLst>
              <a:latin typeface="黑体" pitchFamily="2" charset="-122"/>
              <a:ea typeface="黑体" pitchFamily="2" charset="-122"/>
            </a:endParaRPr>
          </a:p>
        </p:txBody>
      </p:sp>
      <p:sp>
        <p:nvSpPr>
          <p:cNvPr id="8" name="Rectangle 4"/>
          <p:cNvSpPr/>
          <p:nvPr/>
        </p:nvSpPr>
        <p:spPr>
          <a:xfrm>
            <a:off x="1677553" y="5653665"/>
            <a:ext cx="5532862"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鸣谢：本课程得到</a:t>
            </a:r>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Google</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 </a:t>
            </a:r>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北京）与</a:t>
            </a:r>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Intel</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公司</a:t>
            </a:r>
            <a:endParaRPr lang="en-US" altLang="zh-CN" sz="2000" b="1" dirty="0" smtClean="0">
              <a:solidFill>
                <a:srgbClr val="0066FF"/>
              </a:solidFill>
              <a:effectLst>
                <a:outerShdw blurRad="50800" dist="38100" dir="18900000" algn="bl" rotWithShape="0">
                  <a:prstClr val="black">
                    <a:alpha val="40000"/>
                  </a:prstClr>
                </a:outerShdw>
              </a:effectLst>
              <a:latin typeface="+mj-ea"/>
              <a:ea typeface="+mj-ea"/>
            </a:endParaRPr>
          </a:p>
          <a:p>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      </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中国大学合作部精品课程计划资助</a:t>
            </a:r>
            <a:endParaRPr lang="zh-CN" altLang="en-US" sz="2000" b="1" dirty="0">
              <a:solidFill>
                <a:srgbClr val="0066FF"/>
              </a:solidFill>
              <a:effectLst>
                <a:outerShdw blurRad="50800" dist="38100" dir="18900000" algn="bl" rotWithShape="0">
                  <a:prstClr val="black">
                    <a:alpha val="40000"/>
                  </a:prstClr>
                </a:outerShdw>
              </a:effectLst>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0323" y="846755"/>
            <a:ext cx="8637886" cy="5536894"/>
          </a:xfrm>
        </p:spPr>
        <p:txBody>
          <a:bodyPr>
            <a:normAutofit/>
          </a:bodyPr>
          <a:lstStyle/>
          <a:p>
            <a:pPr>
              <a:buNone/>
            </a:pPr>
            <a:r>
              <a:rPr lang="en-US" altLang="zh-CN" b="1" dirty="0" smtClean="0">
                <a:solidFill>
                  <a:srgbClr val="00B050"/>
                </a:solidFill>
                <a:latin typeface="黑体" pitchFamily="2" charset="-122"/>
                <a:ea typeface="黑体" pitchFamily="2" charset="-122"/>
              </a:rPr>
              <a:t>Google </a:t>
            </a:r>
            <a:r>
              <a:rPr lang="en-US" altLang="zh-CN" b="1" dirty="0" err="1" smtClean="0">
                <a:solidFill>
                  <a:srgbClr val="00B050"/>
                </a:solidFill>
                <a:latin typeface="黑体" pitchFamily="2" charset="-122"/>
                <a:ea typeface="黑体" pitchFamily="2" charset="-122"/>
              </a:rPr>
              <a:t>MapReduce</a:t>
            </a:r>
            <a:r>
              <a:rPr lang="zh-CN" altLang="en-US" b="1" dirty="0" smtClean="0">
                <a:solidFill>
                  <a:srgbClr val="00B050"/>
                </a:solidFill>
                <a:latin typeface="黑体" pitchFamily="2" charset="-122"/>
                <a:ea typeface="黑体" pitchFamily="2" charset="-122"/>
              </a:rPr>
              <a:t>并行处理的基本过程</a:t>
            </a:r>
            <a:endParaRPr lang="en-US" altLang="zh-CN" b="1" dirty="0" smtClean="0">
              <a:solidFill>
                <a:srgbClr val="00B050"/>
              </a:solidFill>
              <a:latin typeface="黑体" pitchFamily="2" charset="-122"/>
              <a:ea typeface="黑体" pitchFamily="2" charset="-122"/>
            </a:endParaRPr>
          </a:p>
          <a:p>
            <a:pPr>
              <a:buNone/>
            </a:pPr>
            <a:endParaRPr lang="en-US" altLang="zh-CN" b="1" dirty="0" smtClean="0">
              <a:solidFill>
                <a:srgbClr val="00B050"/>
              </a:solidFill>
              <a:latin typeface="+mj-ea"/>
              <a:ea typeface="+mj-ea"/>
            </a:endParaRPr>
          </a:p>
          <a:p>
            <a:pPr>
              <a:buNone/>
            </a:pPr>
            <a:r>
              <a:rPr lang="zh-CN" altLang="en-US" dirty="0" smtClean="0">
                <a:latin typeface="黑体" pitchFamily="49" charset="-122"/>
                <a:ea typeface="黑体" pitchFamily="49" charset="-122"/>
              </a:rPr>
              <a:t>  </a:t>
            </a: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007326" y="283511"/>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138" name="Picture 4" descr="MapReduce-architecture"/>
          <p:cNvPicPr>
            <a:picLocks noChangeAspect="1" noChangeArrowheads="1"/>
          </p:cNvPicPr>
          <p:nvPr/>
        </p:nvPicPr>
        <p:blipFill>
          <a:blip r:embed="rId2" cstate="print"/>
          <a:srcRect/>
          <a:stretch>
            <a:fillRect/>
          </a:stretch>
        </p:blipFill>
        <p:spPr bwMode="auto">
          <a:xfrm>
            <a:off x="964658" y="1555007"/>
            <a:ext cx="7323308" cy="4657725"/>
          </a:xfrm>
          <a:prstGeom prst="rect">
            <a:avLst/>
          </a:prstGeom>
          <a:noFill/>
          <a:ln w="9525">
            <a:noFill/>
            <a:miter lim="800000"/>
            <a:headEnd/>
            <a:tailEnd/>
          </a:ln>
        </p:spPr>
      </p:pic>
      <p:sp>
        <p:nvSpPr>
          <p:cNvPr id="139" name="TextBox 2"/>
          <p:cNvSpPr txBox="1">
            <a:spLocks noChangeArrowheads="1"/>
          </p:cNvSpPr>
          <p:nvPr/>
        </p:nvSpPr>
        <p:spPr bwMode="auto">
          <a:xfrm>
            <a:off x="6485106" y="6436840"/>
            <a:ext cx="2533066" cy="215444"/>
          </a:xfrm>
          <a:prstGeom prst="rect">
            <a:avLst/>
          </a:prstGeom>
          <a:noFill/>
          <a:ln w="9525">
            <a:noFill/>
            <a:miter lim="800000"/>
            <a:headEnd/>
            <a:tailEnd/>
          </a:ln>
        </p:spPr>
        <p:txBody>
          <a:bodyPr wrap="none">
            <a:spAutoFit/>
          </a:bodyPr>
          <a:lstStyle/>
          <a:p>
            <a:r>
              <a:rPr lang="en-US" altLang="zh-CN" sz="800" b="0" dirty="0" smtClean="0">
                <a:solidFill>
                  <a:schemeClr val="tx2"/>
                </a:solidFill>
                <a:latin typeface="Verdana" pitchFamily="34" charset="0"/>
                <a:ea typeface="宋体" charset="-122"/>
              </a:rPr>
              <a:t>Cite from Dean </a:t>
            </a:r>
            <a:r>
              <a:rPr lang="en-US" altLang="zh-CN" sz="800" b="0" dirty="0">
                <a:solidFill>
                  <a:schemeClr val="tx2"/>
                </a:solidFill>
                <a:latin typeface="Verdana" pitchFamily="34" charset="0"/>
                <a:ea typeface="宋体" charset="-122"/>
              </a:rPr>
              <a:t>and </a:t>
            </a:r>
            <a:r>
              <a:rPr lang="en-US" altLang="zh-CN" sz="800" b="0" dirty="0" err="1">
                <a:solidFill>
                  <a:schemeClr val="tx2"/>
                </a:solidFill>
                <a:latin typeface="Verdana" pitchFamily="34" charset="0"/>
                <a:ea typeface="宋体" charset="-122"/>
              </a:rPr>
              <a:t>Ghemawat</a:t>
            </a:r>
            <a:r>
              <a:rPr lang="en-US" altLang="zh-CN" sz="800" b="0" dirty="0">
                <a:solidFill>
                  <a:schemeClr val="tx2"/>
                </a:solidFill>
                <a:latin typeface="Verdana" pitchFamily="34" charset="0"/>
                <a:ea typeface="宋体" charset="-122"/>
              </a:rPr>
              <a:t> (OSDI 2004)</a:t>
            </a:r>
          </a:p>
        </p:txBody>
      </p:sp>
      <p:sp>
        <p:nvSpPr>
          <p:cNvPr id="140" name="Rectangle 139"/>
          <p:cNvSpPr/>
          <p:nvPr/>
        </p:nvSpPr>
        <p:spPr>
          <a:xfrm>
            <a:off x="1079770" y="3871609"/>
            <a:ext cx="622570" cy="1274323"/>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86"/>
          <p:cNvGrpSpPr/>
          <p:nvPr/>
        </p:nvGrpSpPr>
        <p:grpSpPr>
          <a:xfrm>
            <a:off x="2311941" y="3589506"/>
            <a:ext cx="907914" cy="2049294"/>
            <a:chOff x="2311941" y="3589506"/>
            <a:chExt cx="907914" cy="2049294"/>
          </a:xfrm>
        </p:grpSpPr>
        <p:sp>
          <p:nvSpPr>
            <p:cNvPr id="141" name="Oval 140"/>
            <p:cNvSpPr/>
            <p:nvPr/>
          </p:nvSpPr>
          <p:spPr>
            <a:xfrm>
              <a:off x="2315183" y="3589506"/>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Oval 141"/>
            <p:cNvSpPr/>
            <p:nvPr/>
          </p:nvSpPr>
          <p:spPr>
            <a:xfrm>
              <a:off x="2331396" y="4432570"/>
              <a:ext cx="888459"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Oval 142"/>
            <p:cNvSpPr/>
            <p:nvPr/>
          </p:nvSpPr>
          <p:spPr>
            <a:xfrm>
              <a:off x="2311941" y="5259421"/>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7" name="Oval 146"/>
          <p:cNvSpPr/>
          <p:nvPr/>
        </p:nvSpPr>
        <p:spPr>
          <a:xfrm>
            <a:off x="4001311" y="1705582"/>
            <a:ext cx="1066799" cy="590146"/>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Oval 147"/>
          <p:cNvSpPr/>
          <p:nvPr/>
        </p:nvSpPr>
        <p:spPr>
          <a:xfrm>
            <a:off x="4147227" y="2756169"/>
            <a:ext cx="804152" cy="379379"/>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189"/>
          <p:cNvGrpSpPr/>
          <p:nvPr/>
        </p:nvGrpSpPr>
        <p:grpSpPr>
          <a:xfrm>
            <a:off x="3015574" y="2247089"/>
            <a:ext cx="1235413" cy="3073941"/>
            <a:chOff x="3015574" y="2247089"/>
            <a:chExt cx="1235413" cy="3073941"/>
          </a:xfrm>
        </p:grpSpPr>
        <p:sp>
          <p:nvSpPr>
            <p:cNvPr id="149" name="Freeform 148"/>
            <p:cNvSpPr/>
            <p:nvPr/>
          </p:nvSpPr>
          <p:spPr>
            <a:xfrm>
              <a:off x="3151762" y="2247089"/>
              <a:ext cx="1079770" cy="1429966"/>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0" name="Freeform 149"/>
            <p:cNvSpPr/>
            <p:nvPr/>
          </p:nvSpPr>
          <p:spPr>
            <a:xfrm>
              <a:off x="3015574" y="2295728"/>
              <a:ext cx="1206230" cy="2169268"/>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Freeform 150"/>
            <p:cNvSpPr/>
            <p:nvPr/>
          </p:nvSpPr>
          <p:spPr>
            <a:xfrm>
              <a:off x="3073940" y="2256817"/>
              <a:ext cx="1177047" cy="3064213"/>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Group 188"/>
          <p:cNvGrpSpPr/>
          <p:nvPr/>
        </p:nvGrpSpPr>
        <p:grpSpPr>
          <a:xfrm>
            <a:off x="3164067" y="3081090"/>
            <a:ext cx="1225685" cy="2237361"/>
            <a:chOff x="3142034" y="3103123"/>
            <a:chExt cx="1225685" cy="2237361"/>
          </a:xfrm>
        </p:grpSpPr>
        <p:sp>
          <p:nvSpPr>
            <p:cNvPr id="154" name="Freeform 153"/>
            <p:cNvSpPr/>
            <p:nvPr/>
          </p:nvSpPr>
          <p:spPr>
            <a:xfrm>
              <a:off x="3210128" y="3103123"/>
              <a:ext cx="1118681" cy="583660"/>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5" name="Freeform 154"/>
            <p:cNvSpPr/>
            <p:nvPr/>
          </p:nvSpPr>
          <p:spPr>
            <a:xfrm>
              <a:off x="3142035" y="3119334"/>
              <a:ext cx="1193260" cy="1384572"/>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6" name="Freeform 155"/>
            <p:cNvSpPr/>
            <p:nvPr/>
          </p:nvSpPr>
          <p:spPr>
            <a:xfrm>
              <a:off x="3142034" y="3135545"/>
              <a:ext cx="1225685" cy="2204939"/>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 name="Group 193"/>
          <p:cNvGrpSpPr/>
          <p:nvPr/>
        </p:nvGrpSpPr>
        <p:grpSpPr>
          <a:xfrm>
            <a:off x="4847617" y="3057727"/>
            <a:ext cx="1387814" cy="1533728"/>
            <a:chOff x="4847617" y="3057727"/>
            <a:chExt cx="1387814" cy="1533728"/>
          </a:xfrm>
        </p:grpSpPr>
        <p:sp>
          <p:nvSpPr>
            <p:cNvPr id="171" name="Freeform 170"/>
            <p:cNvSpPr/>
            <p:nvPr/>
          </p:nvSpPr>
          <p:spPr>
            <a:xfrm>
              <a:off x="4847617" y="3057727"/>
              <a:ext cx="1387814" cy="1018162"/>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33CC33"/>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2" name="Freeform 171"/>
            <p:cNvSpPr/>
            <p:nvPr/>
          </p:nvSpPr>
          <p:spPr>
            <a:xfrm>
              <a:off x="4863825" y="3073935"/>
              <a:ext cx="1186780" cy="1517520"/>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33CC33"/>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7" name="TextBox 56"/>
          <p:cNvSpPr txBox="1"/>
          <p:nvPr/>
        </p:nvSpPr>
        <p:spPr>
          <a:xfrm>
            <a:off x="396607" y="1608464"/>
            <a:ext cx="2533880" cy="70788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3.</a:t>
            </a:r>
            <a:r>
              <a:rPr lang="zh-CN" altLang="en-US" sz="2000" dirty="0" smtClean="0">
                <a:latin typeface="黑体" pitchFamily="2" charset="-122"/>
                <a:ea typeface="黑体" pitchFamily="2" charset="-122"/>
              </a:rPr>
              <a:t>用户作业程序提交给主节点</a:t>
            </a:r>
            <a:endParaRPr lang="zh-CN" altLang="en-US" sz="2000" dirty="0">
              <a:latin typeface="黑体" pitchFamily="2" charset="-122"/>
              <a:ea typeface="黑体" pitchFamily="2" charset="-122"/>
            </a:endParaRPr>
          </a:p>
        </p:txBody>
      </p:sp>
      <p:grpSp>
        <p:nvGrpSpPr>
          <p:cNvPr id="58" name="Group 187"/>
          <p:cNvGrpSpPr/>
          <p:nvPr/>
        </p:nvGrpSpPr>
        <p:grpSpPr>
          <a:xfrm>
            <a:off x="5862535" y="4042176"/>
            <a:ext cx="911157" cy="891702"/>
            <a:chOff x="5862537" y="4053191"/>
            <a:chExt cx="911157" cy="891702"/>
          </a:xfrm>
        </p:grpSpPr>
        <p:sp>
          <p:nvSpPr>
            <p:cNvPr id="59" name="Oval 58"/>
            <p:cNvSpPr/>
            <p:nvPr/>
          </p:nvSpPr>
          <p:spPr>
            <a:xfrm>
              <a:off x="5862537" y="4053191"/>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Oval 59"/>
            <p:cNvSpPr/>
            <p:nvPr/>
          </p:nvSpPr>
          <p:spPr>
            <a:xfrm>
              <a:off x="5869022" y="4565514"/>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60"/>
          <p:cNvSpPr txBox="1"/>
          <p:nvPr/>
        </p:nvSpPr>
        <p:spPr>
          <a:xfrm>
            <a:off x="372739" y="2333740"/>
            <a:ext cx="2533880" cy="163121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4.</a:t>
            </a:r>
            <a:r>
              <a:rPr lang="zh-CN" altLang="en-US" sz="2000" dirty="0" smtClean="0">
                <a:latin typeface="黑体" pitchFamily="2" charset="-122"/>
                <a:ea typeface="黑体" pitchFamily="2" charset="-122"/>
              </a:rPr>
              <a:t>主节点为作业程序寻找和配备可用的</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节点，并将程序和数据传送给</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 </a:t>
            </a:r>
            <a:endParaRPr lang="zh-CN" altLang="en-US" sz="2000" dirty="0">
              <a:latin typeface="黑体" pitchFamily="2" charset="-122"/>
              <a:ea typeface="黑体" pitchFamily="2" charset="-122"/>
            </a:endParaRPr>
          </a:p>
        </p:txBody>
      </p:sp>
      <p:cxnSp>
        <p:nvCxnSpPr>
          <p:cNvPr id="62" name="Straight Arrow Connector 61"/>
          <p:cNvCxnSpPr/>
          <p:nvPr/>
        </p:nvCxnSpPr>
        <p:spPr>
          <a:xfrm rot="16200000" flipH="1">
            <a:off x="4329073" y="2530745"/>
            <a:ext cx="437744" cy="8106"/>
          </a:xfrm>
          <a:prstGeom prst="straightConnector1">
            <a:avLst/>
          </a:prstGeom>
          <a:ln w="22225">
            <a:prstDash val="solid"/>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055605" y="1615807"/>
            <a:ext cx="2669753" cy="1323439"/>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5.</a:t>
            </a:r>
            <a:r>
              <a:rPr lang="zh-CN" altLang="en-US" sz="2000" dirty="0" smtClean="0">
                <a:latin typeface="黑体" pitchFamily="2" charset="-122"/>
                <a:ea typeface="黑体" pitchFamily="2" charset="-122"/>
              </a:rPr>
              <a:t>主节点也为作业程序寻找和配备可用的</a:t>
            </a:r>
            <a:r>
              <a:rPr lang="en-US" altLang="zh-CN" sz="2000" dirty="0" smtClean="0">
                <a:latin typeface="黑体" pitchFamily="2" charset="-122"/>
                <a:ea typeface="黑体" pitchFamily="2" charset="-122"/>
              </a:rPr>
              <a:t>Reduce</a:t>
            </a:r>
            <a:r>
              <a:rPr lang="zh-CN" altLang="en-US" sz="2000" dirty="0" smtClean="0">
                <a:latin typeface="黑体" pitchFamily="2" charset="-122"/>
                <a:ea typeface="黑体" pitchFamily="2" charset="-122"/>
              </a:rPr>
              <a:t>节点，并将程序传送给</a:t>
            </a:r>
            <a:r>
              <a:rPr lang="en-US" altLang="zh-CN" sz="2000" dirty="0" smtClean="0">
                <a:latin typeface="黑体" pitchFamily="2" charset="-122"/>
                <a:ea typeface="黑体" pitchFamily="2" charset="-122"/>
              </a:rPr>
              <a:t>Reduce</a:t>
            </a:r>
            <a:r>
              <a:rPr lang="zh-CN" altLang="en-US" sz="2000" dirty="0" smtClean="0">
                <a:latin typeface="黑体" pitchFamily="2" charset="-122"/>
                <a:ea typeface="黑体" pitchFamily="2" charset="-122"/>
              </a:rPr>
              <a:t>节点 </a:t>
            </a:r>
            <a:endParaRPr lang="zh-CN" altLang="en-US" sz="2000" dirty="0">
              <a:latin typeface="黑体" pitchFamily="2" charset="-122"/>
              <a:ea typeface="黑体" pitchFamily="2" charset="-122"/>
            </a:endParaRPr>
          </a:p>
        </p:txBody>
      </p:sp>
      <p:grpSp>
        <p:nvGrpSpPr>
          <p:cNvPr id="64" name="Group 194"/>
          <p:cNvGrpSpPr/>
          <p:nvPr/>
        </p:nvGrpSpPr>
        <p:grpSpPr>
          <a:xfrm>
            <a:off x="4802221" y="2185480"/>
            <a:ext cx="1462392" cy="2376792"/>
            <a:chOff x="4802221" y="2185480"/>
            <a:chExt cx="1462392" cy="2376792"/>
          </a:xfrm>
        </p:grpSpPr>
        <p:sp>
          <p:nvSpPr>
            <p:cNvPr id="65" name="Freeform 64"/>
            <p:cNvSpPr/>
            <p:nvPr/>
          </p:nvSpPr>
          <p:spPr>
            <a:xfrm>
              <a:off x="4873557" y="2247089"/>
              <a:ext cx="1391056" cy="1809345"/>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Freeform 65"/>
            <p:cNvSpPr/>
            <p:nvPr/>
          </p:nvSpPr>
          <p:spPr>
            <a:xfrm>
              <a:off x="4802221" y="2185480"/>
              <a:ext cx="1335932" cy="2376792"/>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1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up)">
                                      <p:cBhvr>
                                        <p:cTn id="12" dur="30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10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3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3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left)">
                                      <p:cBhvr>
                                        <p:cTn id="32" dur="10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3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wipe(up)">
                                      <p:cBhvr>
                                        <p:cTn id="42" dur="3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5408" y="769638"/>
            <a:ext cx="8637886" cy="5536894"/>
          </a:xfrm>
        </p:spPr>
        <p:txBody>
          <a:bodyPr>
            <a:normAutofit/>
          </a:bodyPr>
          <a:lstStyle/>
          <a:p>
            <a:pPr>
              <a:buNone/>
            </a:pPr>
            <a:r>
              <a:rPr lang="en-US" altLang="zh-CN" b="1" dirty="0" smtClean="0">
                <a:solidFill>
                  <a:srgbClr val="00B050"/>
                </a:solidFill>
                <a:latin typeface="黑体" pitchFamily="2" charset="-122"/>
                <a:ea typeface="黑体" pitchFamily="2" charset="-122"/>
              </a:rPr>
              <a:t>Google MapReduce</a:t>
            </a:r>
            <a:r>
              <a:rPr lang="zh-CN" altLang="en-US" b="1" dirty="0" smtClean="0">
                <a:solidFill>
                  <a:srgbClr val="00B050"/>
                </a:solidFill>
                <a:latin typeface="黑体" pitchFamily="2" charset="-122"/>
                <a:ea typeface="黑体" pitchFamily="2" charset="-122"/>
              </a:rPr>
              <a:t>并行处理的基本过程</a:t>
            </a:r>
            <a:endParaRPr lang="en-US" altLang="zh-CN" b="1" dirty="0" smtClean="0">
              <a:solidFill>
                <a:srgbClr val="00B050"/>
              </a:solidFill>
              <a:latin typeface="黑体" pitchFamily="2" charset="-122"/>
              <a:ea typeface="黑体" pitchFamily="2" charset="-122"/>
            </a:endParaRPr>
          </a:p>
          <a:p>
            <a:pPr>
              <a:buNone/>
            </a:pPr>
            <a:endParaRPr lang="en-US" altLang="zh-CN" b="1" dirty="0" smtClean="0">
              <a:solidFill>
                <a:srgbClr val="00B050"/>
              </a:solidFill>
              <a:latin typeface="+mj-ea"/>
              <a:ea typeface="+mj-ea"/>
            </a:endParaRPr>
          </a:p>
          <a:p>
            <a:pPr>
              <a:buNone/>
            </a:pPr>
            <a:r>
              <a:rPr lang="zh-CN" altLang="en-US" dirty="0" smtClean="0">
                <a:latin typeface="黑体" pitchFamily="49" charset="-122"/>
                <a:ea typeface="黑体" pitchFamily="49" charset="-122"/>
              </a:rPr>
              <a:t>  </a:t>
            </a: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095461" y="228427"/>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138" name="Picture 4" descr="MapReduce-architecture"/>
          <p:cNvPicPr>
            <a:picLocks noChangeAspect="1" noChangeArrowheads="1"/>
          </p:cNvPicPr>
          <p:nvPr/>
        </p:nvPicPr>
        <p:blipFill>
          <a:blip r:embed="rId2" cstate="print"/>
          <a:srcRect/>
          <a:stretch>
            <a:fillRect/>
          </a:stretch>
        </p:blipFill>
        <p:spPr bwMode="auto">
          <a:xfrm>
            <a:off x="964658" y="1555007"/>
            <a:ext cx="7323308" cy="4657725"/>
          </a:xfrm>
          <a:prstGeom prst="rect">
            <a:avLst/>
          </a:prstGeom>
          <a:noFill/>
          <a:ln w="9525">
            <a:noFill/>
            <a:miter lim="800000"/>
            <a:headEnd/>
            <a:tailEnd/>
          </a:ln>
        </p:spPr>
      </p:pic>
      <p:sp>
        <p:nvSpPr>
          <p:cNvPr id="139" name="TextBox 2"/>
          <p:cNvSpPr txBox="1">
            <a:spLocks noChangeArrowheads="1"/>
          </p:cNvSpPr>
          <p:nvPr/>
        </p:nvSpPr>
        <p:spPr bwMode="auto">
          <a:xfrm>
            <a:off x="6485106" y="6436840"/>
            <a:ext cx="2533066" cy="215444"/>
          </a:xfrm>
          <a:prstGeom prst="rect">
            <a:avLst/>
          </a:prstGeom>
          <a:noFill/>
          <a:ln w="9525">
            <a:noFill/>
            <a:miter lim="800000"/>
            <a:headEnd/>
            <a:tailEnd/>
          </a:ln>
        </p:spPr>
        <p:txBody>
          <a:bodyPr wrap="none">
            <a:spAutoFit/>
          </a:bodyPr>
          <a:lstStyle/>
          <a:p>
            <a:r>
              <a:rPr lang="en-US" altLang="zh-CN" sz="800" b="0" dirty="0" smtClean="0">
                <a:solidFill>
                  <a:schemeClr val="tx2"/>
                </a:solidFill>
                <a:latin typeface="Verdana" pitchFamily="34" charset="0"/>
                <a:ea typeface="宋体" charset="-122"/>
              </a:rPr>
              <a:t>Cite from Dean </a:t>
            </a:r>
            <a:r>
              <a:rPr lang="en-US" altLang="zh-CN" sz="800" b="0" dirty="0">
                <a:solidFill>
                  <a:schemeClr val="tx2"/>
                </a:solidFill>
                <a:latin typeface="Verdana" pitchFamily="34" charset="0"/>
                <a:ea typeface="宋体" charset="-122"/>
              </a:rPr>
              <a:t>and </a:t>
            </a:r>
            <a:r>
              <a:rPr lang="en-US" altLang="zh-CN" sz="800" b="0" dirty="0" err="1">
                <a:solidFill>
                  <a:schemeClr val="tx2"/>
                </a:solidFill>
                <a:latin typeface="Verdana" pitchFamily="34" charset="0"/>
                <a:ea typeface="宋体" charset="-122"/>
              </a:rPr>
              <a:t>Ghemawat</a:t>
            </a:r>
            <a:r>
              <a:rPr lang="en-US" altLang="zh-CN" sz="800" b="0" dirty="0">
                <a:solidFill>
                  <a:schemeClr val="tx2"/>
                </a:solidFill>
                <a:latin typeface="Verdana" pitchFamily="34" charset="0"/>
                <a:ea typeface="宋体" charset="-122"/>
              </a:rPr>
              <a:t> (OSDI 2004)</a:t>
            </a:r>
          </a:p>
        </p:txBody>
      </p:sp>
      <p:sp>
        <p:nvSpPr>
          <p:cNvPr id="140" name="Rectangle 139"/>
          <p:cNvSpPr/>
          <p:nvPr/>
        </p:nvSpPr>
        <p:spPr>
          <a:xfrm>
            <a:off x="1079770" y="3871609"/>
            <a:ext cx="622570" cy="1274323"/>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86"/>
          <p:cNvGrpSpPr/>
          <p:nvPr/>
        </p:nvGrpSpPr>
        <p:grpSpPr>
          <a:xfrm>
            <a:off x="2311941" y="3589506"/>
            <a:ext cx="907914" cy="2049294"/>
            <a:chOff x="2311941" y="3589506"/>
            <a:chExt cx="907914" cy="2049294"/>
          </a:xfrm>
        </p:grpSpPr>
        <p:sp>
          <p:nvSpPr>
            <p:cNvPr id="141" name="Oval 140"/>
            <p:cNvSpPr/>
            <p:nvPr/>
          </p:nvSpPr>
          <p:spPr>
            <a:xfrm>
              <a:off x="2315183" y="3589506"/>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Oval 141"/>
            <p:cNvSpPr/>
            <p:nvPr/>
          </p:nvSpPr>
          <p:spPr>
            <a:xfrm>
              <a:off x="2331396" y="4432570"/>
              <a:ext cx="888459"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Oval 142"/>
            <p:cNvSpPr/>
            <p:nvPr/>
          </p:nvSpPr>
          <p:spPr>
            <a:xfrm>
              <a:off x="2311941" y="5259421"/>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Group 187"/>
          <p:cNvGrpSpPr/>
          <p:nvPr/>
        </p:nvGrpSpPr>
        <p:grpSpPr>
          <a:xfrm>
            <a:off x="5862537" y="4053191"/>
            <a:ext cx="911157" cy="891702"/>
            <a:chOff x="5862537" y="4053191"/>
            <a:chExt cx="911157" cy="891702"/>
          </a:xfrm>
        </p:grpSpPr>
        <p:sp>
          <p:nvSpPr>
            <p:cNvPr id="144" name="Oval 143"/>
            <p:cNvSpPr/>
            <p:nvPr/>
          </p:nvSpPr>
          <p:spPr>
            <a:xfrm>
              <a:off x="5862537" y="4053191"/>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Oval 144"/>
            <p:cNvSpPr/>
            <p:nvPr/>
          </p:nvSpPr>
          <p:spPr>
            <a:xfrm>
              <a:off x="5869022" y="4565514"/>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7" name="Oval 146"/>
          <p:cNvSpPr/>
          <p:nvPr/>
        </p:nvSpPr>
        <p:spPr>
          <a:xfrm>
            <a:off x="4001311" y="1705582"/>
            <a:ext cx="1066799" cy="590146"/>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Oval 147"/>
          <p:cNvSpPr/>
          <p:nvPr/>
        </p:nvSpPr>
        <p:spPr>
          <a:xfrm>
            <a:off x="4147227" y="2756169"/>
            <a:ext cx="804152" cy="379379"/>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Group 190"/>
          <p:cNvGrpSpPr/>
          <p:nvPr/>
        </p:nvGrpSpPr>
        <p:grpSpPr>
          <a:xfrm>
            <a:off x="1699098" y="3774332"/>
            <a:ext cx="956553" cy="1488332"/>
            <a:chOff x="1699098" y="3774332"/>
            <a:chExt cx="956553" cy="1488332"/>
          </a:xfrm>
        </p:grpSpPr>
        <p:sp>
          <p:nvSpPr>
            <p:cNvPr id="157" name="Freeform 156"/>
            <p:cNvSpPr/>
            <p:nvPr/>
          </p:nvSpPr>
          <p:spPr>
            <a:xfrm>
              <a:off x="1721796" y="3774332"/>
              <a:ext cx="583659" cy="136187"/>
            </a:xfrm>
            <a:custGeom>
              <a:avLst/>
              <a:gdLst>
                <a:gd name="connsiteX0" fmla="*/ 0 w 583659"/>
                <a:gd name="connsiteY0" fmla="*/ 136187 h 136187"/>
                <a:gd name="connsiteX1" fmla="*/ 291830 w 583659"/>
                <a:gd name="connsiteY1" fmla="*/ 48638 h 136187"/>
                <a:gd name="connsiteX2" fmla="*/ 583659 w 583659"/>
                <a:gd name="connsiteY2" fmla="*/ 0 h 136187"/>
              </a:gdLst>
              <a:ahLst/>
              <a:cxnLst>
                <a:cxn ang="0">
                  <a:pos x="connsiteX0" y="connsiteY0"/>
                </a:cxn>
                <a:cxn ang="0">
                  <a:pos x="connsiteX1" y="connsiteY1"/>
                </a:cxn>
                <a:cxn ang="0">
                  <a:pos x="connsiteX2" y="connsiteY2"/>
                </a:cxn>
              </a:cxnLst>
              <a:rect l="l" t="t" r="r" b="b"/>
              <a:pathLst>
                <a:path w="583659" h="136187">
                  <a:moveTo>
                    <a:pt x="0" y="136187"/>
                  </a:moveTo>
                  <a:cubicBezTo>
                    <a:pt x="97277" y="103761"/>
                    <a:pt x="194554" y="71336"/>
                    <a:pt x="291830" y="48638"/>
                  </a:cubicBezTo>
                  <a:cubicBezTo>
                    <a:pt x="389106" y="25940"/>
                    <a:pt x="486382" y="12970"/>
                    <a:pt x="583659"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8" name="Freeform 157"/>
            <p:cNvSpPr/>
            <p:nvPr/>
          </p:nvSpPr>
          <p:spPr>
            <a:xfrm>
              <a:off x="1699098" y="4717916"/>
              <a:ext cx="713362" cy="201038"/>
            </a:xfrm>
            <a:custGeom>
              <a:avLst/>
              <a:gdLst>
                <a:gd name="connsiteX0" fmla="*/ 0 w 583659"/>
                <a:gd name="connsiteY0" fmla="*/ 136187 h 136187"/>
                <a:gd name="connsiteX1" fmla="*/ 291830 w 583659"/>
                <a:gd name="connsiteY1" fmla="*/ 48638 h 136187"/>
                <a:gd name="connsiteX2" fmla="*/ 583659 w 583659"/>
                <a:gd name="connsiteY2" fmla="*/ 0 h 136187"/>
              </a:gdLst>
              <a:ahLst/>
              <a:cxnLst>
                <a:cxn ang="0">
                  <a:pos x="connsiteX0" y="connsiteY0"/>
                </a:cxn>
                <a:cxn ang="0">
                  <a:pos x="connsiteX1" y="connsiteY1"/>
                </a:cxn>
                <a:cxn ang="0">
                  <a:pos x="connsiteX2" y="connsiteY2"/>
                </a:cxn>
              </a:cxnLst>
              <a:rect l="l" t="t" r="r" b="b"/>
              <a:pathLst>
                <a:path w="583659" h="136187">
                  <a:moveTo>
                    <a:pt x="0" y="136187"/>
                  </a:moveTo>
                  <a:cubicBezTo>
                    <a:pt x="97277" y="103761"/>
                    <a:pt x="194554" y="71336"/>
                    <a:pt x="291830" y="48638"/>
                  </a:cubicBezTo>
                  <a:cubicBezTo>
                    <a:pt x="389106" y="25940"/>
                    <a:pt x="486382" y="12970"/>
                    <a:pt x="583659"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Freeform 159"/>
            <p:cNvSpPr/>
            <p:nvPr/>
          </p:nvSpPr>
          <p:spPr>
            <a:xfrm>
              <a:off x="1721796" y="3968885"/>
              <a:ext cx="846306" cy="291830"/>
            </a:xfrm>
            <a:custGeom>
              <a:avLst/>
              <a:gdLst>
                <a:gd name="connsiteX0" fmla="*/ 0 w 846306"/>
                <a:gd name="connsiteY0" fmla="*/ 291830 h 291830"/>
                <a:gd name="connsiteX1" fmla="*/ 252919 w 846306"/>
                <a:gd name="connsiteY1" fmla="*/ 282102 h 291830"/>
                <a:gd name="connsiteX2" fmla="*/ 544749 w 846306"/>
                <a:gd name="connsiteY2" fmla="*/ 204281 h 291830"/>
                <a:gd name="connsiteX3" fmla="*/ 846306 w 846306"/>
                <a:gd name="connsiteY3" fmla="*/ 0 h 291830"/>
              </a:gdLst>
              <a:ahLst/>
              <a:cxnLst>
                <a:cxn ang="0">
                  <a:pos x="connsiteX0" y="connsiteY0"/>
                </a:cxn>
                <a:cxn ang="0">
                  <a:pos x="connsiteX1" y="connsiteY1"/>
                </a:cxn>
                <a:cxn ang="0">
                  <a:pos x="connsiteX2" y="connsiteY2"/>
                </a:cxn>
                <a:cxn ang="0">
                  <a:pos x="connsiteX3" y="connsiteY3"/>
                </a:cxn>
              </a:cxnLst>
              <a:rect l="l" t="t" r="r" b="b"/>
              <a:pathLst>
                <a:path w="846306" h="291830">
                  <a:moveTo>
                    <a:pt x="0" y="291830"/>
                  </a:moveTo>
                  <a:lnTo>
                    <a:pt x="252919" y="282102"/>
                  </a:lnTo>
                  <a:cubicBezTo>
                    <a:pt x="343710" y="267511"/>
                    <a:pt x="445851" y="251298"/>
                    <a:pt x="544749" y="204281"/>
                  </a:cubicBezTo>
                  <a:cubicBezTo>
                    <a:pt x="643647" y="157264"/>
                    <a:pt x="744976" y="78632"/>
                    <a:pt x="846306"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2" name="Straight Arrow Connector 161"/>
            <p:cNvCxnSpPr>
              <a:stCxn id="140" idx="3"/>
            </p:cNvCxnSpPr>
            <p:nvPr/>
          </p:nvCxnSpPr>
          <p:spPr>
            <a:xfrm>
              <a:off x="1702340" y="4508771"/>
              <a:ext cx="612843" cy="63229"/>
            </a:xfrm>
            <a:prstGeom prst="straightConnector1">
              <a:avLst/>
            </a:pr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cxnSp>
        <p:sp>
          <p:nvSpPr>
            <p:cNvPr id="163" name="Freeform 162"/>
            <p:cNvSpPr/>
            <p:nvPr/>
          </p:nvSpPr>
          <p:spPr>
            <a:xfrm>
              <a:off x="1721796" y="4747098"/>
              <a:ext cx="933855" cy="515566"/>
            </a:xfrm>
            <a:custGeom>
              <a:avLst/>
              <a:gdLst>
                <a:gd name="connsiteX0" fmla="*/ 0 w 933855"/>
                <a:gd name="connsiteY0" fmla="*/ 0 h 515566"/>
                <a:gd name="connsiteX1" fmla="*/ 359923 w 933855"/>
                <a:gd name="connsiteY1" fmla="*/ 58366 h 515566"/>
                <a:gd name="connsiteX2" fmla="*/ 564204 w 933855"/>
                <a:gd name="connsiteY2" fmla="*/ 155642 h 515566"/>
                <a:gd name="connsiteX3" fmla="*/ 807395 w 933855"/>
                <a:gd name="connsiteY3" fmla="*/ 359923 h 515566"/>
                <a:gd name="connsiteX4" fmla="*/ 933855 w 933855"/>
                <a:gd name="connsiteY4" fmla="*/ 515566 h 51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855" h="515566">
                  <a:moveTo>
                    <a:pt x="0" y="0"/>
                  </a:moveTo>
                  <a:cubicBezTo>
                    <a:pt x="132944" y="16213"/>
                    <a:pt x="265889" y="32426"/>
                    <a:pt x="359923" y="58366"/>
                  </a:cubicBezTo>
                  <a:cubicBezTo>
                    <a:pt x="453957" y="84306"/>
                    <a:pt x="489625" y="105383"/>
                    <a:pt x="564204" y="155642"/>
                  </a:cubicBezTo>
                  <a:cubicBezTo>
                    <a:pt x="638783" y="205901"/>
                    <a:pt x="745786" y="299936"/>
                    <a:pt x="807395" y="359923"/>
                  </a:cubicBezTo>
                  <a:cubicBezTo>
                    <a:pt x="869004" y="419910"/>
                    <a:pt x="901429" y="467738"/>
                    <a:pt x="933855" y="515566"/>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3" name="Group 191"/>
          <p:cNvGrpSpPr/>
          <p:nvPr/>
        </p:nvGrpSpPr>
        <p:grpSpPr>
          <a:xfrm>
            <a:off x="3195868" y="3774332"/>
            <a:ext cx="1209472" cy="1669915"/>
            <a:chOff x="3206885" y="3774332"/>
            <a:chExt cx="1209472" cy="1669915"/>
          </a:xfrm>
        </p:grpSpPr>
        <p:cxnSp>
          <p:nvCxnSpPr>
            <p:cNvPr id="164" name="Straight Arrow Connector 163"/>
            <p:cNvCxnSpPr/>
            <p:nvPr/>
          </p:nvCxnSpPr>
          <p:spPr>
            <a:xfrm flipV="1">
              <a:off x="3206885" y="3774332"/>
              <a:ext cx="1209472" cy="11349"/>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3232826" y="4609290"/>
              <a:ext cx="1154348" cy="1621"/>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229584" y="5442626"/>
              <a:ext cx="1154348" cy="1621"/>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4" name="Group 201"/>
          <p:cNvGrpSpPr/>
          <p:nvPr/>
        </p:nvGrpSpPr>
        <p:grpSpPr>
          <a:xfrm>
            <a:off x="3183875" y="3128790"/>
            <a:ext cx="1340382" cy="2269476"/>
            <a:chOff x="3183875" y="3767776"/>
            <a:chExt cx="1340382" cy="2269476"/>
          </a:xfrm>
        </p:grpSpPr>
        <p:sp>
          <p:nvSpPr>
            <p:cNvPr id="198" name="Freeform 197"/>
            <p:cNvSpPr/>
            <p:nvPr/>
          </p:nvSpPr>
          <p:spPr>
            <a:xfrm>
              <a:off x="3227942" y="3778793"/>
              <a:ext cx="1277957" cy="638978"/>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9" name="Freeform 198"/>
            <p:cNvSpPr/>
            <p:nvPr/>
          </p:nvSpPr>
          <p:spPr>
            <a:xfrm>
              <a:off x="3183875" y="3767776"/>
              <a:ext cx="1331203" cy="1377109"/>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Freeform 199"/>
            <p:cNvSpPr/>
            <p:nvPr/>
          </p:nvSpPr>
          <p:spPr>
            <a:xfrm>
              <a:off x="3193054" y="3778794"/>
              <a:ext cx="1331203" cy="2258458"/>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6" name="TextBox 55"/>
          <p:cNvSpPr txBox="1"/>
          <p:nvPr/>
        </p:nvSpPr>
        <p:spPr>
          <a:xfrm>
            <a:off x="438841" y="1496457"/>
            <a:ext cx="2533880" cy="163121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6.</a:t>
            </a:r>
            <a:r>
              <a:rPr lang="zh-CN" altLang="en-US" sz="2000" dirty="0" smtClean="0">
                <a:latin typeface="黑体" pitchFamily="2" charset="-122"/>
                <a:ea typeface="黑体" pitchFamily="2" charset="-122"/>
              </a:rPr>
              <a:t>主节点启动每个</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节点执行程序，每个</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节点尽可能读取本地或本机架的数据进行计算 </a:t>
            </a:r>
            <a:endParaRPr lang="zh-CN" altLang="en-US" sz="2000" dirty="0">
              <a:latin typeface="黑体" pitchFamily="2" charset="-122"/>
              <a:ea typeface="黑体" pitchFamily="2" charset="-122"/>
            </a:endParaRPr>
          </a:p>
        </p:txBody>
      </p:sp>
      <p:sp>
        <p:nvSpPr>
          <p:cNvPr id="57" name="TextBox 56"/>
          <p:cNvSpPr txBox="1"/>
          <p:nvPr/>
        </p:nvSpPr>
        <p:spPr>
          <a:xfrm>
            <a:off x="5923403" y="1329369"/>
            <a:ext cx="3220597" cy="2246769"/>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7.</a:t>
            </a:r>
            <a:r>
              <a:rPr lang="zh-CN" altLang="en-US" sz="2000" dirty="0" smtClean="0">
                <a:latin typeface="黑体" pitchFamily="2" charset="-122"/>
                <a:ea typeface="黑体" pitchFamily="2" charset="-122"/>
              </a:rPr>
              <a:t>每个</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节点处理读取的数据块</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并做一些数据整理工作</a:t>
            </a:r>
            <a:r>
              <a:rPr lang="en-US" altLang="zh-CN" sz="2000" dirty="0" smtClean="0">
                <a:latin typeface="黑体" pitchFamily="2" charset="-122"/>
                <a:ea typeface="黑体" pitchFamily="2" charset="-122"/>
              </a:rPr>
              <a:t>(</a:t>
            </a:r>
            <a:r>
              <a:rPr lang="en-US" altLang="zh-CN" sz="2000" dirty="0" smtClean="0">
                <a:latin typeface="+mj-lt"/>
                <a:ea typeface="黑体" pitchFamily="2" charset="-122"/>
              </a:rPr>
              <a:t>combining, sorting</a:t>
            </a:r>
            <a:r>
              <a:rPr lang="zh-CN" altLang="en-US" sz="2000" dirty="0" smtClean="0">
                <a:latin typeface="黑体" pitchFamily="2" charset="-122"/>
                <a:ea typeface="黑体" pitchFamily="2" charset="-122"/>
              </a:rPr>
              <a:t>等</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并将中间结果存放在本地；同时通知主节点计算任务完成并告知中间结果数据存储位置 </a:t>
            </a:r>
            <a:endParaRPr lang="zh-CN" altLang="en-US" sz="2000" dirty="0">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3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10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3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3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16424" y="890823"/>
            <a:ext cx="8637886" cy="5536894"/>
          </a:xfrm>
        </p:spPr>
        <p:txBody>
          <a:bodyPr>
            <a:normAutofit/>
          </a:bodyPr>
          <a:lstStyle/>
          <a:p>
            <a:pPr>
              <a:buNone/>
            </a:pPr>
            <a:r>
              <a:rPr lang="en-US" altLang="zh-CN" b="1" dirty="0" smtClean="0">
                <a:solidFill>
                  <a:srgbClr val="00B050"/>
                </a:solidFill>
                <a:latin typeface="黑体" pitchFamily="2" charset="-122"/>
                <a:ea typeface="黑体" pitchFamily="2" charset="-122"/>
              </a:rPr>
              <a:t>Google </a:t>
            </a:r>
            <a:r>
              <a:rPr lang="en-US" altLang="zh-CN" b="1" dirty="0" err="1" smtClean="0">
                <a:solidFill>
                  <a:srgbClr val="00B050"/>
                </a:solidFill>
                <a:latin typeface="黑体" pitchFamily="2" charset="-122"/>
                <a:ea typeface="黑体" pitchFamily="2" charset="-122"/>
              </a:rPr>
              <a:t>MapReduce</a:t>
            </a:r>
            <a:r>
              <a:rPr lang="zh-CN" altLang="en-US" b="1" dirty="0" smtClean="0">
                <a:solidFill>
                  <a:srgbClr val="00B050"/>
                </a:solidFill>
                <a:latin typeface="黑体" pitchFamily="2" charset="-122"/>
                <a:ea typeface="黑体" pitchFamily="2" charset="-122"/>
              </a:rPr>
              <a:t>并行处理的基本过程</a:t>
            </a:r>
            <a:endParaRPr lang="en-US" altLang="zh-CN" b="1" dirty="0" smtClean="0">
              <a:solidFill>
                <a:srgbClr val="00B050"/>
              </a:solidFill>
              <a:latin typeface="黑体" pitchFamily="2" charset="-122"/>
              <a:ea typeface="黑体" pitchFamily="2" charset="-122"/>
            </a:endParaRPr>
          </a:p>
          <a:p>
            <a:pPr>
              <a:buNone/>
            </a:pPr>
            <a:endParaRPr lang="en-US" altLang="zh-CN" b="1" dirty="0" smtClean="0">
              <a:solidFill>
                <a:srgbClr val="00B050"/>
              </a:solidFill>
              <a:latin typeface="+mj-ea"/>
              <a:ea typeface="+mj-ea"/>
            </a:endParaRPr>
          </a:p>
          <a:p>
            <a:pPr>
              <a:buNone/>
            </a:pPr>
            <a:r>
              <a:rPr lang="zh-CN" altLang="en-US" dirty="0" smtClean="0">
                <a:latin typeface="黑体" pitchFamily="49" charset="-122"/>
                <a:ea typeface="黑体" pitchFamily="49" charset="-122"/>
              </a:rPr>
              <a:t>  </a:t>
            </a: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985293" y="294528"/>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138" name="Picture 4" descr="MapReduce-architecture"/>
          <p:cNvPicPr>
            <a:picLocks noChangeAspect="1" noChangeArrowheads="1"/>
          </p:cNvPicPr>
          <p:nvPr/>
        </p:nvPicPr>
        <p:blipFill>
          <a:blip r:embed="rId2" cstate="print"/>
          <a:srcRect/>
          <a:stretch>
            <a:fillRect/>
          </a:stretch>
        </p:blipFill>
        <p:spPr bwMode="auto">
          <a:xfrm>
            <a:off x="964658" y="1555007"/>
            <a:ext cx="7323308" cy="4657725"/>
          </a:xfrm>
          <a:prstGeom prst="rect">
            <a:avLst/>
          </a:prstGeom>
          <a:noFill/>
          <a:ln w="9525">
            <a:noFill/>
            <a:miter lim="800000"/>
            <a:headEnd/>
            <a:tailEnd/>
          </a:ln>
        </p:spPr>
      </p:pic>
      <p:sp>
        <p:nvSpPr>
          <p:cNvPr id="139" name="TextBox 2"/>
          <p:cNvSpPr txBox="1">
            <a:spLocks noChangeArrowheads="1"/>
          </p:cNvSpPr>
          <p:nvPr/>
        </p:nvSpPr>
        <p:spPr bwMode="auto">
          <a:xfrm>
            <a:off x="6485106" y="6436840"/>
            <a:ext cx="2533066" cy="215444"/>
          </a:xfrm>
          <a:prstGeom prst="rect">
            <a:avLst/>
          </a:prstGeom>
          <a:noFill/>
          <a:ln w="9525">
            <a:noFill/>
            <a:miter lim="800000"/>
            <a:headEnd/>
            <a:tailEnd/>
          </a:ln>
        </p:spPr>
        <p:txBody>
          <a:bodyPr wrap="none">
            <a:spAutoFit/>
          </a:bodyPr>
          <a:lstStyle/>
          <a:p>
            <a:r>
              <a:rPr lang="en-US" altLang="zh-CN" sz="800" b="0" dirty="0" smtClean="0">
                <a:solidFill>
                  <a:schemeClr val="tx2"/>
                </a:solidFill>
                <a:latin typeface="Verdana" pitchFamily="34" charset="0"/>
                <a:ea typeface="宋体" charset="-122"/>
              </a:rPr>
              <a:t>Cite from Dean </a:t>
            </a:r>
            <a:r>
              <a:rPr lang="en-US" altLang="zh-CN" sz="800" b="0" dirty="0">
                <a:solidFill>
                  <a:schemeClr val="tx2"/>
                </a:solidFill>
                <a:latin typeface="Verdana" pitchFamily="34" charset="0"/>
                <a:ea typeface="宋体" charset="-122"/>
              </a:rPr>
              <a:t>and </a:t>
            </a:r>
            <a:r>
              <a:rPr lang="en-US" altLang="zh-CN" sz="800" b="0" dirty="0" err="1">
                <a:solidFill>
                  <a:schemeClr val="tx2"/>
                </a:solidFill>
                <a:latin typeface="Verdana" pitchFamily="34" charset="0"/>
                <a:ea typeface="宋体" charset="-122"/>
              </a:rPr>
              <a:t>Ghemawat</a:t>
            </a:r>
            <a:r>
              <a:rPr lang="en-US" altLang="zh-CN" sz="800" b="0" dirty="0">
                <a:solidFill>
                  <a:schemeClr val="tx2"/>
                </a:solidFill>
                <a:latin typeface="Verdana" pitchFamily="34" charset="0"/>
                <a:ea typeface="宋体" charset="-122"/>
              </a:rPr>
              <a:t> (OSDI 2004)</a:t>
            </a:r>
          </a:p>
        </p:txBody>
      </p:sp>
      <p:sp>
        <p:nvSpPr>
          <p:cNvPr id="140" name="Rectangle 139"/>
          <p:cNvSpPr/>
          <p:nvPr/>
        </p:nvSpPr>
        <p:spPr>
          <a:xfrm>
            <a:off x="1079770" y="3871609"/>
            <a:ext cx="622570" cy="1274323"/>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86"/>
          <p:cNvGrpSpPr/>
          <p:nvPr/>
        </p:nvGrpSpPr>
        <p:grpSpPr>
          <a:xfrm>
            <a:off x="2311941" y="3589506"/>
            <a:ext cx="907914" cy="2049294"/>
            <a:chOff x="2311941" y="3589506"/>
            <a:chExt cx="907914" cy="2049294"/>
          </a:xfrm>
        </p:grpSpPr>
        <p:sp>
          <p:nvSpPr>
            <p:cNvPr id="141" name="Oval 140"/>
            <p:cNvSpPr/>
            <p:nvPr/>
          </p:nvSpPr>
          <p:spPr>
            <a:xfrm>
              <a:off x="2315183" y="3589506"/>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Oval 141"/>
            <p:cNvSpPr/>
            <p:nvPr/>
          </p:nvSpPr>
          <p:spPr>
            <a:xfrm>
              <a:off x="2331396" y="4432570"/>
              <a:ext cx="888459"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Oval 142"/>
            <p:cNvSpPr/>
            <p:nvPr/>
          </p:nvSpPr>
          <p:spPr>
            <a:xfrm>
              <a:off x="2311941" y="5259421"/>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Group 187"/>
          <p:cNvGrpSpPr/>
          <p:nvPr/>
        </p:nvGrpSpPr>
        <p:grpSpPr>
          <a:xfrm>
            <a:off x="5862537" y="4053191"/>
            <a:ext cx="911157" cy="891702"/>
            <a:chOff x="5862537" y="4053191"/>
            <a:chExt cx="911157" cy="891702"/>
          </a:xfrm>
        </p:grpSpPr>
        <p:sp>
          <p:nvSpPr>
            <p:cNvPr id="144" name="Oval 143"/>
            <p:cNvSpPr/>
            <p:nvPr/>
          </p:nvSpPr>
          <p:spPr>
            <a:xfrm>
              <a:off x="5862537" y="4053191"/>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Oval 144"/>
            <p:cNvSpPr/>
            <p:nvPr/>
          </p:nvSpPr>
          <p:spPr>
            <a:xfrm>
              <a:off x="5869022" y="4565514"/>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7" name="Oval 146"/>
          <p:cNvSpPr/>
          <p:nvPr/>
        </p:nvSpPr>
        <p:spPr>
          <a:xfrm>
            <a:off x="4001311" y="1705582"/>
            <a:ext cx="1066799" cy="590146"/>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Oval 147"/>
          <p:cNvSpPr/>
          <p:nvPr/>
        </p:nvSpPr>
        <p:spPr>
          <a:xfrm>
            <a:off x="4147227" y="2756169"/>
            <a:ext cx="804152" cy="379379"/>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92"/>
          <p:cNvGrpSpPr/>
          <p:nvPr/>
        </p:nvGrpSpPr>
        <p:grpSpPr>
          <a:xfrm>
            <a:off x="4698460" y="3784060"/>
            <a:ext cx="1381327" cy="1643974"/>
            <a:chOff x="4698460" y="3784060"/>
            <a:chExt cx="1381327" cy="1643974"/>
          </a:xfrm>
        </p:grpSpPr>
        <p:cxnSp>
          <p:nvCxnSpPr>
            <p:cNvPr id="173" name="Straight Arrow Connector 172"/>
            <p:cNvCxnSpPr/>
            <p:nvPr/>
          </p:nvCxnSpPr>
          <p:spPr>
            <a:xfrm flipV="1">
              <a:off x="4721158" y="4319080"/>
              <a:ext cx="1164076" cy="251299"/>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176" name="Freeform 175"/>
            <p:cNvSpPr/>
            <p:nvPr/>
          </p:nvSpPr>
          <p:spPr>
            <a:xfrm>
              <a:off x="4708187" y="3784060"/>
              <a:ext cx="1371600" cy="301557"/>
            </a:xfrm>
            <a:custGeom>
              <a:avLst/>
              <a:gdLst>
                <a:gd name="connsiteX0" fmla="*/ 0 w 1371600"/>
                <a:gd name="connsiteY0" fmla="*/ 0 h 301557"/>
                <a:gd name="connsiteX1" fmla="*/ 690664 w 1371600"/>
                <a:gd name="connsiteY1" fmla="*/ 77821 h 301557"/>
                <a:gd name="connsiteX2" fmla="*/ 1079770 w 1371600"/>
                <a:gd name="connsiteY2" fmla="*/ 175097 h 301557"/>
                <a:gd name="connsiteX3" fmla="*/ 1371600 w 1371600"/>
                <a:gd name="connsiteY3" fmla="*/ 301557 h 301557"/>
              </a:gdLst>
              <a:ahLst/>
              <a:cxnLst>
                <a:cxn ang="0">
                  <a:pos x="connsiteX0" y="connsiteY0"/>
                </a:cxn>
                <a:cxn ang="0">
                  <a:pos x="connsiteX1" y="connsiteY1"/>
                </a:cxn>
                <a:cxn ang="0">
                  <a:pos x="connsiteX2" y="connsiteY2"/>
                </a:cxn>
                <a:cxn ang="0">
                  <a:pos x="connsiteX3" y="connsiteY3"/>
                </a:cxn>
              </a:cxnLst>
              <a:rect l="l" t="t" r="r" b="b"/>
              <a:pathLst>
                <a:path w="1371600" h="301557">
                  <a:moveTo>
                    <a:pt x="0" y="0"/>
                  </a:moveTo>
                  <a:cubicBezTo>
                    <a:pt x="255351" y="24319"/>
                    <a:pt x="510703" y="48638"/>
                    <a:pt x="690664" y="77821"/>
                  </a:cubicBezTo>
                  <a:cubicBezTo>
                    <a:pt x="870625" y="107004"/>
                    <a:pt x="966281" y="137808"/>
                    <a:pt x="1079770" y="175097"/>
                  </a:cubicBezTo>
                  <a:cubicBezTo>
                    <a:pt x="1193259" y="212386"/>
                    <a:pt x="1282429" y="256971"/>
                    <a:pt x="1371600" y="301557"/>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7" name="Freeform 176"/>
            <p:cNvSpPr/>
            <p:nvPr/>
          </p:nvSpPr>
          <p:spPr>
            <a:xfrm>
              <a:off x="4698460" y="3852153"/>
              <a:ext cx="1313234" cy="729575"/>
            </a:xfrm>
            <a:custGeom>
              <a:avLst/>
              <a:gdLst>
                <a:gd name="connsiteX0" fmla="*/ 0 w 1313234"/>
                <a:gd name="connsiteY0" fmla="*/ 0 h 729575"/>
                <a:gd name="connsiteX1" fmla="*/ 486383 w 1313234"/>
                <a:gd name="connsiteY1" fmla="*/ 48638 h 729575"/>
                <a:gd name="connsiteX2" fmla="*/ 787940 w 1313234"/>
                <a:gd name="connsiteY2" fmla="*/ 243192 h 729575"/>
                <a:gd name="connsiteX3" fmla="*/ 924127 w 1313234"/>
                <a:gd name="connsiteY3" fmla="*/ 447473 h 729575"/>
                <a:gd name="connsiteX4" fmla="*/ 1050587 w 1313234"/>
                <a:gd name="connsiteY4" fmla="*/ 603115 h 729575"/>
                <a:gd name="connsiteX5" fmla="*/ 1313234 w 1313234"/>
                <a:gd name="connsiteY5" fmla="*/ 729575 h 72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3234" h="729575">
                  <a:moveTo>
                    <a:pt x="0" y="0"/>
                  </a:moveTo>
                  <a:cubicBezTo>
                    <a:pt x="177530" y="4053"/>
                    <a:pt x="355060" y="8106"/>
                    <a:pt x="486383" y="48638"/>
                  </a:cubicBezTo>
                  <a:cubicBezTo>
                    <a:pt x="617706" y="89170"/>
                    <a:pt x="714983" y="176720"/>
                    <a:pt x="787940" y="243192"/>
                  </a:cubicBezTo>
                  <a:cubicBezTo>
                    <a:pt x="860897" y="309665"/>
                    <a:pt x="880353" y="387486"/>
                    <a:pt x="924127" y="447473"/>
                  </a:cubicBezTo>
                  <a:cubicBezTo>
                    <a:pt x="967901" y="507460"/>
                    <a:pt x="985736" y="556098"/>
                    <a:pt x="1050587" y="603115"/>
                  </a:cubicBezTo>
                  <a:cubicBezTo>
                    <a:pt x="1115438" y="650132"/>
                    <a:pt x="1214336" y="689853"/>
                    <a:pt x="1313234" y="729575"/>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8" name="Freeform 177"/>
            <p:cNvSpPr/>
            <p:nvPr/>
          </p:nvSpPr>
          <p:spPr>
            <a:xfrm>
              <a:off x="4698460" y="4426085"/>
              <a:ext cx="1371600" cy="933855"/>
            </a:xfrm>
            <a:custGeom>
              <a:avLst/>
              <a:gdLst>
                <a:gd name="connsiteX0" fmla="*/ 0 w 1371600"/>
                <a:gd name="connsiteY0" fmla="*/ 933855 h 933855"/>
                <a:gd name="connsiteX1" fmla="*/ 476655 w 1371600"/>
                <a:gd name="connsiteY1" fmla="*/ 826851 h 933855"/>
                <a:gd name="connsiteX2" fmla="*/ 729574 w 1371600"/>
                <a:gd name="connsiteY2" fmla="*/ 671209 h 933855"/>
                <a:gd name="connsiteX3" fmla="*/ 856034 w 1371600"/>
                <a:gd name="connsiteY3" fmla="*/ 359924 h 933855"/>
                <a:gd name="connsiteX4" fmla="*/ 1040859 w 1371600"/>
                <a:gd name="connsiteY4" fmla="*/ 107004 h 933855"/>
                <a:gd name="connsiteX5" fmla="*/ 1225685 w 1371600"/>
                <a:gd name="connsiteY5" fmla="*/ 48638 h 933855"/>
                <a:gd name="connsiteX6" fmla="*/ 1371600 w 1371600"/>
                <a:gd name="connsiteY6" fmla="*/ 0 h 933855"/>
                <a:gd name="connsiteX0" fmla="*/ 0 w 1371600"/>
                <a:gd name="connsiteY0" fmla="*/ 933855 h 933855"/>
                <a:gd name="connsiteX1" fmla="*/ 476655 w 1371600"/>
                <a:gd name="connsiteY1" fmla="*/ 826851 h 933855"/>
                <a:gd name="connsiteX2" fmla="*/ 729574 w 1371600"/>
                <a:gd name="connsiteY2" fmla="*/ 671209 h 933855"/>
                <a:gd name="connsiteX3" fmla="*/ 856034 w 1371600"/>
                <a:gd name="connsiteY3" fmla="*/ 359924 h 933855"/>
                <a:gd name="connsiteX4" fmla="*/ 1040859 w 1371600"/>
                <a:gd name="connsiteY4" fmla="*/ 107004 h 933855"/>
                <a:gd name="connsiteX5" fmla="*/ 1225685 w 1371600"/>
                <a:gd name="connsiteY5" fmla="*/ 48638 h 933855"/>
                <a:gd name="connsiteX6" fmla="*/ 1371600 w 1371600"/>
                <a:gd name="connsiteY6" fmla="*/ 0 h 933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933855">
                  <a:moveTo>
                    <a:pt x="0" y="933855"/>
                  </a:moveTo>
                  <a:cubicBezTo>
                    <a:pt x="177529" y="902240"/>
                    <a:pt x="355059" y="870625"/>
                    <a:pt x="476655" y="826851"/>
                  </a:cubicBezTo>
                  <a:cubicBezTo>
                    <a:pt x="598251" y="783077"/>
                    <a:pt x="666344" y="749030"/>
                    <a:pt x="729574" y="671209"/>
                  </a:cubicBezTo>
                  <a:cubicBezTo>
                    <a:pt x="792804" y="593388"/>
                    <a:pt x="804153" y="453958"/>
                    <a:pt x="856034" y="359924"/>
                  </a:cubicBezTo>
                  <a:cubicBezTo>
                    <a:pt x="907915" y="265890"/>
                    <a:pt x="979250" y="158885"/>
                    <a:pt x="1040859" y="107004"/>
                  </a:cubicBezTo>
                  <a:cubicBezTo>
                    <a:pt x="1102468" y="55123"/>
                    <a:pt x="1225685" y="48638"/>
                    <a:pt x="1225685" y="48638"/>
                  </a:cubicBezTo>
                  <a:lnTo>
                    <a:pt x="1371600" y="0"/>
                  </a:ln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9" name="Straight Arrow Connector 178"/>
            <p:cNvCxnSpPr/>
            <p:nvPr/>
          </p:nvCxnSpPr>
          <p:spPr>
            <a:xfrm>
              <a:off x="4698460" y="4620638"/>
              <a:ext cx="1157591" cy="87549"/>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182" name="Freeform 181"/>
            <p:cNvSpPr/>
            <p:nvPr/>
          </p:nvSpPr>
          <p:spPr>
            <a:xfrm>
              <a:off x="4698460" y="4922196"/>
              <a:ext cx="1361872" cy="505838"/>
            </a:xfrm>
            <a:custGeom>
              <a:avLst/>
              <a:gdLst>
                <a:gd name="connsiteX0" fmla="*/ 0 w 1361872"/>
                <a:gd name="connsiteY0" fmla="*/ 505838 h 505838"/>
                <a:gd name="connsiteX1" fmla="*/ 447472 w 1361872"/>
                <a:gd name="connsiteY1" fmla="*/ 408561 h 505838"/>
                <a:gd name="connsiteX2" fmla="*/ 826851 w 1361872"/>
                <a:gd name="connsiteY2" fmla="*/ 262647 h 505838"/>
                <a:gd name="connsiteX3" fmla="*/ 1361872 w 1361872"/>
                <a:gd name="connsiteY3" fmla="*/ 0 h 505838"/>
              </a:gdLst>
              <a:ahLst/>
              <a:cxnLst>
                <a:cxn ang="0">
                  <a:pos x="connsiteX0" y="connsiteY0"/>
                </a:cxn>
                <a:cxn ang="0">
                  <a:pos x="connsiteX1" y="connsiteY1"/>
                </a:cxn>
                <a:cxn ang="0">
                  <a:pos x="connsiteX2" y="connsiteY2"/>
                </a:cxn>
                <a:cxn ang="0">
                  <a:pos x="connsiteX3" y="connsiteY3"/>
                </a:cxn>
              </a:cxnLst>
              <a:rect l="l" t="t" r="r" b="b"/>
              <a:pathLst>
                <a:path w="1361872" h="505838">
                  <a:moveTo>
                    <a:pt x="0" y="505838"/>
                  </a:moveTo>
                  <a:cubicBezTo>
                    <a:pt x="154832" y="477465"/>
                    <a:pt x="309664" y="449093"/>
                    <a:pt x="447472" y="408561"/>
                  </a:cubicBezTo>
                  <a:cubicBezTo>
                    <a:pt x="585280" y="368029"/>
                    <a:pt x="674451" y="330741"/>
                    <a:pt x="826851" y="262647"/>
                  </a:cubicBezTo>
                  <a:cubicBezTo>
                    <a:pt x="979251" y="194554"/>
                    <a:pt x="1170561" y="97277"/>
                    <a:pt x="1361872" y="0"/>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6" name="TextBox 55"/>
          <p:cNvSpPr txBox="1"/>
          <p:nvPr/>
        </p:nvSpPr>
        <p:spPr>
          <a:xfrm>
            <a:off x="350705" y="1496458"/>
            <a:ext cx="2789101" cy="2554545"/>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8.</a:t>
            </a:r>
            <a:r>
              <a:rPr lang="zh-CN" altLang="en-US" sz="2000" dirty="0" smtClean="0">
                <a:latin typeface="黑体" pitchFamily="2" charset="-122"/>
                <a:ea typeface="黑体" pitchFamily="2" charset="-122"/>
              </a:rPr>
              <a:t>主节点等所有</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节点计算完成后，开始启动</a:t>
            </a:r>
            <a:r>
              <a:rPr lang="en-US" altLang="zh-CN" sz="2000" dirty="0" smtClean="0">
                <a:latin typeface="黑体" pitchFamily="2" charset="-122"/>
                <a:ea typeface="黑体" pitchFamily="2" charset="-122"/>
              </a:rPr>
              <a:t>Reduce</a:t>
            </a:r>
            <a:r>
              <a:rPr lang="zh-CN" altLang="en-US" sz="2000" dirty="0" smtClean="0">
                <a:latin typeface="黑体" pitchFamily="2" charset="-122"/>
                <a:ea typeface="黑体" pitchFamily="2" charset="-122"/>
              </a:rPr>
              <a:t>节点运行；</a:t>
            </a:r>
            <a:r>
              <a:rPr lang="en-US" altLang="zh-CN" sz="2000" dirty="0" smtClean="0">
                <a:latin typeface="黑体" pitchFamily="2" charset="-122"/>
                <a:ea typeface="黑体" pitchFamily="2" charset="-122"/>
              </a:rPr>
              <a:t>Reduce</a:t>
            </a:r>
            <a:r>
              <a:rPr lang="zh-CN" altLang="en-US" sz="2000" dirty="0" smtClean="0">
                <a:latin typeface="黑体" pitchFamily="2" charset="-122"/>
                <a:ea typeface="黑体" pitchFamily="2" charset="-122"/>
              </a:rPr>
              <a:t>节点从主节点所掌握的中间结果数据位置信息，远程读取这些数据</a:t>
            </a:r>
          </a:p>
          <a:p>
            <a:pPr marL="176213" indent="-176213"/>
            <a:endParaRPr lang="zh-CN" altLang="en-US" sz="2000" dirty="0">
              <a:latin typeface="黑体" pitchFamily="2" charset="-122"/>
              <a:ea typeface="黑体" pitchFamily="2" charset="-122"/>
            </a:endParaRPr>
          </a:p>
        </p:txBody>
      </p:sp>
      <p:sp>
        <p:nvSpPr>
          <p:cNvPr id="58" name="TextBox 57"/>
          <p:cNvSpPr txBox="1"/>
          <p:nvPr/>
        </p:nvSpPr>
        <p:spPr>
          <a:xfrm>
            <a:off x="5811398" y="1944478"/>
            <a:ext cx="3002096" cy="1015663"/>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9.Reduce</a:t>
            </a:r>
            <a:r>
              <a:rPr lang="zh-CN" altLang="en-US" sz="2000" dirty="0" smtClean="0">
                <a:latin typeface="黑体" pitchFamily="2" charset="-122"/>
                <a:ea typeface="黑体" pitchFamily="2" charset="-122"/>
              </a:rPr>
              <a:t>节点计算结果汇总输出到一个结果文件即获得整个处理结果</a:t>
            </a:r>
            <a:endParaRPr lang="zh-CN" altLang="en-US" sz="2000" dirty="0">
              <a:latin typeface="黑体" pitchFamily="2" charset="-122"/>
              <a:ea typeface="黑体" pitchFamily="2" charset="-122"/>
            </a:endParaRPr>
          </a:p>
        </p:txBody>
      </p:sp>
      <p:grpSp>
        <p:nvGrpSpPr>
          <p:cNvPr id="63" name="Group 62"/>
          <p:cNvGrpSpPr/>
          <p:nvPr/>
        </p:nvGrpSpPr>
        <p:grpSpPr>
          <a:xfrm>
            <a:off x="6773694" y="4010140"/>
            <a:ext cx="1433872" cy="947450"/>
            <a:chOff x="6773694" y="4010140"/>
            <a:chExt cx="1433872" cy="947450"/>
          </a:xfrm>
        </p:grpSpPr>
        <p:grpSp>
          <p:nvGrpSpPr>
            <p:cNvPr id="59" name="Group 202"/>
            <p:cNvGrpSpPr/>
            <p:nvPr/>
          </p:nvGrpSpPr>
          <p:grpSpPr>
            <a:xfrm>
              <a:off x="6773694" y="4236395"/>
              <a:ext cx="758758" cy="526915"/>
              <a:chOff x="6773694" y="4236395"/>
              <a:chExt cx="758758" cy="526915"/>
            </a:xfrm>
          </p:grpSpPr>
          <p:cxnSp>
            <p:nvCxnSpPr>
              <p:cNvPr id="60" name="Straight Arrow Connector 59"/>
              <p:cNvCxnSpPr/>
              <p:nvPr/>
            </p:nvCxnSpPr>
            <p:spPr>
              <a:xfrm>
                <a:off x="6773694" y="4755204"/>
                <a:ext cx="752272" cy="8106"/>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780180" y="4236395"/>
                <a:ext cx="752272" cy="8106"/>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sp>
          <p:nvSpPr>
            <p:cNvPr id="62" name="Rectangle 61"/>
            <p:cNvSpPr/>
            <p:nvPr/>
          </p:nvSpPr>
          <p:spPr>
            <a:xfrm>
              <a:off x="7524520" y="4010140"/>
              <a:ext cx="683046" cy="947450"/>
            </a:xfrm>
            <a:prstGeom prst="rect">
              <a:avLst/>
            </a:prstGeom>
            <a:solidFill>
              <a:srgbClr val="00B050">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10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3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16424" y="890823"/>
            <a:ext cx="8637886" cy="5536894"/>
          </a:xfrm>
        </p:spPr>
        <p:txBody>
          <a:bodyPr>
            <a:normAutofit/>
          </a:bodyPr>
          <a:lstStyle/>
          <a:p>
            <a:pPr>
              <a:buNone/>
            </a:pPr>
            <a:r>
              <a:rPr lang="en-US" altLang="zh-CN" b="1" dirty="0" smtClean="0">
                <a:solidFill>
                  <a:srgbClr val="00B050"/>
                </a:solidFill>
                <a:latin typeface="黑体" pitchFamily="2" charset="-122"/>
                <a:ea typeface="黑体" pitchFamily="2" charset="-122"/>
              </a:rPr>
              <a:t>Google </a:t>
            </a:r>
            <a:r>
              <a:rPr lang="en-US" altLang="zh-CN" b="1" dirty="0" err="1" smtClean="0">
                <a:solidFill>
                  <a:srgbClr val="00B050"/>
                </a:solidFill>
                <a:latin typeface="黑体" pitchFamily="2" charset="-122"/>
                <a:ea typeface="黑体" pitchFamily="2" charset="-122"/>
              </a:rPr>
              <a:t>MapReduce</a:t>
            </a:r>
            <a:r>
              <a:rPr lang="zh-CN" altLang="en-US" b="1" dirty="0" smtClean="0">
                <a:solidFill>
                  <a:srgbClr val="00B050"/>
                </a:solidFill>
                <a:latin typeface="黑体" pitchFamily="2" charset="-122"/>
                <a:ea typeface="黑体" pitchFamily="2" charset="-122"/>
              </a:rPr>
              <a:t>并行处理的基本过程</a:t>
            </a:r>
            <a:endParaRPr lang="en-US" altLang="zh-CN" b="1" dirty="0" smtClean="0">
              <a:solidFill>
                <a:srgbClr val="00B050"/>
              </a:solidFill>
              <a:latin typeface="黑体" pitchFamily="2" charset="-122"/>
              <a:ea typeface="黑体" pitchFamily="2" charset="-122"/>
            </a:endParaRPr>
          </a:p>
          <a:p>
            <a:pPr>
              <a:buNone/>
            </a:pPr>
            <a:endParaRPr lang="en-US" altLang="zh-CN" b="1" dirty="0" smtClean="0">
              <a:solidFill>
                <a:srgbClr val="00B050"/>
              </a:solidFill>
              <a:latin typeface="+mj-ea"/>
              <a:ea typeface="+mj-ea"/>
            </a:endParaRPr>
          </a:p>
          <a:p>
            <a:pPr>
              <a:buNone/>
            </a:pPr>
            <a:r>
              <a:rPr lang="zh-CN" altLang="en-US" dirty="0" smtClean="0">
                <a:latin typeface="黑体" pitchFamily="49" charset="-122"/>
                <a:ea typeface="黑体" pitchFamily="49" charset="-122"/>
              </a:rPr>
              <a:t>  </a:t>
            </a: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106479" y="338595"/>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138" name="Picture 4" descr="MapReduce-architecture"/>
          <p:cNvPicPr>
            <a:picLocks noChangeAspect="1" noChangeArrowheads="1"/>
          </p:cNvPicPr>
          <p:nvPr/>
        </p:nvPicPr>
        <p:blipFill>
          <a:blip r:embed="rId2" cstate="print"/>
          <a:srcRect/>
          <a:stretch>
            <a:fillRect/>
          </a:stretch>
        </p:blipFill>
        <p:spPr bwMode="auto">
          <a:xfrm>
            <a:off x="964658" y="1555007"/>
            <a:ext cx="7323308" cy="4657725"/>
          </a:xfrm>
          <a:prstGeom prst="rect">
            <a:avLst/>
          </a:prstGeom>
          <a:noFill/>
          <a:ln w="9525">
            <a:noFill/>
            <a:miter lim="800000"/>
            <a:headEnd/>
            <a:tailEnd/>
          </a:ln>
        </p:spPr>
      </p:pic>
      <p:sp>
        <p:nvSpPr>
          <p:cNvPr id="139" name="TextBox 2"/>
          <p:cNvSpPr txBox="1">
            <a:spLocks noChangeArrowheads="1"/>
          </p:cNvSpPr>
          <p:nvPr/>
        </p:nvSpPr>
        <p:spPr bwMode="auto">
          <a:xfrm>
            <a:off x="6485106" y="6436840"/>
            <a:ext cx="2533066" cy="215444"/>
          </a:xfrm>
          <a:prstGeom prst="rect">
            <a:avLst/>
          </a:prstGeom>
          <a:noFill/>
          <a:ln w="9525">
            <a:noFill/>
            <a:miter lim="800000"/>
            <a:headEnd/>
            <a:tailEnd/>
          </a:ln>
        </p:spPr>
        <p:txBody>
          <a:bodyPr wrap="none">
            <a:spAutoFit/>
          </a:bodyPr>
          <a:lstStyle/>
          <a:p>
            <a:r>
              <a:rPr lang="en-US" altLang="zh-CN" sz="800" b="0" dirty="0" smtClean="0">
                <a:solidFill>
                  <a:schemeClr val="tx2"/>
                </a:solidFill>
                <a:latin typeface="Verdana" pitchFamily="34" charset="0"/>
                <a:ea typeface="宋体" charset="-122"/>
              </a:rPr>
              <a:t>Cite from Dean </a:t>
            </a:r>
            <a:r>
              <a:rPr lang="en-US" altLang="zh-CN" sz="800" b="0" dirty="0">
                <a:solidFill>
                  <a:schemeClr val="tx2"/>
                </a:solidFill>
                <a:latin typeface="Verdana" pitchFamily="34" charset="0"/>
                <a:ea typeface="宋体" charset="-122"/>
              </a:rPr>
              <a:t>and </a:t>
            </a:r>
            <a:r>
              <a:rPr lang="en-US" altLang="zh-CN" sz="800" b="0" dirty="0" err="1">
                <a:solidFill>
                  <a:schemeClr val="tx2"/>
                </a:solidFill>
                <a:latin typeface="Verdana" pitchFamily="34" charset="0"/>
                <a:ea typeface="宋体" charset="-122"/>
              </a:rPr>
              <a:t>Ghemawat</a:t>
            </a:r>
            <a:r>
              <a:rPr lang="en-US" altLang="zh-CN" sz="800" b="0" dirty="0">
                <a:solidFill>
                  <a:schemeClr val="tx2"/>
                </a:solidFill>
                <a:latin typeface="Verdana" pitchFamily="34" charset="0"/>
                <a:ea typeface="宋体" charset="-122"/>
              </a:rPr>
              <a:t> (OSDI 2004)</a:t>
            </a:r>
          </a:p>
        </p:txBody>
      </p:sp>
      <p:sp>
        <p:nvSpPr>
          <p:cNvPr id="140" name="Rectangle 139"/>
          <p:cNvSpPr/>
          <p:nvPr/>
        </p:nvSpPr>
        <p:spPr>
          <a:xfrm>
            <a:off x="1079770" y="3871609"/>
            <a:ext cx="622570" cy="1274323"/>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86"/>
          <p:cNvGrpSpPr/>
          <p:nvPr/>
        </p:nvGrpSpPr>
        <p:grpSpPr>
          <a:xfrm>
            <a:off x="2311941" y="3589506"/>
            <a:ext cx="907914" cy="2049294"/>
            <a:chOff x="2311941" y="3589506"/>
            <a:chExt cx="907914" cy="2049294"/>
          </a:xfrm>
        </p:grpSpPr>
        <p:sp>
          <p:nvSpPr>
            <p:cNvPr id="141" name="Oval 140"/>
            <p:cNvSpPr/>
            <p:nvPr/>
          </p:nvSpPr>
          <p:spPr>
            <a:xfrm>
              <a:off x="2315183" y="3589506"/>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Oval 141"/>
            <p:cNvSpPr/>
            <p:nvPr/>
          </p:nvSpPr>
          <p:spPr>
            <a:xfrm>
              <a:off x="2331396" y="4432570"/>
              <a:ext cx="888459"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Oval 142"/>
            <p:cNvSpPr/>
            <p:nvPr/>
          </p:nvSpPr>
          <p:spPr>
            <a:xfrm>
              <a:off x="2311941" y="5259421"/>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Group 187"/>
          <p:cNvGrpSpPr/>
          <p:nvPr/>
        </p:nvGrpSpPr>
        <p:grpSpPr>
          <a:xfrm>
            <a:off x="5862537" y="4053191"/>
            <a:ext cx="911157" cy="891702"/>
            <a:chOff x="5862537" y="4053191"/>
            <a:chExt cx="911157" cy="891702"/>
          </a:xfrm>
        </p:grpSpPr>
        <p:sp>
          <p:nvSpPr>
            <p:cNvPr id="144" name="Oval 143"/>
            <p:cNvSpPr/>
            <p:nvPr/>
          </p:nvSpPr>
          <p:spPr>
            <a:xfrm>
              <a:off x="5862537" y="4053191"/>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Oval 144"/>
            <p:cNvSpPr/>
            <p:nvPr/>
          </p:nvSpPr>
          <p:spPr>
            <a:xfrm>
              <a:off x="5869022" y="4565514"/>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7" name="Oval 146"/>
          <p:cNvSpPr/>
          <p:nvPr/>
        </p:nvSpPr>
        <p:spPr>
          <a:xfrm>
            <a:off x="4001311" y="1705582"/>
            <a:ext cx="1066799" cy="590146"/>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Oval 147"/>
          <p:cNvSpPr/>
          <p:nvPr/>
        </p:nvSpPr>
        <p:spPr>
          <a:xfrm>
            <a:off x="4147227" y="2756169"/>
            <a:ext cx="804152" cy="379379"/>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189"/>
          <p:cNvGrpSpPr/>
          <p:nvPr/>
        </p:nvGrpSpPr>
        <p:grpSpPr>
          <a:xfrm>
            <a:off x="3015574" y="2247089"/>
            <a:ext cx="1235413" cy="3073941"/>
            <a:chOff x="3015574" y="2247089"/>
            <a:chExt cx="1235413" cy="3073941"/>
          </a:xfrm>
        </p:grpSpPr>
        <p:sp>
          <p:nvSpPr>
            <p:cNvPr id="149" name="Freeform 148"/>
            <p:cNvSpPr/>
            <p:nvPr/>
          </p:nvSpPr>
          <p:spPr>
            <a:xfrm>
              <a:off x="3151762" y="2247089"/>
              <a:ext cx="1079770" cy="1429966"/>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0" name="Freeform 149"/>
            <p:cNvSpPr/>
            <p:nvPr/>
          </p:nvSpPr>
          <p:spPr>
            <a:xfrm>
              <a:off x="3015574" y="2295728"/>
              <a:ext cx="1206230" cy="2169268"/>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Freeform 150"/>
            <p:cNvSpPr/>
            <p:nvPr/>
          </p:nvSpPr>
          <p:spPr>
            <a:xfrm>
              <a:off x="3073940" y="2256817"/>
              <a:ext cx="1177047" cy="3064213"/>
            </a:xfrm>
            <a:custGeom>
              <a:avLst/>
              <a:gdLst>
                <a:gd name="connsiteX0" fmla="*/ 1079770 w 1079770"/>
                <a:gd name="connsiteY0" fmla="*/ 0 h 1429966"/>
                <a:gd name="connsiteX1" fmla="*/ 817123 w 1079770"/>
                <a:gd name="connsiteY1" fmla="*/ 252920 h 1429966"/>
                <a:gd name="connsiteX2" fmla="*/ 564204 w 1079770"/>
                <a:gd name="connsiteY2" fmla="*/ 544749 h 1429966"/>
                <a:gd name="connsiteX3" fmla="*/ 428017 w 1079770"/>
                <a:gd name="connsiteY3" fmla="*/ 846307 h 1429966"/>
                <a:gd name="connsiteX4" fmla="*/ 379378 w 1079770"/>
                <a:gd name="connsiteY4" fmla="*/ 1060315 h 1429966"/>
                <a:gd name="connsiteX5" fmla="*/ 262647 w 1079770"/>
                <a:gd name="connsiteY5" fmla="*/ 1235413 h 1429966"/>
                <a:gd name="connsiteX6" fmla="*/ 126459 w 1079770"/>
                <a:gd name="connsiteY6" fmla="*/ 1352145 h 1429966"/>
                <a:gd name="connsiteX7" fmla="*/ 0 w 1079770"/>
                <a:gd name="connsiteY7" fmla="*/ 1429966 h 14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770" h="1429966">
                  <a:moveTo>
                    <a:pt x="1079770" y="0"/>
                  </a:moveTo>
                  <a:cubicBezTo>
                    <a:pt x="991410" y="81064"/>
                    <a:pt x="903051" y="162129"/>
                    <a:pt x="817123" y="252920"/>
                  </a:cubicBezTo>
                  <a:cubicBezTo>
                    <a:pt x="731195" y="343712"/>
                    <a:pt x="629055" y="445851"/>
                    <a:pt x="564204" y="544749"/>
                  </a:cubicBezTo>
                  <a:cubicBezTo>
                    <a:pt x="499353" y="643647"/>
                    <a:pt x="458821" y="760379"/>
                    <a:pt x="428017" y="846307"/>
                  </a:cubicBezTo>
                  <a:cubicBezTo>
                    <a:pt x="397213" y="932235"/>
                    <a:pt x="406940" y="995464"/>
                    <a:pt x="379378" y="1060315"/>
                  </a:cubicBezTo>
                  <a:cubicBezTo>
                    <a:pt x="351816" y="1125166"/>
                    <a:pt x="304800" y="1186775"/>
                    <a:pt x="262647" y="1235413"/>
                  </a:cubicBezTo>
                  <a:cubicBezTo>
                    <a:pt x="220494" y="1284051"/>
                    <a:pt x="170234" y="1319720"/>
                    <a:pt x="126459" y="1352145"/>
                  </a:cubicBezTo>
                  <a:cubicBezTo>
                    <a:pt x="82685" y="1384571"/>
                    <a:pt x="41342" y="1407268"/>
                    <a:pt x="0" y="1429966"/>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53" name="Straight Arrow Connector 152"/>
          <p:cNvCxnSpPr>
            <a:stCxn id="147" idx="4"/>
          </p:cNvCxnSpPr>
          <p:nvPr/>
        </p:nvCxnSpPr>
        <p:spPr>
          <a:xfrm rot="16200000" flipH="1">
            <a:off x="4319892" y="2510547"/>
            <a:ext cx="437744" cy="8106"/>
          </a:xfrm>
          <a:prstGeom prst="straightConnector1">
            <a:avLst/>
          </a:prstGeom>
          <a:ln w="22225">
            <a:prstDash val="solid"/>
            <a:tailEnd type="arrow"/>
          </a:ln>
        </p:spPr>
        <p:style>
          <a:lnRef idx="1">
            <a:schemeClr val="accent1"/>
          </a:lnRef>
          <a:fillRef idx="0">
            <a:schemeClr val="accent1"/>
          </a:fillRef>
          <a:effectRef idx="0">
            <a:schemeClr val="accent1"/>
          </a:effectRef>
          <a:fontRef idx="minor">
            <a:schemeClr val="tx1"/>
          </a:fontRef>
        </p:style>
      </p:cxnSp>
      <p:grpSp>
        <p:nvGrpSpPr>
          <p:cNvPr id="7" name="Group 188"/>
          <p:cNvGrpSpPr/>
          <p:nvPr/>
        </p:nvGrpSpPr>
        <p:grpSpPr>
          <a:xfrm>
            <a:off x="3164067" y="3081090"/>
            <a:ext cx="1225685" cy="2237361"/>
            <a:chOff x="3142034" y="3103123"/>
            <a:chExt cx="1225685" cy="2237361"/>
          </a:xfrm>
        </p:grpSpPr>
        <p:sp>
          <p:nvSpPr>
            <p:cNvPr id="154" name="Freeform 153"/>
            <p:cNvSpPr/>
            <p:nvPr/>
          </p:nvSpPr>
          <p:spPr>
            <a:xfrm>
              <a:off x="3210128" y="3103123"/>
              <a:ext cx="1118681" cy="583660"/>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5" name="Freeform 154"/>
            <p:cNvSpPr/>
            <p:nvPr/>
          </p:nvSpPr>
          <p:spPr>
            <a:xfrm>
              <a:off x="3142035" y="3119334"/>
              <a:ext cx="1193260" cy="1384572"/>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6" name="Freeform 155"/>
            <p:cNvSpPr/>
            <p:nvPr/>
          </p:nvSpPr>
          <p:spPr>
            <a:xfrm>
              <a:off x="3142034" y="3135545"/>
              <a:ext cx="1225685" cy="2204939"/>
            </a:xfrm>
            <a:custGeom>
              <a:avLst/>
              <a:gdLst>
                <a:gd name="connsiteX0" fmla="*/ 1118681 w 1118681"/>
                <a:gd name="connsiteY0" fmla="*/ 0 h 583660"/>
                <a:gd name="connsiteX1" fmla="*/ 787940 w 1118681"/>
                <a:gd name="connsiteY1" fmla="*/ 214009 h 583660"/>
                <a:gd name="connsiteX2" fmla="*/ 447472 w 1118681"/>
                <a:gd name="connsiteY2" fmla="*/ 398834 h 583660"/>
                <a:gd name="connsiteX3" fmla="*/ 136187 w 1118681"/>
                <a:gd name="connsiteY3" fmla="*/ 535022 h 583660"/>
                <a:gd name="connsiteX4" fmla="*/ 0 w 1118681"/>
                <a:gd name="connsiteY4" fmla="*/ 583660 h 58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81" h="583660">
                  <a:moveTo>
                    <a:pt x="1118681" y="0"/>
                  </a:moveTo>
                  <a:cubicBezTo>
                    <a:pt x="1009244" y="73768"/>
                    <a:pt x="899808" y="147537"/>
                    <a:pt x="787940" y="214009"/>
                  </a:cubicBezTo>
                  <a:cubicBezTo>
                    <a:pt x="676072" y="280481"/>
                    <a:pt x="556098" y="345332"/>
                    <a:pt x="447472" y="398834"/>
                  </a:cubicBezTo>
                  <a:cubicBezTo>
                    <a:pt x="338847" y="452336"/>
                    <a:pt x="210766" y="504218"/>
                    <a:pt x="136187" y="535022"/>
                  </a:cubicBezTo>
                  <a:cubicBezTo>
                    <a:pt x="61608" y="565826"/>
                    <a:pt x="30804" y="574743"/>
                    <a:pt x="0" y="583660"/>
                  </a:cubicBezTo>
                </a:path>
              </a:pathLst>
            </a:custGeom>
            <a:ln w="1270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 name="Group 190"/>
          <p:cNvGrpSpPr/>
          <p:nvPr/>
        </p:nvGrpSpPr>
        <p:grpSpPr>
          <a:xfrm>
            <a:off x="1699098" y="3774332"/>
            <a:ext cx="956553" cy="1488332"/>
            <a:chOff x="1699098" y="3774332"/>
            <a:chExt cx="956553" cy="1488332"/>
          </a:xfrm>
        </p:grpSpPr>
        <p:sp>
          <p:nvSpPr>
            <p:cNvPr id="157" name="Freeform 156"/>
            <p:cNvSpPr/>
            <p:nvPr/>
          </p:nvSpPr>
          <p:spPr>
            <a:xfrm>
              <a:off x="1721796" y="3774332"/>
              <a:ext cx="583659" cy="136187"/>
            </a:xfrm>
            <a:custGeom>
              <a:avLst/>
              <a:gdLst>
                <a:gd name="connsiteX0" fmla="*/ 0 w 583659"/>
                <a:gd name="connsiteY0" fmla="*/ 136187 h 136187"/>
                <a:gd name="connsiteX1" fmla="*/ 291830 w 583659"/>
                <a:gd name="connsiteY1" fmla="*/ 48638 h 136187"/>
                <a:gd name="connsiteX2" fmla="*/ 583659 w 583659"/>
                <a:gd name="connsiteY2" fmla="*/ 0 h 136187"/>
              </a:gdLst>
              <a:ahLst/>
              <a:cxnLst>
                <a:cxn ang="0">
                  <a:pos x="connsiteX0" y="connsiteY0"/>
                </a:cxn>
                <a:cxn ang="0">
                  <a:pos x="connsiteX1" y="connsiteY1"/>
                </a:cxn>
                <a:cxn ang="0">
                  <a:pos x="connsiteX2" y="connsiteY2"/>
                </a:cxn>
              </a:cxnLst>
              <a:rect l="l" t="t" r="r" b="b"/>
              <a:pathLst>
                <a:path w="583659" h="136187">
                  <a:moveTo>
                    <a:pt x="0" y="136187"/>
                  </a:moveTo>
                  <a:cubicBezTo>
                    <a:pt x="97277" y="103761"/>
                    <a:pt x="194554" y="71336"/>
                    <a:pt x="291830" y="48638"/>
                  </a:cubicBezTo>
                  <a:cubicBezTo>
                    <a:pt x="389106" y="25940"/>
                    <a:pt x="486382" y="12970"/>
                    <a:pt x="583659"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8" name="Freeform 157"/>
            <p:cNvSpPr/>
            <p:nvPr/>
          </p:nvSpPr>
          <p:spPr>
            <a:xfrm>
              <a:off x="1699098" y="4717916"/>
              <a:ext cx="713362" cy="201038"/>
            </a:xfrm>
            <a:custGeom>
              <a:avLst/>
              <a:gdLst>
                <a:gd name="connsiteX0" fmla="*/ 0 w 583659"/>
                <a:gd name="connsiteY0" fmla="*/ 136187 h 136187"/>
                <a:gd name="connsiteX1" fmla="*/ 291830 w 583659"/>
                <a:gd name="connsiteY1" fmla="*/ 48638 h 136187"/>
                <a:gd name="connsiteX2" fmla="*/ 583659 w 583659"/>
                <a:gd name="connsiteY2" fmla="*/ 0 h 136187"/>
              </a:gdLst>
              <a:ahLst/>
              <a:cxnLst>
                <a:cxn ang="0">
                  <a:pos x="connsiteX0" y="connsiteY0"/>
                </a:cxn>
                <a:cxn ang="0">
                  <a:pos x="connsiteX1" y="connsiteY1"/>
                </a:cxn>
                <a:cxn ang="0">
                  <a:pos x="connsiteX2" y="connsiteY2"/>
                </a:cxn>
              </a:cxnLst>
              <a:rect l="l" t="t" r="r" b="b"/>
              <a:pathLst>
                <a:path w="583659" h="136187">
                  <a:moveTo>
                    <a:pt x="0" y="136187"/>
                  </a:moveTo>
                  <a:cubicBezTo>
                    <a:pt x="97277" y="103761"/>
                    <a:pt x="194554" y="71336"/>
                    <a:pt x="291830" y="48638"/>
                  </a:cubicBezTo>
                  <a:cubicBezTo>
                    <a:pt x="389106" y="25940"/>
                    <a:pt x="486382" y="12970"/>
                    <a:pt x="583659"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Freeform 159"/>
            <p:cNvSpPr/>
            <p:nvPr/>
          </p:nvSpPr>
          <p:spPr>
            <a:xfrm>
              <a:off x="1721796" y="3968885"/>
              <a:ext cx="846306" cy="291830"/>
            </a:xfrm>
            <a:custGeom>
              <a:avLst/>
              <a:gdLst>
                <a:gd name="connsiteX0" fmla="*/ 0 w 846306"/>
                <a:gd name="connsiteY0" fmla="*/ 291830 h 291830"/>
                <a:gd name="connsiteX1" fmla="*/ 252919 w 846306"/>
                <a:gd name="connsiteY1" fmla="*/ 282102 h 291830"/>
                <a:gd name="connsiteX2" fmla="*/ 544749 w 846306"/>
                <a:gd name="connsiteY2" fmla="*/ 204281 h 291830"/>
                <a:gd name="connsiteX3" fmla="*/ 846306 w 846306"/>
                <a:gd name="connsiteY3" fmla="*/ 0 h 291830"/>
              </a:gdLst>
              <a:ahLst/>
              <a:cxnLst>
                <a:cxn ang="0">
                  <a:pos x="connsiteX0" y="connsiteY0"/>
                </a:cxn>
                <a:cxn ang="0">
                  <a:pos x="connsiteX1" y="connsiteY1"/>
                </a:cxn>
                <a:cxn ang="0">
                  <a:pos x="connsiteX2" y="connsiteY2"/>
                </a:cxn>
                <a:cxn ang="0">
                  <a:pos x="connsiteX3" y="connsiteY3"/>
                </a:cxn>
              </a:cxnLst>
              <a:rect l="l" t="t" r="r" b="b"/>
              <a:pathLst>
                <a:path w="846306" h="291830">
                  <a:moveTo>
                    <a:pt x="0" y="291830"/>
                  </a:moveTo>
                  <a:lnTo>
                    <a:pt x="252919" y="282102"/>
                  </a:lnTo>
                  <a:cubicBezTo>
                    <a:pt x="343710" y="267511"/>
                    <a:pt x="445851" y="251298"/>
                    <a:pt x="544749" y="204281"/>
                  </a:cubicBezTo>
                  <a:cubicBezTo>
                    <a:pt x="643647" y="157264"/>
                    <a:pt x="744976" y="78632"/>
                    <a:pt x="846306" y="0"/>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2" name="Straight Arrow Connector 161"/>
            <p:cNvCxnSpPr>
              <a:stCxn id="140" idx="3"/>
            </p:cNvCxnSpPr>
            <p:nvPr/>
          </p:nvCxnSpPr>
          <p:spPr>
            <a:xfrm>
              <a:off x="1702340" y="4508771"/>
              <a:ext cx="612843" cy="63229"/>
            </a:xfrm>
            <a:prstGeom prst="straightConnector1">
              <a:avLst/>
            </a:pr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cxnSp>
        <p:sp>
          <p:nvSpPr>
            <p:cNvPr id="163" name="Freeform 162"/>
            <p:cNvSpPr/>
            <p:nvPr/>
          </p:nvSpPr>
          <p:spPr>
            <a:xfrm>
              <a:off x="1721796" y="4747098"/>
              <a:ext cx="933855" cy="515566"/>
            </a:xfrm>
            <a:custGeom>
              <a:avLst/>
              <a:gdLst>
                <a:gd name="connsiteX0" fmla="*/ 0 w 933855"/>
                <a:gd name="connsiteY0" fmla="*/ 0 h 515566"/>
                <a:gd name="connsiteX1" fmla="*/ 359923 w 933855"/>
                <a:gd name="connsiteY1" fmla="*/ 58366 h 515566"/>
                <a:gd name="connsiteX2" fmla="*/ 564204 w 933855"/>
                <a:gd name="connsiteY2" fmla="*/ 155642 h 515566"/>
                <a:gd name="connsiteX3" fmla="*/ 807395 w 933855"/>
                <a:gd name="connsiteY3" fmla="*/ 359923 h 515566"/>
                <a:gd name="connsiteX4" fmla="*/ 933855 w 933855"/>
                <a:gd name="connsiteY4" fmla="*/ 515566 h 51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855" h="515566">
                  <a:moveTo>
                    <a:pt x="0" y="0"/>
                  </a:moveTo>
                  <a:cubicBezTo>
                    <a:pt x="132944" y="16213"/>
                    <a:pt x="265889" y="32426"/>
                    <a:pt x="359923" y="58366"/>
                  </a:cubicBezTo>
                  <a:cubicBezTo>
                    <a:pt x="453957" y="84306"/>
                    <a:pt x="489625" y="105383"/>
                    <a:pt x="564204" y="155642"/>
                  </a:cubicBezTo>
                  <a:cubicBezTo>
                    <a:pt x="638783" y="205901"/>
                    <a:pt x="745786" y="299936"/>
                    <a:pt x="807395" y="359923"/>
                  </a:cubicBezTo>
                  <a:cubicBezTo>
                    <a:pt x="869004" y="419910"/>
                    <a:pt x="901429" y="467738"/>
                    <a:pt x="933855" y="515566"/>
                  </a:cubicBezTo>
                </a:path>
              </a:pathLst>
            </a:custGeom>
            <a:ln w="12700">
              <a:solidFill>
                <a:srgbClr val="0066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 name="Group 194"/>
          <p:cNvGrpSpPr/>
          <p:nvPr/>
        </p:nvGrpSpPr>
        <p:grpSpPr>
          <a:xfrm>
            <a:off x="4802221" y="2185480"/>
            <a:ext cx="1462392" cy="2376792"/>
            <a:chOff x="4802221" y="2185480"/>
            <a:chExt cx="1462392" cy="2376792"/>
          </a:xfrm>
        </p:grpSpPr>
        <p:sp>
          <p:nvSpPr>
            <p:cNvPr id="169" name="Freeform 168"/>
            <p:cNvSpPr/>
            <p:nvPr/>
          </p:nvSpPr>
          <p:spPr>
            <a:xfrm>
              <a:off x="4873557" y="2247089"/>
              <a:ext cx="1391056" cy="1809345"/>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0" name="Freeform 169"/>
            <p:cNvSpPr/>
            <p:nvPr/>
          </p:nvSpPr>
          <p:spPr>
            <a:xfrm>
              <a:off x="4802221" y="2185480"/>
              <a:ext cx="1335932" cy="2376792"/>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00FFFF"/>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 name="Group 193"/>
          <p:cNvGrpSpPr/>
          <p:nvPr/>
        </p:nvGrpSpPr>
        <p:grpSpPr>
          <a:xfrm>
            <a:off x="4847617" y="3057727"/>
            <a:ext cx="1387814" cy="1533728"/>
            <a:chOff x="4847617" y="3057727"/>
            <a:chExt cx="1387814" cy="1533728"/>
          </a:xfrm>
        </p:grpSpPr>
        <p:sp>
          <p:nvSpPr>
            <p:cNvPr id="171" name="Freeform 170"/>
            <p:cNvSpPr/>
            <p:nvPr/>
          </p:nvSpPr>
          <p:spPr>
            <a:xfrm>
              <a:off x="4847617" y="3057727"/>
              <a:ext cx="1387814" cy="1018162"/>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33CC33"/>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2" name="Freeform 171"/>
            <p:cNvSpPr/>
            <p:nvPr/>
          </p:nvSpPr>
          <p:spPr>
            <a:xfrm>
              <a:off x="4863825" y="3073935"/>
              <a:ext cx="1186780" cy="1517520"/>
            </a:xfrm>
            <a:custGeom>
              <a:avLst/>
              <a:gdLst>
                <a:gd name="connsiteX0" fmla="*/ 0 w 1391056"/>
                <a:gd name="connsiteY0" fmla="*/ 0 h 1809345"/>
                <a:gd name="connsiteX1" fmla="*/ 807396 w 1391056"/>
                <a:gd name="connsiteY1" fmla="*/ 836579 h 1809345"/>
                <a:gd name="connsiteX2" fmla="*/ 1157592 w 1391056"/>
                <a:gd name="connsiteY2" fmla="*/ 1313234 h 1809345"/>
                <a:gd name="connsiteX3" fmla="*/ 1391056 w 1391056"/>
                <a:gd name="connsiteY3" fmla="*/ 1809345 h 1809345"/>
              </a:gdLst>
              <a:ahLst/>
              <a:cxnLst>
                <a:cxn ang="0">
                  <a:pos x="connsiteX0" y="connsiteY0"/>
                </a:cxn>
                <a:cxn ang="0">
                  <a:pos x="connsiteX1" y="connsiteY1"/>
                </a:cxn>
                <a:cxn ang="0">
                  <a:pos x="connsiteX2" y="connsiteY2"/>
                </a:cxn>
                <a:cxn ang="0">
                  <a:pos x="connsiteX3" y="connsiteY3"/>
                </a:cxn>
              </a:cxnLst>
              <a:rect l="l" t="t" r="r" b="b"/>
              <a:pathLst>
                <a:path w="1391056" h="1809345">
                  <a:moveTo>
                    <a:pt x="0" y="0"/>
                  </a:moveTo>
                  <a:cubicBezTo>
                    <a:pt x="307232" y="308853"/>
                    <a:pt x="614464" y="617707"/>
                    <a:pt x="807396" y="836579"/>
                  </a:cubicBezTo>
                  <a:cubicBezTo>
                    <a:pt x="1000328" y="1055451"/>
                    <a:pt x="1060315" y="1151106"/>
                    <a:pt x="1157592" y="1313234"/>
                  </a:cubicBezTo>
                  <a:cubicBezTo>
                    <a:pt x="1254869" y="1475362"/>
                    <a:pt x="1322962" y="1642353"/>
                    <a:pt x="1391056" y="1809345"/>
                  </a:cubicBezTo>
                </a:path>
              </a:pathLst>
            </a:custGeom>
            <a:ln w="12700">
              <a:solidFill>
                <a:srgbClr val="33CC33"/>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1" name="Group 192"/>
          <p:cNvGrpSpPr/>
          <p:nvPr/>
        </p:nvGrpSpPr>
        <p:grpSpPr>
          <a:xfrm>
            <a:off x="4698460" y="3784060"/>
            <a:ext cx="1381327" cy="1643974"/>
            <a:chOff x="4698460" y="3784060"/>
            <a:chExt cx="1381327" cy="1643974"/>
          </a:xfrm>
        </p:grpSpPr>
        <p:cxnSp>
          <p:nvCxnSpPr>
            <p:cNvPr id="173" name="Straight Arrow Connector 172"/>
            <p:cNvCxnSpPr/>
            <p:nvPr/>
          </p:nvCxnSpPr>
          <p:spPr>
            <a:xfrm flipV="1">
              <a:off x="4721158" y="4319080"/>
              <a:ext cx="1164076" cy="251299"/>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176" name="Freeform 175"/>
            <p:cNvSpPr/>
            <p:nvPr/>
          </p:nvSpPr>
          <p:spPr>
            <a:xfrm>
              <a:off x="4708187" y="3784060"/>
              <a:ext cx="1371600" cy="301557"/>
            </a:xfrm>
            <a:custGeom>
              <a:avLst/>
              <a:gdLst>
                <a:gd name="connsiteX0" fmla="*/ 0 w 1371600"/>
                <a:gd name="connsiteY0" fmla="*/ 0 h 301557"/>
                <a:gd name="connsiteX1" fmla="*/ 690664 w 1371600"/>
                <a:gd name="connsiteY1" fmla="*/ 77821 h 301557"/>
                <a:gd name="connsiteX2" fmla="*/ 1079770 w 1371600"/>
                <a:gd name="connsiteY2" fmla="*/ 175097 h 301557"/>
                <a:gd name="connsiteX3" fmla="*/ 1371600 w 1371600"/>
                <a:gd name="connsiteY3" fmla="*/ 301557 h 301557"/>
              </a:gdLst>
              <a:ahLst/>
              <a:cxnLst>
                <a:cxn ang="0">
                  <a:pos x="connsiteX0" y="connsiteY0"/>
                </a:cxn>
                <a:cxn ang="0">
                  <a:pos x="connsiteX1" y="connsiteY1"/>
                </a:cxn>
                <a:cxn ang="0">
                  <a:pos x="connsiteX2" y="connsiteY2"/>
                </a:cxn>
                <a:cxn ang="0">
                  <a:pos x="connsiteX3" y="connsiteY3"/>
                </a:cxn>
              </a:cxnLst>
              <a:rect l="l" t="t" r="r" b="b"/>
              <a:pathLst>
                <a:path w="1371600" h="301557">
                  <a:moveTo>
                    <a:pt x="0" y="0"/>
                  </a:moveTo>
                  <a:cubicBezTo>
                    <a:pt x="255351" y="24319"/>
                    <a:pt x="510703" y="48638"/>
                    <a:pt x="690664" y="77821"/>
                  </a:cubicBezTo>
                  <a:cubicBezTo>
                    <a:pt x="870625" y="107004"/>
                    <a:pt x="966281" y="137808"/>
                    <a:pt x="1079770" y="175097"/>
                  </a:cubicBezTo>
                  <a:cubicBezTo>
                    <a:pt x="1193259" y="212386"/>
                    <a:pt x="1282429" y="256971"/>
                    <a:pt x="1371600" y="301557"/>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7" name="Freeform 176"/>
            <p:cNvSpPr/>
            <p:nvPr/>
          </p:nvSpPr>
          <p:spPr>
            <a:xfrm>
              <a:off x="4698460" y="3852153"/>
              <a:ext cx="1313234" cy="729575"/>
            </a:xfrm>
            <a:custGeom>
              <a:avLst/>
              <a:gdLst>
                <a:gd name="connsiteX0" fmla="*/ 0 w 1313234"/>
                <a:gd name="connsiteY0" fmla="*/ 0 h 729575"/>
                <a:gd name="connsiteX1" fmla="*/ 486383 w 1313234"/>
                <a:gd name="connsiteY1" fmla="*/ 48638 h 729575"/>
                <a:gd name="connsiteX2" fmla="*/ 787940 w 1313234"/>
                <a:gd name="connsiteY2" fmla="*/ 243192 h 729575"/>
                <a:gd name="connsiteX3" fmla="*/ 924127 w 1313234"/>
                <a:gd name="connsiteY3" fmla="*/ 447473 h 729575"/>
                <a:gd name="connsiteX4" fmla="*/ 1050587 w 1313234"/>
                <a:gd name="connsiteY4" fmla="*/ 603115 h 729575"/>
                <a:gd name="connsiteX5" fmla="*/ 1313234 w 1313234"/>
                <a:gd name="connsiteY5" fmla="*/ 729575 h 72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3234" h="729575">
                  <a:moveTo>
                    <a:pt x="0" y="0"/>
                  </a:moveTo>
                  <a:cubicBezTo>
                    <a:pt x="177530" y="4053"/>
                    <a:pt x="355060" y="8106"/>
                    <a:pt x="486383" y="48638"/>
                  </a:cubicBezTo>
                  <a:cubicBezTo>
                    <a:pt x="617706" y="89170"/>
                    <a:pt x="714983" y="176720"/>
                    <a:pt x="787940" y="243192"/>
                  </a:cubicBezTo>
                  <a:cubicBezTo>
                    <a:pt x="860897" y="309665"/>
                    <a:pt x="880353" y="387486"/>
                    <a:pt x="924127" y="447473"/>
                  </a:cubicBezTo>
                  <a:cubicBezTo>
                    <a:pt x="967901" y="507460"/>
                    <a:pt x="985736" y="556098"/>
                    <a:pt x="1050587" y="603115"/>
                  </a:cubicBezTo>
                  <a:cubicBezTo>
                    <a:pt x="1115438" y="650132"/>
                    <a:pt x="1214336" y="689853"/>
                    <a:pt x="1313234" y="729575"/>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8" name="Freeform 177"/>
            <p:cNvSpPr/>
            <p:nvPr/>
          </p:nvSpPr>
          <p:spPr>
            <a:xfrm>
              <a:off x="4698460" y="4426085"/>
              <a:ext cx="1371600" cy="933855"/>
            </a:xfrm>
            <a:custGeom>
              <a:avLst/>
              <a:gdLst>
                <a:gd name="connsiteX0" fmla="*/ 0 w 1371600"/>
                <a:gd name="connsiteY0" fmla="*/ 933855 h 933855"/>
                <a:gd name="connsiteX1" fmla="*/ 476655 w 1371600"/>
                <a:gd name="connsiteY1" fmla="*/ 826851 h 933855"/>
                <a:gd name="connsiteX2" fmla="*/ 729574 w 1371600"/>
                <a:gd name="connsiteY2" fmla="*/ 671209 h 933855"/>
                <a:gd name="connsiteX3" fmla="*/ 856034 w 1371600"/>
                <a:gd name="connsiteY3" fmla="*/ 359924 h 933855"/>
                <a:gd name="connsiteX4" fmla="*/ 1040859 w 1371600"/>
                <a:gd name="connsiteY4" fmla="*/ 107004 h 933855"/>
                <a:gd name="connsiteX5" fmla="*/ 1225685 w 1371600"/>
                <a:gd name="connsiteY5" fmla="*/ 48638 h 933855"/>
                <a:gd name="connsiteX6" fmla="*/ 1371600 w 1371600"/>
                <a:gd name="connsiteY6" fmla="*/ 0 h 933855"/>
                <a:gd name="connsiteX0" fmla="*/ 0 w 1371600"/>
                <a:gd name="connsiteY0" fmla="*/ 933855 h 933855"/>
                <a:gd name="connsiteX1" fmla="*/ 476655 w 1371600"/>
                <a:gd name="connsiteY1" fmla="*/ 826851 h 933855"/>
                <a:gd name="connsiteX2" fmla="*/ 729574 w 1371600"/>
                <a:gd name="connsiteY2" fmla="*/ 671209 h 933855"/>
                <a:gd name="connsiteX3" fmla="*/ 856034 w 1371600"/>
                <a:gd name="connsiteY3" fmla="*/ 359924 h 933855"/>
                <a:gd name="connsiteX4" fmla="*/ 1040859 w 1371600"/>
                <a:gd name="connsiteY4" fmla="*/ 107004 h 933855"/>
                <a:gd name="connsiteX5" fmla="*/ 1225685 w 1371600"/>
                <a:gd name="connsiteY5" fmla="*/ 48638 h 933855"/>
                <a:gd name="connsiteX6" fmla="*/ 1371600 w 1371600"/>
                <a:gd name="connsiteY6" fmla="*/ 0 h 933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933855">
                  <a:moveTo>
                    <a:pt x="0" y="933855"/>
                  </a:moveTo>
                  <a:cubicBezTo>
                    <a:pt x="177529" y="902240"/>
                    <a:pt x="355059" y="870625"/>
                    <a:pt x="476655" y="826851"/>
                  </a:cubicBezTo>
                  <a:cubicBezTo>
                    <a:pt x="598251" y="783077"/>
                    <a:pt x="666344" y="749030"/>
                    <a:pt x="729574" y="671209"/>
                  </a:cubicBezTo>
                  <a:cubicBezTo>
                    <a:pt x="792804" y="593388"/>
                    <a:pt x="804153" y="453958"/>
                    <a:pt x="856034" y="359924"/>
                  </a:cubicBezTo>
                  <a:cubicBezTo>
                    <a:pt x="907915" y="265890"/>
                    <a:pt x="979250" y="158885"/>
                    <a:pt x="1040859" y="107004"/>
                  </a:cubicBezTo>
                  <a:cubicBezTo>
                    <a:pt x="1102468" y="55123"/>
                    <a:pt x="1225685" y="48638"/>
                    <a:pt x="1225685" y="48638"/>
                  </a:cubicBezTo>
                  <a:lnTo>
                    <a:pt x="1371600" y="0"/>
                  </a:ln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9" name="Straight Arrow Connector 178"/>
            <p:cNvCxnSpPr/>
            <p:nvPr/>
          </p:nvCxnSpPr>
          <p:spPr>
            <a:xfrm>
              <a:off x="4698460" y="4620638"/>
              <a:ext cx="1157591" cy="87549"/>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182" name="Freeform 181"/>
            <p:cNvSpPr/>
            <p:nvPr/>
          </p:nvSpPr>
          <p:spPr>
            <a:xfrm>
              <a:off x="4698460" y="4922196"/>
              <a:ext cx="1361872" cy="505838"/>
            </a:xfrm>
            <a:custGeom>
              <a:avLst/>
              <a:gdLst>
                <a:gd name="connsiteX0" fmla="*/ 0 w 1361872"/>
                <a:gd name="connsiteY0" fmla="*/ 505838 h 505838"/>
                <a:gd name="connsiteX1" fmla="*/ 447472 w 1361872"/>
                <a:gd name="connsiteY1" fmla="*/ 408561 h 505838"/>
                <a:gd name="connsiteX2" fmla="*/ 826851 w 1361872"/>
                <a:gd name="connsiteY2" fmla="*/ 262647 h 505838"/>
                <a:gd name="connsiteX3" fmla="*/ 1361872 w 1361872"/>
                <a:gd name="connsiteY3" fmla="*/ 0 h 505838"/>
              </a:gdLst>
              <a:ahLst/>
              <a:cxnLst>
                <a:cxn ang="0">
                  <a:pos x="connsiteX0" y="connsiteY0"/>
                </a:cxn>
                <a:cxn ang="0">
                  <a:pos x="connsiteX1" y="connsiteY1"/>
                </a:cxn>
                <a:cxn ang="0">
                  <a:pos x="connsiteX2" y="connsiteY2"/>
                </a:cxn>
                <a:cxn ang="0">
                  <a:pos x="connsiteX3" y="connsiteY3"/>
                </a:cxn>
              </a:cxnLst>
              <a:rect l="l" t="t" r="r" b="b"/>
              <a:pathLst>
                <a:path w="1361872" h="505838">
                  <a:moveTo>
                    <a:pt x="0" y="505838"/>
                  </a:moveTo>
                  <a:cubicBezTo>
                    <a:pt x="154832" y="477465"/>
                    <a:pt x="309664" y="449093"/>
                    <a:pt x="447472" y="408561"/>
                  </a:cubicBezTo>
                  <a:cubicBezTo>
                    <a:pt x="585280" y="368029"/>
                    <a:pt x="674451" y="330741"/>
                    <a:pt x="826851" y="262647"/>
                  </a:cubicBezTo>
                  <a:cubicBezTo>
                    <a:pt x="979251" y="194554"/>
                    <a:pt x="1170561" y="97277"/>
                    <a:pt x="1361872" y="0"/>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 name="Group 202"/>
          <p:cNvGrpSpPr/>
          <p:nvPr/>
        </p:nvGrpSpPr>
        <p:grpSpPr>
          <a:xfrm>
            <a:off x="6773694" y="4236395"/>
            <a:ext cx="758758" cy="526915"/>
            <a:chOff x="6773694" y="4236395"/>
            <a:chExt cx="758758" cy="526915"/>
          </a:xfrm>
        </p:grpSpPr>
        <p:cxnSp>
          <p:nvCxnSpPr>
            <p:cNvPr id="184" name="Straight Arrow Connector 183"/>
            <p:cNvCxnSpPr>
              <a:stCxn id="145" idx="6"/>
            </p:cNvCxnSpPr>
            <p:nvPr/>
          </p:nvCxnSpPr>
          <p:spPr>
            <a:xfrm>
              <a:off x="6773694" y="4755204"/>
              <a:ext cx="752272" cy="8106"/>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a:off x="6780180" y="4236395"/>
              <a:ext cx="752272" cy="8106"/>
            </a:xfrm>
            <a:prstGeom prst="straightConnector1">
              <a:avLst/>
            </a:pr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3" name="Group 191"/>
          <p:cNvGrpSpPr/>
          <p:nvPr/>
        </p:nvGrpSpPr>
        <p:grpSpPr>
          <a:xfrm>
            <a:off x="3195868" y="3774332"/>
            <a:ext cx="1209472" cy="1669915"/>
            <a:chOff x="3206885" y="3774332"/>
            <a:chExt cx="1209472" cy="1669915"/>
          </a:xfrm>
        </p:grpSpPr>
        <p:cxnSp>
          <p:nvCxnSpPr>
            <p:cNvPr id="164" name="Straight Arrow Connector 163"/>
            <p:cNvCxnSpPr/>
            <p:nvPr/>
          </p:nvCxnSpPr>
          <p:spPr>
            <a:xfrm flipV="1">
              <a:off x="3206885" y="3774332"/>
              <a:ext cx="1209472" cy="11349"/>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3232826" y="4609290"/>
              <a:ext cx="1154348" cy="1621"/>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229584" y="5442626"/>
              <a:ext cx="1154348" cy="1621"/>
            </a:xfrm>
            <a:prstGeom prst="straightConnector1">
              <a:avLst/>
            </a:prstGeom>
            <a:ln w="12700">
              <a:solidFill>
                <a:srgbClr val="00B0F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4" name="Group 201"/>
          <p:cNvGrpSpPr/>
          <p:nvPr/>
        </p:nvGrpSpPr>
        <p:grpSpPr>
          <a:xfrm>
            <a:off x="3183875" y="3128790"/>
            <a:ext cx="1340382" cy="2269476"/>
            <a:chOff x="3183875" y="3767776"/>
            <a:chExt cx="1340382" cy="2269476"/>
          </a:xfrm>
        </p:grpSpPr>
        <p:sp>
          <p:nvSpPr>
            <p:cNvPr id="198" name="Freeform 197"/>
            <p:cNvSpPr/>
            <p:nvPr/>
          </p:nvSpPr>
          <p:spPr>
            <a:xfrm>
              <a:off x="3227942" y="3778793"/>
              <a:ext cx="1277957" cy="638978"/>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9" name="Freeform 198"/>
            <p:cNvSpPr/>
            <p:nvPr/>
          </p:nvSpPr>
          <p:spPr>
            <a:xfrm>
              <a:off x="3183875" y="3767776"/>
              <a:ext cx="1331203" cy="1377109"/>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Freeform 199"/>
            <p:cNvSpPr/>
            <p:nvPr/>
          </p:nvSpPr>
          <p:spPr>
            <a:xfrm>
              <a:off x="3193054" y="3778794"/>
              <a:ext cx="1331203" cy="2258458"/>
            </a:xfrm>
            <a:custGeom>
              <a:avLst/>
              <a:gdLst>
                <a:gd name="connsiteX0" fmla="*/ 0 w 1277957"/>
                <a:gd name="connsiteY0" fmla="*/ 638978 h 638978"/>
                <a:gd name="connsiteX1" fmla="*/ 473725 w 1277957"/>
                <a:gd name="connsiteY1" fmla="*/ 583894 h 638978"/>
                <a:gd name="connsiteX2" fmla="*/ 848299 w 1277957"/>
                <a:gd name="connsiteY2" fmla="*/ 484742 h 638978"/>
                <a:gd name="connsiteX3" fmla="*/ 1167788 w 1277957"/>
                <a:gd name="connsiteY3" fmla="*/ 231354 h 638978"/>
                <a:gd name="connsiteX4" fmla="*/ 1277957 w 1277957"/>
                <a:gd name="connsiteY4" fmla="*/ 0 h 638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57" h="638978">
                  <a:moveTo>
                    <a:pt x="0" y="638978"/>
                  </a:moveTo>
                  <a:cubicBezTo>
                    <a:pt x="166171" y="624289"/>
                    <a:pt x="332342" y="609600"/>
                    <a:pt x="473725" y="583894"/>
                  </a:cubicBezTo>
                  <a:cubicBezTo>
                    <a:pt x="615108" y="558188"/>
                    <a:pt x="732622" y="543499"/>
                    <a:pt x="848299" y="484742"/>
                  </a:cubicBezTo>
                  <a:cubicBezTo>
                    <a:pt x="963976" y="425985"/>
                    <a:pt x="1096178" y="312144"/>
                    <a:pt x="1167788" y="231354"/>
                  </a:cubicBezTo>
                  <a:cubicBezTo>
                    <a:pt x="1239398" y="150564"/>
                    <a:pt x="1258677" y="75282"/>
                    <a:pt x="1277957" y="0"/>
                  </a:cubicBezTo>
                </a:path>
              </a:pathLst>
            </a:custGeom>
            <a:ln w="12700">
              <a:solidFill>
                <a:srgbClr val="00B0F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04" name="Rectangle 203"/>
          <p:cNvSpPr/>
          <p:nvPr/>
        </p:nvSpPr>
        <p:spPr>
          <a:xfrm>
            <a:off x="7524520" y="4010140"/>
            <a:ext cx="683046" cy="947450"/>
          </a:xfrm>
          <a:prstGeom prst="rect">
            <a:avLst/>
          </a:prstGeom>
          <a:solidFill>
            <a:srgbClr val="00B050">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413134" y="1569904"/>
            <a:ext cx="2363118" cy="461665"/>
          </a:xfrm>
          <a:prstGeom prst="rect">
            <a:avLst/>
          </a:prstGeom>
          <a:noFill/>
        </p:spPr>
        <p:txBody>
          <a:bodyPr wrap="square" rtlCol="0">
            <a:spAutoFit/>
          </a:bodyPr>
          <a:lstStyle/>
          <a:p>
            <a:pPr marL="176213" indent="-176213"/>
            <a:r>
              <a:rPr lang="zh-CN" altLang="en-US" sz="2400" dirty="0" smtClean="0">
                <a:solidFill>
                  <a:srgbClr val="C00000"/>
                </a:solidFill>
                <a:latin typeface="黑体" pitchFamily="2" charset="-122"/>
                <a:ea typeface="黑体" pitchFamily="2" charset="-122"/>
              </a:rPr>
              <a:t>完整计算过程</a:t>
            </a:r>
            <a:endParaRPr lang="zh-CN" altLang="en-US" sz="2400"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box(out)">
                                      <p:cBhvr>
                                        <p:cTn id="7" dur="20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2000"/>
                                        <p:tgtEl>
                                          <p:spTgt spid="147"/>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iterate type="lt">
                                    <p:tmPct val="5000"/>
                                  </p:iterate>
                                  <p:childTnLst>
                                    <p:set>
                                      <p:cBhvr>
                                        <p:cTn id="16" dur="1" fill="hold">
                                          <p:stCondLst>
                                            <p:cond delay="0"/>
                                          </p:stCondLst>
                                        </p:cTn>
                                        <p:tgtEl>
                                          <p:spTgt spid="148"/>
                                        </p:tgtEl>
                                        <p:attrNameLst>
                                          <p:attrName>style.visibility</p:attrName>
                                        </p:attrNameLst>
                                      </p:cBhvr>
                                      <p:to>
                                        <p:strVal val="visible"/>
                                      </p:to>
                                    </p:set>
                                    <p:anim calcmode="lin" valueType="num">
                                      <p:cBhvr>
                                        <p:cTn id="17" dur="1000" fill="hold"/>
                                        <p:tgtEl>
                                          <p:spTgt spid="148"/>
                                        </p:tgtEl>
                                        <p:attrNameLst>
                                          <p:attrName>ppt_w</p:attrName>
                                        </p:attrNameLst>
                                      </p:cBhvr>
                                      <p:tavLst>
                                        <p:tav tm="0">
                                          <p:val>
                                            <p:fltVal val="0"/>
                                          </p:val>
                                        </p:tav>
                                        <p:tav tm="100000">
                                          <p:val>
                                            <p:strVal val="#ppt_w"/>
                                          </p:val>
                                        </p:tav>
                                      </p:tavLst>
                                    </p:anim>
                                    <p:anim calcmode="lin" valueType="num">
                                      <p:cBhvr>
                                        <p:cTn id="18" dur="1000" fill="hold"/>
                                        <p:tgtEl>
                                          <p:spTgt spid="148"/>
                                        </p:tgtEl>
                                        <p:attrNameLst>
                                          <p:attrName>ppt_h</p:attrName>
                                        </p:attrNameLst>
                                      </p:cBhvr>
                                      <p:tavLst>
                                        <p:tav tm="0">
                                          <p:val>
                                            <p:fltVal val="0"/>
                                          </p:val>
                                        </p:tav>
                                        <p:tav tm="100000">
                                          <p:val>
                                            <p:strVal val="#ppt_h"/>
                                          </p:val>
                                        </p:tav>
                                      </p:tavLst>
                                    </p:anim>
                                    <p:anim calcmode="lin" valueType="num">
                                      <p:cBhvr>
                                        <p:cTn id="19" dur="1000" fill="hold"/>
                                        <p:tgtEl>
                                          <p:spTgt spid="148"/>
                                        </p:tgtEl>
                                        <p:attrNameLst>
                                          <p:attrName>style.rotation</p:attrName>
                                        </p:attrNameLst>
                                      </p:cBhvr>
                                      <p:tavLst>
                                        <p:tav tm="0">
                                          <p:val>
                                            <p:fltVal val="90"/>
                                          </p:val>
                                        </p:tav>
                                        <p:tav tm="100000">
                                          <p:val>
                                            <p:fltVal val="0"/>
                                          </p:val>
                                        </p:tav>
                                      </p:tavLst>
                                    </p:anim>
                                    <p:animEffect transition="in" filter="fade">
                                      <p:cBhvr>
                                        <p:cTn id="20" dur="1000"/>
                                        <p:tgtEl>
                                          <p:spTgt spid="14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out)">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out)">
                                      <p:cBhvr>
                                        <p:cTn id="30" dur="1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53"/>
                                        </p:tgtEl>
                                        <p:attrNameLst>
                                          <p:attrName>style.visibility</p:attrName>
                                        </p:attrNameLst>
                                      </p:cBhvr>
                                      <p:to>
                                        <p:strVal val="visible"/>
                                      </p:to>
                                    </p:set>
                                    <p:animEffect transition="in" filter="wipe(up)">
                                      <p:cBhvr>
                                        <p:cTn id="35" dur="3000"/>
                                        <p:tgtEl>
                                          <p:spTgt spid="15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3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30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up)">
                                      <p:cBhvr>
                                        <p:cTn id="50" dur="30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up)">
                                      <p:cBhvr>
                                        <p:cTn id="55" dur="30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left)">
                                      <p:cBhvr>
                                        <p:cTn id="60" dur="30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left)">
                                      <p:cBhvr>
                                        <p:cTn id="65" dur="30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left)">
                                      <p:cBhvr>
                                        <p:cTn id="70" dur="30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left)">
                                      <p:cBhvr>
                                        <p:cTn id="75" dur="30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30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04"/>
                                        </p:tgtEl>
                                        <p:attrNameLst>
                                          <p:attrName>style.visibility</p:attrName>
                                        </p:attrNameLst>
                                      </p:cBhvr>
                                      <p:to>
                                        <p:strVal val="visible"/>
                                      </p:to>
                                    </p:set>
                                    <p:animEffect transition="in" filter="wipe(left)">
                                      <p:cBhvr>
                                        <p:cTn id="85" dur="3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7" grpId="0" animBg="1"/>
      <p:bldP spid="148" grpId="0" animBg="1"/>
      <p:bldP spid="20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06478" y="294528"/>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
        <p:nvSpPr>
          <p:cNvPr id="56" name="TextBox 55"/>
          <p:cNvSpPr txBox="1"/>
          <p:nvPr/>
        </p:nvSpPr>
        <p:spPr>
          <a:xfrm>
            <a:off x="589404" y="1129229"/>
            <a:ext cx="8080871" cy="4493538"/>
          </a:xfrm>
          <a:prstGeom prst="rect">
            <a:avLst/>
          </a:prstGeom>
          <a:noFill/>
        </p:spPr>
        <p:txBody>
          <a:bodyPr wrap="square" rtlCol="0">
            <a:spAutoFit/>
          </a:bodyPr>
          <a:lstStyle/>
          <a:p>
            <a:pPr marL="176213" indent="-176213">
              <a:spcBef>
                <a:spcPts val="600"/>
              </a:spcBef>
            </a:pPr>
            <a:r>
              <a:rPr lang="zh-CN" altLang="en-US" sz="2600" b="1" dirty="0" smtClean="0">
                <a:solidFill>
                  <a:srgbClr val="00B050"/>
                </a:solidFill>
                <a:latin typeface="黑体" pitchFamily="2" charset="-122"/>
                <a:ea typeface="黑体" pitchFamily="2" charset="-122"/>
              </a:rPr>
              <a:t>失效处理</a:t>
            </a:r>
            <a:endParaRPr lang="en-US" altLang="zh-CN" sz="2600" b="1" dirty="0" smtClean="0">
              <a:solidFill>
                <a:srgbClr val="00B050"/>
              </a:solidFill>
              <a:latin typeface="黑体" pitchFamily="2" charset="-122"/>
              <a:ea typeface="黑体" pitchFamily="2" charset="-122"/>
            </a:endParaRPr>
          </a:p>
          <a:p>
            <a:pPr marL="176213" indent="-176213">
              <a:spcBef>
                <a:spcPts val="1200"/>
              </a:spcBef>
              <a:spcAft>
                <a:spcPts val="600"/>
              </a:spcAft>
              <a:buFont typeface="Arial" pitchFamily="34" charset="0"/>
              <a:buChar char="•"/>
            </a:pPr>
            <a:r>
              <a:rPr lang="zh-CN" altLang="en-US" sz="2600" dirty="0" smtClean="0">
                <a:solidFill>
                  <a:srgbClr val="C00000"/>
                </a:solidFill>
                <a:latin typeface="黑体" pitchFamily="2" charset="-122"/>
                <a:ea typeface="黑体" pitchFamily="2" charset="-122"/>
              </a:rPr>
              <a:t>主节点失效</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zh-CN" altLang="en-US" sz="2400" dirty="0" smtClean="0">
                <a:latin typeface="黑体" pitchFamily="2" charset="-122"/>
                <a:ea typeface="黑体" pitchFamily="2" charset="-122"/>
              </a:rPr>
              <a:t> 主节点中会周期性地设置检查点</a:t>
            </a:r>
            <a:r>
              <a:rPr lang="en-US" altLang="zh-CN" sz="2400" dirty="0" smtClean="0">
                <a:latin typeface="黑体" pitchFamily="2" charset="-122"/>
                <a:ea typeface="黑体" pitchFamily="2" charset="-122"/>
              </a:rPr>
              <a:t>(checkpoint)</a:t>
            </a:r>
            <a:r>
              <a:rPr lang="zh-CN" altLang="en-US" sz="2400" dirty="0" smtClean="0">
                <a:latin typeface="黑体" pitchFamily="2" charset="-122"/>
                <a:ea typeface="黑体" pitchFamily="2" charset="-122"/>
              </a:rPr>
              <a:t>，检查整个计算作业的执行情况，一旦某个任务失效，可以从最近有效的检查点开始重新执行，避免从头开始计算的时间浪费。</a:t>
            </a:r>
            <a:endParaRPr lang="en-US" altLang="zh-CN" sz="2400" dirty="0" smtClean="0">
              <a:latin typeface="黑体" pitchFamily="2" charset="-122"/>
              <a:ea typeface="黑体" pitchFamily="2" charset="-122"/>
            </a:endParaRPr>
          </a:p>
          <a:p>
            <a:pPr marL="176213" indent="-176213">
              <a:spcBef>
                <a:spcPts val="1200"/>
              </a:spcBef>
              <a:spcAft>
                <a:spcPts val="600"/>
              </a:spcAft>
              <a:buFont typeface="Arial" pitchFamily="34" charset="0"/>
              <a:buChar char="•"/>
            </a:pPr>
            <a:r>
              <a:rPr lang="zh-CN" altLang="en-US" sz="2600" dirty="0" smtClean="0">
                <a:solidFill>
                  <a:srgbClr val="C00000"/>
                </a:solidFill>
                <a:latin typeface="黑体" pitchFamily="2" charset="-122"/>
                <a:ea typeface="黑体" pitchFamily="2" charset="-122"/>
              </a:rPr>
              <a:t>工作节点失效</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zh-CN" altLang="en-US" sz="2400" dirty="0" smtClean="0">
                <a:latin typeface="黑体" pitchFamily="2" charset="-122"/>
                <a:ea typeface="黑体" pitchFamily="2" charset="-122"/>
              </a:rPr>
              <a:t> 工作节点失效是很普遍发生的，主节点会周期性地给工作节点发送心跳检测，如果工作节点没有回应，这认为该工作节点失效，主节点将终止该工作节点的任务并把失效的任务重新调度到其它工作节点上重新执行</a:t>
            </a:r>
            <a:endParaRPr lang="zh-CN" altLang="en-US" sz="24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204839" y="5344357"/>
            <a:ext cx="1384916" cy="4350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sz="quarter" idx="1"/>
          </p:nvPr>
        </p:nvSpPr>
        <p:spPr>
          <a:xfrm>
            <a:off x="184221" y="857772"/>
            <a:ext cx="8772492" cy="5536894"/>
          </a:xfrm>
        </p:spPr>
        <p:txBody>
          <a:bodyPr>
            <a:normAutofit/>
          </a:bodyPr>
          <a:lstStyle/>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073429" y="327579"/>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
        <p:nvSpPr>
          <p:cNvPr id="56" name="TextBox 55"/>
          <p:cNvSpPr txBox="1"/>
          <p:nvPr/>
        </p:nvSpPr>
        <p:spPr>
          <a:xfrm>
            <a:off x="501269" y="1041093"/>
            <a:ext cx="8191040" cy="3754874"/>
          </a:xfrm>
          <a:prstGeom prst="rect">
            <a:avLst/>
          </a:prstGeom>
          <a:noFill/>
        </p:spPr>
        <p:txBody>
          <a:bodyPr wrap="square" rtlCol="0">
            <a:spAutoFit/>
          </a:bodyPr>
          <a:lstStyle/>
          <a:p>
            <a:pPr marL="176213" indent="-176213">
              <a:spcBef>
                <a:spcPts val="600"/>
              </a:spcBef>
            </a:pPr>
            <a:r>
              <a:rPr lang="zh-CN" altLang="en-US" sz="2600" b="1" dirty="0" smtClean="0">
                <a:solidFill>
                  <a:srgbClr val="00B050"/>
                </a:solidFill>
                <a:latin typeface="黑体" pitchFamily="2" charset="-122"/>
                <a:ea typeface="黑体" pitchFamily="2" charset="-122"/>
              </a:rPr>
              <a:t>带宽优化</a:t>
            </a:r>
            <a:endParaRPr lang="en-US" altLang="zh-CN" sz="2600" b="1" dirty="0" smtClean="0">
              <a:solidFill>
                <a:srgbClr val="00B050"/>
              </a:solidFill>
              <a:latin typeface="黑体" pitchFamily="2" charset="-122"/>
              <a:ea typeface="黑体" pitchFamily="2" charset="-122"/>
            </a:endParaRPr>
          </a:p>
          <a:p>
            <a:pPr marL="176213" indent="-176213">
              <a:spcBef>
                <a:spcPts val="1200"/>
              </a:spcBef>
              <a:spcAft>
                <a:spcPts val="600"/>
              </a:spcAft>
              <a:buFont typeface="Arial" pitchFamily="34" charset="0"/>
              <a:buChar char="•"/>
            </a:pPr>
            <a:r>
              <a:rPr lang="zh-CN" altLang="en-US" sz="2600" dirty="0" smtClean="0">
                <a:solidFill>
                  <a:srgbClr val="C00000"/>
                </a:solidFill>
                <a:latin typeface="黑体" pitchFamily="2" charset="-122"/>
                <a:ea typeface="黑体" pitchFamily="2" charset="-122"/>
              </a:rPr>
              <a:t>问题</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大量的键值对数据在传送给</a:t>
            </a:r>
            <a:r>
              <a:rPr lang="en-US" altLang="zh-CN" sz="2400" dirty="0" smtClean="0">
                <a:latin typeface="黑体" pitchFamily="2" charset="-122"/>
                <a:ea typeface="黑体" pitchFamily="2" charset="-122"/>
              </a:rPr>
              <a:t>Reduce</a:t>
            </a:r>
            <a:r>
              <a:rPr lang="zh-CN" altLang="en-US" sz="2400" dirty="0" smtClean="0">
                <a:latin typeface="黑体" pitchFamily="2" charset="-122"/>
                <a:ea typeface="黑体" pitchFamily="2" charset="-122"/>
              </a:rPr>
              <a:t>节点时会引起较大的通信带宽开销。</a:t>
            </a:r>
            <a:endParaRPr lang="en-US" altLang="zh-CN" sz="2400" dirty="0" smtClean="0">
              <a:latin typeface="黑体" pitchFamily="2" charset="-122"/>
              <a:ea typeface="黑体" pitchFamily="2" charset="-122"/>
            </a:endParaRPr>
          </a:p>
          <a:p>
            <a:pPr marL="176213" indent="-176213">
              <a:spcBef>
                <a:spcPts val="1200"/>
              </a:spcBef>
              <a:spcAft>
                <a:spcPts val="600"/>
              </a:spcAft>
              <a:buFont typeface="Arial" pitchFamily="34" charset="0"/>
              <a:buChar char="•"/>
            </a:pPr>
            <a:r>
              <a:rPr lang="zh-CN" altLang="en-US" sz="2600" dirty="0" smtClean="0">
                <a:solidFill>
                  <a:srgbClr val="C00000"/>
                </a:solidFill>
                <a:latin typeface="黑体" pitchFamily="2" charset="-122"/>
                <a:ea typeface="黑体" pitchFamily="2" charset="-122"/>
              </a:rPr>
              <a:t>解决方案</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zh-CN" altLang="en-US" sz="2400" dirty="0" smtClean="0">
                <a:latin typeface="黑体" pitchFamily="2" charset="-122"/>
                <a:ea typeface="黑体" pitchFamily="2" charset="-122"/>
              </a:rPr>
              <a:t> 每个</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节点处理完成的中间键值队将由</a:t>
            </a:r>
            <a:r>
              <a:rPr lang="en-US" altLang="zh-CN" sz="2400" dirty="0" smtClean="0">
                <a:latin typeface="黑体" pitchFamily="2" charset="-122"/>
                <a:ea typeface="黑体" pitchFamily="2" charset="-122"/>
              </a:rPr>
              <a:t>combiner</a:t>
            </a:r>
            <a:r>
              <a:rPr lang="zh-CN" altLang="en-US" sz="2400" dirty="0" smtClean="0">
                <a:latin typeface="黑体" pitchFamily="2" charset="-122"/>
                <a:ea typeface="黑体" pitchFamily="2" charset="-122"/>
              </a:rPr>
              <a:t>做一个合并压缩，即把那些键名相同的键值对归并为一个键名下的一组数值。</a:t>
            </a:r>
            <a:endParaRPr lang="zh-CN" altLang="en-US" sz="2400" dirty="0">
              <a:latin typeface="黑体" pitchFamily="2" charset="-122"/>
              <a:ea typeface="黑体" pitchFamily="2" charset="-122"/>
            </a:endParaRPr>
          </a:p>
        </p:txBody>
      </p:sp>
      <p:sp>
        <p:nvSpPr>
          <p:cNvPr id="57" name="TextBox 56"/>
          <p:cNvSpPr txBox="1"/>
          <p:nvPr/>
        </p:nvSpPr>
        <p:spPr>
          <a:xfrm>
            <a:off x="1349567" y="5183428"/>
            <a:ext cx="1867358" cy="978729"/>
          </a:xfrm>
          <a:prstGeom prst="rect">
            <a:avLst/>
          </a:prstGeom>
          <a:noFill/>
        </p:spPr>
        <p:txBody>
          <a:bodyPr wrap="square" rtlCol="0">
            <a:spAutoFit/>
          </a:bodyPr>
          <a:lstStyle/>
          <a:p>
            <a:pPr algn="r">
              <a:lnSpc>
                <a:spcPct val="80000"/>
              </a:lnSpc>
            </a:pPr>
            <a:r>
              <a:rPr lang="en-US" altLang="zh-CN" b="1" dirty="0" smtClean="0">
                <a:ea typeface="+mj-ea"/>
              </a:rPr>
              <a:t>(good, 1)</a:t>
            </a:r>
          </a:p>
          <a:p>
            <a:pPr algn="r">
              <a:lnSpc>
                <a:spcPct val="80000"/>
              </a:lnSpc>
            </a:pPr>
            <a:r>
              <a:rPr lang="en-US" altLang="zh-CN" b="1" dirty="0" smtClean="0">
                <a:ea typeface="+mj-ea"/>
              </a:rPr>
              <a:t>(weather, 1)</a:t>
            </a:r>
          </a:p>
          <a:p>
            <a:pPr algn="r">
              <a:lnSpc>
                <a:spcPct val="80000"/>
              </a:lnSpc>
            </a:pPr>
            <a:r>
              <a:rPr lang="en-US" altLang="zh-CN" b="1" dirty="0" smtClean="0">
                <a:ea typeface="+mj-ea"/>
              </a:rPr>
              <a:t>(is, 1)</a:t>
            </a:r>
          </a:p>
          <a:p>
            <a:pPr algn="r">
              <a:lnSpc>
                <a:spcPct val="80000"/>
              </a:lnSpc>
            </a:pPr>
            <a:r>
              <a:rPr lang="en-US" altLang="zh-CN" b="1" dirty="0" smtClean="0">
                <a:ea typeface="+mj-ea"/>
              </a:rPr>
              <a:t>(good, 1)</a:t>
            </a:r>
          </a:p>
        </p:txBody>
      </p:sp>
      <p:grpSp>
        <p:nvGrpSpPr>
          <p:cNvPr id="65" name="Group 64"/>
          <p:cNvGrpSpPr/>
          <p:nvPr/>
        </p:nvGrpSpPr>
        <p:grpSpPr>
          <a:xfrm>
            <a:off x="3171022" y="5214641"/>
            <a:ext cx="2932319" cy="765682"/>
            <a:chOff x="3171022" y="5214641"/>
            <a:chExt cx="2932319" cy="765682"/>
          </a:xfrm>
        </p:grpSpPr>
        <p:sp>
          <p:nvSpPr>
            <p:cNvPr id="58" name="TextBox 57"/>
            <p:cNvSpPr txBox="1"/>
            <p:nvPr/>
          </p:nvSpPr>
          <p:spPr>
            <a:xfrm>
              <a:off x="4509575" y="5214641"/>
              <a:ext cx="1593766" cy="757130"/>
            </a:xfrm>
            <a:prstGeom prst="rect">
              <a:avLst/>
            </a:prstGeom>
            <a:noFill/>
          </p:spPr>
          <p:txBody>
            <a:bodyPr wrap="square" rtlCol="0">
              <a:spAutoFit/>
            </a:bodyPr>
            <a:lstStyle/>
            <a:p>
              <a:pPr algn="r">
                <a:lnSpc>
                  <a:spcPct val="80000"/>
                </a:lnSpc>
              </a:pPr>
              <a:r>
                <a:rPr lang="en-US" altLang="zh-CN" b="1" dirty="0" smtClean="0">
                  <a:solidFill>
                    <a:srgbClr val="FF0000"/>
                  </a:solidFill>
                  <a:ea typeface="+mj-ea"/>
                </a:rPr>
                <a:t>(good, 2)</a:t>
              </a:r>
            </a:p>
            <a:p>
              <a:pPr algn="r">
                <a:lnSpc>
                  <a:spcPct val="80000"/>
                </a:lnSpc>
              </a:pPr>
              <a:r>
                <a:rPr lang="en-US" altLang="zh-CN" b="1" dirty="0" smtClean="0">
                  <a:ea typeface="+mj-ea"/>
                </a:rPr>
                <a:t>(weather, 1)</a:t>
              </a:r>
            </a:p>
            <a:p>
              <a:pPr algn="r">
                <a:lnSpc>
                  <a:spcPct val="80000"/>
                </a:lnSpc>
              </a:pPr>
              <a:r>
                <a:rPr lang="en-US" altLang="zh-CN" b="1" dirty="0" smtClean="0">
                  <a:ea typeface="+mj-ea"/>
                </a:rPr>
                <a:t>(is, 1)</a:t>
              </a:r>
            </a:p>
          </p:txBody>
        </p:sp>
        <p:grpSp>
          <p:nvGrpSpPr>
            <p:cNvPr id="64" name="Group 63"/>
            <p:cNvGrpSpPr/>
            <p:nvPr/>
          </p:nvGrpSpPr>
          <p:grpSpPr>
            <a:xfrm>
              <a:off x="3171022" y="5310130"/>
              <a:ext cx="1819619" cy="670193"/>
              <a:chOff x="3171022" y="5310130"/>
              <a:chExt cx="1819619" cy="670193"/>
            </a:xfrm>
          </p:grpSpPr>
          <p:cxnSp>
            <p:nvCxnSpPr>
              <p:cNvPr id="60" name="Straight Arrow Connector 59"/>
              <p:cNvCxnSpPr/>
              <p:nvPr/>
            </p:nvCxnSpPr>
            <p:spPr>
              <a:xfrm>
                <a:off x="3227942" y="5332164"/>
                <a:ext cx="1762699" cy="11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171022" y="5409282"/>
                <a:ext cx="1786568" cy="5710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279604" y="5310130"/>
                <a:ext cx="1344058" cy="400110"/>
              </a:xfrm>
              <a:prstGeom prst="rect">
                <a:avLst/>
              </a:prstGeom>
              <a:noFill/>
            </p:spPr>
            <p:txBody>
              <a:bodyPr wrap="square" rtlCol="0">
                <a:spAutoFit/>
              </a:bodyPr>
              <a:lstStyle/>
              <a:p>
                <a:r>
                  <a:rPr lang="en-US" altLang="zh-CN" sz="2000" b="1" dirty="0" smtClean="0">
                    <a:solidFill>
                      <a:srgbClr val="C00000"/>
                    </a:solidFill>
                    <a:latin typeface="+mj-lt"/>
                  </a:rPr>
                  <a:t>combiner</a:t>
                </a:r>
                <a:endParaRPr lang="zh-CN" altLang="en-US" sz="2000" b="1" dirty="0">
                  <a:solidFill>
                    <a:srgbClr val="C00000"/>
                  </a:solidFill>
                  <a:latin typeface="+mj-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2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4221" y="857772"/>
            <a:ext cx="8637886" cy="5536894"/>
          </a:xfrm>
        </p:spPr>
        <p:txBody>
          <a:bodyPr>
            <a:normAutofit/>
          </a:bodyPr>
          <a:lstStyle/>
          <a:p>
            <a:pPr>
              <a:buNone/>
            </a:pP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018343" y="294529"/>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
        <p:nvSpPr>
          <p:cNvPr id="56" name="TextBox 55"/>
          <p:cNvSpPr txBox="1"/>
          <p:nvPr/>
        </p:nvSpPr>
        <p:spPr>
          <a:xfrm>
            <a:off x="435167" y="974992"/>
            <a:ext cx="7882567" cy="3754874"/>
          </a:xfrm>
          <a:prstGeom prst="rect">
            <a:avLst/>
          </a:prstGeom>
          <a:noFill/>
        </p:spPr>
        <p:txBody>
          <a:bodyPr wrap="square" rtlCol="0">
            <a:spAutoFit/>
          </a:bodyPr>
          <a:lstStyle/>
          <a:p>
            <a:pPr marL="176213" indent="-176213">
              <a:spcBef>
                <a:spcPts val="600"/>
              </a:spcBef>
            </a:pPr>
            <a:r>
              <a:rPr lang="zh-CN" altLang="en-US" sz="2600" b="1" dirty="0" smtClean="0">
                <a:solidFill>
                  <a:srgbClr val="00B050"/>
                </a:solidFill>
                <a:latin typeface="黑体" pitchFamily="2" charset="-122"/>
                <a:ea typeface="黑体" pitchFamily="2" charset="-122"/>
              </a:rPr>
              <a:t>计算优化</a:t>
            </a:r>
            <a:endParaRPr lang="en-US" altLang="zh-CN" sz="2600" b="1" dirty="0" smtClean="0">
              <a:solidFill>
                <a:srgbClr val="00B050"/>
              </a:solidFill>
              <a:latin typeface="黑体" pitchFamily="2" charset="-122"/>
              <a:ea typeface="黑体" pitchFamily="2" charset="-122"/>
            </a:endParaRPr>
          </a:p>
          <a:p>
            <a:pPr marL="176213" indent="-176213">
              <a:spcBef>
                <a:spcPts val="1200"/>
              </a:spcBef>
              <a:spcAft>
                <a:spcPts val="600"/>
              </a:spcAft>
            </a:pPr>
            <a:r>
              <a:rPr lang="zh-CN" altLang="en-US" sz="2600" dirty="0" smtClean="0">
                <a:solidFill>
                  <a:srgbClr val="C00000"/>
                </a:solidFill>
                <a:latin typeface="黑体" pitchFamily="2" charset="-122"/>
                <a:ea typeface="黑体" pitchFamily="2" charset="-122"/>
              </a:rPr>
              <a:t>问题</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en-US" altLang="zh-CN" sz="2400" dirty="0" smtClean="0">
                <a:latin typeface="黑体" pitchFamily="2" charset="-122"/>
                <a:ea typeface="黑体" pitchFamily="2" charset="-122"/>
              </a:rPr>
              <a:t> Reduce</a:t>
            </a:r>
            <a:r>
              <a:rPr lang="zh-CN" altLang="en-US" sz="2400" dirty="0" smtClean="0">
                <a:latin typeface="黑体" pitchFamily="2" charset="-122"/>
                <a:ea typeface="黑体" pitchFamily="2" charset="-122"/>
              </a:rPr>
              <a:t>节点必须要等到所有</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节点计算结束才能开始执行，因此，如果有一个计算量大、或者由于某个问题导致很慢结束的</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节点，则会成为严重的“拖后腿者”。</a:t>
            </a:r>
            <a:endParaRPr lang="en-US" altLang="zh-CN" sz="2400" dirty="0" smtClean="0">
              <a:latin typeface="黑体" pitchFamily="2" charset="-122"/>
              <a:ea typeface="黑体" pitchFamily="2" charset="-122"/>
            </a:endParaRPr>
          </a:p>
          <a:p>
            <a:pPr marL="176213" indent="-176213">
              <a:spcBef>
                <a:spcPts val="1200"/>
              </a:spcBef>
              <a:spcAft>
                <a:spcPts val="600"/>
              </a:spcAft>
            </a:pPr>
            <a:r>
              <a:rPr lang="zh-CN" altLang="en-US" sz="2600" dirty="0" smtClean="0">
                <a:solidFill>
                  <a:srgbClr val="C00000"/>
                </a:solidFill>
                <a:latin typeface="黑体" pitchFamily="2" charset="-122"/>
                <a:ea typeface="黑体" pitchFamily="2" charset="-122"/>
              </a:rPr>
              <a:t>解决方案</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zh-CN" altLang="en-US" sz="2400" dirty="0" smtClean="0">
                <a:latin typeface="黑体" pitchFamily="2" charset="-122"/>
                <a:ea typeface="黑体" pitchFamily="2" charset="-122"/>
              </a:rPr>
              <a:t> 把一个</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计算任务让多个</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节点同时做，取最快完成者的计算结果。</a:t>
            </a:r>
            <a:endParaRPr lang="zh-CN" altLang="en-US" sz="2400" dirty="0">
              <a:latin typeface="黑体" pitchFamily="2" charset="-122"/>
              <a:ea typeface="黑体" pitchFamily="2" charset="-122"/>
            </a:endParaRPr>
          </a:p>
        </p:txBody>
      </p:sp>
      <p:sp>
        <p:nvSpPr>
          <p:cNvPr id="13" name="TextBox 12"/>
          <p:cNvSpPr txBox="1"/>
          <p:nvPr/>
        </p:nvSpPr>
        <p:spPr>
          <a:xfrm>
            <a:off x="1421176" y="5188945"/>
            <a:ext cx="6158429" cy="830997"/>
          </a:xfrm>
          <a:prstGeom prst="rect">
            <a:avLst/>
          </a:prstGeom>
          <a:noFill/>
        </p:spPr>
        <p:txBody>
          <a:bodyPr wrap="square" rtlCol="0">
            <a:spAutoFit/>
          </a:bodyPr>
          <a:lstStyle/>
          <a:p>
            <a:r>
              <a:rPr lang="zh-CN" altLang="en-US" sz="2400" dirty="0" smtClean="0">
                <a:solidFill>
                  <a:srgbClr val="FF0066"/>
                </a:solidFill>
                <a:latin typeface="黑体" pitchFamily="2" charset="-122"/>
                <a:ea typeface="黑体" pitchFamily="2" charset="-122"/>
              </a:rPr>
              <a:t>根据</a:t>
            </a:r>
            <a:r>
              <a:rPr lang="en-US" altLang="zh-CN" sz="2400" dirty="0" smtClean="0">
                <a:solidFill>
                  <a:srgbClr val="FF0066"/>
                </a:solidFill>
                <a:latin typeface="黑体" pitchFamily="2" charset="-122"/>
                <a:ea typeface="黑体" pitchFamily="2" charset="-122"/>
              </a:rPr>
              <a:t>Google</a:t>
            </a:r>
            <a:r>
              <a:rPr lang="zh-CN" altLang="en-US" sz="2400" dirty="0" smtClean="0">
                <a:solidFill>
                  <a:srgbClr val="FF0066"/>
                </a:solidFill>
                <a:latin typeface="黑体" pitchFamily="2" charset="-122"/>
                <a:ea typeface="黑体" pitchFamily="2" charset="-122"/>
              </a:rPr>
              <a:t>的测试，使用了这个冗余</a:t>
            </a:r>
            <a:r>
              <a:rPr lang="en-US" altLang="zh-CN" sz="2400" dirty="0" smtClean="0">
                <a:solidFill>
                  <a:srgbClr val="FF0066"/>
                </a:solidFill>
                <a:latin typeface="黑体" pitchFamily="2" charset="-122"/>
                <a:ea typeface="黑体" pitchFamily="2" charset="-122"/>
              </a:rPr>
              <a:t>Map</a:t>
            </a:r>
            <a:r>
              <a:rPr lang="zh-CN" altLang="en-US" sz="2400" dirty="0" smtClean="0">
                <a:solidFill>
                  <a:srgbClr val="FF0066"/>
                </a:solidFill>
                <a:latin typeface="黑体" pitchFamily="2" charset="-122"/>
                <a:ea typeface="黑体" pitchFamily="2" charset="-122"/>
              </a:rPr>
              <a:t>节点计算方法以后，计算任务性能提高</a:t>
            </a:r>
            <a:r>
              <a:rPr lang="en-US" altLang="zh-CN" sz="2400" dirty="0" smtClean="0">
                <a:solidFill>
                  <a:srgbClr val="FF0066"/>
                </a:solidFill>
                <a:latin typeface="黑体" pitchFamily="2" charset="-122"/>
                <a:ea typeface="黑体" pitchFamily="2" charset="-122"/>
              </a:rPr>
              <a:t>40%</a:t>
            </a:r>
            <a:r>
              <a:rPr lang="zh-CN" altLang="en-US" sz="2400" dirty="0" smtClean="0">
                <a:solidFill>
                  <a:srgbClr val="FF0066"/>
                </a:solidFill>
                <a:latin typeface="黑体" pitchFamily="2" charset="-122"/>
                <a:ea typeface="黑体" pitchFamily="2" charset="-122"/>
              </a:rPr>
              <a:t>多！</a:t>
            </a:r>
            <a:endParaRPr lang="zh-CN" altLang="en-US" sz="2400" dirty="0">
              <a:solidFill>
                <a:srgbClr val="FF0066"/>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4221" y="857772"/>
            <a:ext cx="8637886" cy="5536894"/>
          </a:xfrm>
        </p:spPr>
        <p:txBody>
          <a:bodyPr>
            <a:normAutofit/>
          </a:bodyPr>
          <a:lstStyle/>
          <a:p>
            <a:pPr>
              <a:buNone/>
            </a:pP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1018343" y="206393"/>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Google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
        <p:nvSpPr>
          <p:cNvPr id="56" name="TextBox 55"/>
          <p:cNvSpPr txBox="1"/>
          <p:nvPr/>
        </p:nvSpPr>
        <p:spPr>
          <a:xfrm>
            <a:off x="435167" y="699567"/>
            <a:ext cx="8312226" cy="4016484"/>
          </a:xfrm>
          <a:prstGeom prst="rect">
            <a:avLst/>
          </a:prstGeom>
          <a:noFill/>
        </p:spPr>
        <p:txBody>
          <a:bodyPr wrap="square" rtlCol="0">
            <a:spAutoFit/>
          </a:bodyPr>
          <a:lstStyle/>
          <a:p>
            <a:pPr marL="176213" indent="-176213">
              <a:spcBef>
                <a:spcPts val="1200"/>
              </a:spcBef>
              <a:spcAft>
                <a:spcPts val="600"/>
              </a:spcAft>
            </a:pPr>
            <a:r>
              <a:rPr lang="zh-CN" altLang="en-US" sz="2600" b="1" dirty="0" smtClean="0">
                <a:solidFill>
                  <a:srgbClr val="00B050"/>
                </a:solidFill>
                <a:latin typeface="黑体" pitchFamily="2" charset="-122"/>
                <a:ea typeface="黑体" pitchFamily="2" charset="-122"/>
              </a:rPr>
              <a:t>用数据分区解决数据相关性问题</a:t>
            </a:r>
            <a:endParaRPr lang="en-US" altLang="zh-CN" sz="2600" b="1" dirty="0" smtClean="0">
              <a:solidFill>
                <a:srgbClr val="00B050"/>
              </a:solidFill>
              <a:latin typeface="黑体" pitchFamily="2" charset="-122"/>
              <a:ea typeface="黑体" pitchFamily="2" charset="-122"/>
            </a:endParaRPr>
          </a:p>
          <a:p>
            <a:pPr marL="176213" indent="-176213">
              <a:spcBef>
                <a:spcPts val="600"/>
              </a:spcBef>
              <a:buFont typeface="Arial" pitchFamily="34" charset="0"/>
              <a:buChar char="•"/>
            </a:pPr>
            <a:r>
              <a:rPr lang="zh-CN" altLang="en-US" sz="2600" dirty="0" smtClean="0">
                <a:solidFill>
                  <a:srgbClr val="C00000"/>
                </a:solidFill>
                <a:latin typeface="黑体" pitchFamily="2" charset="-122"/>
                <a:ea typeface="黑体" pitchFamily="2" charset="-122"/>
              </a:rPr>
              <a:t>问题</a:t>
            </a:r>
            <a:r>
              <a:rPr lang="en-US" altLang="zh-CN" sz="2400" dirty="0" smtClean="0">
                <a:latin typeface="黑体" pitchFamily="2" charset="-122"/>
                <a:ea typeface="黑体" pitchFamily="2" charset="-122"/>
              </a:rPr>
              <a:t> </a:t>
            </a:r>
          </a:p>
          <a:p>
            <a:pPr marL="176213" indent="-176213">
              <a:spcBef>
                <a:spcPts val="600"/>
              </a:spcBef>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一个</a:t>
            </a:r>
            <a:r>
              <a:rPr lang="en-US" altLang="zh-CN" sz="2400" dirty="0" smtClean="0">
                <a:latin typeface="黑体" pitchFamily="2" charset="-122"/>
                <a:ea typeface="黑体" pitchFamily="2" charset="-122"/>
              </a:rPr>
              <a:t>Reduce</a:t>
            </a:r>
            <a:r>
              <a:rPr lang="zh-CN" altLang="en-US" sz="2400" dirty="0" smtClean="0">
                <a:latin typeface="黑体" pitchFamily="2" charset="-122"/>
                <a:ea typeface="黑体" pitchFamily="2" charset="-122"/>
              </a:rPr>
              <a:t>节点上的计算数据可能会来自多个</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节点，因此，为了在进入</a:t>
            </a:r>
            <a:r>
              <a:rPr lang="en-US" altLang="zh-CN" sz="2400" dirty="0" smtClean="0">
                <a:latin typeface="黑体" pitchFamily="2" charset="-122"/>
                <a:ea typeface="黑体" pitchFamily="2" charset="-122"/>
              </a:rPr>
              <a:t>Reduce</a:t>
            </a:r>
            <a:r>
              <a:rPr lang="zh-CN" altLang="en-US" sz="2400" dirty="0" smtClean="0">
                <a:latin typeface="黑体" pitchFamily="2" charset="-122"/>
                <a:ea typeface="黑体" pitchFamily="2" charset="-122"/>
              </a:rPr>
              <a:t>节点计算之前，需要把属于一个</a:t>
            </a:r>
            <a:r>
              <a:rPr lang="en-US" altLang="zh-CN" sz="2400" dirty="0" smtClean="0">
                <a:latin typeface="黑体" pitchFamily="2" charset="-122"/>
                <a:ea typeface="黑体" pitchFamily="2" charset="-122"/>
              </a:rPr>
              <a:t>Reduce</a:t>
            </a:r>
            <a:r>
              <a:rPr lang="zh-CN" altLang="en-US" sz="2400" dirty="0" smtClean="0">
                <a:latin typeface="黑体" pitchFamily="2" charset="-122"/>
                <a:ea typeface="黑体" pitchFamily="2" charset="-122"/>
              </a:rPr>
              <a:t>节点的数据归并到一起。</a:t>
            </a:r>
            <a:endParaRPr lang="en-US" altLang="zh-CN" sz="2400" dirty="0" smtClean="0">
              <a:latin typeface="黑体" pitchFamily="2" charset="-122"/>
              <a:ea typeface="黑体" pitchFamily="2" charset="-122"/>
            </a:endParaRPr>
          </a:p>
          <a:p>
            <a:pPr marL="176213" indent="-176213">
              <a:spcBef>
                <a:spcPts val="1200"/>
              </a:spcBef>
              <a:spcAft>
                <a:spcPts val="600"/>
              </a:spcAft>
              <a:buFont typeface="Arial" pitchFamily="34" charset="0"/>
              <a:buChar char="•"/>
            </a:pPr>
            <a:r>
              <a:rPr lang="zh-CN" altLang="en-US" sz="2600" dirty="0" smtClean="0">
                <a:solidFill>
                  <a:srgbClr val="C00000"/>
                </a:solidFill>
                <a:latin typeface="黑体" pitchFamily="2" charset="-122"/>
                <a:ea typeface="黑体" pitchFamily="2" charset="-122"/>
              </a:rPr>
              <a:t>解决方案</a:t>
            </a:r>
            <a:endParaRPr lang="en-US" altLang="zh-CN" sz="2600" dirty="0" smtClean="0">
              <a:solidFill>
                <a:srgbClr val="C00000"/>
              </a:solidFill>
              <a:latin typeface="黑体" pitchFamily="2" charset="-122"/>
              <a:ea typeface="黑体" pitchFamily="2" charset="-122"/>
            </a:endParaRPr>
          </a:p>
          <a:p>
            <a:pPr marL="176213" indent="-176213">
              <a:spcBef>
                <a:spcPts val="600"/>
              </a:spcBef>
            </a:pPr>
            <a:r>
              <a:rPr lang="zh-CN" altLang="en-US" sz="2400" dirty="0" smtClean="0">
                <a:latin typeface="黑体" pitchFamily="2" charset="-122"/>
                <a:ea typeface="黑体" pitchFamily="2" charset="-122"/>
              </a:rPr>
              <a:t> 在</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阶段进行了</a:t>
            </a:r>
            <a:r>
              <a:rPr lang="en-US" altLang="zh-CN" sz="2400" dirty="0" smtClean="0">
                <a:latin typeface="黑体" pitchFamily="2" charset="-122"/>
                <a:ea typeface="黑体" pitchFamily="2" charset="-122"/>
              </a:rPr>
              <a:t>Combining</a:t>
            </a:r>
            <a:r>
              <a:rPr lang="zh-CN" altLang="en-US" sz="2400" dirty="0" smtClean="0">
                <a:latin typeface="黑体" pitchFamily="2" charset="-122"/>
                <a:ea typeface="黑体" pitchFamily="2" charset="-122"/>
              </a:rPr>
              <a:t>以后，可以根据一定的策略对</a:t>
            </a:r>
            <a:r>
              <a:rPr lang="en-US" altLang="zh-CN" sz="2400" dirty="0" smtClean="0">
                <a:latin typeface="黑体" pitchFamily="2" charset="-122"/>
                <a:ea typeface="黑体" pitchFamily="2" charset="-122"/>
              </a:rPr>
              <a:t>Map</a:t>
            </a:r>
            <a:r>
              <a:rPr lang="zh-CN" altLang="en-US" sz="2400" dirty="0" smtClean="0">
                <a:latin typeface="黑体" pitchFamily="2" charset="-122"/>
                <a:ea typeface="黑体" pitchFamily="2" charset="-122"/>
              </a:rPr>
              <a:t>输出的中间结果进行分区</a:t>
            </a:r>
            <a:r>
              <a:rPr lang="en-US" altLang="zh-CN" sz="2400" dirty="0" smtClean="0">
                <a:latin typeface="黑体" pitchFamily="2" charset="-122"/>
                <a:ea typeface="黑体" pitchFamily="2" charset="-122"/>
              </a:rPr>
              <a:t>(partitioning)</a:t>
            </a:r>
            <a:r>
              <a:rPr lang="zh-CN" altLang="en-US" sz="2400" dirty="0" smtClean="0">
                <a:latin typeface="黑体" pitchFamily="2" charset="-122"/>
                <a:ea typeface="黑体" pitchFamily="2" charset="-122"/>
              </a:rPr>
              <a:t>，这样即可解决以上数据相关性问题避免</a:t>
            </a:r>
            <a:r>
              <a:rPr lang="en-US" altLang="zh-CN" sz="2400" dirty="0" smtClean="0">
                <a:latin typeface="黑体" pitchFamily="2" charset="-122"/>
                <a:ea typeface="黑体" pitchFamily="2" charset="-122"/>
              </a:rPr>
              <a:t>Reduce</a:t>
            </a:r>
            <a:r>
              <a:rPr lang="zh-CN" altLang="en-US" sz="2400" dirty="0" smtClean="0">
                <a:latin typeface="黑体" pitchFamily="2" charset="-122"/>
                <a:ea typeface="黑体" pitchFamily="2" charset="-122"/>
              </a:rPr>
              <a:t>计算过程中的数据通信。</a:t>
            </a:r>
            <a:endParaRPr lang="zh-CN" altLang="en-US" sz="2400" dirty="0">
              <a:latin typeface="黑体" pitchFamily="2" charset="-122"/>
              <a:ea typeface="黑体" pitchFamily="2" charset="-122"/>
            </a:endParaRPr>
          </a:p>
        </p:txBody>
      </p:sp>
      <p:sp>
        <p:nvSpPr>
          <p:cNvPr id="13" name="TextBox 12"/>
          <p:cNvSpPr txBox="1"/>
          <p:nvPr/>
        </p:nvSpPr>
        <p:spPr>
          <a:xfrm>
            <a:off x="418640" y="4863573"/>
            <a:ext cx="8317735" cy="1785104"/>
          </a:xfrm>
          <a:prstGeom prst="rect">
            <a:avLst/>
          </a:prstGeom>
          <a:noFill/>
        </p:spPr>
        <p:txBody>
          <a:bodyPr wrap="square" rtlCol="0">
            <a:spAutoFit/>
          </a:bodyPr>
          <a:lstStyle/>
          <a:p>
            <a:r>
              <a:rPr lang="zh-CN" altLang="en-US" sz="2200" dirty="0" smtClean="0">
                <a:solidFill>
                  <a:srgbClr val="FF0000"/>
                </a:solidFill>
                <a:latin typeface="黑体" pitchFamily="2" charset="-122"/>
                <a:ea typeface="黑体" pitchFamily="2" charset="-122"/>
              </a:rPr>
              <a:t>例如</a:t>
            </a:r>
            <a:r>
              <a:rPr lang="zh-CN" altLang="en-US" sz="2200" dirty="0" smtClean="0">
                <a:latin typeface="黑体" pitchFamily="2" charset="-122"/>
                <a:ea typeface="黑体" pitchFamily="2" charset="-122"/>
              </a:rPr>
              <a:t>：有一个巨大的数组</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其最终结果需要排序</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每个</a:t>
            </a:r>
            <a:r>
              <a:rPr lang="en-US" altLang="zh-CN" sz="2200" dirty="0" smtClean="0">
                <a:latin typeface="黑体" pitchFamily="2" charset="-122"/>
                <a:ea typeface="黑体" pitchFamily="2" charset="-122"/>
              </a:rPr>
              <a:t>Map</a:t>
            </a:r>
            <a:r>
              <a:rPr lang="zh-CN" altLang="en-US" sz="2200" dirty="0" smtClean="0">
                <a:latin typeface="黑体" pitchFamily="2" charset="-122"/>
                <a:ea typeface="黑体" pitchFamily="2" charset="-122"/>
              </a:rPr>
              <a:t>节点数据处理好后</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为了避免在每个</a:t>
            </a:r>
            <a:r>
              <a:rPr lang="en-US" altLang="zh-CN" sz="2200" dirty="0" smtClean="0">
                <a:latin typeface="黑体" pitchFamily="2" charset="-122"/>
                <a:ea typeface="黑体" pitchFamily="2" charset="-122"/>
              </a:rPr>
              <a:t>Reduce</a:t>
            </a:r>
            <a:r>
              <a:rPr lang="zh-CN" altLang="en-US" sz="2200" dirty="0" smtClean="0">
                <a:latin typeface="黑体" pitchFamily="2" charset="-122"/>
                <a:ea typeface="黑体" pitchFamily="2" charset="-122"/>
              </a:rPr>
              <a:t>节点本地排序完成后还需要进行全局排序</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我们可以使用一个分区策略如</a:t>
            </a:r>
            <a:r>
              <a:rPr lang="en-US" altLang="zh-CN" sz="2200" dirty="0" smtClean="0">
                <a:latin typeface="黑体" pitchFamily="2" charset="-122"/>
                <a:ea typeface="黑体" pitchFamily="2" charset="-122"/>
              </a:rPr>
              <a:t>:(</a:t>
            </a:r>
            <a:r>
              <a:rPr lang="en-US" altLang="zh-CN" sz="2200" dirty="0" err="1" smtClean="0">
                <a:latin typeface="黑体" pitchFamily="2" charset="-122"/>
                <a:ea typeface="黑体" pitchFamily="2" charset="-122"/>
              </a:rPr>
              <a:t>d%R</a:t>
            </a:r>
            <a:r>
              <a:rPr lang="en-US" altLang="zh-CN" sz="2200" dirty="0" smtClean="0">
                <a:latin typeface="黑体" pitchFamily="2" charset="-122"/>
                <a:ea typeface="黑体" pitchFamily="2" charset="-122"/>
              </a:rPr>
              <a:t>),d</a:t>
            </a:r>
            <a:r>
              <a:rPr lang="zh-CN" altLang="en-US" sz="2200" dirty="0" smtClean="0">
                <a:latin typeface="黑体" pitchFamily="2" charset="-122"/>
                <a:ea typeface="黑体" pitchFamily="2" charset="-122"/>
              </a:rPr>
              <a:t>为数据大小，</a:t>
            </a:r>
            <a:r>
              <a:rPr lang="en-US" altLang="zh-CN" sz="2200" dirty="0" smtClean="0">
                <a:latin typeface="黑体" pitchFamily="2" charset="-122"/>
                <a:ea typeface="黑体" pitchFamily="2" charset="-122"/>
              </a:rPr>
              <a:t>R</a:t>
            </a:r>
            <a:r>
              <a:rPr lang="zh-CN" altLang="en-US" sz="2200" dirty="0" smtClean="0">
                <a:latin typeface="黑体" pitchFamily="2" charset="-122"/>
                <a:ea typeface="黑体" pitchFamily="2" charset="-122"/>
              </a:rPr>
              <a:t>为</a:t>
            </a:r>
            <a:r>
              <a:rPr lang="en-US" altLang="zh-CN" sz="2200" dirty="0" smtClean="0">
                <a:latin typeface="黑体" pitchFamily="2" charset="-122"/>
                <a:ea typeface="黑体" pitchFamily="2" charset="-122"/>
              </a:rPr>
              <a:t>Reduce</a:t>
            </a:r>
            <a:r>
              <a:rPr lang="zh-CN" altLang="en-US" sz="2200" dirty="0" smtClean="0">
                <a:latin typeface="黑体" pitchFamily="2" charset="-122"/>
                <a:ea typeface="黑体" pitchFamily="2" charset="-122"/>
              </a:rPr>
              <a:t>节点的个数，则可根据数据的大小将其划分到指定数据范围的</a:t>
            </a:r>
            <a:r>
              <a:rPr lang="en-US" altLang="zh-CN" sz="2200" dirty="0" smtClean="0">
                <a:latin typeface="黑体" pitchFamily="2" charset="-122"/>
                <a:ea typeface="黑体" pitchFamily="2" charset="-122"/>
              </a:rPr>
              <a:t>Reduce</a:t>
            </a:r>
            <a:r>
              <a:rPr lang="zh-CN" altLang="en-US" sz="2200" dirty="0" smtClean="0">
                <a:latin typeface="黑体" pitchFamily="2" charset="-122"/>
                <a:ea typeface="黑体" pitchFamily="2" charset="-122"/>
              </a:rPr>
              <a:t>节点上</a:t>
            </a:r>
            <a:r>
              <a:rPr lang="en-US" altLang="zh-CN" sz="2200" dirty="0" smtClean="0">
                <a:latin typeface="黑体" pitchFamily="2" charset="-122"/>
                <a:ea typeface="黑体" pitchFamily="2" charset="-122"/>
              </a:rPr>
              <a:t>,</a:t>
            </a:r>
            <a:r>
              <a:rPr lang="zh-CN" altLang="en-US" sz="2200" dirty="0" smtClean="0">
                <a:latin typeface="黑体" pitchFamily="2" charset="-122"/>
                <a:ea typeface="黑体" pitchFamily="2" charset="-122"/>
              </a:rPr>
              <a:t>每个</a:t>
            </a:r>
            <a:r>
              <a:rPr lang="en-US" altLang="zh-CN" sz="2200" dirty="0" smtClean="0">
                <a:latin typeface="黑体" pitchFamily="2" charset="-122"/>
                <a:ea typeface="黑体" pitchFamily="2" charset="-122"/>
              </a:rPr>
              <a:t>Reduce</a:t>
            </a:r>
            <a:r>
              <a:rPr lang="zh-CN" altLang="en-US" sz="2200" dirty="0" smtClean="0">
                <a:latin typeface="黑体" pitchFamily="2" charset="-122"/>
                <a:ea typeface="黑体" pitchFamily="2" charset="-122"/>
              </a:rPr>
              <a:t>将本地数据拍好序后即为最终结果</a:t>
            </a:r>
            <a:endParaRPr lang="zh-CN" altLang="en-US" sz="22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3" y="976034"/>
            <a:ext cx="8607909" cy="5476892"/>
          </a:xfrm>
        </p:spPr>
        <p:txBody>
          <a:bodyPr>
            <a:normAutofit fontScale="92500"/>
          </a:bodyPr>
          <a:lstStyle/>
          <a:p>
            <a:pPr>
              <a:spcAft>
                <a:spcPts val="600"/>
              </a:spcAft>
              <a:buNone/>
            </a:pPr>
            <a:r>
              <a:rPr lang="zh-CN" altLang="en-US" b="1" dirty="0" smtClean="0">
                <a:solidFill>
                  <a:srgbClr val="00B050"/>
                </a:solidFill>
                <a:latin typeface="黑体" pitchFamily="2" charset="-122"/>
                <a:ea typeface="黑体" pitchFamily="2" charset="-122"/>
              </a:rPr>
              <a:t>基本问题</a:t>
            </a:r>
            <a:endParaRPr lang="en-US" altLang="zh-CN" b="1" dirty="0" smtClean="0">
              <a:solidFill>
                <a:srgbClr val="00B050"/>
              </a:solidFill>
              <a:latin typeface="黑体" pitchFamily="2" charset="-122"/>
              <a:ea typeface="黑体" pitchFamily="2" charset="-122"/>
            </a:endParaRPr>
          </a:p>
          <a:p>
            <a:pPr>
              <a:spcAft>
                <a:spcPts val="600"/>
              </a:spcAft>
              <a:buNone/>
            </a:pPr>
            <a:r>
              <a:rPr lang="zh-CN" altLang="en-US" dirty="0" smtClean="0">
                <a:solidFill>
                  <a:srgbClr val="0066FF"/>
                </a:solidFill>
                <a:latin typeface="黑体" pitchFamily="2" charset="-122"/>
                <a:ea typeface="黑体" pitchFamily="2" charset="-122"/>
              </a:rPr>
              <a:t>海量数据怎么存储？数据存储可靠性怎么解决？</a:t>
            </a:r>
            <a:endParaRPr lang="en-US" altLang="zh-CN" dirty="0" smtClean="0">
              <a:solidFill>
                <a:srgbClr val="0066FF"/>
              </a:solidFill>
              <a:latin typeface="黑体" pitchFamily="2" charset="-122"/>
              <a:ea typeface="黑体" pitchFamily="2" charset="-122"/>
            </a:endParaRPr>
          </a:p>
          <a:p>
            <a:pPr>
              <a:spcAft>
                <a:spcPts val="600"/>
              </a:spcAft>
              <a:buNone/>
            </a:pPr>
            <a:r>
              <a:rPr lang="zh-CN" altLang="en-US" dirty="0" smtClean="0">
                <a:solidFill>
                  <a:srgbClr val="C00000"/>
                </a:solidFill>
                <a:latin typeface="黑体" pitchFamily="2" charset="-122"/>
                <a:ea typeface="黑体" pitchFamily="2" charset="-122"/>
              </a:rPr>
              <a:t>当前主流的分布文件系统有：</a:t>
            </a:r>
            <a:endParaRPr lang="en-US" altLang="zh-CN" dirty="0" smtClean="0">
              <a:solidFill>
                <a:srgbClr val="C00000"/>
              </a:solidFill>
              <a:latin typeface="黑体" pitchFamily="2" charset="-122"/>
              <a:ea typeface="黑体" pitchFamily="2" charset="-122"/>
            </a:endParaRPr>
          </a:p>
          <a:p>
            <a:pPr>
              <a:spcAft>
                <a:spcPts val="600"/>
              </a:spcAft>
            </a:pPr>
            <a:r>
              <a:rPr lang="en-US" altLang="zh-CN" dirty="0" err="1" smtClean="0">
                <a:latin typeface="黑体" pitchFamily="2" charset="-122"/>
                <a:ea typeface="黑体" pitchFamily="2" charset="-122"/>
              </a:rPr>
              <a:t>RedHat</a:t>
            </a:r>
            <a:r>
              <a:rPr lang="zh-CN" altLang="en-US" dirty="0" smtClean="0">
                <a:latin typeface="黑体" pitchFamily="2" charset="-122"/>
                <a:ea typeface="黑体" pitchFamily="2" charset="-122"/>
              </a:rPr>
              <a:t>的</a:t>
            </a:r>
            <a:r>
              <a:rPr lang="en-US" altLang="zh-CN" dirty="0" smtClean="0">
                <a:latin typeface="黑体" pitchFamily="2" charset="-122"/>
                <a:ea typeface="黑体" pitchFamily="2" charset="-122"/>
              </a:rPr>
              <a:t>GFS</a:t>
            </a:r>
          </a:p>
          <a:p>
            <a:pPr>
              <a:spcAft>
                <a:spcPts val="600"/>
              </a:spcAft>
            </a:pPr>
            <a:r>
              <a:rPr lang="en-US" altLang="zh-CN" dirty="0" smtClean="0">
                <a:latin typeface="黑体" pitchFamily="2" charset="-122"/>
                <a:ea typeface="黑体" pitchFamily="2" charset="-122"/>
              </a:rPr>
              <a:t>IBM</a:t>
            </a:r>
            <a:r>
              <a:rPr lang="zh-CN" altLang="en-US" dirty="0" smtClean="0">
                <a:latin typeface="黑体" pitchFamily="2" charset="-122"/>
                <a:ea typeface="黑体" pitchFamily="2" charset="-122"/>
              </a:rPr>
              <a:t>的</a:t>
            </a:r>
            <a:r>
              <a:rPr lang="en-US" altLang="zh-CN" dirty="0" smtClean="0">
                <a:latin typeface="黑体" pitchFamily="2" charset="-122"/>
                <a:ea typeface="黑体" pitchFamily="2" charset="-122"/>
              </a:rPr>
              <a:t>GPFS</a:t>
            </a:r>
          </a:p>
          <a:p>
            <a:pPr>
              <a:spcAft>
                <a:spcPts val="600"/>
              </a:spcAft>
            </a:pPr>
            <a:r>
              <a:rPr lang="en-US" altLang="zh-CN" dirty="0" smtClean="0">
                <a:latin typeface="黑体" pitchFamily="2" charset="-122"/>
                <a:ea typeface="黑体" pitchFamily="2" charset="-122"/>
              </a:rPr>
              <a:t>Sun</a:t>
            </a:r>
            <a:r>
              <a:rPr lang="zh-CN" altLang="en-US" dirty="0" smtClean="0">
                <a:latin typeface="黑体" pitchFamily="2" charset="-122"/>
                <a:ea typeface="黑体" pitchFamily="2" charset="-122"/>
              </a:rPr>
              <a:t>的</a:t>
            </a:r>
            <a:r>
              <a:rPr lang="en-US" altLang="zh-CN" dirty="0" err="1" smtClean="0">
                <a:latin typeface="黑体" pitchFamily="2" charset="-122"/>
                <a:ea typeface="黑体" pitchFamily="2" charset="-122"/>
              </a:rPr>
              <a:t>Lustre</a:t>
            </a:r>
            <a:r>
              <a:rPr lang="zh-CN" altLang="en-US" dirty="0" smtClean="0">
                <a:latin typeface="黑体" pitchFamily="2" charset="-122"/>
                <a:ea typeface="黑体" pitchFamily="2" charset="-122"/>
              </a:rPr>
              <a:t>等</a:t>
            </a:r>
            <a:endParaRPr lang="en-US" altLang="zh-CN" dirty="0" smtClean="0">
              <a:latin typeface="黑体" pitchFamily="2" charset="-122"/>
              <a:ea typeface="黑体" pitchFamily="2" charset="-122"/>
            </a:endParaRPr>
          </a:p>
          <a:p>
            <a:pPr>
              <a:spcAft>
                <a:spcPts val="600"/>
              </a:spcAft>
              <a:buNone/>
            </a:pPr>
            <a:r>
              <a:rPr lang="zh-CN" altLang="en-US" dirty="0" smtClean="0">
                <a:latin typeface="黑体" pitchFamily="2" charset="-122"/>
                <a:ea typeface="黑体" pitchFamily="2" charset="-122"/>
              </a:rPr>
              <a:t>主要用于对硬件设施要求很高的高性能计算或大型数据中心；</a:t>
            </a:r>
            <a:endParaRPr lang="en-US" altLang="zh-CN" dirty="0" smtClean="0">
              <a:latin typeface="黑体" pitchFamily="2" charset="-122"/>
              <a:ea typeface="黑体" pitchFamily="2" charset="-122"/>
            </a:endParaRPr>
          </a:p>
          <a:p>
            <a:pPr>
              <a:spcAft>
                <a:spcPts val="600"/>
              </a:spcAft>
              <a:buNone/>
            </a:pPr>
            <a:r>
              <a:rPr lang="zh-CN" altLang="en-US" dirty="0" smtClean="0">
                <a:latin typeface="黑体" pitchFamily="2" charset="-122"/>
                <a:ea typeface="黑体" pitchFamily="2" charset="-122"/>
              </a:rPr>
              <a:t>价格昂贵且缺少完整的数据存储容错解决方案</a:t>
            </a:r>
            <a:endParaRPr lang="en-US" altLang="zh-CN" dirty="0" smtClean="0">
              <a:latin typeface="黑体" pitchFamily="2" charset="-122"/>
              <a:ea typeface="黑体" pitchFamily="2" charset="-122"/>
            </a:endParaRPr>
          </a:p>
          <a:p>
            <a:pPr marL="0" indent="0">
              <a:spcAft>
                <a:spcPts val="600"/>
              </a:spcAft>
              <a:buNone/>
            </a:pPr>
            <a:r>
              <a:rPr lang="zh-CN" altLang="en-US" dirty="0" smtClean="0">
                <a:latin typeface="黑体" pitchFamily="2" charset="-122"/>
                <a:ea typeface="黑体" pitchFamily="2" charset="-122"/>
              </a:rPr>
              <a:t>如</a:t>
            </a:r>
            <a:r>
              <a:rPr lang="en-US" altLang="zh-CN" dirty="0" err="1" smtClean="0">
                <a:latin typeface="黑体" pitchFamily="2" charset="-122"/>
                <a:ea typeface="黑体" pitchFamily="2" charset="-122"/>
              </a:rPr>
              <a:t>Lustre</a:t>
            </a:r>
            <a:r>
              <a:rPr lang="zh-CN" altLang="en-US" dirty="0" smtClean="0">
                <a:latin typeface="黑体" pitchFamily="2" charset="-122"/>
                <a:ea typeface="黑体" pitchFamily="2" charset="-122"/>
              </a:rPr>
              <a:t>只对元数据管理提供容错处理，但对于具体的分布存储节点，可靠性完全依赖于这些分布节点采用</a:t>
            </a:r>
            <a:r>
              <a:rPr lang="en-US" altLang="zh-CN" dirty="0" smtClean="0">
                <a:latin typeface="黑体" pitchFamily="2" charset="-122"/>
                <a:ea typeface="黑体" pitchFamily="2" charset="-122"/>
              </a:rPr>
              <a:t>RAID</a:t>
            </a:r>
            <a:r>
              <a:rPr lang="zh-CN" altLang="en-US" dirty="0" smtClean="0">
                <a:latin typeface="黑体" pitchFamily="2" charset="-122"/>
                <a:ea typeface="黑体" pitchFamily="2" charset="-122"/>
              </a:rPr>
              <a:t>或存储区域网</a:t>
            </a:r>
            <a:r>
              <a:rPr lang="en-US" altLang="zh-CN" dirty="0" smtClean="0">
                <a:latin typeface="黑体" pitchFamily="2" charset="-122"/>
                <a:ea typeface="黑体" pitchFamily="2" charset="-122"/>
              </a:rPr>
              <a:t>(SAN)</a:t>
            </a:r>
            <a:r>
              <a:rPr lang="zh-CN" altLang="en-US" dirty="0" smtClean="0">
                <a:latin typeface="黑体" pitchFamily="2" charset="-122"/>
                <a:ea typeface="黑体" pitchFamily="2" charset="-122"/>
              </a:rPr>
              <a:t>技术提供容错，一旦分布节点失效，数据就无法恢复。</a:t>
            </a:r>
            <a:endParaRPr lang="en-US" altLang="zh-CN" dirty="0" smtClean="0">
              <a:latin typeface="黑体" pitchFamily="2" charset="-122"/>
              <a:ea typeface="黑体" pitchFamily="2" charset="-122"/>
            </a:endParaRPr>
          </a:p>
        </p:txBody>
      </p:sp>
      <p:sp>
        <p:nvSpPr>
          <p:cNvPr id="4" name="Title 1"/>
          <p:cNvSpPr>
            <a:spLocks noGrp="1"/>
          </p:cNvSpPr>
          <p:nvPr>
            <p:ph type="title"/>
          </p:nvPr>
        </p:nvSpPr>
        <p:spPr>
          <a:xfrm>
            <a:off x="365544" y="431535"/>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3. </a:t>
            </a:r>
            <a:r>
              <a:rPr lang="en-US" altLang="zh-CN" sz="32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3" y="788747"/>
            <a:ext cx="8607909" cy="5881966"/>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的基本设计原则</a:t>
            </a:r>
            <a:endParaRPr lang="en-US" altLang="zh-CN" b="1" dirty="0" smtClean="0">
              <a:solidFill>
                <a:srgbClr val="00B050"/>
              </a:solidFill>
              <a:latin typeface="黑体" pitchFamily="2" charset="-122"/>
              <a:ea typeface="黑体" pitchFamily="2" charset="-122"/>
            </a:endParaRPr>
          </a:p>
          <a:p>
            <a:pPr>
              <a:spcAft>
                <a:spcPts val="600"/>
              </a:spcAft>
              <a:buNone/>
            </a:pPr>
            <a:r>
              <a:rPr lang="en-US" altLang="zh-CN" sz="2400" dirty="0" smtClean="0">
                <a:latin typeface="黑体" pitchFamily="2" charset="-122"/>
                <a:ea typeface="黑体" pitchFamily="2" charset="-122"/>
              </a:rPr>
              <a:t>  Google GFS</a:t>
            </a:r>
            <a:r>
              <a:rPr lang="zh-CN" altLang="en-US" sz="2400" dirty="0" smtClean="0">
                <a:latin typeface="黑体" pitchFamily="2" charset="-122"/>
                <a:ea typeface="黑体" pitchFamily="2" charset="-122"/>
              </a:rPr>
              <a:t>是一个基于分布式集群的大型分布式文件系统，为</a:t>
            </a:r>
            <a:r>
              <a:rPr lang="en-US" altLang="zh-CN" sz="2400" dirty="0" err="1" smtClean="0">
                <a:latin typeface="黑体" pitchFamily="2" charset="-122"/>
                <a:ea typeface="黑体" pitchFamily="2" charset="-122"/>
              </a:rPr>
              <a:t>MapReduce</a:t>
            </a:r>
            <a:r>
              <a:rPr lang="zh-CN" altLang="en-US" sz="2400" dirty="0" smtClean="0">
                <a:latin typeface="黑体" pitchFamily="2" charset="-122"/>
                <a:ea typeface="黑体" pitchFamily="2" charset="-122"/>
              </a:rPr>
              <a:t>计算框架提供低层数据存储和数据可靠性支撑；</a:t>
            </a:r>
            <a:endParaRPr lang="en-US" altLang="zh-CN" sz="2400" dirty="0" smtClean="0">
              <a:latin typeface="黑体" pitchFamily="2" charset="-122"/>
              <a:ea typeface="黑体" pitchFamily="2" charset="-122"/>
            </a:endParaRPr>
          </a:p>
          <a:p>
            <a:pPr>
              <a:spcAft>
                <a:spcPts val="600"/>
              </a:spcAft>
              <a:buNone/>
            </a:pPr>
            <a:r>
              <a:rPr lang="en-US" altLang="zh-CN" sz="2400" dirty="0" smtClean="0">
                <a:latin typeface="黑体" pitchFamily="2" charset="-122"/>
                <a:ea typeface="黑体" pitchFamily="2" charset="-122"/>
              </a:rPr>
              <a:t>  GFS</a:t>
            </a:r>
            <a:r>
              <a:rPr lang="zh-CN" altLang="en-US" sz="2400" dirty="0" smtClean="0">
                <a:latin typeface="黑体" pitchFamily="2" charset="-122"/>
                <a:ea typeface="黑体" pitchFamily="2" charset="-122"/>
              </a:rPr>
              <a:t>是一个构建在分布节点本地文件系统之上的一个逻辑上文件系统，它将数据存储在物理上分布的每个节点上，但通过</a:t>
            </a:r>
            <a:r>
              <a:rPr lang="en-US" altLang="zh-CN" sz="2400" dirty="0" smtClean="0">
                <a:latin typeface="黑体" pitchFamily="2" charset="-122"/>
                <a:ea typeface="黑体" pitchFamily="2" charset="-122"/>
              </a:rPr>
              <a:t>GFS</a:t>
            </a:r>
            <a:r>
              <a:rPr lang="zh-CN" altLang="en-US" sz="2400" dirty="0" smtClean="0">
                <a:latin typeface="黑体" pitchFamily="2" charset="-122"/>
                <a:ea typeface="黑体" pitchFamily="2" charset="-122"/>
              </a:rPr>
              <a:t>将整个数据形成一个逻辑上整体的文件。</a:t>
            </a:r>
            <a:endParaRPr lang="en-US" altLang="zh-CN" sz="2400" dirty="0" smtClean="0">
              <a:latin typeface="黑体" pitchFamily="2" charset="-122"/>
              <a:ea typeface="黑体" pitchFamily="2" charset="-122"/>
            </a:endParaRPr>
          </a:p>
          <a:p>
            <a:pPr>
              <a:spcAft>
                <a:spcPts val="600"/>
              </a:spcAft>
              <a:buNone/>
            </a:pPr>
            <a:endParaRPr lang="en-US" altLang="zh-CN" b="1" dirty="0" smtClean="0">
              <a:solidFill>
                <a:srgbClr val="00B050"/>
              </a:solidFill>
              <a:latin typeface="+mj-ea"/>
              <a:ea typeface="+mj-ea"/>
            </a:endParaRPr>
          </a:p>
        </p:txBody>
      </p:sp>
      <p:sp>
        <p:nvSpPr>
          <p:cNvPr id="4" name="Title 1"/>
          <p:cNvSpPr>
            <a:spLocks noGrp="1"/>
          </p:cNvSpPr>
          <p:nvPr>
            <p:ph type="title"/>
          </p:nvPr>
        </p:nvSpPr>
        <p:spPr>
          <a:xfrm>
            <a:off x="365544" y="233231"/>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grpSp>
        <p:nvGrpSpPr>
          <p:cNvPr id="18" name="Group 17"/>
          <p:cNvGrpSpPr/>
          <p:nvPr/>
        </p:nvGrpSpPr>
        <p:grpSpPr>
          <a:xfrm>
            <a:off x="1690255" y="5717304"/>
            <a:ext cx="914400" cy="914400"/>
            <a:chOff x="1690255" y="5597236"/>
            <a:chExt cx="914400" cy="914400"/>
          </a:xfrm>
        </p:grpSpPr>
        <p:sp>
          <p:nvSpPr>
            <p:cNvPr id="5" name="Rectangle 4"/>
            <p:cNvSpPr/>
            <p:nvPr/>
          </p:nvSpPr>
          <p:spPr>
            <a:xfrm>
              <a:off x="1690255" y="5597236"/>
              <a:ext cx="914400" cy="914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lowchart: Magnetic Disk 5"/>
            <p:cNvSpPr/>
            <p:nvPr/>
          </p:nvSpPr>
          <p:spPr>
            <a:xfrm>
              <a:off x="1838036" y="5708083"/>
              <a:ext cx="628073" cy="452581"/>
            </a:xfrm>
            <a:prstGeom prst="flowChartMagneticDisk">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Group 18"/>
          <p:cNvGrpSpPr/>
          <p:nvPr/>
        </p:nvGrpSpPr>
        <p:grpSpPr>
          <a:xfrm>
            <a:off x="3034146" y="5731158"/>
            <a:ext cx="914400" cy="914400"/>
            <a:chOff x="1690255" y="5597236"/>
            <a:chExt cx="914400" cy="914400"/>
          </a:xfrm>
        </p:grpSpPr>
        <p:sp>
          <p:nvSpPr>
            <p:cNvPr id="20" name="Rectangle 19"/>
            <p:cNvSpPr/>
            <p:nvPr/>
          </p:nvSpPr>
          <p:spPr>
            <a:xfrm>
              <a:off x="1690255" y="5597236"/>
              <a:ext cx="914400" cy="914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lowchart: Magnetic Disk 20"/>
            <p:cNvSpPr/>
            <p:nvPr/>
          </p:nvSpPr>
          <p:spPr>
            <a:xfrm>
              <a:off x="1838036" y="5708083"/>
              <a:ext cx="628073" cy="452581"/>
            </a:xfrm>
            <a:prstGeom prst="flowChartMagneticDisk">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Group 21"/>
          <p:cNvGrpSpPr/>
          <p:nvPr/>
        </p:nvGrpSpPr>
        <p:grpSpPr>
          <a:xfrm>
            <a:off x="4391892" y="5731158"/>
            <a:ext cx="914400" cy="914400"/>
            <a:chOff x="1690255" y="5597236"/>
            <a:chExt cx="914400" cy="914400"/>
          </a:xfrm>
        </p:grpSpPr>
        <p:sp>
          <p:nvSpPr>
            <p:cNvPr id="23" name="Rectangle 22"/>
            <p:cNvSpPr/>
            <p:nvPr/>
          </p:nvSpPr>
          <p:spPr>
            <a:xfrm>
              <a:off x="1690255" y="5597236"/>
              <a:ext cx="914400" cy="914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lowchart: Magnetic Disk 23"/>
            <p:cNvSpPr/>
            <p:nvPr/>
          </p:nvSpPr>
          <p:spPr>
            <a:xfrm>
              <a:off x="1838036" y="5708083"/>
              <a:ext cx="628073" cy="452581"/>
            </a:xfrm>
            <a:prstGeom prst="flowChartMagneticDisk">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Group 24"/>
          <p:cNvGrpSpPr/>
          <p:nvPr/>
        </p:nvGrpSpPr>
        <p:grpSpPr>
          <a:xfrm>
            <a:off x="6941128" y="5721921"/>
            <a:ext cx="914400" cy="914400"/>
            <a:chOff x="1690255" y="5597236"/>
            <a:chExt cx="914400" cy="914400"/>
          </a:xfrm>
        </p:grpSpPr>
        <p:sp>
          <p:nvSpPr>
            <p:cNvPr id="26" name="Rectangle 25"/>
            <p:cNvSpPr/>
            <p:nvPr/>
          </p:nvSpPr>
          <p:spPr>
            <a:xfrm>
              <a:off x="1690255" y="5597236"/>
              <a:ext cx="914400" cy="914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lowchart: Magnetic Disk 26"/>
            <p:cNvSpPr/>
            <p:nvPr/>
          </p:nvSpPr>
          <p:spPr>
            <a:xfrm>
              <a:off x="1838036" y="5708083"/>
              <a:ext cx="628073" cy="452581"/>
            </a:xfrm>
            <a:prstGeom prst="flowChartMagneticDisk">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5560291" y="6105232"/>
            <a:ext cx="1154545" cy="369332"/>
          </a:xfrm>
          <a:prstGeom prst="rect">
            <a:avLst/>
          </a:prstGeom>
          <a:noFill/>
        </p:spPr>
        <p:txBody>
          <a:bodyPr wrap="square" rtlCol="0">
            <a:spAutoFit/>
          </a:bodyPr>
          <a:lstStyle/>
          <a:p>
            <a:pPr algn="ctr"/>
            <a:r>
              <a:rPr lang="en-US" altLang="zh-CN" dirty="0" smtClean="0"/>
              <a:t>……</a:t>
            </a:r>
            <a:endParaRPr lang="zh-CN" altLang="en-US" dirty="0"/>
          </a:p>
        </p:txBody>
      </p:sp>
      <p:sp>
        <p:nvSpPr>
          <p:cNvPr id="29" name="Rectangle 28"/>
          <p:cNvSpPr/>
          <p:nvPr/>
        </p:nvSpPr>
        <p:spPr>
          <a:xfrm>
            <a:off x="1607128" y="5800432"/>
            <a:ext cx="6336145" cy="563418"/>
          </a:xfrm>
          <a:prstGeom prst="rect">
            <a:avLst/>
          </a:prstGeom>
          <a:solidFill>
            <a:srgbClr val="00FFFF">
              <a:alpha val="25000"/>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1736436" y="4932214"/>
            <a:ext cx="6142181" cy="369332"/>
          </a:xfrm>
          <a:prstGeom prst="rect">
            <a:avLst/>
          </a:prstGeom>
          <a:solidFill>
            <a:srgbClr val="00B050"/>
          </a:solidFill>
          <a:ln>
            <a:solidFill>
              <a:schemeClr val="tx1"/>
            </a:solidFill>
          </a:ln>
        </p:spPr>
        <p:txBody>
          <a:bodyPr wrap="square" rtlCol="0">
            <a:spAutoFit/>
          </a:bodyPr>
          <a:lstStyle/>
          <a:p>
            <a:pPr algn="ctr"/>
            <a:r>
              <a:rPr lang="en-US" altLang="zh-CN" dirty="0" smtClean="0"/>
              <a:t>Google GFS</a:t>
            </a:r>
            <a:endParaRPr lang="zh-CN" altLang="en-US" dirty="0"/>
          </a:p>
        </p:txBody>
      </p:sp>
      <p:sp>
        <p:nvSpPr>
          <p:cNvPr id="31" name="TextBox 30"/>
          <p:cNvSpPr txBox="1"/>
          <p:nvPr/>
        </p:nvSpPr>
        <p:spPr>
          <a:xfrm>
            <a:off x="1759526" y="4253341"/>
            <a:ext cx="6142181" cy="369332"/>
          </a:xfrm>
          <a:prstGeom prst="rect">
            <a:avLst/>
          </a:prstGeom>
          <a:solidFill>
            <a:srgbClr val="FFC000"/>
          </a:solidFill>
          <a:ln>
            <a:solidFill>
              <a:schemeClr val="tx1"/>
            </a:solidFill>
          </a:ln>
        </p:spPr>
        <p:txBody>
          <a:bodyPr wrap="square" rtlCol="0">
            <a:spAutoFit/>
          </a:bodyPr>
          <a:lstStyle/>
          <a:p>
            <a:pPr algn="ctr"/>
            <a:r>
              <a:rPr lang="en-US" altLang="zh-CN" dirty="0" smtClean="0"/>
              <a:t>Google </a:t>
            </a:r>
            <a:r>
              <a:rPr lang="en-US" altLang="zh-CN" dirty="0" err="1" smtClean="0"/>
              <a:t>MapReduce</a:t>
            </a:r>
            <a:endParaRPr lang="zh-CN" altLang="en-US" dirty="0"/>
          </a:p>
        </p:txBody>
      </p:sp>
      <p:sp>
        <p:nvSpPr>
          <p:cNvPr id="32" name="Up-Down Arrow 31"/>
          <p:cNvSpPr/>
          <p:nvPr/>
        </p:nvSpPr>
        <p:spPr>
          <a:xfrm>
            <a:off x="4765964" y="4608941"/>
            <a:ext cx="129309" cy="3232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Straight Arrow Connector 34"/>
          <p:cNvCxnSpPr/>
          <p:nvPr/>
        </p:nvCxnSpPr>
        <p:spPr>
          <a:xfrm rot="10800000" flipV="1">
            <a:off x="2147455" y="5301668"/>
            <a:ext cx="1270000" cy="415636"/>
          </a:xfrm>
          <a:prstGeom prst="straightConnector1">
            <a:avLst/>
          </a:prstGeom>
          <a:ln w="412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V="1">
            <a:off x="3491347" y="5315522"/>
            <a:ext cx="484909" cy="415635"/>
          </a:xfrm>
          <a:prstGeom prst="straightConnector1">
            <a:avLst/>
          </a:prstGeom>
          <a:ln w="412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4634347" y="5516413"/>
            <a:ext cx="420254" cy="9235"/>
          </a:xfrm>
          <a:prstGeom prst="straightConnector1">
            <a:avLst/>
          </a:prstGeom>
          <a:ln w="412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966693" y="5292431"/>
            <a:ext cx="1431635" cy="429490"/>
          </a:xfrm>
          <a:prstGeom prst="straightConnector1">
            <a:avLst/>
          </a:prstGeom>
          <a:ln w="412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54908" y="3574468"/>
            <a:ext cx="6142181" cy="369332"/>
          </a:xfrm>
          <a:prstGeom prst="rect">
            <a:avLst/>
          </a:prstGeom>
          <a:solidFill>
            <a:srgbClr val="00FFFF"/>
          </a:solidFill>
          <a:ln>
            <a:solidFill>
              <a:schemeClr val="tx1"/>
            </a:solidFill>
          </a:ln>
        </p:spPr>
        <p:txBody>
          <a:bodyPr wrap="square" rtlCol="0">
            <a:spAutoFit/>
          </a:bodyPr>
          <a:lstStyle/>
          <a:p>
            <a:pPr algn="ctr"/>
            <a:r>
              <a:rPr lang="en-US" altLang="zh-CN" dirty="0" err="1" smtClean="0"/>
              <a:t>MapReduce</a:t>
            </a:r>
            <a:r>
              <a:rPr lang="en-US" altLang="zh-CN" dirty="0" smtClean="0"/>
              <a:t> Applications</a:t>
            </a:r>
            <a:endParaRPr lang="zh-CN" altLang="en-US" dirty="0"/>
          </a:p>
        </p:txBody>
      </p:sp>
      <p:sp>
        <p:nvSpPr>
          <p:cNvPr id="43" name="Up-Down Arrow 42"/>
          <p:cNvSpPr/>
          <p:nvPr/>
        </p:nvSpPr>
        <p:spPr>
          <a:xfrm>
            <a:off x="4752110" y="3939305"/>
            <a:ext cx="129309" cy="3232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952" y="422168"/>
            <a:ext cx="8358570" cy="810284"/>
          </a:xfrm>
        </p:spPr>
        <p:txBody>
          <a:bodyPr>
            <a:normAutofit fontScale="90000"/>
          </a:bodyPr>
          <a:lstStyle/>
          <a:p>
            <a:r>
              <a:rPr lang="en-US" altLang="zh-CN"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rPr>
              <a:t>Ch.3. Google /</a:t>
            </a:r>
            <a:r>
              <a:rPr lang="en-US" altLang="zh-CN" b="1" dirty="0" err="1"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rPr>
              <a:t>Hadoop</a:t>
            </a:r>
            <a:r>
              <a:rPr lang="en-US" altLang="zh-CN"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rPr>
              <a:t> </a:t>
            </a:r>
            <a:r>
              <a:rPr lang="en-US" altLang="zh-CN" b="1" dirty="0" err="1"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rPr>
              <a:t>MapReduce</a:t>
            </a:r>
            <a:r>
              <a:rPr lang="zh-CN" altLang="en-US"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rPr>
              <a:t>基本构架</a:t>
            </a:r>
            <a:endParaRPr lang="zh-CN" altLang="en-US" dirty="0">
              <a:solidFill>
                <a:srgbClr val="00B050"/>
              </a:solidFill>
              <a:latin typeface="黑体" pitchFamily="2" charset="-122"/>
              <a:ea typeface="黑体" pitchFamily="2" charset="-122"/>
            </a:endParaRPr>
          </a:p>
        </p:txBody>
      </p:sp>
      <p:sp>
        <p:nvSpPr>
          <p:cNvPr id="3" name="Content Placeholder 2"/>
          <p:cNvSpPr>
            <a:spLocks noGrp="1"/>
          </p:cNvSpPr>
          <p:nvPr>
            <p:ph sz="quarter" idx="1"/>
          </p:nvPr>
        </p:nvSpPr>
        <p:spPr>
          <a:xfrm>
            <a:off x="799680" y="1625227"/>
            <a:ext cx="8075365" cy="4036763"/>
          </a:xfrm>
        </p:spPr>
        <p:txBody>
          <a:bodyPr>
            <a:normAutofit fontScale="77500" lnSpcReduction="20000"/>
          </a:bodyPr>
          <a:lstStyle/>
          <a:p>
            <a:pPr marL="514350" indent="-514350">
              <a:lnSpc>
                <a:spcPct val="150000"/>
              </a:lnSpc>
              <a:buNone/>
            </a:pP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1.MapReduce</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的基本模型和处理思想</a:t>
            </a:r>
            <a:endPar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endParaRPr>
          </a:p>
          <a:p>
            <a:pPr>
              <a:lnSpc>
                <a:spcPct val="150000"/>
              </a:lnSpc>
              <a:buNone/>
            </a:pP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2.Google </a:t>
            </a:r>
            <a:r>
              <a:rPr lang="en-US" altLang="zh-CN" sz="3200" b="1" spc="50" dirty="0" err="1"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MapReduce</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的基本工作原理</a:t>
            </a:r>
            <a:endPar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endParaRPr>
          </a:p>
          <a:p>
            <a:pPr>
              <a:lnSpc>
                <a:spcPct val="150000"/>
              </a:lnSpc>
              <a:buNone/>
            </a:pP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3.</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分布式文件系统</a:t>
            </a: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GFS</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的基本工作原理</a:t>
            </a:r>
            <a:endPar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endParaRPr>
          </a:p>
          <a:p>
            <a:pPr>
              <a:lnSpc>
                <a:spcPct val="150000"/>
              </a:lnSpc>
              <a:buNone/>
            </a:pP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4.</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分布式结构化数据表</a:t>
            </a:r>
            <a:r>
              <a:rPr lang="en-US" altLang="zh-CN" sz="3200" b="1" spc="50" dirty="0" err="1"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BigTable</a:t>
            </a:r>
            <a:endPar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endParaRPr>
          </a:p>
          <a:p>
            <a:pPr marL="514350" indent="-514350">
              <a:lnSpc>
                <a:spcPct val="150000"/>
              </a:lnSpc>
              <a:buNone/>
              <a:defRPr/>
            </a:pP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5. </a:t>
            </a:r>
            <a:r>
              <a:rPr lang="en-US" altLang="zh-CN" sz="3200" b="1" spc="50" dirty="0" err="1"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Hadoop</a:t>
            </a: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 </a:t>
            </a:r>
            <a:r>
              <a:rPr lang="en-US" altLang="zh-CN" sz="3200" b="1" spc="50" dirty="0" err="1"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MapReduce</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的基本工作原理</a:t>
            </a:r>
            <a:endPar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endParaRPr>
          </a:p>
          <a:p>
            <a:pPr marL="514350" indent="-514350">
              <a:lnSpc>
                <a:spcPct val="150000"/>
              </a:lnSpc>
              <a:buNone/>
              <a:defRPr/>
            </a:pP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6. </a:t>
            </a:r>
            <a:r>
              <a:rPr lang="en-US" altLang="zh-CN" sz="3200" b="1" spc="50" dirty="0" err="1"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Hadoop</a:t>
            </a: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 </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分布式文件系统</a:t>
            </a: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HDFS</a:t>
            </a:r>
          </a:p>
          <a:p>
            <a:pPr marL="514350" indent="-514350">
              <a:lnSpc>
                <a:spcPct val="150000"/>
              </a:lnSpc>
              <a:buNone/>
              <a:defRPr/>
            </a:pP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7. </a:t>
            </a:r>
            <a:r>
              <a:rPr lang="en-US" altLang="zh-CN" sz="3200" b="1" spc="50" dirty="0" err="1"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Hadoop</a:t>
            </a:r>
            <a:r>
              <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 HDFS</a:t>
            </a:r>
            <a:r>
              <a:rPr lang="zh-CN" altLang="en-US"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rPr>
              <a:t>的编程</a:t>
            </a:r>
            <a:endParaRPr lang="en-US" altLang="zh-CN" sz="3200" b="1"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49" charset="-122"/>
            </a:endParaRPr>
          </a:p>
          <a:p>
            <a:pPr>
              <a:lnSpc>
                <a:spcPct val="150000"/>
              </a:lnSpc>
              <a:buNone/>
            </a:pPr>
            <a:endParaRPr lang="zh-CN" altLang="en-US" sz="3200" b="1" dirty="0">
              <a:solidFill>
                <a:srgbClr val="C00000"/>
              </a:solidFill>
              <a:latin typeface="Arial Narrow" pitchFamily="34" charset="0"/>
              <a:ea typeface="黑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3" y="788747"/>
            <a:ext cx="8607909" cy="5881966"/>
          </a:xfrm>
        </p:spPr>
        <p:txBody>
          <a:bodyPr>
            <a:normAutofit/>
          </a:bodyPr>
          <a:lstStyle/>
          <a:p>
            <a:pPr>
              <a:spcAft>
                <a:spcPts val="600"/>
              </a:spcAft>
              <a:buNone/>
            </a:pPr>
            <a:r>
              <a:rPr lang="en-US" altLang="zh-CN" sz="2800" b="1" dirty="0" smtClean="0">
                <a:solidFill>
                  <a:srgbClr val="00B050"/>
                </a:solidFill>
                <a:latin typeface="黑体" pitchFamily="2" charset="-122"/>
                <a:ea typeface="黑体" pitchFamily="2" charset="-122"/>
              </a:rPr>
              <a:t>Google GFS</a:t>
            </a:r>
            <a:r>
              <a:rPr lang="zh-CN" altLang="en-US" sz="2800" b="1" dirty="0" smtClean="0">
                <a:solidFill>
                  <a:srgbClr val="00B050"/>
                </a:solidFill>
                <a:latin typeface="黑体" pitchFamily="2" charset="-122"/>
                <a:ea typeface="黑体" pitchFamily="2" charset="-122"/>
              </a:rPr>
              <a:t>的基本设计原则</a:t>
            </a:r>
            <a:endParaRPr lang="en-US" altLang="zh-CN" sz="2800" b="1" dirty="0" smtClean="0">
              <a:solidFill>
                <a:srgbClr val="00B050"/>
              </a:solidFill>
              <a:latin typeface="黑体" pitchFamily="2" charset="-122"/>
              <a:ea typeface="黑体" pitchFamily="2" charset="-122"/>
            </a:endParaRPr>
          </a:p>
          <a:p>
            <a:pPr>
              <a:spcAft>
                <a:spcPts val="600"/>
              </a:spcAft>
            </a:pPr>
            <a:r>
              <a:rPr lang="zh-CN" altLang="en-US" dirty="0" smtClean="0">
                <a:solidFill>
                  <a:srgbClr val="C00000"/>
                </a:solidFill>
                <a:latin typeface="黑体" pitchFamily="2" charset="-122"/>
                <a:ea typeface="黑体" pitchFamily="2" charset="-122"/>
              </a:rPr>
              <a:t>廉价本地磁盘分布存储</a:t>
            </a:r>
            <a:endParaRPr lang="en-US" altLang="zh-CN" dirty="0" smtClean="0">
              <a:solidFill>
                <a:srgbClr val="C00000"/>
              </a:solidFill>
              <a:latin typeface="黑体" pitchFamily="2" charset="-122"/>
              <a:ea typeface="黑体" pitchFamily="2" charset="-122"/>
            </a:endParaRPr>
          </a:p>
          <a:p>
            <a:pPr>
              <a:spcAft>
                <a:spcPts val="600"/>
              </a:spcAft>
              <a:buNone/>
            </a:pP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各节点本地分布式存储数据，优点是不需要采用价格较贵的集中式磁盘阵列，容量可随节点数增加自动增加</a:t>
            </a:r>
            <a:endParaRPr lang="en-US" altLang="zh-CN" dirty="0" smtClean="0">
              <a:latin typeface="黑体" pitchFamily="2" charset="-122"/>
              <a:ea typeface="黑体" pitchFamily="2" charset="-122"/>
            </a:endParaRPr>
          </a:p>
          <a:p>
            <a:pPr>
              <a:spcAft>
                <a:spcPts val="600"/>
              </a:spcAft>
            </a:pPr>
            <a:r>
              <a:rPr lang="zh-CN" altLang="en-US" dirty="0" smtClean="0">
                <a:solidFill>
                  <a:srgbClr val="C00000"/>
                </a:solidFill>
                <a:latin typeface="黑体" pitchFamily="2" charset="-122"/>
                <a:ea typeface="黑体" pitchFamily="2" charset="-122"/>
              </a:rPr>
              <a:t>多数据自动备份解决可靠性</a:t>
            </a:r>
            <a:endParaRPr lang="en-US" altLang="zh-CN" dirty="0" smtClean="0">
              <a:solidFill>
                <a:srgbClr val="C00000"/>
              </a:solidFill>
              <a:latin typeface="黑体" pitchFamily="2" charset="-122"/>
              <a:ea typeface="黑体" pitchFamily="2" charset="-122"/>
            </a:endParaRPr>
          </a:p>
          <a:p>
            <a:pPr>
              <a:spcAft>
                <a:spcPts val="600"/>
              </a:spcAft>
              <a:buNone/>
            </a:pP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采用廉价的普通磁盘，把磁盘数据出错视为常态，用自动多数据备份存储解决数据存储可靠性问题</a:t>
            </a:r>
            <a:endParaRPr lang="en-US" altLang="zh-CN" dirty="0" smtClean="0">
              <a:latin typeface="黑体" pitchFamily="2" charset="-122"/>
              <a:ea typeface="黑体" pitchFamily="2" charset="-122"/>
            </a:endParaRPr>
          </a:p>
          <a:p>
            <a:pPr>
              <a:spcAft>
                <a:spcPts val="600"/>
              </a:spcAft>
            </a:pPr>
            <a:r>
              <a:rPr lang="zh-CN" altLang="en-US" dirty="0" smtClean="0">
                <a:solidFill>
                  <a:srgbClr val="C00000"/>
                </a:solidFill>
                <a:latin typeface="黑体" pitchFamily="2" charset="-122"/>
                <a:ea typeface="黑体" pitchFamily="2" charset="-122"/>
              </a:rPr>
              <a:t>为上层的</a:t>
            </a:r>
            <a:r>
              <a:rPr lang="en-US" altLang="zh-CN" dirty="0" err="1" smtClean="0">
                <a:solidFill>
                  <a:srgbClr val="C00000"/>
                </a:solidFill>
                <a:latin typeface="黑体" pitchFamily="2" charset="-122"/>
                <a:ea typeface="黑体" pitchFamily="2" charset="-122"/>
              </a:rPr>
              <a:t>MapReduce</a:t>
            </a:r>
            <a:r>
              <a:rPr lang="zh-CN" altLang="en-US" dirty="0" smtClean="0">
                <a:solidFill>
                  <a:srgbClr val="C00000"/>
                </a:solidFill>
                <a:latin typeface="黑体" pitchFamily="2" charset="-122"/>
                <a:ea typeface="黑体" pitchFamily="2" charset="-122"/>
              </a:rPr>
              <a:t>计算框架提供支撑</a:t>
            </a:r>
            <a:endParaRPr lang="en-US" altLang="zh-CN" dirty="0" smtClean="0">
              <a:solidFill>
                <a:srgbClr val="C00000"/>
              </a:solidFill>
              <a:latin typeface="黑体" pitchFamily="2" charset="-122"/>
              <a:ea typeface="黑体" pitchFamily="2" charset="-122"/>
            </a:endParaRPr>
          </a:p>
          <a:p>
            <a:pPr>
              <a:spcAft>
                <a:spcPts val="600"/>
              </a:spcAft>
              <a:buNone/>
            </a:pPr>
            <a:r>
              <a:rPr lang="en-US" altLang="zh-CN" dirty="0" smtClean="0">
                <a:latin typeface="黑体" pitchFamily="2" charset="-122"/>
                <a:ea typeface="黑体" pitchFamily="2" charset="-122"/>
              </a:rPr>
              <a:t>  GFS</a:t>
            </a:r>
            <a:r>
              <a:rPr lang="zh-CN" altLang="en-US" dirty="0" smtClean="0">
                <a:latin typeface="黑体" pitchFamily="2" charset="-122"/>
                <a:ea typeface="黑体" pitchFamily="2" charset="-122"/>
              </a:rPr>
              <a:t>作为向上层</a:t>
            </a:r>
            <a:r>
              <a:rPr lang="en-US" altLang="zh-CN" dirty="0" err="1" smtClean="0">
                <a:latin typeface="黑体" pitchFamily="2" charset="-122"/>
                <a:ea typeface="黑体" pitchFamily="2" charset="-122"/>
              </a:rPr>
              <a:t>MapReduce</a:t>
            </a:r>
            <a:r>
              <a:rPr lang="zh-CN" altLang="en-US" dirty="0" smtClean="0">
                <a:latin typeface="黑体" pitchFamily="2" charset="-122"/>
                <a:ea typeface="黑体" pitchFamily="2" charset="-122"/>
              </a:rPr>
              <a:t>执行框架的底层数据存储支撑，负责处理所有的数据自动存储和容错处理，因而上层框架不需要考虑低层的数据存储和数据容错问题</a:t>
            </a:r>
            <a:endParaRPr lang="en-US" altLang="zh-CN" dirty="0" smtClean="0">
              <a:latin typeface="黑体" pitchFamily="2" charset="-122"/>
              <a:ea typeface="黑体" pitchFamily="2" charset="-122"/>
            </a:endParaRPr>
          </a:p>
          <a:p>
            <a:pPr>
              <a:spcAft>
                <a:spcPts val="600"/>
              </a:spcAft>
            </a:pPr>
            <a:endParaRPr lang="en-US" altLang="zh-CN" b="1" dirty="0" smtClean="0">
              <a:solidFill>
                <a:srgbClr val="00B050"/>
              </a:solidFill>
              <a:latin typeface="+mj-ea"/>
              <a:ea typeface="+mj-ea"/>
            </a:endParaRPr>
          </a:p>
        </p:txBody>
      </p:sp>
      <p:sp>
        <p:nvSpPr>
          <p:cNvPr id="4" name="Title 1"/>
          <p:cNvSpPr>
            <a:spLocks noGrp="1"/>
          </p:cNvSpPr>
          <p:nvPr>
            <p:ph type="title"/>
          </p:nvPr>
        </p:nvSpPr>
        <p:spPr>
          <a:xfrm>
            <a:off x="365544" y="233231"/>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3" y="976034"/>
            <a:ext cx="8607909" cy="5881966"/>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Aft>
                <a:spcPts val="600"/>
              </a:spcAft>
              <a:buNone/>
            </a:pPr>
            <a:r>
              <a:rPr lang="en-US" altLang="zh-CN" dirty="0" smtClean="0">
                <a:latin typeface="黑体" pitchFamily="2" charset="-122"/>
                <a:ea typeface="黑体" pitchFamily="2" charset="-122"/>
              </a:rPr>
              <a:t>  </a:t>
            </a:r>
          </a:p>
          <a:p>
            <a:pPr>
              <a:spcAft>
                <a:spcPts val="600"/>
              </a:spcAft>
            </a:pPr>
            <a:endParaRPr lang="en-US" altLang="zh-CN" b="1" dirty="0" smtClean="0">
              <a:solidFill>
                <a:srgbClr val="00B050"/>
              </a:solidFill>
              <a:latin typeface="+mj-ea"/>
              <a:ea typeface="+mj-ea"/>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5" name="Picture 10" descr="gfs1.gif"/>
          <p:cNvPicPr>
            <a:picLocks noChangeAspect="1"/>
          </p:cNvPicPr>
          <p:nvPr/>
        </p:nvPicPr>
        <p:blipFill>
          <a:blip r:embed="rId2" cstate="print"/>
          <a:srcRect/>
          <a:stretch>
            <a:fillRect/>
          </a:stretch>
        </p:blipFill>
        <p:spPr bwMode="auto">
          <a:xfrm>
            <a:off x="449511" y="1892147"/>
            <a:ext cx="8279308" cy="3891708"/>
          </a:xfrm>
          <a:prstGeom prst="rect">
            <a:avLst/>
          </a:prstGeom>
          <a:noFill/>
          <a:ln w="9525">
            <a:noFill/>
            <a:miter lim="800000"/>
            <a:headEnd/>
            <a:tailEnd/>
          </a:ln>
        </p:spPr>
      </p:pic>
      <p:sp>
        <p:nvSpPr>
          <p:cNvPr id="6" name="TextBox 3"/>
          <p:cNvSpPr txBox="1">
            <a:spLocks noChangeArrowheads="1"/>
          </p:cNvSpPr>
          <p:nvPr/>
        </p:nvSpPr>
        <p:spPr bwMode="auto">
          <a:xfrm>
            <a:off x="6366142" y="6380584"/>
            <a:ext cx="2520242" cy="230832"/>
          </a:xfrm>
          <a:prstGeom prst="rect">
            <a:avLst/>
          </a:prstGeom>
          <a:noFill/>
          <a:ln w="9525">
            <a:noFill/>
            <a:miter lim="800000"/>
            <a:headEnd/>
            <a:tailEnd/>
          </a:ln>
        </p:spPr>
        <p:txBody>
          <a:bodyPr wrap="none">
            <a:spAutoFit/>
          </a:bodyPr>
          <a:lstStyle/>
          <a:p>
            <a:r>
              <a:rPr lang="en-US" altLang="zh-CN" sz="900" dirty="0" smtClean="0">
                <a:solidFill>
                  <a:schemeClr val="tx2"/>
                </a:solidFill>
                <a:latin typeface="Verdana" pitchFamily="34" charset="0"/>
                <a:ea typeface="宋体" charset="-122"/>
              </a:rPr>
              <a:t>Cite from</a:t>
            </a:r>
            <a:r>
              <a:rPr lang="en-US" altLang="zh-CN" sz="900" b="0" dirty="0" smtClean="0">
                <a:solidFill>
                  <a:schemeClr val="tx2"/>
                </a:solidFill>
                <a:latin typeface="Verdana" pitchFamily="34" charset="0"/>
                <a:ea typeface="宋体" charset="-122"/>
              </a:rPr>
              <a:t> </a:t>
            </a:r>
            <a:r>
              <a:rPr lang="en-US" altLang="zh-CN" sz="900" b="0" dirty="0" err="1">
                <a:solidFill>
                  <a:schemeClr val="tx2"/>
                </a:solidFill>
                <a:latin typeface="Verdana" pitchFamily="34" charset="0"/>
                <a:ea typeface="宋体" charset="-122"/>
              </a:rPr>
              <a:t>Ghemawat</a:t>
            </a:r>
            <a:r>
              <a:rPr lang="en-US" altLang="zh-CN" sz="900" b="0" dirty="0">
                <a:solidFill>
                  <a:schemeClr val="tx2"/>
                </a:solidFill>
                <a:latin typeface="Verdana" pitchFamily="34" charset="0"/>
                <a:ea typeface="宋体" charset="-122"/>
              </a:rPr>
              <a:t> et al. (SOSP 2003)</a:t>
            </a:r>
          </a:p>
        </p:txBody>
      </p:sp>
      <p:sp>
        <p:nvSpPr>
          <p:cNvPr id="7" name="TextBox 6"/>
          <p:cNvSpPr txBox="1"/>
          <p:nvPr/>
        </p:nvSpPr>
        <p:spPr>
          <a:xfrm>
            <a:off x="6026227" y="1509310"/>
            <a:ext cx="1795750" cy="461665"/>
          </a:xfrm>
          <a:prstGeom prst="rect">
            <a:avLst/>
          </a:prstGeom>
          <a:solidFill>
            <a:schemeClr val="accent1"/>
          </a:solidFill>
        </p:spPr>
        <p:txBody>
          <a:bodyPr wrap="square" rtlCol="0">
            <a:spAutoFit/>
          </a:bodyPr>
          <a:lstStyle/>
          <a:p>
            <a:pPr algn="ctr"/>
            <a:r>
              <a:rPr lang="en-US" altLang="zh-CN" sz="2400" dirty="0" smtClean="0">
                <a:latin typeface="黑体" pitchFamily="2" charset="-122"/>
                <a:ea typeface="黑体" pitchFamily="2" charset="-122"/>
              </a:rPr>
              <a:t>GFS Master</a:t>
            </a:r>
            <a:endParaRPr lang="zh-CN" altLang="en-US" sz="2400" dirty="0">
              <a:latin typeface="黑体" pitchFamily="2" charset="-122"/>
              <a:ea typeface="黑体" pitchFamily="2" charset="-122"/>
            </a:endParaRPr>
          </a:p>
        </p:txBody>
      </p:sp>
      <p:sp>
        <p:nvSpPr>
          <p:cNvPr id="8" name="TextBox 7"/>
          <p:cNvSpPr txBox="1"/>
          <p:nvPr/>
        </p:nvSpPr>
        <p:spPr>
          <a:xfrm>
            <a:off x="5220160" y="5187108"/>
            <a:ext cx="1940804" cy="461665"/>
          </a:xfrm>
          <a:prstGeom prst="rect">
            <a:avLst/>
          </a:prstGeom>
          <a:solidFill>
            <a:srgbClr val="0066FF">
              <a:alpha val="75000"/>
            </a:srgbClr>
          </a:solidFill>
        </p:spPr>
        <p:txBody>
          <a:bodyPr wrap="square" rtlCol="0">
            <a:spAutoFit/>
          </a:bodyPr>
          <a:lstStyle/>
          <a:p>
            <a:pPr algn="ctr"/>
            <a:r>
              <a:rPr lang="en-US" altLang="zh-CN" sz="2400" dirty="0" err="1" smtClean="0">
                <a:solidFill>
                  <a:schemeClr val="bg1"/>
                </a:solidFill>
                <a:latin typeface="+mj-lt"/>
              </a:rPr>
              <a:t>ChunkServer</a:t>
            </a:r>
            <a:endParaRPr lang="zh-CN" altLang="en-US"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348462"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Aft>
                <a:spcPts val="600"/>
              </a:spcAft>
              <a:buNone/>
            </a:pPr>
            <a:r>
              <a:rPr lang="en-US" altLang="zh-CN" b="1" dirty="0" smtClean="0">
                <a:solidFill>
                  <a:srgbClr val="C00000"/>
                </a:solidFill>
                <a:latin typeface="黑体" pitchFamily="2" charset="-122"/>
                <a:ea typeface="黑体" pitchFamily="2" charset="-122"/>
              </a:rPr>
              <a:t>GFS Master</a:t>
            </a:r>
          </a:p>
          <a:p>
            <a:pPr>
              <a:spcBef>
                <a:spcPts val="0"/>
              </a:spcBef>
              <a:buNone/>
            </a:pPr>
            <a:r>
              <a:rPr lang="en-US" altLang="zh-CN" sz="2400" dirty="0" smtClean="0">
                <a:latin typeface="Arial Narrow" pitchFamily="34" charset="0"/>
                <a:ea typeface="黑体" pitchFamily="2" charset="-122"/>
              </a:rPr>
              <a:t>Master</a:t>
            </a:r>
            <a:r>
              <a:rPr lang="zh-CN" altLang="en-US" sz="2400" dirty="0" smtClean="0">
                <a:latin typeface="Arial Narrow" pitchFamily="34" charset="0"/>
                <a:ea typeface="黑体" pitchFamily="2" charset="-122"/>
              </a:rPr>
              <a:t>上保存了</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文件系统的</a:t>
            </a:r>
            <a:endParaRPr lang="en-US" altLang="zh-CN" sz="2400" dirty="0" smtClean="0">
              <a:latin typeface="Arial Narrow" pitchFamily="34" charset="0"/>
              <a:ea typeface="黑体" pitchFamily="2" charset="-122"/>
            </a:endParaRPr>
          </a:p>
          <a:p>
            <a:pPr>
              <a:spcBef>
                <a:spcPts val="0"/>
              </a:spcBef>
              <a:buNone/>
            </a:pPr>
            <a:r>
              <a:rPr lang="zh-CN" altLang="en-US" sz="2400" dirty="0" smtClean="0">
                <a:latin typeface="Arial Narrow" pitchFamily="34" charset="0"/>
                <a:ea typeface="黑体" pitchFamily="2" charset="-122"/>
              </a:rPr>
              <a:t>三种元数据</a:t>
            </a:r>
            <a:r>
              <a:rPr lang="en-US" altLang="zh-CN" sz="2400" dirty="0" smtClean="0">
                <a:latin typeface="Arial Narrow" pitchFamily="34" charset="0"/>
                <a:ea typeface="黑体" pitchFamily="2" charset="-122"/>
              </a:rPr>
              <a:t> </a:t>
            </a:r>
            <a:r>
              <a:rPr lang="zh-CN" altLang="en-US" sz="2400" dirty="0" smtClean="0">
                <a:latin typeface="Arial Narrow" pitchFamily="34" charset="0"/>
                <a:ea typeface="黑体" pitchFamily="2" charset="-122"/>
              </a:rPr>
              <a:t>：</a:t>
            </a:r>
            <a:endParaRPr lang="en-US" altLang="zh-CN" sz="2400" dirty="0" smtClean="0">
              <a:latin typeface="Arial Narrow" pitchFamily="34" charset="0"/>
              <a:ea typeface="黑体" pitchFamily="2" charset="-122"/>
            </a:endParaRPr>
          </a:p>
          <a:p>
            <a:pPr>
              <a:spcBef>
                <a:spcPts val="0"/>
              </a:spcBef>
            </a:pPr>
            <a:r>
              <a:rPr lang="zh-CN" altLang="en-US" sz="2400" dirty="0" smtClean="0">
                <a:latin typeface="Arial Narrow" pitchFamily="34" charset="0"/>
                <a:ea typeface="黑体" pitchFamily="2" charset="-122"/>
              </a:rPr>
              <a:t>命名空间</a:t>
            </a:r>
            <a:r>
              <a:rPr lang="en-US" altLang="zh-CN" sz="2400" dirty="0" smtClean="0">
                <a:latin typeface="Arial Narrow" pitchFamily="34" charset="0"/>
                <a:ea typeface="黑体" pitchFamily="2" charset="-122"/>
              </a:rPr>
              <a:t>(Name Space),</a:t>
            </a:r>
            <a:r>
              <a:rPr lang="zh-CN" altLang="en-US" sz="2400" dirty="0" smtClean="0">
                <a:latin typeface="Arial Narrow" pitchFamily="34" charset="0"/>
                <a:ea typeface="黑体" pitchFamily="2" charset="-122"/>
              </a:rPr>
              <a:t>即整个</a:t>
            </a:r>
            <a:endParaRPr lang="en-US" altLang="zh-CN" sz="2400" dirty="0" smtClean="0">
              <a:latin typeface="Arial Narrow" pitchFamily="34" charset="0"/>
              <a:ea typeface="黑体" pitchFamily="2" charset="-122"/>
            </a:endParaRPr>
          </a:p>
          <a:p>
            <a:pPr>
              <a:spcBef>
                <a:spcPts val="0"/>
              </a:spcBef>
              <a:buNone/>
            </a:pPr>
            <a:r>
              <a:rPr lang="zh-CN" altLang="en-US" sz="2400" dirty="0" smtClean="0">
                <a:latin typeface="Arial Narrow" pitchFamily="34" charset="0"/>
                <a:ea typeface="黑体" pitchFamily="2" charset="-122"/>
              </a:rPr>
              <a:t>    分布式文件系统的目录结构</a:t>
            </a:r>
            <a:r>
              <a:rPr lang="en-US" altLang="zh-CN" sz="2400" dirty="0" smtClean="0">
                <a:latin typeface="Arial Narrow" pitchFamily="34" charset="0"/>
                <a:ea typeface="黑体" pitchFamily="2" charset="-122"/>
              </a:rPr>
              <a:t> </a:t>
            </a:r>
          </a:p>
          <a:p>
            <a:r>
              <a:rPr lang="en-US" altLang="zh-CN" sz="2400" dirty="0" smtClean="0">
                <a:latin typeface="Arial Narrow" pitchFamily="34" charset="0"/>
                <a:ea typeface="黑体" pitchFamily="2" charset="-122"/>
              </a:rPr>
              <a:t>Chunk</a:t>
            </a:r>
            <a:r>
              <a:rPr lang="zh-CN" altLang="en-US" sz="2400" dirty="0" smtClean="0">
                <a:latin typeface="Arial Narrow" pitchFamily="34" charset="0"/>
                <a:ea typeface="黑体" pitchFamily="2" charset="-122"/>
              </a:rPr>
              <a:t>与文件名的映射表</a:t>
            </a:r>
            <a:endParaRPr lang="en-US" altLang="zh-CN" sz="2400" dirty="0" smtClean="0">
              <a:latin typeface="Arial Narrow" pitchFamily="34" charset="0"/>
              <a:ea typeface="黑体" pitchFamily="2" charset="-122"/>
            </a:endParaRPr>
          </a:p>
          <a:p>
            <a:pPr>
              <a:spcBef>
                <a:spcPts val="0"/>
              </a:spcBef>
            </a:pPr>
            <a:r>
              <a:rPr lang="en-US" altLang="zh-CN" sz="2400" dirty="0" smtClean="0">
                <a:latin typeface="Arial Narrow" pitchFamily="34" charset="0"/>
                <a:ea typeface="黑体" pitchFamily="2" charset="-122"/>
              </a:rPr>
              <a:t>Chunk</a:t>
            </a:r>
            <a:r>
              <a:rPr lang="zh-CN" altLang="en-US" sz="2400" dirty="0" smtClean="0">
                <a:latin typeface="Arial Narrow" pitchFamily="34" charset="0"/>
                <a:ea typeface="黑体" pitchFamily="2" charset="-122"/>
              </a:rPr>
              <a:t>副本的位置信息，每一个</a:t>
            </a:r>
            <a:r>
              <a:rPr lang="en-US" altLang="zh-CN" sz="2400" dirty="0" smtClean="0">
                <a:latin typeface="Arial Narrow" pitchFamily="34" charset="0"/>
                <a:ea typeface="黑体" pitchFamily="2" charset="-122"/>
              </a:rPr>
              <a:t>Chunk</a:t>
            </a:r>
            <a:r>
              <a:rPr lang="zh-CN" altLang="en-US" sz="2400" dirty="0" smtClean="0">
                <a:latin typeface="Arial Narrow" pitchFamily="34" charset="0"/>
                <a:ea typeface="黑体" pitchFamily="2" charset="-122"/>
              </a:rPr>
              <a:t>默认有</a:t>
            </a:r>
            <a:r>
              <a:rPr lang="en-US" altLang="zh-CN" sz="2400" dirty="0" smtClean="0">
                <a:latin typeface="Arial Narrow" pitchFamily="34" charset="0"/>
                <a:ea typeface="黑体" pitchFamily="2" charset="-122"/>
              </a:rPr>
              <a:t>3</a:t>
            </a:r>
            <a:r>
              <a:rPr lang="zh-CN" altLang="en-US" sz="2400" dirty="0" smtClean="0">
                <a:latin typeface="Arial Narrow" pitchFamily="34" charset="0"/>
                <a:ea typeface="黑体" pitchFamily="2" charset="-122"/>
              </a:rPr>
              <a:t>个副本</a:t>
            </a:r>
            <a:endParaRPr lang="en-US" altLang="zh-CN" sz="2400" dirty="0" smtClean="0">
              <a:latin typeface="Arial Narrow" pitchFamily="34" charset="0"/>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5" name="Picture 10" descr="gfs1.gif"/>
          <p:cNvPicPr>
            <a:picLocks noChangeAspect="1"/>
          </p:cNvPicPr>
          <p:nvPr/>
        </p:nvPicPr>
        <p:blipFill>
          <a:blip r:embed="rId2" cstate="print"/>
          <a:srcRect l="44772" r="8819" b="53211"/>
          <a:stretch>
            <a:fillRect/>
          </a:stretch>
        </p:blipFill>
        <p:spPr bwMode="auto">
          <a:xfrm>
            <a:off x="4747491" y="1938329"/>
            <a:ext cx="3842327" cy="1820871"/>
          </a:xfrm>
          <a:prstGeom prst="rect">
            <a:avLst/>
          </a:prstGeom>
          <a:noFill/>
          <a:ln w="9525">
            <a:noFill/>
            <a:miter lim="800000"/>
            <a:headEnd/>
            <a:tailEnd/>
          </a:ln>
        </p:spPr>
      </p:pic>
      <p:sp>
        <p:nvSpPr>
          <p:cNvPr id="7" name="TextBox 6"/>
          <p:cNvSpPr txBox="1"/>
          <p:nvPr/>
        </p:nvSpPr>
        <p:spPr>
          <a:xfrm>
            <a:off x="6635827" y="1537019"/>
            <a:ext cx="1795750" cy="461665"/>
          </a:xfrm>
          <a:prstGeom prst="rect">
            <a:avLst/>
          </a:prstGeom>
          <a:solidFill>
            <a:schemeClr val="accent1"/>
          </a:solidFill>
        </p:spPr>
        <p:txBody>
          <a:bodyPr wrap="square" rtlCol="0">
            <a:spAutoFit/>
          </a:bodyPr>
          <a:lstStyle/>
          <a:p>
            <a:pPr algn="ctr"/>
            <a:r>
              <a:rPr lang="en-US" altLang="zh-CN" sz="2400" dirty="0" smtClean="0">
                <a:latin typeface="+mj-lt"/>
              </a:rPr>
              <a:t>GFS Master</a:t>
            </a:r>
            <a:endParaRPr lang="zh-CN" altLang="en-US" sz="2400" dirty="0">
              <a:latin typeface="+mj-lt"/>
            </a:endParaRPr>
          </a:p>
        </p:txBody>
      </p:sp>
      <p:sp>
        <p:nvSpPr>
          <p:cNvPr id="9" name="TextBox 8"/>
          <p:cNvSpPr txBox="1"/>
          <p:nvPr/>
        </p:nvSpPr>
        <p:spPr>
          <a:xfrm>
            <a:off x="443345" y="4756728"/>
            <a:ext cx="8497455" cy="1938992"/>
          </a:xfrm>
          <a:prstGeom prst="rect">
            <a:avLst/>
          </a:prstGeom>
          <a:noFill/>
        </p:spPr>
        <p:txBody>
          <a:bodyPr wrap="square" rtlCol="0">
            <a:spAutoFit/>
          </a:bodyPr>
          <a:lstStyle/>
          <a:p>
            <a:r>
              <a:rPr lang="zh-CN" altLang="en-US" sz="2400" dirty="0" smtClean="0">
                <a:latin typeface="Arial Narrow" pitchFamily="34" charset="0"/>
                <a:ea typeface="黑体" pitchFamily="2" charset="-122"/>
              </a:rPr>
              <a:t>前两种元数据可通过操作日志提供容错处理能力；</a:t>
            </a:r>
            <a:endParaRPr lang="en-US" altLang="zh-CN" sz="2400" dirty="0" smtClean="0">
              <a:latin typeface="Arial Narrow" pitchFamily="34" charset="0"/>
              <a:ea typeface="黑体" pitchFamily="2" charset="-122"/>
            </a:endParaRPr>
          </a:p>
          <a:p>
            <a:r>
              <a:rPr lang="zh-CN" altLang="en-US" sz="2400" dirty="0" smtClean="0">
                <a:latin typeface="Arial Narrow" pitchFamily="34" charset="0"/>
                <a:ea typeface="黑体" pitchFamily="2" charset="-122"/>
              </a:rPr>
              <a:t>第</a:t>
            </a:r>
            <a:r>
              <a:rPr lang="en-US" altLang="zh-CN" sz="2400" dirty="0" smtClean="0">
                <a:latin typeface="Arial Narrow" pitchFamily="34" charset="0"/>
                <a:ea typeface="黑体" pitchFamily="2" charset="-122"/>
              </a:rPr>
              <a:t>3</a:t>
            </a:r>
            <a:r>
              <a:rPr lang="zh-CN" altLang="en-US" sz="2400" dirty="0" smtClean="0">
                <a:latin typeface="Arial Narrow" pitchFamily="34" charset="0"/>
                <a:ea typeface="黑体" pitchFamily="2" charset="-122"/>
              </a:rPr>
              <a:t>个元数据直接保存在</a:t>
            </a:r>
            <a:r>
              <a:rPr lang="en-US" altLang="zh-CN" sz="2400" dirty="0" err="1" smtClean="0">
                <a:latin typeface="Arial Narrow" pitchFamily="34" charset="0"/>
                <a:ea typeface="黑体" pitchFamily="2" charset="-122"/>
              </a:rPr>
              <a:t>ChunkServer</a:t>
            </a:r>
            <a:r>
              <a:rPr lang="zh-CN" altLang="en-US" sz="2400" dirty="0" smtClean="0">
                <a:latin typeface="Arial Narrow" pitchFamily="34" charset="0"/>
                <a:ea typeface="黑体" pitchFamily="2" charset="-122"/>
              </a:rPr>
              <a:t>上，</a:t>
            </a:r>
            <a:r>
              <a:rPr lang="en-US" altLang="zh-CN" sz="2400" dirty="0" smtClean="0">
                <a:latin typeface="Arial Narrow" pitchFamily="34" charset="0"/>
                <a:ea typeface="黑体" pitchFamily="2" charset="-122"/>
              </a:rPr>
              <a:t> Master </a:t>
            </a:r>
            <a:r>
              <a:rPr lang="zh-CN" altLang="en-US" sz="2400" dirty="0" smtClean="0">
                <a:latin typeface="Arial Narrow" pitchFamily="34" charset="0"/>
                <a:ea typeface="黑体" pitchFamily="2" charset="-122"/>
              </a:rPr>
              <a:t>启动或</a:t>
            </a:r>
            <a:r>
              <a:rPr lang="en-US" altLang="zh-CN" sz="2400" dirty="0" smtClean="0">
                <a:latin typeface="Arial Narrow" pitchFamily="34" charset="0"/>
                <a:ea typeface="黑体" pitchFamily="2" charset="-122"/>
              </a:rPr>
              <a:t>Chunk Server</a:t>
            </a:r>
            <a:r>
              <a:rPr lang="zh-CN" altLang="en-US" sz="2400" dirty="0" smtClean="0">
                <a:latin typeface="Arial Narrow" pitchFamily="34" charset="0"/>
                <a:ea typeface="黑体" pitchFamily="2" charset="-122"/>
              </a:rPr>
              <a:t>注册时自动完成在</a:t>
            </a:r>
            <a:r>
              <a:rPr lang="en-US" altLang="zh-CN" sz="2400" dirty="0" smtClean="0">
                <a:latin typeface="Arial Narrow" pitchFamily="34" charset="0"/>
                <a:ea typeface="黑体" pitchFamily="2" charset="-122"/>
              </a:rPr>
              <a:t>Chunk Server</a:t>
            </a:r>
            <a:r>
              <a:rPr lang="zh-CN" altLang="en-US" sz="2400" dirty="0" smtClean="0">
                <a:latin typeface="Arial Narrow" pitchFamily="34" charset="0"/>
                <a:ea typeface="黑体" pitchFamily="2" charset="-122"/>
              </a:rPr>
              <a:t>上元数据的生成；</a:t>
            </a:r>
            <a:endParaRPr lang="en-US" altLang="zh-CN" sz="2400" dirty="0" smtClean="0">
              <a:latin typeface="Arial Narrow" pitchFamily="34" charset="0"/>
              <a:ea typeface="黑体" pitchFamily="2" charset="-122"/>
            </a:endParaRPr>
          </a:p>
          <a:p>
            <a:r>
              <a:rPr lang="zh-CN" altLang="en-US" sz="2400" dirty="0" smtClean="0">
                <a:latin typeface="Arial Narrow" pitchFamily="34" charset="0"/>
                <a:ea typeface="黑体" pitchFamily="2" charset="-122"/>
              </a:rPr>
              <a:t>因此，当</a:t>
            </a:r>
            <a:r>
              <a:rPr lang="en-US" altLang="zh-CN" sz="2400" dirty="0" smtClean="0">
                <a:latin typeface="Arial Narrow" pitchFamily="34" charset="0"/>
                <a:ea typeface="黑体" pitchFamily="2" charset="-122"/>
              </a:rPr>
              <a:t>Master</a:t>
            </a:r>
            <a:r>
              <a:rPr lang="zh-CN" altLang="en-US" sz="2400" dirty="0" smtClean="0">
                <a:latin typeface="Arial Narrow" pitchFamily="34" charset="0"/>
                <a:ea typeface="黑体" pitchFamily="2" charset="-122"/>
              </a:rPr>
              <a:t>失效时，只要</a:t>
            </a:r>
            <a:r>
              <a:rPr lang="en-US" altLang="zh-CN" sz="2400" dirty="0" err="1" smtClean="0">
                <a:latin typeface="Arial Narrow" pitchFamily="34" charset="0"/>
                <a:ea typeface="黑体" pitchFamily="2" charset="-122"/>
              </a:rPr>
              <a:t>ChunkServer</a:t>
            </a:r>
            <a:r>
              <a:rPr lang="zh-CN" altLang="en-US" sz="2400" dirty="0" smtClean="0">
                <a:latin typeface="Arial Narrow" pitchFamily="34" charset="0"/>
                <a:ea typeface="黑体" pitchFamily="2" charset="-122"/>
              </a:rPr>
              <a:t>数据保存完好，可迅速恢复</a:t>
            </a:r>
            <a:r>
              <a:rPr lang="en-US" altLang="zh-CN" sz="2400" dirty="0" smtClean="0">
                <a:latin typeface="Arial Narrow" pitchFamily="34" charset="0"/>
                <a:ea typeface="黑体" pitchFamily="2" charset="-122"/>
              </a:rPr>
              <a:t>Master</a:t>
            </a:r>
            <a:r>
              <a:rPr lang="zh-CN" altLang="en-US" sz="2400" dirty="0" smtClean="0">
                <a:latin typeface="Arial Narrow" pitchFamily="34" charset="0"/>
                <a:ea typeface="黑体" pitchFamily="2" charset="-122"/>
              </a:rPr>
              <a:t>上的元数据。</a:t>
            </a:r>
            <a:endParaRPr lang="zh-CN" altLang="en-US" sz="2400" dirty="0">
              <a:latin typeface="Arial Narrow"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en-US" altLang="zh-CN" sz="2400" b="1" dirty="0" smtClean="0">
                <a:solidFill>
                  <a:srgbClr val="C00000"/>
                </a:solidFill>
                <a:latin typeface="Arial Narrow" pitchFamily="34" charset="0"/>
                <a:ea typeface="黑体" pitchFamily="2" charset="-122"/>
              </a:rPr>
              <a:t>GFS </a:t>
            </a:r>
            <a:r>
              <a:rPr lang="en-US" altLang="zh-CN" sz="2400" b="1" dirty="0" err="1" smtClean="0">
                <a:solidFill>
                  <a:srgbClr val="C00000"/>
                </a:solidFill>
                <a:latin typeface="Arial Narrow" pitchFamily="34" charset="0"/>
                <a:ea typeface="黑体" pitchFamily="2" charset="-122"/>
              </a:rPr>
              <a:t>ChunkServer</a:t>
            </a:r>
            <a:endParaRPr lang="en-US" altLang="zh-CN" sz="2400" b="1" dirty="0" smtClean="0">
              <a:solidFill>
                <a:srgbClr val="C00000"/>
              </a:solidFill>
              <a:latin typeface="Arial Narrow" pitchFamily="34" charset="0"/>
              <a:ea typeface="黑体" pitchFamily="2" charset="-122"/>
            </a:endParaRPr>
          </a:p>
          <a:p>
            <a:pPr>
              <a:spcBef>
                <a:spcPts val="0"/>
              </a:spcBef>
              <a:buNone/>
            </a:pPr>
            <a:r>
              <a:rPr lang="zh-CN" altLang="en-US" sz="2400" dirty="0" smtClean="0">
                <a:latin typeface="Arial Narrow" pitchFamily="34" charset="0"/>
                <a:ea typeface="黑体" pitchFamily="2" charset="-122"/>
              </a:rPr>
              <a:t>    即用来保存大量实际数据的数据</a:t>
            </a:r>
            <a:endParaRPr lang="en-US" altLang="zh-CN" sz="2400" dirty="0" smtClean="0">
              <a:latin typeface="Arial Narrow" pitchFamily="34" charset="0"/>
              <a:ea typeface="黑体" pitchFamily="2" charset="-122"/>
            </a:endParaRPr>
          </a:p>
          <a:p>
            <a:pPr marL="273050" indent="-4763">
              <a:spcBef>
                <a:spcPts val="0"/>
              </a:spcBef>
              <a:buNone/>
            </a:pPr>
            <a:r>
              <a:rPr lang="zh-CN" altLang="en-US" sz="2400" dirty="0" smtClean="0">
                <a:latin typeface="Arial Narrow" pitchFamily="34" charset="0"/>
                <a:ea typeface="黑体" pitchFamily="2" charset="-122"/>
              </a:rPr>
              <a:t>服务器。</a:t>
            </a:r>
            <a:endParaRPr lang="en-US" altLang="zh-CN" sz="2400" dirty="0" smtClean="0">
              <a:latin typeface="Arial Narrow" pitchFamily="34" charset="0"/>
              <a:ea typeface="黑体" pitchFamily="2" charset="-122"/>
            </a:endParaRPr>
          </a:p>
          <a:p>
            <a:pPr>
              <a:spcBef>
                <a:spcPts val="0"/>
              </a:spcBef>
            </a:pP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中每个数据块划分缺省为</a:t>
            </a:r>
            <a:r>
              <a:rPr lang="en-US" altLang="zh-CN" sz="2400" dirty="0" smtClean="0">
                <a:latin typeface="Arial Narrow" pitchFamily="34" charset="0"/>
                <a:ea typeface="黑体" pitchFamily="2" charset="-122"/>
              </a:rPr>
              <a:t>64MB</a:t>
            </a:r>
          </a:p>
          <a:p>
            <a:pPr>
              <a:spcBef>
                <a:spcPts val="0"/>
              </a:spcBef>
            </a:pPr>
            <a:r>
              <a:rPr lang="zh-CN" altLang="en-US" sz="2400" dirty="0" smtClean="0">
                <a:latin typeface="Arial Narrow" pitchFamily="34" charset="0"/>
                <a:ea typeface="黑体" pitchFamily="2" charset="-122"/>
              </a:rPr>
              <a:t>每个数据块会分别在</a:t>
            </a:r>
            <a:r>
              <a:rPr lang="en-US" altLang="zh-CN" sz="2400" dirty="0" smtClean="0">
                <a:latin typeface="Arial Narrow" pitchFamily="34" charset="0"/>
                <a:ea typeface="黑体" pitchFamily="2" charset="-122"/>
              </a:rPr>
              <a:t>3</a:t>
            </a:r>
            <a:r>
              <a:rPr lang="zh-CN" altLang="en-US" sz="2400" dirty="0" smtClean="0">
                <a:latin typeface="Arial Narrow" pitchFamily="34" charset="0"/>
                <a:ea typeface="黑体" pitchFamily="2" charset="-122"/>
              </a:rPr>
              <a:t>个</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缺省情况下</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不同的地方复制副本；</a:t>
            </a:r>
            <a:endParaRPr lang="en-US" altLang="zh-CN" sz="2400" dirty="0" smtClean="0">
              <a:latin typeface="Arial Narrow" pitchFamily="34" charset="0"/>
              <a:ea typeface="黑体" pitchFamily="2" charset="-122"/>
            </a:endParaRPr>
          </a:p>
          <a:p>
            <a:pPr>
              <a:spcBef>
                <a:spcPts val="0"/>
              </a:spcBef>
            </a:pPr>
            <a:r>
              <a:rPr lang="zh-CN" altLang="en-US" sz="2400" dirty="0" smtClean="0">
                <a:latin typeface="Arial Narrow" pitchFamily="34" charset="0"/>
                <a:ea typeface="黑体" pitchFamily="2" charset="-122"/>
              </a:rPr>
              <a:t>对每一个数据块，仅当</a:t>
            </a:r>
            <a:r>
              <a:rPr lang="en-US" altLang="zh-CN" sz="2400" dirty="0" smtClean="0">
                <a:latin typeface="Arial Narrow" pitchFamily="34" charset="0"/>
                <a:ea typeface="黑体" pitchFamily="2" charset="-122"/>
              </a:rPr>
              <a:t>3</a:t>
            </a:r>
            <a:r>
              <a:rPr lang="zh-CN" altLang="en-US" sz="2400" dirty="0" smtClean="0">
                <a:latin typeface="Arial Narrow" pitchFamily="34" charset="0"/>
                <a:ea typeface="黑体" pitchFamily="2" charset="-122"/>
              </a:rPr>
              <a:t>个副本都更新成功时，才认为数据保存成功。</a:t>
            </a:r>
            <a:endParaRPr lang="en-US" altLang="zh-CN" sz="2400" dirty="0" smtClean="0">
              <a:latin typeface="Arial Narrow" pitchFamily="34" charset="0"/>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5" name="Picture 10" descr="gfs1.gif"/>
          <p:cNvPicPr>
            <a:picLocks noChangeAspect="1"/>
          </p:cNvPicPr>
          <p:nvPr/>
        </p:nvPicPr>
        <p:blipFill>
          <a:blip r:embed="rId2" cstate="print"/>
          <a:srcRect l="44772" t="48688" r="1648" b="-8259"/>
          <a:stretch>
            <a:fillRect/>
          </a:stretch>
        </p:blipFill>
        <p:spPr bwMode="auto">
          <a:xfrm>
            <a:off x="5313163" y="2106271"/>
            <a:ext cx="3618398" cy="2004090"/>
          </a:xfrm>
          <a:prstGeom prst="rect">
            <a:avLst/>
          </a:prstGeom>
          <a:noFill/>
          <a:ln w="9525">
            <a:noFill/>
            <a:miter lim="800000"/>
            <a:headEnd/>
            <a:tailEnd/>
          </a:ln>
        </p:spPr>
      </p:pic>
      <p:sp>
        <p:nvSpPr>
          <p:cNvPr id="9" name="TextBox 8"/>
          <p:cNvSpPr txBox="1"/>
          <p:nvPr/>
        </p:nvSpPr>
        <p:spPr>
          <a:xfrm>
            <a:off x="277089" y="4485022"/>
            <a:ext cx="8497455" cy="2308324"/>
          </a:xfrm>
          <a:prstGeom prst="rect">
            <a:avLst/>
          </a:prstGeom>
          <a:noFill/>
        </p:spPr>
        <p:txBody>
          <a:bodyPr wrap="square" rtlCol="0">
            <a:spAutoFit/>
          </a:bodyPr>
          <a:lstStyle/>
          <a:p>
            <a:pPr marL="274320" indent="-274320">
              <a:buClr>
                <a:schemeClr val="accent1"/>
              </a:buClr>
              <a:buSzPct val="85000"/>
              <a:buFont typeface="Wingdings 2"/>
              <a:buChar char=""/>
            </a:pPr>
            <a:r>
              <a:rPr lang="zh-CN" altLang="en-US" sz="2400" dirty="0" smtClean="0">
                <a:latin typeface="Arial Narrow" pitchFamily="34" charset="0"/>
                <a:ea typeface="黑体" pitchFamily="2" charset="-122"/>
              </a:rPr>
              <a:t>当某个副本失效时，</a:t>
            </a:r>
            <a:r>
              <a:rPr lang="en-US" altLang="zh-CN" sz="2400" dirty="0" smtClean="0">
                <a:latin typeface="Arial Narrow" pitchFamily="34" charset="0"/>
                <a:ea typeface="黑体" pitchFamily="2" charset="-122"/>
              </a:rPr>
              <a:t>Master</a:t>
            </a:r>
            <a:r>
              <a:rPr lang="zh-CN" altLang="en-US" sz="2400" dirty="0" smtClean="0">
                <a:latin typeface="Arial Narrow" pitchFamily="34" charset="0"/>
                <a:ea typeface="黑体" pitchFamily="2" charset="-122"/>
              </a:rPr>
              <a:t>会自动将正确的副本数据进行复制以保证足够的副本数</a:t>
            </a:r>
            <a:endParaRPr lang="en-US" altLang="zh-CN" sz="2400" dirty="0" smtClean="0">
              <a:latin typeface="Arial Narrow" pitchFamily="34" charset="0"/>
              <a:ea typeface="黑体" pitchFamily="2" charset="-122"/>
            </a:endParaRPr>
          </a:p>
          <a:p>
            <a:pPr marL="274320" indent="-274320">
              <a:buClr>
                <a:schemeClr val="accent1"/>
              </a:buClr>
              <a:buSzPct val="85000"/>
              <a:buFont typeface="Wingdings 2"/>
              <a:buChar char=""/>
            </a:pPr>
            <a:r>
              <a:rPr lang="en-US" altLang="zh-CN" sz="2400" dirty="0" smtClean="0">
                <a:latin typeface="Arial Narrow" pitchFamily="34" charset="0"/>
                <a:ea typeface="黑体" pitchFamily="2" charset="-122"/>
              </a:rPr>
              <a:t> GFS</a:t>
            </a:r>
            <a:r>
              <a:rPr lang="zh-CN" altLang="en-US" sz="2400" dirty="0" smtClean="0">
                <a:latin typeface="Arial Narrow" pitchFamily="34" charset="0"/>
                <a:ea typeface="黑体" pitchFamily="2" charset="-122"/>
              </a:rPr>
              <a:t>上存储的数据块副本，在物理上以一个本地的</a:t>
            </a:r>
            <a:r>
              <a:rPr lang="en-US" altLang="zh-CN" sz="2400" dirty="0" smtClean="0">
                <a:latin typeface="Arial Narrow" pitchFamily="34" charset="0"/>
                <a:ea typeface="黑体" pitchFamily="2" charset="-122"/>
              </a:rPr>
              <a:t>Linux</a:t>
            </a:r>
            <a:r>
              <a:rPr lang="zh-CN" altLang="en-US" sz="2400" dirty="0" smtClean="0">
                <a:latin typeface="Arial Narrow" pitchFamily="34" charset="0"/>
                <a:ea typeface="黑体" pitchFamily="2" charset="-122"/>
              </a:rPr>
              <a:t>操作系统的文件形式存储，每一个数据块再划分为</a:t>
            </a:r>
            <a:r>
              <a:rPr lang="en-US" altLang="zh-CN" sz="2400" dirty="0" smtClean="0">
                <a:latin typeface="Arial Narrow" pitchFamily="34" charset="0"/>
                <a:ea typeface="黑体" pitchFamily="2" charset="-122"/>
              </a:rPr>
              <a:t>64KB</a:t>
            </a:r>
            <a:r>
              <a:rPr lang="zh-CN" altLang="en-US" sz="2400" dirty="0" smtClean="0">
                <a:latin typeface="Arial Narrow" pitchFamily="34" charset="0"/>
                <a:ea typeface="黑体" pitchFamily="2" charset="-122"/>
              </a:rPr>
              <a:t>的子块，每个子快有一个</a:t>
            </a:r>
            <a:r>
              <a:rPr lang="en-US" altLang="zh-CN" sz="2400" dirty="0" smtClean="0">
                <a:latin typeface="Arial Narrow" pitchFamily="34" charset="0"/>
                <a:ea typeface="黑体" pitchFamily="2" charset="-122"/>
              </a:rPr>
              <a:t>32</a:t>
            </a:r>
            <a:r>
              <a:rPr lang="zh-CN" altLang="en-US" sz="2400" dirty="0" smtClean="0">
                <a:latin typeface="Arial Narrow" pitchFamily="34" charset="0"/>
                <a:ea typeface="黑体" pitchFamily="2" charset="-122"/>
              </a:rPr>
              <a:t>位的校验和，读数据时会检查校验和以保证使用为失效的数据。</a:t>
            </a:r>
            <a:endParaRPr lang="zh-CN" altLang="en-US" sz="2400" dirty="0">
              <a:latin typeface="Arial Narrow" pitchFamily="34" charset="0"/>
            </a:endParaRPr>
          </a:p>
        </p:txBody>
      </p:sp>
      <p:sp>
        <p:nvSpPr>
          <p:cNvPr id="8" name="TextBox 7"/>
          <p:cNvSpPr txBox="1"/>
          <p:nvPr/>
        </p:nvSpPr>
        <p:spPr>
          <a:xfrm>
            <a:off x="6199215" y="2268420"/>
            <a:ext cx="1940804" cy="461665"/>
          </a:xfrm>
          <a:prstGeom prst="rect">
            <a:avLst/>
          </a:prstGeom>
          <a:solidFill>
            <a:srgbClr val="0066FF">
              <a:alpha val="75000"/>
            </a:srgbClr>
          </a:solidFill>
        </p:spPr>
        <p:txBody>
          <a:bodyPr wrap="square" rtlCol="0">
            <a:spAutoFit/>
          </a:bodyPr>
          <a:lstStyle/>
          <a:p>
            <a:pPr algn="ctr"/>
            <a:r>
              <a:rPr lang="en-US" altLang="zh-CN" sz="2400" dirty="0" err="1" smtClean="0">
                <a:solidFill>
                  <a:schemeClr val="bg1"/>
                </a:solidFill>
                <a:latin typeface="+mj-lt"/>
              </a:rPr>
              <a:t>ChunkServer</a:t>
            </a:r>
            <a:endParaRPr lang="zh-CN" altLang="en-US"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zh-CN" altLang="en-US" sz="2400" dirty="0" smtClean="0">
                <a:solidFill>
                  <a:srgbClr val="C00000"/>
                </a:solidFill>
                <a:latin typeface="+mj-lt"/>
                <a:ea typeface="黑体" pitchFamily="2" charset="-122"/>
              </a:rPr>
              <a:t>数据访问工作过程</a:t>
            </a:r>
            <a:endParaRPr lang="en-US" altLang="zh-CN" sz="2400" dirty="0" smtClean="0">
              <a:solidFill>
                <a:srgbClr val="C00000"/>
              </a:solidFill>
              <a:latin typeface="+mj-lt"/>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6" name="Picture 10" descr="gfs1.gif"/>
          <p:cNvPicPr>
            <a:picLocks noChangeAspect="1"/>
          </p:cNvPicPr>
          <p:nvPr/>
        </p:nvPicPr>
        <p:blipFill>
          <a:blip r:embed="rId2" cstate="print"/>
          <a:srcRect/>
          <a:stretch>
            <a:fillRect/>
          </a:stretch>
        </p:blipFill>
        <p:spPr bwMode="auto">
          <a:xfrm>
            <a:off x="957510" y="3109311"/>
            <a:ext cx="7124308" cy="3348798"/>
          </a:xfrm>
          <a:prstGeom prst="rect">
            <a:avLst/>
          </a:prstGeom>
          <a:noFill/>
          <a:ln w="9525">
            <a:noFill/>
            <a:miter lim="800000"/>
            <a:headEnd/>
            <a:tailEnd/>
          </a:ln>
        </p:spPr>
      </p:pic>
      <p:sp>
        <p:nvSpPr>
          <p:cNvPr id="8" name="TextBox 7"/>
          <p:cNvSpPr txBox="1"/>
          <p:nvPr/>
        </p:nvSpPr>
        <p:spPr>
          <a:xfrm>
            <a:off x="387650" y="1912094"/>
            <a:ext cx="7888131" cy="70788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1.</a:t>
            </a:r>
            <a:r>
              <a:rPr lang="zh-CN" altLang="en-US" sz="2000" dirty="0" smtClean="0">
                <a:latin typeface="黑体" pitchFamily="2" charset="-122"/>
                <a:ea typeface="黑体" pitchFamily="2" charset="-122"/>
              </a:rPr>
              <a:t>在程序运行前，数据已经存储在</a:t>
            </a:r>
            <a:r>
              <a:rPr lang="en-US" altLang="zh-CN" sz="2000" dirty="0" smtClean="0">
                <a:latin typeface="黑体" pitchFamily="2" charset="-122"/>
                <a:ea typeface="黑体" pitchFamily="2" charset="-122"/>
              </a:rPr>
              <a:t>GFS</a:t>
            </a:r>
            <a:r>
              <a:rPr lang="zh-CN" altLang="en-US" sz="2000" dirty="0" smtClean="0">
                <a:latin typeface="黑体" pitchFamily="2" charset="-122"/>
                <a:ea typeface="黑体" pitchFamily="2" charset="-122"/>
              </a:rPr>
              <a:t>文件系统中；程序实行时应用程序会告诉</a:t>
            </a:r>
            <a:r>
              <a:rPr lang="en-US" altLang="zh-CN" sz="2000" dirty="0" smtClean="0">
                <a:latin typeface="黑体" pitchFamily="2" charset="-122"/>
                <a:ea typeface="黑体" pitchFamily="2" charset="-122"/>
              </a:rPr>
              <a:t>GFS Server</a:t>
            </a:r>
            <a:r>
              <a:rPr lang="zh-CN" altLang="en-US" sz="2000" dirty="0" smtClean="0">
                <a:latin typeface="黑体" pitchFamily="2" charset="-122"/>
                <a:ea typeface="黑体" pitchFamily="2" charset="-122"/>
              </a:rPr>
              <a:t>所要访问的文件名或者数据块索引是什么</a:t>
            </a:r>
            <a:endParaRPr lang="en-US" altLang="zh-CN" sz="2000" dirty="0" smtClean="0">
              <a:latin typeface="黑体" pitchFamily="2" charset="-122"/>
              <a:ea typeface="黑体" pitchFamily="2" charset="-122"/>
            </a:endParaRPr>
          </a:p>
        </p:txBody>
      </p:sp>
      <p:grpSp>
        <p:nvGrpSpPr>
          <p:cNvPr id="13" name="Group 12"/>
          <p:cNvGrpSpPr/>
          <p:nvPr/>
        </p:nvGrpSpPr>
        <p:grpSpPr>
          <a:xfrm>
            <a:off x="997527" y="3195781"/>
            <a:ext cx="3140364" cy="655782"/>
            <a:chOff x="997527" y="3168073"/>
            <a:chExt cx="3140364" cy="655782"/>
          </a:xfrm>
        </p:grpSpPr>
        <p:sp>
          <p:nvSpPr>
            <p:cNvPr id="10" name="Rectangle 9"/>
            <p:cNvSpPr/>
            <p:nvPr/>
          </p:nvSpPr>
          <p:spPr>
            <a:xfrm>
              <a:off x="997527" y="3168073"/>
              <a:ext cx="1052946" cy="655782"/>
            </a:xfrm>
            <a:prstGeom prst="rect">
              <a:avLst/>
            </a:prstGeom>
            <a:solidFill>
              <a:srgbClr val="00FFFF">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p:cNvCxnSpPr/>
            <p:nvPr/>
          </p:nvCxnSpPr>
          <p:spPr>
            <a:xfrm>
              <a:off x="2050473" y="3597561"/>
              <a:ext cx="2087418" cy="4622"/>
            </a:xfrm>
            <a:prstGeom prst="straightConnector1">
              <a:avLst/>
            </a:prstGeom>
            <a:ln w="22225">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3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zh-CN" altLang="en-US" sz="2400" dirty="0" smtClean="0">
                <a:solidFill>
                  <a:srgbClr val="C00000"/>
                </a:solidFill>
                <a:latin typeface="+mj-lt"/>
                <a:ea typeface="黑体" pitchFamily="2" charset="-122"/>
              </a:rPr>
              <a:t>数据访问工作过程</a:t>
            </a:r>
            <a:endParaRPr lang="en-US" altLang="zh-CN" sz="2400" dirty="0" smtClean="0">
              <a:solidFill>
                <a:srgbClr val="C00000"/>
              </a:solidFill>
              <a:latin typeface="+mj-lt"/>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6" name="Picture 10" descr="gfs1.gif"/>
          <p:cNvPicPr>
            <a:picLocks noChangeAspect="1"/>
          </p:cNvPicPr>
          <p:nvPr/>
        </p:nvPicPr>
        <p:blipFill>
          <a:blip r:embed="rId2" cstate="print"/>
          <a:srcRect/>
          <a:stretch>
            <a:fillRect/>
          </a:stretch>
        </p:blipFill>
        <p:spPr bwMode="auto">
          <a:xfrm>
            <a:off x="957510" y="3109311"/>
            <a:ext cx="7124308" cy="3348798"/>
          </a:xfrm>
          <a:prstGeom prst="rect">
            <a:avLst/>
          </a:prstGeom>
          <a:noFill/>
          <a:ln w="9525">
            <a:noFill/>
            <a:miter lim="800000"/>
            <a:headEnd/>
            <a:tailEnd/>
          </a:ln>
        </p:spPr>
      </p:pic>
      <p:sp>
        <p:nvSpPr>
          <p:cNvPr id="8" name="TextBox 7"/>
          <p:cNvSpPr txBox="1"/>
          <p:nvPr/>
        </p:nvSpPr>
        <p:spPr>
          <a:xfrm>
            <a:off x="387650" y="1912094"/>
            <a:ext cx="7888131" cy="1015663"/>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2.GFS Server</a:t>
            </a:r>
            <a:r>
              <a:rPr lang="zh-CN" altLang="en-US" sz="2000" dirty="0" smtClean="0">
                <a:latin typeface="黑体" pitchFamily="2" charset="-122"/>
                <a:ea typeface="黑体" pitchFamily="2" charset="-122"/>
              </a:rPr>
              <a:t>根据文件名会数据块索引在其文件目录空间中查找和定位该文件或数据块，并找数据块在具体哪些</a:t>
            </a:r>
            <a:r>
              <a:rPr lang="en-US" altLang="zh-CN" sz="2000" dirty="0" err="1" smtClean="0">
                <a:latin typeface="黑体" pitchFamily="2" charset="-122"/>
                <a:ea typeface="黑体" pitchFamily="2" charset="-122"/>
              </a:rPr>
              <a:t>ChunkServer</a:t>
            </a:r>
            <a:r>
              <a:rPr lang="zh-CN" altLang="en-US" sz="2000" dirty="0" smtClean="0">
                <a:latin typeface="黑体" pitchFamily="2" charset="-122"/>
                <a:ea typeface="黑体" pitchFamily="2" charset="-122"/>
              </a:rPr>
              <a:t>上；将这些位置信息回送给应用程序</a:t>
            </a:r>
            <a:endParaRPr lang="en-US" altLang="zh-CN" sz="2000" dirty="0" smtClean="0">
              <a:latin typeface="黑体" pitchFamily="2" charset="-122"/>
              <a:ea typeface="黑体" pitchFamily="2" charset="-122"/>
            </a:endParaRPr>
          </a:p>
        </p:txBody>
      </p:sp>
      <p:grpSp>
        <p:nvGrpSpPr>
          <p:cNvPr id="2" name="Group 12"/>
          <p:cNvGrpSpPr/>
          <p:nvPr/>
        </p:nvGrpSpPr>
        <p:grpSpPr>
          <a:xfrm>
            <a:off x="997527" y="3195781"/>
            <a:ext cx="3140364" cy="655782"/>
            <a:chOff x="997527" y="3168073"/>
            <a:chExt cx="3140364" cy="655782"/>
          </a:xfrm>
        </p:grpSpPr>
        <p:sp>
          <p:nvSpPr>
            <p:cNvPr id="10" name="Rectangle 9"/>
            <p:cNvSpPr/>
            <p:nvPr/>
          </p:nvSpPr>
          <p:spPr>
            <a:xfrm>
              <a:off x="997527" y="3168073"/>
              <a:ext cx="1052946" cy="655782"/>
            </a:xfrm>
            <a:prstGeom prst="rect">
              <a:avLst/>
            </a:prstGeom>
            <a:solidFill>
              <a:srgbClr val="00FFFF">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p:cNvCxnSpPr/>
            <p:nvPr/>
          </p:nvCxnSpPr>
          <p:spPr>
            <a:xfrm>
              <a:off x="2050473" y="3597561"/>
              <a:ext cx="2087418" cy="4622"/>
            </a:xfrm>
            <a:prstGeom prst="straightConnector1">
              <a:avLst/>
            </a:prstGeom>
            <a:ln w="22225">
              <a:tailEnd type="stealth"/>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211782" y="3445164"/>
            <a:ext cx="1745673" cy="1099127"/>
            <a:chOff x="4211782" y="3445164"/>
            <a:chExt cx="1745673" cy="1099127"/>
          </a:xfrm>
        </p:grpSpPr>
        <p:sp>
          <p:nvSpPr>
            <p:cNvPr id="9" name="Freeform 8"/>
            <p:cNvSpPr/>
            <p:nvPr/>
          </p:nvSpPr>
          <p:spPr>
            <a:xfrm>
              <a:off x="4211782" y="3611418"/>
              <a:ext cx="858982" cy="886691"/>
            </a:xfrm>
            <a:custGeom>
              <a:avLst/>
              <a:gdLst>
                <a:gd name="connsiteX0" fmla="*/ 0 w 858982"/>
                <a:gd name="connsiteY0" fmla="*/ 0 h 886691"/>
                <a:gd name="connsiteX1" fmla="*/ 212436 w 858982"/>
                <a:gd name="connsiteY1" fmla="*/ 46182 h 886691"/>
                <a:gd name="connsiteX2" fmla="*/ 360218 w 858982"/>
                <a:gd name="connsiteY2" fmla="*/ 138546 h 886691"/>
                <a:gd name="connsiteX3" fmla="*/ 471054 w 858982"/>
                <a:gd name="connsiteY3" fmla="*/ 286327 h 886691"/>
                <a:gd name="connsiteX4" fmla="*/ 544945 w 858982"/>
                <a:gd name="connsiteY4" fmla="*/ 498764 h 886691"/>
                <a:gd name="connsiteX5" fmla="*/ 674254 w 858982"/>
                <a:gd name="connsiteY5" fmla="*/ 637309 h 886691"/>
                <a:gd name="connsiteX6" fmla="*/ 858982 w 858982"/>
                <a:gd name="connsiteY6" fmla="*/ 886691 h 88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8982" h="886691">
                  <a:moveTo>
                    <a:pt x="0" y="0"/>
                  </a:moveTo>
                  <a:cubicBezTo>
                    <a:pt x="76200" y="11545"/>
                    <a:pt x="152400" y="23091"/>
                    <a:pt x="212436" y="46182"/>
                  </a:cubicBezTo>
                  <a:cubicBezTo>
                    <a:pt x="272472" y="69273"/>
                    <a:pt x="317115" y="98522"/>
                    <a:pt x="360218" y="138546"/>
                  </a:cubicBezTo>
                  <a:cubicBezTo>
                    <a:pt x="403321" y="178570"/>
                    <a:pt x="440266" y="226291"/>
                    <a:pt x="471054" y="286327"/>
                  </a:cubicBezTo>
                  <a:cubicBezTo>
                    <a:pt x="501842" y="346363"/>
                    <a:pt x="511078" y="440267"/>
                    <a:pt x="544945" y="498764"/>
                  </a:cubicBezTo>
                  <a:cubicBezTo>
                    <a:pt x="578812" y="557261"/>
                    <a:pt x="621914" y="572654"/>
                    <a:pt x="674254" y="637309"/>
                  </a:cubicBezTo>
                  <a:cubicBezTo>
                    <a:pt x="726594" y="701964"/>
                    <a:pt x="792788" y="794327"/>
                    <a:pt x="858982" y="886691"/>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10"/>
            <p:cNvSpPr/>
            <p:nvPr/>
          </p:nvSpPr>
          <p:spPr>
            <a:xfrm>
              <a:off x="5107709" y="3445164"/>
              <a:ext cx="849746" cy="1099127"/>
            </a:xfrm>
            <a:custGeom>
              <a:avLst/>
              <a:gdLst>
                <a:gd name="connsiteX0" fmla="*/ 0 w 849746"/>
                <a:gd name="connsiteY0" fmla="*/ 1099127 h 1099127"/>
                <a:gd name="connsiteX1" fmla="*/ 267855 w 849746"/>
                <a:gd name="connsiteY1" fmla="*/ 812800 h 1099127"/>
                <a:gd name="connsiteX2" fmla="*/ 443346 w 849746"/>
                <a:gd name="connsiteY2" fmla="*/ 415636 h 1099127"/>
                <a:gd name="connsiteX3" fmla="*/ 655782 w 849746"/>
                <a:gd name="connsiteY3" fmla="*/ 64654 h 1099127"/>
                <a:gd name="connsiteX4" fmla="*/ 849746 w 849746"/>
                <a:gd name="connsiteY4" fmla="*/ 27709 h 109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46" h="1099127">
                  <a:moveTo>
                    <a:pt x="0" y="1099127"/>
                  </a:moveTo>
                  <a:cubicBezTo>
                    <a:pt x="96982" y="1012921"/>
                    <a:pt x="193964" y="926715"/>
                    <a:pt x="267855" y="812800"/>
                  </a:cubicBezTo>
                  <a:cubicBezTo>
                    <a:pt x="341746" y="698885"/>
                    <a:pt x="378692" y="540327"/>
                    <a:pt x="443346" y="415636"/>
                  </a:cubicBezTo>
                  <a:cubicBezTo>
                    <a:pt x="508000" y="290945"/>
                    <a:pt x="588049" y="129309"/>
                    <a:pt x="655782" y="64654"/>
                  </a:cubicBezTo>
                  <a:cubicBezTo>
                    <a:pt x="723515" y="0"/>
                    <a:pt x="786630" y="13854"/>
                    <a:pt x="849746" y="27709"/>
                  </a:cubicBezTo>
                </a:path>
              </a:pathLst>
            </a:custGeom>
            <a:ln w="1905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4" name="Straight Arrow Connector 13"/>
          <p:cNvCxnSpPr/>
          <p:nvPr/>
        </p:nvCxnSpPr>
        <p:spPr>
          <a:xfrm rot="10800000">
            <a:off x="2041237" y="3713018"/>
            <a:ext cx="3925455" cy="1588"/>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3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3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zh-CN" altLang="en-US" sz="2400" dirty="0" smtClean="0">
                <a:solidFill>
                  <a:srgbClr val="C00000"/>
                </a:solidFill>
                <a:latin typeface="+mj-lt"/>
                <a:ea typeface="黑体" pitchFamily="2" charset="-122"/>
              </a:rPr>
              <a:t>数据访问工作过程</a:t>
            </a:r>
            <a:endParaRPr lang="en-US" altLang="zh-CN" sz="2400" dirty="0" smtClean="0">
              <a:solidFill>
                <a:srgbClr val="C00000"/>
              </a:solidFill>
              <a:latin typeface="+mj-lt"/>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6" name="Picture 10" descr="gfs1.gif"/>
          <p:cNvPicPr>
            <a:picLocks noChangeAspect="1"/>
          </p:cNvPicPr>
          <p:nvPr/>
        </p:nvPicPr>
        <p:blipFill>
          <a:blip r:embed="rId2" cstate="print"/>
          <a:srcRect/>
          <a:stretch>
            <a:fillRect/>
          </a:stretch>
        </p:blipFill>
        <p:spPr bwMode="auto">
          <a:xfrm>
            <a:off x="957510" y="3109311"/>
            <a:ext cx="7124308" cy="3348798"/>
          </a:xfrm>
          <a:prstGeom prst="rect">
            <a:avLst/>
          </a:prstGeom>
          <a:noFill/>
          <a:ln w="9525">
            <a:noFill/>
            <a:miter lim="800000"/>
            <a:headEnd/>
            <a:tailEnd/>
          </a:ln>
        </p:spPr>
      </p:pic>
      <p:sp>
        <p:nvSpPr>
          <p:cNvPr id="8" name="TextBox 7"/>
          <p:cNvSpPr txBox="1"/>
          <p:nvPr/>
        </p:nvSpPr>
        <p:spPr>
          <a:xfrm>
            <a:off x="387650" y="1912094"/>
            <a:ext cx="7888131" cy="70788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3.</a:t>
            </a:r>
            <a:r>
              <a:rPr lang="zh-CN" altLang="en-US" sz="2000" dirty="0" smtClean="0">
                <a:latin typeface="黑体" pitchFamily="2" charset="-122"/>
                <a:ea typeface="黑体" pitchFamily="2" charset="-122"/>
              </a:rPr>
              <a:t>应用程序根据</a:t>
            </a:r>
            <a:r>
              <a:rPr lang="en-US" altLang="zh-CN" sz="2000" dirty="0" err="1" smtClean="0">
                <a:latin typeface="黑体" pitchFamily="2" charset="-122"/>
                <a:ea typeface="黑体" pitchFamily="2" charset="-122"/>
              </a:rPr>
              <a:t>GFSServer</a:t>
            </a:r>
            <a:r>
              <a:rPr lang="zh-CN" altLang="en-US" sz="2000" dirty="0" smtClean="0">
                <a:latin typeface="黑体" pitchFamily="2" charset="-122"/>
                <a:ea typeface="黑体" pitchFamily="2" charset="-122"/>
              </a:rPr>
              <a:t>返回的具体</a:t>
            </a:r>
            <a:r>
              <a:rPr lang="en-US" altLang="zh-CN" sz="2000" dirty="0" smtClean="0">
                <a:latin typeface="黑体" pitchFamily="2" charset="-122"/>
                <a:ea typeface="黑体" pitchFamily="2" charset="-122"/>
              </a:rPr>
              <a:t>Chunk</a:t>
            </a:r>
            <a:r>
              <a:rPr lang="zh-CN" altLang="en-US" sz="2000" dirty="0" smtClean="0">
                <a:latin typeface="黑体" pitchFamily="2" charset="-122"/>
                <a:ea typeface="黑体" pitchFamily="2" charset="-122"/>
              </a:rPr>
              <a:t>数据块位置信息，直接访问相应的</a:t>
            </a:r>
            <a:r>
              <a:rPr lang="en-US" altLang="zh-CN" sz="2000" dirty="0" smtClean="0">
                <a:latin typeface="黑体" pitchFamily="2" charset="-122"/>
                <a:ea typeface="黑体" pitchFamily="2" charset="-122"/>
              </a:rPr>
              <a:t>Chunk Server</a:t>
            </a:r>
          </a:p>
        </p:txBody>
      </p:sp>
      <p:grpSp>
        <p:nvGrpSpPr>
          <p:cNvPr id="2" name="Group 12"/>
          <p:cNvGrpSpPr/>
          <p:nvPr/>
        </p:nvGrpSpPr>
        <p:grpSpPr>
          <a:xfrm>
            <a:off x="997527" y="3195781"/>
            <a:ext cx="3140364" cy="655782"/>
            <a:chOff x="997527" y="3168073"/>
            <a:chExt cx="3140364" cy="655782"/>
          </a:xfrm>
        </p:grpSpPr>
        <p:sp>
          <p:nvSpPr>
            <p:cNvPr id="10" name="Rectangle 9"/>
            <p:cNvSpPr/>
            <p:nvPr/>
          </p:nvSpPr>
          <p:spPr>
            <a:xfrm>
              <a:off x="997527" y="3168073"/>
              <a:ext cx="1052946" cy="655782"/>
            </a:xfrm>
            <a:prstGeom prst="rect">
              <a:avLst/>
            </a:prstGeom>
            <a:solidFill>
              <a:srgbClr val="00FFFF">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p:cNvCxnSpPr/>
            <p:nvPr/>
          </p:nvCxnSpPr>
          <p:spPr>
            <a:xfrm>
              <a:off x="2050473" y="3597561"/>
              <a:ext cx="2087418" cy="4622"/>
            </a:xfrm>
            <a:prstGeom prst="straightConnector1">
              <a:avLst/>
            </a:prstGeom>
            <a:ln w="22225">
              <a:tailEnd type="stealth"/>
            </a:ln>
          </p:spPr>
          <p:style>
            <a:lnRef idx="1">
              <a:schemeClr val="accent1"/>
            </a:lnRef>
            <a:fillRef idx="0">
              <a:schemeClr val="accent1"/>
            </a:fillRef>
            <a:effectRef idx="0">
              <a:schemeClr val="accent1"/>
            </a:effectRef>
            <a:fontRef idx="minor">
              <a:schemeClr val="tx1"/>
            </a:fontRef>
          </p:style>
        </p:cxnSp>
      </p:grpSp>
      <p:grpSp>
        <p:nvGrpSpPr>
          <p:cNvPr id="5" name="Group 14"/>
          <p:cNvGrpSpPr/>
          <p:nvPr/>
        </p:nvGrpSpPr>
        <p:grpSpPr>
          <a:xfrm>
            <a:off x="4211782" y="3445164"/>
            <a:ext cx="1745673" cy="1099127"/>
            <a:chOff x="4211782" y="3445164"/>
            <a:chExt cx="1745673" cy="1099127"/>
          </a:xfrm>
        </p:grpSpPr>
        <p:sp>
          <p:nvSpPr>
            <p:cNvPr id="9" name="Freeform 8"/>
            <p:cNvSpPr/>
            <p:nvPr/>
          </p:nvSpPr>
          <p:spPr>
            <a:xfrm>
              <a:off x="4211782" y="3611418"/>
              <a:ext cx="858982" cy="886691"/>
            </a:xfrm>
            <a:custGeom>
              <a:avLst/>
              <a:gdLst>
                <a:gd name="connsiteX0" fmla="*/ 0 w 858982"/>
                <a:gd name="connsiteY0" fmla="*/ 0 h 886691"/>
                <a:gd name="connsiteX1" fmla="*/ 212436 w 858982"/>
                <a:gd name="connsiteY1" fmla="*/ 46182 h 886691"/>
                <a:gd name="connsiteX2" fmla="*/ 360218 w 858982"/>
                <a:gd name="connsiteY2" fmla="*/ 138546 h 886691"/>
                <a:gd name="connsiteX3" fmla="*/ 471054 w 858982"/>
                <a:gd name="connsiteY3" fmla="*/ 286327 h 886691"/>
                <a:gd name="connsiteX4" fmla="*/ 544945 w 858982"/>
                <a:gd name="connsiteY4" fmla="*/ 498764 h 886691"/>
                <a:gd name="connsiteX5" fmla="*/ 674254 w 858982"/>
                <a:gd name="connsiteY5" fmla="*/ 637309 h 886691"/>
                <a:gd name="connsiteX6" fmla="*/ 858982 w 858982"/>
                <a:gd name="connsiteY6" fmla="*/ 886691 h 88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8982" h="886691">
                  <a:moveTo>
                    <a:pt x="0" y="0"/>
                  </a:moveTo>
                  <a:cubicBezTo>
                    <a:pt x="76200" y="11545"/>
                    <a:pt x="152400" y="23091"/>
                    <a:pt x="212436" y="46182"/>
                  </a:cubicBezTo>
                  <a:cubicBezTo>
                    <a:pt x="272472" y="69273"/>
                    <a:pt x="317115" y="98522"/>
                    <a:pt x="360218" y="138546"/>
                  </a:cubicBezTo>
                  <a:cubicBezTo>
                    <a:pt x="403321" y="178570"/>
                    <a:pt x="440266" y="226291"/>
                    <a:pt x="471054" y="286327"/>
                  </a:cubicBezTo>
                  <a:cubicBezTo>
                    <a:pt x="501842" y="346363"/>
                    <a:pt x="511078" y="440267"/>
                    <a:pt x="544945" y="498764"/>
                  </a:cubicBezTo>
                  <a:cubicBezTo>
                    <a:pt x="578812" y="557261"/>
                    <a:pt x="621914" y="572654"/>
                    <a:pt x="674254" y="637309"/>
                  </a:cubicBezTo>
                  <a:cubicBezTo>
                    <a:pt x="726594" y="701964"/>
                    <a:pt x="792788" y="794327"/>
                    <a:pt x="858982" y="886691"/>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10"/>
            <p:cNvSpPr/>
            <p:nvPr/>
          </p:nvSpPr>
          <p:spPr>
            <a:xfrm>
              <a:off x="5107709" y="3445164"/>
              <a:ext cx="849746" cy="1099127"/>
            </a:xfrm>
            <a:custGeom>
              <a:avLst/>
              <a:gdLst>
                <a:gd name="connsiteX0" fmla="*/ 0 w 849746"/>
                <a:gd name="connsiteY0" fmla="*/ 1099127 h 1099127"/>
                <a:gd name="connsiteX1" fmla="*/ 267855 w 849746"/>
                <a:gd name="connsiteY1" fmla="*/ 812800 h 1099127"/>
                <a:gd name="connsiteX2" fmla="*/ 443346 w 849746"/>
                <a:gd name="connsiteY2" fmla="*/ 415636 h 1099127"/>
                <a:gd name="connsiteX3" fmla="*/ 655782 w 849746"/>
                <a:gd name="connsiteY3" fmla="*/ 64654 h 1099127"/>
                <a:gd name="connsiteX4" fmla="*/ 849746 w 849746"/>
                <a:gd name="connsiteY4" fmla="*/ 27709 h 109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46" h="1099127">
                  <a:moveTo>
                    <a:pt x="0" y="1099127"/>
                  </a:moveTo>
                  <a:cubicBezTo>
                    <a:pt x="96982" y="1012921"/>
                    <a:pt x="193964" y="926715"/>
                    <a:pt x="267855" y="812800"/>
                  </a:cubicBezTo>
                  <a:cubicBezTo>
                    <a:pt x="341746" y="698885"/>
                    <a:pt x="378692" y="540327"/>
                    <a:pt x="443346" y="415636"/>
                  </a:cubicBezTo>
                  <a:cubicBezTo>
                    <a:pt x="508000" y="290945"/>
                    <a:pt x="588049" y="129309"/>
                    <a:pt x="655782" y="64654"/>
                  </a:cubicBezTo>
                  <a:cubicBezTo>
                    <a:pt x="723515" y="0"/>
                    <a:pt x="786630" y="13854"/>
                    <a:pt x="849746" y="27709"/>
                  </a:cubicBezTo>
                </a:path>
              </a:pathLst>
            </a:custGeom>
            <a:ln w="1905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4" name="Straight Arrow Connector 13"/>
          <p:cNvCxnSpPr/>
          <p:nvPr/>
        </p:nvCxnSpPr>
        <p:spPr>
          <a:xfrm rot="10800000">
            <a:off x="2041237" y="3713018"/>
            <a:ext cx="3925455" cy="1588"/>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708727" y="3851565"/>
            <a:ext cx="4987637" cy="1551708"/>
            <a:chOff x="1708727" y="3851565"/>
            <a:chExt cx="4987637" cy="1551708"/>
          </a:xfrm>
        </p:grpSpPr>
        <p:cxnSp>
          <p:nvCxnSpPr>
            <p:cNvPr id="15" name="Straight Connector 14"/>
            <p:cNvCxnSpPr/>
            <p:nvPr/>
          </p:nvCxnSpPr>
          <p:spPr>
            <a:xfrm rot="5400000">
              <a:off x="955964" y="4622801"/>
              <a:ext cx="1551708" cy="92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708727" y="5375565"/>
              <a:ext cx="2419927" cy="18473"/>
            </a:xfrm>
            <a:prstGeom prst="line">
              <a:avLst/>
            </a:prstGeom>
            <a:ln w="19050">
              <a:tailEnd type="stealth"/>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953164" y="5149273"/>
              <a:ext cx="2743200" cy="217054"/>
            </a:xfrm>
            <a:custGeom>
              <a:avLst/>
              <a:gdLst>
                <a:gd name="connsiteX0" fmla="*/ 0 w 2743200"/>
                <a:gd name="connsiteY0" fmla="*/ 217054 h 217054"/>
                <a:gd name="connsiteX1" fmla="*/ 535709 w 2743200"/>
                <a:gd name="connsiteY1" fmla="*/ 41563 h 217054"/>
                <a:gd name="connsiteX2" fmla="*/ 1099127 w 2743200"/>
                <a:gd name="connsiteY2" fmla="*/ 13854 h 217054"/>
                <a:gd name="connsiteX3" fmla="*/ 1838036 w 2743200"/>
                <a:gd name="connsiteY3" fmla="*/ 4618 h 217054"/>
                <a:gd name="connsiteX4" fmla="*/ 2419927 w 2743200"/>
                <a:gd name="connsiteY4" fmla="*/ 41563 h 217054"/>
                <a:gd name="connsiteX5" fmla="*/ 2743200 w 2743200"/>
                <a:gd name="connsiteY5" fmla="*/ 189345 h 21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3200" h="217054">
                  <a:moveTo>
                    <a:pt x="0" y="217054"/>
                  </a:moveTo>
                  <a:cubicBezTo>
                    <a:pt x="176260" y="146242"/>
                    <a:pt x="352521" y="75430"/>
                    <a:pt x="535709" y="41563"/>
                  </a:cubicBezTo>
                  <a:cubicBezTo>
                    <a:pt x="718897" y="7696"/>
                    <a:pt x="882073" y="20011"/>
                    <a:pt x="1099127" y="13854"/>
                  </a:cubicBezTo>
                  <a:cubicBezTo>
                    <a:pt x="1316181" y="7697"/>
                    <a:pt x="1617903" y="0"/>
                    <a:pt x="1838036" y="4618"/>
                  </a:cubicBezTo>
                  <a:cubicBezTo>
                    <a:pt x="2058169" y="9236"/>
                    <a:pt x="2269066" y="10775"/>
                    <a:pt x="2419927" y="41563"/>
                  </a:cubicBezTo>
                  <a:cubicBezTo>
                    <a:pt x="2570788" y="72351"/>
                    <a:pt x="2656994" y="130848"/>
                    <a:pt x="2743200" y="189345"/>
                  </a:cubicBezTo>
                </a:path>
              </a:pathLst>
            </a:custGeom>
            <a:ln w="19050">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zh-CN" altLang="en-US" sz="2400" dirty="0" smtClean="0">
                <a:solidFill>
                  <a:srgbClr val="C00000"/>
                </a:solidFill>
                <a:latin typeface="+mj-lt"/>
                <a:ea typeface="黑体" pitchFamily="2" charset="-122"/>
              </a:rPr>
              <a:t>数据访问工作过程</a:t>
            </a:r>
            <a:endParaRPr lang="en-US" altLang="zh-CN" sz="2400" dirty="0" smtClean="0">
              <a:solidFill>
                <a:srgbClr val="C00000"/>
              </a:solidFill>
              <a:latin typeface="+mj-lt"/>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6" name="Picture 10" descr="gfs1.gif"/>
          <p:cNvPicPr>
            <a:picLocks noChangeAspect="1"/>
          </p:cNvPicPr>
          <p:nvPr/>
        </p:nvPicPr>
        <p:blipFill>
          <a:blip r:embed="rId2" cstate="print"/>
          <a:srcRect/>
          <a:stretch>
            <a:fillRect/>
          </a:stretch>
        </p:blipFill>
        <p:spPr bwMode="auto">
          <a:xfrm>
            <a:off x="957510" y="3109311"/>
            <a:ext cx="7124308" cy="3348798"/>
          </a:xfrm>
          <a:prstGeom prst="rect">
            <a:avLst/>
          </a:prstGeom>
          <a:noFill/>
          <a:ln w="9525">
            <a:noFill/>
            <a:miter lim="800000"/>
            <a:headEnd/>
            <a:tailEnd/>
          </a:ln>
        </p:spPr>
      </p:pic>
      <p:sp>
        <p:nvSpPr>
          <p:cNvPr id="8" name="TextBox 7"/>
          <p:cNvSpPr txBox="1"/>
          <p:nvPr/>
        </p:nvSpPr>
        <p:spPr>
          <a:xfrm>
            <a:off x="387650" y="1912094"/>
            <a:ext cx="7888131" cy="70788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4.</a:t>
            </a:r>
            <a:r>
              <a:rPr lang="zh-CN" altLang="en-US" sz="2000" dirty="0" smtClean="0">
                <a:latin typeface="黑体" pitchFamily="2" charset="-122"/>
                <a:ea typeface="黑体" pitchFamily="2" charset="-122"/>
              </a:rPr>
              <a:t>应用程序根据</a:t>
            </a:r>
            <a:r>
              <a:rPr lang="en-US" altLang="zh-CN" sz="2000" dirty="0" err="1" smtClean="0">
                <a:latin typeface="黑体" pitchFamily="2" charset="-122"/>
                <a:ea typeface="黑体" pitchFamily="2" charset="-122"/>
              </a:rPr>
              <a:t>GFSServer</a:t>
            </a:r>
            <a:r>
              <a:rPr lang="zh-CN" altLang="en-US" sz="2000" dirty="0" smtClean="0">
                <a:latin typeface="黑体" pitchFamily="2" charset="-122"/>
                <a:ea typeface="黑体" pitchFamily="2" charset="-122"/>
              </a:rPr>
              <a:t>返回的具体</a:t>
            </a:r>
            <a:r>
              <a:rPr lang="en-US" altLang="zh-CN" sz="2000" dirty="0" smtClean="0">
                <a:latin typeface="黑体" pitchFamily="2" charset="-122"/>
                <a:ea typeface="黑体" pitchFamily="2" charset="-122"/>
              </a:rPr>
              <a:t>Chunk</a:t>
            </a:r>
            <a:r>
              <a:rPr lang="zh-CN" altLang="en-US" sz="2000" dirty="0" smtClean="0">
                <a:latin typeface="黑体" pitchFamily="2" charset="-122"/>
                <a:ea typeface="黑体" pitchFamily="2" charset="-122"/>
              </a:rPr>
              <a:t>数据块位置信息直接读取指定位置的数据进行计算处理</a:t>
            </a:r>
            <a:endParaRPr lang="en-US" altLang="zh-CN" sz="2000" dirty="0" smtClean="0">
              <a:latin typeface="黑体" pitchFamily="2" charset="-122"/>
              <a:ea typeface="黑体" pitchFamily="2" charset="-122"/>
            </a:endParaRPr>
          </a:p>
        </p:txBody>
      </p:sp>
      <p:grpSp>
        <p:nvGrpSpPr>
          <p:cNvPr id="2" name="Group 12"/>
          <p:cNvGrpSpPr/>
          <p:nvPr/>
        </p:nvGrpSpPr>
        <p:grpSpPr>
          <a:xfrm>
            <a:off x="997527" y="3195781"/>
            <a:ext cx="3140364" cy="655782"/>
            <a:chOff x="997527" y="3168073"/>
            <a:chExt cx="3140364" cy="655782"/>
          </a:xfrm>
        </p:grpSpPr>
        <p:sp>
          <p:nvSpPr>
            <p:cNvPr id="10" name="Rectangle 9"/>
            <p:cNvSpPr/>
            <p:nvPr/>
          </p:nvSpPr>
          <p:spPr>
            <a:xfrm>
              <a:off x="997527" y="3168073"/>
              <a:ext cx="1052946" cy="655782"/>
            </a:xfrm>
            <a:prstGeom prst="rect">
              <a:avLst/>
            </a:prstGeom>
            <a:solidFill>
              <a:srgbClr val="00FFFF">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p:cNvCxnSpPr/>
            <p:nvPr/>
          </p:nvCxnSpPr>
          <p:spPr>
            <a:xfrm>
              <a:off x="2050473" y="3597561"/>
              <a:ext cx="2087418" cy="4622"/>
            </a:xfrm>
            <a:prstGeom prst="straightConnector1">
              <a:avLst/>
            </a:prstGeom>
            <a:ln w="22225">
              <a:tailEnd type="stealth"/>
            </a:ln>
          </p:spPr>
          <p:style>
            <a:lnRef idx="1">
              <a:schemeClr val="accent1"/>
            </a:lnRef>
            <a:fillRef idx="0">
              <a:schemeClr val="accent1"/>
            </a:fillRef>
            <a:effectRef idx="0">
              <a:schemeClr val="accent1"/>
            </a:effectRef>
            <a:fontRef idx="minor">
              <a:schemeClr val="tx1"/>
            </a:fontRef>
          </p:style>
        </p:cxnSp>
      </p:grpSp>
      <p:grpSp>
        <p:nvGrpSpPr>
          <p:cNvPr id="5" name="Group 14"/>
          <p:cNvGrpSpPr/>
          <p:nvPr/>
        </p:nvGrpSpPr>
        <p:grpSpPr>
          <a:xfrm>
            <a:off x="4211782" y="3445164"/>
            <a:ext cx="1745673" cy="1099127"/>
            <a:chOff x="4211782" y="3445164"/>
            <a:chExt cx="1745673" cy="1099127"/>
          </a:xfrm>
        </p:grpSpPr>
        <p:sp>
          <p:nvSpPr>
            <p:cNvPr id="9" name="Freeform 8"/>
            <p:cNvSpPr/>
            <p:nvPr/>
          </p:nvSpPr>
          <p:spPr>
            <a:xfrm>
              <a:off x="4211782" y="3611418"/>
              <a:ext cx="858982" cy="886691"/>
            </a:xfrm>
            <a:custGeom>
              <a:avLst/>
              <a:gdLst>
                <a:gd name="connsiteX0" fmla="*/ 0 w 858982"/>
                <a:gd name="connsiteY0" fmla="*/ 0 h 886691"/>
                <a:gd name="connsiteX1" fmla="*/ 212436 w 858982"/>
                <a:gd name="connsiteY1" fmla="*/ 46182 h 886691"/>
                <a:gd name="connsiteX2" fmla="*/ 360218 w 858982"/>
                <a:gd name="connsiteY2" fmla="*/ 138546 h 886691"/>
                <a:gd name="connsiteX3" fmla="*/ 471054 w 858982"/>
                <a:gd name="connsiteY3" fmla="*/ 286327 h 886691"/>
                <a:gd name="connsiteX4" fmla="*/ 544945 w 858982"/>
                <a:gd name="connsiteY4" fmla="*/ 498764 h 886691"/>
                <a:gd name="connsiteX5" fmla="*/ 674254 w 858982"/>
                <a:gd name="connsiteY5" fmla="*/ 637309 h 886691"/>
                <a:gd name="connsiteX6" fmla="*/ 858982 w 858982"/>
                <a:gd name="connsiteY6" fmla="*/ 886691 h 88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8982" h="886691">
                  <a:moveTo>
                    <a:pt x="0" y="0"/>
                  </a:moveTo>
                  <a:cubicBezTo>
                    <a:pt x="76200" y="11545"/>
                    <a:pt x="152400" y="23091"/>
                    <a:pt x="212436" y="46182"/>
                  </a:cubicBezTo>
                  <a:cubicBezTo>
                    <a:pt x="272472" y="69273"/>
                    <a:pt x="317115" y="98522"/>
                    <a:pt x="360218" y="138546"/>
                  </a:cubicBezTo>
                  <a:cubicBezTo>
                    <a:pt x="403321" y="178570"/>
                    <a:pt x="440266" y="226291"/>
                    <a:pt x="471054" y="286327"/>
                  </a:cubicBezTo>
                  <a:cubicBezTo>
                    <a:pt x="501842" y="346363"/>
                    <a:pt x="511078" y="440267"/>
                    <a:pt x="544945" y="498764"/>
                  </a:cubicBezTo>
                  <a:cubicBezTo>
                    <a:pt x="578812" y="557261"/>
                    <a:pt x="621914" y="572654"/>
                    <a:pt x="674254" y="637309"/>
                  </a:cubicBezTo>
                  <a:cubicBezTo>
                    <a:pt x="726594" y="701964"/>
                    <a:pt x="792788" y="794327"/>
                    <a:pt x="858982" y="886691"/>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10"/>
            <p:cNvSpPr/>
            <p:nvPr/>
          </p:nvSpPr>
          <p:spPr>
            <a:xfrm>
              <a:off x="5107709" y="3445164"/>
              <a:ext cx="849746" cy="1099127"/>
            </a:xfrm>
            <a:custGeom>
              <a:avLst/>
              <a:gdLst>
                <a:gd name="connsiteX0" fmla="*/ 0 w 849746"/>
                <a:gd name="connsiteY0" fmla="*/ 1099127 h 1099127"/>
                <a:gd name="connsiteX1" fmla="*/ 267855 w 849746"/>
                <a:gd name="connsiteY1" fmla="*/ 812800 h 1099127"/>
                <a:gd name="connsiteX2" fmla="*/ 443346 w 849746"/>
                <a:gd name="connsiteY2" fmla="*/ 415636 h 1099127"/>
                <a:gd name="connsiteX3" fmla="*/ 655782 w 849746"/>
                <a:gd name="connsiteY3" fmla="*/ 64654 h 1099127"/>
                <a:gd name="connsiteX4" fmla="*/ 849746 w 849746"/>
                <a:gd name="connsiteY4" fmla="*/ 27709 h 109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46" h="1099127">
                  <a:moveTo>
                    <a:pt x="0" y="1099127"/>
                  </a:moveTo>
                  <a:cubicBezTo>
                    <a:pt x="96982" y="1012921"/>
                    <a:pt x="193964" y="926715"/>
                    <a:pt x="267855" y="812800"/>
                  </a:cubicBezTo>
                  <a:cubicBezTo>
                    <a:pt x="341746" y="698885"/>
                    <a:pt x="378692" y="540327"/>
                    <a:pt x="443346" y="415636"/>
                  </a:cubicBezTo>
                  <a:cubicBezTo>
                    <a:pt x="508000" y="290945"/>
                    <a:pt x="588049" y="129309"/>
                    <a:pt x="655782" y="64654"/>
                  </a:cubicBezTo>
                  <a:cubicBezTo>
                    <a:pt x="723515" y="0"/>
                    <a:pt x="786630" y="13854"/>
                    <a:pt x="849746" y="27709"/>
                  </a:cubicBezTo>
                </a:path>
              </a:pathLst>
            </a:custGeom>
            <a:ln w="1905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4" name="Straight Arrow Connector 13"/>
          <p:cNvCxnSpPr/>
          <p:nvPr/>
        </p:nvCxnSpPr>
        <p:spPr>
          <a:xfrm rot="10800000">
            <a:off x="2041237" y="3713018"/>
            <a:ext cx="3925455" cy="1588"/>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955964" y="4622801"/>
            <a:ext cx="1551708" cy="92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708727" y="5375565"/>
            <a:ext cx="2419927" cy="18473"/>
          </a:xfrm>
          <a:prstGeom prst="line">
            <a:avLst/>
          </a:prstGeom>
          <a:ln w="19050">
            <a:tailEnd type="stealth"/>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953164" y="5149273"/>
            <a:ext cx="2743200" cy="217054"/>
          </a:xfrm>
          <a:custGeom>
            <a:avLst/>
            <a:gdLst>
              <a:gd name="connsiteX0" fmla="*/ 0 w 2743200"/>
              <a:gd name="connsiteY0" fmla="*/ 217054 h 217054"/>
              <a:gd name="connsiteX1" fmla="*/ 535709 w 2743200"/>
              <a:gd name="connsiteY1" fmla="*/ 41563 h 217054"/>
              <a:gd name="connsiteX2" fmla="*/ 1099127 w 2743200"/>
              <a:gd name="connsiteY2" fmla="*/ 13854 h 217054"/>
              <a:gd name="connsiteX3" fmla="*/ 1838036 w 2743200"/>
              <a:gd name="connsiteY3" fmla="*/ 4618 h 217054"/>
              <a:gd name="connsiteX4" fmla="*/ 2419927 w 2743200"/>
              <a:gd name="connsiteY4" fmla="*/ 41563 h 217054"/>
              <a:gd name="connsiteX5" fmla="*/ 2743200 w 2743200"/>
              <a:gd name="connsiteY5" fmla="*/ 189345 h 21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3200" h="217054">
                <a:moveTo>
                  <a:pt x="0" y="217054"/>
                </a:moveTo>
                <a:cubicBezTo>
                  <a:pt x="176260" y="146242"/>
                  <a:pt x="352521" y="75430"/>
                  <a:pt x="535709" y="41563"/>
                </a:cubicBezTo>
                <a:cubicBezTo>
                  <a:pt x="718897" y="7696"/>
                  <a:pt x="882073" y="20011"/>
                  <a:pt x="1099127" y="13854"/>
                </a:cubicBezTo>
                <a:cubicBezTo>
                  <a:pt x="1316181" y="7697"/>
                  <a:pt x="1617903" y="0"/>
                  <a:pt x="1838036" y="4618"/>
                </a:cubicBezTo>
                <a:cubicBezTo>
                  <a:pt x="2058169" y="9236"/>
                  <a:pt x="2269066" y="10775"/>
                  <a:pt x="2419927" y="41563"/>
                </a:cubicBezTo>
                <a:cubicBezTo>
                  <a:pt x="2570788" y="72351"/>
                  <a:pt x="2656994" y="130848"/>
                  <a:pt x="2743200" y="189345"/>
                </a:cubicBezTo>
              </a:path>
            </a:pathLst>
          </a:custGeom>
          <a:ln w="19050">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 name="Group 24"/>
          <p:cNvGrpSpPr/>
          <p:nvPr/>
        </p:nvGrpSpPr>
        <p:grpSpPr>
          <a:xfrm>
            <a:off x="1173020" y="3870830"/>
            <a:ext cx="5837379" cy="2225170"/>
            <a:chOff x="1173020" y="3870830"/>
            <a:chExt cx="5837379" cy="2225170"/>
          </a:xfrm>
        </p:grpSpPr>
        <p:cxnSp>
          <p:nvCxnSpPr>
            <p:cNvPr id="17" name="Straight Connector 16"/>
            <p:cNvCxnSpPr/>
            <p:nvPr/>
          </p:nvCxnSpPr>
          <p:spPr>
            <a:xfrm rot="10800000" flipV="1">
              <a:off x="1173020" y="5624944"/>
              <a:ext cx="2964875" cy="9238"/>
            </a:xfrm>
            <a:prstGeom prst="line">
              <a:avLst/>
            </a:prstGeom>
            <a:ln w="508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327891" y="4742873"/>
              <a:ext cx="1745673" cy="1588"/>
            </a:xfrm>
            <a:prstGeom prst="straightConnector1">
              <a:avLst/>
            </a:prstGeom>
            <a:ln w="50800">
              <a:solidFill>
                <a:srgbClr val="0066FF"/>
              </a:solidFill>
              <a:tailEnd type="stealth"/>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4156364" y="5624945"/>
              <a:ext cx="360218" cy="471055"/>
            </a:xfrm>
            <a:custGeom>
              <a:avLst/>
              <a:gdLst>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Lst>
              <a:ahLst/>
              <a:cxnLst>
                <a:cxn ang="0">
                  <a:pos x="connsiteX0" y="connsiteY0"/>
                </a:cxn>
                <a:cxn ang="0">
                  <a:pos x="connsiteX1" y="connsiteY1"/>
                </a:cxn>
                <a:cxn ang="0">
                  <a:pos x="connsiteX2" y="connsiteY2"/>
                </a:cxn>
                <a:cxn ang="0">
                  <a:pos x="connsiteX3" y="connsiteY3"/>
                </a:cxn>
              </a:cxnLst>
              <a:rect l="l" t="t" r="r" b="b"/>
              <a:pathLst>
                <a:path w="360218" h="471055">
                  <a:moveTo>
                    <a:pt x="0" y="0"/>
                  </a:moveTo>
                  <a:cubicBezTo>
                    <a:pt x="88515" y="38485"/>
                    <a:pt x="177030" y="76970"/>
                    <a:pt x="230909" y="120073"/>
                  </a:cubicBezTo>
                  <a:cubicBezTo>
                    <a:pt x="284788" y="163176"/>
                    <a:pt x="301721" y="200122"/>
                    <a:pt x="323272" y="258619"/>
                  </a:cubicBezTo>
                  <a:cubicBezTo>
                    <a:pt x="344824" y="317116"/>
                    <a:pt x="352521" y="394085"/>
                    <a:pt x="360218" y="471055"/>
                  </a:cubicBezTo>
                </a:path>
              </a:pathLst>
            </a:custGeom>
            <a:ln w="254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23"/>
            <p:cNvSpPr/>
            <p:nvPr/>
          </p:nvSpPr>
          <p:spPr>
            <a:xfrm>
              <a:off x="4197926" y="5620326"/>
              <a:ext cx="2812473" cy="471055"/>
            </a:xfrm>
            <a:custGeom>
              <a:avLst/>
              <a:gdLst>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Lst>
              <a:ahLst/>
              <a:cxnLst>
                <a:cxn ang="0">
                  <a:pos x="connsiteX0" y="connsiteY0"/>
                </a:cxn>
                <a:cxn ang="0">
                  <a:pos x="connsiteX1" y="connsiteY1"/>
                </a:cxn>
                <a:cxn ang="0">
                  <a:pos x="connsiteX2" y="connsiteY2"/>
                </a:cxn>
                <a:cxn ang="0">
                  <a:pos x="connsiteX3" y="connsiteY3"/>
                </a:cxn>
              </a:cxnLst>
              <a:rect l="l" t="t" r="r" b="b"/>
              <a:pathLst>
                <a:path w="360218" h="471055">
                  <a:moveTo>
                    <a:pt x="0" y="0"/>
                  </a:moveTo>
                  <a:cubicBezTo>
                    <a:pt x="88515" y="38485"/>
                    <a:pt x="177030" y="76970"/>
                    <a:pt x="230909" y="120073"/>
                  </a:cubicBezTo>
                  <a:cubicBezTo>
                    <a:pt x="284788" y="163176"/>
                    <a:pt x="301721" y="200122"/>
                    <a:pt x="323272" y="258619"/>
                  </a:cubicBezTo>
                  <a:cubicBezTo>
                    <a:pt x="344369" y="354831"/>
                    <a:pt x="352521" y="394085"/>
                    <a:pt x="360218" y="471055"/>
                  </a:cubicBezTo>
                </a:path>
              </a:pathLst>
            </a:custGeom>
            <a:ln w="254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right)">
                                      <p:cBhvr>
                                        <p:cTn id="1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4" y="976034"/>
            <a:ext cx="5237625" cy="4879821"/>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zh-CN" altLang="en-US" sz="2400" dirty="0" smtClean="0">
                <a:solidFill>
                  <a:srgbClr val="C00000"/>
                </a:solidFill>
                <a:latin typeface="+mj-lt"/>
                <a:ea typeface="黑体" pitchFamily="2" charset="-122"/>
              </a:rPr>
              <a:t>数据访问工作过程</a:t>
            </a:r>
            <a:endParaRPr lang="en-US" altLang="zh-CN" sz="2400" dirty="0" smtClean="0">
              <a:solidFill>
                <a:srgbClr val="C00000"/>
              </a:solidFill>
              <a:latin typeface="+mj-lt"/>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6" name="Picture 10" descr="gfs1.gif"/>
          <p:cNvPicPr>
            <a:picLocks noChangeAspect="1"/>
          </p:cNvPicPr>
          <p:nvPr/>
        </p:nvPicPr>
        <p:blipFill>
          <a:blip r:embed="rId2" cstate="print"/>
          <a:srcRect/>
          <a:stretch>
            <a:fillRect/>
          </a:stretch>
        </p:blipFill>
        <p:spPr bwMode="auto">
          <a:xfrm>
            <a:off x="957510" y="3414099"/>
            <a:ext cx="7124308" cy="3348798"/>
          </a:xfrm>
          <a:prstGeom prst="rect">
            <a:avLst/>
          </a:prstGeom>
          <a:noFill/>
          <a:ln w="9525">
            <a:noFill/>
            <a:miter lim="800000"/>
            <a:headEnd/>
            <a:tailEnd/>
          </a:ln>
        </p:spPr>
      </p:pic>
      <p:sp>
        <p:nvSpPr>
          <p:cNvPr id="8" name="TextBox 7"/>
          <p:cNvSpPr txBox="1"/>
          <p:nvPr/>
        </p:nvSpPr>
        <p:spPr>
          <a:xfrm>
            <a:off x="387650" y="1912094"/>
            <a:ext cx="7888131" cy="1323439"/>
          </a:xfrm>
          <a:prstGeom prst="rect">
            <a:avLst/>
          </a:prstGeom>
          <a:noFill/>
        </p:spPr>
        <p:txBody>
          <a:bodyPr wrap="square" rtlCol="0">
            <a:spAutoFit/>
          </a:bodyPr>
          <a:lstStyle/>
          <a:p>
            <a:pPr marL="176213" indent="-176213"/>
            <a:r>
              <a:rPr lang="zh-CN" altLang="en-US" sz="2000" dirty="0" smtClean="0">
                <a:latin typeface="黑体" pitchFamily="2" charset="-122"/>
                <a:ea typeface="黑体" pitchFamily="2" charset="-122"/>
              </a:rPr>
              <a:t>特点：应用程序访问具体数据时不需要经过</a:t>
            </a:r>
            <a:r>
              <a:rPr lang="en-US" altLang="zh-CN" sz="2000" dirty="0" smtClean="0">
                <a:latin typeface="黑体" pitchFamily="2" charset="-122"/>
                <a:ea typeface="黑体" pitchFamily="2" charset="-122"/>
              </a:rPr>
              <a:t>GFS Master</a:t>
            </a:r>
            <a:r>
              <a:rPr lang="zh-CN" altLang="en-US" sz="2000" dirty="0" smtClean="0">
                <a:latin typeface="黑体" pitchFamily="2" charset="-122"/>
                <a:ea typeface="黑体" pitchFamily="2" charset="-122"/>
              </a:rPr>
              <a:t>，因此，避免了</a:t>
            </a:r>
            <a:r>
              <a:rPr lang="en-US" altLang="zh-CN" sz="2000" dirty="0" smtClean="0">
                <a:latin typeface="黑体" pitchFamily="2" charset="-122"/>
                <a:ea typeface="黑体" pitchFamily="2" charset="-122"/>
              </a:rPr>
              <a:t>Master</a:t>
            </a:r>
            <a:r>
              <a:rPr lang="zh-CN" altLang="en-US" sz="2000" dirty="0" smtClean="0">
                <a:latin typeface="黑体" pitchFamily="2" charset="-122"/>
                <a:ea typeface="黑体" pitchFamily="2" charset="-122"/>
              </a:rPr>
              <a:t>成为访问瓶颈</a:t>
            </a:r>
            <a:endParaRPr lang="en-US" altLang="zh-CN" sz="2000" dirty="0" smtClean="0">
              <a:latin typeface="黑体" pitchFamily="2" charset="-122"/>
              <a:ea typeface="黑体" pitchFamily="2" charset="-122"/>
            </a:endParaRPr>
          </a:p>
          <a:p>
            <a:pPr marL="176213" indent="-176213"/>
            <a:r>
              <a:rPr lang="zh-CN" altLang="en-US" sz="2000" dirty="0" smtClean="0">
                <a:latin typeface="黑体" pitchFamily="2" charset="-122"/>
                <a:ea typeface="黑体" pitchFamily="2" charset="-122"/>
              </a:rPr>
              <a:t>并发访问：由于一个大数据会存储在不同的</a:t>
            </a:r>
            <a:r>
              <a:rPr lang="en-US" altLang="zh-CN" sz="2000" dirty="0" err="1" smtClean="0">
                <a:latin typeface="黑体" pitchFamily="2" charset="-122"/>
                <a:ea typeface="黑体" pitchFamily="2" charset="-122"/>
              </a:rPr>
              <a:t>ChunkServer</a:t>
            </a:r>
            <a:r>
              <a:rPr lang="zh-CN" altLang="en-US" sz="2000" dirty="0" smtClean="0">
                <a:latin typeface="黑体" pitchFamily="2" charset="-122"/>
                <a:ea typeface="黑体" pitchFamily="2" charset="-122"/>
              </a:rPr>
              <a:t>中，应用程序可实现并发访问</a:t>
            </a:r>
            <a:endParaRPr lang="en-US" altLang="zh-CN" sz="2000" dirty="0" smtClean="0">
              <a:latin typeface="黑体" pitchFamily="2" charset="-122"/>
              <a:ea typeface="黑体" pitchFamily="2" charset="-122"/>
            </a:endParaRPr>
          </a:p>
        </p:txBody>
      </p:sp>
      <p:grpSp>
        <p:nvGrpSpPr>
          <p:cNvPr id="2" name="Group 12"/>
          <p:cNvGrpSpPr/>
          <p:nvPr/>
        </p:nvGrpSpPr>
        <p:grpSpPr>
          <a:xfrm>
            <a:off x="997527" y="3500569"/>
            <a:ext cx="3140364" cy="655782"/>
            <a:chOff x="997527" y="3168073"/>
            <a:chExt cx="3140364" cy="655782"/>
          </a:xfrm>
        </p:grpSpPr>
        <p:sp>
          <p:nvSpPr>
            <p:cNvPr id="10" name="Rectangle 9"/>
            <p:cNvSpPr/>
            <p:nvPr/>
          </p:nvSpPr>
          <p:spPr>
            <a:xfrm>
              <a:off x="997527" y="3168073"/>
              <a:ext cx="1052946" cy="655782"/>
            </a:xfrm>
            <a:prstGeom prst="rect">
              <a:avLst/>
            </a:prstGeom>
            <a:solidFill>
              <a:srgbClr val="00FFFF">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p:cNvCxnSpPr/>
            <p:nvPr/>
          </p:nvCxnSpPr>
          <p:spPr>
            <a:xfrm>
              <a:off x="2050473" y="3597561"/>
              <a:ext cx="2087418" cy="4622"/>
            </a:xfrm>
            <a:prstGeom prst="straightConnector1">
              <a:avLst/>
            </a:prstGeom>
            <a:ln w="22225">
              <a:tailEnd type="stealth"/>
            </a:ln>
          </p:spPr>
          <p:style>
            <a:lnRef idx="1">
              <a:schemeClr val="accent1"/>
            </a:lnRef>
            <a:fillRef idx="0">
              <a:schemeClr val="accent1"/>
            </a:fillRef>
            <a:effectRef idx="0">
              <a:schemeClr val="accent1"/>
            </a:effectRef>
            <a:fontRef idx="minor">
              <a:schemeClr val="tx1"/>
            </a:fontRef>
          </p:style>
        </p:cxnSp>
      </p:grpSp>
      <p:grpSp>
        <p:nvGrpSpPr>
          <p:cNvPr id="5" name="Group 14"/>
          <p:cNvGrpSpPr/>
          <p:nvPr/>
        </p:nvGrpSpPr>
        <p:grpSpPr>
          <a:xfrm>
            <a:off x="4211782" y="3749952"/>
            <a:ext cx="1745673" cy="1099127"/>
            <a:chOff x="4211782" y="3445164"/>
            <a:chExt cx="1745673" cy="1099127"/>
          </a:xfrm>
        </p:grpSpPr>
        <p:sp>
          <p:nvSpPr>
            <p:cNvPr id="9" name="Freeform 8"/>
            <p:cNvSpPr/>
            <p:nvPr/>
          </p:nvSpPr>
          <p:spPr>
            <a:xfrm>
              <a:off x="4211782" y="3611418"/>
              <a:ext cx="858982" cy="886691"/>
            </a:xfrm>
            <a:custGeom>
              <a:avLst/>
              <a:gdLst>
                <a:gd name="connsiteX0" fmla="*/ 0 w 858982"/>
                <a:gd name="connsiteY0" fmla="*/ 0 h 886691"/>
                <a:gd name="connsiteX1" fmla="*/ 212436 w 858982"/>
                <a:gd name="connsiteY1" fmla="*/ 46182 h 886691"/>
                <a:gd name="connsiteX2" fmla="*/ 360218 w 858982"/>
                <a:gd name="connsiteY2" fmla="*/ 138546 h 886691"/>
                <a:gd name="connsiteX3" fmla="*/ 471054 w 858982"/>
                <a:gd name="connsiteY3" fmla="*/ 286327 h 886691"/>
                <a:gd name="connsiteX4" fmla="*/ 544945 w 858982"/>
                <a:gd name="connsiteY4" fmla="*/ 498764 h 886691"/>
                <a:gd name="connsiteX5" fmla="*/ 674254 w 858982"/>
                <a:gd name="connsiteY5" fmla="*/ 637309 h 886691"/>
                <a:gd name="connsiteX6" fmla="*/ 858982 w 858982"/>
                <a:gd name="connsiteY6" fmla="*/ 886691 h 88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8982" h="886691">
                  <a:moveTo>
                    <a:pt x="0" y="0"/>
                  </a:moveTo>
                  <a:cubicBezTo>
                    <a:pt x="76200" y="11545"/>
                    <a:pt x="152400" y="23091"/>
                    <a:pt x="212436" y="46182"/>
                  </a:cubicBezTo>
                  <a:cubicBezTo>
                    <a:pt x="272472" y="69273"/>
                    <a:pt x="317115" y="98522"/>
                    <a:pt x="360218" y="138546"/>
                  </a:cubicBezTo>
                  <a:cubicBezTo>
                    <a:pt x="403321" y="178570"/>
                    <a:pt x="440266" y="226291"/>
                    <a:pt x="471054" y="286327"/>
                  </a:cubicBezTo>
                  <a:cubicBezTo>
                    <a:pt x="501842" y="346363"/>
                    <a:pt x="511078" y="440267"/>
                    <a:pt x="544945" y="498764"/>
                  </a:cubicBezTo>
                  <a:cubicBezTo>
                    <a:pt x="578812" y="557261"/>
                    <a:pt x="621914" y="572654"/>
                    <a:pt x="674254" y="637309"/>
                  </a:cubicBezTo>
                  <a:cubicBezTo>
                    <a:pt x="726594" y="701964"/>
                    <a:pt x="792788" y="794327"/>
                    <a:pt x="858982" y="886691"/>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10"/>
            <p:cNvSpPr/>
            <p:nvPr/>
          </p:nvSpPr>
          <p:spPr>
            <a:xfrm>
              <a:off x="5107709" y="3445164"/>
              <a:ext cx="849746" cy="1099127"/>
            </a:xfrm>
            <a:custGeom>
              <a:avLst/>
              <a:gdLst>
                <a:gd name="connsiteX0" fmla="*/ 0 w 849746"/>
                <a:gd name="connsiteY0" fmla="*/ 1099127 h 1099127"/>
                <a:gd name="connsiteX1" fmla="*/ 267855 w 849746"/>
                <a:gd name="connsiteY1" fmla="*/ 812800 h 1099127"/>
                <a:gd name="connsiteX2" fmla="*/ 443346 w 849746"/>
                <a:gd name="connsiteY2" fmla="*/ 415636 h 1099127"/>
                <a:gd name="connsiteX3" fmla="*/ 655782 w 849746"/>
                <a:gd name="connsiteY3" fmla="*/ 64654 h 1099127"/>
                <a:gd name="connsiteX4" fmla="*/ 849746 w 849746"/>
                <a:gd name="connsiteY4" fmla="*/ 27709 h 109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46" h="1099127">
                  <a:moveTo>
                    <a:pt x="0" y="1099127"/>
                  </a:moveTo>
                  <a:cubicBezTo>
                    <a:pt x="96982" y="1012921"/>
                    <a:pt x="193964" y="926715"/>
                    <a:pt x="267855" y="812800"/>
                  </a:cubicBezTo>
                  <a:cubicBezTo>
                    <a:pt x="341746" y="698885"/>
                    <a:pt x="378692" y="540327"/>
                    <a:pt x="443346" y="415636"/>
                  </a:cubicBezTo>
                  <a:cubicBezTo>
                    <a:pt x="508000" y="290945"/>
                    <a:pt x="588049" y="129309"/>
                    <a:pt x="655782" y="64654"/>
                  </a:cubicBezTo>
                  <a:cubicBezTo>
                    <a:pt x="723515" y="0"/>
                    <a:pt x="786630" y="13854"/>
                    <a:pt x="849746" y="27709"/>
                  </a:cubicBezTo>
                </a:path>
              </a:pathLst>
            </a:custGeom>
            <a:ln w="19050">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4" name="Straight Arrow Connector 13"/>
          <p:cNvCxnSpPr/>
          <p:nvPr/>
        </p:nvCxnSpPr>
        <p:spPr>
          <a:xfrm rot="10800000">
            <a:off x="2041237" y="4017806"/>
            <a:ext cx="3925455" cy="1588"/>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955964" y="4927589"/>
            <a:ext cx="1551708" cy="9236"/>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708727" y="5680353"/>
            <a:ext cx="2419927" cy="18473"/>
          </a:xfrm>
          <a:prstGeom prst="line">
            <a:avLst/>
          </a:prstGeom>
          <a:ln w="19050">
            <a:tailEnd type="stealth"/>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953164" y="5454061"/>
            <a:ext cx="2743200" cy="217054"/>
          </a:xfrm>
          <a:custGeom>
            <a:avLst/>
            <a:gdLst>
              <a:gd name="connsiteX0" fmla="*/ 0 w 2743200"/>
              <a:gd name="connsiteY0" fmla="*/ 217054 h 217054"/>
              <a:gd name="connsiteX1" fmla="*/ 535709 w 2743200"/>
              <a:gd name="connsiteY1" fmla="*/ 41563 h 217054"/>
              <a:gd name="connsiteX2" fmla="*/ 1099127 w 2743200"/>
              <a:gd name="connsiteY2" fmla="*/ 13854 h 217054"/>
              <a:gd name="connsiteX3" fmla="*/ 1838036 w 2743200"/>
              <a:gd name="connsiteY3" fmla="*/ 4618 h 217054"/>
              <a:gd name="connsiteX4" fmla="*/ 2419927 w 2743200"/>
              <a:gd name="connsiteY4" fmla="*/ 41563 h 217054"/>
              <a:gd name="connsiteX5" fmla="*/ 2743200 w 2743200"/>
              <a:gd name="connsiteY5" fmla="*/ 189345 h 21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3200" h="217054">
                <a:moveTo>
                  <a:pt x="0" y="217054"/>
                </a:moveTo>
                <a:cubicBezTo>
                  <a:pt x="176260" y="146242"/>
                  <a:pt x="352521" y="75430"/>
                  <a:pt x="535709" y="41563"/>
                </a:cubicBezTo>
                <a:cubicBezTo>
                  <a:pt x="718897" y="7696"/>
                  <a:pt x="882073" y="20011"/>
                  <a:pt x="1099127" y="13854"/>
                </a:cubicBezTo>
                <a:cubicBezTo>
                  <a:pt x="1316181" y="7697"/>
                  <a:pt x="1617903" y="0"/>
                  <a:pt x="1838036" y="4618"/>
                </a:cubicBezTo>
                <a:cubicBezTo>
                  <a:pt x="2058169" y="9236"/>
                  <a:pt x="2269066" y="10775"/>
                  <a:pt x="2419927" y="41563"/>
                </a:cubicBezTo>
                <a:cubicBezTo>
                  <a:pt x="2570788" y="72351"/>
                  <a:pt x="2656994" y="130848"/>
                  <a:pt x="2743200" y="189345"/>
                </a:cubicBezTo>
              </a:path>
            </a:pathLst>
          </a:custGeom>
          <a:ln w="19050">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 name="Group 24"/>
          <p:cNvGrpSpPr/>
          <p:nvPr/>
        </p:nvGrpSpPr>
        <p:grpSpPr>
          <a:xfrm>
            <a:off x="1173020" y="4175618"/>
            <a:ext cx="5837379" cy="2225170"/>
            <a:chOff x="1173020" y="3870830"/>
            <a:chExt cx="5837379" cy="2225170"/>
          </a:xfrm>
        </p:grpSpPr>
        <p:cxnSp>
          <p:nvCxnSpPr>
            <p:cNvPr id="17" name="Straight Connector 16"/>
            <p:cNvCxnSpPr/>
            <p:nvPr/>
          </p:nvCxnSpPr>
          <p:spPr>
            <a:xfrm rot="10800000" flipV="1">
              <a:off x="1173020" y="5624944"/>
              <a:ext cx="2964875" cy="9238"/>
            </a:xfrm>
            <a:prstGeom prst="line">
              <a:avLst/>
            </a:prstGeom>
            <a:ln w="508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327891" y="4742873"/>
              <a:ext cx="1745673" cy="1588"/>
            </a:xfrm>
            <a:prstGeom prst="straightConnector1">
              <a:avLst/>
            </a:prstGeom>
            <a:ln w="50800">
              <a:solidFill>
                <a:srgbClr val="0066FF"/>
              </a:solidFill>
              <a:tailEnd type="stealth"/>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4156364" y="5624945"/>
              <a:ext cx="360218" cy="471055"/>
            </a:xfrm>
            <a:custGeom>
              <a:avLst/>
              <a:gdLst>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Lst>
              <a:ahLst/>
              <a:cxnLst>
                <a:cxn ang="0">
                  <a:pos x="connsiteX0" y="connsiteY0"/>
                </a:cxn>
                <a:cxn ang="0">
                  <a:pos x="connsiteX1" y="connsiteY1"/>
                </a:cxn>
                <a:cxn ang="0">
                  <a:pos x="connsiteX2" y="connsiteY2"/>
                </a:cxn>
                <a:cxn ang="0">
                  <a:pos x="connsiteX3" y="connsiteY3"/>
                </a:cxn>
              </a:cxnLst>
              <a:rect l="l" t="t" r="r" b="b"/>
              <a:pathLst>
                <a:path w="360218" h="471055">
                  <a:moveTo>
                    <a:pt x="0" y="0"/>
                  </a:moveTo>
                  <a:cubicBezTo>
                    <a:pt x="88515" y="38485"/>
                    <a:pt x="177030" y="76970"/>
                    <a:pt x="230909" y="120073"/>
                  </a:cubicBezTo>
                  <a:cubicBezTo>
                    <a:pt x="284788" y="163176"/>
                    <a:pt x="301721" y="200122"/>
                    <a:pt x="323272" y="258619"/>
                  </a:cubicBezTo>
                  <a:cubicBezTo>
                    <a:pt x="344824" y="317116"/>
                    <a:pt x="352521" y="394085"/>
                    <a:pt x="360218" y="471055"/>
                  </a:cubicBezTo>
                </a:path>
              </a:pathLst>
            </a:custGeom>
            <a:ln w="254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23"/>
            <p:cNvSpPr/>
            <p:nvPr/>
          </p:nvSpPr>
          <p:spPr>
            <a:xfrm>
              <a:off x="4197926" y="5620326"/>
              <a:ext cx="2812473" cy="471055"/>
            </a:xfrm>
            <a:custGeom>
              <a:avLst/>
              <a:gdLst>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0 h 471055"/>
                <a:gd name="connsiteX1" fmla="*/ 230909 w 360218"/>
                <a:gd name="connsiteY1" fmla="*/ 120073 h 471055"/>
                <a:gd name="connsiteX2" fmla="*/ 233639 w 360218"/>
                <a:gd name="connsiteY2" fmla="*/ 133929 h 471055"/>
                <a:gd name="connsiteX3" fmla="*/ 323272 w 360218"/>
                <a:gd name="connsiteY3" fmla="*/ 258619 h 471055"/>
                <a:gd name="connsiteX4" fmla="*/ 360218 w 360218"/>
                <a:gd name="connsiteY4" fmla="*/ 471055 h 47105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147780 h 618835"/>
                <a:gd name="connsiteX1" fmla="*/ 230909 w 360218"/>
                <a:gd name="connsiteY1" fmla="*/ 267853 h 618835"/>
                <a:gd name="connsiteX2" fmla="*/ 233639 w 360218"/>
                <a:gd name="connsiteY2" fmla="*/ 41564 h 618835"/>
                <a:gd name="connsiteX3" fmla="*/ 323272 w 360218"/>
                <a:gd name="connsiteY3" fmla="*/ 406399 h 618835"/>
                <a:gd name="connsiteX4" fmla="*/ 360218 w 360218"/>
                <a:gd name="connsiteY4" fmla="*/ 618835 h 618835"/>
                <a:gd name="connsiteX0" fmla="*/ 0 w 360218"/>
                <a:gd name="connsiteY0" fmla="*/ 0 h 471055"/>
                <a:gd name="connsiteX1" fmla="*/ 230909 w 360218"/>
                <a:gd name="connsiteY1" fmla="*/ 120073 h 471055"/>
                <a:gd name="connsiteX2" fmla="*/ 323272 w 360218"/>
                <a:gd name="connsiteY2" fmla="*/ 258619 h 471055"/>
                <a:gd name="connsiteX3" fmla="*/ 360218 w 360218"/>
                <a:gd name="connsiteY3" fmla="*/ 471055 h 471055"/>
              </a:gdLst>
              <a:ahLst/>
              <a:cxnLst>
                <a:cxn ang="0">
                  <a:pos x="connsiteX0" y="connsiteY0"/>
                </a:cxn>
                <a:cxn ang="0">
                  <a:pos x="connsiteX1" y="connsiteY1"/>
                </a:cxn>
                <a:cxn ang="0">
                  <a:pos x="connsiteX2" y="connsiteY2"/>
                </a:cxn>
                <a:cxn ang="0">
                  <a:pos x="connsiteX3" y="connsiteY3"/>
                </a:cxn>
              </a:cxnLst>
              <a:rect l="l" t="t" r="r" b="b"/>
              <a:pathLst>
                <a:path w="360218" h="471055">
                  <a:moveTo>
                    <a:pt x="0" y="0"/>
                  </a:moveTo>
                  <a:cubicBezTo>
                    <a:pt x="88515" y="38485"/>
                    <a:pt x="177030" y="76970"/>
                    <a:pt x="230909" y="120073"/>
                  </a:cubicBezTo>
                  <a:cubicBezTo>
                    <a:pt x="284788" y="163176"/>
                    <a:pt x="301721" y="200122"/>
                    <a:pt x="323272" y="258619"/>
                  </a:cubicBezTo>
                  <a:cubicBezTo>
                    <a:pt x="344369" y="354831"/>
                    <a:pt x="352521" y="394085"/>
                    <a:pt x="360218" y="471055"/>
                  </a:cubicBezTo>
                </a:path>
              </a:pathLst>
            </a:custGeom>
            <a:ln w="254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1975" y="966797"/>
            <a:ext cx="8341043" cy="5655676"/>
          </a:xfrm>
        </p:spPr>
        <p:txBody>
          <a:bodyPr>
            <a:normAutofit/>
          </a:bodyPr>
          <a:lstStyle/>
          <a:p>
            <a:pPr>
              <a:spcAft>
                <a:spcPts val="600"/>
              </a:spcAft>
              <a:buNone/>
            </a:pPr>
            <a:r>
              <a:rPr lang="en-US" altLang="zh-CN" b="1" dirty="0" smtClean="0">
                <a:solidFill>
                  <a:srgbClr val="00B050"/>
                </a:solidFill>
                <a:latin typeface="黑体" pitchFamily="2" charset="-122"/>
                <a:ea typeface="黑体" pitchFamily="2" charset="-122"/>
              </a:rPr>
              <a:t>Google GFS</a:t>
            </a:r>
            <a:r>
              <a:rPr lang="zh-CN" altLang="en-US" b="1" dirty="0" smtClean="0">
                <a:solidFill>
                  <a:srgbClr val="00B050"/>
                </a:solidFill>
                <a:latin typeface="黑体" pitchFamily="2" charset="-122"/>
                <a:ea typeface="黑体" pitchFamily="2" charset="-122"/>
              </a:rPr>
              <a:t>的基本构架和工作原理</a:t>
            </a:r>
            <a:endParaRPr lang="en-US" altLang="zh-CN" b="1" dirty="0" smtClean="0">
              <a:solidFill>
                <a:srgbClr val="00B050"/>
              </a:solidFill>
              <a:latin typeface="黑体" pitchFamily="2" charset="-122"/>
              <a:ea typeface="黑体" pitchFamily="2" charset="-122"/>
            </a:endParaRPr>
          </a:p>
          <a:p>
            <a:pPr>
              <a:spcBef>
                <a:spcPts val="0"/>
              </a:spcBef>
              <a:buNone/>
            </a:pPr>
            <a:r>
              <a:rPr lang="en-US" altLang="zh-CN" dirty="0" smtClean="0">
                <a:solidFill>
                  <a:srgbClr val="C00000"/>
                </a:solidFill>
                <a:latin typeface="Arial Narrow" pitchFamily="34" charset="0"/>
                <a:ea typeface="黑体" pitchFamily="2" charset="-122"/>
              </a:rPr>
              <a:t>GFS</a:t>
            </a:r>
            <a:r>
              <a:rPr lang="zh-CN" altLang="en-US" dirty="0" smtClean="0">
                <a:solidFill>
                  <a:srgbClr val="C00000"/>
                </a:solidFill>
                <a:latin typeface="Arial Narrow" pitchFamily="34" charset="0"/>
                <a:ea typeface="黑体" pitchFamily="2" charset="-122"/>
              </a:rPr>
              <a:t>的系统管理技术</a:t>
            </a:r>
            <a:endParaRPr lang="en-US" altLang="zh-CN" dirty="0" smtClean="0">
              <a:solidFill>
                <a:srgbClr val="C00000"/>
              </a:solidFill>
              <a:latin typeface="Arial Narrow" pitchFamily="34" charset="0"/>
              <a:ea typeface="黑体" pitchFamily="2" charset="-122"/>
            </a:endParaRPr>
          </a:p>
          <a:p>
            <a:pPr>
              <a:lnSpc>
                <a:spcPct val="110000"/>
              </a:lnSpc>
              <a:spcBef>
                <a:spcPts val="0"/>
              </a:spcBef>
            </a:pPr>
            <a:r>
              <a:rPr lang="zh-CN" altLang="en-US" sz="2400" dirty="0" smtClean="0">
                <a:solidFill>
                  <a:srgbClr val="0066FF"/>
                </a:solidFill>
                <a:latin typeface="Arial Narrow" pitchFamily="34" charset="0"/>
                <a:ea typeface="黑体" pitchFamily="2" charset="-122"/>
              </a:rPr>
              <a:t>大规模集群安装技术：</a:t>
            </a:r>
            <a:r>
              <a:rPr lang="zh-CN" altLang="en-US" sz="2400" dirty="0" smtClean="0">
                <a:latin typeface="Arial Narrow" pitchFamily="34" charset="0"/>
                <a:ea typeface="黑体" pitchFamily="2" charset="-122"/>
              </a:rPr>
              <a:t>如何在一个成千上万个节点的集群上迅速部署</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，升级管理和维护等</a:t>
            </a:r>
            <a:endParaRPr lang="en-US" altLang="zh-CN" sz="2400" dirty="0" smtClean="0">
              <a:latin typeface="Arial Narrow" pitchFamily="34" charset="0"/>
              <a:ea typeface="黑体" pitchFamily="2" charset="-122"/>
            </a:endParaRPr>
          </a:p>
          <a:p>
            <a:pPr>
              <a:lnSpc>
                <a:spcPct val="110000"/>
              </a:lnSpc>
              <a:spcBef>
                <a:spcPts val="0"/>
              </a:spcBef>
            </a:pPr>
            <a:r>
              <a:rPr lang="zh-CN" altLang="en-US" sz="2400" dirty="0" smtClean="0">
                <a:solidFill>
                  <a:srgbClr val="0066FF"/>
                </a:solidFill>
                <a:latin typeface="Arial Narrow" pitchFamily="34" charset="0"/>
                <a:ea typeface="黑体" pitchFamily="2" charset="-122"/>
              </a:rPr>
              <a:t>故障检测技术：</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是构建在不可靠的廉价计算机之上的文件系统，节点数多，故障频繁，如何快速检测、定位、恢复或隔离故障节点</a:t>
            </a:r>
            <a:endParaRPr lang="en-US" altLang="zh-CN" sz="2400" dirty="0" smtClean="0">
              <a:latin typeface="Arial Narrow" pitchFamily="34" charset="0"/>
              <a:ea typeface="黑体" pitchFamily="2" charset="-122"/>
            </a:endParaRPr>
          </a:p>
          <a:p>
            <a:pPr>
              <a:lnSpc>
                <a:spcPct val="110000"/>
              </a:lnSpc>
              <a:spcBef>
                <a:spcPts val="0"/>
              </a:spcBef>
            </a:pPr>
            <a:r>
              <a:rPr lang="zh-CN" altLang="en-US" sz="2400" dirty="0" smtClean="0">
                <a:solidFill>
                  <a:srgbClr val="0066FF"/>
                </a:solidFill>
                <a:latin typeface="Arial Narrow" pitchFamily="34" charset="0"/>
                <a:ea typeface="黑体" pitchFamily="2" charset="-122"/>
              </a:rPr>
              <a:t>节点动态加入技术：</a:t>
            </a:r>
            <a:r>
              <a:rPr lang="zh-CN" altLang="en-US" sz="2400" dirty="0" smtClean="0">
                <a:latin typeface="Arial Narrow" pitchFamily="34" charset="0"/>
                <a:ea typeface="黑体" pitchFamily="2" charset="-122"/>
              </a:rPr>
              <a:t>当新的节点加入时，需要能自动安装和部署</a:t>
            </a:r>
            <a:r>
              <a:rPr lang="en-US" altLang="zh-CN" sz="2400" dirty="0" smtClean="0">
                <a:latin typeface="Arial Narrow" pitchFamily="34" charset="0"/>
                <a:ea typeface="黑体" pitchFamily="2" charset="-122"/>
              </a:rPr>
              <a:t>GFS</a:t>
            </a:r>
          </a:p>
          <a:p>
            <a:pPr>
              <a:lnSpc>
                <a:spcPct val="110000"/>
              </a:lnSpc>
              <a:spcBef>
                <a:spcPts val="0"/>
              </a:spcBef>
            </a:pPr>
            <a:r>
              <a:rPr lang="zh-CN" altLang="en-US" sz="2400" dirty="0" smtClean="0">
                <a:solidFill>
                  <a:srgbClr val="0066FF"/>
                </a:solidFill>
                <a:latin typeface="Arial Narrow" pitchFamily="34" charset="0"/>
                <a:ea typeface="黑体" pitchFamily="2" charset="-122"/>
              </a:rPr>
              <a:t>节能技术：</a:t>
            </a:r>
            <a:r>
              <a:rPr lang="zh-CN" altLang="en-US" sz="2400" dirty="0" smtClean="0">
                <a:latin typeface="Arial Narrow" pitchFamily="34" charset="0"/>
                <a:ea typeface="黑体" pitchFamily="2" charset="-122"/>
              </a:rPr>
              <a:t>服务器的耗电成本大于购买成本，</a:t>
            </a:r>
            <a:r>
              <a:rPr lang="en-US" altLang="zh-CN" sz="2400" dirty="0" smtClean="0">
                <a:latin typeface="Arial Narrow" pitchFamily="34" charset="0"/>
                <a:ea typeface="黑体" pitchFamily="2" charset="-122"/>
              </a:rPr>
              <a:t>Google</a:t>
            </a:r>
            <a:r>
              <a:rPr lang="zh-CN" altLang="en-US" sz="2400" dirty="0" smtClean="0">
                <a:latin typeface="Arial Narrow" pitchFamily="34" charset="0"/>
                <a:ea typeface="黑体" pitchFamily="2" charset="-122"/>
              </a:rPr>
              <a:t>为每个节点服务器配置了蓄电池替代</a:t>
            </a:r>
            <a:r>
              <a:rPr lang="en-US" altLang="zh-CN" sz="2400" dirty="0" smtClean="0">
                <a:latin typeface="Arial Narrow" pitchFamily="34" charset="0"/>
                <a:ea typeface="黑体" pitchFamily="2" charset="-122"/>
              </a:rPr>
              <a:t>UPS</a:t>
            </a:r>
            <a:r>
              <a:rPr lang="zh-CN" altLang="en-US" sz="2400" dirty="0" smtClean="0">
                <a:latin typeface="Arial Narrow" pitchFamily="34" charset="0"/>
                <a:ea typeface="黑体" pitchFamily="2" charset="-122"/>
              </a:rPr>
              <a:t>，大大节省了能耗。</a:t>
            </a:r>
            <a:endParaRPr lang="en-US" altLang="zh-CN" sz="2400" dirty="0" smtClean="0">
              <a:latin typeface="Arial Narrow" pitchFamily="34" charset="0"/>
              <a:ea typeface="黑体" pitchFamily="2" charset="-122"/>
            </a:endParaRPr>
          </a:p>
        </p:txBody>
      </p:sp>
      <p:sp>
        <p:nvSpPr>
          <p:cNvPr id="4" name="Title 1"/>
          <p:cNvSpPr>
            <a:spLocks noGrp="1"/>
          </p:cNvSpPr>
          <p:nvPr>
            <p:ph type="title"/>
          </p:nvPr>
        </p:nvSpPr>
        <p:spPr>
          <a:xfrm>
            <a:off x="398595" y="266282"/>
            <a:ext cx="8580151"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分布式文件系统</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GFS</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483" y="976034"/>
            <a:ext cx="8607909" cy="5476892"/>
          </a:xfrm>
        </p:spPr>
        <p:txBody>
          <a:bodyPr>
            <a:normAutofit lnSpcReduction="10000"/>
          </a:bodyPr>
          <a:lstStyle/>
          <a:p>
            <a:pPr>
              <a:buNone/>
            </a:pPr>
            <a:r>
              <a:rPr lang="zh-CN" altLang="en-US" dirty="0" smtClean="0">
                <a:latin typeface="Arial Narrow" pitchFamily="34" charset="0"/>
                <a:ea typeface="黑体" pitchFamily="49" charset="-122"/>
              </a:rPr>
              <a:t>三个层面上的基本构思</a:t>
            </a:r>
            <a:endParaRPr lang="en-US" altLang="zh-CN" dirty="0" smtClean="0">
              <a:latin typeface="Arial Narrow" pitchFamily="34" charset="0"/>
              <a:ea typeface="黑体" pitchFamily="49" charset="-122"/>
            </a:endParaRPr>
          </a:p>
          <a:p>
            <a:pPr>
              <a:spcAft>
                <a:spcPts val="600"/>
              </a:spcAft>
              <a:buNone/>
            </a:pPr>
            <a:r>
              <a:rPr lang="zh-CN" altLang="en-US" dirty="0" smtClean="0">
                <a:solidFill>
                  <a:srgbClr val="C00000"/>
                </a:solidFill>
                <a:latin typeface="Arial Narrow" pitchFamily="34" charset="0"/>
                <a:ea typeface="黑体" pitchFamily="2" charset="-122"/>
              </a:rPr>
              <a:t>如何对付大数据处理：分而治之</a:t>
            </a:r>
            <a:endParaRPr lang="en-US" altLang="zh-CN" dirty="0" smtClean="0">
              <a:solidFill>
                <a:srgbClr val="C00000"/>
              </a:solidFill>
              <a:latin typeface="Arial Narrow" pitchFamily="34" charset="0"/>
              <a:ea typeface="黑体" pitchFamily="2" charset="-122"/>
            </a:endParaRPr>
          </a:p>
          <a:p>
            <a:pPr>
              <a:buNone/>
            </a:pPr>
            <a:r>
              <a:rPr lang="en-US" altLang="zh-CN" b="1" dirty="0" smtClean="0">
                <a:solidFill>
                  <a:srgbClr val="00B050"/>
                </a:solidFill>
                <a:latin typeface="Arial Narrow" pitchFamily="34" charset="0"/>
                <a:ea typeface="+mj-ea"/>
              </a:rPr>
              <a:t>	</a:t>
            </a:r>
            <a:r>
              <a:rPr lang="zh-CN" altLang="en-US" dirty="0" smtClean="0">
                <a:latin typeface="Arial Narrow" pitchFamily="34" charset="0"/>
                <a:ea typeface="黑体" pitchFamily="49" charset="-122"/>
              </a:rPr>
              <a:t>对相互间不具有计算依赖关系的大数据，实现并行最自然的办法就是采取分而治之的策略</a:t>
            </a:r>
            <a:endParaRPr lang="en-US" altLang="zh-CN" dirty="0" smtClean="0">
              <a:latin typeface="Arial Narrow" pitchFamily="34" charset="0"/>
              <a:ea typeface="黑体" pitchFamily="49" charset="-122"/>
            </a:endParaRPr>
          </a:p>
          <a:p>
            <a:pPr>
              <a:spcAft>
                <a:spcPts val="600"/>
              </a:spcAft>
              <a:buNone/>
            </a:pPr>
            <a:r>
              <a:rPr lang="zh-CN" altLang="en-US" dirty="0" smtClean="0">
                <a:solidFill>
                  <a:srgbClr val="C00000"/>
                </a:solidFill>
                <a:latin typeface="Arial Narrow" pitchFamily="34" charset="0"/>
                <a:ea typeface="黑体" pitchFamily="2" charset="-122"/>
              </a:rPr>
              <a:t>上升到抽象模型：</a:t>
            </a:r>
            <a:r>
              <a:rPr lang="en-US" altLang="zh-CN" dirty="0" err="1" smtClean="0">
                <a:solidFill>
                  <a:srgbClr val="C00000"/>
                </a:solidFill>
                <a:latin typeface="Arial Narrow" pitchFamily="34" charset="0"/>
                <a:ea typeface="黑体" pitchFamily="2" charset="-122"/>
              </a:rPr>
              <a:t>Mapper</a:t>
            </a:r>
            <a:r>
              <a:rPr lang="zh-CN" altLang="en-US" dirty="0" smtClean="0">
                <a:solidFill>
                  <a:srgbClr val="C00000"/>
                </a:solidFill>
                <a:latin typeface="Arial Narrow" pitchFamily="34" charset="0"/>
                <a:ea typeface="黑体" pitchFamily="2" charset="-122"/>
              </a:rPr>
              <a:t>与</a:t>
            </a:r>
            <a:r>
              <a:rPr lang="en-US" altLang="zh-CN" dirty="0" smtClean="0">
                <a:solidFill>
                  <a:srgbClr val="C00000"/>
                </a:solidFill>
                <a:latin typeface="Arial Narrow" pitchFamily="34" charset="0"/>
                <a:ea typeface="黑体" pitchFamily="2" charset="-122"/>
              </a:rPr>
              <a:t>Reducer</a:t>
            </a:r>
          </a:p>
          <a:p>
            <a:pPr>
              <a:buNone/>
            </a:pPr>
            <a:r>
              <a:rPr lang="en-US" altLang="zh-CN" b="1" dirty="0" smtClean="0">
                <a:solidFill>
                  <a:srgbClr val="00B050"/>
                </a:solidFill>
                <a:latin typeface="Arial Narrow" pitchFamily="34" charset="0"/>
                <a:ea typeface="+mj-ea"/>
              </a:rPr>
              <a:t>	</a:t>
            </a:r>
            <a:r>
              <a:rPr lang="en-US" altLang="zh-CN" dirty="0" smtClean="0">
                <a:latin typeface="Arial Narrow" pitchFamily="34" charset="0"/>
                <a:ea typeface="黑体" pitchFamily="49" charset="-122"/>
              </a:rPr>
              <a:t>MPI</a:t>
            </a:r>
            <a:r>
              <a:rPr lang="zh-CN" altLang="en-US" dirty="0" smtClean="0">
                <a:latin typeface="Arial Narrow" pitchFamily="34" charset="0"/>
                <a:ea typeface="黑体" pitchFamily="49" charset="-122"/>
              </a:rPr>
              <a:t>等并行计算方法缺少高层并行编程模型，为了克服这一缺陷，</a:t>
            </a:r>
            <a:r>
              <a:rPr lang="en-US" altLang="zh-CN" dirty="0" err="1" smtClean="0">
                <a:latin typeface="Arial Narrow" pitchFamily="34" charset="0"/>
                <a:ea typeface="黑体" pitchFamily="49" charset="-122"/>
              </a:rPr>
              <a:t>MapReduce</a:t>
            </a:r>
            <a:r>
              <a:rPr lang="zh-CN" altLang="en-US" dirty="0" smtClean="0">
                <a:latin typeface="Arial Narrow" pitchFamily="34" charset="0"/>
                <a:ea typeface="黑体" pitchFamily="49" charset="-122"/>
              </a:rPr>
              <a:t>借鉴了</a:t>
            </a:r>
            <a:r>
              <a:rPr lang="en-US" altLang="zh-CN" dirty="0" smtClean="0">
                <a:latin typeface="Arial Narrow" pitchFamily="34" charset="0"/>
                <a:ea typeface="黑体" pitchFamily="49" charset="-122"/>
              </a:rPr>
              <a:t>Lisp</a:t>
            </a:r>
            <a:r>
              <a:rPr lang="zh-CN" altLang="en-US" dirty="0" smtClean="0">
                <a:latin typeface="Arial Narrow" pitchFamily="34" charset="0"/>
                <a:ea typeface="黑体" pitchFamily="49" charset="-122"/>
              </a:rPr>
              <a:t>函数式语言中的思想，用</a:t>
            </a:r>
            <a:r>
              <a:rPr lang="en-US" altLang="zh-CN" dirty="0" smtClean="0">
                <a:latin typeface="Arial Narrow" pitchFamily="34" charset="0"/>
                <a:ea typeface="黑体" pitchFamily="49" charset="-122"/>
              </a:rPr>
              <a:t>Map</a:t>
            </a:r>
            <a:r>
              <a:rPr lang="zh-CN" altLang="en-US" dirty="0" smtClean="0">
                <a:latin typeface="Arial Narrow" pitchFamily="34" charset="0"/>
                <a:ea typeface="黑体" pitchFamily="49" charset="-122"/>
              </a:rPr>
              <a:t>和</a:t>
            </a:r>
            <a:r>
              <a:rPr lang="en-US" altLang="zh-CN" dirty="0" smtClean="0">
                <a:latin typeface="Arial Narrow" pitchFamily="34" charset="0"/>
                <a:ea typeface="黑体" pitchFamily="49" charset="-122"/>
              </a:rPr>
              <a:t>Reduce</a:t>
            </a:r>
            <a:r>
              <a:rPr lang="zh-CN" altLang="en-US" dirty="0" smtClean="0">
                <a:latin typeface="Arial Narrow" pitchFamily="34" charset="0"/>
                <a:ea typeface="黑体" pitchFamily="49" charset="-122"/>
              </a:rPr>
              <a:t>两个函数提供了高层的并行编程抽象模型</a:t>
            </a:r>
            <a:endParaRPr lang="en-US" altLang="zh-CN" dirty="0" smtClean="0">
              <a:latin typeface="Arial Narrow" pitchFamily="34" charset="0"/>
              <a:ea typeface="黑体" pitchFamily="49" charset="-122"/>
            </a:endParaRPr>
          </a:p>
          <a:p>
            <a:pPr>
              <a:spcAft>
                <a:spcPts val="600"/>
              </a:spcAft>
              <a:buNone/>
            </a:pPr>
            <a:r>
              <a:rPr lang="zh-CN" altLang="en-US" dirty="0" smtClean="0">
                <a:solidFill>
                  <a:srgbClr val="C00000"/>
                </a:solidFill>
                <a:latin typeface="Arial Narrow" pitchFamily="34" charset="0"/>
                <a:ea typeface="黑体" pitchFamily="2" charset="-122"/>
              </a:rPr>
              <a:t>上升到构架：统一构架，为程序员隐藏系统层细节</a:t>
            </a:r>
            <a:endParaRPr lang="en-US" altLang="zh-CN" dirty="0" smtClean="0">
              <a:solidFill>
                <a:srgbClr val="C00000"/>
              </a:solidFill>
              <a:latin typeface="Arial Narrow" pitchFamily="34" charset="0"/>
              <a:ea typeface="黑体" pitchFamily="2" charset="-122"/>
            </a:endParaRPr>
          </a:p>
          <a:p>
            <a:pPr>
              <a:buNone/>
            </a:pPr>
            <a:r>
              <a:rPr lang="en-US" altLang="zh-CN" b="1" dirty="0" smtClean="0">
                <a:solidFill>
                  <a:srgbClr val="00B050"/>
                </a:solidFill>
                <a:latin typeface="Arial Narrow" pitchFamily="34" charset="0"/>
                <a:ea typeface="+mj-ea"/>
              </a:rPr>
              <a:t>	</a:t>
            </a:r>
            <a:r>
              <a:rPr lang="en-US" altLang="zh-CN" dirty="0" smtClean="0">
                <a:latin typeface="Arial Narrow" pitchFamily="34" charset="0"/>
                <a:ea typeface="黑体" pitchFamily="49" charset="-122"/>
              </a:rPr>
              <a:t>MPI</a:t>
            </a:r>
            <a:r>
              <a:rPr lang="zh-CN" altLang="en-US" dirty="0" smtClean="0">
                <a:latin typeface="Arial Narrow" pitchFamily="34" charset="0"/>
                <a:ea typeface="黑体" pitchFamily="49" charset="-122"/>
              </a:rPr>
              <a:t>等并行计算方法缺少统一的计算框架支持，程序员需要考虑数据存储、划分、分发、结果收集、错误恢复等诸多细节；为此，</a:t>
            </a:r>
            <a:r>
              <a:rPr lang="en-US" altLang="zh-CN" dirty="0" err="1" smtClean="0">
                <a:latin typeface="Arial Narrow" pitchFamily="34" charset="0"/>
                <a:ea typeface="黑体" pitchFamily="49" charset="-122"/>
              </a:rPr>
              <a:t>MapReduce</a:t>
            </a:r>
            <a:r>
              <a:rPr lang="zh-CN" altLang="en-US" dirty="0" smtClean="0">
                <a:latin typeface="Arial Narrow" pitchFamily="34" charset="0"/>
                <a:ea typeface="黑体" pitchFamily="49" charset="-122"/>
              </a:rPr>
              <a:t>设计并提供了统一的计算框架，为程序员隐藏了绝大多数系统层面的处理细节</a:t>
            </a:r>
            <a:endParaRPr lang="en-US" altLang="zh-CN" b="1" dirty="0" smtClean="0">
              <a:solidFill>
                <a:srgbClr val="00B050"/>
              </a:solidFill>
              <a:latin typeface="Arial Narrow" pitchFamily="34" charset="0"/>
              <a:ea typeface="+mj-ea"/>
            </a:endParaRPr>
          </a:p>
        </p:txBody>
      </p:sp>
      <p:sp>
        <p:nvSpPr>
          <p:cNvPr id="4" name="Title 1"/>
          <p:cNvSpPr>
            <a:spLocks noGrp="1"/>
          </p:cNvSpPr>
          <p:nvPr>
            <p:ph type="title"/>
          </p:nvPr>
        </p:nvSpPr>
        <p:spPr>
          <a:xfrm>
            <a:off x="365545" y="431535"/>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1.MapReduce</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的基本模型和处理思想</a:t>
            </a:r>
            <a:endPar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93105" y="1071417"/>
            <a:ext cx="8695251" cy="5661891"/>
          </a:xfrm>
        </p:spPr>
        <p:txBody>
          <a:bodyPr>
            <a:normAutofit/>
          </a:bodyPr>
          <a:lstStyle/>
          <a:p>
            <a:pPr>
              <a:buNone/>
            </a:pPr>
            <a:r>
              <a:rPr lang="en-US" altLang="zh-CN" b="1" dirty="0" err="1" smtClean="0">
                <a:solidFill>
                  <a:srgbClr val="00B050"/>
                </a:solidFill>
                <a:latin typeface="Arial Narrow" pitchFamily="34" charset="0"/>
                <a:ea typeface="黑体" pitchFamily="2" charset="-122"/>
              </a:rPr>
              <a:t>BigTable</a:t>
            </a:r>
            <a:r>
              <a:rPr lang="zh-CN" altLang="en-US" b="1" dirty="0" smtClean="0">
                <a:solidFill>
                  <a:srgbClr val="00B050"/>
                </a:solidFill>
                <a:latin typeface="Arial Narrow" pitchFamily="34" charset="0"/>
                <a:ea typeface="黑体" pitchFamily="2" charset="-122"/>
              </a:rPr>
              <a:t>的基本作用和设计思想</a:t>
            </a:r>
            <a:endParaRPr lang="en-US" altLang="zh-CN" b="1" dirty="0" smtClean="0">
              <a:solidFill>
                <a:srgbClr val="00B050"/>
              </a:solidFill>
              <a:latin typeface="Arial Narrow" pitchFamily="34" charset="0"/>
              <a:ea typeface="黑体" pitchFamily="2" charset="-122"/>
            </a:endParaRPr>
          </a:p>
          <a:p>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是一个文件系统，难以提供对结构化数据的存储和访问管理。为此，</a:t>
            </a:r>
            <a:r>
              <a:rPr lang="en-US" altLang="zh-CN" sz="2400" dirty="0" smtClean="0">
                <a:latin typeface="Arial Narrow" pitchFamily="34" charset="0"/>
                <a:ea typeface="黑体" pitchFamily="2" charset="-122"/>
              </a:rPr>
              <a:t>Google</a:t>
            </a:r>
            <a:r>
              <a:rPr lang="zh-CN" altLang="en-US" sz="2400" dirty="0" smtClean="0">
                <a:latin typeface="Arial Narrow" pitchFamily="34" charset="0"/>
                <a:ea typeface="黑体" pitchFamily="2" charset="-122"/>
              </a:rPr>
              <a:t>在</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之上又设计了一个结构化数据存储和访问管理系统</a:t>
            </a:r>
            <a:r>
              <a:rPr lang="en-US" altLang="zh-CN" sz="2400" dirty="0" smtClean="0">
                <a:latin typeface="Arial Narrow" pitchFamily="34" charset="0"/>
                <a:ea typeface="黑体" pitchFamily="2" charset="-122"/>
              </a:rPr>
              <a:t>—</a:t>
            </a: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，为应用程序提供比单纯的文件系统更方便、更高层的数据操作能力</a:t>
            </a:r>
            <a:endParaRPr lang="en-US" altLang="zh-CN" sz="2400" dirty="0" smtClean="0">
              <a:latin typeface="Arial Narrow" pitchFamily="34" charset="0"/>
              <a:ea typeface="黑体" pitchFamily="2" charset="-122"/>
            </a:endParaRPr>
          </a:p>
          <a:p>
            <a:r>
              <a:rPr lang="en-US" altLang="zh-CN" sz="2400" dirty="0" smtClean="0">
                <a:latin typeface="Arial Narrow" pitchFamily="34" charset="0"/>
                <a:ea typeface="黑体" pitchFamily="2" charset="-122"/>
              </a:rPr>
              <a:t>Google</a:t>
            </a:r>
            <a:r>
              <a:rPr lang="zh-CN" altLang="en-US" sz="2400" dirty="0" smtClean="0">
                <a:latin typeface="Arial Narrow" pitchFamily="34" charset="0"/>
                <a:ea typeface="黑体" pitchFamily="2" charset="-122"/>
              </a:rPr>
              <a:t>的很多数据，包括</a:t>
            </a:r>
            <a:r>
              <a:rPr lang="en-US" altLang="zh-CN" sz="2400" dirty="0" smtClean="0">
                <a:latin typeface="Arial Narrow" pitchFamily="34" charset="0"/>
                <a:ea typeface="黑体" pitchFamily="2" charset="-122"/>
              </a:rPr>
              <a:t>Web</a:t>
            </a:r>
            <a:r>
              <a:rPr lang="zh-CN" altLang="en-US" sz="2400" dirty="0" smtClean="0">
                <a:latin typeface="Arial Narrow" pitchFamily="34" charset="0"/>
                <a:ea typeface="黑体" pitchFamily="2" charset="-122"/>
              </a:rPr>
              <a:t>索引、卫星图像数据、地图数据等都以结构化形式存放在</a:t>
            </a: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中</a:t>
            </a:r>
            <a:endParaRPr lang="en-US" altLang="zh-CN" sz="2400" dirty="0" smtClean="0">
              <a:latin typeface="Arial Narrow" pitchFamily="34" charset="0"/>
              <a:ea typeface="黑体" pitchFamily="2" charset="-122"/>
            </a:endParaRPr>
          </a:p>
          <a:p>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提供了一定粒度的结构化数据操作能力，主要解决一些大型媒体数据（</a:t>
            </a:r>
            <a:r>
              <a:rPr lang="en-US" altLang="zh-CN" sz="2400" dirty="0" smtClean="0">
                <a:latin typeface="Arial Narrow" pitchFamily="34" charset="0"/>
                <a:ea typeface="黑体" pitchFamily="2" charset="-122"/>
              </a:rPr>
              <a:t>Web</a:t>
            </a:r>
            <a:r>
              <a:rPr lang="zh-CN" altLang="en-US" sz="2400" dirty="0" smtClean="0">
                <a:latin typeface="Arial Narrow" pitchFamily="34" charset="0"/>
                <a:ea typeface="黑体" pitchFamily="2" charset="-122"/>
              </a:rPr>
              <a:t>文档、图片等）的结构化存储问题。但与传统的关系数据库相比，其结构化粒度没有那么高，也没有事务处理等能力，因此，它并不是真正意义上的数据库。</a:t>
            </a:r>
            <a:endParaRPr lang="en-US" altLang="zh-CN" sz="2400" dirty="0" smtClean="0">
              <a:latin typeface="Arial Narrow" pitchFamily="34" charset="0"/>
              <a:ea typeface="黑体" pitchFamily="2" charset="-122"/>
            </a:endParaRPr>
          </a:p>
        </p:txBody>
      </p:sp>
      <p:sp>
        <p:nvSpPr>
          <p:cNvPr id="4" name="Title 1"/>
          <p:cNvSpPr txBox="1">
            <a:spLocks/>
          </p:cNvSpPr>
          <p:nvPr/>
        </p:nvSpPr>
        <p:spPr>
          <a:xfrm>
            <a:off x="282420" y="479190"/>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4</a:t>
            </a:r>
            <a:r>
              <a:rPr kumimoji="0" lang="en-US" altLang="zh-CN" sz="32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 </a:t>
            </a:r>
            <a:r>
              <a:rPr kumimoji="0" lang="zh-CN" altLang="en-US" sz="32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32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32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439633" cy="5293757"/>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设计动机和目标</a:t>
            </a:r>
            <a:endParaRPr lang="en-US" altLang="zh-CN" sz="2600" b="1" dirty="0" smtClean="0">
              <a:solidFill>
                <a:srgbClr val="C00000"/>
              </a:solidFill>
              <a:latin typeface="黑体" pitchFamily="2" charset="-122"/>
              <a:ea typeface="黑体" pitchFamily="2" charset="-122"/>
            </a:endParaRPr>
          </a:p>
          <a:p>
            <a:pPr marL="274320" lvl="1" indent="-274320">
              <a:spcBef>
                <a:spcPts val="580"/>
              </a:spcBef>
              <a:spcAft>
                <a:spcPts val="600"/>
              </a:spcAft>
              <a:buClr>
                <a:schemeClr val="accent1"/>
              </a:buClr>
              <a:buSzPct val="85000"/>
            </a:pPr>
            <a:r>
              <a:rPr lang="zh-CN" altLang="en-US" sz="2600" dirty="0" smtClean="0">
                <a:solidFill>
                  <a:srgbClr val="C00000"/>
                </a:solidFill>
                <a:latin typeface="黑体" pitchFamily="2" charset="-122"/>
                <a:ea typeface="黑体" pitchFamily="2" charset="-122"/>
              </a:rPr>
              <a:t>主要动机</a:t>
            </a:r>
            <a:endParaRPr lang="en-US" altLang="zh-CN" sz="2600" dirty="0" smtClean="0">
              <a:solidFill>
                <a:srgbClr val="C00000"/>
              </a:solidFill>
              <a:latin typeface="黑体" pitchFamily="2" charset="-122"/>
              <a:ea typeface="黑体" pitchFamily="2" charset="-122"/>
            </a:endParaRPr>
          </a:p>
          <a:p>
            <a:pPr marL="274320" lvl="1" indent="-274320">
              <a:spcBef>
                <a:spcPts val="580"/>
              </a:spcBef>
              <a:spcAft>
                <a:spcPts val="600"/>
              </a:spcAft>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需要存储多种数据</a:t>
            </a:r>
            <a:endParaRPr lang="en-US" altLang="zh-CN" sz="2400" dirty="0" smtClean="0">
              <a:solidFill>
                <a:srgbClr val="0066FF"/>
              </a:solidFill>
              <a:latin typeface="Arial Narrow" pitchFamily="34" charset="0"/>
              <a:ea typeface="黑体" pitchFamily="2" charset="-122"/>
            </a:endParaRPr>
          </a:p>
          <a:p>
            <a:pPr marL="274320" lvl="1" indent="-274320">
              <a:spcBef>
                <a:spcPts val="580"/>
              </a:spcBef>
              <a:spcAft>
                <a:spcPts val="600"/>
              </a:spcAft>
              <a:buClr>
                <a:schemeClr val="accent1"/>
              </a:buClr>
              <a:buSzPct val="85000"/>
            </a:pPr>
            <a:r>
              <a:rPr lang="en-US" altLang="zh-CN" sz="2400" dirty="0" smtClean="0">
                <a:latin typeface="Arial Narrow" pitchFamily="34" charset="0"/>
                <a:ea typeface="黑体" pitchFamily="2" charset="-122"/>
              </a:rPr>
              <a:t>	Google</a:t>
            </a:r>
            <a:r>
              <a:rPr lang="zh-CN" altLang="en-US" sz="2400" dirty="0" smtClean="0">
                <a:latin typeface="Arial Narrow" pitchFamily="34" charset="0"/>
                <a:ea typeface="黑体" pitchFamily="2" charset="-122"/>
              </a:rPr>
              <a:t>提供的服务很多，需处理的数据类型也很多，如</a:t>
            </a:r>
            <a:r>
              <a:rPr lang="en-US" altLang="zh-CN" sz="2400" dirty="0" smtClean="0">
                <a:latin typeface="Arial Narrow" pitchFamily="34" charset="0"/>
                <a:ea typeface="黑体" pitchFamily="2" charset="-122"/>
              </a:rPr>
              <a:t>URL,</a:t>
            </a:r>
            <a:r>
              <a:rPr lang="zh-CN" altLang="en-US" sz="2400" dirty="0" smtClean="0">
                <a:latin typeface="Arial Narrow" pitchFamily="34" charset="0"/>
                <a:ea typeface="黑体" pitchFamily="2" charset="-122"/>
              </a:rPr>
              <a:t>网页</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图片</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地图数据</a:t>
            </a:r>
            <a:r>
              <a:rPr lang="en-US" altLang="zh-CN" sz="2400" dirty="0" smtClean="0">
                <a:latin typeface="Arial Narrow" pitchFamily="34" charset="0"/>
                <a:ea typeface="黑体" pitchFamily="2" charset="-122"/>
              </a:rPr>
              <a:t>,email,</a:t>
            </a:r>
            <a:r>
              <a:rPr lang="zh-CN" altLang="en-US" sz="2400" dirty="0" smtClean="0">
                <a:latin typeface="Arial Narrow" pitchFamily="34" charset="0"/>
                <a:ea typeface="黑体" pitchFamily="2" charset="-122"/>
              </a:rPr>
              <a:t>用户的个性化设置等</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海量的服务请求</a:t>
            </a:r>
            <a:endParaRPr lang="en-US" altLang="zh-CN" sz="2400" dirty="0" smtClean="0">
              <a:solidFill>
                <a:srgbClr val="0066FF"/>
              </a:solidFill>
              <a:latin typeface="Arial Narrow" pitchFamily="34" charset="0"/>
              <a:ea typeface="黑体" pitchFamily="2" charset="-122"/>
            </a:endParaRPr>
          </a:p>
          <a:p>
            <a:pPr marL="274320" lvl="1" indent="-274320">
              <a:spcBef>
                <a:spcPts val="580"/>
              </a:spcBef>
              <a:spcAft>
                <a:spcPts val="600"/>
              </a:spcAft>
              <a:buClr>
                <a:schemeClr val="accent1"/>
              </a:buClr>
              <a:buSzPct val="85000"/>
            </a:pPr>
            <a:r>
              <a:rPr lang="en-US" altLang="zh-CN" sz="2400" dirty="0" smtClean="0">
                <a:latin typeface="Arial Narrow" pitchFamily="34" charset="0"/>
                <a:ea typeface="黑体" pitchFamily="2" charset="-122"/>
              </a:rPr>
              <a:t>    Google</a:t>
            </a:r>
            <a:r>
              <a:rPr lang="zh-CN" altLang="en-US" sz="2400" dirty="0" smtClean="0">
                <a:latin typeface="Arial Narrow" pitchFamily="34" charset="0"/>
                <a:ea typeface="黑体" pitchFamily="2" charset="-122"/>
              </a:rPr>
              <a:t>是目前世界上最繁忙的系统，因此，需要有高性能的请求和数据处理能力</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商用数据库无法适用</a:t>
            </a:r>
            <a:endParaRPr lang="en-US" altLang="zh-CN" sz="2400" dirty="0" smtClean="0">
              <a:solidFill>
                <a:srgbClr val="0066FF"/>
              </a:solidFill>
              <a:latin typeface="Arial Narrow" pitchFamily="34" charset="0"/>
              <a:ea typeface="黑体" pitchFamily="2" charset="-122"/>
            </a:endParaRPr>
          </a:p>
          <a:p>
            <a:pPr marL="274320" lvl="1" indent="-274320">
              <a:spcBef>
                <a:spcPts val="580"/>
              </a:spcBef>
              <a:spcAft>
                <a:spcPts val="600"/>
              </a:spcAft>
              <a:buClr>
                <a:schemeClr val="accent1"/>
              </a:buClr>
              <a:buSzPct val="85000"/>
            </a:pPr>
            <a:r>
              <a:rPr lang="en-US" altLang="zh-CN" sz="2400" dirty="0" smtClean="0">
                <a:latin typeface="Arial Narrow" pitchFamily="34" charset="0"/>
                <a:ea typeface="黑体" pitchFamily="2" charset="-122"/>
              </a:rPr>
              <a:t>    </a:t>
            </a:r>
            <a:r>
              <a:rPr lang="zh-CN" altLang="en-US" sz="2400" dirty="0" smtClean="0">
                <a:latin typeface="Arial Narrow" pitchFamily="34" charset="0"/>
                <a:ea typeface="黑体" pitchFamily="2" charset="-122"/>
              </a:rPr>
              <a:t>在如此庞大的分布集群上难以有效部署商用数据库系统，且其难以承受如此巨量的数据存储和操作需求</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41233" cy="4909036"/>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设计动机和目标</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85000"/>
            </a:pPr>
            <a:r>
              <a:rPr lang="zh-CN" altLang="en-US" sz="2600" dirty="0" smtClean="0">
                <a:solidFill>
                  <a:srgbClr val="C00000"/>
                </a:solidFill>
                <a:latin typeface="Arial Narrow" pitchFamily="34" charset="0"/>
                <a:ea typeface="黑体" pitchFamily="2" charset="-122"/>
              </a:rPr>
              <a:t>主要设计目标</a:t>
            </a:r>
            <a:endParaRPr lang="en-US" altLang="zh-CN" sz="2600" dirty="0" smtClean="0">
              <a:solidFill>
                <a:srgbClr val="C00000"/>
              </a:solidFill>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广泛的适用性</a:t>
            </a:r>
            <a:r>
              <a:rPr lang="en-US" altLang="zh-CN" sz="2400" dirty="0" smtClean="0">
                <a:solidFill>
                  <a:srgbClr val="0066FF"/>
                </a:solidFill>
                <a:latin typeface="Arial Narrow" pitchFamily="34" charset="0"/>
                <a:ea typeface="黑体" pitchFamily="2" charset="-122"/>
              </a:rPr>
              <a:t>:</a:t>
            </a:r>
            <a:r>
              <a:rPr lang="zh-CN" altLang="en-US" sz="2400" dirty="0" smtClean="0">
                <a:latin typeface="Arial Narrow" pitchFamily="34" charset="0"/>
                <a:ea typeface="黑体" pitchFamily="2" charset="-122"/>
              </a:rPr>
              <a:t>为一系列服务和应用而设计的数据存储系统</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可满足对不同类型数据的存储和操作需求</a:t>
            </a:r>
            <a:endParaRPr lang="en-US" altLang="zh-CN" sz="2400" dirty="0" smtClean="0">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很强的可扩展性</a:t>
            </a:r>
            <a:r>
              <a:rPr lang="en-US" altLang="zh-CN" sz="2400" dirty="0" smtClean="0">
                <a:solidFill>
                  <a:srgbClr val="0066FF"/>
                </a:solidFill>
                <a:latin typeface="Arial Narrow" pitchFamily="34" charset="0"/>
                <a:ea typeface="黑体" pitchFamily="2" charset="-122"/>
              </a:rPr>
              <a:t>:</a:t>
            </a:r>
            <a:r>
              <a:rPr lang="zh-CN" altLang="en-US" sz="2400" dirty="0" smtClean="0">
                <a:latin typeface="Arial Narrow" pitchFamily="34" charset="0"/>
                <a:ea typeface="黑体" pitchFamily="2" charset="-122"/>
              </a:rPr>
              <a:t>根据需要可随时自动加入或撤销服务器节点</a:t>
            </a:r>
            <a:endParaRPr lang="en-US" altLang="zh-CN" sz="2400" dirty="0" smtClean="0">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高吞吐量数据访问</a:t>
            </a:r>
            <a:r>
              <a:rPr lang="en-US" altLang="zh-CN" sz="2400" dirty="0" smtClean="0">
                <a:solidFill>
                  <a:srgbClr val="0066FF"/>
                </a:solidFill>
                <a:latin typeface="Arial Narrow" pitchFamily="34" charset="0"/>
                <a:ea typeface="黑体" pitchFamily="2" charset="-122"/>
              </a:rPr>
              <a:t>:</a:t>
            </a:r>
            <a:r>
              <a:rPr lang="zh-CN" altLang="en-US" sz="2400" dirty="0" smtClean="0">
                <a:latin typeface="Arial Narrow" pitchFamily="34" charset="0"/>
                <a:ea typeface="黑体" pitchFamily="2" charset="-122"/>
              </a:rPr>
              <a:t>提供</a:t>
            </a:r>
            <a:r>
              <a:rPr lang="en-US" altLang="zh-CN" sz="2400" dirty="0" smtClean="0">
                <a:latin typeface="Arial Narrow" pitchFamily="34" charset="0"/>
                <a:ea typeface="黑体" pitchFamily="2" charset="-122"/>
              </a:rPr>
              <a:t>PB</a:t>
            </a:r>
            <a:r>
              <a:rPr lang="zh-CN" altLang="en-US" sz="2400" dirty="0" smtClean="0">
                <a:latin typeface="Arial Narrow" pitchFamily="34" charset="0"/>
                <a:ea typeface="黑体" pitchFamily="2" charset="-122"/>
              </a:rPr>
              <a:t>级数据存储能力，每秒数百万次的访问请求</a:t>
            </a:r>
            <a:endParaRPr lang="en-US" altLang="zh-CN" sz="2400" dirty="0" smtClean="0">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高可用性和容错性</a:t>
            </a:r>
            <a:r>
              <a:rPr lang="en-US" altLang="zh-CN" sz="2400" dirty="0" smtClean="0">
                <a:solidFill>
                  <a:srgbClr val="0066FF"/>
                </a:solidFill>
                <a:latin typeface="Arial Narrow" pitchFamily="34" charset="0"/>
                <a:ea typeface="黑体" pitchFamily="2" charset="-122"/>
              </a:rPr>
              <a:t>:</a:t>
            </a:r>
            <a:r>
              <a:rPr lang="zh-CN" altLang="en-US" sz="2400" dirty="0" smtClean="0">
                <a:latin typeface="Arial Narrow" pitchFamily="34" charset="0"/>
                <a:ea typeface="黑体" pitchFamily="2" charset="-122"/>
              </a:rPr>
              <a:t>保证系统在各种情况下度能正常运转，服务不中断</a:t>
            </a:r>
            <a:endParaRPr lang="en-US" altLang="zh-CN" sz="2400" dirty="0" smtClean="0">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自动管理能力：</a:t>
            </a:r>
            <a:r>
              <a:rPr lang="zh-CN" altLang="en-US" sz="2400" dirty="0" smtClean="0">
                <a:latin typeface="Arial Narrow" pitchFamily="34" charset="0"/>
                <a:ea typeface="黑体" pitchFamily="2" charset="-122"/>
              </a:rPr>
              <a:t>自动加入和撤销服务器，自动负载平衡</a:t>
            </a:r>
            <a:endParaRPr lang="en-US" altLang="zh-CN" sz="2400" dirty="0" smtClean="0">
              <a:latin typeface="Arial Narrow" pitchFamily="34" charset="0"/>
              <a:ea typeface="黑体" pitchFamily="2" charset="-122"/>
            </a:endParaRPr>
          </a:p>
          <a:p>
            <a:pPr marL="274320" lvl="1" indent="-274320">
              <a:spcBef>
                <a:spcPts val="580"/>
              </a:spcBef>
              <a:buClr>
                <a:schemeClr val="accent1"/>
              </a:buClr>
              <a:buSzPct val="85000"/>
              <a:buFont typeface="Wingdings 2"/>
              <a:buChar char=""/>
            </a:pPr>
            <a:r>
              <a:rPr lang="zh-CN" altLang="en-US" sz="2400" dirty="0" smtClean="0">
                <a:solidFill>
                  <a:srgbClr val="0066FF"/>
                </a:solidFill>
                <a:latin typeface="Arial Narrow" pitchFamily="34" charset="0"/>
                <a:ea typeface="黑体" pitchFamily="2" charset="-122"/>
              </a:rPr>
              <a:t>简单性：</a:t>
            </a:r>
            <a:r>
              <a:rPr lang="zh-CN" altLang="en-US" sz="2400" dirty="0" smtClean="0">
                <a:latin typeface="Arial Narrow" pitchFamily="34" charset="0"/>
                <a:ea typeface="黑体" pitchFamily="2" charset="-122"/>
              </a:rPr>
              <a:t>系统设计尽量简单以减少复杂性和出错率</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5539978"/>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数据模型</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主要是一个分布式多维表，表中的数据通过：</a:t>
            </a:r>
            <a:endParaRPr lang="en-US" altLang="zh-CN" sz="2400" dirty="0" smtClean="0">
              <a:latin typeface="Arial Narrow" pitchFamily="34" charset="0"/>
              <a:ea typeface="黑体" pitchFamily="2" charset="-122"/>
            </a:endParaRPr>
          </a:p>
          <a:p>
            <a:pPr marL="731520" lvl="2" indent="-274320">
              <a:spcBef>
                <a:spcPts val="580"/>
              </a:spcBef>
              <a:spcAft>
                <a:spcPts val="600"/>
              </a:spcAft>
              <a:buClr>
                <a:schemeClr val="accent1"/>
              </a:buClr>
              <a:buSzPct val="58000"/>
              <a:buFont typeface="Wingdings" pitchFamily="2" charset="2"/>
              <a:buChar char="l"/>
            </a:pPr>
            <a:r>
              <a:rPr lang="zh-CN" altLang="en-US" sz="2400" dirty="0" smtClean="0">
                <a:latin typeface="Arial Narrow" pitchFamily="34" charset="0"/>
                <a:ea typeface="黑体" pitchFamily="2" charset="-122"/>
              </a:rPr>
              <a:t>一个行关键字</a:t>
            </a:r>
            <a:r>
              <a:rPr lang="en-US" altLang="zh-CN" sz="2400" dirty="0" smtClean="0">
                <a:latin typeface="Arial Narrow" pitchFamily="34" charset="0"/>
                <a:ea typeface="黑体" pitchFamily="2" charset="-122"/>
              </a:rPr>
              <a:t>(row key)</a:t>
            </a:r>
          </a:p>
          <a:p>
            <a:pPr marL="731520" lvl="2" indent="-274320">
              <a:spcBef>
                <a:spcPts val="580"/>
              </a:spcBef>
              <a:spcAft>
                <a:spcPts val="600"/>
              </a:spcAft>
              <a:buClr>
                <a:schemeClr val="accent1"/>
              </a:buClr>
              <a:buSzPct val="58000"/>
              <a:buFont typeface="Wingdings" pitchFamily="2" charset="2"/>
              <a:buChar char="l"/>
            </a:pPr>
            <a:r>
              <a:rPr lang="zh-CN" altLang="en-US" sz="2400" dirty="0" smtClean="0">
                <a:latin typeface="Arial Narrow" pitchFamily="34" charset="0"/>
                <a:ea typeface="黑体" pitchFamily="2" charset="-122"/>
              </a:rPr>
              <a:t>一个列关键字</a:t>
            </a:r>
            <a:r>
              <a:rPr lang="en-US" altLang="zh-CN" sz="2400" dirty="0" smtClean="0">
                <a:latin typeface="Arial Narrow" pitchFamily="34" charset="0"/>
                <a:ea typeface="黑体" pitchFamily="2" charset="-122"/>
              </a:rPr>
              <a:t>(column key)</a:t>
            </a:r>
          </a:p>
          <a:p>
            <a:pPr marL="731520" lvl="2" indent="-274320">
              <a:spcBef>
                <a:spcPts val="580"/>
              </a:spcBef>
              <a:spcAft>
                <a:spcPts val="600"/>
              </a:spcAft>
              <a:buClr>
                <a:schemeClr val="accent1"/>
              </a:buClr>
              <a:buSzPct val="58000"/>
              <a:buFont typeface="Wingdings" pitchFamily="2" charset="2"/>
              <a:buChar char="l"/>
            </a:pPr>
            <a:r>
              <a:rPr lang="zh-CN" altLang="en-US" sz="2400" dirty="0" smtClean="0">
                <a:latin typeface="Arial Narrow" pitchFamily="34" charset="0"/>
                <a:ea typeface="黑体" pitchFamily="2" charset="-122"/>
              </a:rPr>
              <a:t>一个时间戳</a:t>
            </a:r>
            <a:r>
              <a:rPr lang="en-US" altLang="zh-CN" sz="2400" dirty="0" smtClean="0">
                <a:latin typeface="Arial Narrow" pitchFamily="34" charset="0"/>
                <a:ea typeface="黑体" pitchFamily="2" charset="-122"/>
              </a:rPr>
              <a:t>(time stamp)</a:t>
            </a:r>
          </a:p>
          <a:p>
            <a:pPr marL="274320" lvl="1" indent="-274320">
              <a:spcBef>
                <a:spcPts val="580"/>
              </a:spcBef>
              <a:spcAft>
                <a:spcPts val="600"/>
              </a:spcAft>
              <a:buClr>
                <a:schemeClr val="accent1"/>
              </a:buClr>
              <a:buSzPct val="85000"/>
            </a:pPr>
            <a:r>
              <a:rPr lang="zh-CN" altLang="en-US" sz="2400" dirty="0" smtClean="0">
                <a:latin typeface="Arial Narrow" pitchFamily="34" charset="0"/>
                <a:ea typeface="黑体" pitchFamily="2" charset="-122"/>
              </a:rPr>
              <a:t>  进行索引和查询定位的。</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en-US" altLang="zh-CN" sz="2400" dirty="0" err="1" smtClean="0">
                <a:latin typeface="Arial Narrow" pitchFamily="34" charset="0"/>
                <a:ea typeface="黑体" pitchFamily="2" charset="-122"/>
              </a:rPr>
              <a:t>BigTable</a:t>
            </a:r>
            <a:r>
              <a:rPr lang="zh-CN" altLang="en-US" sz="2400" dirty="0" err="1" smtClean="0">
                <a:latin typeface="Arial Narrow" pitchFamily="34" charset="0"/>
                <a:ea typeface="黑体" pitchFamily="2" charset="-122"/>
              </a:rPr>
              <a:t>对存储在表中的数据不做任何解释，一律视为字符串，具体数据结构的实现有用户自行定义</a:t>
            </a:r>
            <a:r>
              <a:rPr lang="zh-CN" altLang="en-US" sz="2400" dirty="0" smtClean="0">
                <a:latin typeface="Arial Narrow" pitchFamily="34" charset="0"/>
                <a:ea typeface="黑体" pitchFamily="2" charset="-122"/>
              </a:rPr>
              <a:t>。</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查询模型</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85000"/>
            </a:pPr>
            <a:r>
              <a:rPr lang="en-US" altLang="zh-CN" sz="2400" dirty="0" smtClean="0">
                <a:latin typeface="Arial Narrow" pitchFamily="34" charset="0"/>
                <a:ea typeface="黑体" pitchFamily="2" charset="-122"/>
              </a:rPr>
              <a:t>  </a:t>
            </a:r>
            <a:r>
              <a:rPr lang="en-US" altLang="zh-CN" sz="2200" dirty="0" smtClean="0">
                <a:latin typeface="Arial Narrow" pitchFamily="34" charset="0"/>
                <a:ea typeface="黑体" pitchFamily="2" charset="-122"/>
              </a:rPr>
              <a:t>(</a:t>
            </a:r>
            <a:r>
              <a:rPr lang="en-US" altLang="zh-CN" sz="2200" dirty="0" err="1" smtClean="0">
                <a:latin typeface="Arial Narrow" pitchFamily="34" charset="0"/>
                <a:ea typeface="黑体" pitchFamily="2" charset="-122"/>
              </a:rPr>
              <a:t>row:string</a:t>
            </a:r>
            <a:r>
              <a:rPr lang="en-US" altLang="zh-CN" sz="2200" dirty="0" smtClean="0">
                <a:latin typeface="Arial Narrow" pitchFamily="34" charset="0"/>
                <a:ea typeface="黑体" pitchFamily="2" charset="-122"/>
              </a:rPr>
              <a:t>, column:string,time:int64)</a:t>
            </a:r>
            <a:r>
              <a:rPr lang="en-US" altLang="zh-CN" sz="2200" dirty="0" smtClean="0">
                <a:latin typeface="Arial Narrow" pitchFamily="34" charset="0"/>
                <a:ea typeface="黑体" pitchFamily="2" charset="-122"/>
                <a:sym typeface="Wingdings" pitchFamily="2" charset="2"/>
              </a:rPr>
              <a:t> </a:t>
            </a:r>
            <a:r>
              <a:rPr lang="zh-CN" altLang="en-US" sz="2200" dirty="0" smtClean="0">
                <a:latin typeface="Arial Narrow" pitchFamily="34" charset="0"/>
                <a:ea typeface="黑体" pitchFamily="2" charset="-122"/>
                <a:sym typeface="Wingdings" pitchFamily="2" charset="2"/>
              </a:rPr>
              <a:t>结果数据字符串</a:t>
            </a:r>
            <a:endParaRPr lang="en-US" altLang="zh-CN" sz="2200" dirty="0" smtClean="0">
              <a:latin typeface="Arial Narrow" pitchFamily="34" charset="0"/>
              <a:ea typeface="黑体" pitchFamily="2" charset="-122"/>
              <a:sym typeface="Wingdings" pitchFamily="2" charset="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latin typeface="Arial Narrow" pitchFamily="34" charset="0"/>
                <a:ea typeface="黑体" pitchFamily="2" charset="-122"/>
                <a:sym typeface="Wingdings" pitchFamily="2" charset="2"/>
              </a:rPr>
              <a:t>支持查询、插入和删除操作</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6155531"/>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数据模型</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pPr>
            <a:r>
              <a:rPr lang="en-US" altLang="zh-CN" sz="2400" dirty="0" err="1" smtClean="0">
                <a:solidFill>
                  <a:srgbClr val="C00000"/>
                </a:solidFill>
                <a:latin typeface="Arial Narrow" pitchFamily="34" charset="0"/>
                <a:ea typeface="黑体" pitchFamily="2" charset="-122"/>
              </a:rPr>
              <a:t>BigTable</a:t>
            </a:r>
            <a:r>
              <a:rPr lang="zh-CN" altLang="en-US" sz="2400" dirty="0" smtClean="0">
                <a:solidFill>
                  <a:srgbClr val="C00000"/>
                </a:solidFill>
                <a:latin typeface="Arial Narrow" pitchFamily="34" charset="0"/>
                <a:ea typeface="黑体" pitchFamily="2" charset="-122"/>
              </a:rPr>
              <a:t>数据存储格式</a:t>
            </a:r>
            <a:endParaRPr lang="en-US" altLang="zh-CN" sz="2400"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solidFill>
                  <a:srgbClr val="0066FF"/>
                </a:solidFill>
                <a:latin typeface="Arial Narrow" pitchFamily="34" charset="0"/>
                <a:ea typeface="黑体" pitchFamily="2" charset="-122"/>
              </a:rPr>
              <a:t>行</a:t>
            </a:r>
            <a:r>
              <a:rPr lang="en-US" altLang="zh-CN" sz="2400" dirty="0" smtClean="0">
                <a:solidFill>
                  <a:srgbClr val="0066FF"/>
                </a:solidFill>
                <a:latin typeface="Arial Narrow" pitchFamily="34" charset="0"/>
                <a:ea typeface="黑体" pitchFamily="2" charset="-122"/>
              </a:rPr>
              <a:t>(Row):</a:t>
            </a:r>
            <a:r>
              <a:rPr lang="zh-CN" altLang="en-US" sz="2400" dirty="0" smtClean="0">
                <a:latin typeface="Arial Narrow" pitchFamily="34" charset="0"/>
                <a:ea typeface="黑体" pitchFamily="2" charset="-122"/>
              </a:rPr>
              <a:t>大小不超过</a:t>
            </a:r>
            <a:r>
              <a:rPr lang="en-US" altLang="zh-CN" sz="2400" dirty="0" smtClean="0">
                <a:latin typeface="Arial Narrow" pitchFamily="34" charset="0"/>
                <a:ea typeface="黑体" pitchFamily="2" charset="-122"/>
              </a:rPr>
              <a:t>64KB</a:t>
            </a:r>
            <a:r>
              <a:rPr lang="zh-CN" altLang="en-US" sz="2400" dirty="0" smtClean="0">
                <a:latin typeface="Arial Narrow" pitchFamily="34" charset="0"/>
                <a:ea typeface="黑体" pitchFamily="2" charset="-122"/>
              </a:rPr>
              <a:t>的任意字符串。表中的数据都是根据行关键字进行排序的。</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pPr>
            <a:r>
              <a:rPr lang="en-US" altLang="zh-CN" sz="2400" dirty="0" smtClean="0">
                <a:latin typeface="Arial Narrow" pitchFamily="34" charset="0"/>
                <a:ea typeface="黑体" pitchFamily="2" charset="-122"/>
              </a:rPr>
              <a:t>    com.cnn.www</a:t>
            </a:r>
            <a:r>
              <a:rPr lang="zh-CN" altLang="en-US" sz="2400" dirty="0" smtClean="0">
                <a:latin typeface="Arial Narrow" pitchFamily="34" charset="0"/>
                <a:ea typeface="黑体" pitchFamily="2" charset="-122"/>
              </a:rPr>
              <a:t>就是一个行关键字，指明一行存储数据。</a:t>
            </a:r>
            <a:r>
              <a:rPr lang="en-US" altLang="zh-CN" sz="2400" dirty="0" smtClean="0">
                <a:latin typeface="Arial Narrow" pitchFamily="34" charset="0"/>
                <a:ea typeface="黑体" pitchFamily="2" charset="-122"/>
              </a:rPr>
              <a:t>URL</a:t>
            </a:r>
            <a:r>
              <a:rPr lang="zh-CN" altLang="en-US" sz="2400" dirty="0" smtClean="0">
                <a:latin typeface="Arial Narrow" pitchFamily="34" charset="0"/>
                <a:ea typeface="黑体" pitchFamily="2" charset="-122"/>
              </a:rPr>
              <a:t>地址倒排好处是：</a:t>
            </a:r>
            <a:r>
              <a:rPr lang="en-US" altLang="zh-CN" sz="2400" dirty="0" smtClean="0">
                <a:latin typeface="Arial Narrow" pitchFamily="34" charset="0"/>
                <a:ea typeface="黑体" pitchFamily="2" charset="-122"/>
              </a:rPr>
              <a:t>1)</a:t>
            </a:r>
            <a:r>
              <a:rPr lang="zh-CN" altLang="en-US" sz="2400" dirty="0" smtClean="0">
                <a:latin typeface="Arial Narrow" pitchFamily="34" charset="0"/>
                <a:ea typeface="黑体" pitchFamily="2" charset="-122"/>
              </a:rPr>
              <a:t>同一地址的网页将被存储在表中连续的位置</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便于查找；</a:t>
            </a:r>
            <a:r>
              <a:rPr lang="en-US" altLang="zh-CN" sz="2400" dirty="0" smtClean="0">
                <a:latin typeface="Arial Narrow" pitchFamily="34" charset="0"/>
                <a:ea typeface="黑体" pitchFamily="2" charset="-122"/>
              </a:rPr>
              <a:t>2)</a:t>
            </a:r>
            <a:r>
              <a:rPr lang="zh-CN" altLang="en-US" sz="2400" dirty="0" smtClean="0">
                <a:latin typeface="Arial Narrow" pitchFamily="34" charset="0"/>
                <a:ea typeface="黑体" pitchFamily="2" charset="-122"/>
              </a:rPr>
              <a:t>倒排便于数据压缩</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可大幅提高数据压缩率</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solidFill>
                  <a:srgbClr val="0066FF"/>
                </a:solidFill>
                <a:latin typeface="Arial Narrow" pitchFamily="34" charset="0"/>
                <a:ea typeface="黑体" pitchFamily="2" charset="-122"/>
              </a:rPr>
              <a:t>子表</a:t>
            </a:r>
            <a:r>
              <a:rPr lang="en-US" altLang="zh-CN" sz="2400" dirty="0" smtClean="0">
                <a:solidFill>
                  <a:srgbClr val="0066FF"/>
                </a:solidFill>
                <a:latin typeface="Arial Narrow" pitchFamily="34" charset="0"/>
                <a:ea typeface="黑体" pitchFamily="2" charset="-122"/>
              </a:rPr>
              <a:t>(Tablet)</a:t>
            </a:r>
            <a:r>
              <a:rPr lang="zh-CN" altLang="en-US" sz="2400" dirty="0" smtClean="0">
                <a:latin typeface="Arial Narrow" pitchFamily="34" charset="0"/>
                <a:ea typeface="黑体" pitchFamily="2" charset="-122"/>
              </a:rPr>
              <a:t>：一个大表可能太大，不利于存储管理，将在水平方向上被分为多个子表</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4" name="Picture 3" descr="Bigtable_DataModel.png"/>
          <p:cNvPicPr>
            <a:picLocks noChangeAspect="1"/>
          </p:cNvPicPr>
          <p:nvPr/>
        </p:nvPicPr>
        <p:blipFill>
          <a:blip r:embed="rId2" cstate="print"/>
          <a:stretch>
            <a:fillRect/>
          </a:stretch>
        </p:blipFill>
        <p:spPr>
          <a:xfrm>
            <a:off x="521855" y="1928097"/>
            <a:ext cx="7543800" cy="1637831"/>
          </a:xfrm>
          <a:prstGeom prst="rect">
            <a:avLst/>
          </a:prstGeom>
        </p:spPr>
      </p:pic>
      <p:sp>
        <p:nvSpPr>
          <p:cNvPr id="6" name="Rectangle 5"/>
          <p:cNvSpPr/>
          <p:nvPr/>
        </p:nvSpPr>
        <p:spPr>
          <a:xfrm>
            <a:off x="434109" y="2567715"/>
            <a:ext cx="7555346" cy="600363"/>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6001643"/>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数据模型</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pPr>
            <a:r>
              <a:rPr lang="en-US" altLang="zh-CN" sz="2400" dirty="0" err="1" smtClean="0">
                <a:solidFill>
                  <a:srgbClr val="C00000"/>
                </a:solidFill>
                <a:latin typeface="Arial Narrow" pitchFamily="34" charset="0"/>
                <a:ea typeface="黑体" pitchFamily="2" charset="-122"/>
              </a:rPr>
              <a:t>BigTable</a:t>
            </a:r>
            <a:r>
              <a:rPr lang="zh-CN" altLang="en-US" sz="2400" dirty="0" smtClean="0">
                <a:solidFill>
                  <a:srgbClr val="C00000"/>
                </a:solidFill>
                <a:latin typeface="Arial Narrow" pitchFamily="34" charset="0"/>
                <a:ea typeface="黑体" pitchFamily="2" charset="-122"/>
              </a:rPr>
              <a:t>数据存储格式</a:t>
            </a:r>
            <a:endParaRPr lang="en-US" altLang="zh-CN" sz="2400"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solidFill>
                  <a:srgbClr val="0066FF"/>
                </a:solidFill>
                <a:latin typeface="Arial Narrow" pitchFamily="34" charset="0"/>
                <a:ea typeface="黑体" pitchFamily="2" charset="-122"/>
              </a:rPr>
              <a:t>列</a:t>
            </a:r>
            <a:r>
              <a:rPr lang="en-US" altLang="zh-CN" sz="2400" dirty="0" smtClean="0">
                <a:solidFill>
                  <a:srgbClr val="0066FF"/>
                </a:solidFill>
                <a:latin typeface="Arial Narrow" pitchFamily="34" charset="0"/>
                <a:ea typeface="黑体" pitchFamily="2" charset="-122"/>
              </a:rPr>
              <a:t>(Column): </a:t>
            </a: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将列关键字组织成为“列族”</a:t>
            </a:r>
            <a:r>
              <a:rPr lang="en-US" altLang="zh-CN" sz="2400" dirty="0" smtClean="0">
                <a:latin typeface="Arial Narrow" pitchFamily="34" charset="0"/>
                <a:ea typeface="黑体" pitchFamily="2" charset="-122"/>
              </a:rPr>
              <a:t>(column family),</a:t>
            </a:r>
            <a:r>
              <a:rPr lang="zh-CN" altLang="en-US" sz="2400" dirty="0" smtClean="0">
                <a:latin typeface="Arial Narrow" pitchFamily="34" charset="0"/>
                <a:ea typeface="黑体" pitchFamily="2" charset="-122"/>
              </a:rPr>
              <a:t>每个族中的数据属于同一类别</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如</a:t>
            </a:r>
            <a:r>
              <a:rPr lang="en-US" altLang="zh-CN" sz="2400" dirty="0" smtClean="0">
                <a:latin typeface="Arial Narrow" pitchFamily="34" charset="0"/>
                <a:ea typeface="黑体" pitchFamily="2" charset="-122"/>
              </a:rPr>
              <a:t>anchor</a:t>
            </a:r>
            <a:r>
              <a:rPr lang="zh-CN" altLang="en-US" sz="2400" dirty="0" smtClean="0">
                <a:latin typeface="Arial Narrow" pitchFamily="34" charset="0"/>
                <a:ea typeface="黑体" pitchFamily="2" charset="-122"/>
              </a:rPr>
              <a:t>是一个列族，其下可有不同的表示一个个超链的列关键字。一个列族下的数据会被压缩在一起存放（按列存放）。因此</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一个列关键字可表示为</a:t>
            </a:r>
            <a:r>
              <a:rPr lang="en-US" altLang="zh-CN" sz="2400" dirty="0" smtClean="0">
                <a:latin typeface="Arial Narrow" pitchFamily="34" charset="0"/>
                <a:ea typeface="黑体" pitchFamily="2" charset="-122"/>
              </a:rPr>
              <a:t>:    </a:t>
            </a:r>
            <a:r>
              <a:rPr lang="zh-CN" altLang="en-US" sz="2400" dirty="0" smtClean="0">
                <a:solidFill>
                  <a:srgbClr val="00B0F0"/>
                </a:solidFill>
                <a:latin typeface="Arial Narrow" pitchFamily="34" charset="0"/>
                <a:ea typeface="黑体" pitchFamily="2" charset="-122"/>
              </a:rPr>
              <a:t>族名：列名</a:t>
            </a:r>
            <a:r>
              <a:rPr lang="en-US" altLang="zh-CN" sz="2400" dirty="0" smtClean="0">
                <a:solidFill>
                  <a:srgbClr val="00B0F0"/>
                </a:solidFill>
                <a:latin typeface="Arial Narrow" pitchFamily="34" charset="0"/>
                <a:ea typeface="黑体" pitchFamily="2" charset="-122"/>
              </a:rPr>
              <a:t>(</a:t>
            </a:r>
            <a:r>
              <a:rPr lang="en-US" altLang="zh-CN" sz="2400" dirty="0" err="1" smtClean="0">
                <a:solidFill>
                  <a:srgbClr val="00B0F0"/>
                </a:solidFill>
                <a:latin typeface="Arial Narrow" pitchFamily="34" charset="0"/>
                <a:ea typeface="黑体" pitchFamily="2" charset="-122"/>
              </a:rPr>
              <a:t>family:qualifier</a:t>
            </a:r>
            <a:r>
              <a:rPr lang="en-US" altLang="zh-CN" sz="2400" dirty="0" smtClean="0">
                <a:solidFill>
                  <a:srgbClr val="00B0F0"/>
                </a:solidFill>
                <a:latin typeface="Arial Narrow" pitchFamily="34" charset="0"/>
                <a:ea typeface="黑体" pitchFamily="2" charset="-122"/>
              </a:rPr>
              <a:t>)</a:t>
            </a:r>
          </a:p>
          <a:p>
            <a:pPr marL="274320" lvl="1" indent="-274320">
              <a:spcBef>
                <a:spcPts val="580"/>
              </a:spcBef>
              <a:spcAft>
                <a:spcPts val="600"/>
              </a:spcAft>
              <a:buClr>
                <a:schemeClr val="accent1"/>
              </a:buClr>
              <a:buSzPct val="70000"/>
            </a:pPr>
            <a:r>
              <a:rPr lang="en-US" altLang="zh-CN" sz="2400" dirty="0" smtClean="0">
                <a:latin typeface="Arial Narrow" pitchFamily="34" charset="0"/>
                <a:ea typeface="黑体" pitchFamily="2" charset="-122"/>
              </a:rPr>
              <a:t>    content</a:t>
            </a:r>
            <a:r>
              <a:rPr lang="zh-CN" altLang="en-US" sz="2400" dirty="0" smtClean="0">
                <a:latin typeface="Arial Narrow" pitchFamily="34" charset="0"/>
                <a:ea typeface="黑体" pitchFamily="2" charset="-122"/>
              </a:rPr>
              <a:t>、</a:t>
            </a:r>
            <a:r>
              <a:rPr lang="en-US" altLang="zh-CN" sz="2400" dirty="0" smtClean="0">
                <a:latin typeface="Arial Narrow" pitchFamily="34" charset="0"/>
                <a:ea typeface="黑体" pitchFamily="2" charset="-122"/>
              </a:rPr>
              <a:t>anchor</a:t>
            </a:r>
            <a:r>
              <a:rPr lang="zh-CN" altLang="en-US" sz="2400" dirty="0" smtClean="0">
                <a:latin typeface="Arial Narrow" pitchFamily="34" charset="0"/>
                <a:ea typeface="黑体" pitchFamily="2" charset="-122"/>
              </a:rPr>
              <a:t>都是族名；而</a:t>
            </a:r>
            <a:r>
              <a:rPr lang="en-US" altLang="zh-CN" sz="2400" dirty="0" smtClean="0">
                <a:latin typeface="Arial Narrow" pitchFamily="34" charset="0"/>
                <a:ea typeface="黑体" pitchFamily="2" charset="-122"/>
              </a:rPr>
              <a:t>cnnsi.com</a:t>
            </a:r>
            <a:r>
              <a:rPr lang="zh-CN" altLang="en-US" sz="2400" dirty="0" smtClean="0">
                <a:latin typeface="Arial Narrow" pitchFamily="34" charset="0"/>
                <a:ea typeface="黑体" pitchFamily="2" charset="-122"/>
              </a:rPr>
              <a:t>和</a:t>
            </a:r>
            <a:r>
              <a:rPr lang="en-US" altLang="zh-CN" sz="2400" dirty="0" smtClean="0">
                <a:latin typeface="Arial Narrow" pitchFamily="34" charset="0"/>
                <a:ea typeface="黑体" pitchFamily="2" charset="-122"/>
              </a:rPr>
              <a:t>my.look.ca</a:t>
            </a:r>
            <a:r>
              <a:rPr lang="zh-CN" altLang="en-US" sz="2400" dirty="0" smtClean="0">
                <a:latin typeface="Arial Narrow" pitchFamily="34" charset="0"/>
                <a:ea typeface="黑体" pitchFamily="2" charset="-122"/>
              </a:rPr>
              <a:t>则是</a:t>
            </a:r>
            <a:r>
              <a:rPr lang="en-US" altLang="zh-CN" sz="2400" dirty="0" smtClean="0">
                <a:latin typeface="Arial Narrow" pitchFamily="34" charset="0"/>
                <a:ea typeface="黑体" pitchFamily="2" charset="-122"/>
              </a:rPr>
              <a:t>anchor</a:t>
            </a:r>
            <a:r>
              <a:rPr lang="zh-CN" altLang="en-US" sz="2400" dirty="0" smtClean="0">
                <a:latin typeface="Arial Narrow" pitchFamily="34" charset="0"/>
                <a:ea typeface="黑体" pitchFamily="2" charset="-122"/>
              </a:rPr>
              <a:t>族中的列名。</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4" name="Picture 3" descr="Bigtable_DataModel.png"/>
          <p:cNvPicPr>
            <a:picLocks noChangeAspect="1"/>
          </p:cNvPicPr>
          <p:nvPr/>
        </p:nvPicPr>
        <p:blipFill>
          <a:blip r:embed="rId2" cstate="print"/>
          <a:stretch>
            <a:fillRect/>
          </a:stretch>
        </p:blipFill>
        <p:spPr>
          <a:xfrm>
            <a:off x="521855" y="2066637"/>
            <a:ext cx="7543800" cy="1637831"/>
          </a:xfrm>
          <a:prstGeom prst="rect">
            <a:avLst/>
          </a:prstGeom>
        </p:spPr>
      </p:pic>
      <p:sp>
        <p:nvSpPr>
          <p:cNvPr id="6" name="Rectangle 5"/>
          <p:cNvSpPr/>
          <p:nvPr/>
        </p:nvSpPr>
        <p:spPr>
          <a:xfrm>
            <a:off x="2447635" y="1948873"/>
            <a:ext cx="1200729" cy="1413163"/>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p:nvPr/>
        </p:nvSpPr>
        <p:spPr>
          <a:xfrm>
            <a:off x="3985489" y="1935019"/>
            <a:ext cx="1657929" cy="1371600"/>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5828143" y="1939637"/>
            <a:ext cx="1838039" cy="1371600"/>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5940088"/>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数据模型</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pPr>
            <a:r>
              <a:rPr lang="en-US" altLang="zh-CN" sz="2400" dirty="0" err="1" smtClean="0">
                <a:solidFill>
                  <a:srgbClr val="C00000"/>
                </a:solidFill>
                <a:latin typeface="Arial Narrow" pitchFamily="34" charset="0"/>
                <a:ea typeface="黑体" pitchFamily="2" charset="-122"/>
              </a:rPr>
              <a:t>BigTable</a:t>
            </a:r>
            <a:r>
              <a:rPr lang="zh-CN" altLang="en-US" sz="2400" dirty="0" smtClean="0">
                <a:solidFill>
                  <a:srgbClr val="C00000"/>
                </a:solidFill>
                <a:latin typeface="Arial Narrow" pitchFamily="34" charset="0"/>
                <a:ea typeface="黑体" pitchFamily="2" charset="-122"/>
              </a:rPr>
              <a:t>数据存储格式</a:t>
            </a:r>
            <a:endParaRPr lang="en-US" altLang="zh-CN" sz="2400" dirty="0" smtClean="0">
              <a:solidFill>
                <a:srgbClr val="C00000"/>
              </a:solidFill>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solidFill>
                  <a:srgbClr val="0066FF"/>
                </a:solidFill>
                <a:latin typeface="Arial Narrow" pitchFamily="34" charset="0"/>
                <a:ea typeface="黑体" pitchFamily="2" charset="-122"/>
              </a:rPr>
              <a:t>时间戳</a:t>
            </a:r>
            <a:r>
              <a:rPr lang="en-US" altLang="zh-CN" sz="2400" dirty="0" smtClean="0">
                <a:solidFill>
                  <a:srgbClr val="0066FF"/>
                </a:solidFill>
                <a:latin typeface="Arial Narrow" pitchFamily="34" charset="0"/>
                <a:ea typeface="黑体" pitchFamily="2" charset="-122"/>
              </a:rPr>
              <a:t>(time stamp): </a:t>
            </a:r>
            <a:r>
              <a:rPr lang="zh-CN" altLang="en-US" sz="2400" dirty="0" smtClean="0">
                <a:latin typeface="Arial Narrow" pitchFamily="34" charset="0"/>
                <a:ea typeface="黑体" pitchFamily="2" charset="-122"/>
              </a:rPr>
              <a:t>很多时候同一个</a:t>
            </a:r>
            <a:r>
              <a:rPr lang="en-US" altLang="zh-CN" sz="2400" dirty="0" smtClean="0">
                <a:latin typeface="Arial Narrow" pitchFamily="34" charset="0"/>
                <a:ea typeface="黑体" pitchFamily="2" charset="-122"/>
              </a:rPr>
              <a:t>URL</a:t>
            </a:r>
            <a:r>
              <a:rPr lang="zh-CN" altLang="en-US" sz="2400" dirty="0" smtClean="0">
                <a:latin typeface="Arial Narrow" pitchFamily="34" charset="0"/>
                <a:ea typeface="黑体" pitchFamily="2" charset="-122"/>
              </a:rPr>
              <a:t>的网页会不断更新，而</a:t>
            </a:r>
            <a:r>
              <a:rPr lang="en-US" altLang="zh-CN" sz="2400" dirty="0" smtClean="0">
                <a:latin typeface="Arial Narrow" pitchFamily="34" charset="0"/>
                <a:ea typeface="黑体" pitchFamily="2" charset="-122"/>
              </a:rPr>
              <a:t>Google</a:t>
            </a:r>
            <a:r>
              <a:rPr lang="zh-CN" altLang="en-US" sz="2400" dirty="0" smtClean="0">
                <a:latin typeface="Arial Narrow" pitchFamily="34" charset="0"/>
                <a:ea typeface="黑体" pitchFamily="2" charset="-122"/>
              </a:rPr>
              <a:t>需要保存不同时间的网页数据，因此需要使用时间戳来加以区分。</a:t>
            </a:r>
            <a:endParaRPr lang="en-US" altLang="zh-CN" sz="2400" dirty="0" smtClean="0">
              <a:latin typeface="Arial Narrow" pitchFamily="34" charset="0"/>
              <a:ea typeface="黑体" pitchFamily="2" charset="-122"/>
            </a:endParaRPr>
          </a:p>
          <a:p>
            <a:pPr marL="274320" lvl="1" indent="-274320">
              <a:spcBef>
                <a:spcPts val="580"/>
              </a:spcBef>
              <a:spcAft>
                <a:spcPts val="600"/>
              </a:spcAft>
              <a:buClr>
                <a:schemeClr val="accent1"/>
              </a:buClr>
              <a:buSzPct val="70000"/>
              <a:buFont typeface="Wingdings" pitchFamily="2" charset="2"/>
              <a:buChar char="l"/>
            </a:pPr>
            <a:r>
              <a:rPr lang="zh-CN" altLang="en-US" sz="2400" dirty="0" smtClean="0">
                <a:latin typeface="Arial Narrow" pitchFamily="34" charset="0"/>
                <a:ea typeface="黑体" pitchFamily="2" charset="-122"/>
              </a:rPr>
              <a:t>为了简化不同版本的数据管理，</a:t>
            </a: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提供给了两种设置：</a:t>
            </a:r>
            <a:endParaRPr lang="en-US" altLang="zh-CN" sz="2400" dirty="0" smtClean="0">
              <a:latin typeface="Arial Narrow" pitchFamily="34" charset="0"/>
              <a:ea typeface="黑体" pitchFamily="2" charset="-122"/>
            </a:endParaRPr>
          </a:p>
          <a:p>
            <a:pPr marL="731520" lvl="2" indent="-274320">
              <a:spcBef>
                <a:spcPts val="580"/>
              </a:spcBef>
              <a:spcAft>
                <a:spcPts val="600"/>
              </a:spcAft>
              <a:buClr>
                <a:schemeClr val="accent1"/>
              </a:buClr>
              <a:buSzPct val="70000"/>
              <a:buFont typeface="Wingdings" pitchFamily="2" charset="2"/>
              <a:buChar char="l"/>
            </a:pPr>
            <a:r>
              <a:rPr lang="zh-CN" altLang="en-US" sz="2400" dirty="0" smtClean="0">
                <a:latin typeface="Arial Narrow" pitchFamily="34" charset="0"/>
                <a:ea typeface="黑体" pitchFamily="2" charset="-122"/>
              </a:rPr>
              <a:t>保留最近的</a:t>
            </a:r>
            <a:r>
              <a:rPr lang="en-US" altLang="zh-CN" sz="2400" dirty="0" smtClean="0">
                <a:latin typeface="Arial Narrow" pitchFamily="34" charset="0"/>
                <a:ea typeface="黑体" pitchFamily="2" charset="-122"/>
              </a:rPr>
              <a:t>n</a:t>
            </a:r>
            <a:r>
              <a:rPr lang="zh-CN" altLang="en-US" sz="2400" dirty="0" smtClean="0">
                <a:latin typeface="Arial Narrow" pitchFamily="34" charset="0"/>
                <a:ea typeface="黑体" pitchFamily="2" charset="-122"/>
              </a:rPr>
              <a:t>个版本数据</a:t>
            </a:r>
            <a:endParaRPr lang="en-US" altLang="zh-CN" sz="2400" dirty="0" smtClean="0">
              <a:latin typeface="Arial Narrow" pitchFamily="34" charset="0"/>
              <a:ea typeface="黑体" pitchFamily="2" charset="-122"/>
            </a:endParaRPr>
          </a:p>
          <a:p>
            <a:pPr marL="731520" lvl="2" indent="-274320">
              <a:spcBef>
                <a:spcPts val="580"/>
              </a:spcBef>
              <a:spcAft>
                <a:spcPts val="600"/>
              </a:spcAft>
              <a:buClr>
                <a:schemeClr val="accent1"/>
              </a:buClr>
              <a:buSzPct val="70000"/>
              <a:buFont typeface="Wingdings" pitchFamily="2" charset="2"/>
              <a:buChar char="l"/>
            </a:pPr>
            <a:r>
              <a:rPr lang="zh-CN" altLang="en-US" sz="2400" dirty="0" smtClean="0">
                <a:latin typeface="Arial Narrow" pitchFamily="34" charset="0"/>
                <a:ea typeface="黑体" pitchFamily="2" charset="-122"/>
              </a:rPr>
              <a:t>保留限定时间内的所有不同版本数据</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pic>
        <p:nvPicPr>
          <p:cNvPr id="4" name="Picture 3" descr="Bigtable_DataModel.png"/>
          <p:cNvPicPr>
            <a:picLocks noChangeAspect="1"/>
          </p:cNvPicPr>
          <p:nvPr/>
        </p:nvPicPr>
        <p:blipFill>
          <a:blip r:embed="rId2" cstate="print"/>
          <a:stretch>
            <a:fillRect/>
          </a:stretch>
        </p:blipFill>
        <p:spPr>
          <a:xfrm>
            <a:off x="521855" y="2066637"/>
            <a:ext cx="7543800" cy="1637831"/>
          </a:xfrm>
          <a:prstGeom prst="rect">
            <a:avLst/>
          </a:prstGeom>
        </p:spPr>
      </p:pic>
      <p:sp>
        <p:nvSpPr>
          <p:cNvPr id="9" name="Rectangle 8"/>
          <p:cNvSpPr/>
          <p:nvPr/>
        </p:nvSpPr>
        <p:spPr>
          <a:xfrm>
            <a:off x="2382982" y="2780145"/>
            <a:ext cx="1874983" cy="600365"/>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492443"/>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基本构架</a:t>
            </a:r>
            <a:endParaRPr lang="en-US" altLang="zh-CN" sz="2600" b="1" dirty="0" smtClean="0">
              <a:solidFill>
                <a:srgbClr val="C00000"/>
              </a:solidFill>
              <a:latin typeface="黑体" pitchFamily="2" charset="-122"/>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
        <p:nvSpPr>
          <p:cNvPr id="7" name="Rounded Rectangle 6"/>
          <p:cNvSpPr/>
          <p:nvPr/>
        </p:nvSpPr>
        <p:spPr>
          <a:xfrm>
            <a:off x="2318327" y="1884217"/>
            <a:ext cx="1330037" cy="73890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latin typeface="Arial Narrow" pitchFamily="34" charset="0"/>
                <a:ea typeface="黑体" pitchFamily="2" charset="-122"/>
              </a:rPr>
              <a:t>BigTable</a:t>
            </a:r>
            <a:endParaRPr lang="en-US" altLang="zh-CN" dirty="0" smtClean="0">
              <a:latin typeface="Arial Narrow" pitchFamily="34" charset="0"/>
              <a:ea typeface="黑体" pitchFamily="2" charset="-122"/>
            </a:endParaRPr>
          </a:p>
          <a:p>
            <a:pPr algn="ctr"/>
            <a:r>
              <a:rPr lang="zh-CN" altLang="en-US" dirty="0" smtClean="0">
                <a:latin typeface="Arial Narrow" pitchFamily="34" charset="0"/>
                <a:ea typeface="黑体" pitchFamily="2" charset="-122"/>
              </a:rPr>
              <a:t>主服务器</a:t>
            </a:r>
            <a:endParaRPr lang="zh-CN" altLang="en-US" dirty="0">
              <a:latin typeface="Arial Narrow" pitchFamily="34" charset="0"/>
              <a:ea typeface="黑体" pitchFamily="2" charset="-122"/>
            </a:endParaRPr>
          </a:p>
        </p:txBody>
      </p:sp>
      <p:sp>
        <p:nvSpPr>
          <p:cNvPr id="8" name="Rounded Rectangle 7"/>
          <p:cNvSpPr/>
          <p:nvPr/>
        </p:nvSpPr>
        <p:spPr>
          <a:xfrm>
            <a:off x="4622800" y="1528617"/>
            <a:ext cx="1814945" cy="114992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latin typeface="Arial Narrow" pitchFamily="34" charset="0"/>
                <a:ea typeface="黑体" pitchFamily="2" charset="-122"/>
              </a:rPr>
              <a:t>BigTable</a:t>
            </a:r>
            <a:r>
              <a:rPr lang="zh-CN" altLang="en-US" dirty="0" smtClean="0">
                <a:latin typeface="Arial Narrow" pitchFamily="34" charset="0"/>
                <a:ea typeface="黑体" pitchFamily="2" charset="-122"/>
              </a:rPr>
              <a:t>客户端</a:t>
            </a:r>
            <a:endParaRPr lang="en-US" altLang="zh-CN" dirty="0" smtClean="0">
              <a:latin typeface="Arial Narrow" pitchFamily="34" charset="0"/>
              <a:ea typeface="黑体" pitchFamily="2" charset="-122"/>
            </a:endParaRPr>
          </a:p>
          <a:p>
            <a:pPr algn="ctr"/>
            <a:endParaRPr lang="en-US" altLang="zh-CN" dirty="0" smtClean="0">
              <a:latin typeface="Arial Narrow" pitchFamily="34" charset="0"/>
              <a:ea typeface="黑体" pitchFamily="2" charset="-122"/>
            </a:endParaRPr>
          </a:p>
          <a:p>
            <a:pPr algn="ctr"/>
            <a:r>
              <a:rPr lang="en-US" altLang="zh-CN" dirty="0" err="1" smtClean="0">
                <a:latin typeface="Arial Narrow" pitchFamily="34" charset="0"/>
                <a:ea typeface="黑体" pitchFamily="2" charset="-122"/>
              </a:rPr>
              <a:t>BigTable</a:t>
            </a:r>
            <a:r>
              <a:rPr lang="zh-CN" altLang="en-US" dirty="0" smtClean="0">
                <a:latin typeface="Arial Narrow" pitchFamily="34" charset="0"/>
                <a:ea typeface="黑体" pitchFamily="2" charset="-122"/>
              </a:rPr>
              <a:t>客户端程序库</a:t>
            </a:r>
            <a:endParaRPr lang="zh-CN" altLang="en-US" dirty="0">
              <a:latin typeface="Arial Narrow" pitchFamily="34" charset="0"/>
              <a:ea typeface="黑体" pitchFamily="2" charset="-122"/>
            </a:endParaRPr>
          </a:p>
        </p:txBody>
      </p:sp>
      <p:cxnSp>
        <p:nvCxnSpPr>
          <p:cNvPr id="12" name="Straight Connector 11"/>
          <p:cNvCxnSpPr/>
          <p:nvPr/>
        </p:nvCxnSpPr>
        <p:spPr>
          <a:xfrm flipV="1">
            <a:off x="4627418" y="1967345"/>
            <a:ext cx="1810327" cy="9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029855" y="3694545"/>
            <a:ext cx="1325418" cy="65116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Arial Narrow" pitchFamily="34" charset="0"/>
                <a:ea typeface="黑体" pitchFamily="2" charset="-122"/>
              </a:rPr>
              <a:t>BigTable</a:t>
            </a:r>
            <a:endParaRPr lang="en-US" altLang="zh-CN" sz="1600" dirty="0" smtClean="0">
              <a:solidFill>
                <a:schemeClr val="tx1"/>
              </a:solidFill>
              <a:latin typeface="Arial Narrow" pitchFamily="34" charset="0"/>
              <a:ea typeface="黑体" pitchFamily="2" charset="-122"/>
            </a:endParaRPr>
          </a:p>
          <a:p>
            <a:pPr algn="ctr"/>
            <a:r>
              <a:rPr lang="zh-CN" altLang="en-US" sz="1600" dirty="0" smtClean="0">
                <a:solidFill>
                  <a:schemeClr val="tx1"/>
                </a:solidFill>
                <a:latin typeface="Arial Narrow" pitchFamily="34" charset="0"/>
                <a:ea typeface="黑体" pitchFamily="2" charset="-122"/>
              </a:rPr>
              <a:t>子表服务器</a:t>
            </a:r>
            <a:endParaRPr lang="zh-CN" altLang="en-US" sz="1600" dirty="0">
              <a:solidFill>
                <a:schemeClr val="tx1"/>
              </a:solidFill>
              <a:latin typeface="Arial Narrow" pitchFamily="34" charset="0"/>
              <a:ea typeface="黑体" pitchFamily="2" charset="-122"/>
            </a:endParaRPr>
          </a:p>
        </p:txBody>
      </p:sp>
      <p:sp>
        <p:nvSpPr>
          <p:cNvPr id="14" name="Rounded Rectangle 13"/>
          <p:cNvSpPr/>
          <p:nvPr/>
        </p:nvSpPr>
        <p:spPr>
          <a:xfrm>
            <a:off x="2983346" y="3717636"/>
            <a:ext cx="1330036" cy="65116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Arial Narrow" pitchFamily="34" charset="0"/>
                <a:ea typeface="黑体" pitchFamily="2" charset="-122"/>
              </a:rPr>
              <a:t>BigTable</a:t>
            </a:r>
            <a:endParaRPr lang="en-US" altLang="zh-CN" sz="1600" dirty="0" smtClean="0">
              <a:solidFill>
                <a:schemeClr val="tx1"/>
              </a:solidFill>
              <a:latin typeface="Arial Narrow" pitchFamily="34" charset="0"/>
              <a:ea typeface="黑体" pitchFamily="2" charset="-122"/>
            </a:endParaRPr>
          </a:p>
          <a:p>
            <a:pPr algn="ctr"/>
            <a:r>
              <a:rPr lang="zh-CN" altLang="en-US" sz="1600" dirty="0" smtClean="0">
                <a:solidFill>
                  <a:schemeClr val="tx1"/>
                </a:solidFill>
                <a:latin typeface="Arial Narrow" pitchFamily="34" charset="0"/>
                <a:ea typeface="黑体" pitchFamily="2" charset="-122"/>
              </a:rPr>
              <a:t>子表服务器</a:t>
            </a:r>
            <a:endParaRPr lang="zh-CN" altLang="en-US" sz="1600" dirty="0">
              <a:solidFill>
                <a:schemeClr val="tx1"/>
              </a:solidFill>
              <a:latin typeface="Arial Narrow" pitchFamily="34" charset="0"/>
              <a:ea typeface="黑体" pitchFamily="2" charset="-122"/>
            </a:endParaRPr>
          </a:p>
        </p:txBody>
      </p:sp>
      <p:sp>
        <p:nvSpPr>
          <p:cNvPr id="15" name="Rounded Rectangle 14"/>
          <p:cNvSpPr/>
          <p:nvPr/>
        </p:nvSpPr>
        <p:spPr>
          <a:xfrm>
            <a:off x="4959930" y="3717636"/>
            <a:ext cx="1283852" cy="65116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Arial Narrow" pitchFamily="34" charset="0"/>
                <a:ea typeface="黑体" pitchFamily="2" charset="-122"/>
              </a:rPr>
              <a:t>BigTable</a:t>
            </a:r>
            <a:endParaRPr lang="en-US" altLang="zh-CN" sz="1600" dirty="0" smtClean="0">
              <a:solidFill>
                <a:schemeClr val="tx1"/>
              </a:solidFill>
              <a:latin typeface="Arial Narrow" pitchFamily="34" charset="0"/>
              <a:ea typeface="黑体" pitchFamily="2" charset="-122"/>
            </a:endParaRPr>
          </a:p>
          <a:p>
            <a:pPr algn="ctr"/>
            <a:r>
              <a:rPr lang="zh-CN" altLang="en-US" sz="1600" dirty="0" smtClean="0">
                <a:solidFill>
                  <a:schemeClr val="tx1"/>
                </a:solidFill>
                <a:latin typeface="Arial Narrow" pitchFamily="34" charset="0"/>
                <a:ea typeface="黑体" pitchFamily="2" charset="-122"/>
              </a:rPr>
              <a:t>子表服务器</a:t>
            </a:r>
            <a:endParaRPr lang="zh-CN" altLang="en-US" sz="1600" dirty="0">
              <a:solidFill>
                <a:schemeClr val="tx1"/>
              </a:solidFill>
              <a:latin typeface="Arial Narrow" pitchFamily="34" charset="0"/>
              <a:ea typeface="黑体" pitchFamily="2" charset="-122"/>
            </a:endParaRPr>
          </a:p>
        </p:txBody>
      </p:sp>
      <p:sp>
        <p:nvSpPr>
          <p:cNvPr id="16" name="Rounded Rectangle 15"/>
          <p:cNvSpPr/>
          <p:nvPr/>
        </p:nvSpPr>
        <p:spPr>
          <a:xfrm>
            <a:off x="7213601" y="3699163"/>
            <a:ext cx="1274617" cy="65116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Arial Narrow" pitchFamily="34" charset="0"/>
                <a:ea typeface="黑体" pitchFamily="2" charset="-122"/>
              </a:rPr>
              <a:t>BigTable</a:t>
            </a:r>
            <a:endParaRPr lang="en-US" altLang="zh-CN" sz="1600" dirty="0" smtClean="0">
              <a:solidFill>
                <a:schemeClr val="tx1"/>
              </a:solidFill>
              <a:latin typeface="Arial Narrow" pitchFamily="34" charset="0"/>
              <a:ea typeface="黑体" pitchFamily="2" charset="-122"/>
            </a:endParaRPr>
          </a:p>
          <a:p>
            <a:pPr algn="ctr"/>
            <a:r>
              <a:rPr lang="zh-CN" altLang="en-US" sz="1600" dirty="0" smtClean="0">
                <a:solidFill>
                  <a:schemeClr val="tx1"/>
                </a:solidFill>
                <a:latin typeface="Arial Narrow" pitchFamily="34" charset="0"/>
                <a:ea typeface="黑体" pitchFamily="2" charset="-122"/>
              </a:rPr>
              <a:t>子表服务器</a:t>
            </a:r>
            <a:endParaRPr lang="zh-CN" altLang="en-US" sz="1600" dirty="0">
              <a:solidFill>
                <a:schemeClr val="tx1"/>
              </a:solidFill>
              <a:latin typeface="Arial Narrow" pitchFamily="34" charset="0"/>
              <a:ea typeface="黑体" pitchFamily="2" charset="-122"/>
            </a:endParaRPr>
          </a:p>
        </p:txBody>
      </p:sp>
      <p:sp>
        <p:nvSpPr>
          <p:cNvPr id="17" name="TextBox 16"/>
          <p:cNvSpPr txBox="1"/>
          <p:nvPr/>
        </p:nvSpPr>
        <p:spPr>
          <a:xfrm>
            <a:off x="6363855" y="3953164"/>
            <a:ext cx="849745" cy="369332"/>
          </a:xfrm>
          <a:prstGeom prst="rect">
            <a:avLst/>
          </a:prstGeom>
          <a:noFill/>
        </p:spPr>
        <p:txBody>
          <a:bodyPr wrap="square" rtlCol="0">
            <a:spAutoFit/>
          </a:bodyPr>
          <a:lstStyle/>
          <a:p>
            <a:r>
              <a:rPr lang="en-US" altLang="zh-CN" dirty="0" smtClean="0"/>
              <a:t>……</a:t>
            </a:r>
            <a:endParaRPr lang="zh-CN" altLang="en-US" dirty="0"/>
          </a:p>
        </p:txBody>
      </p:sp>
      <p:sp>
        <p:nvSpPr>
          <p:cNvPr id="18" name="TextBox 17"/>
          <p:cNvSpPr txBox="1"/>
          <p:nvPr/>
        </p:nvSpPr>
        <p:spPr>
          <a:xfrm>
            <a:off x="2290617" y="2586181"/>
            <a:ext cx="1560947" cy="584775"/>
          </a:xfrm>
          <a:prstGeom prst="rect">
            <a:avLst/>
          </a:prstGeom>
          <a:noFill/>
        </p:spPr>
        <p:txBody>
          <a:bodyPr wrap="square" rtlCol="0">
            <a:spAutoFit/>
          </a:bodyPr>
          <a:lstStyle/>
          <a:p>
            <a:r>
              <a:rPr lang="zh-CN" altLang="en-US" sz="1600" dirty="0" smtClean="0">
                <a:latin typeface="黑体" pitchFamily="2" charset="-122"/>
                <a:ea typeface="黑体" pitchFamily="2" charset="-122"/>
              </a:rPr>
              <a:t>执行元数据操作和负载平衡</a:t>
            </a:r>
            <a:endParaRPr lang="zh-CN" altLang="en-US" sz="1600" dirty="0">
              <a:latin typeface="黑体" pitchFamily="2" charset="-122"/>
              <a:ea typeface="黑体" pitchFamily="2" charset="-122"/>
            </a:endParaRPr>
          </a:p>
        </p:txBody>
      </p:sp>
      <p:cxnSp>
        <p:nvCxnSpPr>
          <p:cNvPr id="20" name="Straight Arrow Connector 19"/>
          <p:cNvCxnSpPr>
            <a:endCxn id="7" idx="3"/>
          </p:cNvCxnSpPr>
          <p:nvPr/>
        </p:nvCxnSpPr>
        <p:spPr>
          <a:xfrm rot="10800000" flipV="1">
            <a:off x="3648364" y="2244436"/>
            <a:ext cx="969818" cy="9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3" idx="0"/>
          </p:cNvCxnSpPr>
          <p:nvPr/>
        </p:nvCxnSpPr>
        <p:spPr>
          <a:xfrm rot="10800000" flipV="1">
            <a:off x="1692565" y="2618507"/>
            <a:ext cx="2967183" cy="1076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4" idx="0"/>
          </p:cNvCxnSpPr>
          <p:nvPr/>
        </p:nvCxnSpPr>
        <p:spPr>
          <a:xfrm rot="10800000" flipV="1">
            <a:off x="3648364" y="2697018"/>
            <a:ext cx="1533238" cy="10206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15" idx="0"/>
          </p:cNvCxnSpPr>
          <p:nvPr/>
        </p:nvCxnSpPr>
        <p:spPr>
          <a:xfrm rot="16200000" flipH="1">
            <a:off x="5046519" y="3162298"/>
            <a:ext cx="1039091" cy="71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6" idx="0"/>
          </p:cNvCxnSpPr>
          <p:nvPr/>
        </p:nvCxnSpPr>
        <p:spPr>
          <a:xfrm>
            <a:off x="6033655" y="2692399"/>
            <a:ext cx="1817255" cy="1006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86871" y="4317999"/>
            <a:ext cx="1205347" cy="523220"/>
          </a:xfrm>
          <a:prstGeom prst="rect">
            <a:avLst/>
          </a:prstGeom>
          <a:noFill/>
        </p:spPr>
        <p:txBody>
          <a:bodyPr wrap="square" rtlCol="0">
            <a:spAutoFit/>
          </a:bodyPr>
          <a:lstStyle/>
          <a:p>
            <a:r>
              <a:rPr lang="zh-CN" altLang="en-US" sz="1400" dirty="0" smtClean="0">
                <a:latin typeface="黑体" pitchFamily="2" charset="-122"/>
                <a:ea typeface="黑体" pitchFamily="2" charset="-122"/>
              </a:rPr>
              <a:t>数据存储和访问操作</a:t>
            </a:r>
            <a:endParaRPr lang="zh-CN" altLang="en-US" sz="1400" dirty="0">
              <a:latin typeface="黑体" pitchFamily="2" charset="-122"/>
              <a:ea typeface="黑体" pitchFamily="2" charset="-122"/>
            </a:endParaRPr>
          </a:p>
        </p:txBody>
      </p:sp>
      <p:sp>
        <p:nvSpPr>
          <p:cNvPr id="33" name="TextBox 32"/>
          <p:cNvSpPr txBox="1"/>
          <p:nvPr/>
        </p:nvSpPr>
        <p:spPr>
          <a:xfrm>
            <a:off x="3084942" y="4341093"/>
            <a:ext cx="1205347" cy="523220"/>
          </a:xfrm>
          <a:prstGeom prst="rect">
            <a:avLst/>
          </a:prstGeom>
          <a:noFill/>
        </p:spPr>
        <p:txBody>
          <a:bodyPr wrap="square" rtlCol="0">
            <a:spAutoFit/>
          </a:bodyPr>
          <a:lstStyle/>
          <a:p>
            <a:r>
              <a:rPr lang="zh-CN" altLang="en-US" sz="1400" dirty="0" smtClean="0">
                <a:latin typeface="黑体" pitchFamily="2" charset="-122"/>
                <a:ea typeface="黑体" pitchFamily="2" charset="-122"/>
              </a:rPr>
              <a:t>数据存储和访问操作</a:t>
            </a:r>
            <a:endParaRPr lang="zh-CN" altLang="en-US" sz="1400" dirty="0">
              <a:latin typeface="黑体" pitchFamily="2" charset="-122"/>
              <a:ea typeface="黑体" pitchFamily="2" charset="-122"/>
            </a:endParaRPr>
          </a:p>
        </p:txBody>
      </p:sp>
      <p:sp>
        <p:nvSpPr>
          <p:cNvPr id="34" name="TextBox 33"/>
          <p:cNvSpPr txBox="1"/>
          <p:nvPr/>
        </p:nvSpPr>
        <p:spPr>
          <a:xfrm>
            <a:off x="5135415" y="4341090"/>
            <a:ext cx="1205347" cy="523220"/>
          </a:xfrm>
          <a:prstGeom prst="rect">
            <a:avLst/>
          </a:prstGeom>
          <a:noFill/>
        </p:spPr>
        <p:txBody>
          <a:bodyPr wrap="square" rtlCol="0">
            <a:spAutoFit/>
          </a:bodyPr>
          <a:lstStyle/>
          <a:p>
            <a:r>
              <a:rPr lang="zh-CN" altLang="en-US" sz="1400" dirty="0" smtClean="0">
                <a:latin typeface="黑体" pitchFamily="2" charset="-122"/>
                <a:ea typeface="黑体" pitchFamily="2" charset="-122"/>
              </a:rPr>
              <a:t>数据存储和访问操作</a:t>
            </a:r>
            <a:endParaRPr lang="zh-CN" altLang="en-US" sz="1400" dirty="0">
              <a:latin typeface="黑体" pitchFamily="2" charset="-122"/>
              <a:ea typeface="黑体" pitchFamily="2" charset="-122"/>
            </a:endParaRPr>
          </a:p>
        </p:txBody>
      </p:sp>
      <p:sp>
        <p:nvSpPr>
          <p:cNvPr id="35" name="TextBox 34"/>
          <p:cNvSpPr txBox="1"/>
          <p:nvPr/>
        </p:nvSpPr>
        <p:spPr>
          <a:xfrm>
            <a:off x="7361378" y="4322619"/>
            <a:ext cx="1205347" cy="523220"/>
          </a:xfrm>
          <a:prstGeom prst="rect">
            <a:avLst/>
          </a:prstGeom>
          <a:noFill/>
        </p:spPr>
        <p:txBody>
          <a:bodyPr wrap="square" rtlCol="0">
            <a:spAutoFit/>
          </a:bodyPr>
          <a:lstStyle/>
          <a:p>
            <a:r>
              <a:rPr lang="zh-CN" altLang="en-US" sz="1400" dirty="0" smtClean="0">
                <a:latin typeface="黑体" pitchFamily="2" charset="-122"/>
                <a:ea typeface="黑体" pitchFamily="2" charset="-122"/>
              </a:rPr>
              <a:t>数据存储和访问操作</a:t>
            </a:r>
            <a:endParaRPr lang="zh-CN" altLang="en-US" sz="1400" dirty="0">
              <a:latin typeface="黑体" pitchFamily="2" charset="-122"/>
              <a:ea typeface="黑体" pitchFamily="2" charset="-122"/>
            </a:endParaRPr>
          </a:p>
        </p:txBody>
      </p:sp>
      <p:cxnSp>
        <p:nvCxnSpPr>
          <p:cNvPr id="37" name="Straight Connector 36"/>
          <p:cNvCxnSpPr/>
          <p:nvPr/>
        </p:nvCxnSpPr>
        <p:spPr>
          <a:xfrm flipV="1">
            <a:off x="942109" y="5033818"/>
            <a:ext cx="7712364" cy="9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657600" y="5463309"/>
            <a:ext cx="1884217" cy="651163"/>
          </a:xfrm>
          <a:prstGeom prst="roundRect">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Arial Narrow" pitchFamily="34" charset="0"/>
                <a:ea typeface="黑体" pitchFamily="2" charset="-122"/>
              </a:rPr>
              <a:t>GFS</a:t>
            </a:r>
            <a:endParaRPr lang="zh-CN" altLang="en-US" sz="1600" dirty="0">
              <a:solidFill>
                <a:schemeClr val="bg1"/>
              </a:solidFill>
              <a:latin typeface="Arial Narrow" pitchFamily="34" charset="0"/>
              <a:ea typeface="黑体" pitchFamily="2" charset="-122"/>
            </a:endParaRPr>
          </a:p>
        </p:txBody>
      </p:sp>
      <p:sp>
        <p:nvSpPr>
          <p:cNvPr id="40" name="Rounded Rectangle 39"/>
          <p:cNvSpPr/>
          <p:nvPr/>
        </p:nvSpPr>
        <p:spPr>
          <a:xfrm>
            <a:off x="6229928" y="5477163"/>
            <a:ext cx="1884217" cy="651163"/>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Arial Narrow" pitchFamily="34" charset="0"/>
                <a:ea typeface="黑体" pitchFamily="2" charset="-122"/>
              </a:rPr>
              <a:t>Chubby</a:t>
            </a:r>
            <a:r>
              <a:rPr lang="zh-CN" altLang="en-US" sz="1600" dirty="0" smtClean="0">
                <a:solidFill>
                  <a:schemeClr val="bg1"/>
                </a:solidFill>
                <a:latin typeface="Arial Narrow" pitchFamily="34" charset="0"/>
                <a:ea typeface="黑体" pitchFamily="2" charset="-122"/>
              </a:rPr>
              <a:t>服务器</a:t>
            </a:r>
            <a:endParaRPr lang="en-US" altLang="zh-CN" sz="1600" dirty="0" smtClean="0">
              <a:solidFill>
                <a:schemeClr val="bg1"/>
              </a:solidFill>
              <a:latin typeface="Arial Narrow" pitchFamily="34" charset="0"/>
              <a:ea typeface="黑体" pitchFamily="2" charset="-122"/>
            </a:endParaRPr>
          </a:p>
          <a:p>
            <a:pPr algn="ctr"/>
            <a:r>
              <a:rPr lang="zh-CN" altLang="en-US" sz="1600" dirty="0" smtClean="0">
                <a:solidFill>
                  <a:schemeClr val="bg1"/>
                </a:solidFill>
                <a:latin typeface="Arial Narrow" pitchFamily="34" charset="0"/>
                <a:ea typeface="黑体" pitchFamily="2" charset="-122"/>
              </a:rPr>
              <a:t>（分布式锁服务）</a:t>
            </a:r>
            <a:endParaRPr lang="zh-CN" altLang="en-US" sz="1600" dirty="0">
              <a:solidFill>
                <a:schemeClr val="bg1"/>
              </a:solidFill>
              <a:latin typeface="Arial Narrow" pitchFamily="34" charset="0"/>
              <a:ea typeface="黑体" pitchFamily="2" charset="-122"/>
            </a:endParaRPr>
          </a:p>
        </p:txBody>
      </p:sp>
      <p:sp>
        <p:nvSpPr>
          <p:cNvPr id="41" name="Rounded Rectangle 40"/>
          <p:cNvSpPr/>
          <p:nvPr/>
        </p:nvSpPr>
        <p:spPr>
          <a:xfrm>
            <a:off x="942110" y="5435600"/>
            <a:ext cx="1884217" cy="65116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bg1"/>
                </a:solidFill>
                <a:latin typeface="Arial Narrow" pitchFamily="34" charset="0"/>
                <a:ea typeface="黑体" pitchFamily="2" charset="-122"/>
              </a:rPr>
              <a:t>GoogleWorkQueue</a:t>
            </a:r>
            <a:endParaRPr lang="zh-CN" altLang="en-US" sz="1600" dirty="0">
              <a:solidFill>
                <a:schemeClr val="bg1"/>
              </a:solidFill>
              <a:latin typeface="Arial Narrow" pitchFamily="34" charset="0"/>
              <a:ea typeface="黑体" pitchFamily="2" charset="-122"/>
            </a:endParaRPr>
          </a:p>
        </p:txBody>
      </p:sp>
      <p:sp>
        <p:nvSpPr>
          <p:cNvPr id="42" name="TextBox 41"/>
          <p:cNvSpPr txBox="1"/>
          <p:nvPr/>
        </p:nvSpPr>
        <p:spPr>
          <a:xfrm>
            <a:off x="988292" y="6123708"/>
            <a:ext cx="1884220" cy="307777"/>
          </a:xfrm>
          <a:prstGeom prst="rect">
            <a:avLst/>
          </a:prstGeom>
          <a:noFill/>
        </p:spPr>
        <p:txBody>
          <a:bodyPr wrap="square" rtlCol="0">
            <a:spAutoFit/>
          </a:bodyPr>
          <a:lstStyle/>
          <a:p>
            <a:r>
              <a:rPr lang="zh-CN" altLang="en-US" sz="1400" dirty="0" smtClean="0">
                <a:latin typeface="黑体" pitchFamily="2" charset="-122"/>
                <a:ea typeface="黑体" pitchFamily="2" charset="-122"/>
              </a:rPr>
              <a:t>负责故障监控和处理</a:t>
            </a:r>
            <a:endParaRPr lang="zh-CN" altLang="en-US" sz="1400" dirty="0">
              <a:latin typeface="黑体" pitchFamily="2" charset="-122"/>
              <a:ea typeface="黑体" pitchFamily="2" charset="-122"/>
            </a:endParaRPr>
          </a:p>
        </p:txBody>
      </p:sp>
      <p:sp>
        <p:nvSpPr>
          <p:cNvPr id="43" name="TextBox 42"/>
          <p:cNvSpPr txBox="1"/>
          <p:nvPr/>
        </p:nvSpPr>
        <p:spPr>
          <a:xfrm>
            <a:off x="3634510" y="6137564"/>
            <a:ext cx="1990435" cy="307777"/>
          </a:xfrm>
          <a:prstGeom prst="rect">
            <a:avLst/>
          </a:prstGeom>
          <a:noFill/>
        </p:spPr>
        <p:txBody>
          <a:bodyPr wrap="square" rtlCol="0">
            <a:spAutoFit/>
          </a:bodyPr>
          <a:lstStyle/>
          <a:p>
            <a:r>
              <a:rPr lang="zh-CN" altLang="en-US" sz="1400" dirty="0" smtClean="0">
                <a:latin typeface="黑体" pitchFamily="2" charset="-122"/>
                <a:ea typeface="黑体" pitchFamily="2" charset="-122"/>
              </a:rPr>
              <a:t>子表数据的存储及日志</a:t>
            </a:r>
            <a:endParaRPr lang="zh-CN" altLang="en-US" sz="1400" dirty="0">
              <a:latin typeface="黑体" pitchFamily="2" charset="-122"/>
              <a:ea typeface="黑体" pitchFamily="2" charset="-122"/>
            </a:endParaRPr>
          </a:p>
        </p:txBody>
      </p:sp>
      <p:sp>
        <p:nvSpPr>
          <p:cNvPr id="44" name="TextBox 43"/>
          <p:cNvSpPr txBox="1"/>
          <p:nvPr/>
        </p:nvSpPr>
        <p:spPr>
          <a:xfrm>
            <a:off x="6059055" y="6142184"/>
            <a:ext cx="2355272" cy="307777"/>
          </a:xfrm>
          <a:prstGeom prst="rect">
            <a:avLst/>
          </a:prstGeom>
          <a:noFill/>
        </p:spPr>
        <p:txBody>
          <a:bodyPr wrap="square" rtlCol="0">
            <a:spAutoFit/>
          </a:bodyPr>
          <a:lstStyle/>
          <a:p>
            <a:r>
              <a:rPr lang="zh-CN" altLang="en-US" sz="1400" dirty="0" smtClean="0">
                <a:latin typeface="黑体" pitchFamily="2" charset="-122"/>
                <a:ea typeface="黑体" pitchFamily="2" charset="-122"/>
              </a:rPr>
              <a:t>元数据存储及主服务器选择</a:t>
            </a:r>
            <a:endParaRPr lang="zh-CN" altLang="en-US" sz="1400" dirty="0">
              <a:latin typeface="黑体" pitchFamily="2" charset="-122"/>
              <a:ea typeface="黑体" pitchFamily="2" charset="-122"/>
            </a:endParaRPr>
          </a:p>
        </p:txBody>
      </p:sp>
      <p:sp>
        <p:nvSpPr>
          <p:cNvPr id="45" name="Freeform 44"/>
          <p:cNvSpPr/>
          <p:nvPr/>
        </p:nvSpPr>
        <p:spPr>
          <a:xfrm>
            <a:off x="6446982" y="2272145"/>
            <a:ext cx="2225963" cy="3260437"/>
          </a:xfrm>
          <a:custGeom>
            <a:avLst/>
            <a:gdLst>
              <a:gd name="connsiteX0" fmla="*/ 0 w 2359891"/>
              <a:gd name="connsiteY0" fmla="*/ 0 h 3382049"/>
              <a:gd name="connsiteX1" fmla="*/ 831273 w 2359891"/>
              <a:gd name="connsiteY1" fmla="*/ 184728 h 3382049"/>
              <a:gd name="connsiteX2" fmla="*/ 1551709 w 2359891"/>
              <a:gd name="connsiteY2" fmla="*/ 572655 h 3382049"/>
              <a:gd name="connsiteX3" fmla="*/ 2152073 w 2359891"/>
              <a:gd name="connsiteY3" fmla="*/ 1246910 h 3382049"/>
              <a:gd name="connsiteX4" fmla="*/ 2346036 w 2359891"/>
              <a:gd name="connsiteY4" fmla="*/ 2004291 h 3382049"/>
              <a:gd name="connsiteX5" fmla="*/ 2235200 w 2359891"/>
              <a:gd name="connsiteY5" fmla="*/ 2604655 h 3382049"/>
              <a:gd name="connsiteX6" fmla="*/ 1791854 w 2359891"/>
              <a:gd name="connsiteY6" fmla="*/ 3260437 h 3382049"/>
              <a:gd name="connsiteX7" fmla="*/ 1681018 w 2359891"/>
              <a:gd name="connsiteY7" fmla="*/ 3334328 h 3382049"/>
              <a:gd name="connsiteX0" fmla="*/ 0 w 2359891"/>
              <a:gd name="connsiteY0" fmla="*/ 0 h 3260437"/>
              <a:gd name="connsiteX1" fmla="*/ 831273 w 2359891"/>
              <a:gd name="connsiteY1" fmla="*/ 184728 h 3260437"/>
              <a:gd name="connsiteX2" fmla="*/ 1551709 w 2359891"/>
              <a:gd name="connsiteY2" fmla="*/ 572655 h 3260437"/>
              <a:gd name="connsiteX3" fmla="*/ 2152073 w 2359891"/>
              <a:gd name="connsiteY3" fmla="*/ 1246910 h 3260437"/>
              <a:gd name="connsiteX4" fmla="*/ 2346036 w 2359891"/>
              <a:gd name="connsiteY4" fmla="*/ 2004291 h 3260437"/>
              <a:gd name="connsiteX5" fmla="*/ 2235200 w 2359891"/>
              <a:gd name="connsiteY5" fmla="*/ 2604655 h 3260437"/>
              <a:gd name="connsiteX6" fmla="*/ 1791854 w 2359891"/>
              <a:gd name="connsiteY6" fmla="*/ 3260437 h 3260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9891" h="3260437">
                <a:moveTo>
                  <a:pt x="0" y="0"/>
                </a:moveTo>
                <a:cubicBezTo>
                  <a:pt x="286327" y="44643"/>
                  <a:pt x="572655" y="89286"/>
                  <a:pt x="831273" y="184728"/>
                </a:cubicBezTo>
                <a:cubicBezTo>
                  <a:pt x="1089891" y="280170"/>
                  <a:pt x="1331576" y="395625"/>
                  <a:pt x="1551709" y="572655"/>
                </a:cubicBezTo>
                <a:cubicBezTo>
                  <a:pt x="1771842" y="749685"/>
                  <a:pt x="2019685" y="1008304"/>
                  <a:pt x="2152073" y="1246910"/>
                </a:cubicBezTo>
                <a:cubicBezTo>
                  <a:pt x="2284461" y="1485516"/>
                  <a:pt x="2332182" y="1778000"/>
                  <a:pt x="2346036" y="2004291"/>
                </a:cubicBezTo>
                <a:cubicBezTo>
                  <a:pt x="2359891" y="2230582"/>
                  <a:pt x="2327564" y="2395297"/>
                  <a:pt x="2235200" y="2604655"/>
                </a:cubicBezTo>
                <a:cubicBezTo>
                  <a:pt x="2142836" y="2814013"/>
                  <a:pt x="1884218" y="3138825"/>
                  <a:pt x="1791854" y="3260437"/>
                </a:cubicBezTo>
              </a:path>
            </a:pathLst>
          </a:custGeom>
          <a:ln w="9525">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701269"/>
            <a:ext cx="8596651" cy="5924699"/>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基本构架</a:t>
            </a:r>
            <a:endParaRPr lang="en-US" altLang="zh-CN" sz="2600" b="1" dirty="0" smtClean="0">
              <a:solidFill>
                <a:srgbClr val="C00000"/>
              </a:solidFill>
              <a:latin typeface="黑体" pitchFamily="2" charset="-122"/>
              <a:ea typeface="黑体" pitchFamily="2" charset="-122"/>
            </a:endParaRPr>
          </a:p>
          <a:p>
            <a:pPr marL="274320" lvl="1" indent="-274320">
              <a:spcBef>
                <a:spcPts val="580"/>
              </a:spcBef>
              <a:spcAft>
                <a:spcPts val="600"/>
              </a:spcAft>
              <a:buClr>
                <a:schemeClr val="accent1"/>
              </a:buClr>
              <a:buSzPct val="70000"/>
            </a:pPr>
            <a:r>
              <a:rPr lang="zh-CN" altLang="en-US" sz="2600" dirty="0" smtClean="0">
                <a:solidFill>
                  <a:srgbClr val="C00000"/>
                </a:solidFill>
                <a:latin typeface="黑体" pitchFamily="2" charset="-122"/>
                <a:ea typeface="黑体" pitchFamily="2" charset="-122"/>
              </a:rPr>
              <a:t>主服务器</a:t>
            </a:r>
            <a:endParaRPr lang="en-US" altLang="zh-CN" sz="2600" dirty="0" smtClean="0">
              <a:solidFill>
                <a:srgbClr val="C00000"/>
              </a:solidFill>
              <a:latin typeface="黑体" pitchFamily="2" charset="-122"/>
              <a:ea typeface="黑体" pitchFamily="2" charset="-122"/>
            </a:endParaRPr>
          </a:p>
          <a:p>
            <a:pPr marL="274320" lvl="1" indent="-274320">
              <a:buClr>
                <a:schemeClr val="accent1"/>
              </a:buClr>
              <a:buSzPct val="70000"/>
              <a:buFont typeface="Wingdings" pitchFamily="2" charset="2"/>
              <a:buChar char="l"/>
            </a:pPr>
            <a:r>
              <a:rPr lang="zh-CN" altLang="en-US" sz="2400" dirty="0" smtClean="0">
                <a:latin typeface="黑体" pitchFamily="2" charset="-122"/>
                <a:ea typeface="黑体" pitchFamily="2" charset="-122"/>
              </a:rPr>
              <a:t>新子表分配：当一个新子表产</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生时，主服务器通过加载命令</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将其分配给一个空间足够大的</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子表服务器；创建新表、表合并</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及较大子表的分裂都会产生新</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的子表。</a:t>
            </a:r>
            <a:endParaRPr lang="en-US" altLang="zh-CN" sz="2400" dirty="0" smtClean="0">
              <a:latin typeface="黑体" pitchFamily="2" charset="-122"/>
              <a:ea typeface="黑体" pitchFamily="2" charset="-122"/>
            </a:endParaRPr>
          </a:p>
          <a:p>
            <a:pPr marL="274320" lvl="1" indent="-274320">
              <a:buClr>
                <a:schemeClr val="accent1"/>
              </a:buClr>
              <a:buSzPct val="70000"/>
              <a:buFont typeface="Wingdings" pitchFamily="2" charset="2"/>
              <a:buChar char="l"/>
            </a:pPr>
            <a:r>
              <a:rPr lang="zh-CN" altLang="en-US" sz="2400" dirty="0" smtClean="0">
                <a:latin typeface="黑体" pitchFamily="2" charset="-122"/>
                <a:ea typeface="黑体" pitchFamily="2" charset="-122"/>
              </a:rPr>
              <a:t>子表监控：通过</a:t>
            </a:r>
            <a:r>
              <a:rPr lang="en-US" altLang="zh-CN" sz="2400" dirty="0" smtClean="0">
                <a:latin typeface="黑体" pitchFamily="2" charset="-122"/>
                <a:ea typeface="黑体" pitchFamily="2" charset="-122"/>
              </a:rPr>
              <a:t>Chubby</a:t>
            </a:r>
            <a:r>
              <a:rPr lang="zh-CN" altLang="en-US" sz="2400" dirty="0" smtClean="0">
                <a:latin typeface="黑体" pitchFamily="2" charset="-122"/>
                <a:ea typeface="黑体" pitchFamily="2" charset="-122"/>
              </a:rPr>
              <a:t>完成。所有子表服务器基本信息被保存在</a:t>
            </a:r>
            <a:r>
              <a:rPr lang="en-US" altLang="zh-CN" sz="2400" dirty="0" smtClean="0">
                <a:latin typeface="黑体" pitchFamily="2" charset="-122"/>
                <a:ea typeface="黑体" pitchFamily="2" charset="-122"/>
              </a:rPr>
              <a:t>Chubby</a:t>
            </a:r>
            <a:r>
              <a:rPr lang="zh-CN" altLang="en-US" sz="2400" dirty="0" smtClean="0">
                <a:latin typeface="黑体" pitchFamily="2" charset="-122"/>
                <a:ea typeface="黑体" pitchFamily="2" charset="-122"/>
              </a:rPr>
              <a:t>中的服务器目录中主服务器检测这个目录可获取最新子表服务器的状态信息。当子表服务器出现故障，主服务器将终止该子表服务器，并将其上的全部子表数据移动到其它子表服务器。</a:t>
            </a:r>
            <a:endParaRPr lang="en-US" altLang="zh-CN" sz="2400" dirty="0" smtClean="0">
              <a:latin typeface="黑体" pitchFamily="2" charset="-122"/>
              <a:ea typeface="黑体" pitchFamily="2" charset="-122"/>
            </a:endParaRPr>
          </a:p>
          <a:p>
            <a:pPr marL="274320" lvl="1" indent="-274320">
              <a:buClr>
                <a:schemeClr val="accent1"/>
              </a:buClr>
              <a:buSzPct val="70000"/>
              <a:buFont typeface="Wingdings" pitchFamily="2" charset="2"/>
              <a:buChar char="l"/>
            </a:pPr>
            <a:r>
              <a:rPr lang="zh-CN" altLang="en-US" sz="2400" dirty="0" smtClean="0">
                <a:latin typeface="黑体" pitchFamily="2" charset="-122"/>
                <a:ea typeface="黑体" pitchFamily="2" charset="-122"/>
              </a:rPr>
              <a:t>负载均衡</a:t>
            </a:r>
            <a:r>
              <a:rPr lang="zh-CN" altLang="en-US" sz="2400" dirty="0" smtClean="0">
                <a:latin typeface="黑体" pitchFamily="2" charset="-122"/>
                <a:ea typeface="黑体" pitchFamily="2" charset="-122"/>
              </a:rPr>
              <a:t>：当主服务器发现某个子表服务器负载过重时，将对自动对其进行负载均衡操作。</a:t>
            </a:r>
            <a:endParaRPr lang="en-US" altLang="zh-CN" sz="2400" dirty="0" smtClean="0">
              <a:latin typeface="黑体" pitchFamily="2" charset="-122"/>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graphicFrame>
        <p:nvGraphicFramePr>
          <p:cNvPr id="6" name="Diagram 5"/>
          <p:cNvGraphicFramePr/>
          <p:nvPr/>
        </p:nvGraphicFramePr>
        <p:xfrm>
          <a:off x="5126183" y="1339272"/>
          <a:ext cx="3574471" cy="2403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590437"/>
            <a:ext cx="8596651" cy="6232475"/>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Arial Narrow" pitchFamily="34" charset="0"/>
                <a:ea typeface="黑体" pitchFamily="2" charset="-122"/>
              </a:rPr>
              <a:t>BigTable</a:t>
            </a:r>
            <a:r>
              <a:rPr lang="zh-CN" altLang="en-US" sz="2600" b="1" dirty="0" smtClean="0">
                <a:solidFill>
                  <a:srgbClr val="00B050"/>
                </a:solidFill>
                <a:latin typeface="Arial Narrow" pitchFamily="34" charset="0"/>
                <a:ea typeface="黑体" pitchFamily="2" charset="-122"/>
              </a:rPr>
              <a:t>基本构架</a:t>
            </a:r>
            <a:endParaRPr lang="en-US" altLang="zh-CN" sz="2600" b="1" dirty="0" smtClean="0">
              <a:solidFill>
                <a:srgbClr val="C00000"/>
              </a:solidFill>
              <a:latin typeface="Arial Narrow" pitchFamily="34" charset="0"/>
              <a:ea typeface="黑体" pitchFamily="2" charset="-122"/>
            </a:endParaRPr>
          </a:p>
          <a:p>
            <a:pPr marL="274320" lvl="1" indent="-274320">
              <a:spcBef>
                <a:spcPts val="580"/>
              </a:spcBef>
              <a:buClr>
                <a:schemeClr val="accent1"/>
              </a:buClr>
              <a:buSzPct val="70000"/>
            </a:pPr>
            <a:r>
              <a:rPr lang="zh-CN" altLang="en-US" sz="2600" dirty="0" smtClean="0">
                <a:solidFill>
                  <a:srgbClr val="C00000"/>
                </a:solidFill>
                <a:latin typeface="Arial Narrow" pitchFamily="34" charset="0"/>
                <a:ea typeface="黑体" pitchFamily="2" charset="-122"/>
              </a:rPr>
              <a:t>子表服务器</a:t>
            </a:r>
            <a:endParaRPr lang="en-US" altLang="zh-CN" sz="2600" dirty="0" smtClean="0">
              <a:solidFill>
                <a:srgbClr val="C00000"/>
              </a:solidFill>
              <a:latin typeface="Arial Narrow" pitchFamily="34" charset="0"/>
              <a:ea typeface="黑体" pitchFamily="2" charset="-122"/>
            </a:endParaRPr>
          </a:p>
          <a:p>
            <a:pPr marL="274320" lvl="1" indent="-274320">
              <a:buClr>
                <a:schemeClr val="accent1"/>
              </a:buClr>
              <a:buSzPct val="70000"/>
            </a:pP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中的数据都以子表形式</a:t>
            </a:r>
            <a:endParaRPr lang="en-US" altLang="zh-CN" sz="2400" dirty="0" smtClean="0">
              <a:latin typeface="Arial Narrow" pitchFamily="34" charset="0"/>
              <a:ea typeface="黑体" pitchFamily="2" charset="-122"/>
            </a:endParaRPr>
          </a:p>
          <a:p>
            <a:pPr marL="274320" lvl="1" indent="-274320">
              <a:buClr>
                <a:schemeClr val="accent1"/>
              </a:buClr>
              <a:buSzPct val="70000"/>
            </a:pPr>
            <a:r>
              <a:rPr lang="zh-CN" altLang="en-US" sz="2400" dirty="0" smtClean="0">
                <a:latin typeface="Arial Narrow" pitchFamily="34" charset="0"/>
                <a:ea typeface="黑体" pitchFamily="2" charset="-122"/>
              </a:rPr>
              <a:t>保存在子表服务器上，客户端程</a:t>
            </a:r>
            <a:endParaRPr lang="en-US" altLang="zh-CN" sz="2400" dirty="0" smtClean="0">
              <a:latin typeface="Arial Narrow" pitchFamily="34" charset="0"/>
              <a:ea typeface="黑体" pitchFamily="2" charset="-122"/>
            </a:endParaRPr>
          </a:p>
          <a:p>
            <a:pPr marL="274320" lvl="1" indent="-274320">
              <a:buClr>
                <a:schemeClr val="accent1"/>
              </a:buClr>
              <a:buSzPct val="70000"/>
            </a:pPr>
            <a:r>
              <a:rPr lang="zh-CN" altLang="en-US" sz="2400" dirty="0" smtClean="0">
                <a:latin typeface="Arial Narrow" pitchFamily="34" charset="0"/>
                <a:ea typeface="黑体" pitchFamily="2" charset="-122"/>
              </a:rPr>
              <a:t>序也直接和子表服务器通信。</a:t>
            </a:r>
            <a:endParaRPr lang="en-US" altLang="zh-CN" sz="2400" dirty="0" smtClean="0">
              <a:latin typeface="Arial Narrow" pitchFamily="34" charset="0"/>
              <a:ea typeface="黑体" pitchFamily="2" charset="-122"/>
            </a:endParaRPr>
          </a:p>
          <a:p>
            <a:pPr marL="274320" lvl="1" indent="-274320">
              <a:buClr>
                <a:schemeClr val="accent1"/>
              </a:buClr>
              <a:buSzPct val="70000"/>
            </a:pPr>
            <a:r>
              <a:rPr lang="zh-CN" altLang="en-US" sz="2400" dirty="0" smtClean="0">
                <a:latin typeface="Arial Narrow" pitchFamily="34" charset="0"/>
                <a:ea typeface="黑体" pitchFamily="2" charset="-122"/>
              </a:rPr>
              <a:t>分配：当一个新子表产生时子</a:t>
            </a:r>
            <a:endParaRPr lang="en-US" altLang="zh-CN" sz="2400" dirty="0" smtClean="0">
              <a:latin typeface="Arial Narrow" pitchFamily="34" charset="0"/>
              <a:ea typeface="黑体" pitchFamily="2" charset="-122"/>
            </a:endParaRPr>
          </a:p>
          <a:p>
            <a:pPr marL="274320" lvl="1" indent="-274320">
              <a:buClr>
                <a:schemeClr val="accent1"/>
              </a:buClr>
              <a:buSzPct val="70000"/>
            </a:pPr>
            <a:r>
              <a:rPr lang="zh-CN" altLang="en-US" sz="2400" dirty="0" smtClean="0">
                <a:latin typeface="Arial Narrow" pitchFamily="34" charset="0"/>
                <a:ea typeface="黑体" pitchFamily="2" charset="-122"/>
              </a:rPr>
              <a:t>表服务器的主要问题包括子表</a:t>
            </a:r>
            <a:endParaRPr lang="en-US" altLang="zh-CN" sz="2400" dirty="0" smtClean="0">
              <a:latin typeface="Arial Narrow" pitchFamily="34" charset="0"/>
              <a:ea typeface="黑体" pitchFamily="2" charset="-122"/>
            </a:endParaRPr>
          </a:p>
          <a:p>
            <a:pPr marL="274320" lvl="1" indent="-274320">
              <a:buClr>
                <a:schemeClr val="accent1"/>
              </a:buClr>
              <a:buSzPct val="70000"/>
            </a:pPr>
            <a:r>
              <a:rPr lang="zh-CN" altLang="en-US" sz="2400" dirty="0" smtClean="0">
                <a:latin typeface="Arial Narrow" pitchFamily="34" charset="0"/>
                <a:ea typeface="黑体" pitchFamily="2" charset="-122"/>
              </a:rPr>
              <a:t>的定位、分配、及子表数据的最终存储。</a:t>
            </a:r>
            <a:endParaRPr lang="en-US" altLang="zh-CN" sz="2400" dirty="0" smtClean="0">
              <a:latin typeface="Arial Narrow" pitchFamily="34" charset="0"/>
              <a:ea typeface="黑体" pitchFamily="2" charset="-122"/>
            </a:endParaRPr>
          </a:p>
          <a:p>
            <a:pPr marL="274320" lvl="1" indent="-274320">
              <a:spcBef>
                <a:spcPts val="600"/>
              </a:spcBef>
              <a:spcAft>
                <a:spcPts val="600"/>
              </a:spcAft>
              <a:buClr>
                <a:schemeClr val="accent1"/>
              </a:buClr>
              <a:buSzPct val="70000"/>
              <a:buFont typeface="Wingdings" pitchFamily="2" charset="2"/>
              <a:buChar char="l"/>
            </a:pPr>
            <a:r>
              <a:rPr lang="zh-CN" altLang="en-US" sz="2400" dirty="0" smtClean="0">
                <a:solidFill>
                  <a:srgbClr val="0066FF"/>
                </a:solidFill>
                <a:latin typeface="Arial Narrow" pitchFamily="34" charset="0"/>
                <a:ea typeface="黑体" pitchFamily="2" charset="-122"/>
              </a:rPr>
              <a:t>子表的基本存储结构</a:t>
            </a:r>
            <a:r>
              <a:rPr lang="en-US" altLang="zh-CN" sz="2400" dirty="0" err="1" smtClean="0">
                <a:solidFill>
                  <a:srgbClr val="0066FF"/>
                </a:solidFill>
                <a:latin typeface="Arial Narrow" pitchFamily="34" charset="0"/>
                <a:ea typeface="黑体" pitchFamily="2" charset="-122"/>
              </a:rPr>
              <a:t>SSTable</a:t>
            </a:r>
            <a:endParaRPr lang="en-US" altLang="zh-CN" sz="2400" dirty="0" smtClean="0">
              <a:solidFill>
                <a:srgbClr val="0066FF"/>
              </a:solidFill>
              <a:latin typeface="Arial Narrow" pitchFamily="34" charset="0"/>
              <a:ea typeface="黑体" pitchFamily="2" charset="-122"/>
            </a:endParaRPr>
          </a:p>
          <a:p>
            <a:pPr marL="274320" lvl="1" indent="-274320">
              <a:spcBef>
                <a:spcPts val="600"/>
              </a:spcBef>
              <a:spcAft>
                <a:spcPts val="600"/>
              </a:spcAft>
              <a:buClr>
                <a:schemeClr val="accent1"/>
              </a:buClr>
              <a:buSzPct val="70000"/>
            </a:pPr>
            <a:r>
              <a:rPr lang="en-US" altLang="zh-CN" sz="2400" dirty="0" smtClean="0">
                <a:solidFill>
                  <a:srgbClr val="0066FF"/>
                </a:solidFill>
                <a:latin typeface="Arial Narrow" pitchFamily="34" charset="0"/>
                <a:ea typeface="黑体" pitchFamily="2" charset="-122"/>
              </a:rPr>
              <a:t>    </a:t>
            </a:r>
            <a:r>
              <a:rPr lang="en-US" altLang="zh-CN" sz="2400" dirty="0" smtClean="0">
                <a:latin typeface="Arial Narrow" pitchFamily="34" charset="0"/>
                <a:ea typeface="黑体" pitchFamily="2" charset="-122"/>
              </a:rPr>
              <a:t>SSTable</a:t>
            </a:r>
            <a:r>
              <a:rPr lang="zh-CN" altLang="en-US" sz="2400" dirty="0" smtClean="0">
                <a:latin typeface="Arial Narrow" pitchFamily="34" charset="0"/>
                <a:ea typeface="黑体" pitchFamily="2" charset="-122"/>
              </a:rPr>
              <a:t>是</a:t>
            </a:r>
            <a:r>
              <a:rPr lang="en-US" altLang="zh-CN" sz="2400" dirty="0" err="1" smtClean="0">
                <a:latin typeface="Arial Narrow" pitchFamily="34" charset="0"/>
                <a:ea typeface="黑体" pitchFamily="2" charset="-122"/>
              </a:rPr>
              <a:t>BigTable</a:t>
            </a:r>
            <a:r>
              <a:rPr lang="zh-CN" altLang="en-US" sz="2400" dirty="0" smtClean="0">
                <a:latin typeface="Arial Narrow" pitchFamily="34" charset="0"/>
                <a:ea typeface="黑体" pitchFamily="2" charset="-122"/>
              </a:rPr>
              <a:t>内部的基本存储结构，以</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文件形式存储在</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文件系统中。一个</a:t>
            </a:r>
            <a:r>
              <a:rPr lang="en-US" altLang="zh-CN" sz="2400" dirty="0" err="1" smtClean="0">
                <a:latin typeface="Arial Narrow" pitchFamily="34" charset="0"/>
                <a:ea typeface="黑体" pitchFamily="2" charset="-122"/>
              </a:rPr>
              <a:t>SSTable</a:t>
            </a:r>
            <a:r>
              <a:rPr lang="zh-CN" altLang="en-US" sz="2400" dirty="0" smtClean="0">
                <a:latin typeface="Arial Narrow" pitchFamily="34" charset="0"/>
                <a:ea typeface="黑体" pitchFamily="2" charset="-122"/>
              </a:rPr>
              <a:t>实际上对应于</a:t>
            </a:r>
            <a:r>
              <a:rPr lang="en-US" altLang="zh-CN" sz="2400" dirty="0" smtClean="0">
                <a:latin typeface="Arial Narrow" pitchFamily="34" charset="0"/>
                <a:ea typeface="黑体" pitchFamily="2" charset="-122"/>
              </a:rPr>
              <a:t>GFS</a:t>
            </a:r>
            <a:r>
              <a:rPr lang="zh-CN" altLang="en-US" sz="2400" dirty="0" smtClean="0">
                <a:latin typeface="Arial Narrow" pitchFamily="34" charset="0"/>
                <a:ea typeface="黑体" pitchFamily="2" charset="-122"/>
              </a:rPr>
              <a:t>中的一个</a:t>
            </a:r>
            <a:r>
              <a:rPr lang="en-US" altLang="zh-CN" sz="2400" dirty="0" smtClean="0">
                <a:latin typeface="Arial Narrow" pitchFamily="34" charset="0"/>
                <a:ea typeface="黑体" pitchFamily="2" charset="-122"/>
              </a:rPr>
              <a:t>64MB</a:t>
            </a:r>
            <a:r>
              <a:rPr lang="zh-CN" altLang="en-US" sz="2400" dirty="0" smtClean="0">
                <a:latin typeface="Arial Narrow" pitchFamily="34" charset="0"/>
                <a:ea typeface="黑体" pitchFamily="2" charset="-122"/>
              </a:rPr>
              <a:t>的数据块</a:t>
            </a:r>
            <a:r>
              <a:rPr lang="en-US" altLang="zh-CN" sz="2400" dirty="0" smtClean="0">
                <a:latin typeface="Arial Narrow" pitchFamily="34" charset="0"/>
                <a:ea typeface="黑体" pitchFamily="2" charset="-122"/>
              </a:rPr>
              <a:t>(Chunk)</a:t>
            </a:r>
          </a:p>
          <a:p>
            <a:pPr marL="274320" lvl="1" indent="-274320">
              <a:spcBef>
                <a:spcPts val="600"/>
              </a:spcBef>
              <a:spcAft>
                <a:spcPts val="600"/>
              </a:spcAft>
              <a:buClr>
                <a:schemeClr val="accent1"/>
              </a:buClr>
              <a:buSzPct val="70000"/>
            </a:pPr>
            <a:r>
              <a:rPr lang="en-US" altLang="zh-CN" sz="2400" dirty="0" smtClean="0">
                <a:latin typeface="Arial Narrow" pitchFamily="34" charset="0"/>
                <a:ea typeface="黑体" pitchFamily="2" charset="-122"/>
              </a:rPr>
              <a:t>    SSTable</a:t>
            </a:r>
            <a:r>
              <a:rPr lang="zh-CN" altLang="en-US" sz="2400" dirty="0" smtClean="0">
                <a:latin typeface="Arial Narrow" pitchFamily="34" charset="0"/>
                <a:ea typeface="黑体" pitchFamily="2" charset="-122"/>
              </a:rPr>
              <a:t>中的数据进一步划分为</a:t>
            </a:r>
            <a:r>
              <a:rPr lang="en-US" altLang="zh-CN" sz="2400" dirty="0" smtClean="0">
                <a:latin typeface="Arial Narrow" pitchFamily="34" charset="0"/>
                <a:ea typeface="黑体" pitchFamily="2" charset="-122"/>
              </a:rPr>
              <a:t>64KB</a:t>
            </a:r>
            <a:r>
              <a:rPr lang="zh-CN" altLang="en-US" sz="2400" dirty="0" smtClean="0">
                <a:latin typeface="Arial Narrow" pitchFamily="34" charset="0"/>
                <a:ea typeface="黑体" pitchFamily="2" charset="-122"/>
              </a:rPr>
              <a:t>的子块，因此一个</a:t>
            </a:r>
            <a:r>
              <a:rPr lang="en-US" altLang="zh-CN" sz="2400" dirty="0" err="1" smtClean="0">
                <a:latin typeface="Arial Narrow" pitchFamily="34" charset="0"/>
                <a:ea typeface="黑体" pitchFamily="2" charset="-122"/>
              </a:rPr>
              <a:t>SSTable</a:t>
            </a:r>
            <a:r>
              <a:rPr lang="zh-CN" altLang="en-US" sz="2400" dirty="0" smtClean="0">
                <a:latin typeface="Arial Narrow" pitchFamily="34" charset="0"/>
                <a:ea typeface="黑体" pitchFamily="2" charset="-122"/>
              </a:rPr>
              <a:t>可以有多达</a:t>
            </a:r>
            <a:r>
              <a:rPr lang="en-US" altLang="zh-CN" sz="2400" dirty="0" smtClean="0">
                <a:latin typeface="Arial Narrow" pitchFamily="34" charset="0"/>
                <a:ea typeface="黑体" pitchFamily="2" charset="-122"/>
              </a:rPr>
              <a:t>1</a:t>
            </a:r>
            <a:r>
              <a:rPr lang="zh-CN" altLang="en-US" sz="2400" dirty="0" smtClean="0">
                <a:latin typeface="Arial Narrow" pitchFamily="34" charset="0"/>
                <a:ea typeface="黑体" pitchFamily="2" charset="-122"/>
              </a:rPr>
              <a:t>千个这样的子块。为了维护这些子块的位置信息，需要使用一个</a:t>
            </a:r>
            <a:r>
              <a:rPr lang="en-US" altLang="zh-CN" sz="2400" dirty="0" smtClean="0">
                <a:latin typeface="Arial Narrow" pitchFamily="34" charset="0"/>
                <a:ea typeface="黑体" pitchFamily="2" charset="-122"/>
              </a:rPr>
              <a:t>Index</a:t>
            </a:r>
            <a:r>
              <a:rPr lang="zh-CN" altLang="en-US" sz="2400" dirty="0" smtClean="0">
                <a:latin typeface="Arial Narrow" pitchFamily="34" charset="0"/>
                <a:ea typeface="黑体" pitchFamily="2" charset="-122"/>
              </a:rPr>
              <a:t>索引。</a:t>
            </a:r>
            <a:endParaRPr lang="en-US" altLang="zh-CN" sz="2400" dirty="0" smtClean="0">
              <a:latin typeface="Arial Narrow" pitchFamily="34" charset="0"/>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grpSp>
        <p:nvGrpSpPr>
          <p:cNvPr id="18" name="Group 17"/>
          <p:cNvGrpSpPr/>
          <p:nvPr/>
        </p:nvGrpSpPr>
        <p:grpSpPr>
          <a:xfrm>
            <a:off x="4870958" y="1562897"/>
            <a:ext cx="4092575" cy="1447800"/>
            <a:chOff x="2155825" y="4953000"/>
            <a:chExt cx="4092575" cy="1447800"/>
          </a:xfrm>
        </p:grpSpPr>
        <p:sp>
          <p:nvSpPr>
            <p:cNvPr id="7" name="Rectangle 4"/>
            <p:cNvSpPr>
              <a:spLocks noChangeArrowheads="1"/>
            </p:cNvSpPr>
            <p:nvPr/>
          </p:nvSpPr>
          <p:spPr bwMode="auto">
            <a:xfrm>
              <a:off x="2232025" y="5029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 name="Rectangle 5"/>
            <p:cNvSpPr>
              <a:spLocks noChangeArrowheads="1"/>
            </p:cNvSpPr>
            <p:nvPr/>
          </p:nvSpPr>
          <p:spPr bwMode="auto">
            <a:xfrm>
              <a:off x="3222625" y="5029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9" name="Rectangle 6"/>
            <p:cNvSpPr>
              <a:spLocks noChangeArrowheads="1"/>
            </p:cNvSpPr>
            <p:nvPr/>
          </p:nvSpPr>
          <p:spPr bwMode="auto">
            <a:xfrm>
              <a:off x="4213225" y="5029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 name="Rectangle 7"/>
            <p:cNvSpPr>
              <a:spLocks noChangeArrowheads="1"/>
            </p:cNvSpPr>
            <p:nvPr/>
          </p:nvSpPr>
          <p:spPr bwMode="auto">
            <a:xfrm>
              <a:off x="5203825" y="5867400"/>
              <a:ext cx="762000" cy="4572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2" name="Text Box 8"/>
            <p:cNvSpPr txBox="1">
              <a:spLocks noChangeArrowheads="1"/>
            </p:cNvSpPr>
            <p:nvPr/>
          </p:nvSpPr>
          <p:spPr bwMode="auto">
            <a:xfrm>
              <a:off x="5203825" y="5943600"/>
              <a:ext cx="742950" cy="3667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Index</a:t>
              </a:r>
            </a:p>
          </p:txBody>
        </p:sp>
        <p:sp>
          <p:nvSpPr>
            <p:cNvPr id="13" name="Rectangle 9"/>
            <p:cNvSpPr>
              <a:spLocks noChangeArrowheads="1"/>
            </p:cNvSpPr>
            <p:nvPr/>
          </p:nvSpPr>
          <p:spPr bwMode="auto">
            <a:xfrm>
              <a:off x="2155825" y="4953000"/>
              <a:ext cx="4038600" cy="14478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 name="Text Box 16"/>
            <p:cNvSpPr txBox="1">
              <a:spLocks noChangeArrowheads="1"/>
            </p:cNvSpPr>
            <p:nvPr/>
          </p:nvSpPr>
          <p:spPr bwMode="auto">
            <a:xfrm>
              <a:off x="2232025" y="5105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64K block</a:t>
              </a:r>
            </a:p>
          </p:txBody>
        </p:sp>
        <p:sp>
          <p:nvSpPr>
            <p:cNvPr id="15" name="Text Box 17"/>
            <p:cNvSpPr txBox="1">
              <a:spLocks noChangeArrowheads="1"/>
            </p:cNvSpPr>
            <p:nvPr/>
          </p:nvSpPr>
          <p:spPr bwMode="auto">
            <a:xfrm>
              <a:off x="3222625" y="5105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64K block</a:t>
              </a:r>
            </a:p>
          </p:txBody>
        </p:sp>
        <p:sp>
          <p:nvSpPr>
            <p:cNvPr id="16" name="Text Box 18"/>
            <p:cNvSpPr txBox="1">
              <a:spLocks noChangeArrowheads="1"/>
            </p:cNvSpPr>
            <p:nvPr/>
          </p:nvSpPr>
          <p:spPr bwMode="auto">
            <a:xfrm>
              <a:off x="4213225" y="5105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64K block</a:t>
              </a:r>
            </a:p>
          </p:txBody>
        </p:sp>
        <p:sp>
          <p:nvSpPr>
            <p:cNvPr id="17" name="Text Box 19"/>
            <p:cNvSpPr txBox="1">
              <a:spLocks noChangeArrowheads="1"/>
            </p:cNvSpPr>
            <p:nvPr/>
          </p:nvSpPr>
          <p:spPr bwMode="auto">
            <a:xfrm>
              <a:off x="5187950" y="4989513"/>
              <a:ext cx="1060450" cy="36671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SSTable</a:t>
              </a: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035" y="1096929"/>
            <a:ext cx="8527057" cy="4952890"/>
          </a:xfrm>
        </p:spPr>
        <p:txBody>
          <a:bodyPr>
            <a:normAutofit/>
          </a:bodyPr>
          <a:lstStyle/>
          <a:p>
            <a:pPr>
              <a:buNone/>
            </a:pPr>
            <a:r>
              <a:rPr lang="zh-CN" altLang="en-US" b="1" dirty="0" smtClean="0">
                <a:solidFill>
                  <a:srgbClr val="00B050"/>
                </a:solidFill>
                <a:latin typeface="黑体" pitchFamily="2" charset="-122"/>
                <a:ea typeface="黑体" pitchFamily="2" charset="-122"/>
              </a:rPr>
              <a:t>大数据分而治之</a:t>
            </a:r>
            <a:endParaRPr lang="en-US" altLang="zh-CN" b="1" dirty="0" smtClean="0">
              <a:solidFill>
                <a:srgbClr val="00B050"/>
              </a:solidFill>
              <a:latin typeface="黑体" pitchFamily="2" charset="-122"/>
              <a:ea typeface="黑体" pitchFamily="2" charset="-122"/>
            </a:endParaRPr>
          </a:p>
          <a:p>
            <a:pPr>
              <a:buNone/>
            </a:pPr>
            <a:r>
              <a:rPr lang="en-US" altLang="zh-CN" dirty="0" smtClean="0">
                <a:solidFill>
                  <a:srgbClr val="C00000"/>
                </a:solidFill>
                <a:latin typeface="黑体" pitchFamily="49" charset="-122"/>
                <a:ea typeface="黑体" pitchFamily="49" charset="-122"/>
              </a:rPr>
              <a:t>  </a:t>
            </a:r>
            <a:endParaRPr lang="zh-CN" altLang="en-US" dirty="0"/>
          </a:p>
        </p:txBody>
      </p:sp>
      <p:sp>
        <p:nvSpPr>
          <p:cNvPr id="4" name="Title 1"/>
          <p:cNvSpPr>
            <a:spLocks noGrp="1"/>
          </p:cNvSpPr>
          <p:nvPr>
            <p:ph type="title"/>
          </p:nvPr>
        </p:nvSpPr>
        <p:spPr>
          <a:xfrm>
            <a:off x="1158760" y="262414"/>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的基本模型和处理思想</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grpSp>
        <p:nvGrpSpPr>
          <p:cNvPr id="5" name="Group 4"/>
          <p:cNvGrpSpPr/>
          <p:nvPr/>
        </p:nvGrpSpPr>
        <p:grpSpPr>
          <a:xfrm>
            <a:off x="1067953" y="1807953"/>
            <a:ext cx="7402288" cy="4626438"/>
            <a:chOff x="1077681" y="1632855"/>
            <a:chExt cx="7402288" cy="4626438"/>
          </a:xfrm>
        </p:grpSpPr>
        <p:sp>
          <p:nvSpPr>
            <p:cNvPr id="6" name="Rounded Rectangle 5"/>
            <p:cNvSpPr/>
            <p:nvPr/>
          </p:nvSpPr>
          <p:spPr>
            <a:xfrm>
              <a:off x="3341911" y="1632855"/>
              <a:ext cx="2819400" cy="783772"/>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tx1"/>
                  </a:solidFill>
                  <a:latin typeface="+mj-ea"/>
                  <a:ea typeface="+mj-ea"/>
                </a:rPr>
                <a:t>大数据计算任务</a:t>
              </a:r>
              <a:endParaRPr lang="zh-CN" altLang="en-US" sz="2800" dirty="0">
                <a:solidFill>
                  <a:schemeClr val="tx1"/>
                </a:solidFill>
                <a:latin typeface="+mj-ea"/>
                <a:ea typeface="+mj-ea"/>
              </a:endParaRPr>
            </a:p>
          </p:txBody>
        </p:sp>
        <p:sp>
          <p:nvSpPr>
            <p:cNvPr id="7" name="Rounded Rectangle 6"/>
            <p:cNvSpPr/>
            <p:nvPr/>
          </p:nvSpPr>
          <p:spPr>
            <a:xfrm>
              <a:off x="1077681" y="3592287"/>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mj-ea"/>
                  <a:ea typeface="+mj-ea"/>
                </a:rPr>
                <a:t>子任务</a:t>
              </a:r>
              <a:endParaRPr lang="zh-CN" altLang="en-US" sz="2400" dirty="0">
                <a:solidFill>
                  <a:schemeClr val="bg1"/>
                </a:solidFill>
                <a:latin typeface="+mj-ea"/>
                <a:ea typeface="+mj-ea"/>
              </a:endParaRPr>
            </a:p>
          </p:txBody>
        </p:sp>
        <p:sp>
          <p:nvSpPr>
            <p:cNvPr id="8" name="Rounded Rectangle 7"/>
            <p:cNvSpPr/>
            <p:nvPr/>
          </p:nvSpPr>
          <p:spPr>
            <a:xfrm>
              <a:off x="2743196" y="3592287"/>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mj-ea"/>
                  <a:ea typeface="+mj-ea"/>
                </a:rPr>
                <a:t>子任务</a:t>
              </a:r>
              <a:endParaRPr lang="zh-CN" altLang="en-US" sz="2400" dirty="0">
                <a:solidFill>
                  <a:schemeClr val="bg1"/>
                </a:solidFill>
                <a:latin typeface="+mj-ea"/>
                <a:ea typeface="+mj-ea"/>
              </a:endParaRPr>
            </a:p>
          </p:txBody>
        </p:sp>
        <p:sp>
          <p:nvSpPr>
            <p:cNvPr id="9" name="Rounded Rectangle 8"/>
            <p:cNvSpPr/>
            <p:nvPr/>
          </p:nvSpPr>
          <p:spPr>
            <a:xfrm>
              <a:off x="5606135" y="3581402"/>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mj-ea"/>
                  <a:ea typeface="+mj-ea"/>
                </a:rPr>
                <a:t>子任务</a:t>
              </a:r>
              <a:endParaRPr lang="zh-CN" altLang="en-US" sz="2400" dirty="0">
                <a:solidFill>
                  <a:schemeClr val="bg1"/>
                </a:solidFill>
                <a:latin typeface="+mj-ea"/>
                <a:ea typeface="+mj-ea"/>
              </a:endParaRPr>
            </a:p>
          </p:txBody>
        </p:sp>
        <p:sp>
          <p:nvSpPr>
            <p:cNvPr id="10" name="Rounded Rectangle 9"/>
            <p:cNvSpPr/>
            <p:nvPr/>
          </p:nvSpPr>
          <p:spPr>
            <a:xfrm>
              <a:off x="7293426" y="3581403"/>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mj-ea"/>
                  <a:ea typeface="+mj-ea"/>
                </a:rPr>
                <a:t>子任务</a:t>
              </a:r>
              <a:endParaRPr lang="zh-CN" altLang="en-US" sz="2400" dirty="0">
                <a:solidFill>
                  <a:schemeClr val="bg1"/>
                </a:solidFill>
                <a:latin typeface="+mj-ea"/>
                <a:ea typeface="+mj-ea"/>
              </a:endParaRPr>
            </a:p>
          </p:txBody>
        </p:sp>
        <p:sp>
          <p:nvSpPr>
            <p:cNvPr id="11" name="TextBox 10"/>
            <p:cNvSpPr txBox="1"/>
            <p:nvPr/>
          </p:nvSpPr>
          <p:spPr>
            <a:xfrm>
              <a:off x="4093029" y="3777343"/>
              <a:ext cx="1338942" cy="400110"/>
            </a:xfrm>
            <a:prstGeom prst="rect">
              <a:avLst/>
            </a:prstGeom>
            <a:noFill/>
          </p:spPr>
          <p:txBody>
            <a:bodyPr wrap="square" rtlCol="0">
              <a:spAutoFit/>
            </a:bodyPr>
            <a:lstStyle/>
            <a:p>
              <a:pPr algn="ctr"/>
              <a:r>
                <a:rPr lang="en-US" altLang="zh-CN" sz="2000" b="1" dirty="0" smtClean="0"/>
                <a:t>……</a:t>
              </a:r>
              <a:endParaRPr lang="zh-CN" altLang="en-US" sz="2000" b="1" dirty="0"/>
            </a:p>
          </p:txBody>
        </p:sp>
        <p:cxnSp>
          <p:nvCxnSpPr>
            <p:cNvPr id="12" name="Straight Arrow Connector 11"/>
            <p:cNvCxnSpPr/>
            <p:nvPr/>
          </p:nvCxnSpPr>
          <p:spPr>
            <a:xfrm rot="10800000" flipV="1">
              <a:off x="1665515" y="2427513"/>
              <a:ext cx="3091543" cy="112122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0"/>
            </p:cNvCxnSpPr>
            <p:nvPr/>
          </p:nvCxnSpPr>
          <p:spPr>
            <a:xfrm rot="10800000" flipV="1">
              <a:off x="3336469" y="2427517"/>
              <a:ext cx="1442361" cy="1164770"/>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0"/>
            </p:cNvCxnSpPr>
            <p:nvPr/>
          </p:nvCxnSpPr>
          <p:spPr>
            <a:xfrm>
              <a:off x="4822374" y="2438403"/>
              <a:ext cx="1377033" cy="114299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5780313" y="1420583"/>
              <a:ext cx="1132118" cy="3124206"/>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42657" y="2841171"/>
              <a:ext cx="2024743" cy="461665"/>
            </a:xfrm>
            <a:prstGeom prst="rect">
              <a:avLst/>
            </a:prstGeom>
            <a:noFill/>
          </p:spPr>
          <p:txBody>
            <a:bodyPr wrap="square" rtlCol="0">
              <a:spAutoFit/>
            </a:bodyPr>
            <a:lstStyle/>
            <a:p>
              <a:pPr algn="ctr"/>
              <a:r>
                <a:rPr lang="zh-CN" altLang="en-US" sz="2400" dirty="0" smtClean="0">
                  <a:solidFill>
                    <a:srgbClr val="0066FF"/>
                  </a:solidFill>
                  <a:latin typeface="+mj-ea"/>
                  <a:ea typeface="+mj-ea"/>
                </a:rPr>
                <a:t>任务划分</a:t>
              </a:r>
              <a:endParaRPr lang="zh-CN" altLang="en-US" sz="2400" dirty="0">
                <a:solidFill>
                  <a:srgbClr val="0066FF"/>
                </a:solidFill>
                <a:latin typeface="+mj-ea"/>
                <a:ea typeface="+mj-ea"/>
              </a:endParaRPr>
            </a:p>
          </p:txBody>
        </p:sp>
        <p:sp>
          <p:nvSpPr>
            <p:cNvPr id="17" name="Rounded Rectangle 16"/>
            <p:cNvSpPr/>
            <p:nvPr/>
          </p:nvSpPr>
          <p:spPr>
            <a:xfrm>
              <a:off x="3374566" y="5475521"/>
              <a:ext cx="2819400" cy="783772"/>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latin typeface="+mj-ea"/>
                  <a:ea typeface="+mj-ea"/>
                </a:rPr>
                <a:t>计算结果</a:t>
              </a:r>
              <a:endParaRPr lang="zh-CN" altLang="en-US" sz="2800" dirty="0">
                <a:solidFill>
                  <a:schemeClr val="bg1"/>
                </a:solidFill>
                <a:latin typeface="+mj-ea"/>
                <a:ea typeface="+mj-ea"/>
              </a:endParaRPr>
            </a:p>
          </p:txBody>
        </p:sp>
        <p:cxnSp>
          <p:nvCxnSpPr>
            <p:cNvPr id="18" name="Straight Arrow Connector 17"/>
            <p:cNvCxnSpPr>
              <a:stCxn id="7" idx="2"/>
              <a:endCxn id="17" idx="0"/>
            </p:cNvCxnSpPr>
            <p:nvPr/>
          </p:nvCxnSpPr>
          <p:spPr>
            <a:xfrm rot="16200000" flipH="1">
              <a:off x="2558135" y="3249390"/>
              <a:ext cx="1338948" cy="3113313"/>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17" idx="0"/>
            </p:cNvCxnSpPr>
            <p:nvPr/>
          </p:nvCxnSpPr>
          <p:spPr>
            <a:xfrm rot="16200000" flipH="1">
              <a:off x="3390893" y="4082148"/>
              <a:ext cx="1338948" cy="144779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7" idx="0"/>
            </p:cNvCxnSpPr>
            <p:nvPr/>
          </p:nvCxnSpPr>
          <p:spPr>
            <a:xfrm rot="5400000">
              <a:off x="4816921" y="4093034"/>
              <a:ext cx="1349833" cy="1415141"/>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7" idx="0"/>
            </p:cNvCxnSpPr>
            <p:nvPr/>
          </p:nvCxnSpPr>
          <p:spPr>
            <a:xfrm rot="5400000">
              <a:off x="5660566" y="3249389"/>
              <a:ext cx="1349832" cy="31024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09998" y="4495798"/>
              <a:ext cx="2024743" cy="461665"/>
            </a:xfrm>
            <a:prstGeom prst="rect">
              <a:avLst/>
            </a:prstGeom>
            <a:noFill/>
          </p:spPr>
          <p:txBody>
            <a:bodyPr wrap="square" rtlCol="0">
              <a:spAutoFit/>
            </a:bodyPr>
            <a:lstStyle/>
            <a:p>
              <a:pPr algn="ctr"/>
              <a:r>
                <a:rPr lang="zh-CN" altLang="en-US" sz="2400" dirty="0" smtClean="0">
                  <a:solidFill>
                    <a:srgbClr val="C00000"/>
                  </a:solidFill>
                  <a:latin typeface="+mj-ea"/>
                  <a:ea typeface="+mj-ea"/>
                </a:rPr>
                <a:t>结果合并</a:t>
              </a:r>
              <a:endParaRPr lang="zh-CN" altLang="en-US" sz="2400" dirty="0">
                <a:solidFill>
                  <a:srgbClr val="C00000"/>
                </a:solidFill>
                <a:latin typeface="+mj-ea"/>
                <a:ea typeface="+mj-ea"/>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590437"/>
            <a:ext cx="8596651" cy="2800767"/>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基本构架</a:t>
            </a:r>
            <a:endParaRPr lang="en-US" altLang="zh-CN" sz="2600" b="1"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C00000"/>
                </a:solidFill>
                <a:latin typeface="黑体" pitchFamily="2" charset="-122"/>
                <a:ea typeface="黑体" pitchFamily="2" charset="-122"/>
              </a:rPr>
              <a:t>子表服务器</a:t>
            </a:r>
            <a:endParaRPr lang="en-US" altLang="zh-CN" sz="2600"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buFont typeface="Wingdings" pitchFamily="2" charset="2"/>
              <a:buChar char="l"/>
            </a:pPr>
            <a:r>
              <a:rPr lang="zh-CN" altLang="en-US" sz="2600" dirty="0" smtClean="0">
                <a:solidFill>
                  <a:srgbClr val="0066FF"/>
                </a:solidFill>
                <a:latin typeface="黑体" pitchFamily="2" charset="-122"/>
                <a:ea typeface="黑体" pitchFamily="2" charset="-122"/>
              </a:rPr>
              <a:t>子表数据格式</a:t>
            </a:r>
            <a:endParaRPr lang="en-US" altLang="zh-CN" sz="2600" dirty="0" smtClean="0">
              <a:solidFill>
                <a:srgbClr val="0066FF"/>
              </a:solidFill>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0066FF"/>
                </a:solidFill>
                <a:latin typeface="黑体" pitchFamily="2" charset="-122"/>
                <a:ea typeface="黑体" pitchFamily="2" charset="-122"/>
              </a:rPr>
              <a:t>  </a:t>
            </a:r>
            <a:r>
              <a:rPr lang="zh-CN" altLang="en-US" sz="2400" dirty="0" smtClean="0">
                <a:latin typeface="黑体" pitchFamily="2" charset="-122"/>
                <a:ea typeface="黑体" pitchFamily="2" charset="-122"/>
              </a:rPr>
              <a:t>概念上子表是整个大表的多行数据划分后构成。而一个子表服务器上的子表将进一步由很多个</a:t>
            </a:r>
            <a:r>
              <a:rPr lang="en-US" altLang="zh-CN" sz="2400" dirty="0" smtClean="0">
                <a:latin typeface="黑体" pitchFamily="2" charset="-122"/>
                <a:ea typeface="黑体" pitchFamily="2" charset="-122"/>
              </a:rPr>
              <a:t>SSTable</a:t>
            </a:r>
            <a:r>
              <a:rPr lang="zh-CN" altLang="en-US" sz="2400" dirty="0" smtClean="0">
                <a:latin typeface="黑体" pitchFamily="2" charset="-122"/>
                <a:ea typeface="黑体" pitchFamily="2" charset="-122"/>
              </a:rPr>
              <a:t>构成，每个</a:t>
            </a:r>
            <a:r>
              <a:rPr lang="en-US" altLang="zh-CN" sz="2400" dirty="0" err="1" smtClean="0">
                <a:latin typeface="黑体" pitchFamily="2" charset="-122"/>
                <a:ea typeface="黑体" pitchFamily="2" charset="-122"/>
              </a:rPr>
              <a:t>SSTable</a:t>
            </a:r>
            <a:r>
              <a:rPr lang="zh-CN" altLang="en-US" sz="2400" dirty="0" smtClean="0">
                <a:latin typeface="黑体" pitchFamily="2" charset="-122"/>
                <a:ea typeface="黑体" pitchFamily="2" charset="-122"/>
              </a:rPr>
              <a:t>构成最终的在底层</a:t>
            </a:r>
            <a:r>
              <a:rPr lang="en-US" altLang="zh-CN" sz="2400" dirty="0" smtClean="0">
                <a:latin typeface="黑体" pitchFamily="2" charset="-122"/>
                <a:ea typeface="黑体" pitchFamily="2" charset="-122"/>
              </a:rPr>
              <a:t>GFS</a:t>
            </a:r>
            <a:r>
              <a:rPr lang="zh-CN" altLang="en-US" sz="2400" dirty="0" smtClean="0">
                <a:latin typeface="黑体" pitchFamily="2" charset="-122"/>
                <a:ea typeface="黑体" pitchFamily="2" charset="-122"/>
              </a:rPr>
              <a:t>中的存储单位。</a:t>
            </a:r>
            <a:endParaRPr lang="en-US" altLang="zh-CN" sz="2600" dirty="0" smtClean="0">
              <a:latin typeface="黑体" pitchFamily="2" charset="-122"/>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grpSp>
        <p:nvGrpSpPr>
          <p:cNvPr id="43" name="Group 42"/>
          <p:cNvGrpSpPr/>
          <p:nvPr/>
        </p:nvGrpSpPr>
        <p:grpSpPr>
          <a:xfrm>
            <a:off x="247071" y="3675642"/>
            <a:ext cx="8763000" cy="2173287"/>
            <a:chOff x="228600" y="3998913"/>
            <a:chExt cx="8763000" cy="2173287"/>
          </a:xfrm>
        </p:grpSpPr>
        <p:sp>
          <p:nvSpPr>
            <p:cNvPr id="18" name="Rectangle 4"/>
            <p:cNvSpPr>
              <a:spLocks noChangeArrowheads="1"/>
            </p:cNvSpPr>
            <p:nvPr/>
          </p:nvSpPr>
          <p:spPr bwMode="auto">
            <a:xfrm>
              <a:off x="4572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19" name="Rectangle 5"/>
            <p:cNvSpPr>
              <a:spLocks noChangeArrowheads="1"/>
            </p:cNvSpPr>
            <p:nvPr/>
          </p:nvSpPr>
          <p:spPr bwMode="auto">
            <a:xfrm>
              <a:off x="14478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20" name="Rectangle 6"/>
            <p:cNvSpPr>
              <a:spLocks noChangeArrowheads="1"/>
            </p:cNvSpPr>
            <p:nvPr/>
          </p:nvSpPr>
          <p:spPr bwMode="auto">
            <a:xfrm>
              <a:off x="24384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21" name="Rectangle 7"/>
            <p:cNvSpPr>
              <a:spLocks noChangeArrowheads="1"/>
            </p:cNvSpPr>
            <p:nvPr/>
          </p:nvSpPr>
          <p:spPr bwMode="auto">
            <a:xfrm>
              <a:off x="3429000" y="5486400"/>
              <a:ext cx="762000" cy="4572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22" name="Text Box 8"/>
            <p:cNvSpPr txBox="1">
              <a:spLocks noChangeArrowheads="1"/>
            </p:cNvSpPr>
            <p:nvPr/>
          </p:nvSpPr>
          <p:spPr bwMode="auto">
            <a:xfrm>
              <a:off x="3429000" y="5562600"/>
              <a:ext cx="649537"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Index</a:t>
              </a:r>
            </a:p>
          </p:txBody>
        </p:sp>
        <p:sp>
          <p:nvSpPr>
            <p:cNvPr id="23" name="Rectangle 9"/>
            <p:cNvSpPr>
              <a:spLocks noChangeArrowheads="1"/>
            </p:cNvSpPr>
            <p:nvPr/>
          </p:nvSpPr>
          <p:spPr bwMode="auto">
            <a:xfrm>
              <a:off x="381000" y="4572000"/>
              <a:ext cx="4038600" cy="14478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24" name="Text Box 10"/>
            <p:cNvSpPr txBox="1">
              <a:spLocks noChangeArrowheads="1"/>
            </p:cNvSpPr>
            <p:nvPr/>
          </p:nvSpPr>
          <p:spPr bwMode="auto">
            <a:xfrm>
              <a:off x="4572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25" name="Text Box 11"/>
            <p:cNvSpPr txBox="1">
              <a:spLocks noChangeArrowheads="1"/>
            </p:cNvSpPr>
            <p:nvPr/>
          </p:nvSpPr>
          <p:spPr bwMode="auto">
            <a:xfrm>
              <a:off x="14478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26" name="Text Box 12"/>
            <p:cNvSpPr txBox="1">
              <a:spLocks noChangeArrowheads="1"/>
            </p:cNvSpPr>
            <p:nvPr/>
          </p:nvSpPr>
          <p:spPr bwMode="auto">
            <a:xfrm>
              <a:off x="24384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27" name="Text Box 13"/>
            <p:cNvSpPr txBox="1">
              <a:spLocks noChangeArrowheads="1"/>
            </p:cNvSpPr>
            <p:nvPr/>
          </p:nvSpPr>
          <p:spPr bwMode="auto">
            <a:xfrm>
              <a:off x="3413125" y="4608513"/>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28" name="Rectangle 14"/>
            <p:cNvSpPr>
              <a:spLocks noChangeArrowheads="1"/>
            </p:cNvSpPr>
            <p:nvPr/>
          </p:nvSpPr>
          <p:spPr bwMode="auto">
            <a:xfrm>
              <a:off x="48006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29" name="Rectangle 15"/>
            <p:cNvSpPr>
              <a:spLocks noChangeArrowheads="1"/>
            </p:cNvSpPr>
            <p:nvPr/>
          </p:nvSpPr>
          <p:spPr bwMode="auto">
            <a:xfrm>
              <a:off x="57912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30" name="Rectangle 16"/>
            <p:cNvSpPr>
              <a:spLocks noChangeArrowheads="1"/>
            </p:cNvSpPr>
            <p:nvPr/>
          </p:nvSpPr>
          <p:spPr bwMode="auto">
            <a:xfrm>
              <a:off x="6781800" y="4648200"/>
              <a:ext cx="914400" cy="12954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31" name="Rectangle 17"/>
            <p:cNvSpPr>
              <a:spLocks noChangeArrowheads="1"/>
            </p:cNvSpPr>
            <p:nvPr/>
          </p:nvSpPr>
          <p:spPr bwMode="auto">
            <a:xfrm>
              <a:off x="7772400" y="5486400"/>
              <a:ext cx="762000" cy="4572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32" name="Text Box 18"/>
            <p:cNvSpPr txBox="1">
              <a:spLocks noChangeArrowheads="1"/>
            </p:cNvSpPr>
            <p:nvPr/>
          </p:nvSpPr>
          <p:spPr bwMode="auto">
            <a:xfrm>
              <a:off x="7772400" y="5562600"/>
              <a:ext cx="649537"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Index</a:t>
              </a:r>
            </a:p>
          </p:txBody>
        </p:sp>
        <p:sp>
          <p:nvSpPr>
            <p:cNvPr id="33" name="Rectangle 19"/>
            <p:cNvSpPr>
              <a:spLocks noChangeArrowheads="1"/>
            </p:cNvSpPr>
            <p:nvPr/>
          </p:nvSpPr>
          <p:spPr bwMode="auto">
            <a:xfrm>
              <a:off x="4724400" y="4572000"/>
              <a:ext cx="4038600" cy="14478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34" name="Text Box 20"/>
            <p:cNvSpPr txBox="1">
              <a:spLocks noChangeArrowheads="1"/>
            </p:cNvSpPr>
            <p:nvPr/>
          </p:nvSpPr>
          <p:spPr bwMode="auto">
            <a:xfrm>
              <a:off x="48006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35" name="Text Box 21"/>
            <p:cNvSpPr txBox="1">
              <a:spLocks noChangeArrowheads="1"/>
            </p:cNvSpPr>
            <p:nvPr/>
          </p:nvSpPr>
          <p:spPr bwMode="auto">
            <a:xfrm>
              <a:off x="57912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36" name="Text Box 22"/>
            <p:cNvSpPr txBox="1">
              <a:spLocks noChangeArrowheads="1"/>
            </p:cNvSpPr>
            <p:nvPr/>
          </p:nvSpPr>
          <p:spPr bwMode="auto">
            <a:xfrm>
              <a:off x="6781800" y="4724400"/>
              <a:ext cx="838200" cy="6413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64K block</a:t>
              </a:r>
            </a:p>
          </p:txBody>
        </p:sp>
        <p:sp>
          <p:nvSpPr>
            <p:cNvPr id="37" name="Text Box 23"/>
            <p:cNvSpPr txBox="1">
              <a:spLocks noChangeArrowheads="1"/>
            </p:cNvSpPr>
            <p:nvPr/>
          </p:nvSpPr>
          <p:spPr bwMode="auto">
            <a:xfrm>
              <a:off x="7756525" y="4608513"/>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38" name="Rectangle 29"/>
            <p:cNvSpPr>
              <a:spLocks noChangeArrowheads="1"/>
            </p:cNvSpPr>
            <p:nvPr/>
          </p:nvSpPr>
          <p:spPr bwMode="auto">
            <a:xfrm>
              <a:off x="228600" y="4038600"/>
              <a:ext cx="8763000" cy="21336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39" name="Text Box 30"/>
            <p:cNvSpPr txBox="1">
              <a:spLocks noChangeArrowheads="1"/>
            </p:cNvSpPr>
            <p:nvPr/>
          </p:nvSpPr>
          <p:spPr bwMode="auto">
            <a:xfrm>
              <a:off x="441325" y="4075113"/>
              <a:ext cx="712054"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Tablet</a:t>
              </a:r>
            </a:p>
          </p:txBody>
        </p:sp>
        <p:sp>
          <p:nvSpPr>
            <p:cNvPr id="40" name="Text Box 31"/>
            <p:cNvSpPr txBox="1">
              <a:spLocks noChangeArrowheads="1"/>
            </p:cNvSpPr>
            <p:nvPr/>
          </p:nvSpPr>
          <p:spPr bwMode="auto">
            <a:xfrm>
              <a:off x="1508125" y="3998913"/>
              <a:ext cx="184150" cy="36671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41" name="Text Box 32"/>
            <p:cNvSpPr txBox="1">
              <a:spLocks noChangeArrowheads="1"/>
            </p:cNvSpPr>
            <p:nvPr/>
          </p:nvSpPr>
          <p:spPr bwMode="auto">
            <a:xfrm>
              <a:off x="1524000" y="4038600"/>
              <a:ext cx="1828800" cy="366713"/>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Start:aardvark</a:t>
              </a:r>
            </a:p>
          </p:txBody>
        </p:sp>
        <p:sp>
          <p:nvSpPr>
            <p:cNvPr id="42" name="Text Box 33"/>
            <p:cNvSpPr txBox="1">
              <a:spLocks noChangeArrowheads="1"/>
            </p:cNvSpPr>
            <p:nvPr/>
          </p:nvSpPr>
          <p:spPr bwMode="auto">
            <a:xfrm>
              <a:off x="3505200" y="4038600"/>
              <a:ext cx="1371600" cy="366713"/>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End:apple</a:t>
              </a:r>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331" y="590437"/>
            <a:ext cx="8596651" cy="2877711"/>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基本构架</a:t>
            </a:r>
            <a:endParaRPr lang="en-US" altLang="zh-CN" sz="2600" b="1"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C00000"/>
                </a:solidFill>
                <a:latin typeface="黑体" pitchFamily="2" charset="-122"/>
                <a:ea typeface="黑体" pitchFamily="2" charset="-122"/>
              </a:rPr>
              <a:t>子表服务器</a:t>
            </a:r>
            <a:endParaRPr lang="en-US" altLang="zh-CN" sz="2600"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buFont typeface="Wingdings" pitchFamily="2" charset="2"/>
              <a:buChar char="l"/>
            </a:pPr>
            <a:r>
              <a:rPr lang="zh-CN" altLang="en-US" sz="2600" dirty="0" smtClean="0">
                <a:solidFill>
                  <a:srgbClr val="0066FF"/>
                </a:solidFill>
                <a:latin typeface="黑体" pitchFamily="2" charset="-122"/>
                <a:ea typeface="黑体" pitchFamily="2" charset="-122"/>
              </a:rPr>
              <a:t>子表数据格式</a:t>
            </a:r>
            <a:endParaRPr lang="en-US" altLang="zh-CN" sz="2600" dirty="0" smtClean="0">
              <a:solidFill>
                <a:srgbClr val="0066FF"/>
              </a:solidFill>
              <a:latin typeface="黑体" pitchFamily="2" charset="-122"/>
              <a:ea typeface="黑体" pitchFamily="2" charset="-122"/>
            </a:endParaRPr>
          </a:p>
          <a:p>
            <a:pPr marL="274320" lvl="1" indent="-274320">
              <a:spcBef>
                <a:spcPts val="580"/>
              </a:spcBef>
              <a:buClr>
                <a:schemeClr val="accent1"/>
              </a:buClr>
              <a:buSzPct val="70000"/>
            </a:pPr>
            <a:r>
              <a:rPr lang="en-US" altLang="zh-CN" sz="2400" dirty="0" smtClean="0">
                <a:solidFill>
                  <a:srgbClr val="0066FF"/>
                </a:solidFill>
                <a:latin typeface="黑体" pitchFamily="2" charset="-122"/>
                <a:ea typeface="黑体" pitchFamily="2" charset="-122"/>
              </a:rPr>
              <a:t> </a:t>
            </a:r>
            <a:r>
              <a:rPr lang="zh-CN" altLang="en-US" sz="2400" dirty="0" smtClean="0">
                <a:latin typeface="黑体" pitchFamily="2" charset="-122"/>
                <a:ea typeface="黑体" pitchFamily="2" charset="-122"/>
              </a:rPr>
              <a:t>一个</a:t>
            </a:r>
            <a:r>
              <a:rPr lang="en-US" altLang="zh-CN" sz="2400" dirty="0" err="1" smtClean="0">
                <a:latin typeface="黑体" pitchFamily="2" charset="-122"/>
                <a:ea typeface="黑体" pitchFamily="2" charset="-122"/>
              </a:rPr>
              <a:t>SSTable</a:t>
            </a:r>
            <a:r>
              <a:rPr lang="zh-CN" altLang="en-US" sz="2400" dirty="0" smtClean="0">
                <a:latin typeface="黑体" pitchFamily="2" charset="-122"/>
                <a:ea typeface="黑体" pitchFamily="2" charset="-122"/>
              </a:rPr>
              <a:t>还可以为不同的子表所共享，以避免同样数据的重复存储。</a:t>
            </a:r>
            <a:endParaRPr lang="en-US" altLang="zh-CN" sz="2400" dirty="0" smtClean="0">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0066FF"/>
                </a:solidFill>
                <a:latin typeface="黑体" pitchFamily="2" charset="-122"/>
                <a:ea typeface="黑体" pitchFamily="2" charset="-122"/>
              </a:rPr>
              <a:t>  </a:t>
            </a:r>
            <a:endParaRPr lang="en-US" altLang="zh-CN" sz="2600" dirty="0" smtClean="0">
              <a:latin typeface="黑体" pitchFamily="2" charset="-122"/>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grpSp>
        <p:nvGrpSpPr>
          <p:cNvPr id="64" name="Group 63"/>
          <p:cNvGrpSpPr/>
          <p:nvPr/>
        </p:nvGrpSpPr>
        <p:grpSpPr>
          <a:xfrm>
            <a:off x="1914525" y="3664528"/>
            <a:ext cx="5426075" cy="2478087"/>
            <a:chOff x="1812925" y="2971800"/>
            <a:chExt cx="5426075" cy="2478087"/>
          </a:xfrm>
        </p:grpSpPr>
        <p:sp>
          <p:nvSpPr>
            <p:cNvPr id="43" name="Rectangle 4"/>
            <p:cNvSpPr>
              <a:spLocks noChangeArrowheads="1"/>
            </p:cNvSpPr>
            <p:nvPr/>
          </p:nvSpPr>
          <p:spPr bwMode="auto">
            <a:xfrm>
              <a:off x="1981200" y="4306887"/>
              <a:ext cx="990600" cy="11430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44" name="Text Box 5"/>
            <p:cNvSpPr txBox="1">
              <a:spLocks noChangeArrowheads="1"/>
            </p:cNvSpPr>
            <p:nvPr/>
          </p:nvSpPr>
          <p:spPr bwMode="auto">
            <a:xfrm>
              <a:off x="1981200" y="4611687"/>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45" name="Rectangle 6"/>
            <p:cNvSpPr>
              <a:spLocks noChangeArrowheads="1"/>
            </p:cNvSpPr>
            <p:nvPr/>
          </p:nvSpPr>
          <p:spPr bwMode="auto">
            <a:xfrm>
              <a:off x="3048000" y="4306887"/>
              <a:ext cx="990600" cy="11430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46" name="Text Box 7"/>
            <p:cNvSpPr txBox="1">
              <a:spLocks noChangeArrowheads="1"/>
            </p:cNvSpPr>
            <p:nvPr/>
          </p:nvSpPr>
          <p:spPr bwMode="auto">
            <a:xfrm>
              <a:off x="3048000" y="4611687"/>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47" name="Rectangle 8"/>
            <p:cNvSpPr>
              <a:spLocks noChangeArrowheads="1"/>
            </p:cNvSpPr>
            <p:nvPr/>
          </p:nvSpPr>
          <p:spPr bwMode="auto">
            <a:xfrm>
              <a:off x="4419600" y="4306887"/>
              <a:ext cx="990600" cy="11430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48" name="Text Box 9"/>
            <p:cNvSpPr txBox="1">
              <a:spLocks noChangeArrowheads="1"/>
            </p:cNvSpPr>
            <p:nvPr/>
          </p:nvSpPr>
          <p:spPr bwMode="auto">
            <a:xfrm>
              <a:off x="4419600" y="4611687"/>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49" name="Rectangle 10"/>
            <p:cNvSpPr>
              <a:spLocks noChangeArrowheads="1"/>
            </p:cNvSpPr>
            <p:nvPr/>
          </p:nvSpPr>
          <p:spPr bwMode="auto">
            <a:xfrm>
              <a:off x="5486400" y="4306887"/>
              <a:ext cx="990600" cy="11430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50" name="Text Box 11"/>
            <p:cNvSpPr txBox="1">
              <a:spLocks noChangeArrowheads="1"/>
            </p:cNvSpPr>
            <p:nvPr/>
          </p:nvSpPr>
          <p:spPr bwMode="auto">
            <a:xfrm>
              <a:off x="5486400" y="4611687"/>
              <a:ext cx="912429"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SSTable</a:t>
              </a:r>
            </a:p>
          </p:txBody>
        </p:sp>
        <p:sp>
          <p:nvSpPr>
            <p:cNvPr id="51" name="Rectangle 12"/>
            <p:cNvSpPr>
              <a:spLocks noChangeArrowheads="1"/>
            </p:cNvSpPr>
            <p:nvPr/>
          </p:nvSpPr>
          <p:spPr bwMode="auto">
            <a:xfrm>
              <a:off x="1828800" y="3011487"/>
              <a:ext cx="2514600" cy="6858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52" name="Text Box 13"/>
            <p:cNvSpPr txBox="1">
              <a:spLocks noChangeArrowheads="1"/>
            </p:cNvSpPr>
            <p:nvPr/>
          </p:nvSpPr>
          <p:spPr bwMode="auto">
            <a:xfrm>
              <a:off x="1889125" y="2971800"/>
              <a:ext cx="712054"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Arial Narrow" pitchFamily="34" charset="0"/>
                </a:rPr>
                <a:t>Tablet</a:t>
              </a:r>
            </a:p>
          </p:txBody>
        </p:sp>
        <p:sp>
          <p:nvSpPr>
            <p:cNvPr id="53" name="Text Box 14"/>
            <p:cNvSpPr txBox="1">
              <a:spLocks noChangeArrowheads="1"/>
            </p:cNvSpPr>
            <p:nvPr/>
          </p:nvSpPr>
          <p:spPr bwMode="auto">
            <a:xfrm>
              <a:off x="1812925" y="3352800"/>
              <a:ext cx="922047"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aardvark</a:t>
              </a:r>
            </a:p>
          </p:txBody>
        </p:sp>
        <p:sp>
          <p:nvSpPr>
            <p:cNvPr id="54" name="Text Box 15"/>
            <p:cNvSpPr txBox="1">
              <a:spLocks noChangeArrowheads="1"/>
            </p:cNvSpPr>
            <p:nvPr/>
          </p:nvSpPr>
          <p:spPr bwMode="auto">
            <a:xfrm>
              <a:off x="3657600" y="3316287"/>
              <a:ext cx="649537"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apple</a:t>
              </a:r>
            </a:p>
          </p:txBody>
        </p:sp>
        <p:sp>
          <p:nvSpPr>
            <p:cNvPr id="55" name="Rectangle 16"/>
            <p:cNvSpPr>
              <a:spLocks noChangeArrowheads="1"/>
            </p:cNvSpPr>
            <p:nvPr/>
          </p:nvSpPr>
          <p:spPr bwMode="auto">
            <a:xfrm>
              <a:off x="4724400" y="3011487"/>
              <a:ext cx="2514600" cy="685800"/>
            </a:xfrm>
            <a:prstGeom prst="rect">
              <a:avLst/>
            </a:prstGeom>
            <a:no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56" name="Text Box 17"/>
            <p:cNvSpPr txBox="1">
              <a:spLocks noChangeArrowheads="1"/>
            </p:cNvSpPr>
            <p:nvPr/>
          </p:nvSpPr>
          <p:spPr bwMode="auto">
            <a:xfrm>
              <a:off x="4784725" y="2971800"/>
              <a:ext cx="712054"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Tablet</a:t>
              </a:r>
            </a:p>
          </p:txBody>
        </p:sp>
        <p:sp>
          <p:nvSpPr>
            <p:cNvPr id="57" name="Text Box 18"/>
            <p:cNvSpPr txBox="1">
              <a:spLocks noChangeArrowheads="1"/>
            </p:cNvSpPr>
            <p:nvPr/>
          </p:nvSpPr>
          <p:spPr bwMode="auto">
            <a:xfrm>
              <a:off x="4708525" y="3352800"/>
              <a:ext cx="1282723"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apple_two_E</a:t>
              </a:r>
            </a:p>
          </p:txBody>
        </p:sp>
        <p:sp>
          <p:nvSpPr>
            <p:cNvPr id="58" name="Text Box 19"/>
            <p:cNvSpPr txBox="1">
              <a:spLocks noChangeArrowheads="1"/>
            </p:cNvSpPr>
            <p:nvPr/>
          </p:nvSpPr>
          <p:spPr bwMode="auto">
            <a:xfrm>
              <a:off x="6553200" y="3316287"/>
              <a:ext cx="554960" cy="369332"/>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Arial Narrow" pitchFamily="34" charset="0"/>
                </a:rPr>
                <a:t>boat</a:t>
              </a:r>
            </a:p>
          </p:txBody>
        </p:sp>
        <p:sp>
          <p:nvSpPr>
            <p:cNvPr id="59" name="Line 20"/>
            <p:cNvSpPr>
              <a:spLocks noChangeShapeType="1"/>
            </p:cNvSpPr>
            <p:nvPr/>
          </p:nvSpPr>
          <p:spPr bwMode="auto">
            <a:xfrm flipH="1">
              <a:off x="2286000" y="3697287"/>
              <a:ext cx="76200" cy="6096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60" name="Line 21"/>
            <p:cNvSpPr>
              <a:spLocks noChangeShapeType="1"/>
            </p:cNvSpPr>
            <p:nvPr/>
          </p:nvSpPr>
          <p:spPr bwMode="auto">
            <a:xfrm>
              <a:off x="3124200" y="3697287"/>
              <a:ext cx="304800" cy="6096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61" name="Line 22"/>
            <p:cNvSpPr>
              <a:spLocks noChangeShapeType="1"/>
            </p:cNvSpPr>
            <p:nvPr/>
          </p:nvSpPr>
          <p:spPr bwMode="auto">
            <a:xfrm>
              <a:off x="3581400" y="3697287"/>
              <a:ext cx="1143000" cy="6096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62" name="Line 23"/>
            <p:cNvSpPr>
              <a:spLocks noChangeShapeType="1"/>
            </p:cNvSpPr>
            <p:nvPr/>
          </p:nvSpPr>
          <p:spPr bwMode="auto">
            <a:xfrm flipH="1">
              <a:off x="5029200" y="3697287"/>
              <a:ext cx="533400" cy="6096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sp>
          <p:nvSpPr>
            <p:cNvPr id="63" name="Line 24"/>
            <p:cNvSpPr>
              <a:spLocks noChangeShapeType="1"/>
            </p:cNvSpPr>
            <p:nvPr/>
          </p:nvSpPr>
          <p:spPr bwMode="auto">
            <a:xfrm flipH="1">
              <a:off x="6019800" y="3697287"/>
              <a:ext cx="381000" cy="6096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Narrow" pitchFamily="34" charset="0"/>
              </a:endParaRPr>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Bigtable_TabletLocation.png"/>
          <p:cNvPicPr>
            <a:picLocks noChangeAspect="1"/>
          </p:cNvPicPr>
          <p:nvPr/>
        </p:nvPicPr>
        <p:blipFill>
          <a:blip r:embed="rId2" cstate="print"/>
          <a:stretch>
            <a:fillRect/>
          </a:stretch>
        </p:blipFill>
        <p:spPr>
          <a:xfrm>
            <a:off x="1265382" y="2871863"/>
            <a:ext cx="6954982" cy="3847592"/>
          </a:xfrm>
          <a:prstGeom prst="rect">
            <a:avLst/>
          </a:prstGeom>
        </p:spPr>
      </p:pic>
      <p:sp>
        <p:nvSpPr>
          <p:cNvPr id="5" name="Rectangle 4"/>
          <p:cNvSpPr/>
          <p:nvPr/>
        </p:nvSpPr>
        <p:spPr>
          <a:xfrm>
            <a:off x="390331" y="590437"/>
            <a:ext cx="8596651" cy="3600986"/>
          </a:xfrm>
          <a:prstGeom prst="rect">
            <a:avLst/>
          </a:prstGeom>
        </p:spPr>
        <p:txBody>
          <a:bodyPr wrap="square">
            <a:spAutoFit/>
          </a:bodyPr>
          <a:lstStyle/>
          <a:p>
            <a:pPr marL="274320" lvl="1" indent="-274320">
              <a:spcBef>
                <a:spcPts val="580"/>
              </a:spcBef>
              <a:spcAft>
                <a:spcPts val="600"/>
              </a:spcAft>
              <a:buClr>
                <a:schemeClr val="accent1"/>
              </a:buClr>
              <a:buSzPct val="85000"/>
            </a:pPr>
            <a:r>
              <a:rPr lang="en-US" altLang="zh-CN" sz="2600" b="1" dirty="0" err="1" smtClean="0">
                <a:solidFill>
                  <a:srgbClr val="00B050"/>
                </a:solidFill>
                <a:latin typeface="黑体" pitchFamily="2" charset="-122"/>
                <a:ea typeface="黑体" pitchFamily="2" charset="-122"/>
              </a:rPr>
              <a:t>BigTable</a:t>
            </a:r>
            <a:r>
              <a:rPr lang="zh-CN" altLang="en-US" sz="2600" b="1" dirty="0" smtClean="0">
                <a:solidFill>
                  <a:srgbClr val="00B050"/>
                </a:solidFill>
                <a:latin typeface="黑体" pitchFamily="2" charset="-122"/>
                <a:ea typeface="黑体" pitchFamily="2" charset="-122"/>
              </a:rPr>
              <a:t>基本构架</a:t>
            </a:r>
            <a:endParaRPr lang="en-US" altLang="zh-CN" sz="2600" b="1"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C00000"/>
                </a:solidFill>
                <a:latin typeface="黑体" pitchFamily="2" charset="-122"/>
                <a:ea typeface="黑体" pitchFamily="2" charset="-122"/>
              </a:rPr>
              <a:t>子表服务器</a:t>
            </a:r>
            <a:endParaRPr lang="en-US" altLang="zh-CN" sz="2600" dirty="0" smtClean="0">
              <a:solidFill>
                <a:srgbClr val="C00000"/>
              </a:solidFill>
              <a:latin typeface="黑体" pitchFamily="2" charset="-122"/>
              <a:ea typeface="黑体" pitchFamily="2" charset="-122"/>
            </a:endParaRPr>
          </a:p>
          <a:p>
            <a:pPr marL="274320" lvl="1" indent="-274320">
              <a:spcBef>
                <a:spcPts val="580"/>
              </a:spcBef>
              <a:buClr>
                <a:schemeClr val="accent1"/>
              </a:buClr>
              <a:buSzPct val="70000"/>
              <a:buFont typeface="Wingdings" pitchFamily="2" charset="2"/>
              <a:buChar char="l"/>
            </a:pPr>
            <a:r>
              <a:rPr lang="zh-CN" altLang="en-US" sz="2600" dirty="0" smtClean="0">
                <a:solidFill>
                  <a:srgbClr val="0066FF"/>
                </a:solidFill>
                <a:latin typeface="黑体" pitchFamily="2" charset="-122"/>
                <a:ea typeface="黑体" pitchFamily="2" charset="-122"/>
              </a:rPr>
              <a:t>子表寻址</a:t>
            </a:r>
            <a:endParaRPr lang="en-US" altLang="zh-CN" sz="2600" dirty="0" smtClean="0">
              <a:solidFill>
                <a:srgbClr val="0066FF"/>
              </a:solidFill>
              <a:latin typeface="黑体" pitchFamily="2" charset="-122"/>
              <a:ea typeface="黑体" pitchFamily="2" charset="-122"/>
            </a:endParaRPr>
          </a:p>
          <a:p>
            <a:pPr marL="274320" lvl="1" indent="-274320">
              <a:buClr>
                <a:schemeClr val="accent1"/>
              </a:buClr>
              <a:buSzPct val="70000"/>
            </a:pPr>
            <a:r>
              <a:rPr lang="zh-CN" altLang="en-US" sz="2600" dirty="0" smtClean="0">
                <a:latin typeface="黑体" pitchFamily="2" charset="-122"/>
                <a:ea typeface="黑体" pitchFamily="2" charset="-122"/>
              </a:rPr>
              <a:t>  </a:t>
            </a:r>
            <a:r>
              <a:rPr lang="zh-CN" altLang="en-US" sz="2400" dirty="0" smtClean="0">
                <a:latin typeface="黑体" pitchFamily="2" charset="-122"/>
                <a:ea typeface="黑体" pitchFamily="2" charset="-122"/>
              </a:rPr>
              <a:t>子表地址以</a:t>
            </a:r>
            <a:r>
              <a:rPr lang="en-US" altLang="zh-CN" sz="2400" dirty="0" smtClean="0">
                <a:latin typeface="黑体" pitchFamily="2" charset="-122"/>
                <a:ea typeface="黑体" pitchFamily="2" charset="-122"/>
              </a:rPr>
              <a:t>3</a:t>
            </a:r>
            <a:r>
              <a:rPr lang="zh-CN" altLang="en-US" sz="2400" dirty="0" smtClean="0">
                <a:latin typeface="黑体" pitchFamily="2" charset="-122"/>
                <a:ea typeface="黑体" pitchFamily="2" charset="-122"/>
              </a:rPr>
              <a:t>级</a:t>
            </a:r>
            <a:r>
              <a:rPr lang="en-US" altLang="zh-CN" sz="2400" dirty="0" smtClean="0">
                <a:latin typeface="黑体" pitchFamily="2" charset="-122"/>
                <a:ea typeface="黑体" pitchFamily="2" charset="-122"/>
              </a:rPr>
              <a:t>B+</a:t>
            </a:r>
            <a:r>
              <a:rPr lang="zh-CN" altLang="en-US" sz="2400" dirty="0" smtClean="0">
                <a:latin typeface="黑体" pitchFamily="2" charset="-122"/>
                <a:ea typeface="黑体" pitchFamily="2" charset="-122"/>
              </a:rPr>
              <a:t>树形式进行索引；首先从</a:t>
            </a:r>
            <a:r>
              <a:rPr lang="en-US" altLang="zh-CN" sz="2400" dirty="0" smtClean="0">
                <a:latin typeface="黑体" pitchFamily="2" charset="-122"/>
                <a:ea typeface="黑体" pitchFamily="2" charset="-122"/>
              </a:rPr>
              <a:t>Chubby</a:t>
            </a: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服务器中取得根子表，由根子表找到二级索引</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子表，最后获取最终的</a:t>
            </a:r>
            <a:endParaRPr lang="en-US" altLang="zh-CN" sz="2400" dirty="0" smtClean="0">
              <a:latin typeface="黑体" pitchFamily="2" charset="-122"/>
              <a:ea typeface="黑体" pitchFamily="2" charset="-122"/>
            </a:endParaRPr>
          </a:p>
          <a:p>
            <a:pPr marL="274320" lvl="1" indent="-274320">
              <a:buClr>
                <a:schemeClr val="accent1"/>
              </a:buClr>
              <a:buSzPct val="70000"/>
            </a:pPr>
            <a:r>
              <a:rPr lang="en-US" altLang="zh-CN" sz="2400" dirty="0" smtClean="0">
                <a:latin typeface="黑体" pitchFamily="2" charset="-122"/>
                <a:ea typeface="黑体" pitchFamily="2" charset="-122"/>
              </a:rPr>
              <a:t>  </a:t>
            </a:r>
            <a:r>
              <a:rPr lang="en-US" altLang="zh-CN" sz="2400" dirty="0" err="1" smtClean="0">
                <a:latin typeface="黑体" pitchFamily="2" charset="-122"/>
                <a:ea typeface="黑体" pitchFamily="2" charset="-122"/>
              </a:rPr>
              <a:t>SSTable</a:t>
            </a:r>
            <a:r>
              <a:rPr lang="zh-CN" altLang="en-US" sz="2400" dirty="0" smtClean="0">
                <a:latin typeface="黑体" pitchFamily="2" charset="-122"/>
                <a:ea typeface="黑体" pitchFamily="2" charset="-122"/>
              </a:rPr>
              <a:t>的位置</a:t>
            </a:r>
            <a:endParaRPr lang="en-US" altLang="zh-CN" sz="2400" dirty="0" smtClean="0">
              <a:latin typeface="黑体" pitchFamily="2" charset="-122"/>
              <a:ea typeface="黑体" pitchFamily="2" charset="-122"/>
            </a:endParaRPr>
          </a:p>
          <a:p>
            <a:pPr marL="274320" lvl="1" indent="-274320">
              <a:spcBef>
                <a:spcPts val="580"/>
              </a:spcBef>
              <a:buClr>
                <a:schemeClr val="accent1"/>
              </a:buClr>
              <a:buSzPct val="70000"/>
            </a:pPr>
            <a:r>
              <a:rPr lang="zh-CN" altLang="en-US" sz="2600" dirty="0" smtClean="0">
                <a:solidFill>
                  <a:srgbClr val="0066FF"/>
                </a:solidFill>
                <a:latin typeface="黑体" pitchFamily="2" charset="-122"/>
                <a:ea typeface="黑体" pitchFamily="2" charset="-122"/>
              </a:rPr>
              <a:t>  </a:t>
            </a:r>
            <a:endParaRPr lang="en-US" altLang="zh-CN" sz="2600" dirty="0" smtClean="0">
              <a:latin typeface="黑体" pitchFamily="2" charset="-122"/>
              <a:ea typeface="黑体" pitchFamily="2" charset="-122"/>
            </a:endParaRPr>
          </a:p>
        </p:txBody>
      </p:sp>
      <p:sp>
        <p:nvSpPr>
          <p:cNvPr id="11"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分布式结构化数据表</a:t>
            </a: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BigTable</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sz="quarter" idx="1"/>
          </p:nvPr>
        </p:nvSpPr>
        <p:spPr>
          <a:xfrm>
            <a:off x="322263" y="992188"/>
            <a:ext cx="8526462" cy="5537200"/>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Hadoop MapReduce</a:t>
            </a:r>
            <a:r>
              <a:rPr lang="zh-CN" altLang="en-US" b="1" smtClean="0">
                <a:solidFill>
                  <a:srgbClr val="00B050"/>
                </a:solidFill>
                <a:latin typeface="黑体" pitchFamily="2" charset="-122"/>
                <a:ea typeface="黑体" pitchFamily="2" charset="-122"/>
              </a:rPr>
              <a:t>基本构架与工作过程</a:t>
            </a:r>
            <a:endParaRPr lang="en-US" altLang="en-US" b="1" smtClean="0">
              <a:solidFill>
                <a:srgbClr val="00B050"/>
              </a:solidFill>
              <a:latin typeface="黑体" pitchFamily="2" charset="-122"/>
              <a:ea typeface="黑体" pitchFamily="2" charset="-122"/>
            </a:endParaRPr>
          </a:p>
        </p:txBody>
      </p:sp>
      <p:sp>
        <p:nvSpPr>
          <p:cNvPr id="74" name="Title 1"/>
          <p:cNvSpPr txBox="1">
            <a:spLocks/>
          </p:cNvSpPr>
          <p:nvPr/>
        </p:nvSpPr>
        <p:spPr>
          <a:xfrm>
            <a:off x="282418" y="405298"/>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5. </a:t>
            </a:r>
            <a:r>
              <a:rPr lang="en-US" altLang="zh-CN" sz="32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32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28676"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pic>
        <p:nvPicPr>
          <p:cNvPr id="28677" name="Content Placeholder 4" descr="mapreduce.png"/>
          <p:cNvPicPr>
            <a:picLocks noChangeAspect="1"/>
          </p:cNvPicPr>
          <p:nvPr/>
        </p:nvPicPr>
        <p:blipFill>
          <a:blip r:embed="rId2"/>
          <a:srcRect/>
          <a:stretch>
            <a:fillRect/>
          </a:stretch>
        </p:blipFill>
        <p:spPr bwMode="auto">
          <a:xfrm>
            <a:off x="582613" y="1655763"/>
            <a:ext cx="6464300" cy="4870450"/>
          </a:xfrm>
          <a:prstGeom prst="rect">
            <a:avLst/>
          </a:prstGeom>
          <a:noFill/>
          <a:ln w="9525">
            <a:noFill/>
            <a:miter lim="800000"/>
            <a:headEnd/>
            <a:tailEnd/>
          </a:ln>
        </p:spPr>
      </p:pic>
      <p:sp>
        <p:nvSpPr>
          <p:cNvPr id="8" name="Rounded Rectangular Callout 7"/>
          <p:cNvSpPr/>
          <p:nvPr/>
        </p:nvSpPr>
        <p:spPr>
          <a:xfrm>
            <a:off x="7389813" y="1144588"/>
            <a:ext cx="1585912" cy="1117600"/>
          </a:xfrm>
          <a:prstGeom prst="wedgeRoundRectCallout">
            <a:avLst>
              <a:gd name="adj1" fmla="val -88889"/>
              <a:gd name="adj2" fmla="val 46609"/>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err="1">
                <a:solidFill>
                  <a:schemeClr val="tx1"/>
                </a:solidFill>
                <a:latin typeface="黑体" pitchFamily="2" charset="-122"/>
                <a:ea typeface="黑体" pitchFamily="2" charset="-122"/>
              </a:rPr>
              <a:t>JobTracker</a:t>
            </a:r>
            <a:r>
              <a:rPr lang="en-US" altLang="zh-CN" sz="1600" dirty="0">
                <a:solidFill>
                  <a:schemeClr val="tx1"/>
                </a:solidFill>
                <a:latin typeface="黑体" pitchFamily="2" charset="-122"/>
                <a:ea typeface="黑体" pitchFamily="2" charset="-122"/>
              </a:rPr>
              <a:t>:</a:t>
            </a:r>
          </a:p>
          <a:p>
            <a:pPr algn="ctr" fontAlgn="auto">
              <a:spcBef>
                <a:spcPts val="0"/>
              </a:spcBef>
              <a:spcAft>
                <a:spcPts val="0"/>
              </a:spcAft>
              <a:defRPr/>
            </a:pPr>
            <a:r>
              <a:rPr lang="zh-CN" altLang="en-US" sz="1600" dirty="0">
                <a:solidFill>
                  <a:schemeClr val="tx1"/>
                </a:solidFill>
                <a:latin typeface="黑体" pitchFamily="2" charset="-122"/>
                <a:ea typeface="黑体" pitchFamily="2" charset="-122"/>
              </a:rPr>
              <a:t>对等于</a:t>
            </a:r>
            <a:r>
              <a:rPr lang="en-US" altLang="zh-CN" sz="1600" dirty="0">
                <a:solidFill>
                  <a:schemeClr val="tx1"/>
                </a:solidFill>
                <a:latin typeface="黑体" pitchFamily="2" charset="-122"/>
                <a:ea typeface="黑体" pitchFamily="2" charset="-122"/>
              </a:rPr>
              <a:t>Google </a:t>
            </a:r>
            <a:r>
              <a:rPr lang="en-US" altLang="zh-CN" sz="1600" dirty="0" err="1">
                <a:solidFill>
                  <a:schemeClr val="tx1"/>
                </a:solidFill>
                <a:latin typeface="黑体" pitchFamily="2" charset="-122"/>
                <a:ea typeface="黑体" pitchFamily="2" charset="-122"/>
              </a:rPr>
              <a:t>MapReduce</a:t>
            </a:r>
            <a:r>
              <a:rPr lang="zh-CN" altLang="en-US" sz="1600" dirty="0">
                <a:solidFill>
                  <a:schemeClr val="tx1"/>
                </a:solidFill>
                <a:latin typeface="黑体" pitchFamily="2" charset="-122"/>
                <a:ea typeface="黑体" pitchFamily="2" charset="-122"/>
              </a:rPr>
              <a:t> 中的</a:t>
            </a:r>
            <a:r>
              <a:rPr lang="en-US" altLang="zh-CN" sz="1600" dirty="0">
                <a:solidFill>
                  <a:schemeClr val="tx1"/>
                </a:solidFill>
                <a:latin typeface="黑体" pitchFamily="2" charset="-122"/>
                <a:ea typeface="黑体" pitchFamily="2" charset="-122"/>
              </a:rPr>
              <a:t>Master</a:t>
            </a:r>
            <a:endParaRPr lang="zh-CN" altLang="en-US" sz="1600" dirty="0">
              <a:solidFill>
                <a:schemeClr val="tx1"/>
              </a:solidFill>
              <a:latin typeface="黑体" pitchFamily="2" charset="-122"/>
              <a:ea typeface="黑体" pitchFamily="2" charset="-122"/>
            </a:endParaRPr>
          </a:p>
        </p:txBody>
      </p:sp>
      <p:sp>
        <p:nvSpPr>
          <p:cNvPr id="10" name="Rounded Rectangular Callout 9"/>
          <p:cNvSpPr/>
          <p:nvPr/>
        </p:nvSpPr>
        <p:spPr>
          <a:xfrm>
            <a:off x="6477000" y="3452813"/>
            <a:ext cx="1781175" cy="1195387"/>
          </a:xfrm>
          <a:prstGeom prst="wedgeRoundRectCallout">
            <a:avLst>
              <a:gd name="adj1" fmla="val -92999"/>
              <a:gd name="adj2" fmla="val -20789"/>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err="1">
                <a:solidFill>
                  <a:schemeClr val="tx1"/>
                </a:solidFill>
                <a:latin typeface="黑体" pitchFamily="2" charset="-122"/>
                <a:ea typeface="黑体" pitchFamily="2" charset="-122"/>
              </a:rPr>
              <a:t>TaskTracker</a:t>
            </a:r>
            <a:r>
              <a:rPr lang="en-US" altLang="zh-CN" sz="1600" dirty="0">
                <a:solidFill>
                  <a:schemeClr val="tx1"/>
                </a:solidFill>
                <a:latin typeface="黑体" pitchFamily="2" charset="-122"/>
                <a:ea typeface="黑体" pitchFamily="2" charset="-122"/>
              </a:rPr>
              <a:t>:</a:t>
            </a:r>
          </a:p>
          <a:p>
            <a:pPr algn="ctr" fontAlgn="auto">
              <a:spcBef>
                <a:spcPts val="0"/>
              </a:spcBef>
              <a:spcAft>
                <a:spcPts val="0"/>
              </a:spcAft>
              <a:defRPr/>
            </a:pPr>
            <a:r>
              <a:rPr lang="zh-CN" altLang="en-US" sz="1600" dirty="0">
                <a:solidFill>
                  <a:schemeClr val="tx1"/>
                </a:solidFill>
                <a:latin typeface="黑体" pitchFamily="2" charset="-122"/>
                <a:ea typeface="黑体" pitchFamily="2" charset="-122"/>
              </a:rPr>
              <a:t>对等于</a:t>
            </a:r>
            <a:r>
              <a:rPr lang="en-US" altLang="zh-CN" sz="1600" dirty="0">
                <a:solidFill>
                  <a:schemeClr val="tx1"/>
                </a:solidFill>
                <a:latin typeface="黑体" pitchFamily="2" charset="-122"/>
                <a:ea typeface="黑体" pitchFamily="2" charset="-122"/>
              </a:rPr>
              <a:t>Google </a:t>
            </a:r>
            <a:r>
              <a:rPr lang="en-US" altLang="zh-CN" sz="1600" dirty="0" err="1">
                <a:solidFill>
                  <a:schemeClr val="tx1"/>
                </a:solidFill>
                <a:latin typeface="黑体" pitchFamily="2" charset="-122"/>
                <a:ea typeface="黑体" pitchFamily="2" charset="-122"/>
              </a:rPr>
              <a:t>MapReduce</a:t>
            </a:r>
            <a:r>
              <a:rPr lang="zh-CN" altLang="en-US" sz="1600" dirty="0">
                <a:solidFill>
                  <a:schemeClr val="tx1"/>
                </a:solidFill>
                <a:latin typeface="黑体" pitchFamily="2" charset="-122"/>
                <a:ea typeface="黑体" pitchFamily="2" charset="-122"/>
              </a:rPr>
              <a:t> 中的</a:t>
            </a:r>
            <a:r>
              <a:rPr lang="en-US" altLang="zh-CN" sz="1600" dirty="0">
                <a:solidFill>
                  <a:schemeClr val="tx1"/>
                </a:solidFill>
                <a:latin typeface="黑体" pitchFamily="2" charset="-122"/>
                <a:ea typeface="黑体" pitchFamily="2" charset="-122"/>
              </a:rPr>
              <a:t>Worker</a:t>
            </a:r>
            <a:endParaRPr lang="zh-CN" altLang="en-US" sz="1600" dirty="0">
              <a:solidFill>
                <a:schemeClr val="tx1"/>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4705350" y="2600325"/>
            <a:ext cx="1981200" cy="914400"/>
          </a:xfrm>
          <a:prstGeom prst="rect">
            <a:avLst/>
          </a:prstGeom>
          <a:solidFill>
            <a:sysClr val="window" lastClr="FFFFFF"/>
          </a:soli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sp>
        <p:nvSpPr>
          <p:cNvPr id="5" name="Rectangle 35"/>
          <p:cNvSpPr>
            <a:spLocks noChangeArrowheads="1"/>
          </p:cNvSpPr>
          <p:nvPr/>
        </p:nvSpPr>
        <p:spPr bwMode="auto">
          <a:xfrm>
            <a:off x="4705350" y="2905125"/>
            <a:ext cx="1981200" cy="609600"/>
          </a:xfrm>
          <a:prstGeom prst="rect">
            <a:avLst/>
          </a:prstGeom>
          <a:noFill/>
          <a:ln w="9525" algn="ctr">
            <a:solidFill>
              <a:sysClr val="windowText" lastClr="000000"/>
            </a:solidFill>
            <a:round/>
            <a:headEnd/>
            <a:tailEnd/>
          </a:ln>
        </p:spPr>
        <p:txBody>
          <a:bodyPr anchor="ctr"/>
          <a:lstStyle/>
          <a:p>
            <a:pPr algn="ctr" fontAlgn="auto">
              <a:spcBef>
                <a:spcPts val="0"/>
              </a:spcBef>
              <a:spcAft>
                <a:spcPts val="0"/>
              </a:spcAft>
              <a:defRPr/>
            </a:pPr>
            <a:endParaRPr lang="en-US" sz="1200" kern="0" dirty="0">
              <a:solidFill>
                <a:sysClr val="windowText" lastClr="000000"/>
              </a:solidFill>
              <a:latin typeface="Arial" pitchFamily="34" charset="0"/>
              <a:ea typeface="+mn-ea"/>
              <a:cs typeface="Arial" pitchFamily="34" charset="0"/>
            </a:endParaRPr>
          </a:p>
        </p:txBody>
      </p:sp>
      <p:sp>
        <p:nvSpPr>
          <p:cNvPr id="6" name="Rectangle 6"/>
          <p:cNvSpPr>
            <a:spLocks noChangeArrowheads="1"/>
          </p:cNvSpPr>
          <p:nvPr/>
        </p:nvSpPr>
        <p:spPr bwMode="auto">
          <a:xfrm>
            <a:off x="2571750" y="2600325"/>
            <a:ext cx="1981200" cy="914400"/>
          </a:xfrm>
          <a:prstGeom prst="rect">
            <a:avLst/>
          </a:prstGeom>
          <a:solidFill>
            <a:sysClr val="window" lastClr="FFFFFF"/>
          </a:soli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sp>
        <p:nvSpPr>
          <p:cNvPr id="7" name="Rectangle 6"/>
          <p:cNvSpPr>
            <a:spLocks noChangeArrowheads="1"/>
          </p:cNvSpPr>
          <p:nvPr/>
        </p:nvSpPr>
        <p:spPr bwMode="auto">
          <a:xfrm>
            <a:off x="3638550" y="3971925"/>
            <a:ext cx="1981200" cy="1600200"/>
          </a:xfrm>
          <a:prstGeom prst="rect">
            <a:avLst/>
          </a:prstGeom>
          <a:solidFill>
            <a:sysClr val="window" lastClr="FFFFFF"/>
          </a:soli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sp>
        <p:nvSpPr>
          <p:cNvPr id="8" name="Rectangle 6"/>
          <p:cNvSpPr>
            <a:spLocks noChangeArrowheads="1"/>
          </p:cNvSpPr>
          <p:nvPr/>
        </p:nvSpPr>
        <p:spPr bwMode="auto">
          <a:xfrm>
            <a:off x="5695950" y="3971925"/>
            <a:ext cx="1981200" cy="1600200"/>
          </a:xfrm>
          <a:prstGeom prst="rect">
            <a:avLst/>
          </a:prstGeom>
          <a:solidFill>
            <a:sysClr val="window" lastClr="FFFFFF"/>
          </a:soli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sp>
        <p:nvSpPr>
          <p:cNvPr id="9" name="Rectangle 6"/>
          <p:cNvSpPr>
            <a:spLocks noChangeArrowheads="1"/>
          </p:cNvSpPr>
          <p:nvPr/>
        </p:nvSpPr>
        <p:spPr bwMode="auto">
          <a:xfrm>
            <a:off x="1581150" y="3971925"/>
            <a:ext cx="1981200" cy="1600200"/>
          </a:xfrm>
          <a:prstGeom prst="rect">
            <a:avLst/>
          </a:prstGeom>
          <a:solidFill>
            <a:sysClr val="window" lastClr="FFFFFF"/>
          </a:soli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cxnSp>
        <p:nvCxnSpPr>
          <p:cNvPr id="10" name="Straight Arrow Connector 53"/>
          <p:cNvCxnSpPr>
            <a:cxnSpLocks noChangeShapeType="1"/>
            <a:stCxn id="54" idx="2"/>
            <a:endCxn id="17" idx="0"/>
          </p:cNvCxnSpPr>
          <p:nvPr/>
        </p:nvCxnSpPr>
        <p:spPr bwMode="auto">
          <a:xfrm rot="5400000">
            <a:off x="2495550" y="3438525"/>
            <a:ext cx="1143000" cy="990600"/>
          </a:xfrm>
          <a:prstGeom prst="straightConnector1">
            <a:avLst/>
          </a:prstGeom>
          <a:noFill/>
          <a:ln w="25400" cap="flat" cmpd="sng" algn="ctr">
            <a:solidFill>
              <a:sysClr val="windowText" lastClr="000000"/>
            </a:solidFill>
            <a:prstDash val="solid"/>
            <a:headEnd/>
            <a:tailEnd type="none" w="med" len="med"/>
          </a:ln>
          <a:effectLst>
            <a:outerShdw blurRad="40000" dist="20000" dir="5400000" rotWithShape="0">
              <a:srgbClr val="000000">
                <a:alpha val="38000"/>
              </a:srgbClr>
            </a:outerShdw>
          </a:effectLst>
        </p:spPr>
      </p:cxnSp>
      <p:cxnSp>
        <p:nvCxnSpPr>
          <p:cNvPr id="11" name="Straight Arrow Connector 53"/>
          <p:cNvCxnSpPr>
            <a:cxnSpLocks noChangeShapeType="1"/>
            <a:stCxn id="54" idx="2"/>
            <a:endCxn id="29" idx="0"/>
          </p:cNvCxnSpPr>
          <p:nvPr/>
        </p:nvCxnSpPr>
        <p:spPr bwMode="auto">
          <a:xfrm rot="16200000" flipH="1">
            <a:off x="3524250" y="3400425"/>
            <a:ext cx="1143000" cy="1066800"/>
          </a:xfrm>
          <a:prstGeom prst="straightConnector1">
            <a:avLst/>
          </a:prstGeom>
          <a:noFill/>
          <a:ln w="25400" cap="flat" cmpd="sng" algn="ctr">
            <a:solidFill>
              <a:sysClr val="windowText" lastClr="000000"/>
            </a:solidFill>
            <a:prstDash val="solid"/>
            <a:headEnd/>
            <a:tailEnd type="none" w="med" len="med"/>
          </a:ln>
          <a:effectLst>
            <a:outerShdw blurRad="40000" dist="20000" dir="5400000" rotWithShape="0">
              <a:srgbClr val="000000">
                <a:alpha val="38000"/>
              </a:srgbClr>
            </a:outerShdw>
          </a:effectLst>
        </p:spPr>
      </p:cxnSp>
      <p:cxnSp>
        <p:nvCxnSpPr>
          <p:cNvPr id="12" name="Straight Arrow Connector 53"/>
          <p:cNvCxnSpPr>
            <a:cxnSpLocks noChangeShapeType="1"/>
            <a:stCxn id="54" idx="2"/>
            <a:endCxn id="41" idx="0"/>
          </p:cNvCxnSpPr>
          <p:nvPr/>
        </p:nvCxnSpPr>
        <p:spPr bwMode="auto">
          <a:xfrm rot="16200000" flipH="1">
            <a:off x="4552950" y="2371725"/>
            <a:ext cx="1143000" cy="3124200"/>
          </a:xfrm>
          <a:prstGeom prst="straightConnector1">
            <a:avLst/>
          </a:prstGeom>
          <a:noFill/>
          <a:ln w="25400" cap="flat" cmpd="sng" algn="ctr">
            <a:solidFill>
              <a:sysClr val="windowText" lastClr="000000"/>
            </a:solidFill>
            <a:prstDash val="solid"/>
            <a:headEnd/>
            <a:tailEnd type="none" w="med" len="med"/>
          </a:ln>
          <a:effectLst>
            <a:outerShdw blurRad="40000" dist="20000" dir="5400000" rotWithShape="0">
              <a:srgbClr val="000000">
                <a:alpha val="38000"/>
              </a:srgbClr>
            </a:outerShdw>
          </a:effectLst>
        </p:spPr>
      </p:cxnSp>
      <p:cxnSp>
        <p:nvCxnSpPr>
          <p:cNvPr id="13" name="Straight Arrow Connector 53"/>
          <p:cNvCxnSpPr>
            <a:cxnSpLocks noChangeShapeType="1"/>
            <a:stCxn id="56" idx="2"/>
            <a:endCxn id="26" idx="0"/>
          </p:cNvCxnSpPr>
          <p:nvPr/>
        </p:nvCxnSpPr>
        <p:spPr bwMode="auto">
          <a:xfrm rot="5400000">
            <a:off x="3752850" y="2181225"/>
            <a:ext cx="762000" cy="3124200"/>
          </a:xfrm>
          <a:prstGeom prst="straightConnector1">
            <a:avLst/>
          </a:prstGeom>
          <a:noFill/>
          <a:ln w="25400" cap="flat" cmpd="sng" algn="ctr">
            <a:solidFill>
              <a:sysClr val="windowText" lastClr="000000"/>
            </a:solidFill>
            <a:prstDash val="sysDash"/>
            <a:headEnd/>
            <a:tailEnd type="none" w="med" len="med"/>
          </a:ln>
          <a:effectLst>
            <a:outerShdw blurRad="40000" dist="20000" dir="5400000" rotWithShape="0">
              <a:srgbClr val="000000">
                <a:alpha val="38000"/>
              </a:srgbClr>
            </a:outerShdw>
          </a:effectLst>
        </p:spPr>
      </p:cxnSp>
      <p:cxnSp>
        <p:nvCxnSpPr>
          <p:cNvPr id="14" name="Straight Arrow Connector 53"/>
          <p:cNvCxnSpPr>
            <a:cxnSpLocks noChangeShapeType="1"/>
            <a:stCxn id="56" idx="2"/>
            <a:endCxn id="38" idx="0"/>
          </p:cNvCxnSpPr>
          <p:nvPr/>
        </p:nvCxnSpPr>
        <p:spPr bwMode="auto">
          <a:xfrm rot="5400000">
            <a:off x="4781550" y="3209925"/>
            <a:ext cx="762000" cy="1066800"/>
          </a:xfrm>
          <a:prstGeom prst="straightConnector1">
            <a:avLst/>
          </a:prstGeom>
          <a:noFill/>
          <a:ln w="25400" cap="flat" cmpd="sng" algn="ctr">
            <a:solidFill>
              <a:sysClr val="windowText" lastClr="000000"/>
            </a:solidFill>
            <a:prstDash val="sysDash"/>
            <a:headEnd/>
            <a:tailEnd type="none" w="med" len="med"/>
          </a:ln>
          <a:effectLst>
            <a:outerShdw blurRad="40000" dist="20000" dir="5400000" rotWithShape="0">
              <a:srgbClr val="000000">
                <a:alpha val="38000"/>
              </a:srgbClr>
            </a:outerShdw>
          </a:effectLst>
        </p:spPr>
      </p:cxnSp>
      <p:cxnSp>
        <p:nvCxnSpPr>
          <p:cNvPr id="15" name="Straight Arrow Connector 53"/>
          <p:cNvCxnSpPr>
            <a:cxnSpLocks noChangeShapeType="1"/>
            <a:stCxn id="56" idx="2"/>
            <a:endCxn id="50" idx="0"/>
          </p:cNvCxnSpPr>
          <p:nvPr/>
        </p:nvCxnSpPr>
        <p:spPr bwMode="auto">
          <a:xfrm rot="16200000" flipH="1">
            <a:off x="5810250" y="3248025"/>
            <a:ext cx="762000" cy="990600"/>
          </a:xfrm>
          <a:prstGeom prst="straightConnector1">
            <a:avLst/>
          </a:prstGeom>
          <a:noFill/>
          <a:ln w="25400" cap="flat" cmpd="sng" algn="ctr">
            <a:solidFill>
              <a:sysClr val="windowText" lastClr="000000"/>
            </a:solidFill>
            <a:prstDash val="sysDash"/>
            <a:headEnd/>
            <a:tailEnd type="none" w="med" len="med"/>
          </a:ln>
          <a:effectLst>
            <a:outerShdw blurRad="40000" dist="20000" dir="5400000" rotWithShape="0">
              <a:srgbClr val="000000">
                <a:alpha val="38000"/>
              </a:srgbClr>
            </a:outerShdw>
          </a:effectLst>
        </p:spPr>
      </p:cxnSp>
      <p:sp>
        <p:nvSpPr>
          <p:cNvPr id="16" name="Rectangle 6"/>
          <p:cNvSpPr>
            <a:spLocks noChangeArrowheads="1"/>
          </p:cNvSpPr>
          <p:nvPr/>
        </p:nvSpPr>
        <p:spPr bwMode="auto">
          <a:xfrm>
            <a:off x="1733550" y="4505325"/>
            <a:ext cx="1676400" cy="609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sp>
        <p:nvSpPr>
          <p:cNvPr id="17" name="Rectangle 4"/>
          <p:cNvSpPr>
            <a:spLocks noChangeArrowheads="1"/>
          </p:cNvSpPr>
          <p:nvPr/>
        </p:nvSpPr>
        <p:spPr bwMode="auto">
          <a:xfrm>
            <a:off x="1733550" y="4505325"/>
            <a:ext cx="1676400" cy="304800"/>
          </a:xfrm>
          <a:prstGeom prst="rect">
            <a:avLst/>
          </a:prstGeom>
          <a:solidFill>
            <a:sysClr val="windowText" lastClr="000000">
              <a:lumMod val="65000"/>
              <a:lumOff val="35000"/>
            </a:sysClr>
          </a:solidFill>
          <a:ln w="9525" algn="ctr">
            <a:solidFill>
              <a:sysClr val="windowText" lastClr="000000"/>
            </a:solidFill>
            <a:round/>
            <a:headEnd/>
            <a:tailEnd/>
          </a:ln>
        </p:spPr>
        <p:txBody>
          <a:bodyPr anchor="ctr"/>
          <a:lstStyle/>
          <a:p>
            <a:pPr algn="ctr" fontAlgn="auto">
              <a:spcBef>
                <a:spcPts val="0"/>
              </a:spcBef>
              <a:spcAft>
                <a:spcPts val="0"/>
              </a:spcAft>
              <a:defRPr/>
            </a:pPr>
            <a:r>
              <a:rPr lang="en-US" sz="1200" b="1" kern="0" dirty="0" err="1">
                <a:solidFill>
                  <a:sysClr val="window" lastClr="FFFFFF"/>
                </a:solidFill>
                <a:latin typeface="Arial" pitchFamily="34" charset="0"/>
                <a:ea typeface="+mn-ea"/>
                <a:cs typeface="Arial" pitchFamily="34" charset="0"/>
              </a:rPr>
              <a:t>datanode</a:t>
            </a:r>
            <a:r>
              <a:rPr lang="en-US" sz="1200" b="1" kern="0" dirty="0">
                <a:solidFill>
                  <a:sysClr val="window" lastClr="FFFFFF"/>
                </a:solidFill>
                <a:latin typeface="Arial" pitchFamily="34" charset="0"/>
                <a:ea typeface="+mn-ea"/>
                <a:cs typeface="Arial" pitchFamily="34" charset="0"/>
              </a:rPr>
              <a:t> daemon</a:t>
            </a:r>
          </a:p>
        </p:txBody>
      </p:sp>
      <p:sp>
        <p:nvSpPr>
          <p:cNvPr id="18" name="Rectangle 35"/>
          <p:cNvSpPr>
            <a:spLocks noChangeArrowheads="1"/>
          </p:cNvSpPr>
          <p:nvPr/>
        </p:nvSpPr>
        <p:spPr bwMode="auto">
          <a:xfrm>
            <a:off x="1733550" y="4810125"/>
            <a:ext cx="1676400" cy="304800"/>
          </a:xfrm>
          <a:prstGeom prst="rect">
            <a:avLst/>
          </a:prstGeom>
          <a:noFill/>
          <a:ln w="9525" algn="ctr">
            <a:solidFill>
              <a:sysClr val="windowText" lastClr="000000"/>
            </a:solidFill>
            <a:round/>
            <a:headEnd/>
            <a:tailEnd/>
          </a:ln>
        </p:spPr>
        <p:txBody>
          <a:bodyPr anchor="ctr"/>
          <a:lstStyle/>
          <a:p>
            <a:pPr algn="ctr" fontAlgn="auto">
              <a:spcBef>
                <a:spcPts val="0"/>
              </a:spcBef>
              <a:spcAft>
                <a:spcPts val="0"/>
              </a:spcAft>
              <a:defRPr/>
            </a:pPr>
            <a:r>
              <a:rPr lang="en-US" sz="1200" kern="0" dirty="0">
                <a:solidFill>
                  <a:sysClr val="windowText" lastClr="000000"/>
                </a:solidFill>
                <a:latin typeface="Arial" pitchFamily="34" charset="0"/>
                <a:ea typeface="+mn-ea"/>
                <a:cs typeface="Arial" pitchFamily="34" charset="0"/>
              </a:rPr>
              <a:t>Linux file system</a:t>
            </a:r>
          </a:p>
        </p:txBody>
      </p:sp>
      <p:sp>
        <p:nvSpPr>
          <p:cNvPr id="19" name="Flowchart: Magnetic Disk 36"/>
          <p:cNvSpPr>
            <a:spLocks noChangeArrowheads="1"/>
          </p:cNvSpPr>
          <p:nvPr/>
        </p:nvSpPr>
        <p:spPr bwMode="auto">
          <a:xfrm>
            <a:off x="2005013" y="5191125"/>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sp>
        <p:nvSpPr>
          <p:cNvPr id="20" name="Flowchart: Magnetic Disk 37"/>
          <p:cNvSpPr>
            <a:spLocks noChangeArrowheads="1"/>
          </p:cNvSpPr>
          <p:nvPr/>
        </p:nvSpPr>
        <p:spPr bwMode="auto">
          <a:xfrm>
            <a:off x="2538413" y="5191125"/>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cxnSp>
        <p:nvCxnSpPr>
          <p:cNvPr id="29715" name="Straight Connector 38"/>
          <p:cNvCxnSpPr>
            <a:cxnSpLocks noChangeShapeType="1"/>
          </p:cNvCxnSpPr>
          <p:nvPr/>
        </p:nvCxnSpPr>
        <p:spPr bwMode="auto">
          <a:xfrm rot="5400000">
            <a:off x="1738313" y="5229225"/>
            <a:ext cx="228600" cy="3175"/>
          </a:xfrm>
          <a:prstGeom prst="line">
            <a:avLst/>
          </a:prstGeom>
          <a:noFill/>
          <a:ln w="9525" algn="ctr">
            <a:solidFill>
              <a:srgbClr val="000000"/>
            </a:solidFill>
            <a:round/>
            <a:headEnd/>
            <a:tailEnd/>
          </a:ln>
        </p:spPr>
      </p:cxnSp>
      <p:cxnSp>
        <p:nvCxnSpPr>
          <p:cNvPr id="29716" name="Straight Connector 39"/>
          <p:cNvCxnSpPr>
            <a:cxnSpLocks noChangeShapeType="1"/>
            <a:endCxn id="19" idx="2"/>
          </p:cNvCxnSpPr>
          <p:nvPr/>
        </p:nvCxnSpPr>
        <p:spPr bwMode="auto">
          <a:xfrm>
            <a:off x="1852613" y="5343525"/>
            <a:ext cx="152400" cy="1588"/>
          </a:xfrm>
          <a:prstGeom prst="line">
            <a:avLst/>
          </a:prstGeom>
          <a:noFill/>
          <a:ln w="9525" algn="ctr">
            <a:solidFill>
              <a:srgbClr val="000000"/>
            </a:solidFill>
            <a:round/>
            <a:headEnd/>
            <a:tailEnd/>
          </a:ln>
        </p:spPr>
      </p:cxnSp>
      <p:cxnSp>
        <p:nvCxnSpPr>
          <p:cNvPr id="29717" name="Straight Connector 40"/>
          <p:cNvCxnSpPr>
            <a:cxnSpLocks noChangeShapeType="1"/>
          </p:cNvCxnSpPr>
          <p:nvPr/>
        </p:nvCxnSpPr>
        <p:spPr bwMode="auto">
          <a:xfrm rot="5400000">
            <a:off x="2271713" y="5227637"/>
            <a:ext cx="228600" cy="3175"/>
          </a:xfrm>
          <a:prstGeom prst="line">
            <a:avLst/>
          </a:prstGeom>
          <a:noFill/>
          <a:ln w="9525" algn="ctr">
            <a:solidFill>
              <a:srgbClr val="000000"/>
            </a:solidFill>
            <a:round/>
            <a:headEnd/>
            <a:tailEnd/>
          </a:ln>
        </p:spPr>
      </p:cxnSp>
      <p:cxnSp>
        <p:nvCxnSpPr>
          <p:cNvPr id="29718" name="Straight Connector 41"/>
          <p:cNvCxnSpPr>
            <a:cxnSpLocks noChangeShapeType="1"/>
          </p:cNvCxnSpPr>
          <p:nvPr/>
        </p:nvCxnSpPr>
        <p:spPr bwMode="auto">
          <a:xfrm>
            <a:off x="2386013" y="5341938"/>
            <a:ext cx="152400" cy="3175"/>
          </a:xfrm>
          <a:prstGeom prst="line">
            <a:avLst/>
          </a:prstGeom>
          <a:noFill/>
          <a:ln w="9525" algn="ctr">
            <a:solidFill>
              <a:srgbClr val="000000"/>
            </a:solidFill>
            <a:round/>
            <a:headEnd/>
            <a:tailEnd/>
          </a:ln>
        </p:spPr>
      </p:cxnSp>
      <p:sp>
        <p:nvSpPr>
          <p:cNvPr id="29719" name="TextBox 42"/>
          <p:cNvSpPr txBox="1">
            <a:spLocks noChangeArrowheads="1"/>
          </p:cNvSpPr>
          <p:nvPr/>
        </p:nvSpPr>
        <p:spPr bwMode="auto">
          <a:xfrm>
            <a:off x="2995613" y="5157788"/>
            <a:ext cx="414337" cy="368300"/>
          </a:xfrm>
          <a:prstGeom prst="rect">
            <a:avLst/>
          </a:prstGeom>
          <a:noFill/>
          <a:ln w="9525">
            <a:noFill/>
            <a:miter lim="800000"/>
            <a:headEnd/>
            <a:tailEnd/>
          </a:ln>
        </p:spPr>
        <p:txBody>
          <a:bodyPr wrap="none">
            <a:spAutoFit/>
          </a:bodyPr>
          <a:lstStyle/>
          <a:p>
            <a:r>
              <a:rPr lang="en-US" altLang="zh-CN">
                <a:cs typeface="Arial" charset="0"/>
              </a:rPr>
              <a:t>…</a:t>
            </a:r>
          </a:p>
        </p:txBody>
      </p:sp>
      <p:sp>
        <p:nvSpPr>
          <p:cNvPr id="26" name="Rectangle 4"/>
          <p:cNvSpPr>
            <a:spLocks noChangeArrowheads="1"/>
          </p:cNvSpPr>
          <p:nvPr/>
        </p:nvSpPr>
        <p:spPr bwMode="auto">
          <a:xfrm>
            <a:off x="1733550" y="4124325"/>
            <a:ext cx="1676400" cy="304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kern="0" dirty="0" err="1">
                <a:solidFill>
                  <a:schemeClr val="bg1"/>
                </a:solidFill>
                <a:latin typeface="Arial" pitchFamily="34" charset="0"/>
                <a:cs typeface="Arial" pitchFamily="34" charset="0"/>
              </a:rPr>
              <a:t>tasktracker</a:t>
            </a:r>
            <a:endParaRPr lang="en-US" sz="1200" b="1" kern="0" dirty="0">
              <a:solidFill>
                <a:schemeClr val="bg1"/>
              </a:solidFill>
              <a:latin typeface="Arial" pitchFamily="34" charset="0"/>
              <a:cs typeface="Arial" pitchFamily="34" charset="0"/>
            </a:endParaRPr>
          </a:p>
        </p:txBody>
      </p:sp>
      <p:sp>
        <p:nvSpPr>
          <p:cNvPr id="27" name="Rectangle 4"/>
          <p:cNvSpPr>
            <a:spLocks noChangeArrowheads="1"/>
          </p:cNvSpPr>
          <p:nvPr/>
        </p:nvSpPr>
        <p:spPr bwMode="auto">
          <a:xfrm>
            <a:off x="1581150" y="5572125"/>
            <a:ext cx="1981200" cy="304800"/>
          </a:xfrm>
          <a:prstGeom prst="rect">
            <a:avLst/>
          </a:prstGeom>
          <a:solidFill>
            <a:sysClr val="windowText" lastClr="000000"/>
          </a:solidFill>
          <a:ln w="9525" algn="ctr">
            <a:solidFill>
              <a:sysClr val="windowText" lastClr="000000"/>
            </a:solidFill>
            <a:round/>
            <a:headEnd/>
            <a:tailEnd/>
          </a:ln>
        </p:spPr>
        <p:txBody>
          <a:bodyPr anchor="ctr"/>
          <a:lstStyle/>
          <a:p>
            <a:pPr algn="ctr" fontAlgn="auto">
              <a:spcBef>
                <a:spcPts val="0"/>
              </a:spcBef>
              <a:spcAft>
                <a:spcPts val="0"/>
              </a:spcAft>
              <a:defRPr/>
            </a:pPr>
            <a:r>
              <a:rPr lang="en-US" sz="1200" b="1" kern="0" dirty="0">
                <a:solidFill>
                  <a:sysClr val="window" lastClr="FFFFFF"/>
                </a:solidFill>
                <a:latin typeface="Arial" pitchFamily="34" charset="0"/>
                <a:ea typeface="+mn-ea"/>
                <a:cs typeface="Arial" pitchFamily="34" charset="0"/>
              </a:rPr>
              <a:t>slave node</a:t>
            </a:r>
          </a:p>
        </p:txBody>
      </p:sp>
      <p:sp>
        <p:nvSpPr>
          <p:cNvPr id="28" name="Rectangle 6"/>
          <p:cNvSpPr>
            <a:spLocks noChangeArrowheads="1"/>
          </p:cNvSpPr>
          <p:nvPr/>
        </p:nvSpPr>
        <p:spPr bwMode="auto">
          <a:xfrm>
            <a:off x="3790950" y="4505325"/>
            <a:ext cx="1676400" cy="609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sp>
        <p:nvSpPr>
          <p:cNvPr id="29" name="Rectangle 4"/>
          <p:cNvSpPr>
            <a:spLocks noChangeArrowheads="1"/>
          </p:cNvSpPr>
          <p:nvPr/>
        </p:nvSpPr>
        <p:spPr bwMode="auto">
          <a:xfrm>
            <a:off x="3790950" y="4505325"/>
            <a:ext cx="1676400" cy="304800"/>
          </a:xfrm>
          <a:prstGeom prst="rect">
            <a:avLst/>
          </a:prstGeom>
          <a:solidFill>
            <a:sysClr val="windowText" lastClr="000000">
              <a:lumMod val="65000"/>
              <a:lumOff val="35000"/>
            </a:sysClr>
          </a:solidFill>
          <a:ln w="9525" algn="ctr">
            <a:solidFill>
              <a:sysClr val="windowText" lastClr="000000"/>
            </a:solidFill>
            <a:round/>
            <a:headEnd/>
            <a:tailEnd/>
          </a:ln>
        </p:spPr>
        <p:txBody>
          <a:bodyPr anchor="ctr"/>
          <a:lstStyle/>
          <a:p>
            <a:pPr algn="ctr" fontAlgn="auto">
              <a:spcBef>
                <a:spcPts val="0"/>
              </a:spcBef>
              <a:spcAft>
                <a:spcPts val="0"/>
              </a:spcAft>
              <a:defRPr/>
            </a:pPr>
            <a:r>
              <a:rPr lang="en-US" sz="1200" b="1" kern="0" dirty="0" err="1">
                <a:solidFill>
                  <a:sysClr val="window" lastClr="FFFFFF"/>
                </a:solidFill>
                <a:latin typeface="Arial" pitchFamily="34" charset="0"/>
                <a:ea typeface="+mn-ea"/>
                <a:cs typeface="Arial" pitchFamily="34" charset="0"/>
              </a:rPr>
              <a:t>datanode</a:t>
            </a:r>
            <a:r>
              <a:rPr lang="en-US" sz="1200" b="1" kern="0" dirty="0">
                <a:solidFill>
                  <a:sysClr val="window" lastClr="FFFFFF"/>
                </a:solidFill>
                <a:latin typeface="Arial" pitchFamily="34" charset="0"/>
                <a:ea typeface="+mn-ea"/>
                <a:cs typeface="Arial" pitchFamily="34" charset="0"/>
              </a:rPr>
              <a:t> daemon</a:t>
            </a:r>
          </a:p>
        </p:txBody>
      </p:sp>
      <p:sp>
        <p:nvSpPr>
          <p:cNvPr id="30" name="Rectangle 35"/>
          <p:cNvSpPr>
            <a:spLocks noChangeArrowheads="1"/>
          </p:cNvSpPr>
          <p:nvPr/>
        </p:nvSpPr>
        <p:spPr bwMode="auto">
          <a:xfrm>
            <a:off x="3790950" y="4810125"/>
            <a:ext cx="1676400" cy="304800"/>
          </a:xfrm>
          <a:prstGeom prst="rect">
            <a:avLst/>
          </a:prstGeom>
          <a:noFill/>
          <a:ln w="9525" algn="ctr">
            <a:solidFill>
              <a:sysClr val="windowText" lastClr="000000"/>
            </a:solidFill>
            <a:round/>
            <a:headEnd/>
            <a:tailEnd/>
          </a:ln>
        </p:spPr>
        <p:txBody>
          <a:bodyPr anchor="ctr"/>
          <a:lstStyle/>
          <a:p>
            <a:pPr algn="ctr" fontAlgn="auto">
              <a:spcBef>
                <a:spcPts val="0"/>
              </a:spcBef>
              <a:spcAft>
                <a:spcPts val="0"/>
              </a:spcAft>
              <a:defRPr/>
            </a:pPr>
            <a:r>
              <a:rPr lang="en-US" sz="1200" kern="0" dirty="0">
                <a:solidFill>
                  <a:sysClr val="windowText" lastClr="000000"/>
                </a:solidFill>
                <a:latin typeface="Arial" pitchFamily="34" charset="0"/>
                <a:ea typeface="+mn-ea"/>
                <a:cs typeface="Arial" pitchFamily="34" charset="0"/>
              </a:rPr>
              <a:t>Linux file system</a:t>
            </a:r>
          </a:p>
        </p:txBody>
      </p:sp>
      <p:sp>
        <p:nvSpPr>
          <p:cNvPr id="31" name="Flowchart: Magnetic Disk 36"/>
          <p:cNvSpPr>
            <a:spLocks noChangeArrowheads="1"/>
          </p:cNvSpPr>
          <p:nvPr/>
        </p:nvSpPr>
        <p:spPr bwMode="auto">
          <a:xfrm>
            <a:off x="4062413" y="5191125"/>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sp>
        <p:nvSpPr>
          <p:cNvPr id="32" name="Flowchart: Magnetic Disk 37"/>
          <p:cNvSpPr>
            <a:spLocks noChangeArrowheads="1"/>
          </p:cNvSpPr>
          <p:nvPr/>
        </p:nvSpPr>
        <p:spPr bwMode="auto">
          <a:xfrm>
            <a:off x="4595813" y="5191125"/>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cxnSp>
        <p:nvCxnSpPr>
          <p:cNvPr id="29727" name="Straight Connector 38"/>
          <p:cNvCxnSpPr>
            <a:cxnSpLocks noChangeShapeType="1"/>
          </p:cNvCxnSpPr>
          <p:nvPr/>
        </p:nvCxnSpPr>
        <p:spPr bwMode="auto">
          <a:xfrm rot="5400000">
            <a:off x="3795713" y="5229225"/>
            <a:ext cx="228600" cy="3175"/>
          </a:xfrm>
          <a:prstGeom prst="line">
            <a:avLst/>
          </a:prstGeom>
          <a:noFill/>
          <a:ln w="9525" algn="ctr">
            <a:solidFill>
              <a:srgbClr val="000000"/>
            </a:solidFill>
            <a:round/>
            <a:headEnd/>
            <a:tailEnd/>
          </a:ln>
        </p:spPr>
      </p:cxnSp>
      <p:cxnSp>
        <p:nvCxnSpPr>
          <p:cNvPr id="29728" name="Straight Connector 39"/>
          <p:cNvCxnSpPr>
            <a:cxnSpLocks noChangeShapeType="1"/>
            <a:endCxn id="31" idx="2"/>
          </p:cNvCxnSpPr>
          <p:nvPr/>
        </p:nvCxnSpPr>
        <p:spPr bwMode="auto">
          <a:xfrm>
            <a:off x="3910013" y="5343525"/>
            <a:ext cx="152400" cy="1588"/>
          </a:xfrm>
          <a:prstGeom prst="line">
            <a:avLst/>
          </a:prstGeom>
          <a:noFill/>
          <a:ln w="9525" algn="ctr">
            <a:solidFill>
              <a:srgbClr val="000000"/>
            </a:solidFill>
            <a:round/>
            <a:headEnd/>
            <a:tailEnd/>
          </a:ln>
        </p:spPr>
      </p:cxnSp>
      <p:cxnSp>
        <p:nvCxnSpPr>
          <p:cNvPr id="29729" name="Straight Connector 40"/>
          <p:cNvCxnSpPr>
            <a:cxnSpLocks noChangeShapeType="1"/>
          </p:cNvCxnSpPr>
          <p:nvPr/>
        </p:nvCxnSpPr>
        <p:spPr bwMode="auto">
          <a:xfrm rot="5400000">
            <a:off x="4329113" y="5227637"/>
            <a:ext cx="228600" cy="3175"/>
          </a:xfrm>
          <a:prstGeom prst="line">
            <a:avLst/>
          </a:prstGeom>
          <a:noFill/>
          <a:ln w="9525" algn="ctr">
            <a:solidFill>
              <a:srgbClr val="000000"/>
            </a:solidFill>
            <a:round/>
            <a:headEnd/>
            <a:tailEnd/>
          </a:ln>
        </p:spPr>
      </p:cxnSp>
      <p:cxnSp>
        <p:nvCxnSpPr>
          <p:cNvPr id="29730" name="Straight Connector 41"/>
          <p:cNvCxnSpPr>
            <a:cxnSpLocks noChangeShapeType="1"/>
          </p:cNvCxnSpPr>
          <p:nvPr/>
        </p:nvCxnSpPr>
        <p:spPr bwMode="auto">
          <a:xfrm>
            <a:off x="4443413" y="5341938"/>
            <a:ext cx="152400" cy="3175"/>
          </a:xfrm>
          <a:prstGeom prst="line">
            <a:avLst/>
          </a:prstGeom>
          <a:noFill/>
          <a:ln w="9525" algn="ctr">
            <a:solidFill>
              <a:srgbClr val="000000"/>
            </a:solidFill>
            <a:round/>
            <a:headEnd/>
            <a:tailEnd/>
          </a:ln>
        </p:spPr>
      </p:cxnSp>
      <p:sp>
        <p:nvSpPr>
          <p:cNvPr id="29731" name="TextBox 42"/>
          <p:cNvSpPr txBox="1">
            <a:spLocks noChangeArrowheads="1"/>
          </p:cNvSpPr>
          <p:nvPr/>
        </p:nvSpPr>
        <p:spPr bwMode="auto">
          <a:xfrm>
            <a:off x="5053013" y="5157788"/>
            <a:ext cx="414337" cy="368300"/>
          </a:xfrm>
          <a:prstGeom prst="rect">
            <a:avLst/>
          </a:prstGeom>
          <a:noFill/>
          <a:ln w="9525">
            <a:noFill/>
            <a:miter lim="800000"/>
            <a:headEnd/>
            <a:tailEnd/>
          </a:ln>
        </p:spPr>
        <p:txBody>
          <a:bodyPr wrap="none">
            <a:spAutoFit/>
          </a:bodyPr>
          <a:lstStyle/>
          <a:p>
            <a:r>
              <a:rPr lang="en-US" altLang="zh-CN">
                <a:cs typeface="Arial" charset="0"/>
              </a:rPr>
              <a:t>…</a:t>
            </a:r>
          </a:p>
        </p:txBody>
      </p:sp>
      <p:sp>
        <p:nvSpPr>
          <p:cNvPr id="38" name="Rectangle 4"/>
          <p:cNvSpPr>
            <a:spLocks noChangeArrowheads="1"/>
          </p:cNvSpPr>
          <p:nvPr/>
        </p:nvSpPr>
        <p:spPr bwMode="auto">
          <a:xfrm>
            <a:off x="3790950" y="4124325"/>
            <a:ext cx="1676400" cy="304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kern="0" dirty="0" err="1">
                <a:solidFill>
                  <a:schemeClr val="bg1"/>
                </a:solidFill>
                <a:latin typeface="Arial" pitchFamily="34" charset="0"/>
                <a:cs typeface="Arial" pitchFamily="34" charset="0"/>
              </a:rPr>
              <a:t>tasktracker</a:t>
            </a:r>
            <a:endParaRPr lang="en-US" sz="1200" b="1" kern="0" dirty="0">
              <a:solidFill>
                <a:schemeClr val="bg1"/>
              </a:solidFill>
              <a:latin typeface="Arial" pitchFamily="34" charset="0"/>
              <a:cs typeface="Arial" pitchFamily="34" charset="0"/>
            </a:endParaRPr>
          </a:p>
        </p:txBody>
      </p:sp>
      <p:sp>
        <p:nvSpPr>
          <p:cNvPr id="39" name="Rectangle 4"/>
          <p:cNvSpPr>
            <a:spLocks noChangeArrowheads="1"/>
          </p:cNvSpPr>
          <p:nvPr/>
        </p:nvSpPr>
        <p:spPr bwMode="auto">
          <a:xfrm>
            <a:off x="3638550" y="5572125"/>
            <a:ext cx="1981200" cy="304800"/>
          </a:xfrm>
          <a:prstGeom prst="rect">
            <a:avLst/>
          </a:prstGeom>
          <a:solidFill>
            <a:sysClr val="windowText" lastClr="000000"/>
          </a:solidFill>
          <a:ln w="9525" algn="ctr">
            <a:solidFill>
              <a:sysClr val="windowText" lastClr="000000"/>
            </a:solidFill>
            <a:round/>
            <a:headEnd/>
            <a:tailEnd/>
          </a:ln>
        </p:spPr>
        <p:txBody>
          <a:bodyPr anchor="ctr"/>
          <a:lstStyle/>
          <a:p>
            <a:pPr algn="ctr" fontAlgn="auto">
              <a:spcBef>
                <a:spcPts val="0"/>
              </a:spcBef>
              <a:spcAft>
                <a:spcPts val="0"/>
              </a:spcAft>
              <a:defRPr/>
            </a:pPr>
            <a:r>
              <a:rPr lang="en-US" sz="1200" b="1" kern="0" dirty="0">
                <a:solidFill>
                  <a:sysClr val="window" lastClr="FFFFFF"/>
                </a:solidFill>
                <a:latin typeface="Arial" pitchFamily="34" charset="0"/>
                <a:ea typeface="+mn-ea"/>
                <a:cs typeface="Arial" pitchFamily="34" charset="0"/>
              </a:rPr>
              <a:t>slave node</a:t>
            </a:r>
          </a:p>
        </p:txBody>
      </p:sp>
      <p:sp>
        <p:nvSpPr>
          <p:cNvPr id="40" name="Rectangle 6"/>
          <p:cNvSpPr>
            <a:spLocks noChangeArrowheads="1"/>
          </p:cNvSpPr>
          <p:nvPr/>
        </p:nvSpPr>
        <p:spPr bwMode="auto">
          <a:xfrm>
            <a:off x="5848350" y="4505325"/>
            <a:ext cx="1676400" cy="6096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sp>
        <p:nvSpPr>
          <p:cNvPr id="41" name="Rectangle 4"/>
          <p:cNvSpPr>
            <a:spLocks noChangeArrowheads="1"/>
          </p:cNvSpPr>
          <p:nvPr/>
        </p:nvSpPr>
        <p:spPr bwMode="auto">
          <a:xfrm>
            <a:off x="5848350" y="4505325"/>
            <a:ext cx="1676400" cy="304800"/>
          </a:xfrm>
          <a:prstGeom prst="rect">
            <a:avLst/>
          </a:prstGeom>
          <a:solidFill>
            <a:sysClr val="windowText" lastClr="000000">
              <a:lumMod val="65000"/>
              <a:lumOff val="35000"/>
            </a:sysClr>
          </a:solidFill>
          <a:ln w="9525" algn="ctr">
            <a:solidFill>
              <a:sysClr val="windowText" lastClr="000000"/>
            </a:solidFill>
            <a:round/>
            <a:headEnd/>
            <a:tailEnd/>
          </a:ln>
        </p:spPr>
        <p:txBody>
          <a:bodyPr anchor="ctr"/>
          <a:lstStyle/>
          <a:p>
            <a:pPr algn="ctr" fontAlgn="auto">
              <a:spcBef>
                <a:spcPts val="0"/>
              </a:spcBef>
              <a:spcAft>
                <a:spcPts val="0"/>
              </a:spcAft>
              <a:defRPr/>
            </a:pPr>
            <a:r>
              <a:rPr lang="en-US" sz="1200" b="1" kern="0" dirty="0" err="1">
                <a:solidFill>
                  <a:sysClr val="window" lastClr="FFFFFF"/>
                </a:solidFill>
                <a:latin typeface="Arial" pitchFamily="34" charset="0"/>
                <a:ea typeface="+mn-ea"/>
                <a:cs typeface="Arial" pitchFamily="34" charset="0"/>
              </a:rPr>
              <a:t>datanode</a:t>
            </a:r>
            <a:r>
              <a:rPr lang="en-US" sz="1200" b="1" kern="0" dirty="0">
                <a:solidFill>
                  <a:sysClr val="window" lastClr="FFFFFF"/>
                </a:solidFill>
                <a:latin typeface="Arial" pitchFamily="34" charset="0"/>
                <a:ea typeface="+mn-ea"/>
                <a:cs typeface="Arial" pitchFamily="34" charset="0"/>
              </a:rPr>
              <a:t> daemon</a:t>
            </a:r>
          </a:p>
        </p:txBody>
      </p:sp>
      <p:sp>
        <p:nvSpPr>
          <p:cNvPr id="42" name="Rectangle 35"/>
          <p:cNvSpPr>
            <a:spLocks noChangeArrowheads="1"/>
          </p:cNvSpPr>
          <p:nvPr/>
        </p:nvSpPr>
        <p:spPr bwMode="auto">
          <a:xfrm>
            <a:off x="5848350" y="4810125"/>
            <a:ext cx="1676400" cy="304800"/>
          </a:xfrm>
          <a:prstGeom prst="rect">
            <a:avLst/>
          </a:prstGeom>
          <a:noFill/>
          <a:ln w="9525" algn="ctr">
            <a:solidFill>
              <a:sysClr val="windowText" lastClr="000000"/>
            </a:solidFill>
            <a:round/>
            <a:headEnd/>
            <a:tailEnd/>
          </a:ln>
        </p:spPr>
        <p:txBody>
          <a:bodyPr anchor="ctr"/>
          <a:lstStyle/>
          <a:p>
            <a:pPr algn="ctr" fontAlgn="auto">
              <a:spcBef>
                <a:spcPts val="0"/>
              </a:spcBef>
              <a:spcAft>
                <a:spcPts val="0"/>
              </a:spcAft>
              <a:defRPr/>
            </a:pPr>
            <a:r>
              <a:rPr lang="en-US" sz="1200" kern="0" dirty="0">
                <a:solidFill>
                  <a:sysClr val="windowText" lastClr="000000"/>
                </a:solidFill>
                <a:latin typeface="Arial" pitchFamily="34" charset="0"/>
                <a:ea typeface="+mn-ea"/>
                <a:cs typeface="Arial" pitchFamily="34" charset="0"/>
              </a:rPr>
              <a:t>Linux file system</a:t>
            </a:r>
          </a:p>
        </p:txBody>
      </p:sp>
      <p:sp>
        <p:nvSpPr>
          <p:cNvPr id="43" name="Flowchart: Magnetic Disk 36"/>
          <p:cNvSpPr>
            <a:spLocks noChangeArrowheads="1"/>
          </p:cNvSpPr>
          <p:nvPr/>
        </p:nvSpPr>
        <p:spPr bwMode="auto">
          <a:xfrm>
            <a:off x="6119813" y="5191125"/>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sp>
        <p:nvSpPr>
          <p:cNvPr id="44" name="Flowchart: Magnetic Disk 37"/>
          <p:cNvSpPr>
            <a:spLocks noChangeArrowheads="1"/>
          </p:cNvSpPr>
          <p:nvPr/>
        </p:nvSpPr>
        <p:spPr bwMode="auto">
          <a:xfrm>
            <a:off x="6653213" y="5191125"/>
            <a:ext cx="304800" cy="304800"/>
          </a:xfrm>
          <a:prstGeom prst="flowChartMagneticDisk">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defRPr/>
            </a:pPr>
            <a:endParaRPr lang="en-US" kern="0">
              <a:solidFill>
                <a:sysClr val="windowText" lastClr="000000"/>
              </a:solidFill>
              <a:latin typeface="Arial" pitchFamily="34" charset="0"/>
              <a:ea typeface="+mn-ea"/>
              <a:cs typeface="Arial" pitchFamily="34" charset="0"/>
            </a:endParaRPr>
          </a:p>
        </p:txBody>
      </p:sp>
      <p:cxnSp>
        <p:nvCxnSpPr>
          <p:cNvPr id="29739" name="Straight Connector 38"/>
          <p:cNvCxnSpPr>
            <a:cxnSpLocks noChangeShapeType="1"/>
          </p:cNvCxnSpPr>
          <p:nvPr/>
        </p:nvCxnSpPr>
        <p:spPr bwMode="auto">
          <a:xfrm rot="5400000">
            <a:off x="5853113" y="5229225"/>
            <a:ext cx="228600" cy="3175"/>
          </a:xfrm>
          <a:prstGeom prst="line">
            <a:avLst/>
          </a:prstGeom>
          <a:noFill/>
          <a:ln w="9525" algn="ctr">
            <a:solidFill>
              <a:srgbClr val="000000"/>
            </a:solidFill>
            <a:round/>
            <a:headEnd/>
            <a:tailEnd/>
          </a:ln>
        </p:spPr>
      </p:cxnSp>
      <p:cxnSp>
        <p:nvCxnSpPr>
          <p:cNvPr id="29740" name="Straight Connector 39"/>
          <p:cNvCxnSpPr>
            <a:cxnSpLocks noChangeShapeType="1"/>
            <a:endCxn id="43" idx="2"/>
          </p:cNvCxnSpPr>
          <p:nvPr/>
        </p:nvCxnSpPr>
        <p:spPr bwMode="auto">
          <a:xfrm>
            <a:off x="5967413" y="5343525"/>
            <a:ext cx="152400" cy="1588"/>
          </a:xfrm>
          <a:prstGeom prst="line">
            <a:avLst/>
          </a:prstGeom>
          <a:noFill/>
          <a:ln w="9525" algn="ctr">
            <a:solidFill>
              <a:srgbClr val="000000"/>
            </a:solidFill>
            <a:round/>
            <a:headEnd/>
            <a:tailEnd/>
          </a:ln>
        </p:spPr>
      </p:cxnSp>
      <p:cxnSp>
        <p:nvCxnSpPr>
          <p:cNvPr id="29741" name="Straight Connector 40"/>
          <p:cNvCxnSpPr>
            <a:cxnSpLocks noChangeShapeType="1"/>
          </p:cNvCxnSpPr>
          <p:nvPr/>
        </p:nvCxnSpPr>
        <p:spPr bwMode="auto">
          <a:xfrm rot="5400000">
            <a:off x="6386513" y="5227637"/>
            <a:ext cx="228600" cy="3175"/>
          </a:xfrm>
          <a:prstGeom prst="line">
            <a:avLst/>
          </a:prstGeom>
          <a:noFill/>
          <a:ln w="9525" algn="ctr">
            <a:solidFill>
              <a:srgbClr val="000000"/>
            </a:solidFill>
            <a:round/>
            <a:headEnd/>
            <a:tailEnd/>
          </a:ln>
        </p:spPr>
      </p:cxnSp>
      <p:cxnSp>
        <p:nvCxnSpPr>
          <p:cNvPr id="29742" name="Straight Connector 41"/>
          <p:cNvCxnSpPr>
            <a:cxnSpLocks noChangeShapeType="1"/>
          </p:cNvCxnSpPr>
          <p:nvPr/>
        </p:nvCxnSpPr>
        <p:spPr bwMode="auto">
          <a:xfrm>
            <a:off x="6500813" y="5341938"/>
            <a:ext cx="152400" cy="3175"/>
          </a:xfrm>
          <a:prstGeom prst="line">
            <a:avLst/>
          </a:prstGeom>
          <a:noFill/>
          <a:ln w="9525" algn="ctr">
            <a:solidFill>
              <a:srgbClr val="000000"/>
            </a:solidFill>
            <a:round/>
            <a:headEnd/>
            <a:tailEnd/>
          </a:ln>
        </p:spPr>
      </p:cxnSp>
      <p:sp>
        <p:nvSpPr>
          <p:cNvPr id="29743" name="TextBox 42"/>
          <p:cNvSpPr txBox="1">
            <a:spLocks noChangeArrowheads="1"/>
          </p:cNvSpPr>
          <p:nvPr/>
        </p:nvSpPr>
        <p:spPr bwMode="auto">
          <a:xfrm>
            <a:off x="7110413" y="5157788"/>
            <a:ext cx="414337" cy="368300"/>
          </a:xfrm>
          <a:prstGeom prst="rect">
            <a:avLst/>
          </a:prstGeom>
          <a:noFill/>
          <a:ln w="9525">
            <a:noFill/>
            <a:miter lim="800000"/>
            <a:headEnd/>
            <a:tailEnd/>
          </a:ln>
        </p:spPr>
        <p:txBody>
          <a:bodyPr wrap="none">
            <a:spAutoFit/>
          </a:bodyPr>
          <a:lstStyle/>
          <a:p>
            <a:r>
              <a:rPr lang="en-US" altLang="zh-CN">
                <a:cs typeface="Arial" charset="0"/>
              </a:rPr>
              <a:t>…</a:t>
            </a:r>
          </a:p>
        </p:txBody>
      </p:sp>
      <p:sp>
        <p:nvSpPr>
          <p:cNvPr id="50" name="Rectangle 4"/>
          <p:cNvSpPr>
            <a:spLocks noChangeArrowheads="1"/>
          </p:cNvSpPr>
          <p:nvPr/>
        </p:nvSpPr>
        <p:spPr bwMode="auto">
          <a:xfrm>
            <a:off x="5848350" y="4124325"/>
            <a:ext cx="1676400" cy="304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kern="0" dirty="0" err="1">
                <a:solidFill>
                  <a:schemeClr val="bg1"/>
                </a:solidFill>
                <a:latin typeface="Arial" pitchFamily="34" charset="0"/>
                <a:cs typeface="Arial" pitchFamily="34" charset="0"/>
              </a:rPr>
              <a:t>tasktracker</a:t>
            </a:r>
            <a:endParaRPr lang="en-US" sz="1200" b="1" kern="0" dirty="0">
              <a:solidFill>
                <a:schemeClr val="bg1"/>
              </a:solidFill>
              <a:latin typeface="Arial" pitchFamily="34" charset="0"/>
              <a:cs typeface="Arial" pitchFamily="34" charset="0"/>
            </a:endParaRPr>
          </a:p>
        </p:txBody>
      </p:sp>
      <p:sp>
        <p:nvSpPr>
          <p:cNvPr id="51" name="Rectangle 4"/>
          <p:cNvSpPr>
            <a:spLocks noChangeArrowheads="1"/>
          </p:cNvSpPr>
          <p:nvPr/>
        </p:nvSpPr>
        <p:spPr bwMode="auto">
          <a:xfrm>
            <a:off x="5695950" y="5572125"/>
            <a:ext cx="1981200" cy="304800"/>
          </a:xfrm>
          <a:prstGeom prst="rect">
            <a:avLst/>
          </a:prstGeom>
          <a:solidFill>
            <a:sysClr val="windowText" lastClr="000000"/>
          </a:solidFill>
          <a:ln w="9525" algn="ctr">
            <a:solidFill>
              <a:sysClr val="windowText" lastClr="000000"/>
            </a:solidFill>
            <a:round/>
            <a:headEnd/>
            <a:tailEnd/>
          </a:ln>
        </p:spPr>
        <p:txBody>
          <a:bodyPr anchor="ctr"/>
          <a:lstStyle/>
          <a:p>
            <a:pPr algn="ctr" fontAlgn="auto">
              <a:spcBef>
                <a:spcPts val="0"/>
              </a:spcBef>
              <a:spcAft>
                <a:spcPts val="0"/>
              </a:spcAft>
              <a:defRPr/>
            </a:pPr>
            <a:r>
              <a:rPr lang="en-US" sz="1200" b="1" kern="0" dirty="0">
                <a:solidFill>
                  <a:sysClr val="window" lastClr="FFFFFF"/>
                </a:solidFill>
                <a:latin typeface="Arial" pitchFamily="34" charset="0"/>
                <a:ea typeface="+mn-ea"/>
                <a:cs typeface="Arial" pitchFamily="34" charset="0"/>
              </a:rPr>
              <a:t>slave node</a:t>
            </a:r>
          </a:p>
        </p:txBody>
      </p:sp>
      <p:sp>
        <p:nvSpPr>
          <p:cNvPr id="52" name="Rectangle 4"/>
          <p:cNvSpPr>
            <a:spLocks noChangeArrowheads="1"/>
          </p:cNvSpPr>
          <p:nvPr/>
        </p:nvSpPr>
        <p:spPr bwMode="auto">
          <a:xfrm>
            <a:off x="2571750" y="2600325"/>
            <a:ext cx="1981200" cy="304800"/>
          </a:xfrm>
          <a:prstGeom prst="rect">
            <a:avLst/>
          </a:prstGeom>
          <a:solidFill>
            <a:sysClr val="windowText" lastClr="000000"/>
          </a:solidFill>
          <a:ln w="9525" algn="ctr">
            <a:solidFill>
              <a:sysClr val="windowText" lastClr="000000"/>
            </a:solidFill>
            <a:round/>
            <a:headEnd/>
            <a:tailEnd/>
          </a:ln>
        </p:spPr>
        <p:txBody>
          <a:bodyPr anchor="ctr"/>
          <a:lstStyle/>
          <a:p>
            <a:pPr algn="ctr" fontAlgn="auto">
              <a:spcBef>
                <a:spcPts val="0"/>
              </a:spcBef>
              <a:spcAft>
                <a:spcPts val="0"/>
              </a:spcAft>
              <a:defRPr/>
            </a:pPr>
            <a:r>
              <a:rPr lang="en-US" sz="1200" b="1" kern="0" dirty="0" err="1">
                <a:solidFill>
                  <a:sysClr val="window" lastClr="FFFFFF"/>
                </a:solidFill>
                <a:latin typeface="Arial" pitchFamily="34" charset="0"/>
                <a:ea typeface="+mn-ea"/>
                <a:cs typeface="Arial" pitchFamily="34" charset="0"/>
              </a:rPr>
              <a:t>namenode</a:t>
            </a:r>
            <a:endParaRPr lang="en-US" sz="1200" b="1" kern="0" dirty="0">
              <a:solidFill>
                <a:sysClr val="window" lastClr="FFFFFF"/>
              </a:solidFill>
              <a:latin typeface="Arial" pitchFamily="34" charset="0"/>
              <a:ea typeface="+mn-ea"/>
              <a:cs typeface="Arial" pitchFamily="34" charset="0"/>
            </a:endParaRPr>
          </a:p>
        </p:txBody>
      </p:sp>
      <p:sp>
        <p:nvSpPr>
          <p:cNvPr id="53" name="Rectangle 35"/>
          <p:cNvSpPr>
            <a:spLocks noChangeArrowheads="1"/>
          </p:cNvSpPr>
          <p:nvPr/>
        </p:nvSpPr>
        <p:spPr bwMode="auto">
          <a:xfrm>
            <a:off x="2571750" y="2905125"/>
            <a:ext cx="1981200" cy="609600"/>
          </a:xfrm>
          <a:prstGeom prst="rect">
            <a:avLst/>
          </a:prstGeom>
          <a:noFill/>
          <a:ln w="9525" algn="ctr">
            <a:solidFill>
              <a:sysClr val="windowText" lastClr="000000"/>
            </a:solidFill>
            <a:round/>
            <a:headEnd/>
            <a:tailEnd/>
          </a:ln>
        </p:spPr>
        <p:txBody>
          <a:bodyPr anchor="ctr"/>
          <a:lstStyle/>
          <a:p>
            <a:pPr algn="ctr" fontAlgn="auto">
              <a:spcBef>
                <a:spcPts val="0"/>
              </a:spcBef>
              <a:spcAft>
                <a:spcPts val="0"/>
              </a:spcAft>
              <a:defRPr/>
            </a:pPr>
            <a:endParaRPr lang="en-US" sz="1200" kern="0" dirty="0">
              <a:solidFill>
                <a:sysClr val="windowText" lastClr="000000"/>
              </a:solidFill>
              <a:latin typeface="Arial" pitchFamily="34" charset="0"/>
              <a:ea typeface="+mn-ea"/>
              <a:cs typeface="Arial" pitchFamily="34" charset="0"/>
            </a:endParaRPr>
          </a:p>
        </p:txBody>
      </p:sp>
      <p:sp>
        <p:nvSpPr>
          <p:cNvPr id="54" name="Rectangle 4"/>
          <p:cNvSpPr>
            <a:spLocks noChangeArrowheads="1"/>
          </p:cNvSpPr>
          <p:nvPr/>
        </p:nvSpPr>
        <p:spPr bwMode="auto">
          <a:xfrm>
            <a:off x="2724150" y="3057525"/>
            <a:ext cx="1676400" cy="3048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1200" b="1" kern="0" dirty="0" err="1">
                <a:solidFill>
                  <a:schemeClr val="bg1"/>
                </a:solidFill>
                <a:latin typeface="Arial" pitchFamily="34" charset="0"/>
                <a:cs typeface="Arial" pitchFamily="34" charset="0"/>
              </a:rPr>
              <a:t>namenode</a:t>
            </a:r>
            <a:r>
              <a:rPr lang="en-US" sz="1200" b="1" kern="0" dirty="0">
                <a:solidFill>
                  <a:schemeClr val="bg1"/>
                </a:solidFill>
                <a:latin typeface="Arial" pitchFamily="34" charset="0"/>
                <a:cs typeface="Arial" pitchFamily="34" charset="0"/>
              </a:rPr>
              <a:t> daemon</a:t>
            </a:r>
          </a:p>
        </p:txBody>
      </p:sp>
      <p:sp>
        <p:nvSpPr>
          <p:cNvPr id="55" name="Rectangle 4"/>
          <p:cNvSpPr>
            <a:spLocks noChangeArrowheads="1"/>
          </p:cNvSpPr>
          <p:nvPr/>
        </p:nvSpPr>
        <p:spPr bwMode="auto">
          <a:xfrm>
            <a:off x="4705350" y="2600325"/>
            <a:ext cx="1981200" cy="304800"/>
          </a:xfrm>
          <a:prstGeom prst="rect">
            <a:avLst/>
          </a:prstGeom>
          <a:solidFill>
            <a:sysClr val="windowText" lastClr="000000"/>
          </a:solidFill>
          <a:ln w="9525" algn="ctr">
            <a:solidFill>
              <a:sysClr val="windowText" lastClr="000000"/>
            </a:solidFill>
            <a:round/>
            <a:headEnd/>
            <a:tailEnd/>
          </a:ln>
        </p:spPr>
        <p:txBody>
          <a:bodyPr anchor="ctr"/>
          <a:lstStyle/>
          <a:p>
            <a:pPr algn="ctr" fontAlgn="auto">
              <a:spcBef>
                <a:spcPts val="0"/>
              </a:spcBef>
              <a:spcAft>
                <a:spcPts val="0"/>
              </a:spcAft>
              <a:defRPr/>
            </a:pPr>
            <a:r>
              <a:rPr lang="en-US" sz="1200" b="1" kern="0" dirty="0">
                <a:solidFill>
                  <a:sysClr val="window" lastClr="FFFFFF"/>
                </a:solidFill>
                <a:latin typeface="Arial" pitchFamily="34" charset="0"/>
                <a:ea typeface="+mn-ea"/>
                <a:cs typeface="Arial" pitchFamily="34" charset="0"/>
              </a:rPr>
              <a:t>job submission node</a:t>
            </a:r>
          </a:p>
        </p:txBody>
      </p:sp>
      <p:sp>
        <p:nvSpPr>
          <p:cNvPr id="56" name="Rectangle 4"/>
          <p:cNvSpPr>
            <a:spLocks noChangeArrowheads="1"/>
          </p:cNvSpPr>
          <p:nvPr/>
        </p:nvSpPr>
        <p:spPr bwMode="auto">
          <a:xfrm>
            <a:off x="4857750" y="3057525"/>
            <a:ext cx="1676400" cy="304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sz="1200" b="1" kern="0" dirty="0" err="1">
                <a:solidFill>
                  <a:schemeClr val="bg1"/>
                </a:solidFill>
                <a:latin typeface="Arial" pitchFamily="34" charset="0"/>
                <a:cs typeface="Arial" pitchFamily="34" charset="0"/>
              </a:rPr>
              <a:t>jobtracker</a:t>
            </a:r>
            <a:endParaRPr lang="en-US" sz="1200" b="1" kern="0" dirty="0">
              <a:solidFill>
                <a:schemeClr val="bg1"/>
              </a:solidFill>
              <a:latin typeface="Arial" pitchFamily="34" charset="0"/>
              <a:cs typeface="Arial" pitchFamily="34" charset="0"/>
            </a:endParaRPr>
          </a:p>
        </p:txBody>
      </p:sp>
      <p:sp>
        <p:nvSpPr>
          <p:cNvPr id="57" name="Title 1"/>
          <p:cNvSpPr txBox="1">
            <a:spLocks noGrp="1"/>
          </p:cNvSpPr>
          <p:nvPr>
            <p:ph type="title"/>
          </p:nvPr>
        </p:nvSpPr>
        <p:spPr>
          <a:xfrm>
            <a:off x="1025236" y="274638"/>
            <a:ext cx="7772400" cy="39038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Hadoop</a:t>
            </a:r>
            <a:r>
              <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 </a:t>
            </a: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
        <p:nvSpPr>
          <p:cNvPr id="29752" name="Content Placeholder 2"/>
          <p:cNvSpPr>
            <a:spLocks noGrp="1"/>
          </p:cNvSpPr>
          <p:nvPr>
            <p:ph sz="quarter" idx="1"/>
          </p:nvPr>
        </p:nvSpPr>
        <p:spPr>
          <a:xfrm>
            <a:off x="303213" y="798513"/>
            <a:ext cx="8528050" cy="5537200"/>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Hadoop MapReduce</a:t>
            </a:r>
            <a:r>
              <a:rPr lang="zh-CN" altLang="en-US" b="1" smtClean="0">
                <a:solidFill>
                  <a:srgbClr val="00B050"/>
                </a:solidFill>
                <a:latin typeface="黑体" pitchFamily="2" charset="-122"/>
                <a:ea typeface="黑体" pitchFamily="2" charset="-122"/>
              </a:rPr>
              <a:t>基本构架与工作过程</a:t>
            </a:r>
            <a:endParaRPr lang="en-US" altLang="zh-CN" b="1" smtClean="0">
              <a:solidFill>
                <a:srgbClr val="00B050"/>
              </a:solidFill>
              <a:latin typeface="黑体" pitchFamily="2" charset="-122"/>
              <a:ea typeface="黑体" pitchFamily="2" charset="-122"/>
            </a:endParaRPr>
          </a:p>
          <a:p>
            <a:pPr>
              <a:buFont typeface="Wingdings 2" pitchFamily="18" charset="2"/>
              <a:buNone/>
            </a:pPr>
            <a:r>
              <a:rPr lang="zh-CN" altLang="en-US" smtClean="0">
                <a:solidFill>
                  <a:srgbClr val="C00000"/>
                </a:solidFill>
                <a:latin typeface="黑体" pitchFamily="2" charset="-122"/>
                <a:ea typeface="黑体" pitchFamily="2" charset="-122"/>
              </a:rPr>
              <a:t>数据存储与计算节点构架</a:t>
            </a:r>
            <a:endParaRPr lang="en-US" altLang="en-US" smtClean="0">
              <a:solidFill>
                <a:srgbClr val="C00000"/>
              </a:solidFill>
              <a:latin typeface="黑体" pitchFamily="2" charset="-122"/>
              <a:ea typeface="黑体" pitchFamily="2" charset="-122"/>
            </a:endParaRPr>
          </a:p>
        </p:txBody>
      </p:sp>
      <p:sp>
        <p:nvSpPr>
          <p:cNvPr id="59" name="Rounded Rectangular Callout 58"/>
          <p:cNvSpPr/>
          <p:nvPr/>
        </p:nvSpPr>
        <p:spPr>
          <a:xfrm>
            <a:off x="730250" y="1962150"/>
            <a:ext cx="1587500" cy="1117600"/>
          </a:xfrm>
          <a:prstGeom prst="wedgeRoundRectCallout">
            <a:avLst>
              <a:gd name="adj1" fmla="val 96362"/>
              <a:gd name="adj2" fmla="val 23575"/>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err="1">
                <a:solidFill>
                  <a:schemeClr val="tx1"/>
                </a:solidFill>
                <a:latin typeface="黑体" pitchFamily="2" charset="-122"/>
                <a:ea typeface="黑体" pitchFamily="2" charset="-122"/>
              </a:rPr>
              <a:t>NameNode</a:t>
            </a:r>
            <a:r>
              <a:rPr lang="en-US" altLang="zh-CN" sz="1600" dirty="0">
                <a:solidFill>
                  <a:schemeClr val="tx1"/>
                </a:solidFill>
                <a:latin typeface="黑体" pitchFamily="2" charset="-122"/>
                <a:ea typeface="黑体" pitchFamily="2" charset="-122"/>
              </a:rPr>
              <a:t>:</a:t>
            </a:r>
          </a:p>
          <a:p>
            <a:pPr algn="ctr" fontAlgn="auto">
              <a:spcBef>
                <a:spcPts val="0"/>
              </a:spcBef>
              <a:spcAft>
                <a:spcPts val="0"/>
              </a:spcAft>
              <a:defRPr/>
            </a:pPr>
            <a:r>
              <a:rPr lang="zh-CN" altLang="en-US" sz="1600" dirty="0">
                <a:solidFill>
                  <a:schemeClr val="tx1"/>
                </a:solidFill>
                <a:latin typeface="黑体" pitchFamily="2" charset="-122"/>
                <a:ea typeface="黑体" pitchFamily="2" charset="-122"/>
              </a:rPr>
              <a:t>对等于</a:t>
            </a:r>
            <a:r>
              <a:rPr lang="en-US" altLang="zh-CN" sz="1600" dirty="0">
                <a:solidFill>
                  <a:schemeClr val="tx1"/>
                </a:solidFill>
                <a:latin typeface="黑体" pitchFamily="2" charset="-122"/>
                <a:ea typeface="黑体" pitchFamily="2" charset="-122"/>
              </a:rPr>
              <a:t>Google </a:t>
            </a:r>
            <a:r>
              <a:rPr lang="en-US" altLang="zh-CN" sz="1600" dirty="0" err="1">
                <a:solidFill>
                  <a:schemeClr val="tx1"/>
                </a:solidFill>
                <a:latin typeface="黑体" pitchFamily="2" charset="-122"/>
                <a:ea typeface="黑体" pitchFamily="2" charset="-122"/>
              </a:rPr>
              <a:t>MapReduce</a:t>
            </a:r>
            <a:r>
              <a:rPr lang="zh-CN" altLang="en-US" sz="1600" dirty="0">
                <a:solidFill>
                  <a:schemeClr val="tx1"/>
                </a:solidFill>
                <a:latin typeface="黑体" pitchFamily="2" charset="-122"/>
                <a:ea typeface="黑体" pitchFamily="2" charset="-122"/>
              </a:rPr>
              <a:t> 中</a:t>
            </a:r>
            <a:r>
              <a:rPr lang="en-US" altLang="zh-CN" sz="1600" dirty="0" err="1">
                <a:solidFill>
                  <a:schemeClr val="tx1"/>
                </a:solidFill>
                <a:latin typeface="黑体" pitchFamily="2" charset="-122"/>
                <a:ea typeface="黑体" pitchFamily="2" charset="-122"/>
              </a:rPr>
              <a:t>MasterServer</a:t>
            </a:r>
            <a:endParaRPr lang="zh-CN" altLang="en-US" sz="1600" dirty="0">
              <a:solidFill>
                <a:schemeClr val="tx1"/>
              </a:solidFill>
              <a:latin typeface="黑体" pitchFamily="2" charset="-122"/>
              <a:ea typeface="黑体" pitchFamily="2" charset="-122"/>
            </a:endParaRPr>
          </a:p>
        </p:txBody>
      </p:sp>
      <p:sp>
        <p:nvSpPr>
          <p:cNvPr id="60" name="Rounded Rectangular Callout 59"/>
          <p:cNvSpPr/>
          <p:nvPr/>
        </p:nvSpPr>
        <p:spPr>
          <a:xfrm>
            <a:off x="271463" y="3206750"/>
            <a:ext cx="1585912" cy="1117600"/>
          </a:xfrm>
          <a:prstGeom prst="wedgeRoundRectCallout">
            <a:avLst>
              <a:gd name="adj1" fmla="val 53267"/>
              <a:gd name="adj2" fmla="val 71232"/>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err="1">
                <a:solidFill>
                  <a:schemeClr val="tx1"/>
                </a:solidFill>
                <a:latin typeface="黑体" pitchFamily="2" charset="-122"/>
                <a:ea typeface="黑体" pitchFamily="2" charset="-122"/>
              </a:rPr>
              <a:t>DataNode</a:t>
            </a:r>
            <a:r>
              <a:rPr lang="en-US" altLang="zh-CN" sz="1600" dirty="0">
                <a:solidFill>
                  <a:schemeClr val="tx1"/>
                </a:solidFill>
                <a:latin typeface="黑体" pitchFamily="2" charset="-122"/>
                <a:ea typeface="黑体" pitchFamily="2" charset="-122"/>
              </a:rPr>
              <a:t>:</a:t>
            </a:r>
          </a:p>
          <a:p>
            <a:pPr algn="ctr" fontAlgn="auto">
              <a:spcBef>
                <a:spcPts val="0"/>
              </a:spcBef>
              <a:spcAft>
                <a:spcPts val="0"/>
              </a:spcAft>
              <a:defRPr/>
            </a:pPr>
            <a:r>
              <a:rPr lang="zh-CN" altLang="en-US" sz="1600" dirty="0">
                <a:solidFill>
                  <a:schemeClr val="tx1"/>
                </a:solidFill>
                <a:latin typeface="黑体" pitchFamily="2" charset="-122"/>
                <a:ea typeface="黑体" pitchFamily="2" charset="-122"/>
              </a:rPr>
              <a:t>对等于</a:t>
            </a:r>
            <a:r>
              <a:rPr lang="en-US" altLang="zh-CN" sz="1600" dirty="0">
                <a:solidFill>
                  <a:schemeClr val="tx1"/>
                </a:solidFill>
                <a:latin typeface="黑体" pitchFamily="2" charset="-122"/>
                <a:ea typeface="黑体" pitchFamily="2" charset="-122"/>
              </a:rPr>
              <a:t>Google </a:t>
            </a:r>
            <a:r>
              <a:rPr lang="en-US" altLang="zh-CN" sz="1600" dirty="0" err="1">
                <a:solidFill>
                  <a:schemeClr val="tx1"/>
                </a:solidFill>
                <a:latin typeface="黑体" pitchFamily="2" charset="-122"/>
                <a:ea typeface="黑体" pitchFamily="2" charset="-122"/>
              </a:rPr>
              <a:t>MapReduce</a:t>
            </a:r>
            <a:r>
              <a:rPr lang="zh-CN" altLang="en-US" sz="1600" dirty="0">
                <a:solidFill>
                  <a:schemeClr val="tx1"/>
                </a:solidFill>
                <a:latin typeface="黑体" pitchFamily="2" charset="-122"/>
                <a:ea typeface="黑体" pitchFamily="2" charset="-122"/>
              </a:rPr>
              <a:t> 中</a:t>
            </a:r>
            <a:r>
              <a:rPr lang="en-US" altLang="zh-CN" sz="1600" dirty="0" err="1">
                <a:solidFill>
                  <a:schemeClr val="tx1"/>
                </a:solidFill>
                <a:latin typeface="黑体" pitchFamily="2" charset="-122"/>
                <a:ea typeface="黑体" pitchFamily="2" charset="-122"/>
              </a:rPr>
              <a:t>ChunckServer</a:t>
            </a:r>
            <a:endParaRPr lang="zh-CN" altLang="en-US" sz="1600" dirty="0">
              <a:solidFill>
                <a:schemeClr val="tx1"/>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right)">
                                      <p:cBhvr>
                                        <p:cTn id="7" dur="2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right)">
                                      <p:cBhvr>
                                        <p:cTn id="12"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sz="quarter" idx="1"/>
          </p:nvPr>
        </p:nvSpPr>
        <p:spPr>
          <a:xfrm>
            <a:off x="276225" y="677863"/>
            <a:ext cx="8526463" cy="5537200"/>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Hadoop MapReduce</a:t>
            </a:r>
            <a:r>
              <a:rPr lang="zh-CN" altLang="en-US" b="1" smtClean="0">
                <a:solidFill>
                  <a:srgbClr val="00B050"/>
                </a:solidFill>
                <a:latin typeface="黑体" pitchFamily="2" charset="-122"/>
                <a:ea typeface="黑体" pitchFamily="2" charset="-122"/>
              </a:rPr>
              <a:t>基本工作过程</a:t>
            </a:r>
            <a:endParaRPr lang="en-US" altLang="en-US" b="1"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30724"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pic>
        <p:nvPicPr>
          <p:cNvPr id="30725" name="Picture 2"/>
          <p:cNvPicPr>
            <a:picLocks noChangeAspect="1" noChangeArrowheads="1"/>
          </p:cNvPicPr>
          <p:nvPr/>
        </p:nvPicPr>
        <p:blipFill>
          <a:blip r:embed="rId2"/>
          <a:srcRect/>
          <a:stretch>
            <a:fillRect/>
          </a:stretch>
        </p:blipFill>
        <p:spPr bwMode="auto">
          <a:xfrm>
            <a:off x="1292225" y="1200150"/>
            <a:ext cx="6867525" cy="553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sz="quarter" idx="1"/>
          </p:nvPr>
        </p:nvSpPr>
        <p:spPr>
          <a:xfrm>
            <a:off x="276225" y="677863"/>
            <a:ext cx="8526463" cy="5537200"/>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Hadoop MapReduce</a:t>
            </a:r>
            <a:r>
              <a:rPr lang="zh-CN" altLang="en-US" b="1" smtClean="0">
                <a:solidFill>
                  <a:srgbClr val="00B050"/>
                </a:solidFill>
                <a:latin typeface="黑体" pitchFamily="2" charset="-122"/>
                <a:ea typeface="黑体" pitchFamily="2" charset="-122"/>
              </a:rPr>
              <a:t>主要组件</a:t>
            </a:r>
            <a:endParaRPr lang="en-US" altLang="en-US" b="1"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31748"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sp>
        <p:nvSpPr>
          <p:cNvPr id="7" name="Content Placeholder 2"/>
          <p:cNvSpPr txBox="1">
            <a:spLocks/>
          </p:cNvSpPr>
          <p:nvPr/>
        </p:nvSpPr>
        <p:spPr>
          <a:xfrm>
            <a:off x="452438" y="1270000"/>
            <a:ext cx="8432800" cy="5307013"/>
          </a:xfrm>
          <a:prstGeom prst="rect">
            <a:avLst/>
          </a:prstGeom>
        </p:spPr>
        <p:txBody>
          <a:bodyPr>
            <a:normAutofit fontScale="92500" lnSpcReduction="10000"/>
          </a:bodyPr>
          <a:lstStyle/>
          <a:p>
            <a:pPr marL="274320" indent="-274320" fontAlgn="auto">
              <a:spcBef>
                <a:spcPts val="580"/>
              </a:spcBef>
              <a:spcAft>
                <a:spcPts val="600"/>
              </a:spcAft>
              <a:buClr>
                <a:schemeClr val="accent1"/>
              </a:buClr>
              <a:buSzPct val="85000"/>
              <a:defRPr/>
            </a:pPr>
            <a:r>
              <a:rPr lang="zh-CN" altLang="en-US" sz="2800" dirty="0">
                <a:solidFill>
                  <a:srgbClr val="C00000"/>
                </a:solidFill>
                <a:latin typeface="Arial Narrow" pitchFamily="34" charset="0"/>
                <a:ea typeface="黑体" pitchFamily="2" charset="-122"/>
              </a:rPr>
              <a:t>文件输入格式</a:t>
            </a:r>
            <a:r>
              <a:rPr lang="en-US" altLang="zh-CN" sz="2800" b="1" dirty="0" err="1">
                <a:solidFill>
                  <a:srgbClr val="C00000"/>
                </a:solidFill>
                <a:latin typeface="Arial Narrow" pitchFamily="34" charset="0"/>
                <a:ea typeface="黑体" pitchFamily="2" charset="-122"/>
              </a:rPr>
              <a:t>InputFormat</a:t>
            </a:r>
            <a:endParaRPr lang="en-US" altLang="zh-CN" sz="2800" b="1" dirty="0">
              <a:solidFill>
                <a:srgbClr val="C00000"/>
              </a:solidFill>
              <a:latin typeface="Arial Narrow" pitchFamily="34" charset="0"/>
              <a:ea typeface="黑体" pitchFamily="2" charset="-122"/>
            </a:endParaRPr>
          </a:p>
          <a:p>
            <a:pPr marL="274320" indent="-274320" fontAlgn="auto">
              <a:lnSpc>
                <a:spcPct val="110000"/>
              </a:lnSpc>
              <a:spcBef>
                <a:spcPts val="580"/>
              </a:spcBef>
              <a:spcAft>
                <a:spcPts val="0"/>
              </a:spcAft>
              <a:buClr>
                <a:schemeClr val="accent1"/>
              </a:buClr>
              <a:buSzPct val="85000"/>
              <a:buFont typeface="Wingdings 2"/>
              <a:buChar char=""/>
              <a:defRPr/>
            </a:pPr>
            <a:r>
              <a:rPr lang="zh-CN" altLang="en-US" sz="2600" dirty="0">
                <a:latin typeface="Arial Narrow" pitchFamily="34" charset="0"/>
                <a:ea typeface="黑体" pitchFamily="2" charset="-122"/>
              </a:rPr>
              <a:t>定义了数据文件如何分割和读取</a:t>
            </a:r>
            <a:endParaRPr lang="en-US" altLang="zh-CN" sz="2600" dirty="0">
              <a:latin typeface="Arial Narrow" pitchFamily="34" charset="0"/>
              <a:ea typeface="黑体" pitchFamily="2" charset="-122"/>
            </a:endParaRPr>
          </a:p>
          <a:p>
            <a:pPr marL="274320" indent="-274320" fontAlgn="auto">
              <a:lnSpc>
                <a:spcPct val="110000"/>
              </a:lnSpc>
              <a:spcBef>
                <a:spcPts val="580"/>
              </a:spcBef>
              <a:spcAft>
                <a:spcPts val="0"/>
              </a:spcAft>
              <a:buClr>
                <a:schemeClr val="accent1"/>
              </a:buClr>
              <a:buSzPct val="85000"/>
              <a:buFont typeface="Wingdings 2"/>
              <a:buChar char=""/>
              <a:defRPr/>
            </a:pPr>
            <a:r>
              <a:rPr lang="en-US" altLang="zh-CN" sz="2600" smtClean="0">
                <a:latin typeface="Arial Narrow" pitchFamily="34" charset="0"/>
                <a:ea typeface="黑体" pitchFamily="2" charset="-122"/>
              </a:rPr>
              <a:t>InputFormat</a:t>
            </a:r>
            <a:r>
              <a:rPr lang="zh-CN" altLang="en-US" sz="2600" smtClean="0">
                <a:latin typeface="Arial Narrow" pitchFamily="34" charset="0"/>
                <a:ea typeface="黑体" pitchFamily="2" charset="-122"/>
              </a:rPr>
              <a:t>提</a:t>
            </a:r>
            <a:r>
              <a:rPr lang="zh-CN" altLang="en-US" sz="2600" dirty="0">
                <a:latin typeface="Arial Narrow" pitchFamily="34" charset="0"/>
                <a:ea typeface="黑体" pitchFamily="2" charset="-122"/>
              </a:rPr>
              <a:t>供了以下一些功能</a:t>
            </a:r>
            <a:endParaRPr lang="en-US" altLang="zh-CN" sz="2600" dirty="0">
              <a:latin typeface="Arial Narrow" pitchFamily="34" charset="0"/>
              <a:ea typeface="黑体" pitchFamily="2" charset="-122"/>
            </a:endParaRPr>
          </a:p>
          <a:p>
            <a:pPr marL="548640" lvl="1" indent="-228600" fontAlgn="auto">
              <a:lnSpc>
                <a:spcPct val="110000"/>
              </a:lnSpc>
              <a:spcBef>
                <a:spcPts val="370"/>
              </a:spcBef>
              <a:spcAft>
                <a:spcPts val="0"/>
              </a:spcAft>
              <a:buClr>
                <a:schemeClr val="accent2"/>
              </a:buClr>
              <a:buSzPct val="85000"/>
              <a:buFont typeface="Wingdings 2"/>
              <a:buChar char=""/>
              <a:defRPr/>
            </a:pPr>
            <a:r>
              <a:rPr lang="zh-CN" altLang="en-US" sz="2400" dirty="0">
                <a:latin typeface="Arial Narrow" pitchFamily="34" charset="0"/>
                <a:ea typeface="黑体" pitchFamily="2" charset="-122"/>
              </a:rPr>
              <a:t>选择文件或者其它对象，用来作为输入</a:t>
            </a:r>
            <a:endParaRPr lang="en-US" altLang="zh-CN" sz="2400" dirty="0">
              <a:latin typeface="Arial Narrow" pitchFamily="34" charset="0"/>
              <a:ea typeface="黑体" pitchFamily="2" charset="-122"/>
            </a:endParaRPr>
          </a:p>
          <a:p>
            <a:pPr marL="548640" lvl="1" indent="-228600" fontAlgn="auto">
              <a:lnSpc>
                <a:spcPct val="110000"/>
              </a:lnSpc>
              <a:spcBef>
                <a:spcPts val="370"/>
              </a:spcBef>
              <a:spcAft>
                <a:spcPts val="0"/>
              </a:spcAft>
              <a:buClr>
                <a:schemeClr val="accent2"/>
              </a:buClr>
              <a:buSzPct val="85000"/>
              <a:buFont typeface="Wingdings 2"/>
              <a:buChar char=""/>
              <a:defRPr/>
            </a:pPr>
            <a:r>
              <a:rPr lang="zh-CN" altLang="en-US" sz="2400" dirty="0">
                <a:latin typeface="Arial Narrow" pitchFamily="34" charset="0"/>
                <a:ea typeface="黑体" pitchFamily="2" charset="-122"/>
              </a:rPr>
              <a:t>定义</a:t>
            </a:r>
            <a:r>
              <a:rPr lang="en-US" altLang="zh-CN" sz="2400" dirty="0">
                <a:latin typeface="Arial Narrow" pitchFamily="34" charset="0"/>
                <a:ea typeface="黑体" pitchFamily="2" charset="-122"/>
              </a:rPr>
              <a:t>InputSplits, </a:t>
            </a:r>
            <a:r>
              <a:rPr lang="zh-CN" altLang="en-US" sz="2400" dirty="0">
                <a:latin typeface="Arial Narrow" pitchFamily="34" charset="0"/>
                <a:ea typeface="黑体" pitchFamily="2" charset="-122"/>
              </a:rPr>
              <a:t>将一个文件分为不同任务</a:t>
            </a:r>
            <a:endParaRPr lang="en-US" altLang="zh-CN" sz="2400" dirty="0">
              <a:latin typeface="Arial Narrow" pitchFamily="34" charset="0"/>
              <a:ea typeface="黑体" pitchFamily="2" charset="-122"/>
            </a:endParaRPr>
          </a:p>
          <a:p>
            <a:pPr marL="548640" lvl="1" indent="-228600" fontAlgn="auto">
              <a:lnSpc>
                <a:spcPct val="110000"/>
              </a:lnSpc>
              <a:spcBef>
                <a:spcPts val="370"/>
              </a:spcBef>
              <a:spcAft>
                <a:spcPts val="0"/>
              </a:spcAft>
              <a:buClr>
                <a:schemeClr val="accent2"/>
              </a:buClr>
              <a:buSzPct val="85000"/>
              <a:buFont typeface="Wingdings 2"/>
              <a:buChar char=""/>
              <a:defRPr/>
            </a:pPr>
            <a:r>
              <a:rPr lang="zh-CN" altLang="en-US" sz="2400" dirty="0">
                <a:latin typeface="Arial Narrow" pitchFamily="34" charset="0"/>
                <a:ea typeface="黑体" pitchFamily="2" charset="-122"/>
              </a:rPr>
              <a:t>为</a:t>
            </a:r>
            <a:r>
              <a:rPr lang="en-US" altLang="zh-CN" sz="2400" dirty="0" err="1">
                <a:latin typeface="Arial Narrow" pitchFamily="34" charset="0"/>
                <a:ea typeface="黑体" pitchFamily="2" charset="-122"/>
              </a:rPr>
              <a:t>RecordReader</a:t>
            </a:r>
            <a:r>
              <a:rPr lang="zh-CN" altLang="en-US" sz="2400" dirty="0">
                <a:latin typeface="Arial Narrow" pitchFamily="34" charset="0"/>
                <a:ea typeface="黑体" pitchFamily="2" charset="-122"/>
              </a:rPr>
              <a:t>提供一个工厂，用来读取这个文件</a:t>
            </a:r>
            <a:endParaRPr lang="en-US" altLang="zh-CN" sz="2400" dirty="0">
              <a:latin typeface="Arial Narrow" pitchFamily="34" charset="0"/>
              <a:ea typeface="黑体" pitchFamily="2" charset="-122"/>
            </a:endParaRPr>
          </a:p>
          <a:p>
            <a:pPr marL="274320" indent="-274320" fontAlgn="auto">
              <a:lnSpc>
                <a:spcPct val="110000"/>
              </a:lnSpc>
              <a:spcBef>
                <a:spcPts val="580"/>
              </a:spcBef>
              <a:spcAft>
                <a:spcPts val="0"/>
              </a:spcAft>
              <a:buClr>
                <a:schemeClr val="accent1"/>
              </a:buClr>
              <a:buSzPct val="85000"/>
              <a:buFont typeface="Wingdings 2"/>
              <a:buChar char=""/>
              <a:defRPr/>
            </a:pPr>
            <a:r>
              <a:rPr lang="zh-CN" altLang="en-US" sz="2600" dirty="0">
                <a:latin typeface="Arial Narrow" pitchFamily="34" charset="0"/>
                <a:ea typeface="黑体" pitchFamily="2" charset="-122"/>
              </a:rPr>
              <a:t>有一个抽象的类</a:t>
            </a:r>
            <a:r>
              <a:rPr lang="en-US" altLang="zh-CN" sz="2600" dirty="0" err="1">
                <a:latin typeface="Arial Narrow" pitchFamily="34" charset="0"/>
                <a:ea typeface="黑体" pitchFamily="2" charset="-122"/>
              </a:rPr>
              <a:t>FileInputFormat</a:t>
            </a:r>
            <a:r>
              <a:rPr lang="zh-CN" altLang="en-US" sz="2600" dirty="0">
                <a:latin typeface="Arial Narrow" pitchFamily="34" charset="0"/>
                <a:ea typeface="黑体" pitchFamily="2" charset="-122"/>
              </a:rPr>
              <a:t>，所有的输入格式类都从这个类继承其功能以及特性。当启动一个</a:t>
            </a:r>
            <a:r>
              <a:rPr lang="en-US" altLang="zh-CN" sz="2600" dirty="0" err="1">
                <a:latin typeface="Arial Narrow" pitchFamily="34" charset="0"/>
                <a:ea typeface="黑体" pitchFamily="2" charset="-122"/>
              </a:rPr>
              <a:t>Hadoop</a:t>
            </a:r>
            <a:r>
              <a:rPr lang="zh-CN" altLang="en-US" sz="2600" dirty="0">
                <a:latin typeface="Arial Narrow" pitchFamily="34" charset="0"/>
                <a:ea typeface="黑体" pitchFamily="2" charset="-122"/>
              </a:rPr>
              <a:t>任务的时候，一个输入文件所在的目录被输入到</a:t>
            </a:r>
            <a:r>
              <a:rPr lang="en-US" altLang="zh-CN" sz="2600" dirty="0" err="1">
                <a:latin typeface="Arial Narrow" pitchFamily="34" charset="0"/>
                <a:ea typeface="黑体" pitchFamily="2" charset="-122"/>
              </a:rPr>
              <a:t>FileInputFormat</a:t>
            </a:r>
            <a:r>
              <a:rPr lang="zh-CN" altLang="en-US" sz="2600" dirty="0">
                <a:latin typeface="Arial Narrow" pitchFamily="34" charset="0"/>
                <a:ea typeface="黑体" pitchFamily="2" charset="-122"/>
              </a:rPr>
              <a:t>对象中。</a:t>
            </a:r>
            <a:r>
              <a:rPr lang="en-US" altLang="zh-CN" sz="2600" dirty="0" err="1">
                <a:latin typeface="Arial Narrow" pitchFamily="34" charset="0"/>
                <a:ea typeface="黑体" pitchFamily="2" charset="-122"/>
              </a:rPr>
              <a:t>FileInputFormat</a:t>
            </a:r>
            <a:r>
              <a:rPr lang="zh-CN" altLang="en-US" sz="2600" dirty="0">
                <a:latin typeface="Arial Narrow" pitchFamily="34" charset="0"/>
                <a:ea typeface="黑体" pitchFamily="2" charset="-122"/>
              </a:rPr>
              <a:t>从这个目录中读取所有文件。然后</a:t>
            </a:r>
            <a:r>
              <a:rPr lang="en-US" altLang="zh-CN" sz="2600" dirty="0" err="1">
                <a:latin typeface="Arial Narrow" pitchFamily="34" charset="0"/>
                <a:ea typeface="黑体" pitchFamily="2" charset="-122"/>
              </a:rPr>
              <a:t>FileInputFormat</a:t>
            </a:r>
            <a:r>
              <a:rPr lang="zh-CN" altLang="en-US" sz="2600" dirty="0">
                <a:latin typeface="Arial Narrow" pitchFamily="34" charset="0"/>
                <a:ea typeface="黑体" pitchFamily="2" charset="-122"/>
              </a:rPr>
              <a:t>将这些文件分割为多个</a:t>
            </a:r>
            <a:r>
              <a:rPr lang="en-US" altLang="zh-CN" sz="2600" dirty="0" err="1">
                <a:latin typeface="Arial Narrow" pitchFamily="34" charset="0"/>
                <a:ea typeface="黑体" pitchFamily="2" charset="-122"/>
              </a:rPr>
              <a:t>InputSplits</a:t>
            </a:r>
            <a:r>
              <a:rPr lang="zh-CN" altLang="en-US" sz="2600" dirty="0">
                <a:latin typeface="Arial Narrow" pitchFamily="34" charset="0"/>
                <a:ea typeface="黑体" pitchFamily="2" charset="-122"/>
              </a:rPr>
              <a:t>。</a:t>
            </a:r>
            <a:endParaRPr lang="en-US" altLang="zh-CN" sz="2600" dirty="0">
              <a:latin typeface="Arial Narrow" pitchFamily="34" charset="0"/>
              <a:ea typeface="黑体" pitchFamily="2" charset="-122"/>
            </a:endParaRPr>
          </a:p>
          <a:p>
            <a:pPr marL="274320" indent="-274320" fontAlgn="auto">
              <a:lnSpc>
                <a:spcPct val="110000"/>
              </a:lnSpc>
              <a:spcBef>
                <a:spcPts val="580"/>
              </a:spcBef>
              <a:spcAft>
                <a:spcPts val="0"/>
              </a:spcAft>
              <a:buClr>
                <a:schemeClr val="accent1"/>
              </a:buClr>
              <a:buSzPct val="85000"/>
              <a:buFont typeface="Wingdings 2"/>
              <a:buChar char=""/>
              <a:defRPr/>
            </a:pPr>
            <a:r>
              <a:rPr lang="zh-CN" altLang="en-US" sz="2600" dirty="0">
                <a:latin typeface="Arial Narrow" pitchFamily="34" charset="0"/>
                <a:ea typeface="黑体" pitchFamily="2" charset="-122"/>
              </a:rPr>
              <a:t>通过在</a:t>
            </a:r>
            <a:r>
              <a:rPr lang="en-US" altLang="zh-CN" sz="2600" dirty="0" err="1">
                <a:latin typeface="Arial Narrow" pitchFamily="34" charset="0"/>
                <a:ea typeface="黑体" pitchFamily="2" charset="-122"/>
              </a:rPr>
              <a:t>JobConf</a:t>
            </a:r>
            <a:r>
              <a:rPr lang="zh-CN" altLang="en-US" sz="2600" dirty="0">
                <a:latin typeface="Arial Narrow" pitchFamily="34" charset="0"/>
                <a:ea typeface="黑体" pitchFamily="2" charset="-122"/>
              </a:rPr>
              <a:t>对象上设置</a:t>
            </a:r>
            <a:r>
              <a:rPr lang="en-US" altLang="zh-CN" sz="2600" dirty="0" err="1">
                <a:latin typeface="Arial Narrow" pitchFamily="34" charset="0"/>
                <a:ea typeface="黑体" pitchFamily="2" charset="-122"/>
              </a:rPr>
              <a:t>JobConf.setInputFormat</a:t>
            </a:r>
            <a:r>
              <a:rPr lang="zh-CN" altLang="en-US" sz="2600" dirty="0">
                <a:latin typeface="Arial Narrow" pitchFamily="34" charset="0"/>
                <a:ea typeface="黑体" pitchFamily="2" charset="-122"/>
              </a:rPr>
              <a:t>设置文件输入的格式</a:t>
            </a:r>
            <a:endParaRPr lang="en-US" sz="2600" dirty="0">
              <a:latin typeface="Arial Narrow" pitchFamily="34" charset="0"/>
              <a:ea typeface="黑体" pitchFamily="2" charset="-122"/>
            </a:endParaRPr>
          </a:p>
        </p:txBody>
      </p:sp>
      <p:pic>
        <p:nvPicPr>
          <p:cNvPr id="31750" name="Picture 2"/>
          <p:cNvPicPr>
            <a:picLocks noChangeAspect="1" noChangeArrowheads="1"/>
          </p:cNvPicPr>
          <p:nvPr/>
        </p:nvPicPr>
        <p:blipFill>
          <a:blip r:embed="rId2"/>
          <a:srcRect/>
          <a:stretch>
            <a:fillRect/>
          </a:stretch>
        </p:blipFill>
        <p:spPr bwMode="auto">
          <a:xfrm>
            <a:off x="5918200" y="882650"/>
            <a:ext cx="2867025" cy="2286000"/>
          </a:xfrm>
          <a:prstGeom prst="rect">
            <a:avLst/>
          </a:prstGeom>
          <a:noFill/>
          <a:ln w="9525">
            <a:noFill/>
            <a:miter lim="800000"/>
            <a:headEnd/>
            <a:tailEnd/>
          </a:ln>
        </p:spPr>
      </p:pic>
      <p:sp>
        <p:nvSpPr>
          <p:cNvPr id="8" name="Oval 7"/>
          <p:cNvSpPr/>
          <p:nvPr/>
        </p:nvSpPr>
        <p:spPr>
          <a:xfrm>
            <a:off x="6964363" y="1108075"/>
            <a:ext cx="1847850" cy="701675"/>
          </a:xfrm>
          <a:prstGeom prst="ellipse">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sz="quarter" idx="1"/>
          </p:nvPr>
        </p:nvSpPr>
        <p:spPr>
          <a:xfrm>
            <a:off x="276225" y="677863"/>
            <a:ext cx="8526463" cy="5537200"/>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Hadoop MapReduce</a:t>
            </a:r>
            <a:r>
              <a:rPr lang="zh-CN" altLang="en-US" b="1" smtClean="0">
                <a:solidFill>
                  <a:srgbClr val="00B050"/>
                </a:solidFill>
                <a:latin typeface="黑体" pitchFamily="2" charset="-122"/>
                <a:ea typeface="黑体" pitchFamily="2" charset="-122"/>
              </a:rPr>
              <a:t>主要组件</a:t>
            </a:r>
            <a:endParaRPr lang="en-US" altLang="en-US" b="1"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32772"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sp>
        <p:nvSpPr>
          <p:cNvPr id="32773" name="Content Placeholder 2"/>
          <p:cNvSpPr txBox="1">
            <a:spLocks/>
          </p:cNvSpPr>
          <p:nvPr/>
        </p:nvSpPr>
        <p:spPr bwMode="auto">
          <a:xfrm>
            <a:off x="331788" y="1187450"/>
            <a:ext cx="8432800" cy="4937125"/>
          </a:xfrm>
          <a:prstGeom prst="rect">
            <a:avLst/>
          </a:prstGeom>
          <a:noFill/>
          <a:ln w="9525">
            <a:noFill/>
            <a:miter lim="800000"/>
            <a:headEnd/>
            <a:tailEnd/>
          </a:ln>
        </p:spPr>
        <p:txBody>
          <a:bodyPr/>
          <a:lstStyle/>
          <a:p>
            <a:pPr marL="273050" indent="-273050">
              <a:spcBef>
                <a:spcPts val="575"/>
              </a:spcBef>
              <a:spcAft>
                <a:spcPts val="600"/>
              </a:spcAft>
              <a:buClr>
                <a:schemeClr val="accent1"/>
              </a:buClr>
              <a:buSzPct val="85000"/>
            </a:pPr>
            <a:r>
              <a:rPr lang="zh-CN" altLang="en-US" sz="2600">
                <a:solidFill>
                  <a:srgbClr val="C00000"/>
                </a:solidFill>
                <a:latin typeface="Arial Narrow" pitchFamily="34" charset="0"/>
                <a:ea typeface="黑体" pitchFamily="2" charset="-122"/>
              </a:rPr>
              <a:t>文件输入格式</a:t>
            </a:r>
            <a:r>
              <a:rPr lang="en-US" altLang="zh-CN" sz="2600" b="1">
                <a:solidFill>
                  <a:srgbClr val="C00000"/>
                </a:solidFill>
                <a:latin typeface="Arial Narrow" pitchFamily="34" charset="0"/>
              </a:rPr>
              <a:t>InputFormat</a:t>
            </a:r>
          </a:p>
        </p:txBody>
      </p:sp>
      <p:graphicFrame>
        <p:nvGraphicFramePr>
          <p:cNvPr id="8" name="Content Placeholder 3"/>
          <p:cNvGraphicFramePr>
            <a:graphicFrameLocks/>
          </p:cNvGraphicFramePr>
          <p:nvPr/>
        </p:nvGraphicFramePr>
        <p:xfrm>
          <a:off x="350838" y="2008188"/>
          <a:ext cx="8442675" cy="4299688"/>
        </p:xfrm>
        <a:graphic>
          <a:graphicData uri="http://schemas.openxmlformats.org/drawingml/2006/table">
            <a:tbl>
              <a:tblPr firstRow="1" bandRow="1">
                <a:tableStyleId>{1E171933-4619-4E11-9A3F-F7608DF75F80}</a:tableStyleId>
              </a:tblPr>
              <a:tblGrid>
                <a:gridCol w="2348470"/>
                <a:gridCol w="2473551"/>
                <a:gridCol w="2054674"/>
                <a:gridCol w="1565980"/>
              </a:tblGrid>
              <a:tr h="464809">
                <a:tc>
                  <a:txBody>
                    <a:bodyPr/>
                    <a:lstStyle/>
                    <a:p>
                      <a:r>
                        <a:rPr lang="en-US" sz="1800" dirty="0" err="1">
                          <a:latin typeface="Arial Narrow" pitchFamily="34" charset="0"/>
                        </a:rPr>
                        <a:t>InputFormat</a:t>
                      </a:r>
                      <a:r>
                        <a:rPr lang="en-US" sz="1800" dirty="0">
                          <a:latin typeface="Arial Narrow" pitchFamily="34" charset="0"/>
                        </a:rPr>
                        <a:t>:</a:t>
                      </a:r>
                    </a:p>
                  </a:txBody>
                  <a:tcPr anchor="ctr"/>
                </a:tc>
                <a:tc>
                  <a:txBody>
                    <a:bodyPr/>
                    <a:lstStyle/>
                    <a:p>
                      <a:r>
                        <a:rPr lang="en-US" sz="1800" dirty="0">
                          <a:latin typeface="Arial Narrow" pitchFamily="34" charset="0"/>
                        </a:rPr>
                        <a:t>Description:</a:t>
                      </a:r>
                    </a:p>
                  </a:txBody>
                  <a:tcPr anchor="ctr"/>
                </a:tc>
                <a:tc>
                  <a:txBody>
                    <a:bodyPr/>
                    <a:lstStyle/>
                    <a:p>
                      <a:r>
                        <a:rPr lang="en-US" sz="1800" dirty="0">
                          <a:latin typeface="Arial Narrow" pitchFamily="34" charset="0"/>
                        </a:rPr>
                        <a:t>Key:</a:t>
                      </a:r>
                    </a:p>
                  </a:txBody>
                  <a:tcPr anchor="ctr"/>
                </a:tc>
                <a:tc>
                  <a:txBody>
                    <a:bodyPr/>
                    <a:lstStyle/>
                    <a:p>
                      <a:r>
                        <a:rPr lang="en-US" sz="1800" dirty="0">
                          <a:latin typeface="Arial Narrow" pitchFamily="34" charset="0"/>
                        </a:rPr>
                        <a:t>Value:</a:t>
                      </a:r>
                    </a:p>
                  </a:txBody>
                  <a:tcPr anchor="ctr"/>
                </a:tc>
              </a:tr>
              <a:tr h="1162227">
                <a:tc>
                  <a:txBody>
                    <a:bodyPr/>
                    <a:lstStyle/>
                    <a:p>
                      <a:r>
                        <a:rPr lang="en-US" sz="1800" dirty="0" err="1">
                          <a:solidFill>
                            <a:srgbClr val="0066FF"/>
                          </a:solidFill>
                          <a:latin typeface="Arial Narrow" pitchFamily="34" charset="0"/>
                        </a:rPr>
                        <a:t>TextInputFormat</a:t>
                      </a:r>
                      <a:endParaRPr lang="en-US" sz="1800" dirty="0">
                        <a:solidFill>
                          <a:srgbClr val="0066FF"/>
                        </a:solidFill>
                        <a:latin typeface="Arial Narrow" pitchFamily="34" charset="0"/>
                      </a:endParaRPr>
                    </a:p>
                  </a:txBody>
                  <a:tcPr anchor="ctr"/>
                </a:tc>
                <a:tc>
                  <a:txBody>
                    <a:bodyPr/>
                    <a:lstStyle/>
                    <a:p>
                      <a:r>
                        <a:rPr lang="en-US" sz="1800">
                          <a:latin typeface="Arial Narrow" pitchFamily="34" charset="0"/>
                        </a:rPr>
                        <a:t>Default format; reads lines of text files</a:t>
                      </a:r>
                    </a:p>
                  </a:txBody>
                  <a:tcPr anchor="ctr"/>
                </a:tc>
                <a:tc>
                  <a:txBody>
                    <a:bodyPr/>
                    <a:lstStyle/>
                    <a:p>
                      <a:r>
                        <a:rPr lang="en-US" sz="1800">
                          <a:latin typeface="Arial Narrow" pitchFamily="34" charset="0"/>
                        </a:rPr>
                        <a:t>The byte offset of the line</a:t>
                      </a:r>
                    </a:p>
                  </a:txBody>
                  <a:tcPr anchor="ctr"/>
                </a:tc>
                <a:tc>
                  <a:txBody>
                    <a:bodyPr/>
                    <a:lstStyle/>
                    <a:p>
                      <a:r>
                        <a:rPr lang="en-US" sz="1800">
                          <a:latin typeface="Arial Narrow" pitchFamily="34" charset="0"/>
                        </a:rPr>
                        <a:t>The line contents</a:t>
                      </a:r>
                    </a:p>
                  </a:txBody>
                  <a:tcPr anchor="ctr"/>
                </a:tc>
              </a:tr>
              <a:tr h="1162022">
                <a:tc>
                  <a:txBody>
                    <a:bodyPr/>
                    <a:lstStyle/>
                    <a:p>
                      <a:r>
                        <a:rPr lang="en-US" sz="1800" dirty="0" err="1" smtClean="0">
                          <a:solidFill>
                            <a:srgbClr val="0066FF"/>
                          </a:solidFill>
                          <a:latin typeface="Arial Narrow" pitchFamily="34" charset="0"/>
                        </a:rPr>
                        <a:t>KeyValue</a:t>
                      </a:r>
                      <a:r>
                        <a:rPr lang="en-US" altLang="zh-CN" sz="1800" dirty="0" err="1" smtClean="0">
                          <a:solidFill>
                            <a:srgbClr val="0066FF"/>
                          </a:solidFill>
                          <a:latin typeface="Arial Narrow" pitchFamily="34" charset="0"/>
                        </a:rPr>
                        <a:t>Text</a:t>
                      </a:r>
                      <a:r>
                        <a:rPr lang="en-US" sz="1800" dirty="0" err="1" smtClean="0">
                          <a:solidFill>
                            <a:srgbClr val="0066FF"/>
                          </a:solidFill>
                          <a:latin typeface="Arial Narrow" pitchFamily="34" charset="0"/>
                        </a:rPr>
                        <a:t>Input</a:t>
                      </a:r>
                      <a:endParaRPr lang="en-US" sz="1800" dirty="0" smtClean="0">
                        <a:solidFill>
                          <a:srgbClr val="0066FF"/>
                        </a:solidFill>
                        <a:latin typeface="Arial Narrow" pitchFamily="34" charset="0"/>
                      </a:endParaRPr>
                    </a:p>
                    <a:p>
                      <a:r>
                        <a:rPr lang="en-US" sz="1800" dirty="0" smtClean="0">
                          <a:solidFill>
                            <a:srgbClr val="0066FF"/>
                          </a:solidFill>
                          <a:latin typeface="Arial Narrow" pitchFamily="34" charset="0"/>
                        </a:rPr>
                        <a:t>Format</a:t>
                      </a:r>
                      <a:endParaRPr lang="en-US" sz="1800" dirty="0">
                        <a:solidFill>
                          <a:srgbClr val="0066FF"/>
                        </a:solidFill>
                        <a:latin typeface="Arial Narrow" pitchFamily="34" charset="0"/>
                      </a:endParaRPr>
                    </a:p>
                  </a:txBody>
                  <a:tcPr anchor="ctr"/>
                </a:tc>
                <a:tc>
                  <a:txBody>
                    <a:bodyPr/>
                    <a:lstStyle/>
                    <a:p>
                      <a:r>
                        <a:rPr lang="en-US" sz="1800" dirty="0">
                          <a:latin typeface="Arial Narrow" pitchFamily="34" charset="0"/>
                        </a:rPr>
                        <a:t>Parses lines into </a:t>
                      </a:r>
                      <a:r>
                        <a:rPr lang="en-US" sz="1800" dirty="0" smtClean="0">
                          <a:latin typeface="Arial Narrow" pitchFamily="34" charset="0"/>
                        </a:rPr>
                        <a:t>key</a:t>
                      </a:r>
                      <a:r>
                        <a:rPr lang="en-US" altLang="zh-CN" sz="1800" dirty="0" smtClean="0">
                          <a:latin typeface="Arial Narrow" pitchFamily="34" charset="0"/>
                        </a:rPr>
                        <a:t>-</a:t>
                      </a:r>
                      <a:r>
                        <a:rPr lang="en-US" sz="1800" dirty="0" err="1" smtClean="0">
                          <a:latin typeface="Arial Narrow" pitchFamily="34" charset="0"/>
                        </a:rPr>
                        <a:t>val</a:t>
                      </a:r>
                      <a:r>
                        <a:rPr lang="en-US" sz="1800" dirty="0" smtClean="0">
                          <a:latin typeface="Arial Narrow" pitchFamily="34" charset="0"/>
                        </a:rPr>
                        <a:t> </a:t>
                      </a:r>
                      <a:r>
                        <a:rPr lang="en-US" sz="1800" dirty="0">
                          <a:latin typeface="Arial Narrow" pitchFamily="34" charset="0"/>
                        </a:rPr>
                        <a:t>pairs</a:t>
                      </a:r>
                    </a:p>
                  </a:txBody>
                  <a:tcPr anchor="ctr"/>
                </a:tc>
                <a:tc>
                  <a:txBody>
                    <a:bodyPr/>
                    <a:lstStyle/>
                    <a:p>
                      <a:r>
                        <a:rPr lang="en-US" sz="1800">
                          <a:latin typeface="Arial Narrow" pitchFamily="34" charset="0"/>
                        </a:rPr>
                        <a:t>Everything up to the first tab character</a:t>
                      </a:r>
                    </a:p>
                  </a:txBody>
                  <a:tcPr anchor="ctr"/>
                </a:tc>
                <a:tc>
                  <a:txBody>
                    <a:bodyPr/>
                    <a:lstStyle/>
                    <a:p>
                      <a:r>
                        <a:rPr lang="en-US" sz="1800">
                          <a:latin typeface="Arial Narrow" pitchFamily="34" charset="0"/>
                        </a:rPr>
                        <a:t>The remainder of the line</a:t>
                      </a:r>
                    </a:p>
                  </a:txBody>
                  <a:tcPr anchor="ctr"/>
                </a:tc>
              </a:tr>
              <a:tr h="1510630">
                <a:tc>
                  <a:txBody>
                    <a:bodyPr/>
                    <a:lstStyle/>
                    <a:p>
                      <a:r>
                        <a:rPr lang="en-US" sz="1800" dirty="0" err="1" smtClean="0">
                          <a:solidFill>
                            <a:srgbClr val="0066FF"/>
                          </a:solidFill>
                          <a:latin typeface="Arial Narrow" pitchFamily="34" charset="0"/>
                        </a:rPr>
                        <a:t>SequenceFileInputFormat</a:t>
                      </a:r>
                      <a:endParaRPr lang="en-US" sz="1800" dirty="0">
                        <a:solidFill>
                          <a:srgbClr val="0066FF"/>
                        </a:solidFill>
                        <a:latin typeface="Arial Narrow" pitchFamily="34" charset="0"/>
                      </a:endParaRPr>
                    </a:p>
                  </a:txBody>
                  <a:tcPr anchor="ctr"/>
                </a:tc>
                <a:tc>
                  <a:txBody>
                    <a:bodyPr/>
                    <a:lstStyle/>
                    <a:p>
                      <a:r>
                        <a:rPr lang="en-US" sz="1800" dirty="0" smtClean="0">
                          <a:latin typeface="Arial Narrow" pitchFamily="34" charset="0"/>
                        </a:rPr>
                        <a:t>A </a:t>
                      </a:r>
                      <a:r>
                        <a:rPr lang="en-US" sz="1800" dirty="0" err="1" smtClean="0">
                          <a:latin typeface="Arial Narrow" pitchFamily="34" charset="0"/>
                        </a:rPr>
                        <a:t>Hadoop</a:t>
                      </a:r>
                      <a:r>
                        <a:rPr lang="en-US" sz="1800" dirty="0" smtClean="0">
                          <a:latin typeface="Arial Narrow" pitchFamily="34" charset="0"/>
                        </a:rPr>
                        <a:t>-specific high-performance binary format</a:t>
                      </a:r>
                      <a:endParaRPr lang="en-US" sz="1800" dirty="0">
                        <a:latin typeface="Arial Narrow" pitchFamily="34" charset="0"/>
                      </a:endParaRPr>
                    </a:p>
                  </a:txBody>
                  <a:tcPr anchor="ctr"/>
                </a:tc>
                <a:tc>
                  <a:txBody>
                    <a:bodyPr/>
                    <a:lstStyle/>
                    <a:p>
                      <a:r>
                        <a:rPr lang="en-US" sz="1800" dirty="0">
                          <a:latin typeface="Arial Narrow" pitchFamily="34" charset="0"/>
                        </a:rPr>
                        <a:t>user-defined</a:t>
                      </a:r>
                    </a:p>
                  </a:txBody>
                  <a:tcPr anchor="ctr"/>
                </a:tc>
                <a:tc>
                  <a:txBody>
                    <a:bodyPr/>
                    <a:lstStyle/>
                    <a:p>
                      <a:r>
                        <a:rPr lang="en-US" sz="1800" dirty="0">
                          <a:latin typeface="Arial Narrow" pitchFamily="34" charset="0"/>
                        </a:rPr>
                        <a:t>user-defined</a:t>
                      </a:r>
                    </a:p>
                  </a:txBody>
                  <a:tcPr anchor="ct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sz="quarter" idx="1"/>
          </p:nvPr>
        </p:nvSpPr>
        <p:spPr>
          <a:xfrm>
            <a:off x="276225" y="677863"/>
            <a:ext cx="8526463" cy="5537200"/>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Hadoop MapReduce</a:t>
            </a:r>
            <a:r>
              <a:rPr lang="zh-CN" altLang="en-US" b="1" smtClean="0">
                <a:solidFill>
                  <a:srgbClr val="00B050"/>
                </a:solidFill>
                <a:latin typeface="黑体" pitchFamily="2" charset="-122"/>
                <a:ea typeface="黑体" pitchFamily="2" charset="-122"/>
              </a:rPr>
              <a:t>主要组件</a:t>
            </a:r>
            <a:endParaRPr lang="en-US" altLang="en-US" b="1"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33796"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sp>
        <p:nvSpPr>
          <p:cNvPr id="33797" name="Content Placeholder 2"/>
          <p:cNvSpPr txBox="1">
            <a:spLocks/>
          </p:cNvSpPr>
          <p:nvPr/>
        </p:nvSpPr>
        <p:spPr bwMode="auto">
          <a:xfrm>
            <a:off x="331788" y="1187450"/>
            <a:ext cx="8432800" cy="4937125"/>
          </a:xfrm>
          <a:prstGeom prst="rect">
            <a:avLst/>
          </a:prstGeom>
          <a:noFill/>
          <a:ln w="9525">
            <a:noFill/>
            <a:miter lim="800000"/>
            <a:headEnd/>
            <a:tailEnd/>
          </a:ln>
        </p:spPr>
        <p:txBody>
          <a:bodyPr/>
          <a:lstStyle/>
          <a:p>
            <a:pPr marL="273050" indent="-273050">
              <a:spcBef>
                <a:spcPts val="575"/>
              </a:spcBef>
              <a:buClr>
                <a:schemeClr val="accent1"/>
              </a:buClr>
              <a:buSzPct val="85000"/>
            </a:pPr>
            <a:r>
              <a:rPr lang="zh-CN" altLang="en-US" sz="2600">
                <a:solidFill>
                  <a:srgbClr val="C00000"/>
                </a:solidFill>
                <a:latin typeface="Arial Narrow" pitchFamily="34" charset="0"/>
                <a:ea typeface="黑体" pitchFamily="2" charset="-122"/>
              </a:rPr>
              <a:t>输入数据分块</a:t>
            </a:r>
            <a:r>
              <a:rPr lang="en-US" altLang="zh-CN" sz="2600" b="1">
                <a:solidFill>
                  <a:srgbClr val="C00000"/>
                </a:solidFill>
                <a:latin typeface="Arial Narrow" pitchFamily="34" charset="0"/>
                <a:ea typeface="黑体" pitchFamily="2" charset="-122"/>
              </a:rPr>
              <a:t>InputSplits</a:t>
            </a:r>
          </a:p>
        </p:txBody>
      </p:sp>
      <p:sp>
        <p:nvSpPr>
          <p:cNvPr id="33798" name="Content Placeholder 2"/>
          <p:cNvSpPr txBox="1">
            <a:spLocks/>
          </p:cNvSpPr>
          <p:nvPr/>
        </p:nvSpPr>
        <p:spPr bwMode="auto">
          <a:xfrm>
            <a:off x="461963" y="1773238"/>
            <a:ext cx="8229600" cy="4452937"/>
          </a:xfrm>
          <a:prstGeom prst="rect">
            <a:avLst/>
          </a:prstGeom>
          <a:noFill/>
          <a:ln w="9525">
            <a:noFill/>
            <a:miter lim="800000"/>
            <a:headEnd/>
            <a:tailEnd/>
          </a:ln>
        </p:spPr>
        <p:txBody>
          <a:bodyPr/>
          <a:lstStyle/>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InputSplit</a:t>
            </a:r>
            <a:r>
              <a:rPr lang="zh-CN" altLang="en-US" sz="2400">
                <a:latin typeface="Arial Narrow" pitchFamily="34" charset="0"/>
                <a:ea typeface="黑体" pitchFamily="2" charset="-122"/>
              </a:rPr>
              <a:t>定义了输入到单个</a:t>
            </a:r>
            <a:r>
              <a:rPr lang="en-US" altLang="zh-CN" sz="2400">
                <a:latin typeface="Arial Narrow" pitchFamily="34" charset="0"/>
                <a:ea typeface="黑体" pitchFamily="2" charset="-122"/>
              </a:rPr>
              <a:t>Map</a:t>
            </a:r>
          </a:p>
          <a:p>
            <a:pPr marL="273050" indent="-273050">
              <a:spcBef>
                <a:spcPts val="575"/>
              </a:spcBef>
              <a:buClr>
                <a:schemeClr val="accent1"/>
              </a:buClr>
              <a:buSzPct val="85000"/>
            </a:pPr>
            <a:r>
              <a:rPr lang="en-US" altLang="zh-CN" sz="2400">
                <a:latin typeface="Arial Narrow" pitchFamily="34" charset="0"/>
                <a:ea typeface="黑体" pitchFamily="2" charset="-122"/>
              </a:rPr>
              <a:t>    </a:t>
            </a:r>
            <a:r>
              <a:rPr lang="zh-CN" altLang="en-US" sz="2400">
                <a:latin typeface="Arial Narrow" pitchFamily="34" charset="0"/>
                <a:ea typeface="黑体" pitchFamily="2" charset="-122"/>
              </a:rPr>
              <a:t>任务的输入数据</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一个</a:t>
            </a:r>
            <a:r>
              <a:rPr lang="en-US" altLang="zh-CN" sz="2400">
                <a:latin typeface="Arial Narrow" pitchFamily="34" charset="0"/>
                <a:ea typeface="黑体" pitchFamily="2" charset="-122"/>
              </a:rPr>
              <a:t>MapReduce</a:t>
            </a:r>
            <a:r>
              <a:rPr lang="zh-CN" altLang="en-US" sz="2400">
                <a:latin typeface="Arial Narrow" pitchFamily="34" charset="0"/>
                <a:ea typeface="黑体" pitchFamily="2" charset="-122"/>
              </a:rPr>
              <a:t>程序被统称为</a:t>
            </a:r>
            <a:endParaRPr lang="en-US" altLang="zh-CN" sz="2400">
              <a:latin typeface="Arial Narrow" pitchFamily="34" charset="0"/>
              <a:ea typeface="黑体" pitchFamily="2" charset="-122"/>
            </a:endParaRPr>
          </a:p>
          <a:p>
            <a:pPr marL="273050" indent="-273050">
              <a:spcBef>
                <a:spcPts val="575"/>
              </a:spcBef>
              <a:buClr>
                <a:schemeClr val="accent1"/>
              </a:buClr>
              <a:buSzPct val="85000"/>
            </a:pPr>
            <a:r>
              <a:rPr lang="en-US" altLang="zh-CN" sz="2400">
                <a:latin typeface="Arial Narrow" pitchFamily="34" charset="0"/>
                <a:ea typeface="黑体" pitchFamily="2" charset="-122"/>
              </a:rPr>
              <a:t>    </a:t>
            </a:r>
            <a:r>
              <a:rPr lang="zh-CN" altLang="en-US" sz="2400">
                <a:latin typeface="Arial Narrow" pitchFamily="34" charset="0"/>
                <a:ea typeface="黑体" pitchFamily="2" charset="-122"/>
              </a:rPr>
              <a:t>一个</a:t>
            </a:r>
            <a:r>
              <a:rPr lang="en-US" altLang="zh-CN" sz="2400">
                <a:latin typeface="Arial Narrow" pitchFamily="34" charset="0"/>
                <a:ea typeface="黑体" pitchFamily="2" charset="-122"/>
              </a:rPr>
              <a:t>Job</a:t>
            </a:r>
            <a:r>
              <a:rPr lang="zh-CN" altLang="en-US" sz="2400">
                <a:latin typeface="Arial Narrow" pitchFamily="34" charset="0"/>
                <a:ea typeface="黑体" pitchFamily="2" charset="-122"/>
              </a:rPr>
              <a:t>，可能有上百个任务构成</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InputSplit</a:t>
            </a:r>
            <a:r>
              <a:rPr lang="zh-CN" altLang="en-US" sz="2400">
                <a:latin typeface="Arial Narrow" pitchFamily="34" charset="0"/>
                <a:ea typeface="黑体" pitchFamily="2" charset="-122"/>
              </a:rPr>
              <a:t>将文件分为</a:t>
            </a:r>
            <a:r>
              <a:rPr lang="en-US" altLang="zh-CN" sz="2400">
                <a:latin typeface="Arial Narrow" pitchFamily="34" charset="0"/>
                <a:ea typeface="黑体" pitchFamily="2" charset="-122"/>
              </a:rPr>
              <a:t>64MB</a:t>
            </a:r>
            <a:r>
              <a:rPr lang="zh-CN" altLang="en-US" sz="2400">
                <a:latin typeface="Arial Narrow" pitchFamily="34" charset="0"/>
                <a:ea typeface="黑体" pitchFamily="2" charset="-122"/>
              </a:rPr>
              <a:t>的大小</a:t>
            </a:r>
            <a:endParaRPr lang="en-US" altLang="zh-CN" sz="2400">
              <a:latin typeface="Arial Narrow" pitchFamily="34" charset="0"/>
              <a:ea typeface="黑体" pitchFamily="2" charset="-122"/>
            </a:endParaRPr>
          </a:p>
          <a:p>
            <a:pPr marL="547688" lvl="1" indent="-228600">
              <a:spcBef>
                <a:spcPts val="375"/>
              </a:spcBef>
              <a:buClr>
                <a:schemeClr val="accent2"/>
              </a:buClr>
              <a:buSzPct val="85000"/>
              <a:buFont typeface="Wingdings 2" pitchFamily="18" charset="2"/>
              <a:buChar char=""/>
            </a:pPr>
            <a:r>
              <a:rPr lang="zh-CN" altLang="en-US" sz="2400">
                <a:latin typeface="Arial Narrow" pitchFamily="34" charset="0"/>
                <a:ea typeface="黑体" pitchFamily="2" charset="-122"/>
              </a:rPr>
              <a:t>配置文件</a:t>
            </a:r>
            <a:r>
              <a:rPr lang="en-US" altLang="zh-CN" sz="2400">
                <a:latin typeface="Arial Narrow" pitchFamily="34" charset="0"/>
                <a:ea typeface="黑体" pitchFamily="2" charset="-122"/>
              </a:rPr>
              <a:t>hadoop-site.xml</a:t>
            </a:r>
            <a:r>
              <a:rPr lang="zh-CN" altLang="en-US" sz="2400">
                <a:latin typeface="Arial Narrow" pitchFamily="34" charset="0"/>
                <a:ea typeface="黑体" pitchFamily="2" charset="-122"/>
              </a:rPr>
              <a:t>中的</a:t>
            </a:r>
            <a:r>
              <a:rPr lang="en-US" altLang="zh-CN" sz="2400">
                <a:latin typeface="Arial Narrow" pitchFamily="34" charset="0"/>
                <a:ea typeface="黑体" pitchFamily="2" charset="-122"/>
              </a:rPr>
              <a:t>mapred.min.split.size</a:t>
            </a:r>
            <a:r>
              <a:rPr lang="zh-CN" altLang="en-US" sz="2400">
                <a:latin typeface="Arial Narrow" pitchFamily="34" charset="0"/>
                <a:ea typeface="黑体" pitchFamily="2" charset="-122"/>
              </a:rPr>
              <a:t>参数控制这个大小</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mapred.tasktracker.map.taks.maximum</a:t>
            </a:r>
            <a:r>
              <a:rPr lang="zh-CN" altLang="en-US" sz="2400">
                <a:latin typeface="Arial Narrow" pitchFamily="34" charset="0"/>
                <a:ea typeface="黑体" pitchFamily="2" charset="-122"/>
              </a:rPr>
              <a:t>用来控制某一个节点上所有</a:t>
            </a:r>
            <a:r>
              <a:rPr lang="en-US" altLang="zh-CN" sz="2400">
                <a:latin typeface="Arial Narrow" pitchFamily="34" charset="0"/>
                <a:ea typeface="黑体" pitchFamily="2" charset="-122"/>
              </a:rPr>
              <a:t>map</a:t>
            </a:r>
            <a:r>
              <a:rPr lang="zh-CN" altLang="en-US" sz="2400">
                <a:latin typeface="Arial Narrow" pitchFamily="34" charset="0"/>
                <a:ea typeface="黑体" pitchFamily="2" charset="-122"/>
              </a:rPr>
              <a:t>任务的最大数目</a:t>
            </a:r>
          </a:p>
        </p:txBody>
      </p:sp>
      <p:pic>
        <p:nvPicPr>
          <p:cNvPr id="33799" name="Picture 2"/>
          <p:cNvPicPr>
            <a:picLocks noChangeAspect="1" noChangeArrowheads="1"/>
          </p:cNvPicPr>
          <p:nvPr/>
        </p:nvPicPr>
        <p:blipFill>
          <a:blip r:embed="rId2"/>
          <a:srcRect/>
          <a:stretch>
            <a:fillRect/>
          </a:stretch>
        </p:blipFill>
        <p:spPr bwMode="auto">
          <a:xfrm>
            <a:off x="5576888" y="1177925"/>
            <a:ext cx="2867025" cy="2286000"/>
          </a:xfrm>
          <a:prstGeom prst="rect">
            <a:avLst/>
          </a:prstGeom>
          <a:noFill/>
          <a:ln w="9525">
            <a:noFill/>
            <a:miter lim="800000"/>
            <a:headEnd/>
            <a:tailEnd/>
          </a:ln>
        </p:spPr>
      </p:pic>
      <p:sp>
        <p:nvSpPr>
          <p:cNvPr id="12" name="Oval 11"/>
          <p:cNvSpPr/>
          <p:nvPr/>
        </p:nvSpPr>
        <p:spPr>
          <a:xfrm>
            <a:off x="6557963" y="2051050"/>
            <a:ext cx="1847850" cy="433388"/>
          </a:xfrm>
          <a:prstGeom prst="ellipse">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6225" y="677863"/>
            <a:ext cx="8526463" cy="5537200"/>
          </a:xfrm>
        </p:spPr>
        <p:txBody>
          <a:bodyPr>
            <a:normAutofit/>
          </a:bodyPr>
          <a:lstStyle/>
          <a:p>
            <a:pPr marL="274320" indent="-274320" fontAlgn="auto">
              <a:spcBef>
                <a:spcPts val="580"/>
              </a:spcBef>
              <a:spcAft>
                <a:spcPts val="0"/>
              </a:spcAft>
              <a:buFont typeface="Wingdings 2"/>
              <a:buNone/>
              <a:defRPr/>
            </a:pPr>
            <a:r>
              <a:rPr lang="en-US" altLang="zh-CN" b="1" dirty="0" err="1" smtClean="0">
                <a:solidFill>
                  <a:srgbClr val="00B050"/>
                </a:solidFill>
                <a:latin typeface="Arial Narrow" pitchFamily="34" charset="0"/>
                <a:ea typeface="+mj-ea"/>
              </a:rPr>
              <a:t>Hadoop</a:t>
            </a:r>
            <a:r>
              <a:rPr lang="en-US" altLang="zh-CN" b="1" dirty="0" smtClean="0">
                <a:solidFill>
                  <a:srgbClr val="00B050"/>
                </a:solidFill>
                <a:latin typeface="Arial Narrow" pitchFamily="34" charset="0"/>
                <a:ea typeface="+mj-ea"/>
              </a:rPr>
              <a:t> </a:t>
            </a:r>
            <a:r>
              <a:rPr lang="en-US" altLang="zh-CN" b="1" dirty="0" err="1" smtClean="0">
                <a:solidFill>
                  <a:srgbClr val="00B050"/>
                </a:solidFill>
                <a:latin typeface="Arial Narrow" pitchFamily="34" charset="0"/>
                <a:ea typeface="+mj-ea"/>
              </a:rPr>
              <a:t>MapReduce</a:t>
            </a:r>
            <a:r>
              <a:rPr lang="zh-CN" altLang="en-US" b="1" dirty="0" smtClean="0">
                <a:solidFill>
                  <a:srgbClr val="00B050"/>
                </a:solidFill>
                <a:latin typeface="黑体" pitchFamily="2" charset="-122"/>
                <a:ea typeface="黑体" pitchFamily="2" charset="-122"/>
              </a:rPr>
              <a:t>主要组件</a:t>
            </a:r>
            <a:endParaRPr lang="en-US" altLang="en-US" b="1" dirty="0"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34820"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sp>
        <p:nvSpPr>
          <p:cNvPr id="34821" name="Content Placeholder 2"/>
          <p:cNvSpPr txBox="1">
            <a:spLocks/>
          </p:cNvSpPr>
          <p:nvPr/>
        </p:nvSpPr>
        <p:spPr bwMode="auto">
          <a:xfrm>
            <a:off x="331788" y="1187450"/>
            <a:ext cx="8432800" cy="4937125"/>
          </a:xfrm>
          <a:prstGeom prst="rect">
            <a:avLst/>
          </a:prstGeom>
          <a:noFill/>
          <a:ln w="9525">
            <a:noFill/>
            <a:miter lim="800000"/>
            <a:headEnd/>
            <a:tailEnd/>
          </a:ln>
        </p:spPr>
        <p:txBody>
          <a:bodyPr/>
          <a:lstStyle/>
          <a:p>
            <a:pPr marL="273050" indent="-273050">
              <a:spcBef>
                <a:spcPts val="575"/>
              </a:spcBef>
              <a:buClr>
                <a:schemeClr val="accent1"/>
              </a:buClr>
              <a:buSzPct val="85000"/>
            </a:pPr>
            <a:r>
              <a:rPr lang="zh-CN" altLang="en-US" sz="2600">
                <a:solidFill>
                  <a:srgbClr val="C00000"/>
                </a:solidFill>
                <a:latin typeface="Arial Narrow" pitchFamily="34" charset="0"/>
                <a:ea typeface="黑体" pitchFamily="2" charset="-122"/>
              </a:rPr>
              <a:t>数据记录读入</a:t>
            </a:r>
            <a:r>
              <a:rPr lang="en-US" altLang="zh-CN" sz="2600" b="1">
                <a:solidFill>
                  <a:srgbClr val="C00000"/>
                </a:solidFill>
                <a:latin typeface="Arial Narrow" pitchFamily="34" charset="0"/>
                <a:ea typeface="黑体" pitchFamily="2" charset="-122"/>
              </a:rPr>
              <a:t>RecordReader</a:t>
            </a:r>
          </a:p>
        </p:txBody>
      </p:sp>
      <p:sp>
        <p:nvSpPr>
          <p:cNvPr id="34822" name="Content Placeholder 2"/>
          <p:cNvSpPr txBox="1">
            <a:spLocks/>
          </p:cNvSpPr>
          <p:nvPr/>
        </p:nvSpPr>
        <p:spPr bwMode="auto">
          <a:xfrm>
            <a:off x="406400" y="1801813"/>
            <a:ext cx="8229600" cy="4313237"/>
          </a:xfrm>
          <a:prstGeom prst="rect">
            <a:avLst/>
          </a:prstGeom>
          <a:noFill/>
          <a:ln w="9525">
            <a:noFill/>
            <a:miter lim="800000"/>
            <a:headEnd/>
            <a:tailEnd/>
          </a:ln>
        </p:spPr>
        <p:txBody>
          <a:bodyPr/>
          <a:lstStyle/>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InputSplit</a:t>
            </a:r>
            <a:r>
              <a:rPr lang="zh-CN" altLang="en-US" sz="2400">
                <a:latin typeface="Arial Narrow" pitchFamily="34" charset="0"/>
                <a:ea typeface="黑体" pitchFamily="2" charset="-122"/>
              </a:rPr>
              <a:t>定义了一个数据分块，</a:t>
            </a:r>
            <a:endParaRPr lang="en-US" altLang="zh-CN" sz="2400">
              <a:latin typeface="Arial Narrow" pitchFamily="34" charset="0"/>
              <a:ea typeface="黑体" pitchFamily="2" charset="-122"/>
            </a:endParaRPr>
          </a:p>
          <a:p>
            <a:pPr marL="273050" indent="-273050">
              <a:spcBef>
                <a:spcPts val="575"/>
              </a:spcBef>
              <a:buClr>
                <a:schemeClr val="accent1"/>
              </a:buClr>
              <a:buSzPct val="85000"/>
            </a:pPr>
            <a:r>
              <a:rPr lang="en-US" altLang="zh-CN" sz="2400">
                <a:latin typeface="Arial Narrow" pitchFamily="34" charset="0"/>
                <a:ea typeface="黑体" pitchFamily="2" charset="-122"/>
              </a:rPr>
              <a:t>    </a:t>
            </a:r>
            <a:r>
              <a:rPr lang="zh-CN" altLang="en-US" sz="2400">
                <a:latin typeface="Arial Narrow" pitchFamily="34" charset="0"/>
                <a:ea typeface="黑体" pitchFamily="2" charset="-122"/>
              </a:rPr>
              <a:t>但是没有定义如何读取数据记录</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RecordReader</a:t>
            </a:r>
            <a:r>
              <a:rPr lang="zh-CN" altLang="en-US" sz="2400">
                <a:latin typeface="Arial Narrow" pitchFamily="34" charset="0"/>
                <a:ea typeface="黑体" pitchFamily="2" charset="-122"/>
              </a:rPr>
              <a:t>实际上定义了如何</a:t>
            </a:r>
            <a:endParaRPr lang="en-US" altLang="zh-CN" sz="2400">
              <a:latin typeface="Arial Narrow" pitchFamily="34" charset="0"/>
              <a:ea typeface="黑体" pitchFamily="2" charset="-122"/>
            </a:endParaRPr>
          </a:p>
          <a:p>
            <a:pPr marL="273050" indent="-273050">
              <a:spcBef>
                <a:spcPts val="575"/>
              </a:spcBef>
              <a:buClr>
                <a:schemeClr val="accent1"/>
              </a:buClr>
              <a:buSzPct val="85000"/>
            </a:pPr>
            <a:r>
              <a:rPr lang="en-US" altLang="zh-CN" sz="2400">
                <a:latin typeface="Arial Narrow" pitchFamily="34" charset="0"/>
                <a:ea typeface="黑体" pitchFamily="2" charset="-122"/>
              </a:rPr>
              <a:t>    </a:t>
            </a:r>
            <a:r>
              <a:rPr lang="zh-CN" altLang="en-US" sz="2400">
                <a:latin typeface="Arial Narrow" pitchFamily="34" charset="0"/>
                <a:ea typeface="黑体" pitchFamily="2" charset="-122"/>
              </a:rPr>
              <a:t>将数据记录转化为一个</a:t>
            </a:r>
            <a:r>
              <a:rPr lang="en-US" altLang="zh-CN" sz="2400">
                <a:latin typeface="Arial Narrow" pitchFamily="34" charset="0"/>
                <a:ea typeface="黑体" pitchFamily="2" charset="-122"/>
              </a:rPr>
              <a:t>(key,value)</a:t>
            </a:r>
            <a:r>
              <a:rPr lang="zh-CN" altLang="en-US" sz="2400">
                <a:latin typeface="Arial Narrow" pitchFamily="34" charset="0"/>
                <a:ea typeface="黑体" pitchFamily="2" charset="-122"/>
              </a:rPr>
              <a:t>对</a:t>
            </a:r>
            <a:endParaRPr lang="en-US" altLang="zh-CN" sz="2400">
              <a:latin typeface="Arial Narrow" pitchFamily="34" charset="0"/>
              <a:ea typeface="黑体" pitchFamily="2" charset="-122"/>
            </a:endParaRPr>
          </a:p>
          <a:p>
            <a:pPr marL="273050" indent="-273050">
              <a:spcBef>
                <a:spcPts val="575"/>
              </a:spcBef>
              <a:buClr>
                <a:schemeClr val="accent1"/>
              </a:buClr>
              <a:buSzPct val="85000"/>
            </a:pPr>
            <a:r>
              <a:rPr lang="en-US" altLang="zh-CN" sz="2400">
                <a:latin typeface="Arial Narrow" pitchFamily="34" charset="0"/>
                <a:ea typeface="黑体" pitchFamily="2" charset="-122"/>
              </a:rPr>
              <a:t>    </a:t>
            </a:r>
            <a:r>
              <a:rPr lang="zh-CN" altLang="en-US" sz="2400">
                <a:latin typeface="Arial Narrow" pitchFamily="34" charset="0"/>
                <a:ea typeface="黑体" pitchFamily="2" charset="-122"/>
              </a:rPr>
              <a:t>的详细方法，并将数据记录传给</a:t>
            </a:r>
            <a:endParaRPr lang="en-US" altLang="zh-CN" sz="2400">
              <a:latin typeface="Arial Narrow" pitchFamily="34" charset="0"/>
              <a:ea typeface="黑体" pitchFamily="2" charset="-122"/>
            </a:endParaRPr>
          </a:p>
          <a:p>
            <a:pPr marL="273050" indent="-273050">
              <a:spcBef>
                <a:spcPts val="575"/>
              </a:spcBef>
              <a:buClr>
                <a:schemeClr val="accent1"/>
              </a:buClr>
              <a:buSzPct val="85000"/>
            </a:pPr>
            <a:r>
              <a:rPr lang="en-US" altLang="zh-CN" sz="2400">
                <a:latin typeface="Arial Narrow" pitchFamily="34" charset="0"/>
                <a:ea typeface="黑体" pitchFamily="2" charset="-122"/>
              </a:rPr>
              <a:t>     Mapper</a:t>
            </a:r>
            <a:r>
              <a:rPr lang="zh-CN" altLang="en-US" sz="2400">
                <a:latin typeface="Arial Narrow" pitchFamily="34" charset="0"/>
                <a:ea typeface="黑体" pitchFamily="2" charset="-122"/>
              </a:rPr>
              <a:t>类</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TextInputFormat</a:t>
            </a:r>
            <a:r>
              <a:rPr lang="zh-CN" altLang="en-US" sz="2400">
                <a:latin typeface="Arial Narrow" pitchFamily="34" charset="0"/>
                <a:ea typeface="黑体" pitchFamily="2" charset="-122"/>
              </a:rPr>
              <a:t>提供了</a:t>
            </a:r>
            <a:r>
              <a:rPr lang="en-US" altLang="zh-CN" sz="2400">
                <a:latin typeface="Arial Narrow" pitchFamily="34" charset="0"/>
                <a:ea typeface="黑体" pitchFamily="2" charset="-122"/>
              </a:rPr>
              <a:t>LineRecordReader</a:t>
            </a:r>
            <a:r>
              <a:rPr lang="zh-CN" altLang="en-US" sz="2400">
                <a:latin typeface="Arial Narrow" pitchFamily="34" charset="0"/>
                <a:ea typeface="黑体" pitchFamily="2" charset="-122"/>
              </a:rPr>
              <a:t>，</a:t>
            </a:r>
            <a:endParaRPr lang="en-US" altLang="zh-CN" sz="2400">
              <a:latin typeface="Arial Narrow" pitchFamily="34" charset="0"/>
              <a:ea typeface="黑体" pitchFamily="2" charset="-122"/>
            </a:endParaRPr>
          </a:p>
          <a:p>
            <a:pPr marL="273050" indent="-273050">
              <a:spcBef>
                <a:spcPts val="575"/>
              </a:spcBef>
              <a:buClr>
                <a:schemeClr val="accent1"/>
              </a:buClr>
              <a:buSzPct val="85000"/>
            </a:pPr>
            <a:r>
              <a:rPr lang="en-US" altLang="zh-CN" sz="2400">
                <a:latin typeface="Arial Narrow" pitchFamily="34" charset="0"/>
                <a:ea typeface="黑体" pitchFamily="2" charset="-122"/>
              </a:rPr>
              <a:t>    </a:t>
            </a:r>
            <a:r>
              <a:rPr lang="zh-CN" altLang="en-US" sz="2400">
                <a:latin typeface="Arial Narrow" pitchFamily="34" charset="0"/>
                <a:ea typeface="黑体" pitchFamily="2" charset="-122"/>
              </a:rPr>
              <a:t>读入一个文本行数据记录</a:t>
            </a:r>
          </a:p>
        </p:txBody>
      </p:sp>
      <p:pic>
        <p:nvPicPr>
          <p:cNvPr id="34823" name="Picture 2"/>
          <p:cNvPicPr>
            <a:picLocks noChangeAspect="1" noChangeArrowheads="1"/>
          </p:cNvPicPr>
          <p:nvPr/>
        </p:nvPicPr>
        <p:blipFill>
          <a:blip r:embed="rId2"/>
          <a:srcRect/>
          <a:stretch>
            <a:fillRect/>
          </a:stretch>
        </p:blipFill>
        <p:spPr bwMode="auto">
          <a:xfrm>
            <a:off x="5467350" y="1600200"/>
            <a:ext cx="3414713" cy="2722563"/>
          </a:xfrm>
          <a:prstGeom prst="rect">
            <a:avLst/>
          </a:prstGeom>
          <a:noFill/>
          <a:ln w="9525">
            <a:noFill/>
            <a:miter lim="800000"/>
            <a:headEnd/>
            <a:tailEnd/>
          </a:ln>
        </p:spPr>
      </p:pic>
      <p:sp>
        <p:nvSpPr>
          <p:cNvPr id="11" name="Oval 10"/>
          <p:cNvSpPr/>
          <p:nvPr/>
        </p:nvSpPr>
        <p:spPr>
          <a:xfrm>
            <a:off x="6788150" y="3160713"/>
            <a:ext cx="2151063" cy="603250"/>
          </a:xfrm>
          <a:prstGeom prst="ellipse">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0927" y="764418"/>
            <a:ext cx="5108600" cy="5536894"/>
          </a:xfrm>
        </p:spPr>
        <p:txBody>
          <a:bodyPr>
            <a:normAutofit/>
          </a:bodyPr>
          <a:lstStyle/>
          <a:p>
            <a:pPr lvl="0">
              <a:spcAft>
                <a:spcPts val="1200"/>
              </a:spcAft>
              <a:buNone/>
              <a:defRPr/>
            </a:pPr>
            <a:r>
              <a:rPr lang="zh-CN" altLang="en-US" b="1" dirty="0" smtClean="0">
                <a:solidFill>
                  <a:srgbClr val="00B050"/>
                </a:solidFill>
                <a:latin typeface="黑体" pitchFamily="2" charset="-122"/>
                <a:ea typeface="黑体" pitchFamily="2" charset="-122"/>
              </a:rPr>
              <a:t>建立</a:t>
            </a:r>
            <a:r>
              <a:rPr lang="en-US" altLang="zh-CN" b="1" dirty="0" smtClean="0">
                <a:solidFill>
                  <a:srgbClr val="00B050"/>
                </a:solidFill>
                <a:latin typeface="黑体" pitchFamily="2" charset="-122"/>
                <a:ea typeface="黑体" pitchFamily="2" charset="-122"/>
              </a:rPr>
              <a:t>Map</a:t>
            </a:r>
            <a:r>
              <a:rPr lang="zh-CN" altLang="en-US" b="1" dirty="0" smtClean="0">
                <a:solidFill>
                  <a:srgbClr val="00B050"/>
                </a:solidFill>
                <a:latin typeface="黑体" pitchFamily="2" charset="-122"/>
                <a:ea typeface="黑体" pitchFamily="2" charset="-122"/>
              </a:rPr>
              <a:t>和</a:t>
            </a:r>
            <a:r>
              <a:rPr lang="en-US" altLang="zh-CN" b="1" dirty="0" smtClean="0">
                <a:solidFill>
                  <a:srgbClr val="00B050"/>
                </a:solidFill>
                <a:latin typeface="黑体" pitchFamily="2" charset="-122"/>
                <a:ea typeface="黑体" pitchFamily="2" charset="-122"/>
              </a:rPr>
              <a:t>Reduce</a:t>
            </a:r>
            <a:r>
              <a:rPr lang="zh-CN" altLang="en-US" b="1" dirty="0" smtClean="0">
                <a:solidFill>
                  <a:srgbClr val="00B050"/>
                </a:solidFill>
                <a:latin typeface="黑体" pitchFamily="2" charset="-122"/>
                <a:ea typeface="黑体" pitchFamily="2" charset="-122"/>
              </a:rPr>
              <a:t>抽象模型</a:t>
            </a:r>
            <a:endParaRPr lang="en-US" altLang="zh-CN" b="1" dirty="0" smtClean="0">
              <a:solidFill>
                <a:srgbClr val="00B050"/>
              </a:solidFill>
              <a:latin typeface="黑体" pitchFamily="2" charset="-122"/>
              <a:ea typeface="黑体" pitchFamily="2" charset="-122"/>
            </a:endParaRPr>
          </a:p>
          <a:p>
            <a:pPr lvl="0">
              <a:spcAft>
                <a:spcPts val="1200"/>
              </a:spcAft>
              <a:buNone/>
              <a:defRPr/>
            </a:pPr>
            <a:r>
              <a:rPr lang="zh-CN" altLang="en-US" dirty="0" smtClean="0">
                <a:solidFill>
                  <a:srgbClr val="C00000"/>
                </a:solidFill>
                <a:latin typeface="黑体" pitchFamily="2" charset="-122"/>
                <a:ea typeface="黑体" pitchFamily="2" charset="-122"/>
              </a:rPr>
              <a:t>典型的流式大数据问题的特征</a:t>
            </a:r>
            <a:endParaRPr lang="en-US" altLang="zh-CN" sz="2400" dirty="0" smtClean="0">
              <a:latin typeface="黑体" pitchFamily="2" charset="-122"/>
              <a:ea typeface="黑体" pitchFamily="2" charset="-122"/>
            </a:endParaRPr>
          </a:p>
          <a:p>
            <a:pPr lvl="0">
              <a:spcAft>
                <a:spcPts val="600"/>
              </a:spcAft>
              <a:defRPr/>
            </a:pPr>
            <a:r>
              <a:rPr lang="zh-CN" altLang="en-US" sz="2400" dirty="0" smtClean="0">
                <a:latin typeface="黑体" pitchFamily="2" charset="-122"/>
                <a:ea typeface="黑体" pitchFamily="2" charset="-122"/>
              </a:rPr>
              <a:t>大量数据记录</a:t>
            </a:r>
            <a:r>
              <a:rPr lang="en-US" altLang="zh-CN" sz="2400" dirty="0" smtClean="0">
                <a:latin typeface="黑体" pitchFamily="2" charset="-122"/>
                <a:ea typeface="黑体" pitchFamily="2" charset="-122"/>
              </a:rPr>
              <a:t>/</a:t>
            </a:r>
            <a:r>
              <a:rPr lang="zh-CN" altLang="en-US" sz="2400" dirty="0" smtClean="0">
                <a:latin typeface="黑体" pitchFamily="2" charset="-122"/>
                <a:ea typeface="黑体" pitchFamily="2" charset="-122"/>
              </a:rPr>
              <a:t>元素进行重复处理</a:t>
            </a:r>
            <a:endParaRPr lang="en-US" altLang="zh-CN" sz="2400" dirty="0" smtClean="0">
              <a:latin typeface="黑体" pitchFamily="2" charset="-122"/>
              <a:ea typeface="黑体" pitchFamily="2" charset="-122"/>
            </a:endParaRPr>
          </a:p>
          <a:p>
            <a:pPr lvl="0">
              <a:defRPr/>
            </a:pPr>
            <a:r>
              <a:rPr lang="zh-CN" altLang="en-US" sz="2400" dirty="0" smtClean="0">
                <a:latin typeface="黑体" pitchFamily="2" charset="-122"/>
                <a:ea typeface="黑体" pitchFamily="2" charset="-122"/>
              </a:rPr>
              <a:t>对每个数据记录</a:t>
            </a:r>
            <a:r>
              <a:rPr lang="en-US" altLang="zh-CN" sz="2400" dirty="0" smtClean="0">
                <a:latin typeface="黑体" pitchFamily="2" charset="-122"/>
                <a:ea typeface="黑体" pitchFamily="2" charset="-122"/>
              </a:rPr>
              <a:t>/</a:t>
            </a:r>
            <a:r>
              <a:rPr lang="zh-CN" altLang="en-US" sz="2400" dirty="0" smtClean="0">
                <a:latin typeface="黑体" pitchFamily="2" charset="-122"/>
                <a:ea typeface="黑体" pitchFamily="2" charset="-122"/>
              </a:rPr>
              <a:t>元素作感兴趣的处理、获取感兴趣的中间结果信息</a:t>
            </a:r>
            <a:endParaRPr lang="en-US" sz="2400" dirty="0" smtClean="0">
              <a:latin typeface="黑体" pitchFamily="2" charset="-122"/>
              <a:ea typeface="黑体" pitchFamily="2" charset="-122"/>
            </a:endParaRPr>
          </a:p>
          <a:p>
            <a:pPr lvl="0">
              <a:spcBef>
                <a:spcPts val="1200"/>
              </a:spcBef>
              <a:spcAft>
                <a:spcPts val="600"/>
              </a:spcAft>
              <a:defRPr/>
            </a:pPr>
            <a:r>
              <a:rPr lang="zh-CN" altLang="en-US" sz="2400" dirty="0" smtClean="0">
                <a:latin typeface="黑体" pitchFamily="2" charset="-122"/>
                <a:ea typeface="黑体" pitchFamily="2" charset="-122"/>
              </a:rPr>
              <a:t>排序和整理中间结果以利后续处理</a:t>
            </a:r>
            <a:endParaRPr lang="en-US" sz="2400" dirty="0" smtClean="0">
              <a:latin typeface="黑体" pitchFamily="2" charset="-122"/>
              <a:ea typeface="黑体" pitchFamily="2" charset="-122"/>
            </a:endParaRPr>
          </a:p>
          <a:p>
            <a:pPr lvl="0">
              <a:spcAft>
                <a:spcPts val="600"/>
              </a:spcAft>
              <a:defRPr/>
            </a:pPr>
            <a:r>
              <a:rPr lang="zh-CN" altLang="en-US" sz="2400" dirty="0" smtClean="0">
                <a:latin typeface="黑体" pitchFamily="2" charset="-122"/>
                <a:ea typeface="黑体" pitchFamily="2" charset="-122"/>
              </a:rPr>
              <a:t>收集整理中间结果</a:t>
            </a:r>
            <a:endParaRPr lang="en-US" altLang="zh-CN" sz="2400" dirty="0" smtClean="0">
              <a:latin typeface="黑体" pitchFamily="2" charset="-122"/>
              <a:ea typeface="黑体" pitchFamily="2" charset="-122"/>
            </a:endParaRPr>
          </a:p>
          <a:p>
            <a:pPr lvl="0">
              <a:spcAft>
                <a:spcPts val="600"/>
              </a:spcAft>
              <a:defRPr/>
            </a:pPr>
            <a:r>
              <a:rPr lang="zh-CN" altLang="en-US" sz="2400" dirty="0" smtClean="0">
                <a:latin typeface="黑体" pitchFamily="2" charset="-122"/>
                <a:ea typeface="黑体" pitchFamily="2" charset="-122"/>
              </a:rPr>
              <a:t>产生最终结果输出</a:t>
            </a:r>
            <a:endParaRPr lang="zh-CN" altLang="en-US" sz="2400" dirty="0">
              <a:latin typeface="黑体" pitchFamily="2" charset="-122"/>
              <a:ea typeface="黑体" pitchFamily="2" charset="-122"/>
            </a:endParaRPr>
          </a:p>
        </p:txBody>
      </p:sp>
      <p:sp>
        <p:nvSpPr>
          <p:cNvPr id="4" name="Title 1"/>
          <p:cNvSpPr>
            <a:spLocks noGrp="1"/>
          </p:cNvSpPr>
          <p:nvPr>
            <p:ph type="title"/>
          </p:nvPr>
        </p:nvSpPr>
        <p:spPr>
          <a:xfrm>
            <a:off x="1095218" y="211335"/>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的基本模型与处理思想</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grpSp>
        <p:nvGrpSpPr>
          <p:cNvPr id="8" name="Group 7"/>
          <p:cNvGrpSpPr/>
          <p:nvPr/>
        </p:nvGrpSpPr>
        <p:grpSpPr>
          <a:xfrm>
            <a:off x="6105236" y="2050462"/>
            <a:ext cx="2456874" cy="997527"/>
            <a:chOff x="6105236" y="1376216"/>
            <a:chExt cx="2262910" cy="997527"/>
          </a:xfrm>
        </p:grpSpPr>
        <p:sp>
          <p:nvSpPr>
            <p:cNvPr id="5" name="Rounded Rectangle 4"/>
            <p:cNvSpPr/>
            <p:nvPr/>
          </p:nvSpPr>
          <p:spPr>
            <a:xfrm>
              <a:off x="6964219" y="1376216"/>
              <a:ext cx="1403927" cy="997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mj-lt"/>
                </a:rPr>
                <a:t>Map</a:t>
              </a:r>
              <a:endParaRPr lang="zh-CN" altLang="en-US" sz="2800" dirty="0">
                <a:latin typeface="+mj-lt"/>
              </a:endParaRPr>
            </a:p>
          </p:txBody>
        </p:sp>
        <p:sp>
          <p:nvSpPr>
            <p:cNvPr id="7" name="Notched Right Arrow 6"/>
            <p:cNvSpPr/>
            <p:nvPr/>
          </p:nvSpPr>
          <p:spPr>
            <a:xfrm>
              <a:off x="6105236" y="1625601"/>
              <a:ext cx="766619" cy="544946"/>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p:cNvGrpSpPr/>
          <p:nvPr/>
        </p:nvGrpSpPr>
        <p:grpSpPr>
          <a:xfrm>
            <a:off x="6091384" y="3810002"/>
            <a:ext cx="2470726" cy="997527"/>
            <a:chOff x="6105236" y="1376216"/>
            <a:chExt cx="2262910" cy="997527"/>
          </a:xfrm>
        </p:grpSpPr>
        <p:sp>
          <p:nvSpPr>
            <p:cNvPr id="10" name="Rounded Rectangle 9"/>
            <p:cNvSpPr/>
            <p:nvPr/>
          </p:nvSpPr>
          <p:spPr>
            <a:xfrm>
              <a:off x="6964219" y="1376216"/>
              <a:ext cx="1403927" cy="997527"/>
            </a:xfrm>
            <a:prstGeom prst="roundRect">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mj-lt"/>
                </a:rPr>
                <a:t>Reduce</a:t>
              </a:r>
              <a:endParaRPr lang="zh-CN" altLang="en-US" sz="2800" dirty="0">
                <a:latin typeface="+mj-lt"/>
              </a:endParaRPr>
            </a:p>
          </p:txBody>
        </p:sp>
        <p:sp>
          <p:nvSpPr>
            <p:cNvPr id="11" name="Notched Right Arrow 10"/>
            <p:cNvSpPr/>
            <p:nvPr/>
          </p:nvSpPr>
          <p:spPr>
            <a:xfrm>
              <a:off x="6105236" y="1625601"/>
              <a:ext cx="766619" cy="54494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Rounded Rectangle 11"/>
          <p:cNvSpPr/>
          <p:nvPr/>
        </p:nvSpPr>
        <p:spPr>
          <a:xfrm>
            <a:off x="373790" y="2000440"/>
            <a:ext cx="5255479" cy="1413163"/>
          </a:xfrm>
          <a:prstGeom prst="roundRect">
            <a:avLst/>
          </a:prstGeom>
          <a:solidFill>
            <a:srgbClr val="FFC0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ounded Rectangle 12"/>
          <p:cNvSpPr/>
          <p:nvPr/>
        </p:nvSpPr>
        <p:spPr>
          <a:xfrm>
            <a:off x="398350" y="3930339"/>
            <a:ext cx="5278571" cy="1016018"/>
          </a:xfrm>
          <a:prstGeom prst="roundRect">
            <a:avLst/>
          </a:prstGeom>
          <a:solidFill>
            <a:srgbClr val="00FFFF">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94062" y="5365214"/>
            <a:ext cx="7965195" cy="892552"/>
          </a:xfrm>
          <a:prstGeom prst="rect">
            <a:avLst/>
          </a:prstGeom>
          <a:noFill/>
        </p:spPr>
        <p:txBody>
          <a:bodyPr wrap="square" rtlCol="0">
            <a:spAutoFit/>
          </a:bodyPr>
          <a:lstStyle/>
          <a:p>
            <a:pPr marL="1619250" indent="-1619250"/>
            <a:r>
              <a:rPr lang="zh-CN" altLang="en-US" sz="2600" dirty="0" smtClean="0">
                <a:solidFill>
                  <a:srgbClr val="FF0066"/>
                </a:solidFill>
                <a:latin typeface="黑体" pitchFamily="2" charset="-122"/>
                <a:ea typeface="黑体" pitchFamily="2" charset="-122"/>
              </a:rPr>
              <a:t>关键思想：为大数据处理过程中的两个主要处理阶段</a:t>
            </a:r>
            <a:endParaRPr lang="en-US" altLang="zh-CN" sz="2600" dirty="0" smtClean="0">
              <a:solidFill>
                <a:srgbClr val="FF0066"/>
              </a:solidFill>
              <a:latin typeface="黑体" pitchFamily="2" charset="-122"/>
              <a:ea typeface="黑体" pitchFamily="2" charset="-122"/>
            </a:endParaRPr>
          </a:p>
          <a:p>
            <a:pPr marL="1619250" indent="-1619250"/>
            <a:r>
              <a:rPr lang="en-US" altLang="zh-CN" sz="2600" dirty="0" smtClean="0">
                <a:solidFill>
                  <a:srgbClr val="FF0066"/>
                </a:solidFill>
                <a:latin typeface="黑体" pitchFamily="2" charset="-122"/>
                <a:ea typeface="黑体" pitchFamily="2" charset="-122"/>
              </a:rPr>
              <a:t>          </a:t>
            </a:r>
            <a:r>
              <a:rPr lang="zh-CN" altLang="en-US" sz="2600" dirty="0" smtClean="0">
                <a:solidFill>
                  <a:srgbClr val="FF0066"/>
                </a:solidFill>
                <a:latin typeface="黑体" pitchFamily="2" charset="-122"/>
                <a:ea typeface="黑体" pitchFamily="2" charset="-122"/>
              </a:rPr>
              <a:t>提炼为一种抽象的操作机制</a:t>
            </a:r>
            <a:endParaRPr lang="zh-CN" altLang="en-US" sz="2600" dirty="0">
              <a:solidFill>
                <a:srgbClr val="FF0066"/>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Left)">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sz="quarter" idx="1"/>
          </p:nvPr>
        </p:nvSpPr>
        <p:spPr>
          <a:xfrm>
            <a:off x="358775" y="733425"/>
            <a:ext cx="8528050" cy="5537200"/>
          </a:xfrm>
        </p:spPr>
        <p:txBody>
          <a:bodyPr/>
          <a:lstStyle/>
          <a:p>
            <a:pPr>
              <a:buFont typeface="Wingdings 2" pitchFamily="18" charset="2"/>
              <a:buNone/>
            </a:pPr>
            <a:r>
              <a:rPr lang="en-US" altLang="zh-CN" b="1" dirty="0" err="1" smtClean="0">
                <a:solidFill>
                  <a:srgbClr val="00B050"/>
                </a:solidFill>
                <a:latin typeface="黑体" pitchFamily="2" charset="-122"/>
                <a:ea typeface="黑体" pitchFamily="2" charset="-122"/>
              </a:rPr>
              <a:t>Hadoop</a:t>
            </a:r>
            <a:r>
              <a:rPr lang="en-US" altLang="zh-CN" b="1" dirty="0" smtClean="0">
                <a:solidFill>
                  <a:srgbClr val="00B050"/>
                </a:solidFill>
                <a:latin typeface="黑体" pitchFamily="2" charset="-122"/>
                <a:ea typeface="黑体" pitchFamily="2" charset="-122"/>
              </a:rPr>
              <a:t> </a:t>
            </a:r>
            <a:r>
              <a:rPr lang="en-US" altLang="zh-CN" b="1" dirty="0" err="1" smtClean="0">
                <a:solidFill>
                  <a:srgbClr val="00B050"/>
                </a:solidFill>
                <a:latin typeface="黑体" pitchFamily="2" charset="-122"/>
                <a:ea typeface="黑体" pitchFamily="2" charset="-122"/>
              </a:rPr>
              <a:t>MapReduce</a:t>
            </a:r>
            <a:r>
              <a:rPr lang="zh-CN" altLang="en-US" b="1" dirty="0" smtClean="0">
                <a:solidFill>
                  <a:srgbClr val="00B050"/>
                </a:solidFill>
                <a:latin typeface="黑体" pitchFamily="2" charset="-122"/>
                <a:ea typeface="黑体" pitchFamily="2" charset="-122"/>
              </a:rPr>
              <a:t>主要组件</a:t>
            </a:r>
            <a:endParaRPr lang="en-US" altLang="en-US" b="1" dirty="0"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35844"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pic>
        <p:nvPicPr>
          <p:cNvPr id="35845" name="Picture 2"/>
          <p:cNvPicPr>
            <a:picLocks noChangeAspect="1" noChangeArrowheads="1"/>
          </p:cNvPicPr>
          <p:nvPr/>
        </p:nvPicPr>
        <p:blipFill>
          <a:blip r:embed="rId2"/>
          <a:srcRect/>
          <a:stretch>
            <a:fillRect/>
          </a:stretch>
        </p:blipFill>
        <p:spPr bwMode="auto">
          <a:xfrm>
            <a:off x="5209413" y="3773678"/>
            <a:ext cx="2867025" cy="2286000"/>
          </a:xfrm>
          <a:prstGeom prst="rect">
            <a:avLst/>
          </a:prstGeom>
          <a:noFill/>
          <a:ln w="9525">
            <a:noFill/>
            <a:miter lim="800000"/>
            <a:headEnd/>
            <a:tailEnd/>
          </a:ln>
        </p:spPr>
      </p:pic>
      <p:sp>
        <p:nvSpPr>
          <p:cNvPr id="11" name="Oval 10"/>
          <p:cNvSpPr/>
          <p:nvPr/>
        </p:nvSpPr>
        <p:spPr>
          <a:xfrm>
            <a:off x="6291644" y="5644134"/>
            <a:ext cx="1847850" cy="434975"/>
          </a:xfrm>
          <a:prstGeom prst="ellipse">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847" name="Content Placeholder 2"/>
          <p:cNvSpPr txBox="1">
            <a:spLocks/>
          </p:cNvSpPr>
          <p:nvPr/>
        </p:nvSpPr>
        <p:spPr bwMode="auto">
          <a:xfrm>
            <a:off x="360363" y="1347788"/>
            <a:ext cx="7457757" cy="4646612"/>
          </a:xfrm>
          <a:prstGeom prst="rect">
            <a:avLst/>
          </a:prstGeom>
          <a:noFill/>
          <a:ln w="9525">
            <a:noFill/>
            <a:miter lim="800000"/>
            <a:headEnd/>
            <a:tailEnd/>
          </a:ln>
        </p:spPr>
        <p:txBody>
          <a:bodyPr/>
          <a:lstStyle/>
          <a:p>
            <a:pPr marL="273050" indent="-273050">
              <a:spcBef>
                <a:spcPts val="575"/>
              </a:spcBef>
              <a:buClr>
                <a:schemeClr val="accent1"/>
              </a:buClr>
              <a:buSzPct val="85000"/>
            </a:pPr>
            <a:r>
              <a:rPr lang="en-US" altLang="zh-CN" sz="2600" b="1" dirty="0" err="1">
                <a:solidFill>
                  <a:srgbClr val="C00000"/>
                </a:solidFill>
                <a:latin typeface="Arial Narrow" pitchFamily="34" charset="0"/>
                <a:ea typeface="黑体" pitchFamily="2" charset="-122"/>
              </a:rPr>
              <a:t>Mapper</a:t>
            </a:r>
            <a:endParaRPr lang="en-US" altLang="zh-CN" sz="2600" b="1" dirty="0">
              <a:solidFill>
                <a:srgbClr val="C00000"/>
              </a:solidFill>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dirty="0">
                <a:latin typeface="Arial Narrow" pitchFamily="34" charset="0"/>
                <a:ea typeface="黑体" pitchFamily="2" charset="-122"/>
              </a:rPr>
              <a:t>每一个</a:t>
            </a:r>
            <a:r>
              <a:rPr lang="en-US" altLang="zh-CN" sz="2400" dirty="0" err="1">
                <a:latin typeface="Arial Narrow" pitchFamily="34" charset="0"/>
                <a:ea typeface="黑体" pitchFamily="2" charset="-122"/>
              </a:rPr>
              <a:t>Mapper</a:t>
            </a:r>
            <a:r>
              <a:rPr lang="zh-CN" altLang="en-US" sz="2400" dirty="0">
                <a:latin typeface="Arial Narrow" pitchFamily="34" charset="0"/>
                <a:ea typeface="黑体" pitchFamily="2" charset="-122"/>
              </a:rPr>
              <a:t>类的实例生成了</a:t>
            </a:r>
            <a:endParaRPr lang="en-US" altLang="zh-CN" sz="2400" dirty="0">
              <a:latin typeface="Arial Narrow" pitchFamily="34" charset="0"/>
              <a:ea typeface="黑体" pitchFamily="2" charset="-122"/>
            </a:endParaRPr>
          </a:p>
          <a:p>
            <a:pPr marL="273050" indent="-273050">
              <a:spcBef>
                <a:spcPts val="575"/>
              </a:spcBef>
              <a:buClr>
                <a:schemeClr val="accent1"/>
              </a:buClr>
              <a:buSzPct val="85000"/>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一个</a:t>
            </a:r>
            <a:r>
              <a:rPr lang="en-US" altLang="zh-CN" sz="2400" dirty="0">
                <a:latin typeface="Arial Narrow" pitchFamily="34" charset="0"/>
                <a:ea typeface="黑体" pitchFamily="2" charset="-122"/>
              </a:rPr>
              <a:t>Java</a:t>
            </a:r>
            <a:r>
              <a:rPr lang="zh-CN" altLang="en-US" sz="2400" dirty="0">
                <a:latin typeface="Arial Narrow" pitchFamily="34" charset="0"/>
                <a:ea typeface="黑体" pitchFamily="2" charset="-122"/>
              </a:rPr>
              <a:t>进程，负责处理某一个</a:t>
            </a:r>
            <a:endParaRPr lang="en-US" altLang="zh-CN" sz="2400" dirty="0">
              <a:latin typeface="Arial Narrow" pitchFamily="34" charset="0"/>
              <a:ea typeface="黑体" pitchFamily="2" charset="-122"/>
            </a:endParaRPr>
          </a:p>
          <a:p>
            <a:pPr marL="273050" indent="-273050">
              <a:spcBef>
                <a:spcPts val="575"/>
              </a:spcBef>
              <a:buClr>
                <a:schemeClr val="accent1"/>
              </a:buClr>
              <a:buSzPct val="85000"/>
            </a:pPr>
            <a:r>
              <a:rPr lang="en-US" altLang="zh-CN" sz="2400" dirty="0">
                <a:latin typeface="Arial Narrow" pitchFamily="34" charset="0"/>
                <a:ea typeface="黑体" pitchFamily="2" charset="-122"/>
              </a:rPr>
              <a:t>   </a:t>
            </a:r>
            <a:r>
              <a:rPr lang="en-US" altLang="zh-CN" sz="2400" dirty="0" err="1">
                <a:latin typeface="Arial Narrow" pitchFamily="34" charset="0"/>
                <a:ea typeface="黑体" pitchFamily="2" charset="-122"/>
              </a:rPr>
              <a:t>InputSplit</a:t>
            </a:r>
            <a:r>
              <a:rPr lang="zh-CN" altLang="en-US" sz="2400" dirty="0">
                <a:latin typeface="Arial Narrow" pitchFamily="34" charset="0"/>
                <a:ea typeface="黑体" pitchFamily="2" charset="-122"/>
              </a:rPr>
              <a:t>上的数据</a:t>
            </a:r>
            <a:endParaRPr lang="en-US" altLang="zh-CN" sz="2400" dirty="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dirty="0" smtClean="0">
                <a:latin typeface="Arial Narrow" pitchFamily="34" charset="0"/>
                <a:ea typeface="黑体" pitchFamily="2" charset="-122"/>
              </a:rPr>
              <a:t>用</a:t>
            </a:r>
            <a:r>
              <a:rPr lang="en-US" altLang="zh-CN" sz="2400" dirty="0" err="1">
                <a:latin typeface="Arial Narrow" pitchFamily="34" charset="0"/>
                <a:ea typeface="黑体" pitchFamily="2" charset="-122"/>
                <a:hlinkClick r:id="rId3" tooltip="class in org.apache.hadoop.mapreduce"/>
              </a:rPr>
              <a:t>Mapper.Context</a:t>
            </a:r>
            <a:r>
              <a:rPr lang="zh-CN" altLang="en-US" sz="2400" dirty="0">
                <a:latin typeface="Arial Narrow" pitchFamily="34" charset="0"/>
                <a:ea typeface="黑体" pitchFamily="2" charset="-122"/>
              </a:rPr>
              <a:t>提供给每一个</a:t>
            </a:r>
            <a:r>
              <a:rPr lang="en-US" altLang="zh-CN" sz="2400" dirty="0" err="1">
                <a:latin typeface="Arial Narrow" pitchFamily="34" charset="0"/>
                <a:ea typeface="黑体" pitchFamily="2" charset="-122"/>
              </a:rPr>
              <a:t>Mapper</a:t>
            </a:r>
            <a:r>
              <a:rPr lang="zh-CN" altLang="en-US" sz="2400" dirty="0">
                <a:latin typeface="Arial Narrow" pitchFamily="34" charset="0"/>
                <a:ea typeface="黑体" pitchFamily="2" charset="-122"/>
              </a:rPr>
              <a:t>函数，用来提供上面两个对象的功能</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sz="quarter" idx="1"/>
          </p:nvPr>
        </p:nvSpPr>
        <p:spPr>
          <a:xfrm>
            <a:off x="358775" y="733425"/>
            <a:ext cx="8528050" cy="5537200"/>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Hadoop MapReduce</a:t>
            </a:r>
            <a:r>
              <a:rPr lang="zh-CN" altLang="en-US" b="1" smtClean="0">
                <a:solidFill>
                  <a:srgbClr val="00B050"/>
                </a:solidFill>
                <a:latin typeface="黑体" pitchFamily="2" charset="-122"/>
                <a:ea typeface="黑体" pitchFamily="2" charset="-122"/>
              </a:rPr>
              <a:t>主要组件</a:t>
            </a:r>
            <a:endParaRPr lang="en-US" altLang="en-US" b="1"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36868"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sp>
        <p:nvSpPr>
          <p:cNvPr id="11" name="Oval 10"/>
          <p:cNvSpPr/>
          <p:nvPr/>
        </p:nvSpPr>
        <p:spPr>
          <a:xfrm>
            <a:off x="6529388" y="3028950"/>
            <a:ext cx="1847850" cy="434975"/>
          </a:xfrm>
          <a:prstGeom prst="ellipse">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Content Placeholder 2"/>
          <p:cNvSpPr txBox="1">
            <a:spLocks/>
          </p:cNvSpPr>
          <p:nvPr/>
        </p:nvSpPr>
        <p:spPr>
          <a:xfrm>
            <a:off x="360363" y="1347788"/>
            <a:ext cx="8543925" cy="5191125"/>
          </a:xfrm>
          <a:prstGeom prst="rect">
            <a:avLst/>
          </a:prstGeom>
        </p:spPr>
        <p:txBody>
          <a:bodyPr>
            <a:normAutofit fontScale="92500" lnSpcReduction="10000"/>
          </a:bodyPr>
          <a:lstStyle/>
          <a:p>
            <a:pPr marL="274320" indent="-274320" fontAlgn="auto">
              <a:spcBef>
                <a:spcPts val="580"/>
              </a:spcBef>
              <a:spcAft>
                <a:spcPts val="0"/>
              </a:spcAft>
              <a:buClr>
                <a:schemeClr val="accent1"/>
              </a:buClr>
              <a:buSzPct val="85000"/>
              <a:defRPr/>
            </a:pPr>
            <a:r>
              <a:rPr lang="en-US" altLang="zh-CN" sz="2600" b="1" dirty="0">
                <a:solidFill>
                  <a:srgbClr val="C00000"/>
                </a:solidFill>
                <a:latin typeface="Arial Narrow" pitchFamily="34" charset="0"/>
                <a:ea typeface="黑体" pitchFamily="2" charset="-122"/>
              </a:rPr>
              <a:t>Combiner</a:t>
            </a:r>
          </a:p>
          <a:p>
            <a:pPr marL="274320" indent="-274320" fontAlgn="auto">
              <a:spcBef>
                <a:spcPts val="580"/>
              </a:spcBef>
              <a:spcAft>
                <a:spcPts val="0"/>
              </a:spcAft>
              <a:buClr>
                <a:schemeClr val="accent1"/>
              </a:buClr>
              <a:buSzPct val="85000"/>
              <a:buFont typeface="Wingdings 2"/>
              <a:buChar char=""/>
              <a:defRPr/>
            </a:pPr>
            <a:endParaRPr lang="en-US" altLang="zh-CN" sz="24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endParaRPr lang="en-US" altLang="zh-CN" sz="24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endParaRPr lang="en-US" altLang="zh-CN" sz="24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endParaRPr lang="en-US" altLang="zh-CN" sz="24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endParaRPr lang="en-US" altLang="zh-CN" sz="24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endParaRPr lang="en-US" altLang="zh-CN" sz="24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endParaRPr lang="en-US" altLang="zh-CN" sz="24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endParaRPr lang="en-US" altLang="zh-CN" sz="24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endParaRPr lang="en-US" altLang="zh-CN" sz="24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zh-CN" altLang="en-US" sz="2600" dirty="0">
                <a:latin typeface="Arial Narrow" pitchFamily="34" charset="0"/>
                <a:ea typeface="黑体" pitchFamily="2" charset="-122"/>
              </a:rPr>
              <a:t>合并相同</a:t>
            </a:r>
            <a:r>
              <a:rPr lang="en-US" altLang="zh-CN" sz="2600" dirty="0">
                <a:latin typeface="Arial Narrow" pitchFamily="34" charset="0"/>
                <a:ea typeface="黑体" pitchFamily="2" charset="-122"/>
              </a:rPr>
              <a:t>key</a:t>
            </a:r>
            <a:r>
              <a:rPr lang="zh-CN" altLang="en-US" sz="2600" dirty="0">
                <a:latin typeface="Arial Narrow" pitchFamily="34" charset="0"/>
                <a:ea typeface="黑体" pitchFamily="2" charset="-122"/>
              </a:rPr>
              <a:t>的键值对，减少</a:t>
            </a:r>
            <a:r>
              <a:rPr lang="en-US" altLang="zh-CN" sz="2600" dirty="0">
                <a:latin typeface="Arial Narrow" pitchFamily="34" charset="0"/>
                <a:ea typeface="黑体" pitchFamily="2" charset="-122"/>
              </a:rPr>
              <a:t>partitioning</a:t>
            </a:r>
            <a:r>
              <a:rPr lang="zh-CN" altLang="en-US" sz="2600" dirty="0">
                <a:latin typeface="Arial Narrow" pitchFamily="34" charset="0"/>
                <a:ea typeface="黑体" pitchFamily="2" charset="-122"/>
              </a:rPr>
              <a:t>时候的数据通信开销</a:t>
            </a:r>
            <a:endParaRPr lang="en-US" altLang="zh-CN" sz="26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en-US" altLang="zh-CN" sz="2600" dirty="0" err="1">
                <a:latin typeface="Arial Narrow" pitchFamily="34" charset="0"/>
                <a:ea typeface="黑体" pitchFamily="2" charset="-122"/>
              </a:rPr>
              <a:t>conf.setCombinerClass</a:t>
            </a:r>
            <a:r>
              <a:rPr lang="en-US" altLang="zh-CN" sz="2600" dirty="0">
                <a:latin typeface="Arial Narrow" pitchFamily="34" charset="0"/>
                <a:ea typeface="黑体" pitchFamily="2" charset="-122"/>
              </a:rPr>
              <a:t>(</a:t>
            </a:r>
            <a:r>
              <a:rPr lang="en-US" altLang="zh-CN" sz="2600" dirty="0" err="1">
                <a:latin typeface="Arial Narrow" pitchFamily="34" charset="0"/>
                <a:ea typeface="黑体" pitchFamily="2" charset="-122"/>
              </a:rPr>
              <a:t>Reduce.class</a:t>
            </a:r>
            <a:r>
              <a:rPr lang="en-US" altLang="zh-CN" sz="2600" dirty="0">
                <a:latin typeface="Arial Narrow" pitchFamily="34" charset="0"/>
                <a:ea typeface="黑体" pitchFamily="2" charset="-122"/>
              </a:rPr>
              <a:t>);</a:t>
            </a:r>
          </a:p>
          <a:p>
            <a:pPr marL="274320" indent="-274320" fontAlgn="auto">
              <a:spcBef>
                <a:spcPts val="580"/>
              </a:spcBef>
              <a:spcAft>
                <a:spcPts val="0"/>
              </a:spcAft>
              <a:buClr>
                <a:schemeClr val="accent1"/>
              </a:buClr>
              <a:buSzPct val="85000"/>
              <a:buFont typeface="Wingdings 2"/>
              <a:buChar char=""/>
              <a:defRPr/>
            </a:pPr>
            <a:r>
              <a:rPr lang="zh-CN" altLang="en-US" sz="2600" dirty="0">
                <a:latin typeface="Arial Narrow" pitchFamily="34" charset="0"/>
                <a:ea typeface="黑体" pitchFamily="2" charset="-122"/>
              </a:rPr>
              <a:t>是在本地执行的一个</a:t>
            </a:r>
            <a:r>
              <a:rPr lang="en-US" altLang="zh-CN" sz="2600" dirty="0">
                <a:latin typeface="Arial Narrow" pitchFamily="34" charset="0"/>
                <a:ea typeface="黑体" pitchFamily="2" charset="-122"/>
              </a:rPr>
              <a:t>Reducer</a:t>
            </a:r>
            <a:r>
              <a:rPr lang="zh-CN" altLang="en-US" sz="2600" dirty="0">
                <a:latin typeface="Arial Narrow" pitchFamily="34" charset="0"/>
                <a:ea typeface="黑体" pitchFamily="2" charset="-122"/>
              </a:rPr>
              <a:t>，满足一定的条件才能够执行。</a:t>
            </a:r>
          </a:p>
          <a:p>
            <a:pPr marL="274320" indent="-274320" fontAlgn="auto">
              <a:spcBef>
                <a:spcPts val="580"/>
              </a:spcBef>
              <a:spcAft>
                <a:spcPts val="0"/>
              </a:spcAft>
              <a:buClr>
                <a:schemeClr val="accent1"/>
              </a:buClr>
              <a:buSzPct val="85000"/>
              <a:defRPr/>
            </a:pPr>
            <a:endParaRPr lang="en-US" altLang="zh-CN" sz="2400" dirty="0">
              <a:latin typeface="Arial Narrow" pitchFamily="34" charset="0"/>
              <a:ea typeface="黑体" pitchFamily="2" charset="-122"/>
            </a:endParaRPr>
          </a:p>
        </p:txBody>
      </p:sp>
      <p:pic>
        <p:nvPicPr>
          <p:cNvPr id="36871" name="Content Placeholder 5" descr="combiner-flow.png"/>
          <p:cNvPicPr>
            <a:picLocks noChangeAspect="1"/>
          </p:cNvPicPr>
          <p:nvPr/>
        </p:nvPicPr>
        <p:blipFill>
          <a:blip r:embed="rId2"/>
          <a:srcRect/>
          <a:stretch>
            <a:fillRect/>
          </a:stretch>
        </p:blipFill>
        <p:spPr bwMode="auto">
          <a:xfrm>
            <a:off x="2217738" y="1330325"/>
            <a:ext cx="6196012" cy="3700463"/>
          </a:xfrm>
          <a:prstGeom prst="rect">
            <a:avLst/>
          </a:prstGeom>
          <a:noFill/>
          <a:ln w="9525">
            <a:noFill/>
            <a:miter lim="800000"/>
            <a:headEnd/>
            <a:tailEnd/>
          </a:ln>
        </p:spPr>
      </p:pic>
      <p:sp>
        <p:nvSpPr>
          <p:cNvPr id="12" name="Oval 11"/>
          <p:cNvSpPr/>
          <p:nvPr/>
        </p:nvSpPr>
        <p:spPr>
          <a:xfrm>
            <a:off x="3043238" y="3071813"/>
            <a:ext cx="1847850" cy="433387"/>
          </a:xfrm>
          <a:prstGeom prst="ellipse">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Oval 12"/>
          <p:cNvSpPr/>
          <p:nvPr/>
        </p:nvSpPr>
        <p:spPr>
          <a:xfrm>
            <a:off x="5795963" y="3071813"/>
            <a:ext cx="1847850" cy="433387"/>
          </a:xfrm>
          <a:prstGeom prst="ellipse">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p:cNvPicPr>
            <a:picLocks noChangeAspect="1" noChangeArrowheads="1"/>
          </p:cNvPicPr>
          <p:nvPr/>
        </p:nvPicPr>
        <p:blipFill>
          <a:blip r:embed="rId2"/>
          <a:srcRect/>
          <a:stretch>
            <a:fillRect/>
          </a:stretch>
        </p:blipFill>
        <p:spPr bwMode="auto">
          <a:xfrm>
            <a:off x="3444875" y="1870075"/>
            <a:ext cx="5541963" cy="2452688"/>
          </a:xfrm>
          <a:prstGeom prst="rect">
            <a:avLst/>
          </a:prstGeom>
          <a:noFill/>
          <a:ln w="9525">
            <a:noFill/>
            <a:miter lim="800000"/>
            <a:headEnd/>
            <a:tailEnd/>
          </a:ln>
        </p:spPr>
      </p:pic>
      <p:sp>
        <p:nvSpPr>
          <p:cNvPr id="37891" name="Content Placeholder 2"/>
          <p:cNvSpPr>
            <a:spLocks noGrp="1"/>
          </p:cNvSpPr>
          <p:nvPr>
            <p:ph sz="quarter" idx="1"/>
          </p:nvPr>
        </p:nvSpPr>
        <p:spPr>
          <a:xfrm>
            <a:off x="322263" y="677863"/>
            <a:ext cx="8526462" cy="5537200"/>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Hadoop MapReduce</a:t>
            </a:r>
            <a:r>
              <a:rPr lang="zh-CN" altLang="en-US" b="1" smtClean="0">
                <a:solidFill>
                  <a:srgbClr val="00B050"/>
                </a:solidFill>
                <a:latin typeface="黑体" pitchFamily="2" charset="-122"/>
                <a:ea typeface="黑体" pitchFamily="2" charset="-122"/>
              </a:rPr>
              <a:t>主要组件</a:t>
            </a:r>
            <a:endParaRPr lang="en-US" altLang="en-US" b="1"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37893"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sp>
        <p:nvSpPr>
          <p:cNvPr id="11" name="Oval 10"/>
          <p:cNvSpPr/>
          <p:nvPr/>
        </p:nvSpPr>
        <p:spPr>
          <a:xfrm>
            <a:off x="4202113" y="2752725"/>
            <a:ext cx="1847850" cy="433388"/>
          </a:xfrm>
          <a:prstGeom prst="ellipse">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895" name="Content Placeholder 2"/>
          <p:cNvSpPr txBox="1">
            <a:spLocks/>
          </p:cNvSpPr>
          <p:nvPr/>
        </p:nvSpPr>
        <p:spPr bwMode="auto">
          <a:xfrm>
            <a:off x="295275" y="1141413"/>
            <a:ext cx="3195638" cy="4937125"/>
          </a:xfrm>
          <a:prstGeom prst="rect">
            <a:avLst/>
          </a:prstGeom>
          <a:noFill/>
          <a:ln w="9525">
            <a:noFill/>
            <a:miter lim="800000"/>
            <a:headEnd/>
            <a:tailEnd/>
          </a:ln>
        </p:spPr>
        <p:txBody>
          <a:bodyPr/>
          <a:lstStyle/>
          <a:p>
            <a:pPr marL="273050" indent="-273050">
              <a:spcBef>
                <a:spcPts val="575"/>
              </a:spcBef>
              <a:buClr>
                <a:schemeClr val="accent1"/>
              </a:buClr>
              <a:buSzPct val="85000"/>
            </a:pPr>
            <a:r>
              <a:rPr lang="en-US" altLang="zh-CN" sz="2600" b="1">
                <a:solidFill>
                  <a:srgbClr val="C00000"/>
                </a:solidFill>
                <a:latin typeface="Arial Narrow" pitchFamily="34" charset="0"/>
              </a:rPr>
              <a:t>Partitioner &amp; Shuffle</a:t>
            </a:r>
          </a:p>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在</a:t>
            </a:r>
            <a:r>
              <a:rPr lang="en-US" altLang="zh-CN" sz="2400">
                <a:latin typeface="Arial Narrow" pitchFamily="34" charset="0"/>
                <a:ea typeface="黑体" pitchFamily="2" charset="-122"/>
              </a:rPr>
              <a:t>Map</a:t>
            </a:r>
            <a:r>
              <a:rPr lang="zh-CN" altLang="en-US" sz="2400">
                <a:latin typeface="Arial Narrow" pitchFamily="34" charset="0"/>
                <a:ea typeface="黑体" pitchFamily="2" charset="-122"/>
              </a:rPr>
              <a:t>工作完成之后，每一个 </a:t>
            </a:r>
            <a:r>
              <a:rPr lang="en-US" altLang="zh-CN" sz="2400">
                <a:latin typeface="Arial Narrow" pitchFamily="34" charset="0"/>
                <a:ea typeface="黑体" pitchFamily="2" charset="-122"/>
              </a:rPr>
              <a:t>Map</a:t>
            </a:r>
            <a:r>
              <a:rPr lang="zh-CN" altLang="en-US" sz="2400">
                <a:latin typeface="Arial Narrow" pitchFamily="34" charset="0"/>
                <a:ea typeface="黑体" pitchFamily="2" charset="-122"/>
              </a:rPr>
              <a:t>函数会将结果传到对应的</a:t>
            </a:r>
            <a:r>
              <a:rPr lang="en-US" altLang="zh-CN" sz="2400">
                <a:latin typeface="Arial Narrow" pitchFamily="34" charset="0"/>
                <a:ea typeface="黑体" pitchFamily="2" charset="-122"/>
              </a:rPr>
              <a:t>Reducer</a:t>
            </a:r>
            <a:r>
              <a:rPr lang="zh-CN" altLang="en-US" sz="2400">
                <a:latin typeface="Arial Narrow" pitchFamily="34" charset="0"/>
                <a:ea typeface="黑体" pitchFamily="2" charset="-122"/>
              </a:rPr>
              <a:t>所在的节点，此时，用户可以提供一个</a:t>
            </a:r>
            <a:r>
              <a:rPr lang="en-US" altLang="zh-CN" sz="2400">
                <a:latin typeface="Arial Narrow" pitchFamily="34" charset="0"/>
                <a:ea typeface="黑体" pitchFamily="2" charset="-122"/>
              </a:rPr>
              <a:t>Partitioner</a:t>
            </a:r>
            <a:r>
              <a:rPr lang="zh-CN" altLang="en-US" sz="2400">
                <a:latin typeface="Arial Narrow" pitchFamily="34" charset="0"/>
                <a:ea typeface="黑体" pitchFamily="2" charset="-122"/>
              </a:rPr>
              <a:t>类，用来决定一个给定的</a:t>
            </a:r>
            <a:r>
              <a:rPr lang="en-US" altLang="zh-CN" sz="2400">
                <a:latin typeface="Arial Narrow" pitchFamily="34" charset="0"/>
                <a:ea typeface="黑体" pitchFamily="2" charset="-122"/>
              </a:rPr>
              <a:t>(key,value)</a:t>
            </a:r>
            <a:r>
              <a:rPr lang="zh-CN" altLang="en-US" sz="2400">
                <a:latin typeface="Arial Narrow" pitchFamily="34" charset="0"/>
                <a:ea typeface="黑体" pitchFamily="2" charset="-122"/>
              </a:rPr>
              <a:t>对传给哪个</a:t>
            </a:r>
            <a:r>
              <a:rPr lang="en-US" altLang="zh-CN" sz="2400">
                <a:latin typeface="Arial Narrow" pitchFamily="34" charset="0"/>
                <a:ea typeface="黑体" pitchFamily="2" charset="-122"/>
              </a:rPr>
              <a:t>Reduce</a:t>
            </a:r>
            <a:r>
              <a:rPr lang="zh-CN" altLang="en-US" sz="2400">
                <a:latin typeface="Arial Narrow" pitchFamily="34" charset="0"/>
                <a:ea typeface="黑体" pitchFamily="2" charset="-122"/>
              </a:rPr>
              <a:t>节点</a:t>
            </a:r>
            <a:endParaRPr lang="en-US" altLang="zh-CN" sz="2400">
              <a:latin typeface="Arial Narrow" pitchFamily="34" charset="0"/>
              <a:ea typeface="黑体" pitchFamily="2" charset="-122"/>
            </a:endParaRPr>
          </a:p>
          <a:p>
            <a:pPr marL="273050" indent="-273050">
              <a:spcBef>
                <a:spcPts val="575"/>
              </a:spcBef>
              <a:buClr>
                <a:schemeClr val="accent1"/>
              </a:buClr>
              <a:buSzPct val="85000"/>
            </a:pPr>
            <a:endParaRPr lang="zh-CN" altLang="en-US" sz="2400">
              <a:latin typeface="Arial Narrow" pitchFamily="34" charset="0"/>
              <a:ea typeface="黑体" pitchFamily="2" charset="-122"/>
            </a:endParaRPr>
          </a:p>
        </p:txBody>
      </p:sp>
      <p:sp>
        <p:nvSpPr>
          <p:cNvPr id="12" name="Oval 11"/>
          <p:cNvSpPr/>
          <p:nvPr/>
        </p:nvSpPr>
        <p:spPr>
          <a:xfrm>
            <a:off x="4141788" y="3384550"/>
            <a:ext cx="1847850" cy="434975"/>
          </a:xfrm>
          <a:prstGeom prst="ellipse">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897" name="Rectangle 12"/>
          <p:cNvSpPr>
            <a:spLocks noChangeArrowheads="1"/>
          </p:cNvSpPr>
          <p:nvPr/>
        </p:nvSpPr>
        <p:spPr bwMode="auto">
          <a:xfrm>
            <a:off x="328613" y="5005388"/>
            <a:ext cx="8537575" cy="1676400"/>
          </a:xfrm>
          <a:prstGeom prst="rect">
            <a:avLst/>
          </a:prstGeom>
          <a:noFill/>
          <a:ln w="9525">
            <a:noFill/>
            <a:miter lim="800000"/>
            <a:headEnd/>
            <a:tailEnd/>
          </a:ln>
        </p:spPr>
        <p:txBody>
          <a:bodyPr>
            <a:spAutoFit/>
          </a:bodyPr>
          <a:lstStyle/>
          <a:p>
            <a:pPr marL="273050" indent="-273050">
              <a:spcBef>
                <a:spcPts val="575"/>
              </a:spcBef>
              <a:buClr>
                <a:schemeClr val="accent1"/>
              </a:buClr>
              <a:buSzPct val="85000"/>
            </a:pPr>
            <a:r>
              <a:rPr lang="en-US" altLang="zh-CN" sz="2600" b="1">
                <a:solidFill>
                  <a:srgbClr val="C00000"/>
                </a:solidFill>
                <a:latin typeface="Arial Narrow" pitchFamily="34" charset="0"/>
                <a:ea typeface="黑体" pitchFamily="2" charset="-122"/>
              </a:rPr>
              <a:t>Sort</a:t>
            </a:r>
          </a:p>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传输到每一个</a:t>
            </a:r>
            <a:r>
              <a:rPr lang="en-US" altLang="zh-CN" sz="2400">
                <a:latin typeface="Arial Narrow" pitchFamily="34" charset="0"/>
                <a:ea typeface="黑体" pitchFamily="2" charset="-122"/>
              </a:rPr>
              <a:t>Reducer</a:t>
            </a:r>
            <a:r>
              <a:rPr lang="zh-CN" altLang="en-US" sz="2400">
                <a:latin typeface="Arial Narrow" pitchFamily="34" charset="0"/>
                <a:ea typeface="黑体" pitchFamily="2" charset="-122"/>
              </a:rPr>
              <a:t>节点上的、将被所有的</a:t>
            </a:r>
            <a:r>
              <a:rPr lang="en-US" altLang="zh-CN" sz="2400">
                <a:latin typeface="Arial Narrow" pitchFamily="34" charset="0"/>
                <a:ea typeface="黑体" pitchFamily="2" charset="-122"/>
              </a:rPr>
              <a:t>Reduce</a:t>
            </a:r>
            <a:r>
              <a:rPr lang="zh-CN" altLang="en-US" sz="2400">
                <a:latin typeface="Arial Narrow" pitchFamily="34" charset="0"/>
                <a:ea typeface="黑体" pitchFamily="2" charset="-122"/>
              </a:rPr>
              <a:t>函数接收到的</a:t>
            </a:r>
            <a:r>
              <a:rPr lang="en-US" altLang="zh-CN" sz="2400">
                <a:latin typeface="Arial Narrow" pitchFamily="34" charset="0"/>
                <a:ea typeface="黑体" pitchFamily="2" charset="-122"/>
              </a:rPr>
              <a:t>Key,value</a:t>
            </a:r>
            <a:r>
              <a:rPr lang="zh-CN" altLang="en-US" sz="2400">
                <a:latin typeface="Arial Narrow" pitchFamily="34" charset="0"/>
                <a:ea typeface="黑体" pitchFamily="2" charset="-122"/>
              </a:rPr>
              <a:t>对会被</a:t>
            </a:r>
            <a:r>
              <a:rPr lang="en-US" altLang="zh-CN" sz="2400">
                <a:latin typeface="Arial Narrow" pitchFamily="34" charset="0"/>
                <a:ea typeface="黑体" pitchFamily="2" charset="-122"/>
              </a:rPr>
              <a:t>Hadoop</a:t>
            </a:r>
            <a:r>
              <a:rPr lang="zh-CN" altLang="en-US" sz="2400">
                <a:latin typeface="Arial Narrow" pitchFamily="34" charset="0"/>
                <a:ea typeface="黑体" pitchFamily="2" charset="-122"/>
              </a:rPr>
              <a:t>自动排序（即</a:t>
            </a:r>
            <a:r>
              <a:rPr lang="en-US" altLang="zh-CN" sz="2400">
                <a:latin typeface="Arial Narrow" pitchFamily="34" charset="0"/>
                <a:ea typeface="黑体" pitchFamily="2" charset="-122"/>
              </a:rPr>
              <a:t>Map</a:t>
            </a:r>
            <a:r>
              <a:rPr lang="zh-CN" altLang="en-US" sz="2400">
                <a:latin typeface="Arial Narrow" pitchFamily="34" charset="0"/>
                <a:ea typeface="黑体" pitchFamily="2" charset="-122"/>
              </a:rPr>
              <a:t>生成的结果传送到某一个节点的时候，会被自动排序）</a:t>
            </a:r>
            <a:endParaRPr lang="en-US" altLang="zh-CN" sz="2400">
              <a:latin typeface="Arial Narrow" pitchFamily="34" charset="0"/>
              <a:ea typeface="黑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5424488" y="1309688"/>
            <a:ext cx="2814637" cy="3324225"/>
          </a:xfrm>
          <a:prstGeom prst="rect">
            <a:avLst/>
          </a:prstGeom>
          <a:noFill/>
          <a:ln w="9525">
            <a:noFill/>
            <a:miter lim="800000"/>
            <a:headEnd/>
            <a:tailEnd/>
          </a:ln>
        </p:spPr>
      </p:pic>
      <p:sp>
        <p:nvSpPr>
          <p:cNvPr id="38915" name="Content Placeholder 2"/>
          <p:cNvSpPr>
            <a:spLocks noGrp="1"/>
          </p:cNvSpPr>
          <p:nvPr>
            <p:ph sz="quarter" idx="1"/>
          </p:nvPr>
        </p:nvSpPr>
        <p:spPr>
          <a:xfrm>
            <a:off x="358775" y="733425"/>
            <a:ext cx="8528050" cy="5537200"/>
          </a:xfrm>
        </p:spPr>
        <p:txBody>
          <a:bodyPr/>
          <a:lstStyle/>
          <a:p>
            <a:pPr>
              <a:buFont typeface="Wingdings 2" pitchFamily="18" charset="2"/>
              <a:buNone/>
            </a:pPr>
            <a:r>
              <a:rPr lang="en-US" altLang="zh-CN" b="1" dirty="0" err="1" smtClean="0">
                <a:solidFill>
                  <a:srgbClr val="00B050"/>
                </a:solidFill>
                <a:latin typeface="黑体" pitchFamily="2" charset="-122"/>
                <a:ea typeface="黑体" pitchFamily="2" charset="-122"/>
              </a:rPr>
              <a:t>Hadoop</a:t>
            </a:r>
            <a:r>
              <a:rPr lang="en-US" altLang="zh-CN" b="1" dirty="0" smtClean="0">
                <a:solidFill>
                  <a:srgbClr val="00B050"/>
                </a:solidFill>
                <a:latin typeface="黑体" pitchFamily="2" charset="-122"/>
                <a:ea typeface="黑体" pitchFamily="2" charset="-122"/>
              </a:rPr>
              <a:t> </a:t>
            </a:r>
            <a:r>
              <a:rPr lang="en-US" altLang="zh-CN" b="1" dirty="0" err="1" smtClean="0">
                <a:solidFill>
                  <a:srgbClr val="00B050"/>
                </a:solidFill>
                <a:latin typeface="黑体" pitchFamily="2" charset="-122"/>
                <a:ea typeface="黑体" pitchFamily="2" charset="-122"/>
              </a:rPr>
              <a:t>MapReduce</a:t>
            </a:r>
            <a:r>
              <a:rPr lang="zh-CN" altLang="en-US" b="1" dirty="0" smtClean="0">
                <a:solidFill>
                  <a:srgbClr val="00B050"/>
                </a:solidFill>
                <a:latin typeface="黑体" pitchFamily="2" charset="-122"/>
                <a:ea typeface="黑体" pitchFamily="2" charset="-122"/>
              </a:rPr>
              <a:t>主要组件</a:t>
            </a:r>
            <a:endParaRPr lang="en-US" altLang="en-US" b="1" dirty="0"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38917"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sp>
        <p:nvSpPr>
          <p:cNvPr id="38918" name="Content Placeholder 2"/>
          <p:cNvSpPr txBox="1">
            <a:spLocks/>
          </p:cNvSpPr>
          <p:nvPr/>
        </p:nvSpPr>
        <p:spPr bwMode="auto">
          <a:xfrm>
            <a:off x="360363" y="1347788"/>
            <a:ext cx="8229600" cy="4646612"/>
          </a:xfrm>
          <a:prstGeom prst="rect">
            <a:avLst/>
          </a:prstGeom>
          <a:noFill/>
          <a:ln w="9525">
            <a:noFill/>
            <a:miter lim="800000"/>
            <a:headEnd/>
            <a:tailEnd/>
          </a:ln>
        </p:spPr>
        <p:txBody>
          <a:bodyPr/>
          <a:lstStyle/>
          <a:p>
            <a:pPr marL="273050" indent="-273050">
              <a:spcBef>
                <a:spcPts val="575"/>
              </a:spcBef>
              <a:buClr>
                <a:schemeClr val="accent1"/>
              </a:buClr>
              <a:buSzPct val="85000"/>
            </a:pPr>
            <a:r>
              <a:rPr lang="en-US" altLang="zh-CN" sz="2600" b="1" dirty="0">
                <a:solidFill>
                  <a:srgbClr val="C00000"/>
                </a:solidFill>
                <a:latin typeface="Arial Narrow" pitchFamily="34" charset="0"/>
                <a:ea typeface="黑体" pitchFamily="2" charset="-122"/>
              </a:rPr>
              <a:t>Reducer</a:t>
            </a:r>
          </a:p>
          <a:p>
            <a:pPr marL="273050" indent="-273050">
              <a:spcBef>
                <a:spcPts val="575"/>
              </a:spcBef>
              <a:buClr>
                <a:schemeClr val="accent1"/>
              </a:buClr>
              <a:buSzPct val="85000"/>
              <a:buFont typeface="Wingdings 2" pitchFamily="18" charset="2"/>
              <a:buChar char=""/>
            </a:pPr>
            <a:r>
              <a:rPr lang="zh-CN" altLang="en-US" sz="2400" dirty="0">
                <a:latin typeface="Arial Narrow" pitchFamily="34" charset="0"/>
                <a:ea typeface="黑体" pitchFamily="2" charset="-122"/>
              </a:rPr>
              <a:t>做用户定义的</a:t>
            </a:r>
            <a:r>
              <a:rPr lang="en-US" altLang="zh-CN" sz="2400" dirty="0">
                <a:latin typeface="Arial Narrow" pitchFamily="34" charset="0"/>
                <a:ea typeface="黑体" pitchFamily="2" charset="-122"/>
              </a:rPr>
              <a:t>Reduce</a:t>
            </a:r>
            <a:r>
              <a:rPr lang="zh-CN" altLang="en-US" sz="2400" dirty="0">
                <a:latin typeface="Arial Narrow" pitchFamily="34" charset="0"/>
                <a:ea typeface="黑体" pitchFamily="2" charset="-122"/>
              </a:rPr>
              <a:t>操作</a:t>
            </a:r>
            <a:endParaRPr lang="en-US" altLang="zh-CN" sz="2400" dirty="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dirty="0" smtClean="0">
                <a:latin typeface="Arial Narrow" pitchFamily="34" charset="0"/>
                <a:ea typeface="黑体" pitchFamily="2" charset="-122"/>
              </a:rPr>
              <a:t>输出环境编程</a:t>
            </a:r>
            <a:r>
              <a:rPr lang="zh-CN" altLang="en-US" sz="2400" dirty="0">
                <a:latin typeface="Arial Narrow" pitchFamily="34" charset="0"/>
                <a:ea typeface="黑体" pitchFamily="2" charset="-122"/>
              </a:rPr>
              <a:t>接口是</a:t>
            </a:r>
            <a:r>
              <a:rPr lang="en-US" altLang="zh-CN" sz="2400" dirty="0" err="1">
                <a:latin typeface="Arial Narrow" pitchFamily="34" charset="0"/>
                <a:ea typeface="黑体" pitchFamily="2" charset="-122"/>
                <a:hlinkClick r:id="rId3" tooltip="class in org.apache.hadoop.mapreduce"/>
              </a:rPr>
              <a:t>Reducer.Context</a:t>
            </a:r>
            <a:endParaRPr lang="zh-CN" altLang="en-US" sz="2400" dirty="0">
              <a:latin typeface="Arial Narrow" pitchFamily="34" charset="0"/>
              <a:ea typeface="黑体" pitchFamily="2" charset="-122"/>
            </a:endParaRPr>
          </a:p>
        </p:txBody>
      </p:sp>
      <p:sp>
        <p:nvSpPr>
          <p:cNvPr id="13" name="Oval 12"/>
          <p:cNvSpPr/>
          <p:nvPr/>
        </p:nvSpPr>
        <p:spPr>
          <a:xfrm>
            <a:off x="6424613" y="3413125"/>
            <a:ext cx="1846262" cy="433388"/>
          </a:xfrm>
          <a:prstGeom prst="ellipse">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5397500" y="1355725"/>
            <a:ext cx="2813050" cy="3324225"/>
          </a:xfrm>
          <a:prstGeom prst="rect">
            <a:avLst/>
          </a:prstGeom>
          <a:noFill/>
          <a:ln w="9525">
            <a:noFill/>
            <a:miter lim="800000"/>
            <a:headEnd/>
            <a:tailEnd/>
          </a:ln>
        </p:spPr>
      </p:pic>
      <p:sp>
        <p:nvSpPr>
          <p:cNvPr id="39939" name="Content Placeholder 2"/>
          <p:cNvSpPr>
            <a:spLocks noGrp="1"/>
          </p:cNvSpPr>
          <p:nvPr>
            <p:ph sz="quarter" idx="1"/>
          </p:nvPr>
        </p:nvSpPr>
        <p:spPr>
          <a:xfrm>
            <a:off x="358775" y="733425"/>
            <a:ext cx="8528050" cy="5537200"/>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Hadoop MapReduce</a:t>
            </a:r>
            <a:r>
              <a:rPr lang="zh-CN" altLang="en-US" b="1" smtClean="0">
                <a:solidFill>
                  <a:srgbClr val="00B050"/>
                </a:solidFill>
                <a:latin typeface="黑体" pitchFamily="2" charset="-122"/>
                <a:ea typeface="黑体" pitchFamily="2" charset="-122"/>
              </a:rPr>
              <a:t>主要组件</a:t>
            </a:r>
            <a:endParaRPr lang="en-US" altLang="en-US" b="1"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39941"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sp>
        <p:nvSpPr>
          <p:cNvPr id="10" name="Content Placeholder 2"/>
          <p:cNvSpPr txBox="1">
            <a:spLocks/>
          </p:cNvSpPr>
          <p:nvPr/>
        </p:nvSpPr>
        <p:spPr>
          <a:xfrm>
            <a:off x="360363" y="1347788"/>
            <a:ext cx="4840287" cy="5283200"/>
          </a:xfrm>
          <a:prstGeom prst="rect">
            <a:avLst/>
          </a:prstGeom>
        </p:spPr>
        <p:txBody>
          <a:bodyPr>
            <a:normAutofit/>
          </a:bodyPr>
          <a:lstStyle/>
          <a:p>
            <a:pPr fontAlgn="auto">
              <a:spcBef>
                <a:spcPts val="0"/>
              </a:spcBef>
              <a:spcAft>
                <a:spcPts val="0"/>
              </a:spcAft>
              <a:defRPr/>
            </a:pPr>
            <a:r>
              <a:rPr lang="zh-CN" altLang="en-US" sz="2600" dirty="0">
                <a:solidFill>
                  <a:srgbClr val="C00000"/>
                </a:solidFill>
                <a:latin typeface="Arial Narrow" pitchFamily="34" charset="0"/>
                <a:ea typeface="黑体" pitchFamily="2" charset="-122"/>
              </a:rPr>
              <a:t>文件输出格式</a:t>
            </a:r>
            <a:r>
              <a:rPr lang="en-US" altLang="zh-CN" sz="2600" dirty="0" err="1">
                <a:solidFill>
                  <a:srgbClr val="C00000"/>
                </a:solidFill>
                <a:latin typeface="Arial Narrow" pitchFamily="34" charset="0"/>
                <a:ea typeface="黑体" pitchFamily="2" charset="-122"/>
              </a:rPr>
              <a:t>OutputFormat</a:t>
            </a:r>
            <a:endParaRPr lang="en-US" altLang="zh-CN" sz="2600" dirty="0">
              <a:solidFill>
                <a:srgbClr val="C00000"/>
              </a:solidFill>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zh-CN" altLang="en-US" sz="2400" dirty="0">
                <a:latin typeface="Arial Narrow" pitchFamily="34" charset="0"/>
                <a:ea typeface="黑体" pitchFamily="2" charset="-122"/>
              </a:rPr>
              <a:t>写入到</a:t>
            </a:r>
            <a:r>
              <a:rPr lang="en-US" altLang="zh-CN" sz="2400" dirty="0">
                <a:latin typeface="Arial Narrow" pitchFamily="34" charset="0"/>
                <a:ea typeface="黑体" pitchFamily="2" charset="-122"/>
              </a:rPr>
              <a:t>HDFS</a:t>
            </a:r>
            <a:r>
              <a:rPr lang="zh-CN" altLang="en-US" sz="2400" dirty="0">
                <a:latin typeface="Arial Narrow" pitchFamily="34" charset="0"/>
                <a:ea typeface="黑体" pitchFamily="2" charset="-122"/>
              </a:rPr>
              <a:t>的所有</a:t>
            </a:r>
            <a:r>
              <a:rPr lang="en-US" altLang="zh-CN" sz="2400" dirty="0" err="1">
                <a:latin typeface="Arial Narrow" pitchFamily="34" charset="0"/>
                <a:ea typeface="黑体" pitchFamily="2" charset="-122"/>
              </a:rPr>
              <a:t>OutputFormat</a:t>
            </a:r>
            <a:r>
              <a:rPr lang="zh-CN" altLang="en-US" sz="2400" dirty="0">
                <a:latin typeface="Arial Narrow" pitchFamily="34" charset="0"/>
                <a:ea typeface="黑体" pitchFamily="2" charset="-122"/>
              </a:rPr>
              <a:t>都继承自</a:t>
            </a:r>
            <a:r>
              <a:rPr lang="en-US" altLang="zh-CN" sz="2400" dirty="0" err="1">
                <a:latin typeface="Arial Narrow" pitchFamily="34" charset="0"/>
                <a:ea typeface="黑体" pitchFamily="2" charset="-122"/>
              </a:rPr>
              <a:t>FileOutputFormat</a:t>
            </a:r>
            <a:endParaRPr lang="en-US" altLang="zh-CN" sz="24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zh-CN" altLang="en-US" sz="2400" dirty="0">
                <a:latin typeface="Arial Narrow" pitchFamily="34" charset="0"/>
                <a:ea typeface="黑体" pitchFamily="2" charset="-122"/>
              </a:rPr>
              <a:t>每一个</a:t>
            </a:r>
            <a:r>
              <a:rPr lang="en-US" altLang="zh-CN" sz="2400" dirty="0">
                <a:latin typeface="Arial Narrow" pitchFamily="34" charset="0"/>
                <a:ea typeface="黑体" pitchFamily="2" charset="-122"/>
              </a:rPr>
              <a:t>Reducer</a:t>
            </a:r>
            <a:r>
              <a:rPr lang="zh-CN" altLang="en-US" sz="2400" dirty="0">
                <a:latin typeface="Arial Narrow" pitchFamily="34" charset="0"/>
                <a:ea typeface="黑体" pitchFamily="2" charset="-122"/>
              </a:rPr>
              <a:t>都写一个文件到一个共同的输出目录，文件名是</a:t>
            </a:r>
            <a:r>
              <a:rPr lang="en-US" altLang="zh-CN" sz="2400" dirty="0">
                <a:latin typeface="Arial Narrow" pitchFamily="34" charset="0"/>
                <a:ea typeface="黑体" pitchFamily="2" charset="-122"/>
              </a:rPr>
              <a:t>part-</a:t>
            </a:r>
            <a:r>
              <a:rPr lang="en-US" altLang="zh-CN" sz="2400" dirty="0" err="1">
                <a:latin typeface="Arial Narrow" pitchFamily="34" charset="0"/>
                <a:ea typeface="黑体" pitchFamily="2" charset="-122"/>
              </a:rPr>
              <a:t>nnnnn</a:t>
            </a:r>
            <a:r>
              <a:rPr lang="zh-CN" altLang="en-US" sz="2400" dirty="0">
                <a:latin typeface="Arial Narrow" pitchFamily="34" charset="0"/>
                <a:ea typeface="黑体" pitchFamily="2" charset="-122"/>
              </a:rPr>
              <a:t>，其中</a:t>
            </a:r>
            <a:r>
              <a:rPr lang="en-US" altLang="zh-CN" sz="2400" dirty="0" err="1">
                <a:latin typeface="Arial Narrow" pitchFamily="34" charset="0"/>
                <a:ea typeface="黑体" pitchFamily="2" charset="-122"/>
              </a:rPr>
              <a:t>nnnnn</a:t>
            </a:r>
            <a:r>
              <a:rPr lang="zh-CN" altLang="en-US" sz="2400" dirty="0">
                <a:latin typeface="Arial Narrow" pitchFamily="34" charset="0"/>
                <a:ea typeface="黑体" pitchFamily="2" charset="-122"/>
              </a:rPr>
              <a:t>是与每一个</a:t>
            </a:r>
            <a:r>
              <a:rPr lang="en-US" altLang="zh-CN" sz="2400" dirty="0">
                <a:latin typeface="Arial Narrow" pitchFamily="34" charset="0"/>
                <a:ea typeface="黑体" pitchFamily="2" charset="-122"/>
              </a:rPr>
              <a:t>reducer</a:t>
            </a:r>
            <a:r>
              <a:rPr lang="zh-CN" altLang="en-US" sz="2400" dirty="0">
                <a:latin typeface="Arial Narrow" pitchFamily="34" charset="0"/>
                <a:ea typeface="黑体" pitchFamily="2" charset="-122"/>
              </a:rPr>
              <a:t>相关的一个号（</a:t>
            </a:r>
            <a:r>
              <a:rPr lang="en-US" altLang="zh-CN" sz="2400" dirty="0">
                <a:latin typeface="Arial Narrow" pitchFamily="34" charset="0"/>
                <a:ea typeface="黑体" pitchFamily="2" charset="-122"/>
              </a:rPr>
              <a:t>partition id</a:t>
            </a:r>
            <a:r>
              <a:rPr lang="zh-CN" altLang="en-US" sz="2400" dirty="0">
                <a:latin typeface="Arial Narrow" pitchFamily="34" charset="0"/>
                <a:ea typeface="黑体" pitchFamily="2" charset="-122"/>
              </a:rPr>
              <a:t>）</a:t>
            </a:r>
            <a:endParaRPr lang="en-US" altLang="zh-CN" sz="2400" dirty="0">
              <a:latin typeface="Arial Narrow" pitchFamily="34" charset="0"/>
              <a:ea typeface="黑体" pitchFamily="2" charset="-122"/>
            </a:endParaRPr>
          </a:p>
          <a:p>
            <a:pPr marL="274320" indent="-274320" fontAlgn="auto">
              <a:spcBef>
                <a:spcPts val="580"/>
              </a:spcBef>
              <a:spcAft>
                <a:spcPts val="0"/>
              </a:spcAft>
              <a:buClr>
                <a:schemeClr val="accent1"/>
              </a:buClr>
              <a:buSzPct val="85000"/>
              <a:buFont typeface="Wingdings 2"/>
              <a:buChar char=""/>
              <a:defRPr/>
            </a:pPr>
            <a:r>
              <a:rPr lang="en-US" altLang="zh-CN" sz="2400" dirty="0" err="1">
                <a:latin typeface="Arial Narrow" pitchFamily="34" charset="0"/>
                <a:ea typeface="黑体" pitchFamily="2" charset="-122"/>
              </a:rPr>
              <a:t>FileOutputFormat.setOutputPath</a:t>
            </a:r>
            <a:r>
              <a:rPr lang="en-US" altLang="zh-CN" sz="2400" dirty="0">
                <a:latin typeface="Arial Narrow" pitchFamily="34" charset="0"/>
                <a:ea typeface="黑体" pitchFamily="2" charset="-122"/>
              </a:rPr>
              <a:t>()</a:t>
            </a:r>
          </a:p>
          <a:p>
            <a:pPr marL="274320" indent="-274320" fontAlgn="auto">
              <a:spcBef>
                <a:spcPts val="580"/>
              </a:spcBef>
              <a:spcAft>
                <a:spcPts val="0"/>
              </a:spcAft>
              <a:buClr>
                <a:schemeClr val="accent1"/>
              </a:buClr>
              <a:buSzPct val="85000"/>
              <a:buFont typeface="Wingdings 2"/>
              <a:buChar char=""/>
              <a:defRPr/>
            </a:pPr>
            <a:r>
              <a:rPr lang="en-US" altLang="zh-CN" sz="2400" dirty="0" err="1">
                <a:latin typeface="Arial Narrow" pitchFamily="34" charset="0"/>
                <a:ea typeface="黑体" pitchFamily="2" charset="-122"/>
              </a:rPr>
              <a:t>JobConf.setOutputFormat</a:t>
            </a:r>
            <a:r>
              <a:rPr lang="en-US" altLang="zh-CN" sz="2400" dirty="0">
                <a:latin typeface="Arial Narrow" pitchFamily="34" charset="0"/>
                <a:ea typeface="黑体" pitchFamily="2" charset="-122"/>
              </a:rPr>
              <a:t>()</a:t>
            </a:r>
            <a:endParaRPr lang="zh-CN" altLang="en-US" sz="2400" dirty="0">
              <a:latin typeface="Arial Narrow" pitchFamily="34" charset="0"/>
              <a:ea typeface="黑体" pitchFamily="2" charset="-122"/>
            </a:endParaRPr>
          </a:p>
        </p:txBody>
      </p:sp>
      <p:sp>
        <p:nvSpPr>
          <p:cNvPr id="13" name="Oval 12"/>
          <p:cNvSpPr/>
          <p:nvPr/>
        </p:nvSpPr>
        <p:spPr>
          <a:xfrm>
            <a:off x="6424613" y="4141788"/>
            <a:ext cx="1846262" cy="434975"/>
          </a:xfrm>
          <a:prstGeom prst="ellipse">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sz="quarter" idx="1"/>
          </p:nvPr>
        </p:nvSpPr>
        <p:spPr>
          <a:xfrm>
            <a:off x="358775" y="733425"/>
            <a:ext cx="8528050" cy="5537200"/>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Hadoop MapReduce</a:t>
            </a:r>
            <a:r>
              <a:rPr lang="zh-CN" altLang="en-US" b="1" smtClean="0">
                <a:solidFill>
                  <a:srgbClr val="00B050"/>
                </a:solidFill>
                <a:latin typeface="黑体" pitchFamily="2" charset="-122"/>
                <a:ea typeface="黑体" pitchFamily="2" charset="-122"/>
              </a:rPr>
              <a:t>主要组件</a:t>
            </a:r>
            <a:endParaRPr lang="en-US" altLang="en-US" b="1"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40964"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sp>
        <p:nvSpPr>
          <p:cNvPr id="40965" name="Content Placeholder 2"/>
          <p:cNvSpPr txBox="1">
            <a:spLocks/>
          </p:cNvSpPr>
          <p:nvPr/>
        </p:nvSpPr>
        <p:spPr bwMode="auto">
          <a:xfrm>
            <a:off x="360363" y="1347788"/>
            <a:ext cx="8488362" cy="5283200"/>
          </a:xfrm>
          <a:prstGeom prst="rect">
            <a:avLst/>
          </a:prstGeom>
          <a:noFill/>
          <a:ln w="9525">
            <a:noFill/>
            <a:miter lim="800000"/>
            <a:headEnd/>
            <a:tailEnd/>
          </a:ln>
        </p:spPr>
        <p:txBody>
          <a:bodyPr/>
          <a:lstStyle/>
          <a:p>
            <a:r>
              <a:rPr lang="zh-CN" altLang="en-US" sz="2600">
                <a:solidFill>
                  <a:srgbClr val="C00000"/>
                </a:solidFill>
                <a:latin typeface="Arial Narrow" pitchFamily="34" charset="0"/>
                <a:ea typeface="黑体" pitchFamily="2" charset="-122"/>
              </a:rPr>
              <a:t>文件输出格式</a:t>
            </a:r>
            <a:r>
              <a:rPr lang="en-US" altLang="zh-CN" sz="2600">
                <a:solidFill>
                  <a:srgbClr val="C00000"/>
                </a:solidFill>
                <a:latin typeface="Arial Narrow" pitchFamily="34" charset="0"/>
                <a:ea typeface="黑体" pitchFamily="2" charset="-122"/>
              </a:rPr>
              <a:t>OutputFormat</a:t>
            </a:r>
          </a:p>
          <a:p>
            <a:endParaRPr lang="en-US" altLang="zh-CN" sz="2600">
              <a:solidFill>
                <a:srgbClr val="C00000"/>
              </a:solidFill>
              <a:latin typeface="Arial Narrow" pitchFamily="34" charset="0"/>
              <a:ea typeface="黑体" pitchFamily="2" charset="-122"/>
            </a:endParaRPr>
          </a:p>
          <a:p>
            <a:endParaRPr lang="en-US" altLang="zh-CN" sz="2600">
              <a:solidFill>
                <a:srgbClr val="C00000"/>
              </a:solidFill>
              <a:latin typeface="Arial Narrow" pitchFamily="34" charset="0"/>
              <a:ea typeface="黑体" pitchFamily="2" charset="-122"/>
            </a:endParaRPr>
          </a:p>
          <a:p>
            <a:endParaRPr lang="en-US" altLang="zh-CN" sz="2600">
              <a:solidFill>
                <a:srgbClr val="C00000"/>
              </a:solidFill>
              <a:latin typeface="Arial Narrow" pitchFamily="34" charset="0"/>
              <a:ea typeface="黑体" pitchFamily="2" charset="-122"/>
            </a:endParaRPr>
          </a:p>
          <a:p>
            <a:endParaRPr lang="en-US" altLang="zh-CN" sz="2600">
              <a:solidFill>
                <a:srgbClr val="C00000"/>
              </a:solidFill>
              <a:latin typeface="Arial Narrow" pitchFamily="34" charset="0"/>
              <a:ea typeface="黑体" pitchFamily="2" charset="-122"/>
            </a:endParaRPr>
          </a:p>
          <a:p>
            <a:endParaRPr lang="en-US" altLang="zh-CN" sz="2600">
              <a:solidFill>
                <a:srgbClr val="C00000"/>
              </a:solidFill>
              <a:latin typeface="Arial Narrow" pitchFamily="34" charset="0"/>
              <a:ea typeface="黑体" pitchFamily="2" charset="-122"/>
            </a:endParaRPr>
          </a:p>
          <a:p>
            <a:endParaRPr lang="en-US" altLang="zh-CN" sz="2600">
              <a:solidFill>
                <a:srgbClr val="C00000"/>
              </a:solidFill>
              <a:latin typeface="Arial Narrow" pitchFamily="34" charset="0"/>
              <a:ea typeface="黑体" pitchFamily="2" charset="-122"/>
            </a:endParaRPr>
          </a:p>
          <a:p>
            <a:endParaRPr lang="en-US" altLang="zh-CN" sz="2600">
              <a:solidFill>
                <a:srgbClr val="C00000"/>
              </a:solidFill>
              <a:latin typeface="Arial Narrow" pitchFamily="34" charset="0"/>
              <a:ea typeface="黑体" pitchFamily="2" charset="-122"/>
            </a:endParaRPr>
          </a:p>
          <a:p>
            <a:r>
              <a:rPr lang="en-US" altLang="zh-CN" sz="2600" b="1">
                <a:solidFill>
                  <a:srgbClr val="C00000"/>
                </a:solidFill>
                <a:latin typeface="Arial Narrow" pitchFamily="34" charset="0"/>
                <a:ea typeface="黑体" pitchFamily="2" charset="-122"/>
              </a:rPr>
              <a:t>RecordWriter</a:t>
            </a:r>
          </a:p>
          <a:p>
            <a:r>
              <a:rPr lang="en-US" altLang="zh-CN" sz="2400">
                <a:latin typeface="Arial Narrow" pitchFamily="34" charset="0"/>
                <a:ea typeface="黑体" pitchFamily="2" charset="-122"/>
              </a:rPr>
              <a:t>TextOutputFormat</a:t>
            </a:r>
            <a:r>
              <a:rPr lang="zh-CN" altLang="en-US" sz="2400">
                <a:latin typeface="Arial Narrow" pitchFamily="34" charset="0"/>
                <a:ea typeface="黑体" pitchFamily="2" charset="-122"/>
              </a:rPr>
              <a:t>实现了缺省的</a:t>
            </a:r>
            <a:r>
              <a:rPr lang="en-US" altLang="zh-CN" sz="2400">
                <a:latin typeface="Arial Narrow" pitchFamily="34" charset="0"/>
                <a:ea typeface="黑体" pitchFamily="2" charset="-122"/>
              </a:rPr>
              <a:t>LineRecordWriter</a:t>
            </a:r>
            <a:r>
              <a:rPr lang="zh-CN" altLang="en-US" sz="2400">
                <a:latin typeface="Arial Narrow" pitchFamily="34" charset="0"/>
                <a:ea typeface="黑体" pitchFamily="2" charset="-122"/>
              </a:rPr>
              <a:t>，以</a:t>
            </a:r>
            <a:r>
              <a:rPr lang="en-US" altLang="zh-CN" sz="2400">
                <a:latin typeface="Arial Narrow" pitchFamily="34" charset="0"/>
                <a:ea typeface="黑体" pitchFamily="2" charset="-122"/>
              </a:rPr>
              <a:t>”key\t value”</a:t>
            </a:r>
            <a:r>
              <a:rPr lang="zh-CN" altLang="en-US" sz="2400">
                <a:latin typeface="Arial Narrow" pitchFamily="34" charset="0"/>
                <a:ea typeface="黑体" pitchFamily="2" charset="-122"/>
              </a:rPr>
              <a:t>形式输出一行结果。</a:t>
            </a:r>
            <a:endParaRPr lang="en-US" altLang="zh-CN" sz="2400">
              <a:latin typeface="Arial Narrow" pitchFamily="34" charset="0"/>
              <a:ea typeface="黑体" pitchFamily="2" charset="-122"/>
            </a:endParaRPr>
          </a:p>
        </p:txBody>
      </p:sp>
      <p:graphicFrame>
        <p:nvGraphicFramePr>
          <p:cNvPr id="8" name="Content Placeholder 3"/>
          <p:cNvGraphicFramePr>
            <a:graphicFrameLocks/>
          </p:cNvGraphicFramePr>
          <p:nvPr/>
        </p:nvGraphicFramePr>
        <p:xfrm>
          <a:off x="428625" y="2111375"/>
          <a:ext cx="7884131" cy="1889760"/>
        </p:xfrm>
        <a:graphic>
          <a:graphicData uri="http://schemas.openxmlformats.org/drawingml/2006/table">
            <a:tbl>
              <a:tblPr firstRow="1" bandRow="1">
                <a:tableStyleId>{7DF18680-E054-41AD-8BC1-D1AEF772440D}</a:tableStyleId>
              </a:tblPr>
              <a:tblGrid>
                <a:gridCol w="3628536"/>
                <a:gridCol w="4255595"/>
              </a:tblGrid>
              <a:tr h="0">
                <a:tc>
                  <a:txBody>
                    <a:bodyPr/>
                    <a:lstStyle/>
                    <a:p>
                      <a:r>
                        <a:rPr lang="en-US" sz="2000" dirty="0" err="1">
                          <a:latin typeface="Arial Narrow" pitchFamily="34" charset="0"/>
                        </a:rPr>
                        <a:t>OutputFormat</a:t>
                      </a:r>
                      <a:r>
                        <a:rPr lang="en-US" sz="2000" dirty="0">
                          <a:latin typeface="Arial Narrow" pitchFamily="34" charset="0"/>
                        </a:rPr>
                        <a:t>:</a:t>
                      </a:r>
                    </a:p>
                  </a:txBody>
                  <a:tcPr anchor="ctr"/>
                </a:tc>
                <a:tc>
                  <a:txBody>
                    <a:bodyPr/>
                    <a:lstStyle/>
                    <a:p>
                      <a:r>
                        <a:rPr lang="en-US" sz="2000">
                          <a:latin typeface="Arial Narrow" pitchFamily="34" charset="0"/>
                        </a:rPr>
                        <a:t>Description</a:t>
                      </a:r>
                    </a:p>
                  </a:txBody>
                  <a:tcPr anchor="ctr"/>
                </a:tc>
              </a:tr>
              <a:tr h="0">
                <a:tc>
                  <a:txBody>
                    <a:bodyPr/>
                    <a:lstStyle/>
                    <a:p>
                      <a:r>
                        <a:rPr lang="en-US" sz="2000" dirty="0" err="1">
                          <a:solidFill>
                            <a:srgbClr val="0066FF"/>
                          </a:solidFill>
                          <a:latin typeface="Arial Narrow" pitchFamily="34" charset="0"/>
                        </a:rPr>
                        <a:t>TextOutputFormat</a:t>
                      </a:r>
                      <a:endParaRPr lang="en-US" sz="2000" dirty="0">
                        <a:solidFill>
                          <a:srgbClr val="0066FF"/>
                        </a:solidFill>
                        <a:latin typeface="Arial Narrow" pitchFamily="34" charset="0"/>
                      </a:endParaRPr>
                    </a:p>
                  </a:txBody>
                  <a:tcPr anchor="ctr"/>
                </a:tc>
                <a:tc>
                  <a:txBody>
                    <a:bodyPr/>
                    <a:lstStyle/>
                    <a:p>
                      <a:r>
                        <a:rPr lang="en-US" sz="2000">
                          <a:latin typeface="Arial Narrow" pitchFamily="34" charset="0"/>
                        </a:rPr>
                        <a:t>Default; writes lines in "key \t value" form</a:t>
                      </a:r>
                    </a:p>
                  </a:txBody>
                  <a:tcPr anchor="ctr"/>
                </a:tc>
              </a:tr>
              <a:tr h="0">
                <a:tc>
                  <a:txBody>
                    <a:bodyPr/>
                    <a:lstStyle/>
                    <a:p>
                      <a:r>
                        <a:rPr lang="en-US" sz="2000" dirty="0" err="1">
                          <a:solidFill>
                            <a:srgbClr val="0066FF"/>
                          </a:solidFill>
                          <a:latin typeface="Arial Narrow" pitchFamily="34" charset="0"/>
                        </a:rPr>
                        <a:t>SequenceFileOutputFormat</a:t>
                      </a:r>
                      <a:endParaRPr lang="en-US" sz="2000" dirty="0">
                        <a:solidFill>
                          <a:srgbClr val="0066FF"/>
                        </a:solidFill>
                        <a:latin typeface="Arial Narrow" pitchFamily="34" charset="0"/>
                      </a:endParaRPr>
                    </a:p>
                  </a:txBody>
                  <a:tcPr anchor="ctr"/>
                </a:tc>
                <a:tc>
                  <a:txBody>
                    <a:bodyPr/>
                    <a:lstStyle/>
                    <a:p>
                      <a:r>
                        <a:rPr lang="en-US" sz="2000">
                          <a:latin typeface="Arial Narrow" pitchFamily="34" charset="0"/>
                        </a:rPr>
                        <a:t>Writes binary files suitable for reading into subsequent MapReduce jobs</a:t>
                      </a:r>
                    </a:p>
                  </a:txBody>
                  <a:tcPr anchor="ctr"/>
                </a:tc>
              </a:tr>
              <a:tr h="0">
                <a:tc>
                  <a:txBody>
                    <a:bodyPr/>
                    <a:lstStyle/>
                    <a:p>
                      <a:r>
                        <a:rPr lang="en-US" sz="2000" dirty="0" err="1">
                          <a:solidFill>
                            <a:srgbClr val="0066FF"/>
                          </a:solidFill>
                          <a:latin typeface="Arial Narrow" pitchFamily="34" charset="0"/>
                        </a:rPr>
                        <a:t>NullOutputFormat</a:t>
                      </a:r>
                      <a:endParaRPr lang="en-US" sz="2000" dirty="0">
                        <a:solidFill>
                          <a:srgbClr val="0066FF"/>
                        </a:solidFill>
                        <a:latin typeface="Arial Narrow" pitchFamily="34" charset="0"/>
                      </a:endParaRPr>
                    </a:p>
                  </a:txBody>
                  <a:tcPr anchor="ctr"/>
                </a:tc>
                <a:tc>
                  <a:txBody>
                    <a:bodyPr/>
                    <a:lstStyle/>
                    <a:p>
                      <a:r>
                        <a:rPr lang="en-US" sz="2000" dirty="0">
                          <a:latin typeface="Arial Narrow" pitchFamily="34" charset="0"/>
                        </a:rPr>
                        <a:t>Disregards its inputs</a:t>
                      </a:r>
                    </a:p>
                  </a:txBody>
                  <a:tcPr anchor="ct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sz="quarter" idx="1"/>
          </p:nvPr>
        </p:nvSpPr>
        <p:spPr>
          <a:xfrm>
            <a:off x="358775" y="733425"/>
            <a:ext cx="8528050" cy="5537200"/>
          </a:xfrm>
        </p:spPr>
        <p:txBody>
          <a:bodyPr/>
          <a:lstStyle/>
          <a:p>
            <a:pPr>
              <a:buFont typeface="Wingdings 2" pitchFamily="18" charset="2"/>
              <a:buNone/>
            </a:pPr>
            <a:r>
              <a:rPr lang="zh-CN" altLang="en-US" b="1" smtClean="0">
                <a:solidFill>
                  <a:srgbClr val="00B050"/>
                </a:solidFill>
                <a:latin typeface="黑体" pitchFamily="2" charset="-122"/>
                <a:ea typeface="黑体" pitchFamily="2" charset="-122"/>
              </a:rPr>
              <a:t>程序执行时的容错处理与计算性能优化</a:t>
            </a:r>
            <a:endParaRPr lang="en-US" altLang="zh-CN" b="1" smtClean="0">
              <a:solidFill>
                <a:srgbClr val="00B050"/>
              </a:solidFill>
              <a:latin typeface="黑体" pitchFamily="2" charset="-122"/>
              <a:ea typeface="黑体" pitchFamily="2" charset="-122"/>
            </a:endParaRPr>
          </a:p>
        </p:txBody>
      </p:sp>
      <p:sp>
        <p:nvSpPr>
          <p:cNvPr id="74" name="Title 1"/>
          <p:cNvSpPr txBox="1">
            <a:spLocks/>
          </p:cNvSpPr>
          <p:nvPr/>
        </p:nvSpPr>
        <p:spPr>
          <a:xfrm>
            <a:off x="1141400" y="294461"/>
            <a:ext cx="7772400" cy="425975"/>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 </a:t>
            </a: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MapReduce</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的基本工作原理</a:t>
            </a:r>
            <a:endPar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41988"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lvl="1"/>
            <a:endParaRPr lang="zh-CN" altLang="en-US">
              <a:latin typeface="Perpetua" pitchFamily="18" charset="0"/>
            </a:endParaRPr>
          </a:p>
          <a:p>
            <a:pPr marL="273050" indent="-273050">
              <a:spcBef>
                <a:spcPts val="575"/>
              </a:spcBef>
              <a:buClr>
                <a:schemeClr val="accent1"/>
              </a:buClr>
              <a:buSzPct val="85000"/>
              <a:buFont typeface="Wingdings 2" pitchFamily="18" charset="2"/>
              <a:buChar char=""/>
            </a:pPr>
            <a:endParaRPr lang="zh-CN" altLang="en-US" sz="2600">
              <a:latin typeface="Perpetua" pitchFamily="18" charset="0"/>
            </a:endParaRPr>
          </a:p>
        </p:txBody>
      </p:sp>
      <p:sp>
        <p:nvSpPr>
          <p:cNvPr id="41989" name="Content Placeholder 2"/>
          <p:cNvSpPr txBox="1">
            <a:spLocks/>
          </p:cNvSpPr>
          <p:nvPr/>
        </p:nvSpPr>
        <p:spPr bwMode="auto">
          <a:xfrm>
            <a:off x="406400" y="1371600"/>
            <a:ext cx="8229600" cy="4937125"/>
          </a:xfrm>
          <a:prstGeom prst="rect">
            <a:avLst/>
          </a:prstGeom>
          <a:noFill/>
          <a:ln w="9525">
            <a:noFill/>
            <a:miter lim="800000"/>
            <a:headEnd/>
            <a:tailEnd/>
          </a:ln>
        </p:spPr>
        <p:txBody>
          <a:bodyPr/>
          <a:lstStyle/>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由</a:t>
            </a:r>
            <a:r>
              <a:rPr lang="en-US" altLang="zh-CN" sz="2400">
                <a:latin typeface="Arial Narrow" pitchFamily="34" charset="0"/>
                <a:ea typeface="黑体" pitchFamily="2" charset="-122"/>
              </a:rPr>
              <a:t>Hadoop</a:t>
            </a:r>
            <a:r>
              <a:rPr lang="zh-CN" altLang="en-US" sz="2400">
                <a:latin typeface="Arial Narrow" pitchFamily="34" charset="0"/>
                <a:ea typeface="黑体" pitchFamily="2" charset="-122"/>
              </a:rPr>
              <a:t>系统自己解决</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主要方法是将失败的任务进行再次执行</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TaskTracker</a:t>
            </a:r>
            <a:r>
              <a:rPr lang="zh-CN" altLang="en-US" sz="2400">
                <a:latin typeface="Arial Narrow" pitchFamily="34" charset="0"/>
                <a:ea typeface="黑体" pitchFamily="2" charset="-122"/>
              </a:rPr>
              <a:t>会把状态信息汇报给</a:t>
            </a:r>
            <a:r>
              <a:rPr lang="en-US" altLang="zh-CN" sz="2400">
                <a:latin typeface="Arial Narrow" pitchFamily="34" charset="0"/>
                <a:ea typeface="黑体" pitchFamily="2" charset="-122"/>
              </a:rPr>
              <a:t>JobTracker</a:t>
            </a:r>
            <a:r>
              <a:rPr lang="zh-CN" altLang="en-US" sz="2400">
                <a:latin typeface="Arial Narrow" pitchFamily="34" charset="0"/>
                <a:ea typeface="黑体" pitchFamily="2" charset="-122"/>
              </a:rPr>
              <a:t>，最终由</a:t>
            </a:r>
            <a:r>
              <a:rPr lang="en-US" altLang="zh-CN" sz="2400">
                <a:latin typeface="Arial Narrow" pitchFamily="34" charset="0"/>
                <a:ea typeface="黑体" pitchFamily="2" charset="-122"/>
              </a:rPr>
              <a:t>JobTracker</a:t>
            </a:r>
            <a:r>
              <a:rPr lang="zh-CN" altLang="en-US" sz="2400">
                <a:latin typeface="Arial Narrow" pitchFamily="34" charset="0"/>
                <a:ea typeface="黑体" pitchFamily="2" charset="-122"/>
              </a:rPr>
              <a:t>决定重新执行哪一个任务</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为了加快执行的速度，</a:t>
            </a:r>
            <a:r>
              <a:rPr lang="en-US" altLang="zh-CN" sz="2400">
                <a:latin typeface="Arial Narrow" pitchFamily="34" charset="0"/>
                <a:ea typeface="黑体" pitchFamily="2" charset="-122"/>
              </a:rPr>
              <a:t>Hadoop</a:t>
            </a:r>
            <a:r>
              <a:rPr lang="zh-CN" altLang="en-US" sz="2400">
                <a:latin typeface="Arial Narrow" pitchFamily="34" charset="0"/>
                <a:ea typeface="黑体" pitchFamily="2" charset="-122"/>
              </a:rPr>
              <a:t>也会自动重复执行同一个任务，以最先执行成功的为准（投机执行）</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mapred.map.tasks.speculative.execution</a:t>
            </a: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mapred.reduce.tasks.speculative.execution</a:t>
            </a:r>
            <a:endParaRPr lang="zh-CN" altLang="en-US" sz="2400">
              <a:latin typeface="Arial Narrow" pitchFamily="34" charset="0"/>
              <a:ea typeface="黑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014413"/>
            <a:ext cx="8526463" cy="5553075"/>
          </a:xfrm>
        </p:spPr>
        <p:txBody>
          <a:bodyPr>
            <a:normAutofit fontScale="92500" lnSpcReduction="10000"/>
          </a:bodyPr>
          <a:lstStyle/>
          <a:p>
            <a:pPr marL="274320" indent="-274320" fontAlgn="auto">
              <a:spcBef>
                <a:spcPts val="580"/>
              </a:spcBef>
              <a:spcAft>
                <a:spcPts val="0"/>
              </a:spcAft>
              <a:buFont typeface="Wingdings 2"/>
              <a:buNone/>
              <a:defRPr/>
            </a:pPr>
            <a:r>
              <a:rPr lang="en-US" altLang="zh-CN" sz="2800" b="1" dirty="0" smtClean="0">
                <a:solidFill>
                  <a:srgbClr val="00B050"/>
                </a:solidFill>
                <a:latin typeface="黑体" pitchFamily="2" charset="-122"/>
                <a:ea typeface="黑体" pitchFamily="2" charset="-122"/>
              </a:rPr>
              <a:t>HDFS</a:t>
            </a:r>
            <a:r>
              <a:rPr lang="zh-CN" altLang="en-US" sz="2800" b="1" dirty="0" smtClean="0">
                <a:solidFill>
                  <a:srgbClr val="00B050"/>
                </a:solidFill>
                <a:latin typeface="黑体" pitchFamily="2" charset="-122"/>
                <a:ea typeface="黑体" pitchFamily="2" charset="-122"/>
              </a:rPr>
              <a:t>的基本特征</a:t>
            </a:r>
            <a:endParaRPr lang="en-US" altLang="zh-CN" sz="2800" b="1" dirty="0" smtClean="0">
              <a:solidFill>
                <a:srgbClr val="00B050"/>
              </a:solidFill>
              <a:latin typeface="黑体" pitchFamily="2" charset="-122"/>
              <a:ea typeface="黑体" pitchFamily="2" charset="-122"/>
            </a:endParaRPr>
          </a:p>
          <a:p>
            <a:pPr marL="274320" indent="-274320" fontAlgn="auto">
              <a:lnSpc>
                <a:spcPct val="110000"/>
              </a:lnSpc>
              <a:spcBef>
                <a:spcPts val="580"/>
              </a:spcBef>
              <a:spcAft>
                <a:spcPts val="600"/>
              </a:spcAft>
              <a:buFont typeface="Wingdings 2"/>
              <a:buChar char=""/>
              <a:defRPr/>
            </a:pPr>
            <a:r>
              <a:rPr lang="zh-CN" altLang="en-US" dirty="0" smtClean="0">
                <a:latin typeface="Arial Narrow" pitchFamily="34" charset="0"/>
                <a:ea typeface="黑体" pitchFamily="2" charset="-122"/>
              </a:rPr>
              <a:t>模仿</a:t>
            </a:r>
            <a:r>
              <a:rPr lang="en-US" altLang="zh-CN" dirty="0" smtClean="0">
                <a:latin typeface="Arial Narrow" pitchFamily="34" charset="0"/>
                <a:ea typeface="黑体" pitchFamily="2" charset="-122"/>
              </a:rPr>
              <a:t>Google GFS</a:t>
            </a:r>
            <a:r>
              <a:rPr lang="zh-CN" altLang="en-US" dirty="0" smtClean="0">
                <a:latin typeface="Arial Narrow" pitchFamily="34" charset="0"/>
                <a:ea typeface="黑体" pitchFamily="2" charset="-122"/>
              </a:rPr>
              <a:t>设计实现</a:t>
            </a:r>
            <a:endParaRPr lang="en-US" altLang="zh-CN" dirty="0" smtClean="0">
              <a:latin typeface="Arial Narrow" pitchFamily="34" charset="0"/>
              <a:ea typeface="黑体" pitchFamily="2" charset="-122"/>
            </a:endParaRPr>
          </a:p>
          <a:p>
            <a:pPr marL="274320" indent="-274320" fontAlgn="auto">
              <a:lnSpc>
                <a:spcPct val="110000"/>
              </a:lnSpc>
              <a:spcBef>
                <a:spcPts val="580"/>
              </a:spcBef>
              <a:spcAft>
                <a:spcPts val="600"/>
              </a:spcAft>
              <a:buFont typeface="Wingdings 2"/>
              <a:buChar char=""/>
              <a:defRPr/>
            </a:pPr>
            <a:r>
              <a:rPr lang="zh-CN" altLang="en-US" dirty="0" smtClean="0">
                <a:latin typeface="Arial Narrow" pitchFamily="34" charset="0"/>
                <a:ea typeface="黑体" pitchFamily="2" charset="-122"/>
              </a:rPr>
              <a:t>存储极大数目的信息（</a:t>
            </a:r>
            <a:r>
              <a:rPr lang="en-US" altLang="zh-CN" dirty="0" smtClean="0">
                <a:latin typeface="Arial Narrow" pitchFamily="34" charset="0"/>
                <a:ea typeface="黑体" pitchFamily="2" charset="-122"/>
              </a:rPr>
              <a:t>terabytes or </a:t>
            </a:r>
            <a:r>
              <a:rPr lang="en-US" altLang="zh-CN" dirty="0" err="1" smtClean="0">
                <a:latin typeface="Arial Narrow" pitchFamily="34" charset="0"/>
                <a:ea typeface="黑体" pitchFamily="2" charset="-122"/>
              </a:rPr>
              <a:t>petabytes</a:t>
            </a:r>
            <a:r>
              <a:rPr lang="zh-CN" altLang="en-US" dirty="0" smtClean="0">
                <a:latin typeface="Arial Narrow" pitchFamily="34" charset="0"/>
                <a:ea typeface="黑体" pitchFamily="2" charset="-122"/>
              </a:rPr>
              <a:t>），将数据保存到大量的节点当中；支持很大的单个文件。</a:t>
            </a:r>
            <a:endParaRPr lang="en-US" altLang="zh-CN" dirty="0" smtClean="0">
              <a:latin typeface="Arial Narrow" pitchFamily="34" charset="0"/>
              <a:ea typeface="黑体" pitchFamily="2" charset="-122"/>
            </a:endParaRPr>
          </a:p>
          <a:p>
            <a:pPr marL="274320" indent="-274320" fontAlgn="auto">
              <a:lnSpc>
                <a:spcPct val="110000"/>
              </a:lnSpc>
              <a:spcBef>
                <a:spcPts val="580"/>
              </a:spcBef>
              <a:spcAft>
                <a:spcPts val="600"/>
              </a:spcAft>
              <a:buFont typeface="Wingdings 2"/>
              <a:buChar char=""/>
              <a:defRPr/>
            </a:pPr>
            <a:r>
              <a:rPr lang="zh-CN" altLang="en-US" dirty="0" smtClean="0">
                <a:latin typeface="Arial Narrow" pitchFamily="34" charset="0"/>
                <a:ea typeface="黑体" pitchFamily="2" charset="-122"/>
              </a:rPr>
              <a:t>提供数据的高可靠性和容错能力，单个或者多个节点不工作，对系统不会造成任何影响，数据仍然可用。通过一定数量的数据复制保证数据存储的可靠性和出错恢复能力。</a:t>
            </a:r>
            <a:endParaRPr lang="en-US" altLang="zh-CN" dirty="0" smtClean="0">
              <a:latin typeface="Arial Narrow" pitchFamily="34" charset="0"/>
              <a:ea typeface="黑体" pitchFamily="2" charset="-122"/>
            </a:endParaRPr>
          </a:p>
          <a:p>
            <a:pPr marL="274320" indent="-274320" fontAlgn="auto">
              <a:lnSpc>
                <a:spcPct val="110000"/>
              </a:lnSpc>
              <a:spcBef>
                <a:spcPts val="580"/>
              </a:spcBef>
              <a:spcAft>
                <a:spcPts val="600"/>
              </a:spcAft>
              <a:buFont typeface="Wingdings 2"/>
              <a:buChar char=""/>
              <a:defRPr/>
            </a:pPr>
            <a:r>
              <a:rPr lang="zh-CN" altLang="en-US" dirty="0" smtClean="0">
                <a:latin typeface="Arial Narrow" pitchFamily="34" charset="0"/>
                <a:ea typeface="黑体" pitchFamily="2" charset="-122"/>
              </a:rPr>
              <a:t>提供对数据的快速访问；并提供良好的可扩展性，通过简单加入更多服务器快速扩充系统容量，服务更多的客户端。</a:t>
            </a:r>
            <a:endParaRPr lang="en-US" altLang="zh-CN" dirty="0" smtClean="0">
              <a:latin typeface="Arial Narrow" pitchFamily="34" charset="0"/>
              <a:ea typeface="黑体" pitchFamily="2" charset="-122"/>
            </a:endParaRPr>
          </a:p>
          <a:p>
            <a:pPr marL="274320" indent="-274320" fontAlgn="auto">
              <a:lnSpc>
                <a:spcPct val="110000"/>
              </a:lnSpc>
              <a:spcBef>
                <a:spcPts val="580"/>
              </a:spcBef>
              <a:spcAft>
                <a:spcPts val="600"/>
              </a:spcAft>
              <a:buFont typeface="Wingdings 2"/>
              <a:buChar char=""/>
              <a:defRPr/>
            </a:pPr>
            <a:r>
              <a:rPr lang="zh-CN" altLang="en-US" dirty="0" smtClean="0">
                <a:latin typeface="Arial Narrow" pitchFamily="34" charset="0"/>
                <a:ea typeface="黑体" pitchFamily="2" charset="-122"/>
              </a:rPr>
              <a:t>与</a:t>
            </a:r>
            <a:r>
              <a:rPr lang="en-US" altLang="zh-CN" dirty="0" smtClean="0">
                <a:latin typeface="Arial Narrow" pitchFamily="34" charset="0"/>
                <a:ea typeface="黑体" pitchFamily="2" charset="-122"/>
              </a:rPr>
              <a:t>GFS</a:t>
            </a:r>
            <a:r>
              <a:rPr lang="zh-CN" altLang="en-US" dirty="0" smtClean="0">
                <a:latin typeface="Arial Narrow" pitchFamily="34" charset="0"/>
                <a:ea typeface="黑体" pitchFamily="2" charset="-122"/>
              </a:rPr>
              <a:t>类似，</a:t>
            </a:r>
            <a:r>
              <a:rPr lang="en-US" altLang="zh-CN" dirty="0" smtClean="0">
                <a:latin typeface="Arial Narrow" pitchFamily="34" charset="0"/>
                <a:ea typeface="黑体" pitchFamily="2" charset="-122"/>
              </a:rPr>
              <a:t>HDFS</a:t>
            </a:r>
            <a:r>
              <a:rPr lang="zh-CN" altLang="en-US" dirty="0" smtClean="0">
                <a:latin typeface="Arial Narrow" pitchFamily="34" charset="0"/>
                <a:ea typeface="黑体" pitchFamily="2" charset="-122"/>
              </a:rPr>
              <a:t>是</a:t>
            </a:r>
            <a:r>
              <a:rPr lang="en-US" altLang="zh-CN" dirty="0" err="1" smtClean="0">
                <a:latin typeface="Arial Narrow" pitchFamily="34" charset="0"/>
                <a:ea typeface="黑体" pitchFamily="2" charset="-122"/>
              </a:rPr>
              <a:t>MapReduce</a:t>
            </a:r>
            <a:r>
              <a:rPr lang="zh-CN" altLang="en-US" dirty="0" smtClean="0">
                <a:latin typeface="Arial Narrow" pitchFamily="34" charset="0"/>
                <a:ea typeface="黑体" pitchFamily="2" charset="-122"/>
              </a:rPr>
              <a:t>的底层数据存储支撑，并使得数据尽可能根据其本地局部性进行访问与计算。</a:t>
            </a:r>
            <a:endParaRPr lang="en-US" altLang="zh-CN" b="1" dirty="0" smtClean="0">
              <a:solidFill>
                <a:srgbClr val="00B050"/>
              </a:solidFill>
              <a:latin typeface="Arial Narrow" pitchFamily="34" charset="0"/>
              <a:ea typeface="+mj-ea"/>
            </a:endParaRPr>
          </a:p>
          <a:p>
            <a:pPr marL="274320" indent="-274320" fontAlgn="auto">
              <a:spcBef>
                <a:spcPts val="580"/>
              </a:spcBef>
              <a:spcAft>
                <a:spcPts val="0"/>
              </a:spcAft>
              <a:buFont typeface="Wingdings 2"/>
              <a:buNone/>
              <a:defRPr/>
            </a:pPr>
            <a:r>
              <a:rPr lang="en-US" altLang="zh-CN" dirty="0" smtClean="0">
                <a:solidFill>
                  <a:srgbClr val="C00000"/>
                </a:solidFill>
                <a:latin typeface="黑体" pitchFamily="49" charset="-122"/>
                <a:ea typeface="黑体" pitchFamily="49" charset="-122"/>
              </a:rPr>
              <a:t>  </a:t>
            </a:r>
            <a:endParaRPr lang="zh-CN" altLang="en-US" dirty="0"/>
          </a:p>
        </p:txBody>
      </p:sp>
      <p:sp>
        <p:nvSpPr>
          <p:cNvPr id="23" name="Title 1"/>
          <p:cNvSpPr txBox="1">
            <a:spLocks/>
          </p:cNvSpPr>
          <p:nvPr/>
        </p:nvSpPr>
        <p:spPr>
          <a:xfrm>
            <a:off x="365545" y="4315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6.Hadoop</a:t>
            </a:r>
            <a:r>
              <a:rPr lang="zh-CN" altLang="en-US"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0375" y="765175"/>
            <a:ext cx="8231188" cy="5535613"/>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的基本特征</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600"/>
              </a:spcAft>
              <a:buFont typeface="Wingdings 2"/>
              <a:buChar char=""/>
              <a:defRPr/>
            </a:pPr>
            <a:r>
              <a:rPr lang="en-US" altLang="zh-CN" sz="2400" dirty="0" smtClean="0">
                <a:latin typeface="黑体" pitchFamily="2" charset="-122"/>
                <a:ea typeface="黑体" pitchFamily="2" charset="-122"/>
              </a:rPr>
              <a:t>HDFS</a:t>
            </a:r>
            <a:r>
              <a:rPr lang="zh-CN" altLang="en-US" sz="2400" dirty="0" smtClean="0">
                <a:latin typeface="黑体" pitchFamily="2" charset="-122"/>
                <a:ea typeface="黑体" pitchFamily="2" charset="-122"/>
              </a:rPr>
              <a:t>对顺序读进行了优化，支持大量数据的快速顺序读出，代价是对于随机的访问负载较高。</a:t>
            </a:r>
            <a:endParaRPr lang="en-US" altLang="zh-CN" sz="2400" dirty="0" smtClean="0">
              <a:latin typeface="黑体" pitchFamily="2" charset="-122"/>
              <a:ea typeface="黑体" pitchFamily="2" charset="-122"/>
            </a:endParaRPr>
          </a:p>
          <a:p>
            <a:pPr marL="274320" indent="-274320" fontAlgn="auto">
              <a:spcBef>
                <a:spcPts val="580"/>
              </a:spcBef>
              <a:spcAft>
                <a:spcPts val="600"/>
              </a:spcAft>
              <a:buFont typeface="Wingdings 2"/>
              <a:buChar char=""/>
              <a:defRPr/>
            </a:pPr>
            <a:r>
              <a:rPr lang="zh-CN" altLang="en-US" sz="2400" dirty="0" smtClean="0">
                <a:latin typeface="黑体" pitchFamily="2" charset="-122"/>
                <a:ea typeface="黑体" pitchFamily="2" charset="-122"/>
              </a:rPr>
              <a:t>数据支持一次写入，多次读取；不支持已写入数据的更新操作，但允许在文件尾部添加新的数据</a:t>
            </a:r>
            <a:endParaRPr lang="en-US" altLang="zh-CN" sz="2400" dirty="0" smtClean="0">
              <a:latin typeface="黑体" pitchFamily="2" charset="-122"/>
              <a:ea typeface="黑体" pitchFamily="2" charset="-122"/>
            </a:endParaRPr>
          </a:p>
          <a:p>
            <a:pPr marL="274320" indent="-274320" fontAlgn="auto">
              <a:spcBef>
                <a:spcPts val="580"/>
              </a:spcBef>
              <a:spcAft>
                <a:spcPts val="600"/>
              </a:spcAft>
              <a:buFont typeface="Wingdings 2"/>
              <a:buChar char=""/>
              <a:defRPr/>
            </a:pPr>
            <a:r>
              <a:rPr lang="zh-CN" altLang="en-US" sz="2400" dirty="0" smtClean="0">
                <a:latin typeface="黑体" pitchFamily="2" charset="-122"/>
                <a:ea typeface="黑体" pitchFamily="2" charset="-122"/>
              </a:rPr>
              <a:t>数据不进行本地缓存（文件很大，且顺序读没有局部性）</a:t>
            </a:r>
            <a:endParaRPr lang="en-US" altLang="zh-CN" sz="2400" dirty="0" smtClean="0">
              <a:latin typeface="黑体" pitchFamily="2" charset="-122"/>
              <a:ea typeface="黑体" pitchFamily="2" charset="-122"/>
            </a:endParaRPr>
          </a:p>
          <a:p>
            <a:pPr marL="274320" indent="-274320" fontAlgn="auto">
              <a:spcBef>
                <a:spcPts val="580"/>
              </a:spcBef>
              <a:spcAft>
                <a:spcPts val="600"/>
              </a:spcAft>
              <a:buFont typeface="Wingdings 2"/>
              <a:buChar char=""/>
              <a:defRPr/>
            </a:pPr>
            <a:r>
              <a:rPr lang="zh-CN" altLang="en-US" sz="2400" dirty="0" smtClean="0">
                <a:latin typeface="黑体" pitchFamily="2" charset="-122"/>
                <a:ea typeface="黑体" pitchFamily="2" charset="-122"/>
              </a:rPr>
              <a:t>基于块的文件存储，默认的块的大小是</a:t>
            </a:r>
            <a:r>
              <a:rPr lang="en-US" altLang="zh-CN" sz="2400" dirty="0" smtClean="0">
                <a:latin typeface="黑体" pitchFamily="2" charset="-122"/>
                <a:ea typeface="黑体" pitchFamily="2" charset="-122"/>
              </a:rPr>
              <a:t>64MB</a:t>
            </a:r>
          </a:p>
          <a:p>
            <a:pPr marL="731520" lvl="2" indent="-274320" fontAlgn="auto">
              <a:spcBef>
                <a:spcPts val="600"/>
              </a:spcBef>
              <a:spcAft>
                <a:spcPts val="0"/>
              </a:spcAft>
              <a:buClr>
                <a:srgbClr val="C00000"/>
              </a:buClr>
              <a:buFont typeface="Wingdings 2"/>
              <a:buChar char=""/>
              <a:defRPr/>
            </a:pPr>
            <a:r>
              <a:rPr lang="zh-CN" altLang="en-US" sz="2400" dirty="0" smtClean="0">
                <a:latin typeface="黑体" pitchFamily="2" charset="-122"/>
                <a:ea typeface="黑体" pitchFamily="2" charset="-122"/>
              </a:rPr>
              <a:t>减少元数据的量</a:t>
            </a:r>
            <a:endParaRPr lang="en-US" altLang="zh-CN" sz="2400" dirty="0" smtClean="0">
              <a:latin typeface="黑体" pitchFamily="2" charset="-122"/>
              <a:ea typeface="黑体" pitchFamily="2" charset="-122"/>
            </a:endParaRPr>
          </a:p>
          <a:p>
            <a:pPr marL="731520" lvl="2" indent="-274320" fontAlgn="auto">
              <a:spcBef>
                <a:spcPts val="600"/>
              </a:spcBef>
              <a:spcAft>
                <a:spcPts val="0"/>
              </a:spcAft>
              <a:buClr>
                <a:schemeClr val="accent1"/>
              </a:buClr>
              <a:buFont typeface="Wingdings 2"/>
              <a:buChar char=""/>
              <a:defRPr/>
            </a:pPr>
            <a:r>
              <a:rPr lang="zh-CN" altLang="en-US" sz="2400" dirty="0" smtClean="0">
                <a:latin typeface="黑体" pitchFamily="2" charset="-122"/>
                <a:ea typeface="黑体" pitchFamily="2" charset="-122"/>
              </a:rPr>
              <a:t>有利于顺序读写（在磁盘上数据顺序存放）</a:t>
            </a:r>
            <a:r>
              <a:rPr lang="zh-CN" altLang="en-US" sz="2600" dirty="0" smtClean="0">
                <a:ea typeface="黑体" pitchFamily="2" charset="-122"/>
              </a:rPr>
              <a:t>   </a:t>
            </a:r>
            <a:endParaRPr lang="zh-CN" altLang="en-US" sz="2400" dirty="0" smtClean="0">
              <a:latin typeface="黑体" pitchFamily="2" charset="-122"/>
              <a:ea typeface="黑体" pitchFamily="2" charset="-122"/>
            </a:endParaRPr>
          </a:p>
          <a:p>
            <a:pPr marL="274320" indent="-274320" fontAlgn="auto">
              <a:spcBef>
                <a:spcPts val="580"/>
              </a:spcBef>
              <a:spcAft>
                <a:spcPts val="600"/>
              </a:spcAft>
              <a:buFont typeface="Wingdings 2"/>
              <a:buChar char=""/>
              <a:defRPr/>
            </a:pPr>
            <a:r>
              <a:rPr lang="zh-CN" altLang="en-US" sz="2400" dirty="0" smtClean="0">
                <a:latin typeface="黑体" pitchFamily="2" charset="-122"/>
                <a:ea typeface="黑体" pitchFamily="2" charset="-122"/>
              </a:rPr>
              <a:t>多副本数据块形式存储，按照块的方式随机选择存储节点，默认副本数目是</a:t>
            </a:r>
            <a:r>
              <a:rPr lang="en-US" altLang="zh-CN" sz="2400" dirty="0" smtClean="0">
                <a:latin typeface="黑体" pitchFamily="2" charset="-122"/>
                <a:ea typeface="黑体" pitchFamily="2" charset="-122"/>
              </a:rPr>
              <a:t>3</a:t>
            </a:r>
          </a:p>
          <a:p>
            <a:pPr marL="274320" indent="-274320" fontAlgn="auto">
              <a:spcBef>
                <a:spcPts val="580"/>
              </a:spcBef>
              <a:spcAft>
                <a:spcPts val="1200"/>
              </a:spcAft>
              <a:buFont typeface="Wingdings 2"/>
              <a:buNone/>
              <a:defRPr/>
            </a:pPr>
            <a:endParaRPr lang="en-US" altLang="zh-CN" b="1" dirty="0" smtClean="0">
              <a:solidFill>
                <a:srgbClr val="00B050"/>
              </a:solidFill>
              <a:latin typeface="+mj-lt"/>
              <a:ea typeface="+mj-ea"/>
            </a:endParaRPr>
          </a:p>
        </p:txBody>
      </p:sp>
      <p:sp>
        <p:nvSpPr>
          <p:cNvPr id="15"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Arial Narrow" pitchFamily="34" charset="0"/>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Arial Narrow" pitchFamily="34" charset="0"/>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Arial Narrow" pitchFamily="34" charset="0"/>
                <a:ea typeface="黑体" pitchFamily="2" charset="-122"/>
                <a:cs typeface="+mj-cs"/>
              </a:rPr>
              <a:t>HDFS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基本构架</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sp>
        <p:nvSpPr>
          <p:cNvPr id="80" name="Rounded Rectangular Callout 79"/>
          <p:cNvSpPr/>
          <p:nvPr/>
        </p:nvSpPr>
        <p:spPr>
          <a:xfrm>
            <a:off x="6797675" y="1514475"/>
            <a:ext cx="1376363" cy="841375"/>
          </a:xfrm>
          <a:prstGeom prst="wedgeRoundRectCallout">
            <a:avLst>
              <a:gd name="adj1" fmla="val -88889"/>
              <a:gd name="adj2" fmla="val 46609"/>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600" dirty="0">
                <a:solidFill>
                  <a:schemeClr val="tx1"/>
                </a:solidFill>
                <a:latin typeface="+mj-lt"/>
              </a:rPr>
              <a:t>对等于</a:t>
            </a:r>
            <a:r>
              <a:rPr lang="en-US" altLang="zh-CN" sz="1600" dirty="0">
                <a:solidFill>
                  <a:schemeClr val="tx1"/>
                </a:solidFill>
                <a:latin typeface="+mj-lt"/>
              </a:rPr>
              <a:t>GFS</a:t>
            </a:r>
            <a:r>
              <a:rPr lang="zh-CN" altLang="en-US" sz="1600" dirty="0">
                <a:solidFill>
                  <a:schemeClr val="tx1"/>
                </a:solidFill>
                <a:latin typeface="+mj-lt"/>
              </a:rPr>
              <a:t> </a:t>
            </a:r>
            <a:r>
              <a:rPr lang="en-US" altLang="zh-CN" sz="1600" dirty="0">
                <a:solidFill>
                  <a:schemeClr val="tx1"/>
                </a:solidFill>
                <a:latin typeface="+mj-lt"/>
              </a:rPr>
              <a:t>Master</a:t>
            </a:r>
            <a:endParaRPr lang="zh-CN" altLang="en-US" sz="1600" dirty="0">
              <a:solidFill>
                <a:schemeClr val="tx1"/>
              </a:solidFill>
              <a:latin typeface="+mj-lt"/>
            </a:endParaRPr>
          </a:p>
        </p:txBody>
      </p:sp>
      <p:sp>
        <p:nvSpPr>
          <p:cNvPr id="83" name="Rounded Rectangular Callout 82"/>
          <p:cNvSpPr/>
          <p:nvPr/>
        </p:nvSpPr>
        <p:spPr>
          <a:xfrm>
            <a:off x="7389813" y="3597275"/>
            <a:ext cx="1403350" cy="942975"/>
          </a:xfrm>
          <a:prstGeom prst="wedgeRoundRectCallout">
            <a:avLst>
              <a:gd name="adj1" fmla="val -90153"/>
              <a:gd name="adj2" fmla="val 51717"/>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600" dirty="0">
                <a:solidFill>
                  <a:schemeClr val="tx1"/>
                </a:solidFill>
                <a:latin typeface="+mj-lt"/>
              </a:rPr>
              <a:t>对等于</a:t>
            </a:r>
            <a:r>
              <a:rPr lang="en-US" altLang="zh-CN" sz="1600" dirty="0">
                <a:solidFill>
                  <a:schemeClr val="tx1"/>
                </a:solidFill>
                <a:latin typeface="+mj-lt"/>
              </a:rPr>
              <a:t>GFS</a:t>
            </a:r>
            <a:r>
              <a:rPr lang="zh-CN" altLang="en-US" sz="1600" dirty="0">
                <a:solidFill>
                  <a:schemeClr val="tx1"/>
                </a:solidFill>
                <a:latin typeface="+mj-lt"/>
              </a:rPr>
              <a:t> </a:t>
            </a:r>
            <a:r>
              <a:rPr lang="en-US" altLang="zh-CN" sz="1600" dirty="0" err="1">
                <a:solidFill>
                  <a:schemeClr val="tx1"/>
                </a:solidFill>
                <a:latin typeface="+mj-lt"/>
              </a:rPr>
              <a:t>ChunkServer</a:t>
            </a:r>
            <a:endParaRPr lang="zh-CN" altLang="en-US" sz="1600" dirty="0">
              <a:solidFill>
                <a:schemeClr val="tx1"/>
              </a:solidFill>
              <a:latin typeface="+mj-lt"/>
            </a:endParaRPr>
          </a:p>
        </p:txBody>
      </p:sp>
      <p:grpSp>
        <p:nvGrpSpPr>
          <p:cNvPr id="2" name="Group 132"/>
          <p:cNvGrpSpPr>
            <a:grpSpLocks/>
          </p:cNvGrpSpPr>
          <p:nvPr/>
        </p:nvGrpSpPr>
        <p:grpSpPr bwMode="auto">
          <a:xfrm>
            <a:off x="1497013" y="2058988"/>
            <a:ext cx="1412875" cy="979487"/>
            <a:chOff x="1496291" y="1625600"/>
            <a:chExt cx="1413164" cy="979055"/>
          </a:xfrm>
        </p:grpSpPr>
        <p:sp>
          <p:nvSpPr>
            <p:cNvPr id="76" name="Rounded Rectangle 75"/>
            <p:cNvSpPr/>
            <p:nvPr/>
          </p:nvSpPr>
          <p:spPr>
            <a:xfrm>
              <a:off x="1496291" y="1625600"/>
              <a:ext cx="1413164" cy="979055"/>
            </a:xfrm>
            <a:prstGeom prst="roundRect">
              <a:avLst/>
            </a:prstGeom>
            <a:solidFill>
              <a:srgbClr val="00FFFF"/>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600" dirty="0">
                  <a:solidFill>
                    <a:schemeClr val="tx1"/>
                  </a:solidFill>
                  <a:latin typeface="+mj-ea"/>
                  <a:ea typeface="+mj-ea"/>
                </a:rPr>
                <a:t>应用程序</a:t>
              </a:r>
              <a:endParaRPr lang="en-US" altLang="zh-CN" sz="1600" dirty="0">
                <a:solidFill>
                  <a:schemeClr val="tx1"/>
                </a:solidFill>
                <a:latin typeface="+mj-ea"/>
                <a:ea typeface="+mj-ea"/>
              </a:endParaRPr>
            </a:p>
            <a:p>
              <a:pPr algn="ctr" fontAlgn="auto">
                <a:spcBef>
                  <a:spcPts val="0"/>
                </a:spcBef>
                <a:spcAft>
                  <a:spcPts val="0"/>
                </a:spcAft>
                <a:defRPr/>
              </a:pPr>
              <a:endParaRPr lang="en-US" altLang="zh-CN" sz="1600" dirty="0">
                <a:solidFill>
                  <a:schemeClr val="tx1"/>
                </a:solidFill>
                <a:latin typeface="+mj-ea"/>
                <a:ea typeface="+mj-ea"/>
              </a:endParaRPr>
            </a:p>
            <a:p>
              <a:pPr algn="ctr" fontAlgn="auto">
                <a:spcBef>
                  <a:spcPts val="0"/>
                </a:spcBef>
                <a:spcAft>
                  <a:spcPts val="0"/>
                </a:spcAft>
                <a:defRPr/>
              </a:pPr>
              <a:r>
                <a:rPr lang="en-US" altLang="zh-CN" sz="1600" b="1" dirty="0">
                  <a:solidFill>
                    <a:schemeClr val="tx1"/>
                  </a:solidFill>
                  <a:latin typeface="+mj-lt"/>
                  <a:ea typeface="+mj-ea"/>
                </a:rPr>
                <a:t>HDFS</a:t>
              </a:r>
              <a:r>
                <a:rPr lang="zh-CN" altLang="en-US" sz="1600" b="1" dirty="0">
                  <a:solidFill>
                    <a:schemeClr val="tx1"/>
                  </a:solidFill>
                  <a:latin typeface="+mj-lt"/>
                  <a:ea typeface="+mj-ea"/>
                </a:rPr>
                <a:t>客户端</a:t>
              </a:r>
            </a:p>
          </p:txBody>
        </p:sp>
        <p:cxnSp>
          <p:nvCxnSpPr>
            <p:cNvPr id="85" name="Straight Connector 84"/>
            <p:cNvCxnSpPr>
              <a:stCxn id="76" idx="1"/>
              <a:endCxn id="76" idx="3"/>
            </p:cNvCxnSpPr>
            <p:nvPr/>
          </p:nvCxnSpPr>
          <p:spPr>
            <a:xfrm rot="10800000" flipH="1">
              <a:off x="1496291" y="2115921"/>
              <a:ext cx="14131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139"/>
          <p:cNvGrpSpPr>
            <a:grpSpLocks/>
          </p:cNvGrpSpPr>
          <p:nvPr/>
        </p:nvGrpSpPr>
        <p:grpSpPr bwMode="auto">
          <a:xfrm>
            <a:off x="2492375" y="3001963"/>
            <a:ext cx="4006850" cy="1492250"/>
            <a:chOff x="2493024" y="2567709"/>
            <a:chExt cx="4005551" cy="1492468"/>
          </a:xfrm>
        </p:grpSpPr>
        <p:cxnSp>
          <p:nvCxnSpPr>
            <p:cNvPr id="102" name="Straight Connector 101"/>
            <p:cNvCxnSpPr/>
            <p:nvPr/>
          </p:nvCxnSpPr>
          <p:spPr>
            <a:xfrm rot="5400000">
              <a:off x="5020925" y="2921773"/>
              <a:ext cx="711304" cy="3174"/>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494611" y="3288539"/>
              <a:ext cx="399920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5400000">
              <a:off x="2115143" y="3675946"/>
              <a:ext cx="757348" cy="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rot="5400000">
              <a:off x="4124267" y="3680709"/>
              <a:ext cx="757349" cy="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rot="5400000">
              <a:off x="6119108" y="3680709"/>
              <a:ext cx="757349" cy="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149"/>
          <p:cNvGrpSpPr>
            <a:grpSpLocks/>
          </p:cNvGrpSpPr>
          <p:nvPr/>
        </p:nvGrpSpPr>
        <p:grpSpPr bwMode="auto">
          <a:xfrm>
            <a:off x="2097088" y="3038475"/>
            <a:ext cx="3979862" cy="1506538"/>
            <a:chOff x="2161309" y="4682836"/>
            <a:chExt cx="3980873" cy="1505529"/>
          </a:xfrm>
        </p:grpSpPr>
        <p:cxnSp>
          <p:nvCxnSpPr>
            <p:cNvPr id="112" name="Straight Arrow Connector 111"/>
            <p:cNvCxnSpPr/>
            <p:nvPr/>
          </p:nvCxnSpPr>
          <p:spPr>
            <a:xfrm rot="5400000">
              <a:off x="1441080" y="5412593"/>
              <a:ext cx="1469040" cy="9527"/>
            </a:xfrm>
            <a:prstGeom prst="straightConnector1">
              <a:avLst/>
            </a:prstGeom>
            <a:ln w="76200">
              <a:solidFill>
                <a:srgbClr val="0070C0"/>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5400000">
              <a:off x="3957410" y="5958330"/>
              <a:ext cx="393436" cy="3176"/>
            </a:xfrm>
            <a:prstGeom prst="straightConnector1">
              <a:avLst/>
            </a:prstGeom>
            <a:ln w="76200">
              <a:solidFill>
                <a:srgbClr val="0070C0"/>
              </a:solidFill>
              <a:tailEnd type="none" w="sm" len="sm"/>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a:off x="5888315" y="5971018"/>
              <a:ext cx="425165" cy="9527"/>
            </a:xfrm>
            <a:prstGeom prst="straightConnector1">
              <a:avLst/>
            </a:prstGeom>
            <a:ln w="76200">
              <a:solidFill>
                <a:srgbClr val="0070C0"/>
              </a:solidFill>
              <a:tailEnd type="none" w="sm" len="sm"/>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2161309" y="5763200"/>
              <a:ext cx="3980873" cy="95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 name="Group 135"/>
          <p:cNvGrpSpPr>
            <a:grpSpLocks/>
          </p:cNvGrpSpPr>
          <p:nvPr/>
        </p:nvGrpSpPr>
        <p:grpSpPr bwMode="auto">
          <a:xfrm>
            <a:off x="2919413" y="2058988"/>
            <a:ext cx="1587500" cy="287337"/>
            <a:chOff x="2918691" y="1625600"/>
            <a:chExt cx="1588654" cy="286327"/>
          </a:xfrm>
        </p:grpSpPr>
        <p:cxnSp>
          <p:nvCxnSpPr>
            <p:cNvPr id="89" name="Straight Arrow Connector 88"/>
            <p:cNvCxnSpPr/>
            <p:nvPr/>
          </p:nvCxnSpPr>
          <p:spPr>
            <a:xfrm flipV="1">
              <a:off x="2918691" y="1902435"/>
              <a:ext cx="1588654" cy="94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295" name="TextBox 134"/>
            <p:cNvSpPr txBox="1">
              <a:spLocks noChangeArrowheads="1"/>
            </p:cNvSpPr>
            <p:nvPr/>
          </p:nvSpPr>
          <p:spPr bwMode="auto">
            <a:xfrm>
              <a:off x="2946401" y="1625600"/>
              <a:ext cx="1551709" cy="261610"/>
            </a:xfrm>
            <a:prstGeom prst="rect">
              <a:avLst/>
            </a:prstGeom>
            <a:noFill/>
            <a:ln w="9525">
              <a:noFill/>
              <a:miter lim="800000"/>
              <a:headEnd/>
              <a:tailEnd/>
            </a:ln>
          </p:spPr>
          <p:txBody>
            <a:bodyPr>
              <a:spAutoFit/>
            </a:bodyPr>
            <a:lstStyle/>
            <a:p>
              <a:r>
                <a:rPr lang="zh-CN" altLang="en-US" sz="1100">
                  <a:latin typeface="Perpetua" pitchFamily="18" charset="0"/>
                </a:rPr>
                <a:t>文件名或数据块号</a:t>
              </a:r>
            </a:p>
          </p:txBody>
        </p:sp>
      </p:grpSp>
      <p:grpSp>
        <p:nvGrpSpPr>
          <p:cNvPr id="7" name="Group 137"/>
          <p:cNvGrpSpPr>
            <a:grpSpLocks/>
          </p:cNvGrpSpPr>
          <p:nvPr/>
        </p:nvGrpSpPr>
        <p:grpSpPr bwMode="auto">
          <a:xfrm>
            <a:off x="2914650" y="2716213"/>
            <a:ext cx="1693863" cy="284162"/>
            <a:chOff x="2914073" y="2281381"/>
            <a:chExt cx="1694875" cy="284702"/>
          </a:xfrm>
        </p:grpSpPr>
        <p:cxnSp>
          <p:nvCxnSpPr>
            <p:cNvPr id="93" name="Straight Arrow Connector 92"/>
            <p:cNvCxnSpPr/>
            <p:nvPr/>
          </p:nvCxnSpPr>
          <p:spPr>
            <a:xfrm rot="10800000" flipV="1">
              <a:off x="2914073" y="2281381"/>
              <a:ext cx="1574153" cy="4771"/>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1293" name="TextBox 136"/>
            <p:cNvSpPr txBox="1">
              <a:spLocks noChangeArrowheads="1"/>
            </p:cNvSpPr>
            <p:nvPr/>
          </p:nvSpPr>
          <p:spPr bwMode="auto">
            <a:xfrm>
              <a:off x="2960257" y="2304473"/>
              <a:ext cx="1648691" cy="261610"/>
            </a:xfrm>
            <a:prstGeom prst="rect">
              <a:avLst/>
            </a:prstGeom>
            <a:noFill/>
            <a:ln w="9525">
              <a:noFill/>
              <a:miter lim="800000"/>
              <a:headEnd/>
              <a:tailEnd/>
            </a:ln>
          </p:spPr>
          <p:txBody>
            <a:bodyPr>
              <a:spAutoFit/>
            </a:bodyPr>
            <a:lstStyle/>
            <a:p>
              <a:r>
                <a:rPr lang="zh-CN" altLang="en-US" sz="1100">
                  <a:latin typeface="Perpetua" pitchFamily="18" charset="0"/>
                </a:rPr>
                <a:t>数据块号，数据块位置</a:t>
              </a:r>
            </a:p>
          </p:txBody>
        </p:sp>
      </p:grpSp>
      <p:grpSp>
        <p:nvGrpSpPr>
          <p:cNvPr id="8" name="Group 142"/>
          <p:cNvGrpSpPr>
            <a:grpSpLocks/>
          </p:cNvGrpSpPr>
          <p:nvPr/>
        </p:nvGrpSpPr>
        <p:grpSpPr bwMode="auto">
          <a:xfrm>
            <a:off x="1833563" y="3033713"/>
            <a:ext cx="3981450" cy="1487487"/>
            <a:chOff x="1838036" y="2623127"/>
            <a:chExt cx="3980873" cy="1487057"/>
          </a:xfrm>
        </p:grpSpPr>
        <p:cxnSp>
          <p:nvCxnSpPr>
            <p:cNvPr id="144" name="Straight Arrow Connector 143"/>
            <p:cNvCxnSpPr/>
            <p:nvPr/>
          </p:nvCxnSpPr>
          <p:spPr>
            <a:xfrm rot="5400000">
              <a:off x="1108792" y="3352371"/>
              <a:ext cx="1468013" cy="9524"/>
            </a:xfrm>
            <a:prstGeom prst="straightConnector1">
              <a:avLst/>
            </a:prstGeom>
            <a:ln w="28575">
              <a:solidFill>
                <a:srgbClr val="00B0F0"/>
              </a:solidFill>
              <a:headEnd type="none" w="sm" len="med"/>
              <a:tailEnd type="triangle" w="med"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5400000">
              <a:off x="3551534" y="3814201"/>
              <a:ext cx="558638" cy="4761"/>
            </a:xfrm>
            <a:prstGeom prst="straightConnector1">
              <a:avLst/>
            </a:prstGeom>
            <a:ln w="28575">
              <a:solidFill>
                <a:srgbClr val="00B0F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rot="5400000">
              <a:off x="5514193" y="3829277"/>
              <a:ext cx="558638" cy="3175"/>
            </a:xfrm>
            <a:prstGeom prst="straightConnector1">
              <a:avLst/>
            </a:prstGeom>
            <a:ln w="28575">
              <a:solidFill>
                <a:srgbClr val="00B0F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1838036" y="3537263"/>
              <a:ext cx="3980873" cy="952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 name="Group 156"/>
          <p:cNvGrpSpPr>
            <a:grpSpLocks/>
          </p:cNvGrpSpPr>
          <p:nvPr/>
        </p:nvGrpSpPr>
        <p:grpSpPr bwMode="auto">
          <a:xfrm>
            <a:off x="4525963" y="1957388"/>
            <a:ext cx="1708150" cy="1077912"/>
            <a:chOff x="4525818" y="1523995"/>
            <a:chExt cx="1708727" cy="1077218"/>
          </a:xfrm>
        </p:grpSpPr>
        <p:sp>
          <p:nvSpPr>
            <p:cNvPr id="153" name="TextBox 152"/>
            <p:cNvSpPr txBox="1"/>
            <p:nvPr/>
          </p:nvSpPr>
          <p:spPr>
            <a:xfrm>
              <a:off x="4525818" y="1523995"/>
              <a:ext cx="1708727" cy="1077218"/>
            </a:xfrm>
            <a:prstGeom prst="rect">
              <a:avLst/>
            </a:prstGeom>
            <a:solidFill>
              <a:srgbClr val="C00000"/>
            </a:solidFill>
            <a:ln w="952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fontAlgn="auto">
                <a:spcBef>
                  <a:spcPts val="0"/>
                </a:spcBef>
                <a:spcAft>
                  <a:spcPts val="0"/>
                </a:spcAft>
                <a:defRPr/>
              </a:pPr>
              <a:r>
                <a:rPr lang="en-US" altLang="zh-CN" sz="1600" dirty="0">
                  <a:solidFill>
                    <a:schemeClr val="bg1"/>
                  </a:solidFill>
                  <a:latin typeface="+mj-lt"/>
                  <a:ea typeface="+mn-ea"/>
                </a:rPr>
                <a:t>HDFS </a:t>
              </a:r>
              <a:r>
                <a:rPr lang="en-US" altLang="zh-CN" sz="1600" dirty="0" err="1">
                  <a:solidFill>
                    <a:schemeClr val="bg1"/>
                  </a:solidFill>
                  <a:latin typeface="+mj-lt"/>
                  <a:ea typeface="+mn-ea"/>
                </a:rPr>
                <a:t>NameNode</a:t>
              </a:r>
              <a:endParaRPr lang="en-US" altLang="zh-CN" sz="1600" dirty="0">
                <a:solidFill>
                  <a:schemeClr val="bg1"/>
                </a:solidFill>
                <a:latin typeface="+mj-lt"/>
                <a:ea typeface="+mn-ea"/>
              </a:endParaRPr>
            </a:p>
            <a:p>
              <a:pPr fontAlgn="auto">
                <a:spcBef>
                  <a:spcPts val="0"/>
                </a:spcBef>
                <a:spcAft>
                  <a:spcPts val="0"/>
                </a:spcAft>
                <a:defRPr/>
              </a:pPr>
              <a:endParaRPr lang="en-US" altLang="zh-CN" sz="1600" dirty="0">
                <a:solidFill>
                  <a:schemeClr val="bg1"/>
                </a:solidFill>
                <a:latin typeface="+mj-lt"/>
                <a:ea typeface="+mn-ea"/>
              </a:endParaRPr>
            </a:p>
            <a:p>
              <a:pPr fontAlgn="auto">
                <a:spcBef>
                  <a:spcPts val="0"/>
                </a:spcBef>
                <a:spcAft>
                  <a:spcPts val="0"/>
                </a:spcAft>
                <a:defRPr/>
              </a:pPr>
              <a:endParaRPr lang="en-US" altLang="zh-CN" sz="1600" dirty="0">
                <a:solidFill>
                  <a:schemeClr val="bg1"/>
                </a:solidFill>
                <a:latin typeface="+mj-lt"/>
                <a:ea typeface="+mn-ea"/>
              </a:endParaRPr>
            </a:p>
            <a:p>
              <a:pPr fontAlgn="auto">
                <a:spcBef>
                  <a:spcPts val="0"/>
                </a:spcBef>
                <a:spcAft>
                  <a:spcPts val="0"/>
                </a:spcAft>
                <a:defRPr/>
              </a:pPr>
              <a:endParaRPr lang="zh-CN" altLang="en-US" sz="1600" dirty="0">
                <a:solidFill>
                  <a:schemeClr val="bg1"/>
                </a:solidFill>
                <a:latin typeface="+mj-lt"/>
                <a:ea typeface="+mn-ea"/>
              </a:endParaRPr>
            </a:p>
          </p:txBody>
        </p:sp>
        <p:pic>
          <p:nvPicPr>
            <p:cNvPr id="11287" name="Picture 2"/>
            <p:cNvPicPr>
              <a:picLocks noChangeAspect="1" noChangeArrowheads="1"/>
            </p:cNvPicPr>
            <p:nvPr/>
          </p:nvPicPr>
          <p:blipFill>
            <a:blip r:embed="rId2"/>
            <a:srcRect/>
            <a:stretch>
              <a:fillRect/>
            </a:stretch>
          </p:blipFill>
          <p:spPr bwMode="auto">
            <a:xfrm>
              <a:off x="4671204" y="1893453"/>
              <a:ext cx="1387849" cy="637045"/>
            </a:xfrm>
            <a:prstGeom prst="rect">
              <a:avLst/>
            </a:prstGeom>
            <a:noFill/>
            <a:ln w="9525">
              <a:noFill/>
              <a:miter lim="800000"/>
              <a:headEnd/>
              <a:tailEnd/>
            </a:ln>
          </p:spPr>
        </p:pic>
      </p:grpSp>
      <p:grpSp>
        <p:nvGrpSpPr>
          <p:cNvPr id="10" name="Group 155"/>
          <p:cNvGrpSpPr>
            <a:grpSpLocks/>
          </p:cNvGrpSpPr>
          <p:nvPr/>
        </p:nvGrpSpPr>
        <p:grpSpPr bwMode="auto">
          <a:xfrm>
            <a:off x="1381125" y="4489450"/>
            <a:ext cx="5467350" cy="1239838"/>
            <a:chOff x="1380837" y="4054764"/>
            <a:chExt cx="5467927" cy="1241001"/>
          </a:xfrm>
        </p:grpSpPr>
        <p:sp>
          <p:nvSpPr>
            <p:cNvPr id="81" name="Rounded Rectangle 80"/>
            <p:cNvSpPr/>
            <p:nvPr/>
          </p:nvSpPr>
          <p:spPr>
            <a:xfrm>
              <a:off x="1380837" y="4054764"/>
              <a:ext cx="1413024" cy="632418"/>
            </a:xfrm>
            <a:prstGeom prst="roundRect">
              <a:avLst/>
            </a:prstGeom>
            <a:solidFill>
              <a:srgbClr val="0066FF"/>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err="1">
                  <a:solidFill>
                    <a:schemeClr val="bg1"/>
                  </a:solidFill>
                  <a:latin typeface="+mj-lt"/>
                  <a:ea typeface="+mj-ea"/>
                </a:rPr>
                <a:t>DataNode</a:t>
              </a:r>
              <a:endParaRPr lang="en-US" altLang="zh-CN" sz="1600" dirty="0">
                <a:solidFill>
                  <a:schemeClr val="bg1"/>
                </a:solidFill>
                <a:latin typeface="+mj-lt"/>
                <a:ea typeface="+mj-ea"/>
              </a:endParaRPr>
            </a:p>
            <a:p>
              <a:pPr algn="ctr" fontAlgn="auto">
                <a:spcBef>
                  <a:spcPts val="0"/>
                </a:spcBef>
                <a:spcAft>
                  <a:spcPts val="0"/>
                </a:spcAft>
                <a:defRPr/>
              </a:pPr>
              <a:r>
                <a:rPr lang="zh-CN" altLang="en-US" sz="1600" dirty="0">
                  <a:solidFill>
                    <a:schemeClr val="bg1"/>
                  </a:solidFill>
                  <a:latin typeface="+mj-lt"/>
                  <a:ea typeface="+mj-ea"/>
                </a:rPr>
                <a:t>数据</a:t>
              </a:r>
            </a:p>
          </p:txBody>
        </p:sp>
        <p:sp>
          <p:nvSpPr>
            <p:cNvPr id="86" name="Rounded Rectangle 85"/>
            <p:cNvSpPr/>
            <p:nvPr/>
          </p:nvSpPr>
          <p:spPr>
            <a:xfrm>
              <a:off x="3398763" y="4078599"/>
              <a:ext cx="1413024" cy="632418"/>
            </a:xfrm>
            <a:prstGeom prst="roundRect">
              <a:avLst/>
            </a:prstGeom>
            <a:solidFill>
              <a:srgbClr val="0066FF"/>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err="1">
                  <a:solidFill>
                    <a:schemeClr val="bg1"/>
                  </a:solidFill>
                  <a:latin typeface="+mj-lt"/>
                  <a:ea typeface="+mj-ea"/>
                </a:rPr>
                <a:t>DataNode</a:t>
              </a:r>
              <a:endParaRPr lang="en-US" altLang="zh-CN" sz="1600" dirty="0">
                <a:solidFill>
                  <a:schemeClr val="bg1"/>
                </a:solidFill>
                <a:latin typeface="+mj-lt"/>
                <a:ea typeface="+mj-ea"/>
              </a:endParaRPr>
            </a:p>
            <a:p>
              <a:pPr algn="ctr" fontAlgn="auto">
                <a:spcBef>
                  <a:spcPts val="0"/>
                </a:spcBef>
                <a:spcAft>
                  <a:spcPts val="0"/>
                </a:spcAft>
                <a:defRPr/>
              </a:pPr>
              <a:r>
                <a:rPr lang="zh-CN" altLang="en-US" sz="1600" dirty="0">
                  <a:solidFill>
                    <a:schemeClr val="bg1"/>
                  </a:solidFill>
                  <a:latin typeface="+mj-lt"/>
                  <a:ea typeface="+mj-ea"/>
                </a:rPr>
                <a:t>数据</a:t>
              </a:r>
            </a:p>
          </p:txBody>
        </p:sp>
        <p:sp>
          <p:nvSpPr>
            <p:cNvPr id="87" name="Rounded Rectangle 86"/>
            <p:cNvSpPr/>
            <p:nvPr/>
          </p:nvSpPr>
          <p:spPr>
            <a:xfrm>
              <a:off x="5421451" y="4078599"/>
              <a:ext cx="1413024" cy="632418"/>
            </a:xfrm>
            <a:prstGeom prst="roundRect">
              <a:avLst/>
            </a:prstGeom>
            <a:solidFill>
              <a:srgbClr val="0066FF"/>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err="1">
                  <a:solidFill>
                    <a:schemeClr val="bg1"/>
                  </a:solidFill>
                  <a:latin typeface="+mj-lt"/>
                  <a:ea typeface="+mj-ea"/>
                </a:rPr>
                <a:t>DataNode</a:t>
              </a:r>
              <a:endParaRPr lang="en-US" altLang="zh-CN" sz="1600" dirty="0">
                <a:solidFill>
                  <a:schemeClr val="bg1"/>
                </a:solidFill>
                <a:latin typeface="+mj-lt"/>
                <a:ea typeface="+mj-ea"/>
              </a:endParaRPr>
            </a:p>
            <a:p>
              <a:pPr algn="ctr" fontAlgn="auto">
                <a:spcBef>
                  <a:spcPts val="0"/>
                </a:spcBef>
                <a:spcAft>
                  <a:spcPts val="0"/>
                </a:spcAft>
                <a:defRPr/>
              </a:pPr>
              <a:r>
                <a:rPr lang="zh-CN" altLang="en-US" sz="1600" dirty="0">
                  <a:solidFill>
                    <a:schemeClr val="bg1"/>
                  </a:solidFill>
                  <a:latin typeface="+mj-lt"/>
                  <a:ea typeface="+mj-ea"/>
                </a:rPr>
                <a:t>数据</a:t>
              </a:r>
            </a:p>
          </p:txBody>
        </p:sp>
        <p:pic>
          <p:nvPicPr>
            <p:cNvPr id="11281" name="Picture 3"/>
            <p:cNvPicPr>
              <a:picLocks noChangeAspect="1" noChangeArrowheads="1"/>
            </p:cNvPicPr>
            <p:nvPr/>
          </p:nvPicPr>
          <p:blipFill>
            <a:blip r:embed="rId3"/>
            <a:srcRect/>
            <a:stretch>
              <a:fillRect/>
            </a:stretch>
          </p:blipFill>
          <p:spPr bwMode="auto">
            <a:xfrm>
              <a:off x="1398731" y="4684569"/>
              <a:ext cx="1418359" cy="588100"/>
            </a:xfrm>
            <a:prstGeom prst="rect">
              <a:avLst/>
            </a:prstGeom>
            <a:noFill/>
            <a:ln w="9525">
              <a:noFill/>
              <a:miter lim="800000"/>
              <a:headEnd/>
              <a:tailEnd/>
            </a:ln>
          </p:spPr>
        </p:pic>
        <p:pic>
          <p:nvPicPr>
            <p:cNvPr id="11282" name="Picture 3"/>
            <p:cNvPicPr>
              <a:picLocks noChangeAspect="1" noChangeArrowheads="1"/>
            </p:cNvPicPr>
            <p:nvPr/>
          </p:nvPicPr>
          <p:blipFill>
            <a:blip r:embed="rId3"/>
            <a:srcRect/>
            <a:stretch>
              <a:fillRect/>
            </a:stretch>
          </p:blipFill>
          <p:spPr bwMode="auto">
            <a:xfrm>
              <a:off x="3407641" y="4707659"/>
              <a:ext cx="1418359" cy="588100"/>
            </a:xfrm>
            <a:prstGeom prst="rect">
              <a:avLst/>
            </a:prstGeom>
            <a:noFill/>
            <a:ln w="9525">
              <a:noFill/>
              <a:miter lim="800000"/>
              <a:headEnd/>
              <a:tailEnd/>
            </a:ln>
          </p:spPr>
        </p:pic>
        <p:pic>
          <p:nvPicPr>
            <p:cNvPr id="11283" name="Picture 3"/>
            <p:cNvPicPr>
              <a:picLocks noChangeAspect="1" noChangeArrowheads="1"/>
            </p:cNvPicPr>
            <p:nvPr/>
          </p:nvPicPr>
          <p:blipFill>
            <a:blip r:embed="rId3"/>
            <a:srcRect/>
            <a:stretch>
              <a:fillRect/>
            </a:stretch>
          </p:blipFill>
          <p:spPr bwMode="auto">
            <a:xfrm>
              <a:off x="5430405" y="4707665"/>
              <a:ext cx="1418359" cy="588100"/>
            </a:xfrm>
            <a:prstGeom prst="rect">
              <a:avLst/>
            </a:prstGeom>
            <a:noFill/>
            <a:ln w="9525">
              <a:noFill/>
              <a:miter lim="800000"/>
              <a:headEnd/>
              <a:tailEnd/>
            </a:ln>
          </p:spPr>
        </p:pic>
      </p:grpSp>
      <p:sp>
        <p:nvSpPr>
          <p:cNvPr id="159"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amond(in)">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wipe(right)">
                                      <p:cBhvr>
                                        <p:cTn id="20" dur="2000"/>
                                        <p:tgtEl>
                                          <p:spTgt spid="8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wipe(right)">
                                      <p:cBhvr>
                                        <p:cTn id="30" dur="20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ox(out)">
                                      <p:cBhvr>
                                        <p:cTn id="35" dur="20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20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20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380853" y="764653"/>
            <a:ext cx="8308109" cy="5514114"/>
          </a:xfrm>
          <a:prstGeom prst="rect">
            <a:avLst/>
          </a:prstGeom>
        </p:spPr>
        <p:txBody>
          <a:bodyPr vert="horz">
            <a:noAutofit/>
          </a:bodyPr>
          <a:lstStyle/>
          <a:p>
            <a:pPr lvl="0">
              <a:spcAft>
                <a:spcPts val="1200"/>
              </a:spcAft>
              <a:buNone/>
              <a:defRPr/>
            </a:pPr>
            <a:r>
              <a:rPr lang="zh-CN" altLang="en-US" sz="2600" b="1" dirty="0" smtClean="0">
                <a:solidFill>
                  <a:srgbClr val="00B050"/>
                </a:solidFill>
                <a:latin typeface="黑体" pitchFamily="2" charset="-122"/>
                <a:ea typeface="黑体" pitchFamily="2" charset="-122"/>
              </a:rPr>
              <a:t>建立</a:t>
            </a:r>
            <a:r>
              <a:rPr lang="en-US" altLang="zh-CN" sz="2600" b="1" dirty="0" smtClean="0">
                <a:solidFill>
                  <a:srgbClr val="00B050"/>
                </a:solidFill>
                <a:latin typeface="黑体" pitchFamily="2" charset="-122"/>
                <a:ea typeface="黑体" pitchFamily="2" charset="-122"/>
              </a:rPr>
              <a:t>Map</a:t>
            </a:r>
            <a:r>
              <a:rPr lang="zh-CN" altLang="en-US" sz="2600" b="1" dirty="0" smtClean="0">
                <a:solidFill>
                  <a:srgbClr val="00B050"/>
                </a:solidFill>
                <a:latin typeface="黑体" pitchFamily="2" charset="-122"/>
                <a:ea typeface="黑体" pitchFamily="2" charset="-122"/>
              </a:rPr>
              <a:t>和</a:t>
            </a:r>
            <a:r>
              <a:rPr lang="en-US" altLang="zh-CN" sz="2600" b="1" dirty="0" smtClean="0">
                <a:solidFill>
                  <a:srgbClr val="00B050"/>
                </a:solidFill>
                <a:latin typeface="黑体" pitchFamily="2" charset="-122"/>
                <a:ea typeface="黑体" pitchFamily="2" charset="-122"/>
              </a:rPr>
              <a:t>Reduce</a:t>
            </a:r>
            <a:r>
              <a:rPr lang="zh-CN" altLang="en-US" sz="2600" b="1" dirty="0" smtClean="0">
                <a:solidFill>
                  <a:srgbClr val="00B050"/>
                </a:solidFill>
                <a:latin typeface="黑体" pitchFamily="2" charset="-122"/>
                <a:ea typeface="黑体" pitchFamily="2" charset="-122"/>
              </a:rPr>
              <a:t>抽象模型</a:t>
            </a:r>
            <a:endParaRPr lang="en-US" altLang="zh-CN" sz="2600" b="1" dirty="0" smtClean="0">
              <a:solidFill>
                <a:srgbClr val="00B050"/>
              </a:solidFill>
              <a:latin typeface="黑体" pitchFamily="2" charset="-122"/>
              <a:ea typeface="黑体" pitchFamily="2" charset="-122"/>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zh-CN" altLang="en-US" sz="2600" b="0" i="0" u="none" strike="noStrike" kern="1200" cap="none" spc="0" normalizeH="0" baseline="0" noProof="0" dirty="0" smtClean="0">
                <a:ln>
                  <a:noFill/>
                </a:ln>
                <a:solidFill>
                  <a:schemeClr val="tx1"/>
                </a:solidFill>
                <a:effectLst/>
                <a:uLnTx/>
                <a:uFillTx/>
                <a:latin typeface="+mj-lt"/>
                <a:ea typeface="黑体" pitchFamily="2" charset="-122"/>
              </a:rPr>
              <a:t>   </a:t>
            </a:r>
            <a:r>
              <a:rPr kumimoji="0" lang="zh-CN" altLang="en-US" sz="2600" i="0" u="none" strike="noStrike" kern="1200" cap="none" spc="0" normalizeH="0" baseline="0" noProof="0" dirty="0" smtClean="0">
                <a:ln>
                  <a:noFill/>
                </a:ln>
                <a:solidFill>
                  <a:schemeClr val="tx1"/>
                </a:solidFill>
                <a:effectLst/>
                <a:uLnTx/>
                <a:uFillTx/>
                <a:latin typeface="Arial Narrow" pitchFamily="34" charset="0"/>
                <a:ea typeface="黑体" pitchFamily="2" charset="-122"/>
              </a:rPr>
              <a:t>借鉴函数式程序设计语言</a:t>
            </a:r>
            <a:r>
              <a:rPr kumimoji="0" lang="en-US" altLang="zh-CN" sz="2600" i="0" u="none" strike="noStrike" kern="1200" cap="none" spc="0" normalizeH="0" baseline="0" noProof="0" dirty="0" smtClean="0">
                <a:ln>
                  <a:noFill/>
                </a:ln>
                <a:solidFill>
                  <a:schemeClr val="tx1"/>
                </a:solidFill>
                <a:effectLst/>
                <a:uLnTx/>
                <a:uFillTx/>
                <a:latin typeface="Arial Narrow" pitchFamily="34" charset="0"/>
                <a:ea typeface="黑体" pitchFamily="2" charset="-122"/>
              </a:rPr>
              <a:t>Lisp</a:t>
            </a:r>
            <a:r>
              <a:rPr kumimoji="0" lang="zh-CN" altLang="en-US" sz="2600" i="0" u="none" strike="noStrike" kern="1200" cap="none" spc="0" normalizeH="0" baseline="0" noProof="0" dirty="0" smtClean="0">
                <a:ln>
                  <a:noFill/>
                </a:ln>
                <a:solidFill>
                  <a:schemeClr val="tx1"/>
                </a:solidFill>
                <a:effectLst/>
                <a:uLnTx/>
                <a:uFillTx/>
                <a:latin typeface="Arial Narrow" pitchFamily="34" charset="0"/>
                <a:ea typeface="黑体" pitchFamily="2" charset="-122"/>
              </a:rPr>
              <a:t>中的思想，定义了</a:t>
            </a:r>
            <a:r>
              <a:rPr lang="en-US" altLang="zh-CN" sz="2600" dirty="0" smtClean="0">
                <a:latin typeface="Arial Narrow" pitchFamily="34" charset="0"/>
                <a:ea typeface="黑体" pitchFamily="2" charset="-122"/>
              </a:rPr>
              <a:t>M</a:t>
            </a:r>
            <a:r>
              <a:rPr kumimoji="0" lang="en-US" altLang="zh-CN" sz="2600" i="0" u="none" strike="noStrike" kern="1200" cap="none" spc="0" normalizeH="0" baseline="0" noProof="0" dirty="0" err="1" smtClean="0">
                <a:ln>
                  <a:noFill/>
                </a:ln>
                <a:solidFill>
                  <a:schemeClr val="tx1"/>
                </a:solidFill>
                <a:effectLst/>
                <a:uLnTx/>
                <a:uFillTx/>
                <a:latin typeface="Arial Narrow" pitchFamily="34" charset="0"/>
                <a:ea typeface="黑体" pitchFamily="2" charset="-122"/>
              </a:rPr>
              <a:t>ap</a:t>
            </a:r>
            <a:r>
              <a:rPr lang="zh-CN" altLang="en-US" sz="2600" dirty="0" smtClean="0">
                <a:latin typeface="Arial Narrow" pitchFamily="34" charset="0"/>
                <a:ea typeface="黑体" pitchFamily="2" charset="-122"/>
              </a:rPr>
              <a:t>和</a:t>
            </a:r>
            <a:r>
              <a:rPr lang="en-US" altLang="zh-CN" sz="2600" dirty="0" smtClean="0">
                <a:latin typeface="Arial Narrow" pitchFamily="34" charset="0"/>
                <a:ea typeface="黑体" pitchFamily="2" charset="-122"/>
              </a:rPr>
              <a:t>Reduce</a:t>
            </a:r>
            <a:r>
              <a:rPr lang="zh-CN" altLang="en-US" sz="2600" dirty="0" smtClean="0">
                <a:latin typeface="Arial Narrow" pitchFamily="34" charset="0"/>
                <a:ea typeface="黑体" pitchFamily="2" charset="-122"/>
              </a:rPr>
              <a:t>两个</a:t>
            </a:r>
            <a:r>
              <a:rPr kumimoji="0" lang="zh-CN" altLang="en-US" sz="2600" i="0" u="none" strike="noStrike" kern="1200" cap="none" spc="0" normalizeH="0" baseline="0" noProof="0" dirty="0" smtClean="0">
                <a:ln>
                  <a:noFill/>
                </a:ln>
                <a:solidFill>
                  <a:schemeClr val="tx1"/>
                </a:solidFill>
                <a:effectLst/>
                <a:uLnTx/>
                <a:uFillTx/>
                <a:latin typeface="Arial Narrow" pitchFamily="34" charset="0"/>
                <a:ea typeface="黑体" pitchFamily="2" charset="-122"/>
              </a:rPr>
              <a:t>抽象的操作函数：</a:t>
            </a:r>
            <a:endParaRPr kumimoji="0" lang="en-US" altLang="zh-CN" sz="2600" i="0" u="none" strike="noStrike" kern="1200" cap="none" spc="0" normalizeH="0" baseline="0" noProof="0" dirty="0" smtClean="0">
              <a:ln>
                <a:noFill/>
              </a:ln>
              <a:solidFill>
                <a:schemeClr val="tx1"/>
              </a:solidFill>
              <a:effectLst/>
              <a:uLnTx/>
              <a:uFillTx/>
              <a:latin typeface="Arial Narrow" pitchFamily="34" charset="0"/>
              <a:ea typeface="黑体" pitchFamily="2" charset="-122"/>
            </a:endParaRPr>
          </a:p>
          <a:p>
            <a:pPr marL="548640" lvl="1" indent="-228600">
              <a:spcBef>
                <a:spcPts val="370"/>
              </a:spcBef>
              <a:buClr>
                <a:schemeClr val="accent2"/>
              </a:buClr>
              <a:buSzPct val="85000"/>
              <a:buFont typeface="Wingdings 2"/>
              <a:buChar char=""/>
            </a:pPr>
            <a:r>
              <a:rPr lang="nn-NO" altLang="zh-CN" sz="2800" dirty="0" smtClean="0">
                <a:solidFill>
                  <a:srgbClr val="FF0000"/>
                </a:solidFill>
                <a:latin typeface="Arial Narrow" pitchFamily="34" charset="0"/>
                <a:ea typeface="黑体" pitchFamily="2" charset="-122"/>
              </a:rPr>
              <a:t>map</a:t>
            </a:r>
            <a:r>
              <a:rPr lang="nn-NO" altLang="zh-CN" sz="2800" dirty="0" smtClean="0">
                <a:latin typeface="Arial Narrow" pitchFamily="34" charset="0"/>
                <a:ea typeface="黑体" pitchFamily="2" charset="-122"/>
              </a:rPr>
              <a:t>: </a:t>
            </a:r>
            <a:r>
              <a:rPr lang="nn-NO" altLang="zh-CN" sz="2800" dirty="0" smtClean="0">
                <a:solidFill>
                  <a:srgbClr val="0066FF"/>
                </a:solidFill>
                <a:latin typeface="Arial Narrow" pitchFamily="34" charset="0"/>
                <a:ea typeface="黑体" pitchFamily="2" charset="-122"/>
              </a:rPr>
              <a:t>(k1; v1) </a:t>
            </a:r>
            <a:r>
              <a:rPr lang="nn-NO" altLang="zh-CN" sz="2800" dirty="0" smtClean="0">
                <a:latin typeface="Arial Narrow" pitchFamily="34" charset="0"/>
                <a:ea typeface="黑体" pitchFamily="2" charset="-122"/>
                <a:sym typeface="Wingdings" pitchFamily="2" charset="2"/>
              </a:rPr>
              <a:t></a:t>
            </a:r>
            <a:r>
              <a:rPr lang="nn-NO" altLang="zh-CN" sz="2800" dirty="0" smtClean="0">
                <a:latin typeface="Arial Narrow" pitchFamily="34" charset="0"/>
                <a:ea typeface="黑体" pitchFamily="2" charset="-122"/>
              </a:rPr>
              <a:t> </a:t>
            </a:r>
            <a:r>
              <a:rPr lang="nn-NO" altLang="zh-CN" sz="2800" dirty="0" smtClean="0">
                <a:solidFill>
                  <a:srgbClr val="00B0F0"/>
                </a:solidFill>
                <a:latin typeface="Arial Narrow" pitchFamily="34" charset="0"/>
                <a:ea typeface="黑体" pitchFamily="2" charset="-122"/>
              </a:rPr>
              <a:t>[(k2; v2)]</a:t>
            </a:r>
          </a:p>
          <a:p>
            <a:pPr marL="548640" lvl="1" indent="-228600">
              <a:spcBef>
                <a:spcPts val="370"/>
              </a:spcBef>
              <a:buClr>
                <a:schemeClr val="accent2"/>
              </a:buClr>
              <a:buSzPct val="85000"/>
              <a:buFont typeface="Wingdings 2"/>
              <a:buChar char=""/>
            </a:pPr>
            <a:r>
              <a:rPr lang="en-US" altLang="zh-CN" sz="2800" dirty="0" smtClean="0">
                <a:solidFill>
                  <a:srgbClr val="FF0000"/>
                </a:solidFill>
                <a:latin typeface="Arial Narrow" pitchFamily="34" charset="0"/>
                <a:ea typeface="黑体" pitchFamily="2" charset="-122"/>
              </a:rPr>
              <a:t>reduce:</a:t>
            </a:r>
            <a:r>
              <a:rPr lang="en-US" altLang="zh-CN" sz="2800" dirty="0" smtClean="0">
                <a:latin typeface="Arial Narrow" pitchFamily="34" charset="0"/>
                <a:ea typeface="黑体" pitchFamily="2" charset="-122"/>
              </a:rPr>
              <a:t> </a:t>
            </a:r>
            <a:r>
              <a:rPr lang="en-US" altLang="zh-CN" sz="2800" dirty="0" smtClean="0">
                <a:solidFill>
                  <a:srgbClr val="00B0F0"/>
                </a:solidFill>
                <a:latin typeface="Arial Narrow" pitchFamily="34" charset="0"/>
                <a:ea typeface="黑体" pitchFamily="2" charset="-122"/>
              </a:rPr>
              <a:t>(k2; [v2]) </a:t>
            </a:r>
            <a:r>
              <a:rPr lang="en-US" altLang="zh-CN" sz="2800" dirty="0" smtClean="0">
                <a:latin typeface="Arial Narrow" pitchFamily="34" charset="0"/>
                <a:ea typeface="黑体" pitchFamily="2" charset="-122"/>
                <a:sym typeface="Wingdings" pitchFamily="2" charset="2"/>
              </a:rPr>
              <a:t></a:t>
            </a:r>
            <a:r>
              <a:rPr lang="en-US" altLang="zh-CN" sz="2800" dirty="0" smtClean="0">
                <a:latin typeface="Arial Narrow" pitchFamily="34" charset="0"/>
                <a:ea typeface="黑体" pitchFamily="2" charset="-122"/>
              </a:rPr>
              <a:t> </a:t>
            </a:r>
            <a:r>
              <a:rPr lang="en-US" altLang="zh-CN" sz="2800" dirty="0" smtClean="0">
                <a:solidFill>
                  <a:srgbClr val="00B050"/>
                </a:solidFill>
                <a:latin typeface="Arial Narrow" pitchFamily="34" charset="0"/>
                <a:ea typeface="黑体" pitchFamily="2" charset="-122"/>
              </a:rPr>
              <a:t>[(k3; v3)]</a:t>
            </a:r>
          </a:p>
          <a:p>
            <a:pPr marL="548640" lvl="1" indent="-228600">
              <a:spcBef>
                <a:spcPts val="370"/>
              </a:spcBef>
              <a:buClr>
                <a:schemeClr val="accent2"/>
              </a:buClr>
              <a:buSzPct val="85000"/>
              <a:buFont typeface="Wingdings 2"/>
              <a:buChar char=""/>
            </a:pPr>
            <a:endParaRPr lang="en-US" altLang="zh-CN" sz="2800" b="1" dirty="0" smtClean="0">
              <a:solidFill>
                <a:srgbClr val="00B050"/>
              </a:solidFill>
              <a:latin typeface="+mj-lt"/>
            </a:endParaRPr>
          </a:p>
          <a:p>
            <a:pPr marL="548640" lvl="1" indent="-228600">
              <a:spcBef>
                <a:spcPts val="370"/>
              </a:spcBef>
              <a:buClr>
                <a:schemeClr val="accent2"/>
              </a:buClr>
              <a:buSzPct val="85000"/>
            </a:pPr>
            <a:endParaRPr lang="en-US" altLang="zh-CN" sz="2800" b="1" dirty="0" smtClean="0">
              <a:solidFill>
                <a:srgbClr val="00B050"/>
              </a:solidFill>
              <a:latin typeface="+mj-lt"/>
            </a:endParaRPr>
          </a:p>
          <a:p>
            <a:pPr marL="548640" lvl="1" indent="-228600">
              <a:spcBef>
                <a:spcPts val="370"/>
              </a:spcBef>
              <a:buClr>
                <a:schemeClr val="accent2"/>
              </a:buClr>
              <a:buSzPct val="85000"/>
            </a:pPr>
            <a:r>
              <a:rPr lang="zh-CN" altLang="en-US" sz="2400" b="1" dirty="0" smtClean="0">
                <a:latin typeface="黑体" pitchFamily="2" charset="-122"/>
                <a:ea typeface="黑体" pitchFamily="2" charset="-122"/>
              </a:rPr>
              <a:t>特点：</a:t>
            </a:r>
            <a:endParaRPr lang="en-US" altLang="zh-CN" sz="2400" b="1" dirty="0" smtClean="0">
              <a:latin typeface="黑体" pitchFamily="2" charset="-122"/>
              <a:ea typeface="黑体" pitchFamily="2" charset="-122"/>
            </a:endParaRPr>
          </a:p>
          <a:p>
            <a:pPr marL="548640" lvl="1" indent="-228600">
              <a:spcBef>
                <a:spcPts val="370"/>
              </a:spcBef>
              <a:buClr>
                <a:schemeClr val="accent2"/>
              </a:buClr>
              <a:buSzPct val="85000"/>
              <a:buFont typeface="Wingdings 2"/>
              <a:buChar char=""/>
            </a:pPr>
            <a:r>
              <a:rPr lang="zh-CN" altLang="en-US" sz="2400" b="1" dirty="0" smtClean="0">
                <a:solidFill>
                  <a:srgbClr val="FF0066"/>
                </a:solidFill>
                <a:latin typeface="黑体" pitchFamily="2" charset="-122"/>
                <a:ea typeface="黑体" pitchFamily="2" charset="-122"/>
              </a:rPr>
              <a:t>描述了对一组数据处理的两个阶段的抽象操作</a:t>
            </a:r>
            <a:endParaRPr lang="en-US" altLang="zh-CN" sz="2400" b="1" dirty="0" smtClean="0">
              <a:solidFill>
                <a:srgbClr val="FF0066"/>
              </a:solidFill>
              <a:latin typeface="黑体" pitchFamily="2" charset="-122"/>
              <a:ea typeface="黑体" pitchFamily="2" charset="-122"/>
            </a:endParaRPr>
          </a:p>
          <a:p>
            <a:pPr marL="548640" lvl="1" indent="-228600">
              <a:spcBef>
                <a:spcPts val="370"/>
              </a:spcBef>
              <a:buClr>
                <a:schemeClr val="accent2"/>
              </a:buClr>
              <a:buSzPct val="85000"/>
              <a:buFont typeface="Wingdings 2"/>
              <a:buChar char=""/>
            </a:pPr>
            <a:r>
              <a:rPr lang="zh-CN" altLang="en-US" sz="2400" b="1" dirty="0" smtClean="0">
                <a:solidFill>
                  <a:srgbClr val="FF0066"/>
                </a:solidFill>
                <a:latin typeface="黑体" pitchFamily="2" charset="-122"/>
                <a:ea typeface="黑体" pitchFamily="2" charset="-122"/>
              </a:rPr>
              <a:t>仅仅描述了需要做什么，不需要关注怎么做</a:t>
            </a:r>
            <a:endParaRPr lang="en-US" altLang="zh-CN" sz="2400" b="1" dirty="0" smtClean="0">
              <a:solidFill>
                <a:srgbClr val="FF0066"/>
              </a:solidFill>
              <a:latin typeface="黑体" pitchFamily="2" charset="-122"/>
              <a:ea typeface="黑体" pitchFamily="2" charset="-122"/>
            </a:endParaRPr>
          </a:p>
          <a:p>
            <a:pPr marL="548640" lvl="1" indent="-228600">
              <a:spcBef>
                <a:spcPts val="370"/>
              </a:spcBef>
              <a:buClr>
                <a:schemeClr val="accent2"/>
              </a:buClr>
              <a:buSzPct val="85000"/>
              <a:buFont typeface="Wingdings 2"/>
              <a:buChar char=""/>
            </a:pPr>
            <a:endParaRPr lang="en-US" altLang="zh-CN" sz="2800" b="1" dirty="0" smtClean="0">
              <a:solidFill>
                <a:srgbClr val="00B050"/>
              </a:solidFill>
              <a:latin typeface="+mj-lt"/>
            </a:endParaRPr>
          </a:p>
          <a:p>
            <a:pPr marL="548640" lvl="1" indent="-228600">
              <a:spcBef>
                <a:spcPts val="370"/>
              </a:spcBef>
              <a:buClr>
                <a:schemeClr val="accent2"/>
              </a:buClr>
              <a:buSzPct val="85000"/>
            </a:pPr>
            <a:endParaRPr lang="nn-NO" altLang="zh-CN" sz="2800" b="1" dirty="0" smtClean="0">
              <a:solidFill>
                <a:srgbClr val="00B0F0"/>
              </a:solidFill>
              <a:latin typeface="+mj-lt"/>
            </a:endParaRPr>
          </a:p>
        </p:txBody>
      </p:sp>
      <p:sp>
        <p:nvSpPr>
          <p:cNvPr id="6" name="Title 1"/>
          <p:cNvSpPr>
            <a:spLocks noGrp="1"/>
          </p:cNvSpPr>
          <p:nvPr>
            <p:ph type="title"/>
          </p:nvPr>
        </p:nvSpPr>
        <p:spPr>
          <a:xfrm>
            <a:off x="1095218" y="211335"/>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altLang="zh-CN" sz="24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的基本模型与处理思想</a:t>
            </a:r>
            <a:endParaRPr lang="en-US" altLang="zh-CN" sz="24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基本实现构架</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graphicFrame>
        <p:nvGraphicFramePr>
          <p:cNvPr id="1026" name="Object 2"/>
          <p:cNvGraphicFramePr>
            <a:graphicFrameLocks noChangeAspect="1"/>
          </p:cNvGraphicFramePr>
          <p:nvPr/>
        </p:nvGraphicFramePr>
        <p:xfrm>
          <a:off x="719138" y="1484313"/>
          <a:ext cx="7575550" cy="4713287"/>
        </p:xfrm>
        <a:graphic>
          <a:graphicData uri="http://schemas.openxmlformats.org/presentationml/2006/ole">
            <p:oleObj spid="_x0000_s2051" name="Visio" r:id="rId3" imgW="5431771" imgH="3703478" progId="">
              <p:embed/>
            </p:oleObj>
          </a:graphicData>
        </a:graphic>
      </p:graphicFrame>
      <p:sp>
        <p:nvSpPr>
          <p:cNvPr id="6"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数据分布设计</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pic>
        <p:nvPicPr>
          <p:cNvPr id="12291" name="Picture 2"/>
          <p:cNvPicPr>
            <a:picLocks noChangeAspect="1" noChangeArrowheads="1"/>
          </p:cNvPicPr>
          <p:nvPr/>
        </p:nvPicPr>
        <p:blipFill>
          <a:blip r:embed="rId2"/>
          <a:srcRect/>
          <a:stretch>
            <a:fillRect/>
          </a:stretch>
        </p:blipFill>
        <p:spPr bwMode="auto">
          <a:xfrm>
            <a:off x="1200150" y="1312863"/>
            <a:ext cx="6918325" cy="4175125"/>
          </a:xfrm>
          <a:prstGeom prst="rect">
            <a:avLst/>
          </a:prstGeom>
          <a:noFill/>
          <a:ln w="9525">
            <a:noFill/>
            <a:miter lim="800000"/>
            <a:headEnd/>
            <a:tailEnd/>
          </a:ln>
        </p:spPr>
      </p:pic>
      <p:sp>
        <p:nvSpPr>
          <p:cNvPr id="12292" name="Rectangle 4"/>
          <p:cNvSpPr>
            <a:spLocks noChangeArrowheads="1"/>
          </p:cNvSpPr>
          <p:nvPr/>
        </p:nvSpPr>
        <p:spPr bwMode="auto">
          <a:xfrm>
            <a:off x="725488" y="5673725"/>
            <a:ext cx="7883525" cy="908050"/>
          </a:xfrm>
          <a:prstGeom prst="rect">
            <a:avLst/>
          </a:prstGeom>
          <a:noFill/>
          <a:ln w="9525">
            <a:noFill/>
            <a:miter lim="800000"/>
            <a:headEnd/>
            <a:tailEnd/>
          </a:ln>
        </p:spPr>
        <p:txBody>
          <a:bodyPr>
            <a:spAutoFit/>
          </a:bodyPr>
          <a:lstStyle/>
          <a:p>
            <a:pPr>
              <a:spcAft>
                <a:spcPts val="600"/>
              </a:spcAft>
            </a:pPr>
            <a:r>
              <a:rPr lang="zh-CN" altLang="en-US" sz="2400">
                <a:solidFill>
                  <a:srgbClr val="FF0066"/>
                </a:solidFill>
                <a:latin typeface="黑体" pitchFamily="2" charset="-122"/>
                <a:ea typeface="黑体" pitchFamily="2" charset="-122"/>
              </a:rPr>
              <a:t>多副本数据块形式存储，按照块的方式随机选择存储节点</a:t>
            </a:r>
            <a:endParaRPr lang="en-US" altLang="zh-CN" sz="2400">
              <a:solidFill>
                <a:srgbClr val="FF0066"/>
              </a:solidFill>
              <a:latin typeface="黑体" pitchFamily="2" charset="-122"/>
              <a:ea typeface="黑体" pitchFamily="2" charset="-122"/>
            </a:endParaRPr>
          </a:p>
          <a:p>
            <a:pPr>
              <a:spcAft>
                <a:spcPts val="600"/>
              </a:spcAft>
            </a:pPr>
            <a:r>
              <a:rPr lang="zh-CN" altLang="en-US" sz="2400">
                <a:solidFill>
                  <a:srgbClr val="FF0066"/>
                </a:solidFill>
                <a:latin typeface="黑体" pitchFamily="2" charset="-122"/>
                <a:ea typeface="黑体" pitchFamily="2" charset="-122"/>
              </a:rPr>
              <a:t>默认副本数目是</a:t>
            </a:r>
            <a:r>
              <a:rPr lang="en-US" altLang="zh-CN" sz="2400">
                <a:solidFill>
                  <a:srgbClr val="FF0066"/>
                </a:solidFill>
                <a:latin typeface="黑体" pitchFamily="2" charset="-122"/>
                <a:ea typeface="黑体" pitchFamily="2" charset="-122"/>
              </a:rPr>
              <a:t>3</a:t>
            </a:r>
          </a:p>
        </p:txBody>
      </p:sp>
      <p:sp>
        <p:nvSpPr>
          <p:cNvPr id="6"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
        <p:nvSpPr>
          <p:cNvPr id="7" name="Freeform 6"/>
          <p:cNvSpPr/>
          <p:nvPr/>
        </p:nvSpPr>
        <p:spPr>
          <a:xfrm>
            <a:off x="2106613" y="3762375"/>
            <a:ext cx="3084512" cy="292100"/>
          </a:xfrm>
          <a:custGeom>
            <a:avLst/>
            <a:gdLst>
              <a:gd name="connsiteX0" fmla="*/ 0 w 3084945"/>
              <a:gd name="connsiteY0" fmla="*/ 264776 h 292485"/>
              <a:gd name="connsiteX1" fmla="*/ 655782 w 3084945"/>
              <a:gd name="connsiteY1" fmla="*/ 70812 h 292485"/>
              <a:gd name="connsiteX2" fmla="*/ 1745673 w 3084945"/>
              <a:gd name="connsiteY2" fmla="*/ 15394 h 292485"/>
              <a:gd name="connsiteX3" fmla="*/ 2687782 w 3084945"/>
              <a:gd name="connsiteY3" fmla="*/ 163176 h 292485"/>
              <a:gd name="connsiteX4" fmla="*/ 3084945 w 3084945"/>
              <a:gd name="connsiteY4" fmla="*/ 292485 h 29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4945" h="292485">
                <a:moveTo>
                  <a:pt x="0" y="264776"/>
                </a:moveTo>
                <a:cubicBezTo>
                  <a:pt x="182418" y="188576"/>
                  <a:pt x="364837" y="112376"/>
                  <a:pt x="655782" y="70812"/>
                </a:cubicBezTo>
                <a:cubicBezTo>
                  <a:pt x="946727" y="29248"/>
                  <a:pt x="1407006" y="0"/>
                  <a:pt x="1745673" y="15394"/>
                </a:cubicBezTo>
                <a:cubicBezTo>
                  <a:pt x="2084340" y="30788"/>
                  <a:pt x="2464570" y="116994"/>
                  <a:pt x="2687782" y="163176"/>
                </a:cubicBezTo>
                <a:cubicBezTo>
                  <a:pt x="2910994" y="209358"/>
                  <a:pt x="2997969" y="250921"/>
                  <a:pt x="3084945" y="29248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 name="Freeform 7"/>
          <p:cNvSpPr/>
          <p:nvPr/>
        </p:nvSpPr>
        <p:spPr>
          <a:xfrm>
            <a:off x="3232150" y="4349750"/>
            <a:ext cx="434975" cy="406400"/>
          </a:xfrm>
          <a:custGeom>
            <a:avLst/>
            <a:gdLst>
              <a:gd name="connsiteX0" fmla="*/ 434109 w 434109"/>
              <a:gd name="connsiteY0" fmla="*/ 0 h 406400"/>
              <a:gd name="connsiteX1" fmla="*/ 0 w 434109"/>
              <a:gd name="connsiteY1" fmla="*/ 406400 h 406400"/>
            </a:gdLst>
            <a:ahLst/>
            <a:cxnLst>
              <a:cxn ang="0">
                <a:pos x="connsiteX0" y="connsiteY0"/>
              </a:cxn>
              <a:cxn ang="0">
                <a:pos x="connsiteX1" y="connsiteY1"/>
              </a:cxn>
            </a:cxnLst>
            <a:rect l="l" t="t" r="r" b="b"/>
            <a:pathLst>
              <a:path w="434109" h="406400">
                <a:moveTo>
                  <a:pt x="434109" y="0"/>
                </a:moveTo>
                <a:lnTo>
                  <a:pt x="0" y="406400"/>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 name="Freeform 9"/>
          <p:cNvSpPr/>
          <p:nvPr/>
        </p:nvSpPr>
        <p:spPr>
          <a:xfrm>
            <a:off x="3214688" y="3852863"/>
            <a:ext cx="3324225" cy="404812"/>
          </a:xfrm>
          <a:custGeom>
            <a:avLst/>
            <a:gdLst>
              <a:gd name="connsiteX0" fmla="*/ 0 w 3325090"/>
              <a:gd name="connsiteY0" fmla="*/ 312497 h 404861"/>
              <a:gd name="connsiteX1" fmla="*/ 572654 w 3325090"/>
              <a:gd name="connsiteY1" fmla="*/ 118533 h 404861"/>
              <a:gd name="connsiteX2" fmla="*/ 1524000 w 3325090"/>
              <a:gd name="connsiteY2" fmla="*/ 7697 h 404861"/>
              <a:gd name="connsiteX3" fmla="*/ 2650836 w 3325090"/>
              <a:gd name="connsiteY3" fmla="*/ 72352 h 404861"/>
              <a:gd name="connsiteX4" fmla="*/ 3325090 w 3325090"/>
              <a:gd name="connsiteY4" fmla="*/ 404861 h 404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090" h="404861">
                <a:moveTo>
                  <a:pt x="0" y="312497"/>
                </a:moveTo>
                <a:cubicBezTo>
                  <a:pt x="159327" y="240915"/>
                  <a:pt x="318654" y="169333"/>
                  <a:pt x="572654" y="118533"/>
                </a:cubicBezTo>
                <a:cubicBezTo>
                  <a:pt x="826654" y="67733"/>
                  <a:pt x="1177636" y="15394"/>
                  <a:pt x="1524000" y="7697"/>
                </a:cubicBezTo>
                <a:cubicBezTo>
                  <a:pt x="1870364" y="0"/>
                  <a:pt x="2350654" y="6158"/>
                  <a:pt x="2650836" y="72352"/>
                </a:cubicBezTo>
                <a:cubicBezTo>
                  <a:pt x="2951018" y="138546"/>
                  <a:pt x="3138054" y="271703"/>
                  <a:pt x="3325090" y="404861"/>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Freeform 10"/>
          <p:cNvSpPr/>
          <p:nvPr/>
        </p:nvSpPr>
        <p:spPr>
          <a:xfrm>
            <a:off x="4876800" y="4968875"/>
            <a:ext cx="2152650" cy="173038"/>
          </a:xfrm>
          <a:custGeom>
            <a:avLst/>
            <a:gdLst>
              <a:gd name="connsiteX0" fmla="*/ 0 w 2152073"/>
              <a:gd name="connsiteY0" fmla="*/ 0 h 172411"/>
              <a:gd name="connsiteX1" fmla="*/ 895927 w 2152073"/>
              <a:gd name="connsiteY1" fmla="*/ 147781 h 172411"/>
              <a:gd name="connsiteX2" fmla="*/ 1828800 w 2152073"/>
              <a:gd name="connsiteY2" fmla="*/ 147781 h 172411"/>
              <a:gd name="connsiteX3" fmla="*/ 2152073 w 2152073"/>
              <a:gd name="connsiteY3" fmla="*/ 120072 h 172411"/>
            </a:gdLst>
            <a:ahLst/>
            <a:cxnLst>
              <a:cxn ang="0">
                <a:pos x="connsiteX0" y="connsiteY0"/>
              </a:cxn>
              <a:cxn ang="0">
                <a:pos x="connsiteX1" y="connsiteY1"/>
              </a:cxn>
              <a:cxn ang="0">
                <a:pos x="connsiteX2" y="connsiteY2"/>
              </a:cxn>
              <a:cxn ang="0">
                <a:pos x="connsiteX3" y="connsiteY3"/>
              </a:cxn>
            </a:cxnLst>
            <a:rect l="l" t="t" r="r" b="b"/>
            <a:pathLst>
              <a:path w="2152073" h="172411">
                <a:moveTo>
                  <a:pt x="0" y="0"/>
                </a:moveTo>
                <a:cubicBezTo>
                  <a:pt x="295563" y="61575"/>
                  <a:pt x="591127" y="123151"/>
                  <a:pt x="895927" y="147781"/>
                </a:cubicBezTo>
                <a:cubicBezTo>
                  <a:pt x="1200727" y="172411"/>
                  <a:pt x="1619442" y="152399"/>
                  <a:pt x="1828800" y="147781"/>
                </a:cubicBezTo>
                <a:cubicBezTo>
                  <a:pt x="2038158" y="143163"/>
                  <a:pt x="2095115" y="131617"/>
                  <a:pt x="2152073" y="120072"/>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sz="quarter" idx="1"/>
          </p:nvPr>
        </p:nvSpPr>
        <p:spPr>
          <a:xfrm>
            <a:off x="350838" y="706438"/>
            <a:ext cx="8526462" cy="5535612"/>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HDFS</a:t>
            </a:r>
            <a:r>
              <a:rPr lang="zh-CN" altLang="en-US" b="1" smtClean="0">
                <a:solidFill>
                  <a:srgbClr val="00B050"/>
                </a:solidFill>
                <a:latin typeface="黑体" pitchFamily="2" charset="-122"/>
                <a:ea typeface="黑体" pitchFamily="2" charset="-122"/>
              </a:rPr>
              <a:t>可靠性与出错恢复</a:t>
            </a:r>
            <a:endParaRPr lang="en-US" altLang="zh-CN" b="1" smtClean="0">
              <a:solidFill>
                <a:srgbClr val="00B050"/>
              </a:solidFill>
              <a:latin typeface="黑体" pitchFamily="2" charset="-122"/>
              <a:ea typeface="黑体" pitchFamily="2" charset="-122"/>
            </a:endParaRPr>
          </a:p>
          <a:p>
            <a:r>
              <a:rPr lang="en-US" altLang="zh-CN" sz="2400" smtClean="0">
                <a:latin typeface="Arial Narrow" pitchFamily="34" charset="0"/>
                <a:ea typeface="黑体" pitchFamily="2" charset="-122"/>
              </a:rPr>
              <a:t>DataNode</a:t>
            </a:r>
            <a:r>
              <a:rPr lang="zh-CN" altLang="en-US" sz="2400" smtClean="0">
                <a:latin typeface="Arial Narrow" pitchFamily="34" charset="0"/>
                <a:ea typeface="黑体" pitchFamily="2" charset="-122"/>
              </a:rPr>
              <a:t>节点的检测</a:t>
            </a:r>
            <a:endParaRPr lang="en-US" altLang="zh-CN" sz="2400" smtClean="0">
              <a:latin typeface="Arial Narrow" pitchFamily="34" charset="0"/>
              <a:ea typeface="黑体" pitchFamily="2" charset="-122"/>
            </a:endParaRPr>
          </a:p>
          <a:p>
            <a:pPr lvl="1"/>
            <a:r>
              <a:rPr lang="zh-CN" altLang="en-US" smtClean="0">
                <a:latin typeface="Arial Narrow" pitchFamily="34" charset="0"/>
                <a:ea typeface="黑体" pitchFamily="2" charset="-122"/>
              </a:rPr>
              <a:t>心跳：</a:t>
            </a:r>
            <a:r>
              <a:rPr lang="en-US" altLang="zh-CN" smtClean="0">
                <a:latin typeface="Arial Narrow" pitchFamily="34" charset="0"/>
                <a:ea typeface="黑体" pitchFamily="2" charset="-122"/>
              </a:rPr>
              <a:t>NameNode </a:t>
            </a:r>
            <a:r>
              <a:rPr lang="zh-CN" altLang="en-US" smtClean="0">
                <a:latin typeface="Arial Narrow" pitchFamily="34" charset="0"/>
                <a:ea typeface="黑体" pitchFamily="2" charset="-122"/>
              </a:rPr>
              <a:t>不断检测</a:t>
            </a:r>
            <a:r>
              <a:rPr lang="en-US" altLang="zh-CN" smtClean="0">
                <a:latin typeface="Arial Narrow" pitchFamily="34" charset="0"/>
                <a:ea typeface="黑体" pitchFamily="2" charset="-122"/>
              </a:rPr>
              <a:t>DataNode</a:t>
            </a:r>
            <a:r>
              <a:rPr lang="zh-CN" altLang="en-US" smtClean="0">
                <a:latin typeface="Arial Narrow" pitchFamily="34" charset="0"/>
                <a:ea typeface="黑体" pitchFamily="2" charset="-122"/>
              </a:rPr>
              <a:t>是否有效</a:t>
            </a:r>
            <a:endParaRPr lang="en-US" altLang="zh-CN" smtClean="0">
              <a:latin typeface="Arial Narrow" pitchFamily="34" charset="0"/>
              <a:ea typeface="黑体" pitchFamily="2" charset="-122"/>
            </a:endParaRPr>
          </a:p>
          <a:p>
            <a:pPr lvl="1"/>
            <a:r>
              <a:rPr lang="zh-CN" altLang="en-US" smtClean="0">
                <a:latin typeface="Arial Narrow" pitchFamily="34" charset="0"/>
                <a:ea typeface="黑体" pitchFamily="2" charset="-122"/>
              </a:rPr>
              <a:t>若失效，则寻找新的节点替代，将失效节点数据重新分布</a:t>
            </a:r>
            <a:endParaRPr lang="en-US" altLang="zh-CN" smtClean="0">
              <a:latin typeface="Arial Narrow" pitchFamily="34" charset="0"/>
              <a:ea typeface="黑体" pitchFamily="2" charset="-122"/>
            </a:endParaRPr>
          </a:p>
          <a:p>
            <a:r>
              <a:rPr lang="zh-CN" altLang="en-US" sz="2400" smtClean="0">
                <a:latin typeface="Arial Narrow" pitchFamily="34" charset="0"/>
                <a:ea typeface="黑体" pitchFamily="2" charset="-122"/>
              </a:rPr>
              <a:t>集群负载均衡</a:t>
            </a:r>
            <a:endParaRPr lang="en-US" altLang="zh-CN" sz="2400" smtClean="0">
              <a:latin typeface="Arial Narrow" pitchFamily="34" charset="0"/>
              <a:ea typeface="黑体" pitchFamily="2" charset="-122"/>
            </a:endParaRPr>
          </a:p>
          <a:p>
            <a:r>
              <a:rPr lang="zh-CN" altLang="en-US" sz="2400" smtClean="0">
                <a:latin typeface="Arial Narrow" pitchFamily="34" charset="0"/>
                <a:ea typeface="黑体" pitchFamily="2" charset="-122"/>
              </a:rPr>
              <a:t>数据一致性</a:t>
            </a:r>
            <a:r>
              <a:rPr lang="en-US" altLang="zh-CN" sz="2400" smtClean="0">
                <a:latin typeface="Arial Narrow" pitchFamily="34" charset="0"/>
                <a:ea typeface="黑体" pitchFamily="2" charset="-122"/>
              </a:rPr>
              <a:t>: </a:t>
            </a:r>
            <a:r>
              <a:rPr lang="zh-CN" altLang="en-US" sz="2400" smtClean="0">
                <a:latin typeface="Arial Narrow" pitchFamily="34" charset="0"/>
                <a:ea typeface="黑体" pitchFamily="2" charset="-122"/>
              </a:rPr>
              <a:t>校验和</a:t>
            </a:r>
            <a:r>
              <a:rPr lang="en-US" altLang="zh-CN" sz="2400" smtClean="0">
                <a:latin typeface="Arial Narrow" pitchFamily="34" charset="0"/>
                <a:ea typeface="黑体" pitchFamily="2" charset="-122"/>
              </a:rPr>
              <a:t>checksum</a:t>
            </a:r>
          </a:p>
          <a:p>
            <a:r>
              <a:rPr lang="zh-CN" altLang="en-US" sz="2400" smtClean="0">
                <a:latin typeface="Arial Narrow" pitchFamily="34" charset="0"/>
                <a:ea typeface="黑体" pitchFamily="2" charset="-122"/>
              </a:rPr>
              <a:t>主节点元数据失效</a:t>
            </a:r>
            <a:endParaRPr lang="en-US" altLang="zh-CN" sz="2400" smtClean="0">
              <a:latin typeface="Arial Narrow" pitchFamily="34" charset="0"/>
              <a:ea typeface="黑体" pitchFamily="2" charset="-122"/>
            </a:endParaRPr>
          </a:p>
          <a:p>
            <a:pPr lvl="1"/>
            <a:r>
              <a:rPr lang="en-US" altLang="zh-CN" sz="2200" smtClean="0">
                <a:latin typeface="Arial Narrow" pitchFamily="34" charset="0"/>
                <a:ea typeface="黑体" pitchFamily="2" charset="-122"/>
              </a:rPr>
              <a:t>Multiple FsImage and EditLog</a:t>
            </a:r>
          </a:p>
          <a:p>
            <a:pPr lvl="1"/>
            <a:r>
              <a:rPr lang="en-US" altLang="zh-CN" sz="2200" smtClean="0">
                <a:latin typeface="Arial Narrow" pitchFamily="34" charset="0"/>
                <a:ea typeface="黑体" pitchFamily="2" charset="-122"/>
              </a:rPr>
              <a:t>Checkpoint</a:t>
            </a:r>
          </a:p>
        </p:txBody>
      </p:sp>
      <p:sp>
        <p:nvSpPr>
          <p:cNvPr id="6"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设计要点</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Char char=""/>
              <a:defRPr/>
            </a:pPr>
            <a:r>
              <a:rPr lang="zh-CN" altLang="en-US" sz="2400" dirty="0" smtClean="0">
                <a:latin typeface="Arial Narrow" pitchFamily="34" charset="0"/>
                <a:ea typeface="黑体" pitchFamily="2" charset="-122"/>
              </a:rPr>
              <a:t>命名空间</a:t>
            </a:r>
            <a:endParaRPr lang="en-US" altLang="zh-CN" sz="2400" dirty="0" smtClean="0">
              <a:latin typeface="Arial Narrow" pitchFamily="34" charset="0"/>
              <a:ea typeface="黑体" pitchFamily="2" charset="-122"/>
            </a:endParaRPr>
          </a:p>
          <a:p>
            <a:pPr marL="274320" indent="-274320" fontAlgn="auto">
              <a:spcBef>
                <a:spcPts val="580"/>
              </a:spcBef>
              <a:spcAft>
                <a:spcPts val="0"/>
              </a:spcAft>
              <a:buFont typeface="Wingdings 2"/>
              <a:buChar char=""/>
              <a:defRPr/>
            </a:pPr>
            <a:r>
              <a:rPr lang="zh-CN" altLang="en-US" sz="2400" dirty="0" smtClean="0">
                <a:latin typeface="Arial Narrow" pitchFamily="34" charset="0"/>
                <a:ea typeface="黑体" pitchFamily="2" charset="-122"/>
              </a:rPr>
              <a:t>副本选择</a:t>
            </a:r>
            <a:endParaRPr lang="en-US" altLang="zh-CN" sz="2400" dirty="0" smtClean="0">
              <a:latin typeface="Arial Narrow" pitchFamily="34" charset="0"/>
              <a:ea typeface="黑体" pitchFamily="2" charset="-122"/>
            </a:endParaRPr>
          </a:p>
          <a:p>
            <a:pPr marL="548640" lvl="1" fontAlgn="auto">
              <a:spcBef>
                <a:spcPts val="370"/>
              </a:spcBef>
              <a:spcAft>
                <a:spcPts val="0"/>
              </a:spcAft>
              <a:buFont typeface="Wingdings 2"/>
              <a:buChar char=""/>
              <a:defRPr/>
            </a:pPr>
            <a:r>
              <a:rPr lang="en-US" altLang="zh-CN" dirty="0" smtClean="0">
                <a:latin typeface="Arial Narrow" pitchFamily="34" charset="0"/>
                <a:ea typeface="黑体" pitchFamily="2" charset="-122"/>
              </a:rPr>
              <a:t> Rack Awareness</a:t>
            </a:r>
          </a:p>
          <a:p>
            <a:pPr marL="274320" indent="-274320" fontAlgn="auto">
              <a:spcBef>
                <a:spcPts val="580"/>
              </a:spcBef>
              <a:spcAft>
                <a:spcPts val="0"/>
              </a:spcAft>
              <a:buFont typeface="Wingdings 2"/>
              <a:buChar char=""/>
              <a:defRPr/>
            </a:pPr>
            <a:r>
              <a:rPr lang="zh-CN" altLang="en-US" sz="2400" dirty="0" smtClean="0">
                <a:latin typeface="Arial Narrow" pitchFamily="34" charset="0"/>
                <a:ea typeface="黑体" pitchFamily="2" charset="-122"/>
              </a:rPr>
              <a:t>安全模式</a:t>
            </a:r>
            <a:endParaRPr lang="en-US" altLang="zh-CN" sz="2400" dirty="0" smtClean="0">
              <a:latin typeface="Arial Narrow" pitchFamily="34" charset="0"/>
              <a:ea typeface="黑体" pitchFamily="2" charset="-122"/>
            </a:endParaRPr>
          </a:p>
          <a:p>
            <a:pPr marL="548640" lvl="1" fontAlgn="auto">
              <a:spcBef>
                <a:spcPts val="370"/>
              </a:spcBef>
              <a:spcAft>
                <a:spcPts val="0"/>
              </a:spcAft>
              <a:buFont typeface="Wingdings 2"/>
              <a:buChar char=""/>
              <a:defRPr/>
            </a:pPr>
            <a:r>
              <a:rPr lang="zh-CN" altLang="en-US" dirty="0" smtClean="0">
                <a:latin typeface="Arial Narrow" pitchFamily="34" charset="0"/>
                <a:ea typeface="黑体" pitchFamily="2" charset="-122"/>
              </a:rPr>
              <a:t>刚启动的时候，等待每一个</a:t>
            </a:r>
            <a:r>
              <a:rPr lang="en-US" altLang="zh-CN" dirty="0" err="1" smtClean="0">
                <a:latin typeface="Arial Narrow" pitchFamily="34" charset="0"/>
                <a:ea typeface="黑体" pitchFamily="2" charset="-122"/>
              </a:rPr>
              <a:t>DataNode</a:t>
            </a:r>
            <a:r>
              <a:rPr lang="zh-CN" altLang="en-US" dirty="0" smtClean="0">
                <a:latin typeface="Arial Narrow" pitchFamily="34" charset="0"/>
                <a:ea typeface="黑体" pitchFamily="2" charset="-122"/>
              </a:rPr>
              <a:t>报告情况</a:t>
            </a:r>
            <a:endParaRPr lang="en-US" altLang="zh-CN" dirty="0" smtClean="0">
              <a:latin typeface="Arial Narrow" pitchFamily="34" charset="0"/>
              <a:ea typeface="黑体" pitchFamily="2" charset="-122"/>
            </a:endParaRPr>
          </a:p>
          <a:p>
            <a:pPr marL="548640" lvl="1" fontAlgn="auto">
              <a:spcBef>
                <a:spcPts val="370"/>
              </a:spcBef>
              <a:spcAft>
                <a:spcPts val="0"/>
              </a:spcAft>
              <a:buFont typeface="Wingdings 2"/>
              <a:buChar char=""/>
              <a:defRPr/>
            </a:pPr>
            <a:r>
              <a:rPr lang="zh-CN" altLang="en-US" dirty="0" smtClean="0">
                <a:latin typeface="Arial Narrow" pitchFamily="34" charset="0"/>
                <a:ea typeface="黑体" pitchFamily="2" charset="-122"/>
              </a:rPr>
              <a:t>退出安全模式的时候才进行副本复制操作</a:t>
            </a:r>
            <a:endParaRPr lang="en-US" altLang="zh-CN" dirty="0" smtClean="0">
              <a:latin typeface="Arial Narrow" pitchFamily="34" charset="0"/>
              <a:ea typeface="黑体" pitchFamily="2" charset="-122"/>
            </a:endParaRPr>
          </a:p>
          <a:p>
            <a:pPr marL="274320" indent="-274320" fontAlgn="auto">
              <a:spcBef>
                <a:spcPts val="580"/>
              </a:spcBef>
              <a:spcAft>
                <a:spcPts val="0"/>
              </a:spcAft>
              <a:buFont typeface="Wingdings 2"/>
              <a:buChar char=""/>
              <a:defRPr/>
            </a:pPr>
            <a:r>
              <a:rPr lang="en-US" altLang="zh-CN" sz="2400" dirty="0" err="1" smtClean="0">
                <a:latin typeface="Arial Narrow" pitchFamily="34" charset="0"/>
                <a:ea typeface="黑体" pitchFamily="2" charset="-122"/>
              </a:rPr>
              <a:t>NameNode</a:t>
            </a:r>
            <a:r>
              <a:rPr lang="zh-CN" altLang="en-US" sz="2400" dirty="0" smtClean="0">
                <a:latin typeface="Arial Narrow" pitchFamily="34" charset="0"/>
                <a:ea typeface="黑体" pitchFamily="2" charset="-122"/>
              </a:rPr>
              <a:t>有自己的 </a:t>
            </a:r>
            <a:r>
              <a:rPr lang="en-US" altLang="zh-CN" sz="2400" dirty="0" err="1" smtClean="0">
                <a:latin typeface="Arial Narrow" pitchFamily="34" charset="0"/>
                <a:ea typeface="黑体" pitchFamily="2" charset="-122"/>
              </a:rPr>
              <a:t>FsImage</a:t>
            </a:r>
            <a:r>
              <a:rPr lang="zh-CN" altLang="en-US" sz="2400" dirty="0" smtClean="0">
                <a:latin typeface="Arial Narrow" pitchFamily="34" charset="0"/>
                <a:ea typeface="黑体" pitchFamily="2" charset="-122"/>
              </a:rPr>
              <a:t>和</a:t>
            </a:r>
            <a:r>
              <a:rPr lang="en-US" altLang="zh-CN" sz="2400" dirty="0" err="1" smtClean="0">
                <a:latin typeface="Arial Narrow" pitchFamily="34" charset="0"/>
                <a:ea typeface="黑体" pitchFamily="2" charset="-122"/>
              </a:rPr>
              <a:t>EditLog</a:t>
            </a:r>
            <a:r>
              <a:rPr lang="zh-CN" altLang="en-US" sz="2400" dirty="0" smtClean="0">
                <a:latin typeface="Arial Narrow" pitchFamily="34" charset="0"/>
                <a:ea typeface="黑体" pitchFamily="2" charset="-122"/>
              </a:rPr>
              <a:t>，前者有自己的文件系统状态，后者是还没有更新的记录</a:t>
            </a: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sp>
        <p:nvSpPr>
          <p:cNvPr id="4"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的安装和启动</a:t>
            </a:r>
            <a:endParaRPr lang="en-US" altLang="zh-CN" b="1" dirty="0" smtClean="0">
              <a:solidFill>
                <a:srgbClr val="00B050"/>
              </a:solidFill>
              <a:latin typeface="黑体" pitchFamily="2" charset="-122"/>
              <a:ea typeface="黑体" pitchFamily="2" charset="-122"/>
            </a:endParaRPr>
          </a:p>
          <a:p>
            <a:pPr>
              <a:defRPr/>
            </a:pPr>
            <a:r>
              <a:rPr lang="zh-CN" altLang="en-US" sz="2400" dirty="0" smtClean="0">
                <a:latin typeface="Arial Narrow" pitchFamily="34" charset="0"/>
                <a:ea typeface="黑体" pitchFamily="2" charset="-122"/>
              </a:rPr>
              <a:t>下载</a:t>
            </a:r>
            <a:r>
              <a:rPr lang="en-US" altLang="zh-CN" sz="2400" dirty="0" smtClean="0">
                <a:latin typeface="Arial Narrow" pitchFamily="34" charset="0"/>
                <a:ea typeface="黑体" pitchFamily="2" charset="-122"/>
              </a:rPr>
              <a:t>hadoop-2.7.1.tar.gz</a:t>
            </a:r>
          </a:p>
          <a:p>
            <a:pPr>
              <a:defRPr/>
            </a:pPr>
            <a:r>
              <a:rPr lang="en-US" altLang="zh-CN" sz="2400" dirty="0" smtClean="0">
                <a:latin typeface="Arial Narrow" pitchFamily="34" charset="0"/>
                <a:ea typeface="黑体" pitchFamily="2" charset="-122"/>
              </a:rPr>
              <a:t>tar </a:t>
            </a:r>
            <a:r>
              <a:rPr lang="en-US" altLang="zh-CN" sz="2400" dirty="0" err="1" smtClean="0">
                <a:latin typeface="Arial Narrow" pitchFamily="34" charset="0"/>
                <a:ea typeface="黑体" pitchFamily="2" charset="-122"/>
              </a:rPr>
              <a:t>zxvf</a:t>
            </a:r>
            <a:r>
              <a:rPr lang="en-US" altLang="zh-CN" sz="2400" dirty="0" smtClean="0">
                <a:latin typeface="Arial Narrow" pitchFamily="34" charset="0"/>
                <a:ea typeface="黑体" pitchFamily="2" charset="-122"/>
              </a:rPr>
              <a:t> hadoop-2.7.1.tar.gz</a:t>
            </a:r>
            <a:r>
              <a:rPr lang="zh-CN" altLang="en-US" sz="2400" dirty="0" smtClean="0">
                <a:latin typeface="Arial Narrow" pitchFamily="34" charset="0"/>
                <a:ea typeface="黑体" pitchFamily="2" charset="-122"/>
              </a:rPr>
              <a:t>，解压后</a:t>
            </a:r>
            <a:r>
              <a:rPr lang="en-US" altLang="zh-CN" sz="2400" dirty="0" err="1" smtClean="0">
                <a:latin typeface="Arial Narrow" pitchFamily="34" charset="0"/>
                <a:ea typeface="黑体" pitchFamily="2" charset="-122"/>
              </a:rPr>
              <a:t>Hadoop</a:t>
            </a:r>
            <a:r>
              <a:rPr lang="zh-CN" altLang="en-US" sz="2400" dirty="0" smtClean="0">
                <a:latin typeface="Arial Narrow" pitchFamily="34" charset="0"/>
                <a:ea typeface="黑体" pitchFamily="2" charset="-122"/>
              </a:rPr>
              <a:t>系统包括</a:t>
            </a:r>
            <a:r>
              <a:rPr lang="en-US" altLang="zh-CN" sz="2400" dirty="0" smtClean="0">
                <a:latin typeface="Arial Narrow" pitchFamily="34" charset="0"/>
                <a:ea typeface="黑体" pitchFamily="2" charset="-122"/>
              </a:rPr>
              <a:t>HDFS</a:t>
            </a:r>
            <a:r>
              <a:rPr lang="zh-CN" altLang="en-US" sz="2400" dirty="0" smtClean="0">
                <a:latin typeface="Arial Narrow" pitchFamily="34" charset="0"/>
                <a:ea typeface="黑体" pitchFamily="2" charset="-122"/>
              </a:rPr>
              <a:t>和所有配置文件都在指定的文件目录中</a:t>
            </a:r>
            <a:endParaRPr lang="en-US" altLang="zh-CN" sz="2400" dirty="0" smtClean="0">
              <a:latin typeface="Arial Narrow" pitchFamily="34" charset="0"/>
              <a:ea typeface="黑体" pitchFamily="2" charset="-122"/>
            </a:endParaRPr>
          </a:p>
          <a:p>
            <a:pPr>
              <a:defRPr/>
            </a:pPr>
            <a:r>
              <a:rPr lang="zh-CN" altLang="en-US" sz="2400" dirty="0" smtClean="0">
                <a:latin typeface="Arial Narrow" pitchFamily="34" charset="0"/>
                <a:ea typeface="黑体" pitchFamily="2" charset="-122"/>
              </a:rPr>
              <a:t>在</a:t>
            </a:r>
            <a:r>
              <a:rPr lang="en-US" altLang="zh-CN" sz="2400" dirty="0" smtClean="0">
                <a:latin typeface="Arial Narrow" pitchFamily="34" charset="0"/>
                <a:ea typeface="黑体" pitchFamily="2" charset="-122"/>
              </a:rPr>
              <a:t>Linux</a:t>
            </a:r>
            <a:r>
              <a:rPr lang="zh-CN" altLang="en-US" sz="2400" dirty="0" smtClean="0">
                <a:latin typeface="Arial Narrow" pitchFamily="34" charset="0"/>
                <a:ea typeface="黑体" pitchFamily="2" charset="-122"/>
              </a:rPr>
              <a:t>下进行必要的系统配置</a:t>
            </a:r>
            <a:endParaRPr lang="en-US" altLang="zh-CN" sz="2400" dirty="0" smtClean="0">
              <a:latin typeface="Arial Narrow" pitchFamily="34" charset="0"/>
              <a:ea typeface="黑体" pitchFamily="2" charset="-122"/>
            </a:endParaRPr>
          </a:p>
          <a:p>
            <a:pPr>
              <a:defRPr/>
            </a:pPr>
            <a:r>
              <a:rPr lang="zh-CN" altLang="en-US" sz="2400" dirty="0" smtClean="0">
                <a:latin typeface="Arial Narrow" pitchFamily="34" charset="0"/>
                <a:ea typeface="黑体" pitchFamily="2" charset="-122"/>
              </a:rPr>
              <a:t>设置与</a:t>
            </a:r>
            <a:r>
              <a:rPr lang="en-US" altLang="zh-CN" sz="2400" dirty="0" err="1" smtClean="0">
                <a:latin typeface="Arial Narrow" pitchFamily="34" charset="0"/>
                <a:ea typeface="黑体" pitchFamily="2" charset="-122"/>
              </a:rPr>
              <a:t>Hadoop</a:t>
            </a:r>
            <a:r>
              <a:rPr lang="zh-CN" altLang="en-US" sz="2400" dirty="0" smtClean="0">
                <a:latin typeface="Arial Narrow" pitchFamily="34" charset="0"/>
                <a:ea typeface="黑体" pitchFamily="2" charset="-122"/>
              </a:rPr>
              <a:t>相关的</a:t>
            </a:r>
            <a:r>
              <a:rPr lang="en-US" altLang="zh-CN" sz="2400" dirty="0" smtClean="0">
                <a:latin typeface="Arial Narrow" pitchFamily="34" charset="0"/>
                <a:ea typeface="黑体" pitchFamily="2" charset="-122"/>
              </a:rPr>
              <a:t>Java</a:t>
            </a:r>
            <a:r>
              <a:rPr lang="zh-CN" altLang="en-US" sz="2400" dirty="0" smtClean="0">
                <a:latin typeface="Arial Narrow" pitchFamily="34" charset="0"/>
                <a:ea typeface="黑体" pitchFamily="2" charset="-122"/>
              </a:rPr>
              <a:t>运行环境变量</a:t>
            </a:r>
            <a:endParaRPr lang="en-US" altLang="zh-CN" sz="2400" dirty="0" smtClean="0">
              <a:latin typeface="Arial Narrow" pitchFamily="34" charset="0"/>
              <a:ea typeface="黑体" pitchFamily="2" charset="-122"/>
            </a:endParaRPr>
          </a:p>
          <a:p>
            <a:pPr>
              <a:defRPr/>
            </a:pPr>
            <a:r>
              <a:rPr lang="zh-CN" altLang="en-US" sz="2400" dirty="0" smtClean="0">
                <a:latin typeface="Arial Narrow" pitchFamily="34" charset="0"/>
                <a:ea typeface="黑体" pitchFamily="2" charset="-122"/>
              </a:rPr>
              <a:t>启动</a:t>
            </a:r>
            <a:r>
              <a:rPr lang="en-US" altLang="zh-CN" sz="2400" dirty="0" smtClean="0">
                <a:latin typeface="Arial Narrow" pitchFamily="34" charset="0"/>
                <a:ea typeface="黑体" pitchFamily="2" charset="-122"/>
              </a:rPr>
              <a:t>Java</a:t>
            </a:r>
            <a:r>
              <a:rPr lang="zh-CN" altLang="en-US" sz="2400" dirty="0" smtClean="0">
                <a:latin typeface="Arial Narrow" pitchFamily="34" charset="0"/>
                <a:ea typeface="黑体" pitchFamily="2" charset="-122"/>
              </a:rPr>
              <a:t>虚拟机</a:t>
            </a:r>
            <a:endParaRPr lang="en-US" altLang="zh-CN" sz="2400" dirty="0" smtClean="0">
              <a:latin typeface="Arial Narrow" pitchFamily="34" charset="0"/>
              <a:ea typeface="黑体" pitchFamily="2" charset="-122"/>
            </a:endParaRPr>
          </a:p>
          <a:p>
            <a:pPr>
              <a:defRPr/>
            </a:pPr>
            <a:r>
              <a:rPr lang="zh-CN" altLang="en-US" sz="2400" dirty="0" smtClean="0">
                <a:latin typeface="Arial Narrow" pitchFamily="34" charset="0"/>
                <a:ea typeface="黑体" pitchFamily="2" charset="-122"/>
              </a:rPr>
              <a:t>启动</a:t>
            </a:r>
            <a:r>
              <a:rPr lang="en-US" altLang="zh-CN" sz="2400" dirty="0" err="1" smtClean="0">
                <a:latin typeface="Arial Narrow" pitchFamily="34" charset="0"/>
                <a:ea typeface="黑体" pitchFamily="2" charset="-122"/>
              </a:rPr>
              <a:t>Hadoop</a:t>
            </a:r>
            <a:r>
              <a:rPr lang="zh-CN" altLang="en-US" sz="2400" dirty="0" smtClean="0">
                <a:latin typeface="Arial Narrow" pitchFamily="34" charset="0"/>
                <a:ea typeface="黑体" pitchFamily="2" charset="-122"/>
              </a:rPr>
              <a:t>，则</a:t>
            </a:r>
            <a:r>
              <a:rPr lang="en-US" altLang="zh-CN" sz="2400" dirty="0" err="1" smtClean="0">
                <a:latin typeface="Arial Narrow" pitchFamily="34" charset="0"/>
                <a:ea typeface="黑体" pitchFamily="2" charset="-122"/>
              </a:rPr>
              <a:t>Hadoop</a:t>
            </a:r>
            <a:r>
              <a:rPr lang="zh-CN" altLang="en-US" sz="2400" dirty="0" smtClean="0">
                <a:latin typeface="Arial Narrow" pitchFamily="34" charset="0"/>
                <a:ea typeface="黑体" pitchFamily="2" charset="-122"/>
              </a:rPr>
              <a:t>和</a:t>
            </a:r>
            <a:r>
              <a:rPr lang="en-US" altLang="zh-CN" sz="2400" dirty="0" smtClean="0">
                <a:latin typeface="Arial Narrow" pitchFamily="34" charset="0"/>
                <a:ea typeface="黑体" pitchFamily="2" charset="-122"/>
              </a:rPr>
              <a:t>HDFS</a:t>
            </a:r>
            <a:r>
              <a:rPr lang="zh-CN" altLang="en-US" sz="2400" dirty="0" smtClean="0">
                <a:latin typeface="Arial Narrow" pitchFamily="34" charset="0"/>
                <a:ea typeface="黑体" pitchFamily="2" charset="-122"/>
              </a:rPr>
              <a:t>文件系统开始运行</a:t>
            </a:r>
            <a:endParaRPr lang="en-US" altLang="zh-CN" sz="2400" dirty="0" smtClean="0">
              <a:latin typeface="Arial Narrow" pitchFamily="34" charset="0"/>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sp>
        <p:nvSpPr>
          <p:cNvPr id="4"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文件系统操作命令</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sp>
        <p:nvSpPr>
          <p:cNvPr id="16387" name="内容占位符 7"/>
          <p:cNvSpPr txBox="1">
            <a:spLocks/>
          </p:cNvSpPr>
          <p:nvPr/>
        </p:nvSpPr>
        <p:spPr bwMode="auto">
          <a:xfrm>
            <a:off x="430213" y="2859088"/>
            <a:ext cx="8229600" cy="3086100"/>
          </a:xfrm>
          <a:prstGeom prst="rect">
            <a:avLst/>
          </a:prstGeom>
          <a:noFill/>
          <a:ln w="9525">
            <a:noFill/>
            <a:miter lim="800000"/>
            <a:headEnd/>
            <a:tailEnd/>
          </a:ln>
        </p:spPr>
        <p:txBody>
          <a:bodyPr/>
          <a:lstStyle/>
          <a:p>
            <a:pPr marL="273050" indent="-273050">
              <a:spcBef>
                <a:spcPts val="575"/>
              </a:spcBef>
              <a:buClr>
                <a:schemeClr val="accent1"/>
              </a:buClr>
              <a:buSzPct val="85000"/>
              <a:buFont typeface="Wingdings 2" pitchFamily="18" charset="2"/>
              <a:buChar char=""/>
            </a:pPr>
            <a:r>
              <a:rPr lang="zh-CN" altLang="en-US" sz="2000">
                <a:latin typeface="Arial Narrow" pitchFamily="34" charset="0"/>
              </a:rPr>
              <a:t>建立用户自己的目录，用户目录在</a:t>
            </a:r>
            <a:r>
              <a:rPr lang="en-US" altLang="zh-CN" sz="2000">
                <a:latin typeface="Arial Narrow" pitchFamily="34" charset="0"/>
              </a:rPr>
              <a:t>/user</a:t>
            </a:r>
            <a:r>
              <a:rPr lang="zh-CN" altLang="en-US" sz="2000">
                <a:latin typeface="Arial Narrow" pitchFamily="34" charset="0"/>
              </a:rPr>
              <a:t>中，需要建立</a:t>
            </a:r>
            <a:endParaRPr lang="en-US" altLang="zh-CN" sz="2000">
              <a:latin typeface="Arial Narrow" pitchFamily="34" charset="0"/>
            </a:endParaRPr>
          </a:p>
          <a:p>
            <a:pPr marL="273050" indent="-273050">
              <a:spcBef>
                <a:spcPts val="575"/>
              </a:spcBef>
              <a:buClr>
                <a:schemeClr val="accent1"/>
              </a:buClr>
              <a:buSzPct val="85000"/>
              <a:buFont typeface="Wingdings 2" pitchFamily="18" charset="2"/>
              <a:buChar char=""/>
            </a:pPr>
            <a:endParaRPr lang="en-US" altLang="zh-CN" sz="2000">
              <a:latin typeface="Arial Narrow" pitchFamily="34" charset="0"/>
            </a:endParaRPr>
          </a:p>
          <a:p>
            <a:pPr marL="273050" indent="-273050">
              <a:spcBef>
                <a:spcPts val="575"/>
              </a:spcBef>
              <a:buClr>
                <a:schemeClr val="accent1"/>
              </a:buClr>
              <a:buSzPct val="85000"/>
              <a:buFont typeface="Wingdings 2" pitchFamily="18" charset="2"/>
              <a:buChar char=""/>
            </a:pPr>
            <a:endParaRPr lang="en-US" altLang="zh-CN" sz="2000">
              <a:latin typeface="Arial Narrow" pitchFamily="34" charset="0"/>
            </a:endParaRPr>
          </a:p>
          <a:p>
            <a:pPr marL="273050" indent="-273050">
              <a:spcBef>
                <a:spcPts val="575"/>
              </a:spcBef>
              <a:buClr>
                <a:schemeClr val="accent1"/>
              </a:buClr>
              <a:buSzPct val="85000"/>
              <a:buFont typeface="Wingdings 2" pitchFamily="18" charset="2"/>
              <a:buChar char=""/>
            </a:pPr>
            <a:endParaRPr lang="en-US" altLang="zh-CN" sz="2000">
              <a:latin typeface="Arial Narrow" pitchFamily="34" charset="0"/>
            </a:endParaRPr>
          </a:p>
          <a:p>
            <a:pPr marL="273050" indent="-273050">
              <a:spcBef>
                <a:spcPts val="575"/>
              </a:spcBef>
              <a:buClr>
                <a:schemeClr val="accent1"/>
              </a:buClr>
              <a:buSzPct val="85000"/>
              <a:buFont typeface="Wingdings 2" pitchFamily="18" charset="2"/>
              <a:buChar char=""/>
            </a:pPr>
            <a:r>
              <a:rPr lang="zh-CN" altLang="en-US" sz="2000">
                <a:latin typeface="Arial Narrow" pitchFamily="34" charset="0"/>
              </a:rPr>
              <a:t>用</a:t>
            </a:r>
            <a:r>
              <a:rPr lang="en-US" altLang="zh-CN" sz="2000">
                <a:latin typeface="Arial Narrow" pitchFamily="34" charset="0"/>
              </a:rPr>
              <a:t>-put</a:t>
            </a:r>
            <a:r>
              <a:rPr lang="zh-CN" altLang="en-US" sz="2000">
                <a:latin typeface="Arial Narrow" pitchFamily="34" charset="0"/>
              </a:rPr>
              <a:t>命令在</a:t>
            </a:r>
            <a:r>
              <a:rPr lang="en-US" altLang="zh-CN" sz="2000">
                <a:latin typeface="Arial Narrow" pitchFamily="34" charset="0"/>
              </a:rPr>
              <a:t>Linux</a:t>
            </a:r>
            <a:r>
              <a:rPr lang="zh-CN" altLang="en-US" sz="2000">
                <a:latin typeface="Arial Narrow" pitchFamily="34" charset="0"/>
              </a:rPr>
              <a:t>文件系统与</a:t>
            </a:r>
            <a:r>
              <a:rPr lang="en-US" altLang="zh-CN" sz="2000">
                <a:latin typeface="Arial Narrow" pitchFamily="34" charset="0"/>
              </a:rPr>
              <a:t>HDFS</a:t>
            </a:r>
            <a:r>
              <a:rPr lang="zh-CN" altLang="en-US" sz="2000">
                <a:latin typeface="Arial Narrow" pitchFamily="34" charset="0"/>
              </a:rPr>
              <a:t>之间复制数据文件</a:t>
            </a:r>
            <a:endParaRPr lang="en-US" altLang="zh-CN" sz="2000">
              <a:latin typeface="Arial Narrow" pitchFamily="34" charset="0"/>
            </a:endParaRPr>
          </a:p>
          <a:p>
            <a:pPr marL="273050" indent="-273050">
              <a:spcBef>
                <a:spcPts val="575"/>
              </a:spcBef>
              <a:buClr>
                <a:schemeClr val="accent1"/>
              </a:buClr>
              <a:buSzPct val="85000"/>
              <a:buFont typeface="Wingdings 2" pitchFamily="18" charset="2"/>
              <a:buChar char=""/>
            </a:pPr>
            <a:r>
              <a:rPr lang="en-US" altLang="zh-CN" sz="2000">
                <a:latin typeface="Arial Narrow" pitchFamily="34" charset="0"/>
              </a:rPr>
              <a:t>-put </a:t>
            </a:r>
            <a:r>
              <a:rPr lang="zh-CN" altLang="en-US" sz="2000">
                <a:latin typeface="Arial Narrow" pitchFamily="34" charset="0"/>
              </a:rPr>
              <a:t>等同于 </a:t>
            </a:r>
            <a:r>
              <a:rPr lang="en-US" altLang="zh-CN" sz="2000">
                <a:latin typeface="Arial Narrow" pitchFamily="34" charset="0"/>
              </a:rPr>
              <a:t>-copyFromLocal</a:t>
            </a:r>
            <a:endParaRPr lang="zh-CN" altLang="en-US" sz="2000">
              <a:latin typeface="Arial Narrow" pitchFamily="34" charset="0"/>
            </a:endParaRPr>
          </a:p>
        </p:txBody>
      </p:sp>
      <p:sp>
        <p:nvSpPr>
          <p:cNvPr id="5" name="矩形 4"/>
          <p:cNvSpPr/>
          <p:nvPr/>
        </p:nvSpPr>
        <p:spPr>
          <a:xfrm>
            <a:off x="428625" y="1362075"/>
            <a:ext cx="8143875" cy="369888"/>
          </a:xfrm>
          <a:prstGeom prst="rect">
            <a:avLst/>
          </a:prstGeom>
          <a:solidFill>
            <a:schemeClr val="bg2"/>
          </a:solidFill>
        </p:spPr>
        <p:style>
          <a:lnRef idx="1">
            <a:schemeClr val="accent5"/>
          </a:lnRef>
          <a:fillRef idx="2">
            <a:schemeClr val="accent5"/>
          </a:fillRef>
          <a:effectRef idx="1">
            <a:schemeClr val="accent5"/>
          </a:effectRef>
          <a:fontRef idx="minor">
            <a:schemeClr val="dk1"/>
          </a:fontRef>
        </p:style>
        <p:txBody>
          <a:bodyPr>
            <a:spAutoFit/>
          </a:bodyPr>
          <a:lstStyle/>
          <a:p>
            <a:pPr fontAlgn="auto">
              <a:spcBef>
                <a:spcPts val="0"/>
              </a:spcBef>
              <a:spcAft>
                <a:spcPts val="0"/>
              </a:spcAft>
              <a:defRPr/>
            </a:pPr>
            <a:r>
              <a:rPr lang="en-US" altLang="zh-CN" dirty="0" err="1">
                <a:latin typeface="Arial Narrow" pitchFamily="34" charset="0"/>
              </a:rPr>
              <a:t>someone@anynode:hadoop</a:t>
            </a:r>
            <a:r>
              <a:rPr lang="en-US" altLang="zh-CN" dirty="0">
                <a:latin typeface="Arial Narrow" pitchFamily="34" charset="0"/>
              </a:rPr>
              <a:t>$ </a:t>
            </a:r>
            <a:r>
              <a:rPr lang="en-US" altLang="zh-CN" dirty="0">
                <a:solidFill>
                  <a:srgbClr val="C00000"/>
                </a:solidFill>
                <a:latin typeface="Arial Narrow" pitchFamily="34" charset="0"/>
              </a:rPr>
              <a:t>bin/</a:t>
            </a:r>
            <a:r>
              <a:rPr lang="en-US" altLang="zh-CN" dirty="0" err="1">
                <a:solidFill>
                  <a:srgbClr val="C00000"/>
                </a:solidFill>
                <a:latin typeface="Arial Narrow" pitchFamily="34" charset="0"/>
              </a:rPr>
              <a:t>hadoop</a:t>
            </a:r>
            <a:r>
              <a:rPr lang="en-US" altLang="zh-CN" dirty="0">
                <a:latin typeface="Arial Narrow" pitchFamily="34" charset="0"/>
              </a:rPr>
              <a:t> </a:t>
            </a:r>
            <a:r>
              <a:rPr lang="en-US" altLang="zh-CN" b="1" dirty="0" err="1">
                <a:solidFill>
                  <a:srgbClr val="0066FF"/>
                </a:solidFill>
                <a:latin typeface="Arial Narrow" pitchFamily="34" charset="0"/>
              </a:rPr>
              <a:t>dfs</a:t>
            </a:r>
            <a:r>
              <a:rPr lang="en-US" altLang="zh-CN" b="1" dirty="0">
                <a:solidFill>
                  <a:srgbClr val="0066FF"/>
                </a:solidFill>
                <a:latin typeface="Arial Narrow" pitchFamily="34" charset="0"/>
              </a:rPr>
              <a:t> -</a:t>
            </a:r>
            <a:r>
              <a:rPr lang="en-US" altLang="zh-CN" b="1" dirty="0" err="1">
                <a:solidFill>
                  <a:srgbClr val="0066FF"/>
                </a:solidFill>
                <a:latin typeface="Arial Narrow" pitchFamily="34" charset="0"/>
              </a:rPr>
              <a:t>ls</a:t>
            </a:r>
            <a:r>
              <a:rPr lang="en-US" altLang="zh-CN" b="1" dirty="0">
                <a:solidFill>
                  <a:srgbClr val="0066FF"/>
                </a:solidFill>
                <a:latin typeface="Arial Narrow" pitchFamily="34" charset="0"/>
              </a:rPr>
              <a:t> </a:t>
            </a:r>
            <a:r>
              <a:rPr lang="en-US" altLang="zh-CN" dirty="0" err="1">
                <a:latin typeface="Arial Narrow" pitchFamily="34" charset="0"/>
              </a:rPr>
              <a:t>someone@anynode:hadoop</a:t>
            </a:r>
            <a:r>
              <a:rPr lang="en-US" altLang="zh-CN" dirty="0">
                <a:latin typeface="Arial Narrow" pitchFamily="34" charset="0"/>
              </a:rPr>
              <a:t>$</a:t>
            </a:r>
            <a:endParaRPr lang="zh-CN" altLang="en-US" dirty="0">
              <a:latin typeface="Arial Narrow" pitchFamily="34" charset="0"/>
            </a:endParaRPr>
          </a:p>
        </p:txBody>
      </p:sp>
      <p:sp>
        <p:nvSpPr>
          <p:cNvPr id="6" name="矩形 5"/>
          <p:cNvSpPr/>
          <p:nvPr/>
        </p:nvSpPr>
        <p:spPr>
          <a:xfrm>
            <a:off x="433388" y="1778000"/>
            <a:ext cx="7048500" cy="923925"/>
          </a:xfrm>
          <a:prstGeom prst="rect">
            <a:avLst/>
          </a:prstGeom>
          <a:solidFill>
            <a:srgbClr val="66FFFF"/>
          </a:solidFill>
        </p:spPr>
        <p:style>
          <a:lnRef idx="1">
            <a:schemeClr val="accent3"/>
          </a:lnRef>
          <a:fillRef idx="2">
            <a:schemeClr val="accent3"/>
          </a:fillRef>
          <a:effectRef idx="1">
            <a:schemeClr val="accent3"/>
          </a:effectRef>
          <a:fontRef idx="minor">
            <a:schemeClr val="dk1"/>
          </a:fontRef>
        </p:style>
        <p:txBody>
          <a:bodyPr>
            <a:spAutoFit/>
          </a:bodyPr>
          <a:lstStyle/>
          <a:p>
            <a:pPr fontAlgn="auto">
              <a:spcBef>
                <a:spcPts val="0"/>
              </a:spcBef>
              <a:spcAft>
                <a:spcPts val="0"/>
              </a:spcAft>
              <a:defRPr/>
            </a:pPr>
            <a:r>
              <a:rPr lang="en-US" altLang="zh-CN" dirty="0" err="1">
                <a:latin typeface="Arial Narrow" pitchFamily="34" charset="0"/>
              </a:rPr>
              <a:t>someone@anynode:hadoop</a:t>
            </a:r>
            <a:r>
              <a:rPr lang="en-US" altLang="zh-CN" dirty="0">
                <a:latin typeface="Arial Narrow" pitchFamily="34" charset="0"/>
              </a:rPr>
              <a:t>$ bin/</a:t>
            </a:r>
            <a:r>
              <a:rPr lang="en-US" altLang="zh-CN" dirty="0" err="1">
                <a:latin typeface="Arial Narrow" pitchFamily="34" charset="0"/>
              </a:rPr>
              <a:t>hadoop</a:t>
            </a:r>
            <a:r>
              <a:rPr lang="en-US" altLang="zh-CN" dirty="0">
                <a:latin typeface="Arial Narrow" pitchFamily="34" charset="0"/>
              </a:rPr>
              <a:t> </a:t>
            </a:r>
            <a:r>
              <a:rPr lang="en-US" altLang="zh-CN" dirty="0" err="1">
                <a:latin typeface="Arial Narrow" pitchFamily="34" charset="0"/>
              </a:rPr>
              <a:t>dfs</a:t>
            </a:r>
            <a:r>
              <a:rPr lang="en-US" altLang="zh-CN" dirty="0">
                <a:latin typeface="Arial Narrow" pitchFamily="34" charset="0"/>
              </a:rPr>
              <a:t> -</a:t>
            </a:r>
            <a:r>
              <a:rPr lang="en-US" altLang="zh-CN" dirty="0" err="1">
                <a:latin typeface="Arial Narrow" pitchFamily="34" charset="0"/>
              </a:rPr>
              <a:t>ls</a:t>
            </a:r>
            <a:r>
              <a:rPr lang="en-US" altLang="zh-CN" dirty="0">
                <a:latin typeface="Arial Narrow" pitchFamily="34" charset="0"/>
              </a:rPr>
              <a:t> / Found 2 items </a:t>
            </a:r>
          </a:p>
          <a:p>
            <a:pPr fontAlgn="auto">
              <a:spcBef>
                <a:spcPts val="0"/>
              </a:spcBef>
              <a:spcAft>
                <a:spcPts val="0"/>
              </a:spcAft>
              <a:defRPr/>
            </a:pPr>
            <a:r>
              <a:rPr lang="en-US" altLang="zh-CN" dirty="0" err="1">
                <a:latin typeface="Arial Narrow" pitchFamily="34" charset="0"/>
              </a:rPr>
              <a:t>drwxr</a:t>
            </a:r>
            <a:r>
              <a:rPr lang="en-US" altLang="zh-CN" dirty="0">
                <a:latin typeface="Arial Narrow" pitchFamily="34" charset="0"/>
              </a:rPr>
              <a:t>-</a:t>
            </a:r>
            <a:r>
              <a:rPr lang="en-US" altLang="zh-CN" dirty="0" err="1">
                <a:latin typeface="Arial Narrow" pitchFamily="34" charset="0"/>
              </a:rPr>
              <a:t>xr</a:t>
            </a:r>
            <a:r>
              <a:rPr lang="en-US" altLang="zh-CN" dirty="0">
                <a:latin typeface="Arial Narrow" pitchFamily="34" charset="0"/>
              </a:rPr>
              <a:t>-x - </a:t>
            </a:r>
            <a:r>
              <a:rPr lang="en-US" altLang="zh-CN" dirty="0" err="1">
                <a:latin typeface="Arial Narrow" pitchFamily="34" charset="0"/>
              </a:rPr>
              <a:t>hadoop</a:t>
            </a:r>
            <a:r>
              <a:rPr lang="en-US" altLang="zh-CN" dirty="0">
                <a:latin typeface="Arial Narrow" pitchFamily="34" charset="0"/>
              </a:rPr>
              <a:t> </a:t>
            </a:r>
            <a:r>
              <a:rPr lang="en-US" altLang="zh-CN" dirty="0" err="1">
                <a:latin typeface="Arial Narrow" pitchFamily="34" charset="0"/>
              </a:rPr>
              <a:t>supergroup</a:t>
            </a:r>
            <a:r>
              <a:rPr lang="en-US" altLang="zh-CN" dirty="0">
                <a:latin typeface="Arial Narrow" pitchFamily="34" charset="0"/>
              </a:rPr>
              <a:t> 0 2008-09-20 19:40 /</a:t>
            </a:r>
            <a:r>
              <a:rPr lang="en-US" altLang="zh-CN" dirty="0" err="1">
                <a:latin typeface="Arial Narrow" pitchFamily="34" charset="0"/>
              </a:rPr>
              <a:t>hadoop</a:t>
            </a:r>
            <a:r>
              <a:rPr lang="en-US" altLang="zh-CN" dirty="0">
                <a:latin typeface="Arial Narrow" pitchFamily="34" charset="0"/>
              </a:rPr>
              <a:t> </a:t>
            </a:r>
          </a:p>
          <a:p>
            <a:pPr fontAlgn="auto">
              <a:spcBef>
                <a:spcPts val="0"/>
              </a:spcBef>
              <a:spcAft>
                <a:spcPts val="0"/>
              </a:spcAft>
              <a:defRPr/>
            </a:pPr>
            <a:r>
              <a:rPr lang="en-US" altLang="zh-CN" dirty="0" err="1">
                <a:latin typeface="Arial Narrow" pitchFamily="34" charset="0"/>
              </a:rPr>
              <a:t>drwxr</a:t>
            </a:r>
            <a:r>
              <a:rPr lang="en-US" altLang="zh-CN" dirty="0">
                <a:latin typeface="Arial Narrow" pitchFamily="34" charset="0"/>
              </a:rPr>
              <a:t>-</a:t>
            </a:r>
            <a:r>
              <a:rPr lang="en-US" altLang="zh-CN" dirty="0" err="1">
                <a:latin typeface="Arial Narrow" pitchFamily="34" charset="0"/>
              </a:rPr>
              <a:t>xr</a:t>
            </a:r>
            <a:r>
              <a:rPr lang="en-US" altLang="zh-CN" dirty="0">
                <a:latin typeface="Arial Narrow" pitchFamily="34" charset="0"/>
              </a:rPr>
              <a:t>-x - </a:t>
            </a:r>
            <a:r>
              <a:rPr lang="en-US" altLang="zh-CN" dirty="0" err="1">
                <a:latin typeface="Arial Narrow" pitchFamily="34" charset="0"/>
              </a:rPr>
              <a:t>hadoop</a:t>
            </a:r>
            <a:r>
              <a:rPr lang="en-US" altLang="zh-CN" dirty="0">
                <a:latin typeface="Arial Narrow" pitchFamily="34" charset="0"/>
              </a:rPr>
              <a:t> </a:t>
            </a:r>
            <a:r>
              <a:rPr lang="en-US" altLang="zh-CN" dirty="0" err="1">
                <a:latin typeface="Arial Narrow" pitchFamily="34" charset="0"/>
              </a:rPr>
              <a:t>supergroup</a:t>
            </a:r>
            <a:r>
              <a:rPr lang="en-US" altLang="zh-CN" dirty="0">
                <a:latin typeface="Arial Narrow" pitchFamily="34" charset="0"/>
              </a:rPr>
              <a:t> 0 2008-09-20 20:08 /</a:t>
            </a:r>
            <a:r>
              <a:rPr lang="en-US" altLang="zh-CN" dirty="0" err="1">
                <a:latin typeface="Arial Narrow" pitchFamily="34" charset="0"/>
              </a:rPr>
              <a:t>tmp</a:t>
            </a:r>
            <a:endParaRPr lang="zh-CN" altLang="en-US" dirty="0">
              <a:latin typeface="Arial Narrow" pitchFamily="34" charset="0"/>
            </a:endParaRPr>
          </a:p>
        </p:txBody>
      </p:sp>
      <p:sp>
        <p:nvSpPr>
          <p:cNvPr id="7" name="矩形 6"/>
          <p:cNvSpPr/>
          <p:nvPr/>
        </p:nvSpPr>
        <p:spPr>
          <a:xfrm>
            <a:off x="465138" y="3316288"/>
            <a:ext cx="6429375" cy="369887"/>
          </a:xfrm>
          <a:prstGeom prst="rect">
            <a:avLst/>
          </a:prstGeom>
          <a:solidFill>
            <a:schemeClr val="bg2"/>
          </a:solidFill>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dirty="0" err="1">
                <a:latin typeface="Arial Narrow" pitchFamily="34" charset="0"/>
              </a:rPr>
              <a:t>someone@anynode:hadoop</a:t>
            </a:r>
            <a:r>
              <a:rPr lang="en-US" altLang="zh-CN" dirty="0">
                <a:latin typeface="Arial Narrow" pitchFamily="34" charset="0"/>
              </a:rPr>
              <a:t>$ </a:t>
            </a:r>
            <a:r>
              <a:rPr lang="en-US" altLang="zh-CN" dirty="0">
                <a:solidFill>
                  <a:srgbClr val="C00000"/>
                </a:solidFill>
                <a:latin typeface="Arial Narrow" pitchFamily="34" charset="0"/>
              </a:rPr>
              <a:t>bin/</a:t>
            </a:r>
            <a:r>
              <a:rPr lang="en-US" altLang="zh-CN" dirty="0" err="1">
                <a:solidFill>
                  <a:srgbClr val="C00000"/>
                </a:solidFill>
                <a:latin typeface="Arial Narrow" pitchFamily="34" charset="0"/>
              </a:rPr>
              <a:t>hadoop</a:t>
            </a:r>
            <a:r>
              <a:rPr lang="en-US" altLang="zh-CN" dirty="0">
                <a:latin typeface="Arial Narrow" pitchFamily="34" charset="0"/>
              </a:rPr>
              <a:t> </a:t>
            </a:r>
            <a:r>
              <a:rPr lang="en-US" altLang="zh-CN" b="1" dirty="0" err="1">
                <a:solidFill>
                  <a:srgbClr val="0066FF"/>
                </a:solidFill>
                <a:latin typeface="Arial Narrow" pitchFamily="34" charset="0"/>
              </a:rPr>
              <a:t>dfs</a:t>
            </a:r>
            <a:r>
              <a:rPr lang="en-US" altLang="zh-CN" b="1" dirty="0">
                <a:solidFill>
                  <a:srgbClr val="0066FF"/>
                </a:solidFill>
                <a:latin typeface="Arial Narrow" pitchFamily="34" charset="0"/>
              </a:rPr>
              <a:t> -</a:t>
            </a:r>
            <a:r>
              <a:rPr lang="en-US" altLang="zh-CN" b="1" dirty="0" err="1">
                <a:solidFill>
                  <a:srgbClr val="0066FF"/>
                </a:solidFill>
                <a:latin typeface="Arial Narrow" pitchFamily="34" charset="0"/>
              </a:rPr>
              <a:t>mkdir</a:t>
            </a:r>
            <a:r>
              <a:rPr lang="en-US" altLang="zh-CN" b="1" dirty="0">
                <a:solidFill>
                  <a:srgbClr val="0066FF"/>
                </a:solidFill>
                <a:latin typeface="Arial Narrow" pitchFamily="34" charset="0"/>
              </a:rPr>
              <a:t> </a:t>
            </a:r>
            <a:r>
              <a:rPr lang="en-US" altLang="zh-CN" b="1" dirty="0">
                <a:solidFill>
                  <a:srgbClr val="00B050"/>
                </a:solidFill>
                <a:latin typeface="Arial Narrow" pitchFamily="34" charset="0"/>
              </a:rPr>
              <a:t>/user</a:t>
            </a:r>
            <a:endParaRPr lang="zh-CN" altLang="en-US" b="1" dirty="0">
              <a:solidFill>
                <a:srgbClr val="00B050"/>
              </a:solidFill>
              <a:latin typeface="Arial Narrow" pitchFamily="34" charset="0"/>
            </a:endParaRPr>
          </a:p>
        </p:txBody>
      </p:sp>
      <p:sp>
        <p:nvSpPr>
          <p:cNvPr id="8" name="矩形 8"/>
          <p:cNvSpPr/>
          <p:nvPr/>
        </p:nvSpPr>
        <p:spPr>
          <a:xfrm>
            <a:off x="463550" y="3754438"/>
            <a:ext cx="6643688" cy="369887"/>
          </a:xfrm>
          <a:prstGeom prst="rect">
            <a:avLst/>
          </a:prstGeom>
          <a:solidFill>
            <a:schemeClr val="bg2"/>
          </a:solidFill>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dirty="0" err="1">
                <a:latin typeface="Arial Narrow" pitchFamily="34" charset="0"/>
              </a:rPr>
              <a:t>someone@anynode:hadoop</a:t>
            </a:r>
            <a:r>
              <a:rPr lang="en-US" altLang="zh-CN" dirty="0">
                <a:latin typeface="Arial Narrow" pitchFamily="34" charset="0"/>
              </a:rPr>
              <a:t>$ </a:t>
            </a:r>
            <a:r>
              <a:rPr lang="en-US" altLang="zh-CN" dirty="0">
                <a:solidFill>
                  <a:srgbClr val="C00000"/>
                </a:solidFill>
                <a:latin typeface="Arial Narrow" pitchFamily="34" charset="0"/>
              </a:rPr>
              <a:t>bin/</a:t>
            </a:r>
            <a:r>
              <a:rPr lang="en-US" altLang="zh-CN" dirty="0" err="1">
                <a:solidFill>
                  <a:srgbClr val="C00000"/>
                </a:solidFill>
                <a:latin typeface="Arial Narrow" pitchFamily="34" charset="0"/>
              </a:rPr>
              <a:t>hadoop</a:t>
            </a:r>
            <a:r>
              <a:rPr lang="en-US" altLang="zh-CN" dirty="0">
                <a:latin typeface="Arial Narrow" pitchFamily="34" charset="0"/>
              </a:rPr>
              <a:t> </a:t>
            </a:r>
            <a:r>
              <a:rPr lang="en-US" altLang="zh-CN" b="1" dirty="0" err="1">
                <a:solidFill>
                  <a:srgbClr val="0066FF"/>
                </a:solidFill>
                <a:latin typeface="Arial Narrow" pitchFamily="34" charset="0"/>
              </a:rPr>
              <a:t>dfs</a:t>
            </a:r>
            <a:r>
              <a:rPr lang="en-US" altLang="zh-CN" b="1" dirty="0">
                <a:solidFill>
                  <a:srgbClr val="0066FF"/>
                </a:solidFill>
                <a:latin typeface="Arial Narrow" pitchFamily="34" charset="0"/>
              </a:rPr>
              <a:t> -</a:t>
            </a:r>
            <a:r>
              <a:rPr lang="en-US" altLang="zh-CN" b="1" dirty="0" err="1">
                <a:solidFill>
                  <a:srgbClr val="0066FF"/>
                </a:solidFill>
                <a:latin typeface="Arial Narrow" pitchFamily="34" charset="0"/>
              </a:rPr>
              <a:t>mkdir</a:t>
            </a:r>
            <a:r>
              <a:rPr lang="en-US" altLang="zh-CN" b="1" dirty="0">
                <a:solidFill>
                  <a:srgbClr val="0066FF"/>
                </a:solidFill>
                <a:latin typeface="Arial Narrow" pitchFamily="34" charset="0"/>
              </a:rPr>
              <a:t> </a:t>
            </a:r>
            <a:r>
              <a:rPr lang="en-US" altLang="zh-CN" b="1" dirty="0">
                <a:solidFill>
                  <a:srgbClr val="00B050"/>
                </a:solidFill>
                <a:latin typeface="Arial Narrow" pitchFamily="34" charset="0"/>
              </a:rPr>
              <a:t>/user/someone</a:t>
            </a:r>
            <a:endParaRPr lang="zh-CN" altLang="en-US" b="1" dirty="0">
              <a:solidFill>
                <a:srgbClr val="00B050"/>
              </a:solidFill>
              <a:latin typeface="Arial Narrow" pitchFamily="34" charset="0"/>
            </a:endParaRPr>
          </a:p>
        </p:txBody>
      </p:sp>
      <p:sp>
        <p:nvSpPr>
          <p:cNvPr id="9" name="矩形 9"/>
          <p:cNvSpPr/>
          <p:nvPr/>
        </p:nvSpPr>
        <p:spPr>
          <a:xfrm>
            <a:off x="473075" y="5189538"/>
            <a:ext cx="8375650" cy="647700"/>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a:spAutoFit/>
          </a:bodyPr>
          <a:lstStyle/>
          <a:p>
            <a:pPr fontAlgn="auto">
              <a:spcBef>
                <a:spcPts val="0"/>
              </a:spcBef>
              <a:spcAft>
                <a:spcPts val="0"/>
              </a:spcAft>
              <a:defRPr/>
            </a:pPr>
            <a:r>
              <a:rPr lang="en-US" altLang="zh-CN" dirty="0">
                <a:latin typeface="Arial Narrow" pitchFamily="34" charset="0"/>
              </a:rPr>
              <a:t>someone@anynode:hadoop$ </a:t>
            </a:r>
            <a:r>
              <a:rPr lang="en-US" altLang="zh-CN" dirty="0">
                <a:solidFill>
                  <a:srgbClr val="C00000"/>
                </a:solidFill>
                <a:latin typeface="Arial Narrow" pitchFamily="34" charset="0"/>
              </a:rPr>
              <a:t>bin/hadoop</a:t>
            </a:r>
            <a:r>
              <a:rPr lang="en-US" altLang="zh-CN" dirty="0">
                <a:latin typeface="Arial Narrow" pitchFamily="34" charset="0"/>
              </a:rPr>
              <a:t> </a:t>
            </a:r>
            <a:r>
              <a:rPr lang="en-US" altLang="zh-CN" b="1" dirty="0">
                <a:solidFill>
                  <a:srgbClr val="0066FF"/>
                </a:solidFill>
                <a:latin typeface="Arial Narrow" pitchFamily="34" charset="0"/>
              </a:rPr>
              <a:t>dfs –put   </a:t>
            </a:r>
          </a:p>
          <a:p>
            <a:pPr fontAlgn="auto">
              <a:spcBef>
                <a:spcPts val="0"/>
              </a:spcBef>
              <a:spcAft>
                <a:spcPts val="0"/>
              </a:spcAft>
              <a:defRPr/>
            </a:pPr>
            <a:r>
              <a:rPr lang="en-US" altLang="zh-CN" b="1" dirty="0">
                <a:solidFill>
                  <a:srgbClr val="0066FF"/>
                </a:solidFill>
                <a:latin typeface="Arial Narrow" pitchFamily="34" charset="0"/>
              </a:rPr>
              <a:t>                             </a:t>
            </a:r>
            <a:r>
              <a:rPr lang="en-US" altLang="zh-CN" dirty="0">
                <a:latin typeface="Arial Narrow" pitchFamily="34" charset="0"/>
              </a:rPr>
              <a:t>/home/someone/interestingFile.txt     /user/</a:t>
            </a:r>
            <a:r>
              <a:rPr lang="en-US" altLang="zh-CN" i="1" dirty="0">
                <a:latin typeface="Arial Narrow" pitchFamily="34" charset="0"/>
              </a:rPr>
              <a:t>yourUserName</a:t>
            </a:r>
            <a:r>
              <a:rPr lang="en-US" altLang="zh-CN" dirty="0">
                <a:latin typeface="Arial Narrow" pitchFamily="34" charset="0"/>
              </a:rPr>
              <a:t>/</a:t>
            </a:r>
            <a:endParaRPr lang="zh-CN" altLang="en-US" dirty="0">
              <a:latin typeface="Arial Narrow" pitchFamily="34" charset="0"/>
            </a:endParaRPr>
          </a:p>
        </p:txBody>
      </p:sp>
      <p:sp>
        <p:nvSpPr>
          <p:cNvPr id="10" name="TextBox 9"/>
          <p:cNvSpPr txBox="1"/>
          <p:nvPr/>
        </p:nvSpPr>
        <p:spPr>
          <a:xfrm>
            <a:off x="485775" y="5883275"/>
            <a:ext cx="7485063" cy="646113"/>
          </a:xfrm>
          <a:prstGeom prst="rect">
            <a:avLst/>
          </a:prstGeom>
          <a:solidFill>
            <a:schemeClr val="bg2"/>
          </a:solidFill>
        </p:spPr>
        <p:style>
          <a:lnRef idx="1">
            <a:schemeClr val="accent6"/>
          </a:lnRef>
          <a:fillRef idx="2">
            <a:schemeClr val="accent6"/>
          </a:fillRef>
          <a:effectRef idx="1">
            <a:schemeClr val="accent6"/>
          </a:effectRef>
          <a:fontRef idx="minor">
            <a:schemeClr val="dk1"/>
          </a:fontRef>
        </p:style>
        <p:txBody>
          <a:bodyPr>
            <a:spAutoFit/>
          </a:bodyPr>
          <a:lstStyle/>
          <a:p>
            <a:pPr fontAlgn="auto">
              <a:spcBef>
                <a:spcPts val="0"/>
              </a:spcBef>
              <a:spcAft>
                <a:spcPts val="0"/>
              </a:spcAft>
              <a:defRPr/>
            </a:pPr>
            <a:r>
              <a:rPr lang="en-US" altLang="zh-CN" dirty="0">
                <a:latin typeface="Arial Narrow" pitchFamily="34" charset="0"/>
              </a:rPr>
              <a:t>Put</a:t>
            </a:r>
            <a:r>
              <a:rPr lang="zh-CN" altLang="en-US" dirty="0">
                <a:latin typeface="Arial Narrow" pitchFamily="34" charset="0"/>
              </a:rPr>
              <a:t>上传整个目录</a:t>
            </a:r>
            <a:endParaRPr lang="en-US" altLang="zh-CN" dirty="0">
              <a:latin typeface="Arial Narrow" pitchFamily="34" charset="0"/>
            </a:endParaRPr>
          </a:p>
          <a:p>
            <a:pPr fontAlgn="auto">
              <a:spcBef>
                <a:spcPts val="0"/>
              </a:spcBef>
              <a:spcAft>
                <a:spcPts val="0"/>
              </a:spcAft>
              <a:defRPr/>
            </a:pPr>
            <a:r>
              <a:rPr lang="en-US" altLang="zh-CN" dirty="0" err="1">
                <a:latin typeface="Arial Narrow" pitchFamily="34" charset="0"/>
              </a:rPr>
              <a:t>someone@anynode:hadoop</a:t>
            </a:r>
            <a:r>
              <a:rPr lang="en-US" altLang="zh-CN" dirty="0">
                <a:latin typeface="Arial Narrow" pitchFamily="34" charset="0"/>
              </a:rPr>
              <a:t>$ </a:t>
            </a:r>
            <a:r>
              <a:rPr lang="en-US" altLang="zh-CN" dirty="0">
                <a:solidFill>
                  <a:srgbClr val="C00000"/>
                </a:solidFill>
                <a:latin typeface="Arial Narrow" pitchFamily="34" charset="0"/>
              </a:rPr>
              <a:t>bin/</a:t>
            </a:r>
            <a:r>
              <a:rPr lang="en-US" altLang="zh-CN" dirty="0" err="1">
                <a:solidFill>
                  <a:srgbClr val="C00000"/>
                </a:solidFill>
                <a:latin typeface="Arial Narrow" pitchFamily="34" charset="0"/>
              </a:rPr>
              <a:t>hadoop</a:t>
            </a:r>
            <a:r>
              <a:rPr lang="en-US" altLang="zh-CN" dirty="0">
                <a:latin typeface="Arial Narrow" pitchFamily="34" charset="0"/>
              </a:rPr>
              <a:t> </a:t>
            </a:r>
            <a:r>
              <a:rPr lang="en-US" altLang="zh-CN" b="1" dirty="0" err="1">
                <a:solidFill>
                  <a:srgbClr val="0066FF"/>
                </a:solidFill>
                <a:latin typeface="Arial Narrow" pitchFamily="34" charset="0"/>
              </a:rPr>
              <a:t>dfs</a:t>
            </a:r>
            <a:r>
              <a:rPr lang="en-US" altLang="zh-CN" b="1" dirty="0">
                <a:solidFill>
                  <a:srgbClr val="0066FF"/>
                </a:solidFill>
                <a:latin typeface="Arial Narrow" pitchFamily="34" charset="0"/>
              </a:rPr>
              <a:t> –put  source-directory</a:t>
            </a:r>
            <a:r>
              <a:rPr lang="en-US" altLang="zh-CN" dirty="0">
                <a:solidFill>
                  <a:srgbClr val="0066FF"/>
                </a:solidFill>
                <a:latin typeface="Arial Narrow" pitchFamily="34" charset="0"/>
              </a:rPr>
              <a:t> </a:t>
            </a:r>
            <a:r>
              <a:rPr lang="en-US" altLang="zh-CN" dirty="0">
                <a:latin typeface="Arial Narrow" pitchFamily="34" charset="0"/>
              </a:rPr>
              <a:t> </a:t>
            </a:r>
            <a:r>
              <a:rPr lang="en-US" altLang="zh-CN" b="1" dirty="0">
                <a:solidFill>
                  <a:srgbClr val="00B050"/>
                </a:solidFill>
                <a:latin typeface="Arial Narrow" pitchFamily="34" charset="0"/>
              </a:rPr>
              <a:t>destination</a:t>
            </a:r>
            <a:endParaRPr lang="zh-CN" altLang="en-US" b="1" dirty="0">
              <a:solidFill>
                <a:srgbClr val="00B050"/>
              </a:solidFill>
              <a:latin typeface="Arial Narrow" pitchFamily="34" charset="0"/>
            </a:endParaRPr>
          </a:p>
        </p:txBody>
      </p:sp>
      <p:sp>
        <p:nvSpPr>
          <p:cNvPr id="11"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文件系统操作命令</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graphicFrame>
        <p:nvGraphicFramePr>
          <p:cNvPr id="11" name="内容占位符 3"/>
          <p:cNvGraphicFramePr>
            <a:graphicFrameLocks/>
          </p:cNvGraphicFramePr>
          <p:nvPr/>
        </p:nvGraphicFramePr>
        <p:xfrm>
          <a:off x="285750" y="1325563"/>
          <a:ext cx="8643999" cy="4972554"/>
        </p:xfrm>
        <a:graphic>
          <a:graphicData uri="http://schemas.openxmlformats.org/drawingml/2006/table">
            <a:tbl>
              <a:tblPr firstRow="1" bandRow="1">
                <a:tableStyleId>{5FD0F851-EC5A-4D38-B0AD-8093EC10F338}</a:tableStyleId>
              </a:tblPr>
              <a:tblGrid>
                <a:gridCol w="2881333"/>
                <a:gridCol w="2881333"/>
                <a:gridCol w="2881333"/>
              </a:tblGrid>
              <a:tr h="318524">
                <a:tc>
                  <a:txBody>
                    <a:bodyPr/>
                    <a:lstStyle/>
                    <a:p>
                      <a:r>
                        <a:rPr lang="en-US" sz="1800" dirty="0">
                          <a:latin typeface="Arial Narrow" pitchFamily="34" charset="0"/>
                        </a:rPr>
                        <a:t>Command:</a:t>
                      </a:r>
                    </a:p>
                  </a:txBody>
                  <a:tcPr marL="79631" marR="79631" marT="39816" marB="39816" anchor="ctr"/>
                </a:tc>
                <a:tc>
                  <a:txBody>
                    <a:bodyPr/>
                    <a:lstStyle/>
                    <a:p>
                      <a:r>
                        <a:rPr lang="en-US" sz="1800">
                          <a:latin typeface="Arial Narrow" pitchFamily="34" charset="0"/>
                        </a:rPr>
                        <a:t>Assuming:</a:t>
                      </a:r>
                    </a:p>
                  </a:txBody>
                  <a:tcPr marL="79631" marR="79631" marT="39816" marB="39816" anchor="ctr"/>
                </a:tc>
                <a:tc>
                  <a:txBody>
                    <a:bodyPr/>
                    <a:lstStyle/>
                    <a:p>
                      <a:r>
                        <a:rPr lang="en-US" sz="1800">
                          <a:latin typeface="Arial Narrow" pitchFamily="34" charset="0"/>
                        </a:rPr>
                        <a:t>Outcome:</a:t>
                      </a:r>
                    </a:p>
                  </a:txBody>
                  <a:tcPr marL="79631" marR="79631" marT="39816" marB="39816" anchor="ctr"/>
                </a:tc>
              </a:tr>
              <a:tr h="1035204">
                <a:tc>
                  <a:txBody>
                    <a:bodyPr/>
                    <a:lstStyle/>
                    <a:p>
                      <a:r>
                        <a:rPr lang="en-US" sz="1800" dirty="0">
                          <a:solidFill>
                            <a:srgbClr val="0066FF"/>
                          </a:solidFill>
                          <a:latin typeface="Arial Narrow" pitchFamily="34" charset="0"/>
                        </a:rPr>
                        <a:t>bin/</a:t>
                      </a:r>
                      <a:r>
                        <a:rPr lang="en-US" sz="1800" dirty="0" err="1">
                          <a:solidFill>
                            <a:srgbClr val="0066FF"/>
                          </a:solidFill>
                          <a:latin typeface="Arial Narrow" pitchFamily="34" charset="0"/>
                        </a:rPr>
                        <a:t>hadoop</a:t>
                      </a:r>
                      <a:r>
                        <a:rPr lang="en-US" sz="1800" dirty="0">
                          <a:solidFill>
                            <a:srgbClr val="0066FF"/>
                          </a:solidFill>
                          <a:latin typeface="Arial Narrow" pitchFamily="34" charset="0"/>
                        </a:rPr>
                        <a:t> </a:t>
                      </a:r>
                      <a:r>
                        <a:rPr lang="en-US" sz="1800" dirty="0" err="1">
                          <a:solidFill>
                            <a:srgbClr val="0066FF"/>
                          </a:solidFill>
                          <a:latin typeface="Arial Narrow" pitchFamily="34" charset="0"/>
                        </a:rPr>
                        <a:t>dfs</a:t>
                      </a:r>
                      <a:r>
                        <a:rPr lang="en-US" sz="1800" dirty="0">
                          <a:solidFill>
                            <a:srgbClr val="0066FF"/>
                          </a:solidFill>
                          <a:latin typeface="Arial Narrow" pitchFamily="34" charset="0"/>
                        </a:rPr>
                        <a:t> -put </a:t>
                      </a:r>
                      <a:r>
                        <a:rPr lang="en-US" sz="1800" dirty="0" err="1">
                          <a:solidFill>
                            <a:srgbClr val="0066FF"/>
                          </a:solidFill>
                          <a:latin typeface="Arial Narrow" pitchFamily="34" charset="0"/>
                        </a:rPr>
                        <a:t>foo</a:t>
                      </a:r>
                      <a:r>
                        <a:rPr lang="en-US" sz="1800" dirty="0">
                          <a:solidFill>
                            <a:srgbClr val="0066FF"/>
                          </a:solidFill>
                          <a:latin typeface="Arial Narrow" pitchFamily="34" charset="0"/>
                        </a:rPr>
                        <a:t> bar</a:t>
                      </a:r>
                    </a:p>
                  </a:txBody>
                  <a:tcPr marL="79631" marR="79631" marT="39816" marB="39816" anchor="ctr"/>
                </a:tc>
                <a:tc>
                  <a:txBody>
                    <a:bodyPr/>
                    <a:lstStyle/>
                    <a:p>
                      <a:r>
                        <a:rPr lang="en-US" sz="1800" dirty="0">
                          <a:latin typeface="Arial Narrow" pitchFamily="34" charset="0"/>
                        </a:rPr>
                        <a:t>No file/directory named /user/$USER/bar exists in HDFS</a:t>
                      </a:r>
                    </a:p>
                  </a:txBody>
                  <a:tcPr marL="79631" marR="79631" marT="39816" marB="39816" anchor="ctr"/>
                </a:tc>
                <a:tc>
                  <a:txBody>
                    <a:bodyPr/>
                    <a:lstStyle/>
                    <a:p>
                      <a:r>
                        <a:rPr lang="en-US" sz="1800">
                          <a:latin typeface="Arial Narrow" pitchFamily="34" charset="0"/>
                        </a:rPr>
                        <a:t>Uploads local file foo to a file named /user/$USER/bar</a:t>
                      </a:r>
                    </a:p>
                  </a:txBody>
                  <a:tcPr marL="79631" marR="79631" marT="39816" marB="39816" anchor="ctr"/>
                </a:tc>
              </a:tr>
              <a:tr h="1035204">
                <a:tc>
                  <a:txBody>
                    <a:bodyPr/>
                    <a:lstStyle/>
                    <a:p>
                      <a:r>
                        <a:rPr lang="en-US" sz="1800" dirty="0">
                          <a:solidFill>
                            <a:srgbClr val="0066FF"/>
                          </a:solidFill>
                          <a:latin typeface="Arial Narrow" pitchFamily="34" charset="0"/>
                        </a:rPr>
                        <a:t>bin/</a:t>
                      </a:r>
                      <a:r>
                        <a:rPr lang="en-US" sz="1800" dirty="0" err="1">
                          <a:solidFill>
                            <a:srgbClr val="0066FF"/>
                          </a:solidFill>
                          <a:latin typeface="Arial Narrow" pitchFamily="34" charset="0"/>
                        </a:rPr>
                        <a:t>hadoop</a:t>
                      </a:r>
                      <a:r>
                        <a:rPr lang="en-US" sz="1800" dirty="0">
                          <a:solidFill>
                            <a:srgbClr val="0066FF"/>
                          </a:solidFill>
                          <a:latin typeface="Arial Narrow" pitchFamily="34" charset="0"/>
                        </a:rPr>
                        <a:t> </a:t>
                      </a:r>
                      <a:r>
                        <a:rPr lang="en-US" sz="1800" dirty="0" err="1">
                          <a:solidFill>
                            <a:srgbClr val="0066FF"/>
                          </a:solidFill>
                          <a:latin typeface="Arial Narrow" pitchFamily="34" charset="0"/>
                        </a:rPr>
                        <a:t>dfs</a:t>
                      </a:r>
                      <a:r>
                        <a:rPr lang="en-US" sz="1800" dirty="0">
                          <a:solidFill>
                            <a:srgbClr val="0066FF"/>
                          </a:solidFill>
                          <a:latin typeface="Arial Narrow" pitchFamily="34" charset="0"/>
                        </a:rPr>
                        <a:t> -put </a:t>
                      </a:r>
                      <a:r>
                        <a:rPr lang="en-US" sz="1800" dirty="0" err="1">
                          <a:solidFill>
                            <a:srgbClr val="0066FF"/>
                          </a:solidFill>
                          <a:latin typeface="Arial Narrow" pitchFamily="34" charset="0"/>
                        </a:rPr>
                        <a:t>foo</a:t>
                      </a:r>
                      <a:r>
                        <a:rPr lang="en-US" sz="1800" dirty="0">
                          <a:solidFill>
                            <a:srgbClr val="0066FF"/>
                          </a:solidFill>
                          <a:latin typeface="Arial Narrow" pitchFamily="34" charset="0"/>
                        </a:rPr>
                        <a:t> bar</a:t>
                      </a:r>
                    </a:p>
                  </a:txBody>
                  <a:tcPr marL="79631" marR="79631" marT="39816" marB="39816" anchor="ctr"/>
                </a:tc>
                <a:tc>
                  <a:txBody>
                    <a:bodyPr/>
                    <a:lstStyle/>
                    <a:p>
                      <a:r>
                        <a:rPr lang="en-US" sz="1800" dirty="0">
                          <a:latin typeface="Arial Narrow" pitchFamily="34" charset="0"/>
                        </a:rPr>
                        <a:t>/user/$USER/bar is a directory</a:t>
                      </a:r>
                    </a:p>
                  </a:txBody>
                  <a:tcPr marL="79631" marR="79631" marT="39816" marB="39816" anchor="ctr"/>
                </a:tc>
                <a:tc>
                  <a:txBody>
                    <a:bodyPr/>
                    <a:lstStyle/>
                    <a:p>
                      <a:r>
                        <a:rPr lang="en-US" sz="1800">
                          <a:latin typeface="Arial Narrow" pitchFamily="34" charset="0"/>
                        </a:rPr>
                        <a:t>Uploads local file foo to a file named /user/$USER/bar/foo</a:t>
                      </a:r>
                    </a:p>
                  </a:txBody>
                  <a:tcPr marL="79631" marR="79631" marT="39816" marB="39816" anchor="ctr"/>
                </a:tc>
              </a:tr>
              <a:tr h="1512990">
                <a:tc>
                  <a:txBody>
                    <a:bodyPr/>
                    <a:lstStyle/>
                    <a:p>
                      <a:r>
                        <a:rPr lang="en-US" sz="1800" dirty="0">
                          <a:solidFill>
                            <a:srgbClr val="0066FF"/>
                          </a:solidFill>
                          <a:latin typeface="Arial Narrow" pitchFamily="34" charset="0"/>
                        </a:rPr>
                        <a:t>bin/</a:t>
                      </a:r>
                      <a:r>
                        <a:rPr lang="en-US" sz="1800" dirty="0" err="1">
                          <a:solidFill>
                            <a:srgbClr val="0066FF"/>
                          </a:solidFill>
                          <a:latin typeface="Arial Narrow" pitchFamily="34" charset="0"/>
                        </a:rPr>
                        <a:t>hadoop</a:t>
                      </a:r>
                      <a:r>
                        <a:rPr lang="en-US" sz="1800" dirty="0">
                          <a:solidFill>
                            <a:srgbClr val="0066FF"/>
                          </a:solidFill>
                          <a:latin typeface="Arial Narrow" pitchFamily="34" charset="0"/>
                        </a:rPr>
                        <a:t> </a:t>
                      </a:r>
                      <a:r>
                        <a:rPr lang="en-US" sz="1800" dirty="0" err="1">
                          <a:solidFill>
                            <a:srgbClr val="0066FF"/>
                          </a:solidFill>
                          <a:latin typeface="Arial Narrow" pitchFamily="34" charset="0"/>
                        </a:rPr>
                        <a:t>dfs</a:t>
                      </a:r>
                      <a:r>
                        <a:rPr lang="en-US" sz="1800" dirty="0">
                          <a:solidFill>
                            <a:srgbClr val="0066FF"/>
                          </a:solidFill>
                          <a:latin typeface="Arial Narrow" pitchFamily="34" charset="0"/>
                        </a:rPr>
                        <a:t> -put </a:t>
                      </a:r>
                      <a:r>
                        <a:rPr lang="en-US" sz="1800" dirty="0" err="1">
                          <a:solidFill>
                            <a:srgbClr val="0066FF"/>
                          </a:solidFill>
                          <a:latin typeface="Arial Narrow" pitchFamily="34" charset="0"/>
                        </a:rPr>
                        <a:t>foo</a:t>
                      </a:r>
                      <a:r>
                        <a:rPr lang="en-US" sz="1800" dirty="0">
                          <a:solidFill>
                            <a:srgbClr val="0066FF"/>
                          </a:solidFill>
                          <a:latin typeface="Arial Narrow" pitchFamily="34" charset="0"/>
                        </a:rPr>
                        <a:t> </a:t>
                      </a:r>
                      <a:r>
                        <a:rPr lang="en-US" sz="1800" dirty="0" err="1">
                          <a:solidFill>
                            <a:srgbClr val="0066FF"/>
                          </a:solidFill>
                          <a:latin typeface="Arial Narrow" pitchFamily="34" charset="0"/>
                        </a:rPr>
                        <a:t>somedir</a:t>
                      </a:r>
                      <a:r>
                        <a:rPr lang="en-US" sz="1800" dirty="0">
                          <a:solidFill>
                            <a:srgbClr val="0066FF"/>
                          </a:solidFill>
                          <a:latin typeface="Arial Narrow" pitchFamily="34" charset="0"/>
                        </a:rPr>
                        <a:t>/</a:t>
                      </a:r>
                      <a:r>
                        <a:rPr lang="en-US" sz="1800" dirty="0" err="1">
                          <a:solidFill>
                            <a:srgbClr val="0066FF"/>
                          </a:solidFill>
                          <a:latin typeface="Arial Narrow" pitchFamily="34" charset="0"/>
                        </a:rPr>
                        <a:t>somefile</a:t>
                      </a:r>
                      <a:endParaRPr lang="en-US" sz="1800" dirty="0">
                        <a:solidFill>
                          <a:srgbClr val="0066FF"/>
                        </a:solidFill>
                        <a:latin typeface="Arial Narrow" pitchFamily="34" charset="0"/>
                      </a:endParaRPr>
                    </a:p>
                  </a:txBody>
                  <a:tcPr marL="79631" marR="79631" marT="39816" marB="39816" anchor="ctr"/>
                </a:tc>
                <a:tc>
                  <a:txBody>
                    <a:bodyPr/>
                    <a:lstStyle/>
                    <a:p>
                      <a:r>
                        <a:rPr lang="en-US" sz="1800">
                          <a:latin typeface="Arial Narrow" pitchFamily="34" charset="0"/>
                        </a:rPr>
                        <a:t>/user/$USER/somedir does not exist in HDFS </a:t>
                      </a:r>
                    </a:p>
                  </a:txBody>
                  <a:tcPr marL="79631" marR="79631" marT="39816" marB="39816" anchor="ctr"/>
                </a:tc>
                <a:tc>
                  <a:txBody>
                    <a:bodyPr/>
                    <a:lstStyle/>
                    <a:p>
                      <a:r>
                        <a:rPr lang="en-US" sz="1800">
                          <a:latin typeface="Arial Narrow" pitchFamily="34" charset="0"/>
                        </a:rPr>
                        <a:t>Uploads local file foo to a file named /user/$USER/somedir/somefile, creating the missing directory</a:t>
                      </a:r>
                    </a:p>
                  </a:txBody>
                  <a:tcPr marL="79631" marR="79631" marT="39816" marB="39816" anchor="ctr"/>
                </a:tc>
              </a:tr>
              <a:tr h="1035204">
                <a:tc>
                  <a:txBody>
                    <a:bodyPr/>
                    <a:lstStyle/>
                    <a:p>
                      <a:r>
                        <a:rPr lang="en-US" sz="1800" dirty="0">
                          <a:solidFill>
                            <a:srgbClr val="0066FF"/>
                          </a:solidFill>
                          <a:latin typeface="Arial Narrow" pitchFamily="34" charset="0"/>
                        </a:rPr>
                        <a:t>bin/</a:t>
                      </a:r>
                      <a:r>
                        <a:rPr lang="en-US" sz="1800" dirty="0" err="1">
                          <a:solidFill>
                            <a:srgbClr val="0066FF"/>
                          </a:solidFill>
                          <a:latin typeface="Arial Narrow" pitchFamily="34" charset="0"/>
                        </a:rPr>
                        <a:t>hadoop</a:t>
                      </a:r>
                      <a:r>
                        <a:rPr lang="en-US" sz="1800" dirty="0">
                          <a:solidFill>
                            <a:srgbClr val="0066FF"/>
                          </a:solidFill>
                          <a:latin typeface="Arial Narrow" pitchFamily="34" charset="0"/>
                        </a:rPr>
                        <a:t> </a:t>
                      </a:r>
                      <a:r>
                        <a:rPr lang="en-US" sz="1800" dirty="0" err="1">
                          <a:solidFill>
                            <a:srgbClr val="0066FF"/>
                          </a:solidFill>
                          <a:latin typeface="Arial Narrow" pitchFamily="34" charset="0"/>
                        </a:rPr>
                        <a:t>dfs</a:t>
                      </a:r>
                      <a:r>
                        <a:rPr lang="en-US" sz="1800" dirty="0">
                          <a:solidFill>
                            <a:srgbClr val="0066FF"/>
                          </a:solidFill>
                          <a:latin typeface="Arial Narrow" pitchFamily="34" charset="0"/>
                        </a:rPr>
                        <a:t> -put </a:t>
                      </a:r>
                      <a:r>
                        <a:rPr lang="en-US" sz="1800" dirty="0" err="1">
                          <a:solidFill>
                            <a:srgbClr val="0066FF"/>
                          </a:solidFill>
                          <a:latin typeface="Arial Narrow" pitchFamily="34" charset="0"/>
                        </a:rPr>
                        <a:t>foo</a:t>
                      </a:r>
                      <a:r>
                        <a:rPr lang="en-US" sz="1800" dirty="0">
                          <a:solidFill>
                            <a:srgbClr val="0066FF"/>
                          </a:solidFill>
                          <a:latin typeface="Arial Narrow" pitchFamily="34" charset="0"/>
                        </a:rPr>
                        <a:t> bar</a:t>
                      </a:r>
                    </a:p>
                  </a:txBody>
                  <a:tcPr marL="79631" marR="79631" marT="39816" marB="39816" anchor="ctr"/>
                </a:tc>
                <a:tc>
                  <a:txBody>
                    <a:bodyPr/>
                    <a:lstStyle/>
                    <a:p>
                      <a:r>
                        <a:rPr lang="en-US" sz="1800" dirty="0">
                          <a:latin typeface="Arial Narrow" pitchFamily="34" charset="0"/>
                        </a:rPr>
                        <a:t>/user/$USER/bar is already a file in HDFS</a:t>
                      </a:r>
                    </a:p>
                  </a:txBody>
                  <a:tcPr marL="79631" marR="79631" marT="39816" marB="39816" anchor="ctr"/>
                </a:tc>
                <a:tc>
                  <a:txBody>
                    <a:bodyPr/>
                    <a:lstStyle/>
                    <a:p>
                      <a:r>
                        <a:rPr lang="en-US" sz="1800" dirty="0">
                          <a:latin typeface="Arial Narrow" pitchFamily="34" charset="0"/>
                        </a:rPr>
                        <a:t>No change in HDFS, and an error is returned to the user.</a:t>
                      </a:r>
                    </a:p>
                  </a:txBody>
                  <a:tcPr marL="79631" marR="79631" marT="39816" marB="39816" anchor="ctr"/>
                </a:tc>
              </a:tr>
            </a:tbl>
          </a:graphicData>
        </a:graphic>
      </p:graphicFrame>
      <p:sp>
        <p:nvSpPr>
          <p:cNvPr id="12"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文件系统操作命令</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graphicFrame>
        <p:nvGraphicFramePr>
          <p:cNvPr id="5" name="内容占位符 5"/>
          <p:cNvGraphicFramePr>
            <a:graphicFrameLocks/>
          </p:cNvGraphicFramePr>
          <p:nvPr/>
        </p:nvGraphicFramePr>
        <p:xfrm>
          <a:off x="249238" y="1401763"/>
          <a:ext cx="8756073" cy="4937125"/>
        </p:xfrm>
        <a:graphic>
          <a:graphicData uri="http://schemas.openxmlformats.org/drawingml/2006/table">
            <a:tbl>
              <a:tblPr firstCol="1" bandRow="1">
                <a:tableStyleId>{0505E3EF-67EA-436B-97B2-0124C06EBD24}</a:tableStyleId>
              </a:tblPr>
              <a:tblGrid>
                <a:gridCol w="1431637"/>
                <a:gridCol w="7324436"/>
              </a:tblGrid>
              <a:tr h="1302852">
                <a:tc>
                  <a:txBody>
                    <a:bodyPr/>
                    <a:lstStyle/>
                    <a:p>
                      <a:r>
                        <a:rPr lang="en-US" sz="1800" b="0" dirty="0">
                          <a:solidFill>
                            <a:srgbClr val="0066FF"/>
                          </a:solidFill>
                          <a:latin typeface="Arial Narrow" pitchFamily="34" charset="0"/>
                          <a:ea typeface="黑体" pitchFamily="2" charset="-122"/>
                        </a:rPr>
                        <a:t>-</a:t>
                      </a:r>
                      <a:r>
                        <a:rPr lang="en-US" sz="1800" b="0" dirty="0" err="1">
                          <a:solidFill>
                            <a:srgbClr val="0066FF"/>
                          </a:solidFill>
                          <a:latin typeface="Arial Narrow" pitchFamily="34" charset="0"/>
                          <a:ea typeface="黑体" pitchFamily="2" charset="-122"/>
                        </a:rPr>
                        <a:t>ls</a:t>
                      </a:r>
                      <a:r>
                        <a:rPr lang="en-US" sz="1800" b="0" dirty="0">
                          <a:solidFill>
                            <a:srgbClr val="0066FF"/>
                          </a:solidFill>
                          <a:latin typeface="Arial Narrow" pitchFamily="34" charset="0"/>
                          <a:ea typeface="黑体" pitchFamily="2" charset="-122"/>
                        </a:rPr>
                        <a:t> path</a:t>
                      </a:r>
                    </a:p>
                  </a:txBody>
                  <a:tcPr marL="68571" marR="68571" marT="34286" marB="34286" anchor="ctr"/>
                </a:tc>
                <a:tc>
                  <a:txBody>
                    <a:bodyPr/>
                    <a:lstStyle/>
                    <a:p>
                      <a:r>
                        <a:rPr lang="en-US" sz="1800" dirty="0">
                          <a:latin typeface="Arial Narrow" pitchFamily="34" charset="0"/>
                          <a:ea typeface="黑体" pitchFamily="2" charset="-122"/>
                        </a:rPr>
                        <a:t>Lists the contents of the directory specified by path, showing the names, permissions, owner, size and modification date for each entry.</a:t>
                      </a:r>
                    </a:p>
                  </a:txBody>
                  <a:tcPr marL="68571" marR="68571" marT="34286" marB="34286" anchor="ctr"/>
                </a:tc>
              </a:tr>
              <a:tr h="685712">
                <a:tc>
                  <a:txBody>
                    <a:bodyPr/>
                    <a:lstStyle/>
                    <a:p>
                      <a:r>
                        <a:rPr lang="en-US" sz="1800" b="0" dirty="0">
                          <a:solidFill>
                            <a:srgbClr val="0066FF"/>
                          </a:solidFill>
                          <a:latin typeface="Arial Narrow" pitchFamily="34" charset="0"/>
                          <a:ea typeface="黑体" pitchFamily="2" charset="-122"/>
                        </a:rPr>
                        <a:t>-</a:t>
                      </a:r>
                      <a:r>
                        <a:rPr lang="en-US" sz="1800" b="0" dirty="0" err="1">
                          <a:solidFill>
                            <a:srgbClr val="0066FF"/>
                          </a:solidFill>
                          <a:latin typeface="Arial Narrow" pitchFamily="34" charset="0"/>
                          <a:ea typeface="黑体" pitchFamily="2" charset="-122"/>
                        </a:rPr>
                        <a:t>lsr</a:t>
                      </a:r>
                      <a:r>
                        <a:rPr lang="en-US" sz="1800" b="0" dirty="0">
                          <a:solidFill>
                            <a:srgbClr val="0066FF"/>
                          </a:solidFill>
                          <a:latin typeface="Arial Narrow" pitchFamily="34" charset="0"/>
                          <a:ea typeface="黑体" pitchFamily="2" charset="-122"/>
                        </a:rPr>
                        <a:t> path</a:t>
                      </a:r>
                    </a:p>
                  </a:txBody>
                  <a:tcPr marL="68571" marR="68571" marT="34286" marB="34286" anchor="ctr"/>
                </a:tc>
                <a:tc>
                  <a:txBody>
                    <a:bodyPr/>
                    <a:lstStyle/>
                    <a:p>
                      <a:r>
                        <a:rPr lang="en-US" sz="1800">
                          <a:latin typeface="Arial Narrow" pitchFamily="34" charset="0"/>
                          <a:ea typeface="黑体" pitchFamily="2" charset="-122"/>
                        </a:rPr>
                        <a:t>Behaves like -ls, but recursively displays entries in all subdirectories of path.</a:t>
                      </a:r>
                    </a:p>
                  </a:txBody>
                  <a:tcPr marL="68571" marR="68571" marT="34286" marB="34286" anchor="ctr"/>
                </a:tc>
              </a:tr>
              <a:tr h="891425">
                <a:tc>
                  <a:txBody>
                    <a:bodyPr/>
                    <a:lstStyle/>
                    <a:p>
                      <a:r>
                        <a:rPr lang="en-US" sz="1800" b="0" dirty="0">
                          <a:solidFill>
                            <a:srgbClr val="0066FF"/>
                          </a:solidFill>
                          <a:latin typeface="Arial Narrow" pitchFamily="34" charset="0"/>
                          <a:ea typeface="黑体" pitchFamily="2" charset="-122"/>
                        </a:rPr>
                        <a:t>-du path</a:t>
                      </a:r>
                    </a:p>
                  </a:txBody>
                  <a:tcPr marL="68571" marR="68571" marT="34286" marB="34286" anchor="ctr"/>
                </a:tc>
                <a:tc>
                  <a:txBody>
                    <a:bodyPr/>
                    <a:lstStyle/>
                    <a:p>
                      <a:r>
                        <a:rPr lang="en-US" sz="1800" dirty="0">
                          <a:latin typeface="Arial Narrow" pitchFamily="34" charset="0"/>
                          <a:ea typeface="黑体" pitchFamily="2" charset="-122"/>
                        </a:rPr>
                        <a:t>Shows disk usage, in bytes, for all files which match path; filenames are reported with the full HDFS protocol prefix.</a:t>
                      </a:r>
                    </a:p>
                  </a:txBody>
                  <a:tcPr marL="68571" marR="68571" marT="34286" marB="34286" anchor="ctr"/>
                </a:tc>
              </a:tr>
              <a:tr h="685712">
                <a:tc>
                  <a:txBody>
                    <a:bodyPr/>
                    <a:lstStyle/>
                    <a:p>
                      <a:r>
                        <a:rPr lang="en-US" sz="1800" b="0" dirty="0">
                          <a:solidFill>
                            <a:srgbClr val="0066FF"/>
                          </a:solidFill>
                          <a:latin typeface="Arial Narrow" pitchFamily="34" charset="0"/>
                          <a:ea typeface="黑体" pitchFamily="2" charset="-122"/>
                        </a:rPr>
                        <a:t>-</a:t>
                      </a:r>
                      <a:r>
                        <a:rPr lang="en-US" sz="1800" b="0" dirty="0" err="1">
                          <a:solidFill>
                            <a:srgbClr val="0066FF"/>
                          </a:solidFill>
                          <a:latin typeface="Arial Narrow" pitchFamily="34" charset="0"/>
                          <a:ea typeface="黑体" pitchFamily="2" charset="-122"/>
                        </a:rPr>
                        <a:t>dus</a:t>
                      </a:r>
                      <a:r>
                        <a:rPr lang="en-US" sz="1800" b="0" dirty="0">
                          <a:solidFill>
                            <a:srgbClr val="0066FF"/>
                          </a:solidFill>
                          <a:latin typeface="Arial Narrow" pitchFamily="34" charset="0"/>
                          <a:ea typeface="黑体" pitchFamily="2" charset="-122"/>
                        </a:rPr>
                        <a:t> path</a:t>
                      </a:r>
                    </a:p>
                  </a:txBody>
                  <a:tcPr marL="68571" marR="68571" marT="34286" marB="34286" anchor="ctr"/>
                </a:tc>
                <a:tc>
                  <a:txBody>
                    <a:bodyPr/>
                    <a:lstStyle/>
                    <a:p>
                      <a:r>
                        <a:rPr lang="en-US" sz="1800" dirty="0">
                          <a:latin typeface="Arial Narrow" pitchFamily="34" charset="0"/>
                          <a:ea typeface="黑体" pitchFamily="2" charset="-122"/>
                        </a:rPr>
                        <a:t>Like -du, but prints a summary of disk usage of all files/directories in the path.</a:t>
                      </a:r>
                    </a:p>
                  </a:txBody>
                  <a:tcPr marL="68571" marR="68571" marT="34286" marB="34286" anchor="ctr"/>
                </a:tc>
              </a:tr>
              <a:tr h="685712">
                <a:tc>
                  <a:txBody>
                    <a:bodyPr/>
                    <a:lstStyle/>
                    <a:p>
                      <a:r>
                        <a:rPr lang="en-US" sz="1800" b="0" dirty="0">
                          <a:solidFill>
                            <a:srgbClr val="0066FF"/>
                          </a:solidFill>
                          <a:latin typeface="Arial Narrow" pitchFamily="34" charset="0"/>
                          <a:ea typeface="黑体" pitchFamily="2" charset="-122"/>
                        </a:rPr>
                        <a:t>-</a:t>
                      </a:r>
                      <a:r>
                        <a:rPr lang="en-US" sz="1800" b="0" dirty="0" err="1">
                          <a:solidFill>
                            <a:srgbClr val="0066FF"/>
                          </a:solidFill>
                          <a:latin typeface="Arial Narrow" pitchFamily="34" charset="0"/>
                          <a:ea typeface="黑体" pitchFamily="2" charset="-122"/>
                        </a:rPr>
                        <a:t>mv</a:t>
                      </a:r>
                      <a:r>
                        <a:rPr lang="en-US" sz="1800" b="0" dirty="0">
                          <a:solidFill>
                            <a:srgbClr val="0066FF"/>
                          </a:solidFill>
                          <a:latin typeface="Arial Narrow" pitchFamily="34" charset="0"/>
                          <a:ea typeface="黑体" pitchFamily="2" charset="-122"/>
                        </a:rPr>
                        <a:t> </a:t>
                      </a:r>
                      <a:r>
                        <a:rPr lang="en-US" sz="1800" b="0" dirty="0" err="1">
                          <a:solidFill>
                            <a:srgbClr val="0066FF"/>
                          </a:solidFill>
                          <a:latin typeface="Arial Narrow" pitchFamily="34" charset="0"/>
                          <a:ea typeface="黑体" pitchFamily="2" charset="-122"/>
                        </a:rPr>
                        <a:t>src</a:t>
                      </a:r>
                      <a:r>
                        <a:rPr lang="en-US" sz="1800" b="0" dirty="0">
                          <a:solidFill>
                            <a:srgbClr val="0066FF"/>
                          </a:solidFill>
                          <a:latin typeface="Arial Narrow" pitchFamily="34" charset="0"/>
                          <a:ea typeface="黑体" pitchFamily="2" charset="-122"/>
                        </a:rPr>
                        <a:t> </a:t>
                      </a:r>
                      <a:r>
                        <a:rPr lang="en-US" sz="1800" b="0" dirty="0" err="1">
                          <a:solidFill>
                            <a:srgbClr val="0066FF"/>
                          </a:solidFill>
                          <a:latin typeface="Arial Narrow" pitchFamily="34" charset="0"/>
                          <a:ea typeface="黑体" pitchFamily="2" charset="-122"/>
                        </a:rPr>
                        <a:t>dest</a:t>
                      </a:r>
                      <a:endParaRPr lang="en-US" sz="1800" b="0" dirty="0">
                        <a:solidFill>
                          <a:srgbClr val="0066FF"/>
                        </a:solidFill>
                        <a:latin typeface="Arial Narrow" pitchFamily="34" charset="0"/>
                        <a:ea typeface="黑体" pitchFamily="2" charset="-122"/>
                      </a:endParaRPr>
                    </a:p>
                  </a:txBody>
                  <a:tcPr marL="68571" marR="68571" marT="34286" marB="34286" anchor="ctr"/>
                </a:tc>
                <a:tc>
                  <a:txBody>
                    <a:bodyPr/>
                    <a:lstStyle/>
                    <a:p>
                      <a:r>
                        <a:rPr lang="en-US" sz="1800" dirty="0">
                          <a:latin typeface="Arial Narrow" pitchFamily="34" charset="0"/>
                          <a:ea typeface="黑体" pitchFamily="2" charset="-122"/>
                        </a:rPr>
                        <a:t>Moves the file or directory indicated by </a:t>
                      </a:r>
                      <a:r>
                        <a:rPr lang="en-US" sz="1800" dirty="0" err="1">
                          <a:latin typeface="Arial Narrow" pitchFamily="34" charset="0"/>
                          <a:ea typeface="黑体" pitchFamily="2" charset="-122"/>
                        </a:rPr>
                        <a:t>src</a:t>
                      </a:r>
                      <a:r>
                        <a:rPr lang="en-US" sz="1800" dirty="0">
                          <a:latin typeface="Arial Narrow" pitchFamily="34" charset="0"/>
                          <a:ea typeface="黑体" pitchFamily="2" charset="-122"/>
                        </a:rPr>
                        <a:t> to </a:t>
                      </a:r>
                      <a:r>
                        <a:rPr lang="en-US" sz="1800" dirty="0" err="1">
                          <a:latin typeface="Arial Narrow" pitchFamily="34" charset="0"/>
                          <a:ea typeface="黑体" pitchFamily="2" charset="-122"/>
                        </a:rPr>
                        <a:t>dest</a:t>
                      </a:r>
                      <a:r>
                        <a:rPr lang="en-US" sz="1800" dirty="0">
                          <a:latin typeface="Arial Narrow" pitchFamily="34" charset="0"/>
                          <a:ea typeface="黑体" pitchFamily="2" charset="-122"/>
                        </a:rPr>
                        <a:t>, within HDFS.</a:t>
                      </a:r>
                    </a:p>
                  </a:txBody>
                  <a:tcPr marL="68571" marR="68571" marT="34286" marB="34286" anchor="ctr"/>
                </a:tc>
              </a:tr>
              <a:tr h="685712">
                <a:tc>
                  <a:txBody>
                    <a:bodyPr/>
                    <a:lstStyle/>
                    <a:p>
                      <a:r>
                        <a:rPr lang="en-US" sz="1800" b="0" dirty="0">
                          <a:solidFill>
                            <a:srgbClr val="0066FF"/>
                          </a:solidFill>
                          <a:latin typeface="Arial Narrow" pitchFamily="34" charset="0"/>
                          <a:ea typeface="黑体" pitchFamily="2" charset="-122"/>
                        </a:rPr>
                        <a:t>-cp </a:t>
                      </a:r>
                      <a:r>
                        <a:rPr lang="en-US" sz="1800" b="0" dirty="0" err="1">
                          <a:solidFill>
                            <a:srgbClr val="0066FF"/>
                          </a:solidFill>
                          <a:latin typeface="Arial Narrow" pitchFamily="34" charset="0"/>
                          <a:ea typeface="黑体" pitchFamily="2" charset="-122"/>
                        </a:rPr>
                        <a:t>src</a:t>
                      </a:r>
                      <a:r>
                        <a:rPr lang="en-US" sz="1800" b="0" dirty="0">
                          <a:solidFill>
                            <a:srgbClr val="0066FF"/>
                          </a:solidFill>
                          <a:latin typeface="Arial Narrow" pitchFamily="34" charset="0"/>
                          <a:ea typeface="黑体" pitchFamily="2" charset="-122"/>
                        </a:rPr>
                        <a:t> </a:t>
                      </a:r>
                      <a:r>
                        <a:rPr lang="en-US" sz="1800" b="0" dirty="0" err="1">
                          <a:solidFill>
                            <a:srgbClr val="0066FF"/>
                          </a:solidFill>
                          <a:latin typeface="Arial Narrow" pitchFamily="34" charset="0"/>
                          <a:ea typeface="黑体" pitchFamily="2" charset="-122"/>
                        </a:rPr>
                        <a:t>dest</a:t>
                      </a:r>
                      <a:endParaRPr lang="en-US" sz="1800" b="0" dirty="0">
                        <a:solidFill>
                          <a:srgbClr val="0066FF"/>
                        </a:solidFill>
                        <a:latin typeface="Arial Narrow" pitchFamily="34" charset="0"/>
                        <a:ea typeface="黑体" pitchFamily="2" charset="-122"/>
                      </a:endParaRPr>
                    </a:p>
                  </a:txBody>
                  <a:tcPr marL="68571" marR="68571" marT="34286" marB="34286" anchor="ctr"/>
                </a:tc>
                <a:tc>
                  <a:txBody>
                    <a:bodyPr/>
                    <a:lstStyle/>
                    <a:p>
                      <a:r>
                        <a:rPr lang="en-US" sz="1800" dirty="0">
                          <a:latin typeface="Arial Narrow" pitchFamily="34" charset="0"/>
                          <a:ea typeface="黑体" pitchFamily="2" charset="-122"/>
                        </a:rPr>
                        <a:t>Copies the file or directory identified by </a:t>
                      </a:r>
                      <a:r>
                        <a:rPr lang="en-US" sz="1800" dirty="0" err="1">
                          <a:latin typeface="Arial Narrow" pitchFamily="34" charset="0"/>
                          <a:ea typeface="黑体" pitchFamily="2" charset="-122"/>
                        </a:rPr>
                        <a:t>src</a:t>
                      </a:r>
                      <a:r>
                        <a:rPr lang="en-US" sz="1800" dirty="0">
                          <a:latin typeface="Arial Narrow" pitchFamily="34" charset="0"/>
                          <a:ea typeface="黑体" pitchFamily="2" charset="-122"/>
                        </a:rPr>
                        <a:t> to </a:t>
                      </a:r>
                      <a:r>
                        <a:rPr lang="en-US" sz="1800" dirty="0" err="1">
                          <a:latin typeface="Arial Narrow" pitchFamily="34" charset="0"/>
                          <a:ea typeface="黑体" pitchFamily="2" charset="-122"/>
                        </a:rPr>
                        <a:t>dest</a:t>
                      </a:r>
                      <a:r>
                        <a:rPr lang="en-US" sz="1800" dirty="0">
                          <a:latin typeface="Arial Narrow" pitchFamily="34" charset="0"/>
                          <a:ea typeface="黑体" pitchFamily="2" charset="-122"/>
                        </a:rPr>
                        <a:t>, within HDFS.</a:t>
                      </a:r>
                    </a:p>
                  </a:txBody>
                  <a:tcPr marL="68571" marR="68571" marT="34286" marB="34286" anchor="ctr"/>
                </a:tc>
              </a:tr>
            </a:tbl>
          </a:graphicData>
        </a:graphic>
      </p:graphicFrame>
      <p:sp>
        <p:nvSpPr>
          <p:cNvPr id="6"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文件系统操作命令</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graphicFrame>
        <p:nvGraphicFramePr>
          <p:cNvPr id="6" name="内容占位符 3"/>
          <p:cNvGraphicFramePr>
            <a:graphicFrameLocks/>
          </p:cNvGraphicFramePr>
          <p:nvPr/>
        </p:nvGraphicFramePr>
        <p:xfrm>
          <a:off x="331788" y="1387475"/>
          <a:ext cx="8599059" cy="5152870"/>
        </p:xfrm>
        <a:graphic>
          <a:graphicData uri="http://schemas.openxmlformats.org/drawingml/2006/table">
            <a:tbl>
              <a:tblPr firstCol="1" bandRow="1">
                <a:tableStyleId>{0505E3EF-67EA-436B-97B2-0124C06EBD24}</a:tableStyleId>
              </a:tblPr>
              <a:tblGrid>
                <a:gridCol w="1863134"/>
                <a:gridCol w="6735925"/>
              </a:tblGrid>
              <a:tr h="853771">
                <a:tc>
                  <a:txBody>
                    <a:bodyPr/>
                    <a:lstStyle/>
                    <a:p>
                      <a:r>
                        <a:rPr lang="en-US" sz="1800" b="0" dirty="0">
                          <a:solidFill>
                            <a:srgbClr val="0066FF"/>
                          </a:solidFill>
                          <a:latin typeface="Arial Narrow" pitchFamily="34" charset="0"/>
                        </a:rPr>
                        <a:t>-</a:t>
                      </a:r>
                      <a:r>
                        <a:rPr lang="en-US" sz="1800" b="0" dirty="0" err="1">
                          <a:solidFill>
                            <a:srgbClr val="0066FF"/>
                          </a:solidFill>
                          <a:latin typeface="Arial Narrow" pitchFamily="34" charset="0"/>
                        </a:rPr>
                        <a:t>rm</a:t>
                      </a:r>
                      <a:r>
                        <a:rPr lang="en-US" sz="1800" b="0" dirty="0">
                          <a:solidFill>
                            <a:srgbClr val="0066FF"/>
                          </a:solidFill>
                          <a:latin typeface="Arial Narrow" pitchFamily="34" charset="0"/>
                        </a:rPr>
                        <a:t> path</a:t>
                      </a:r>
                    </a:p>
                  </a:txBody>
                  <a:tcPr anchor="ctr"/>
                </a:tc>
                <a:tc>
                  <a:txBody>
                    <a:bodyPr/>
                    <a:lstStyle/>
                    <a:p>
                      <a:r>
                        <a:rPr lang="en-US" sz="1800">
                          <a:latin typeface="Arial Narrow" pitchFamily="34" charset="0"/>
                        </a:rPr>
                        <a:t>Removes the file or empty directory identified by path.</a:t>
                      </a:r>
                    </a:p>
                  </a:txBody>
                  <a:tcPr anchor="ctr"/>
                </a:tc>
              </a:tr>
              <a:tr h="1219673">
                <a:tc>
                  <a:txBody>
                    <a:bodyPr/>
                    <a:lstStyle/>
                    <a:p>
                      <a:r>
                        <a:rPr lang="en-US" sz="1800" b="0" dirty="0">
                          <a:solidFill>
                            <a:srgbClr val="0066FF"/>
                          </a:solidFill>
                          <a:latin typeface="Arial Narrow" pitchFamily="34" charset="0"/>
                        </a:rPr>
                        <a:t>-</a:t>
                      </a:r>
                      <a:r>
                        <a:rPr lang="en-US" sz="1800" b="0" dirty="0" err="1">
                          <a:solidFill>
                            <a:srgbClr val="0066FF"/>
                          </a:solidFill>
                          <a:latin typeface="Arial Narrow" pitchFamily="34" charset="0"/>
                        </a:rPr>
                        <a:t>rmr</a:t>
                      </a:r>
                      <a:r>
                        <a:rPr lang="en-US" sz="1800" b="0" dirty="0">
                          <a:solidFill>
                            <a:srgbClr val="0066FF"/>
                          </a:solidFill>
                          <a:latin typeface="Arial Narrow" pitchFamily="34" charset="0"/>
                        </a:rPr>
                        <a:t> path</a:t>
                      </a:r>
                    </a:p>
                  </a:txBody>
                  <a:tcPr anchor="ctr"/>
                </a:tc>
                <a:tc>
                  <a:txBody>
                    <a:bodyPr/>
                    <a:lstStyle/>
                    <a:p>
                      <a:r>
                        <a:rPr lang="en-US" sz="1800" dirty="0">
                          <a:latin typeface="Arial Narrow" pitchFamily="34" charset="0"/>
                        </a:rPr>
                        <a:t>Removes the file or directory identified by path. Recursively deletes any child entries (i.e., files or subdirectories of path).</a:t>
                      </a:r>
                    </a:p>
                  </a:txBody>
                  <a:tcPr anchor="ctr"/>
                </a:tc>
              </a:tr>
              <a:tr h="1219673">
                <a:tc>
                  <a:txBody>
                    <a:bodyPr/>
                    <a:lstStyle/>
                    <a:p>
                      <a:r>
                        <a:rPr lang="en-US" sz="1800" b="0" dirty="0">
                          <a:solidFill>
                            <a:srgbClr val="0066FF"/>
                          </a:solidFill>
                          <a:latin typeface="Arial Narrow" pitchFamily="34" charset="0"/>
                        </a:rPr>
                        <a:t>-put </a:t>
                      </a:r>
                      <a:r>
                        <a:rPr lang="en-US" sz="1800" b="0" dirty="0" err="1">
                          <a:solidFill>
                            <a:srgbClr val="0066FF"/>
                          </a:solidFill>
                          <a:latin typeface="Arial Narrow" pitchFamily="34" charset="0"/>
                        </a:rPr>
                        <a:t>localSrc</a:t>
                      </a:r>
                      <a:r>
                        <a:rPr lang="en-US" sz="1800" b="0" dirty="0">
                          <a:solidFill>
                            <a:srgbClr val="0066FF"/>
                          </a:solidFill>
                          <a:latin typeface="Arial Narrow" pitchFamily="34" charset="0"/>
                        </a:rPr>
                        <a:t> </a:t>
                      </a:r>
                      <a:r>
                        <a:rPr lang="en-US" sz="1800" b="0" dirty="0" err="1">
                          <a:solidFill>
                            <a:srgbClr val="0066FF"/>
                          </a:solidFill>
                          <a:latin typeface="Arial Narrow" pitchFamily="34" charset="0"/>
                        </a:rPr>
                        <a:t>dest</a:t>
                      </a:r>
                      <a:endParaRPr lang="en-US" sz="1800" b="0" dirty="0">
                        <a:solidFill>
                          <a:srgbClr val="0066FF"/>
                        </a:solidFill>
                        <a:latin typeface="Arial Narrow" pitchFamily="34" charset="0"/>
                      </a:endParaRPr>
                    </a:p>
                  </a:txBody>
                  <a:tcPr anchor="ctr"/>
                </a:tc>
                <a:tc>
                  <a:txBody>
                    <a:bodyPr/>
                    <a:lstStyle/>
                    <a:p>
                      <a:r>
                        <a:rPr lang="en-US" sz="1800" dirty="0">
                          <a:latin typeface="Arial Narrow" pitchFamily="34" charset="0"/>
                        </a:rPr>
                        <a:t>Copies the file or directory from the local file system identified by </a:t>
                      </a:r>
                      <a:r>
                        <a:rPr lang="en-US" sz="1800" dirty="0" err="1">
                          <a:latin typeface="Arial Narrow" pitchFamily="34" charset="0"/>
                        </a:rPr>
                        <a:t>localSrc</a:t>
                      </a:r>
                      <a:r>
                        <a:rPr lang="en-US" sz="1800" dirty="0">
                          <a:latin typeface="Arial Narrow" pitchFamily="34" charset="0"/>
                        </a:rPr>
                        <a:t> to </a:t>
                      </a:r>
                      <a:r>
                        <a:rPr lang="en-US" sz="1800" dirty="0" err="1">
                          <a:latin typeface="Arial Narrow" pitchFamily="34" charset="0"/>
                        </a:rPr>
                        <a:t>dest</a:t>
                      </a:r>
                      <a:r>
                        <a:rPr lang="en-US" sz="1800" dirty="0">
                          <a:latin typeface="Arial Narrow" pitchFamily="34" charset="0"/>
                        </a:rPr>
                        <a:t> within the </a:t>
                      </a:r>
                      <a:r>
                        <a:rPr lang="en-US" altLang="zh-CN" sz="1800" dirty="0" smtClean="0">
                          <a:latin typeface="Arial Narrow" pitchFamily="34" charset="0"/>
                        </a:rPr>
                        <a:t>H</a:t>
                      </a:r>
                      <a:r>
                        <a:rPr lang="en-US" sz="1800" dirty="0" smtClean="0">
                          <a:latin typeface="Arial Narrow" pitchFamily="34" charset="0"/>
                        </a:rPr>
                        <a:t>DFS</a:t>
                      </a:r>
                      <a:r>
                        <a:rPr lang="en-US" sz="1800" dirty="0">
                          <a:latin typeface="Arial Narrow" pitchFamily="34" charset="0"/>
                        </a:rPr>
                        <a:t>.</a:t>
                      </a:r>
                    </a:p>
                  </a:txBody>
                  <a:tcPr anchor="ctr"/>
                </a:tc>
              </a:tr>
              <a:tr h="487869">
                <a:tc>
                  <a:txBody>
                    <a:bodyPr/>
                    <a:lstStyle/>
                    <a:p>
                      <a:r>
                        <a:rPr lang="en-US" sz="1800" b="0" dirty="0">
                          <a:solidFill>
                            <a:srgbClr val="0066FF"/>
                          </a:solidFill>
                          <a:latin typeface="Arial Narrow" pitchFamily="34" charset="0"/>
                        </a:rPr>
                        <a:t>-</a:t>
                      </a:r>
                      <a:r>
                        <a:rPr lang="en-US" sz="1800" b="0" dirty="0" err="1">
                          <a:solidFill>
                            <a:srgbClr val="0066FF"/>
                          </a:solidFill>
                          <a:latin typeface="Arial Narrow" pitchFamily="34" charset="0"/>
                        </a:rPr>
                        <a:t>copyFromLocal</a:t>
                      </a:r>
                      <a:r>
                        <a:rPr lang="en-US" sz="1800" b="0" dirty="0">
                          <a:solidFill>
                            <a:srgbClr val="0066FF"/>
                          </a:solidFill>
                          <a:latin typeface="Arial Narrow" pitchFamily="34" charset="0"/>
                        </a:rPr>
                        <a:t> </a:t>
                      </a:r>
                      <a:r>
                        <a:rPr lang="en-US" sz="1800" b="0" dirty="0" err="1">
                          <a:solidFill>
                            <a:srgbClr val="0066FF"/>
                          </a:solidFill>
                          <a:latin typeface="Arial Narrow" pitchFamily="34" charset="0"/>
                        </a:rPr>
                        <a:t>localSrc</a:t>
                      </a:r>
                      <a:r>
                        <a:rPr lang="en-US" sz="1800" b="0" dirty="0">
                          <a:solidFill>
                            <a:srgbClr val="0066FF"/>
                          </a:solidFill>
                          <a:latin typeface="Arial Narrow" pitchFamily="34" charset="0"/>
                        </a:rPr>
                        <a:t> </a:t>
                      </a:r>
                      <a:r>
                        <a:rPr lang="en-US" sz="1800" b="0" dirty="0" err="1">
                          <a:solidFill>
                            <a:srgbClr val="0066FF"/>
                          </a:solidFill>
                          <a:latin typeface="Arial Narrow" pitchFamily="34" charset="0"/>
                        </a:rPr>
                        <a:t>dest</a:t>
                      </a:r>
                      <a:endParaRPr lang="en-US" sz="1800" b="0" dirty="0">
                        <a:solidFill>
                          <a:srgbClr val="0066FF"/>
                        </a:solidFill>
                        <a:latin typeface="Arial Narrow" pitchFamily="34" charset="0"/>
                      </a:endParaRPr>
                    </a:p>
                  </a:txBody>
                  <a:tcPr anchor="ctr"/>
                </a:tc>
                <a:tc>
                  <a:txBody>
                    <a:bodyPr/>
                    <a:lstStyle/>
                    <a:p>
                      <a:r>
                        <a:rPr lang="en-US" sz="1800">
                          <a:latin typeface="Arial Narrow" pitchFamily="34" charset="0"/>
                        </a:rPr>
                        <a:t>Identical to -put</a:t>
                      </a:r>
                    </a:p>
                  </a:txBody>
                  <a:tcPr anchor="ctr"/>
                </a:tc>
              </a:tr>
              <a:tr h="1219673">
                <a:tc>
                  <a:txBody>
                    <a:bodyPr/>
                    <a:lstStyle/>
                    <a:p>
                      <a:r>
                        <a:rPr lang="en-US" sz="1800" b="0" dirty="0">
                          <a:solidFill>
                            <a:srgbClr val="0066FF"/>
                          </a:solidFill>
                          <a:latin typeface="Arial Narrow" pitchFamily="34" charset="0"/>
                        </a:rPr>
                        <a:t>-</a:t>
                      </a:r>
                      <a:r>
                        <a:rPr lang="en-US" sz="1800" b="0" dirty="0" err="1">
                          <a:solidFill>
                            <a:srgbClr val="0066FF"/>
                          </a:solidFill>
                          <a:latin typeface="Arial Narrow" pitchFamily="34" charset="0"/>
                        </a:rPr>
                        <a:t>moveFromLocal</a:t>
                      </a:r>
                      <a:r>
                        <a:rPr lang="en-US" sz="1800" b="0" dirty="0">
                          <a:solidFill>
                            <a:srgbClr val="0066FF"/>
                          </a:solidFill>
                          <a:latin typeface="Arial Narrow" pitchFamily="34" charset="0"/>
                        </a:rPr>
                        <a:t> </a:t>
                      </a:r>
                      <a:r>
                        <a:rPr lang="en-US" sz="1800" b="0" dirty="0" err="1">
                          <a:solidFill>
                            <a:srgbClr val="0066FF"/>
                          </a:solidFill>
                          <a:latin typeface="Arial Narrow" pitchFamily="34" charset="0"/>
                        </a:rPr>
                        <a:t>localSrc</a:t>
                      </a:r>
                      <a:r>
                        <a:rPr lang="en-US" sz="1800" b="0" dirty="0">
                          <a:solidFill>
                            <a:srgbClr val="0066FF"/>
                          </a:solidFill>
                          <a:latin typeface="Arial Narrow" pitchFamily="34" charset="0"/>
                        </a:rPr>
                        <a:t> </a:t>
                      </a:r>
                      <a:r>
                        <a:rPr lang="en-US" sz="1800" b="0" dirty="0" err="1">
                          <a:solidFill>
                            <a:srgbClr val="0066FF"/>
                          </a:solidFill>
                          <a:latin typeface="Arial Narrow" pitchFamily="34" charset="0"/>
                        </a:rPr>
                        <a:t>dest</a:t>
                      </a:r>
                      <a:endParaRPr lang="en-US" sz="1800" b="0" dirty="0">
                        <a:solidFill>
                          <a:srgbClr val="0066FF"/>
                        </a:solidFill>
                        <a:latin typeface="Arial Narrow" pitchFamily="34" charset="0"/>
                      </a:endParaRPr>
                    </a:p>
                  </a:txBody>
                  <a:tcPr anchor="ctr"/>
                </a:tc>
                <a:tc>
                  <a:txBody>
                    <a:bodyPr/>
                    <a:lstStyle/>
                    <a:p>
                      <a:r>
                        <a:rPr lang="en-US" sz="1800" dirty="0">
                          <a:latin typeface="Arial Narrow" pitchFamily="34" charset="0"/>
                        </a:rPr>
                        <a:t>Copies the file or directory from the local file system identified by </a:t>
                      </a:r>
                      <a:r>
                        <a:rPr lang="en-US" sz="1800" dirty="0" err="1">
                          <a:latin typeface="Arial Narrow" pitchFamily="34" charset="0"/>
                        </a:rPr>
                        <a:t>localSrc</a:t>
                      </a:r>
                      <a:r>
                        <a:rPr lang="en-US" sz="1800" dirty="0">
                          <a:latin typeface="Arial Narrow" pitchFamily="34" charset="0"/>
                        </a:rPr>
                        <a:t> to </a:t>
                      </a:r>
                      <a:r>
                        <a:rPr lang="en-US" sz="1800" dirty="0" err="1">
                          <a:latin typeface="Arial Narrow" pitchFamily="34" charset="0"/>
                        </a:rPr>
                        <a:t>dest</a:t>
                      </a:r>
                      <a:r>
                        <a:rPr lang="en-US" sz="1800" dirty="0">
                          <a:latin typeface="Arial Narrow" pitchFamily="34" charset="0"/>
                        </a:rPr>
                        <a:t> within HDFS, then deletes the local copy on success. </a:t>
                      </a:r>
                    </a:p>
                  </a:txBody>
                  <a:tcPr anchor="ctr"/>
                </a:tc>
              </a:tr>
            </a:tbl>
          </a:graphicData>
        </a:graphic>
      </p:graphicFrame>
      <p:sp>
        <p:nvSpPr>
          <p:cNvPr id="7"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文件系统操作命令</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graphicFrame>
        <p:nvGraphicFramePr>
          <p:cNvPr id="5" name="内容占位符 3"/>
          <p:cNvGraphicFramePr>
            <a:graphicFrameLocks/>
          </p:cNvGraphicFramePr>
          <p:nvPr/>
        </p:nvGraphicFramePr>
        <p:xfrm>
          <a:off x="222250" y="1335088"/>
          <a:ext cx="8746839" cy="5232686"/>
        </p:xfrm>
        <a:graphic>
          <a:graphicData uri="http://schemas.openxmlformats.org/drawingml/2006/table">
            <a:tbl>
              <a:tblPr firstCol="1" bandRow="1">
                <a:tableStyleId>{8799B23B-EC83-4686-B30A-512413B5E67A}</a:tableStyleId>
              </a:tblPr>
              <a:tblGrid>
                <a:gridCol w="2827263"/>
                <a:gridCol w="5919576"/>
              </a:tblGrid>
              <a:tr h="1030680">
                <a:tc>
                  <a:txBody>
                    <a:bodyPr/>
                    <a:lstStyle/>
                    <a:p>
                      <a:r>
                        <a:rPr lang="en-US" sz="1600" b="0" dirty="0">
                          <a:solidFill>
                            <a:srgbClr val="0066FF"/>
                          </a:solidFill>
                          <a:latin typeface="Arial Narrow" pitchFamily="34" charset="0"/>
                          <a:ea typeface="黑体" pitchFamily="2" charset="-122"/>
                        </a:rPr>
                        <a:t>-get [-</a:t>
                      </a:r>
                      <a:r>
                        <a:rPr lang="en-US" sz="1600" b="0" dirty="0" err="1">
                          <a:solidFill>
                            <a:srgbClr val="0066FF"/>
                          </a:solidFill>
                          <a:latin typeface="Arial Narrow" pitchFamily="34" charset="0"/>
                          <a:ea typeface="黑体" pitchFamily="2" charset="-122"/>
                        </a:rPr>
                        <a:t>crc</a:t>
                      </a:r>
                      <a:r>
                        <a:rPr lang="en-US" sz="1600" b="0" dirty="0">
                          <a:solidFill>
                            <a:srgbClr val="0066FF"/>
                          </a:solidFill>
                          <a:latin typeface="Arial Narrow" pitchFamily="34" charset="0"/>
                          <a:ea typeface="黑体" pitchFamily="2" charset="-122"/>
                        </a:rPr>
                        <a:t>] </a:t>
                      </a:r>
                      <a:r>
                        <a:rPr lang="en-US" sz="1600" b="0" dirty="0" err="1">
                          <a:solidFill>
                            <a:srgbClr val="0066FF"/>
                          </a:solidFill>
                          <a:latin typeface="Arial Narrow" pitchFamily="34" charset="0"/>
                          <a:ea typeface="黑体" pitchFamily="2" charset="-122"/>
                        </a:rPr>
                        <a:t>src</a:t>
                      </a:r>
                      <a:r>
                        <a:rPr lang="en-US" sz="1600" b="0" dirty="0">
                          <a:solidFill>
                            <a:srgbClr val="0066FF"/>
                          </a:solidFill>
                          <a:latin typeface="Arial Narrow" pitchFamily="34" charset="0"/>
                          <a:ea typeface="黑体" pitchFamily="2" charset="-122"/>
                        </a:rPr>
                        <a:t> </a:t>
                      </a:r>
                      <a:r>
                        <a:rPr lang="en-US" sz="1600" b="0" dirty="0" err="1">
                          <a:solidFill>
                            <a:srgbClr val="0066FF"/>
                          </a:solidFill>
                          <a:latin typeface="Arial Narrow" pitchFamily="34" charset="0"/>
                          <a:ea typeface="黑体" pitchFamily="2" charset="-122"/>
                        </a:rPr>
                        <a:t>localDest</a:t>
                      </a:r>
                      <a:endParaRPr lang="en-US" sz="1600" b="0" dirty="0">
                        <a:solidFill>
                          <a:srgbClr val="0066FF"/>
                        </a:solidFill>
                        <a:latin typeface="Arial Narrow" pitchFamily="34" charset="0"/>
                        <a:ea typeface="黑体" pitchFamily="2" charset="-122"/>
                      </a:endParaRPr>
                    </a:p>
                  </a:txBody>
                  <a:tcPr marL="74805" marR="74805" marT="37402" marB="37402" anchor="ctr"/>
                </a:tc>
                <a:tc>
                  <a:txBody>
                    <a:bodyPr/>
                    <a:lstStyle/>
                    <a:p>
                      <a:r>
                        <a:rPr lang="en-US" sz="1600">
                          <a:latin typeface="Arial Narrow" pitchFamily="34" charset="0"/>
                          <a:ea typeface="黑体" pitchFamily="2" charset="-122"/>
                        </a:rPr>
                        <a:t>Copies the file or directory in HDFS identified by src to the local file system path identified by localDest.</a:t>
                      </a:r>
                    </a:p>
                  </a:txBody>
                  <a:tcPr marL="74805" marR="74805" marT="37402" marB="37402" anchor="ctr"/>
                </a:tc>
              </a:tr>
              <a:tr h="1268530">
                <a:tc>
                  <a:txBody>
                    <a:bodyPr/>
                    <a:lstStyle/>
                    <a:p>
                      <a:r>
                        <a:rPr lang="en-US" sz="1600" b="0" dirty="0">
                          <a:solidFill>
                            <a:srgbClr val="0066FF"/>
                          </a:solidFill>
                          <a:latin typeface="Arial Narrow" pitchFamily="34" charset="0"/>
                          <a:ea typeface="黑体" pitchFamily="2" charset="-122"/>
                        </a:rPr>
                        <a:t>-</a:t>
                      </a:r>
                      <a:r>
                        <a:rPr lang="en-US" sz="1600" b="0" dirty="0" err="1">
                          <a:solidFill>
                            <a:srgbClr val="0066FF"/>
                          </a:solidFill>
                          <a:latin typeface="Arial Narrow" pitchFamily="34" charset="0"/>
                          <a:ea typeface="黑体" pitchFamily="2" charset="-122"/>
                        </a:rPr>
                        <a:t>getmerge</a:t>
                      </a:r>
                      <a:r>
                        <a:rPr lang="en-US" sz="1600" b="0" dirty="0">
                          <a:solidFill>
                            <a:srgbClr val="0066FF"/>
                          </a:solidFill>
                          <a:latin typeface="Arial Narrow" pitchFamily="34" charset="0"/>
                          <a:ea typeface="黑体" pitchFamily="2" charset="-122"/>
                        </a:rPr>
                        <a:t> </a:t>
                      </a:r>
                      <a:r>
                        <a:rPr lang="en-US" sz="1600" b="0" dirty="0" err="1">
                          <a:solidFill>
                            <a:srgbClr val="0066FF"/>
                          </a:solidFill>
                          <a:latin typeface="Arial Narrow" pitchFamily="34" charset="0"/>
                          <a:ea typeface="黑体" pitchFamily="2" charset="-122"/>
                        </a:rPr>
                        <a:t>src</a:t>
                      </a:r>
                      <a:r>
                        <a:rPr lang="en-US" sz="1600" b="0" dirty="0">
                          <a:solidFill>
                            <a:srgbClr val="0066FF"/>
                          </a:solidFill>
                          <a:latin typeface="Arial Narrow" pitchFamily="34" charset="0"/>
                          <a:ea typeface="黑体" pitchFamily="2" charset="-122"/>
                        </a:rPr>
                        <a:t> </a:t>
                      </a:r>
                      <a:r>
                        <a:rPr lang="en-US" sz="1600" b="0" dirty="0" err="1">
                          <a:solidFill>
                            <a:srgbClr val="0066FF"/>
                          </a:solidFill>
                          <a:latin typeface="Arial Narrow" pitchFamily="34" charset="0"/>
                          <a:ea typeface="黑体" pitchFamily="2" charset="-122"/>
                        </a:rPr>
                        <a:t>localDest</a:t>
                      </a:r>
                      <a:r>
                        <a:rPr lang="en-US" sz="1600" b="0" dirty="0">
                          <a:solidFill>
                            <a:srgbClr val="0066FF"/>
                          </a:solidFill>
                          <a:latin typeface="Arial Narrow" pitchFamily="34" charset="0"/>
                          <a:ea typeface="黑体" pitchFamily="2" charset="-122"/>
                        </a:rPr>
                        <a:t> [</a:t>
                      </a:r>
                      <a:r>
                        <a:rPr lang="en-US" sz="1600" b="0" dirty="0" err="1">
                          <a:solidFill>
                            <a:srgbClr val="0066FF"/>
                          </a:solidFill>
                          <a:latin typeface="Arial Narrow" pitchFamily="34" charset="0"/>
                          <a:ea typeface="黑体" pitchFamily="2" charset="-122"/>
                        </a:rPr>
                        <a:t>addnl</a:t>
                      </a:r>
                      <a:r>
                        <a:rPr lang="en-US" sz="1600" b="0" dirty="0">
                          <a:solidFill>
                            <a:srgbClr val="0066FF"/>
                          </a:solidFill>
                          <a:latin typeface="Arial Narrow" pitchFamily="34" charset="0"/>
                          <a:ea typeface="黑体" pitchFamily="2" charset="-122"/>
                        </a:rPr>
                        <a:t>]</a:t>
                      </a:r>
                    </a:p>
                  </a:txBody>
                  <a:tcPr marL="74805" marR="74805" marT="37402" marB="37402" anchor="ctr"/>
                </a:tc>
                <a:tc>
                  <a:txBody>
                    <a:bodyPr/>
                    <a:lstStyle/>
                    <a:p>
                      <a:r>
                        <a:rPr lang="en-US" sz="1600">
                          <a:latin typeface="Arial Narrow" pitchFamily="34" charset="0"/>
                          <a:ea typeface="黑体" pitchFamily="2" charset="-122"/>
                        </a:rPr>
                        <a:t>Retrieves all files that match the path src in HDFS, and copies them to a single, merged file in the local file system identified by localDest.</a:t>
                      </a:r>
                    </a:p>
                  </a:txBody>
                  <a:tcPr marL="74805" marR="74805" marT="37402" marB="37402" anchor="ctr"/>
                </a:tc>
              </a:tr>
              <a:tr h="554982">
                <a:tc>
                  <a:txBody>
                    <a:bodyPr/>
                    <a:lstStyle/>
                    <a:p>
                      <a:r>
                        <a:rPr lang="en-US" sz="1600" b="0" dirty="0">
                          <a:solidFill>
                            <a:srgbClr val="0066FF"/>
                          </a:solidFill>
                          <a:latin typeface="Arial Narrow" pitchFamily="34" charset="0"/>
                          <a:ea typeface="黑体" pitchFamily="2" charset="-122"/>
                        </a:rPr>
                        <a:t>-cat filename</a:t>
                      </a:r>
                    </a:p>
                  </a:txBody>
                  <a:tcPr marL="74805" marR="74805" marT="37402" marB="37402" anchor="ctr"/>
                </a:tc>
                <a:tc>
                  <a:txBody>
                    <a:bodyPr/>
                    <a:lstStyle/>
                    <a:p>
                      <a:r>
                        <a:rPr lang="en-US" sz="1600">
                          <a:latin typeface="Arial Narrow" pitchFamily="34" charset="0"/>
                          <a:ea typeface="黑体" pitchFamily="2" charset="-122"/>
                        </a:rPr>
                        <a:t>Displays the contents of filename on stdout.</a:t>
                      </a:r>
                    </a:p>
                  </a:txBody>
                  <a:tcPr marL="74805" marR="74805" marT="37402" marB="37402" anchor="ctr"/>
                </a:tc>
              </a:tr>
              <a:tr h="554982">
                <a:tc>
                  <a:txBody>
                    <a:bodyPr/>
                    <a:lstStyle/>
                    <a:p>
                      <a:r>
                        <a:rPr lang="en-US" sz="1600" b="0" dirty="0">
                          <a:solidFill>
                            <a:srgbClr val="0066FF"/>
                          </a:solidFill>
                          <a:latin typeface="Arial Narrow" pitchFamily="34" charset="0"/>
                          <a:ea typeface="黑体" pitchFamily="2" charset="-122"/>
                        </a:rPr>
                        <a:t>-</a:t>
                      </a:r>
                      <a:r>
                        <a:rPr lang="en-US" sz="1600" b="0" dirty="0" err="1">
                          <a:solidFill>
                            <a:srgbClr val="0066FF"/>
                          </a:solidFill>
                          <a:latin typeface="Arial Narrow" pitchFamily="34" charset="0"/>
                          <a:ea typeface="黑体" pitchFamily="2" charset="-122"/>
                        </a:rPr>
                        <a:t>copyToLocal</a:t>
                      </a:r>
                      <a:r>
                        <a:rPr lang="en-US" sz="1600" b="0" dirty="0">
                          <a:solidFill>
                            <a:srgbClr val="0066FF"/>
                          </a:solidFill>
                          <a:latin typeface="Arial Narrow" pitchFamily="34" charset="0"/>
                          <a:ea typeface="黑体" pitchFamily="2" charset="-122"/>
                        </a:rPr>
                        <a:t> [-</a:t>
                      </a:r>
                      <a:r>
                        <a:rPr lang="en-US" sz="1600" b="0" dirty="0" err="1">
                          <a:solidFill>
                            <a:srgbClr val="0066FF"/>
                          </a:solidFill>
                          <a:latin typeface="Arial Narrow" pitchFamily="34" charset="0"/>
                          <a:ea typeface="黑体" pitchFamily="2" charset="-122"/>
                        </a:rPr>
                        <a:t>crc</a:t>
                      </a:r>
                      <a:r>
                        <a:rPr lang="en-US" sz="1600" b="0" dirty="0">
                          <a:solidFill>
                            <a:srgbClr val="0066FF"/>
                          </a:solidFill>
                          <a:latin typeface="Arial Narrow" pitchFamily="34" charset="0"/>
                          <a:ea typeface="黑体" pitchFamily="2" charset="-122"/>
                        </a:rPr>
                        <a:t>] </a:t>
                      </a:r>
                      <a:r>
                        <a:rPr lang="en-US" sz="1600" b="0" dirty="0" err="1">
                          <a:solidFill>
                            <a:srgbClr val="0066FF"/>
                          </a:solidFill>
                          <a:latin typeface="Arial Narrow" pitchFamily="34" charset="0"/>
                          <a:ea typeface="黑体" pitchFamily="2" charset="-122"/>
                        </a:rPr>
                        <a:t>src</a:t>
                      </a:r>
                      <a:r>
                        <a:rPr lang="en-US" sz="1600" b="0" dirty="0">
                          <a:solidFill>
                            <a:srgbClr val="0066FF"/>
                          </a:solidFill>
                          <a:latin typeface="Arial Narrow" pitchFamily="34" charset="0"/>
                          <a:ea typeface="黑体" pitchFamily="2" charset="-122"/>
                        </a:rPr>
                        <a:t> </a:t>
                      </a:r>
                      <a:r>
                        <a:rPr lang="en-US" sz="1600" b="0" dirty="0" err="1">
                          <a:solidFill>
                            <a:srgbClr val="0066FF"/>
                          </a:solidFill>
                          <a:latin typeface="Arial Narrow" pitchFamily="34" charset="0"/>
                          <a:ea typeface="黑体" pitchFamily="2" charset="-122"/>
                        </a:rPr>
                        <a:t>localDest</a:t>
                      </a:r>
                      <a:endParaRPr lang="en-US" sz="1600" b="0" dirty="0">
                        <a:solidFill>
                          <a:srgbClr val="0066FF"/>
                        </a:solidFill>
                        <a:latin typeface="Arial Narrow" pitchFamily="34" charset="0"/>
                        <a:ea typeface="黑体" pitchFamily="2" charset="-122"/>
                      </a:endParaRPr>
                    </a:p>
                  </a:txBody>
                  <a:tcPr marL="74805" marR="74805" marT="37402" marB="37402" anchor="ctr"/>
                </a:tc>
                <a:tc>
                  <a:txBody>
                    <a:bodyPr/>
                    <a:lstStyle/>
                    <a:p>
                      <a:r>
                        <a:rPr lang="en-US" sz="1600" dirty="0">
                          <a:latin typeface="Arial Narrow" pitchFamily="34" charset="0"/>
                          <a:ea typeface="黑体" pitchFamily="2" charset="-122"/>
                        </a:rPr>
                        <a:t>Identical to -get</a:t>
                      </a:r>
                    </a:p>
                  </a:txBody>
                  <a:tcPr marL="74805" marR="74805" marT="37402" marB="37402" anchor="ctr"/>
                </a:tc>
              </a:tr>
              <a:tr h="554982">
                <a:tc>
                  <a:txBody>
                    <a:bodyPr/>
                    <a:lstStyle/>
                    <a:p>
                      <a:r>
                        <a:rPr lang="en-US" sz="1600" b="0" dirty="0">
                          <a:solidFill>
                            <a:srgbClr val="0066FF"/>
                          </a:solidFill>
                          <a:latin typeface="Arial Narrow" pitchFamily="34" charset="0"/>
                          <a:ea typeface="黑体" pitchFamily="2" charset="-122"/>
                        </a:rPr>
                        <a:t>-</a:t>
                      </a:r>
                      <a:r>
                        <a:rPr lang="en-US" sz="1600" b="0" dirty="0" err="1">
                          <a:solidFill>
                            <a:srgbClr val="0066FF"/>
                          </a:solidFill>
                          <a:latin typeface="Arial Narrow" pitchFamily="34" charset="0"/>
                          <a:ea typeface="黑体" pitchFamily="2" charset="-122"/>
                        </a:rPr>
                        <a:t>moveToLocal</a:t>
                      </a:r>
                      <a:r>
                        <a:rPr lang="en-US" sz="1600" b="0" dirty="0">
                          <a:solidFill>
                            <a:srgbClr val="0066FF"/>
                          </a:solidFill>
                          <a:latin typeface="Arial Narrow" pitchFamily="34" charset="0"/>
                          <a:ea typeface="黑体" pitchFamily="2" charset="-122"/>
                        </a:rPr>
                        <a:t> [-</a:t>
                      </a:r>
                      <a:r>
                        <a:rPr lang="en-US" sz="1600" b="0" dirty="0" err="1">
                          <a:solidFill>
                            <a:srgbClr val="0066FF"/>
                          </a:solidFill>
                          <a:latin typeface="Arial Narrow" pitchFamily="34" charset="0"/>
                          <a:ea typeface="黑体" pitchFamily="2" charset="-122"/>
                        </a:rPr>
                        <a:t>crc</a:t>
                      </a:r>
                      <a:r>
                        <a:rPr lang="en-US" sz="1600" b="0" dirty="0">
                          <a:solidFill>
                            <a:srgbClr val="0066FF"/>
                          </a:solidFill>
                          <a:latin typeface="Arial Narrow" pitchFamily="34" charset="0"/>
                          <a:ea typeface="黑体" pitchFamily="2" charset="-122"/>
                        </a:rPr>
                        <a:t>] </a:t>
                      </a:r>
                      <a:r>
                        <a:rPr lang="en-US" sz="1600" b="0" dirty="0" err="1">
                          <a:solidFill>
                            <a:srgbClr val="0066FF"/>
                          </a:solidFill>
                          <a:latin typeface="Arial Narrow" pitchFamily="34" charset="0"/>
                          <a:ea typeface="黑体" pitchFamily="2" charset="-122"/>
                        </a:rPr>
                        <a:t>src</a:t>
                      </a:r>
                      <a:r>
                        <a:rPr lang="en-US" sz="1600" b="0" dirty="0">
                          <a:solidFill>
                            <a:srgbClr val="0066FF"/>
                          </a:solidFill>
                          <a:latin typeface="Arial Narrow" pitchFamily="34" charset="0"/>
                          <a:ea typeface="黑体" pitchFamily="2" charset="-122"/>
                        </a:rPr>
                        <a:t> </a:t>
                      </a:r>
                      <a:r>
                        <a:rPr lang="en-US" sz="1600" b="0" dirty="0" err="1">
                          <a:solidFill>
                            <a:srgbClr val="0066FF"/>
                          </a:solidFill>
                          <a:latin typeface="Arial Narrow" pitchFamily="34" charset="0"/>
                          <a:ea typeface="黑体" pitchFamily="2" charset="-122"/>
                        </a:rPr>
                        <a:t>localDest</a:t>
                      </a:r>
                      <a:endParaRPr lang="en-US" sz="1600" b="0" dirty="0">
                        <a:solidFill>
                          <a:srgbClr val="0066FF"/>
                        </a:solidFill>
                        <a:latin typeface="Arial Narrow" pitchFamily="34" charset="0"/>
                        <a:ea typeface="黑体" pitchFamily="2" charset="-122"/>
                      </a:endParaRPr>
                    </a:p>
                  </a:txBody>
                  <a:tcPr marL="74805" marR="74805" marT="37402" marB="37402" anchor="ctr"/>
                </a:tc>
                <a:tc>
                  <a:txBody>
                    <a:bodyPr/>
                    <a:lstStyle/>
                    <a:p>
                      <a:r>
                        <a:rPr lang="en-US" sz="1600">
                          <a:latin typeface="Arial Narrow" pitchFamily="34" charset="0"/>
                          <a:ea typeface="黑体" pitchFamily="2" charset="-122"/>
                        </a:rPr>
                        <a:t>Works like -get, but deletes the HDFS copy on success.</a:t>
                      </a:r>
                    </a:p>
                  </a:txBody>
                  <a:tcPr marL="74805" marR="74805" marT="37402" marB="37402" anchor="ctr"/>
                </a:tc>
              </a:tr>
              <a:tr h="1268530">
                <a:tc>
                  <a:txBody>
                    <a:bodyPr/>
                    <a:lstStyle/>
                    <a:p>
                      <a:r>
                        <a:rPr lang="en-US" sz="1600" b="0" dirty="0">
                          <a:solidFill>
                            <a:srgbClr val="0066FF"/>
                          </a:solidFill>
                          <a:latin typeface="Arial Narrow" pitchFamily="34" charset="0"/>
                          <a:ea typeface="黑体" pitchFamily="2" charset="-122"/>
                        </a:rPr>
                        <a:t>-</a:t>
                      </a:r>
                      <a:r>
                        <a:rPr lang="en-US" sz="1600" b="0" dirty="0" err="1">
                          <a:solidFill>
                            <a:srgbClr val="0066FF"/>
                          </a:solidFill>
                          <a:latin typeface="Arial Narrow" pitchFamily="34" charset="0"/>
                          <a:ea typeface="黑体" pitchFamily="2" charset="-122"/>
                        </a:rPr>
                        <a:t>mkdir</a:t>
                      </a:r>
                      <a:r>
                        <a:rPr lang="en-US" sz="1600" b="0" dirty="0">
                          <a:solidFill>
                            <a:srgbClr val="0066FF"/>
                          </a:solidFill>
                          <a:latin typeface="Arial Narrow" pitchFamily="34" charset="0"/>
                          <a:ea typeface="黑体" pitchFamily="2" charset="-122"/>
                        </a:rPr>
                        <a:t> path</a:t>
                      </a:r>
                    </a:p>
                  </a:txBody>
                  <a:tcPr marL="74805" marR="74805" marT="37402" marB="37402" anchor="ctr"/>
                </a:tc>
                <a:tc>
                  <a:txBody>
                    <a:bodyPr/>
                    <a:lstStyle/>
                    <a:p>
                      <a:r>
                        <a:rPr lang="en-US" sz="1600" dirty="0">
                          <a:latin typeface="Arial Narrow" pitchFamily="34" charset="0"/>
                          <a:ea typeface="黑体" pitchFamily="2" charset="-122"/>
                        </a:rPr>
                        <a:t>Creates a directory named path in HDFS. Creates any parent directories in path that are missing (e.g., like </a:t>
                      </a:r>
                      <a:r>
                        <a:rPr lang="en-US" sz="1600" dirty="0" err="1">
                          <a:latin typeface="Arial Narrow" pitchFamily="34" charset="0"/>
                          <a:ea typeface="黑体" pitchFamily="2" charset="-122"/>
                        </a:rPr>
                        <a:t>mkdir</a:t>
                      </a:r>
                      <a:r>
                        <a:rPr lang="en-US" sz="1600" dirty="0">
                          <a:latin typeface="Arial Narrow" pitchFamily="34" charset="0"/>
                          <a:ea typeface="黑体" pitchFamily="2" charset="-122"/>
                        </a:rPr>
                        <a:t> -p in Linux).</a:t>
                      </a:r>
                    </a:p>
                  </a:txBody>
                  <a:tcPr marL="74805" marR="74805" marT="37402" marB="37402" anchor="ctr"/>
                </a:tc>
              </a:tr>
            </a:tbl>
          </a:graphicData>
        </a:graphic>
      </p:graphicFrame>
      <p:sp>
        <p:nvSpPr>
          <p:cNvPr id="7"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092" y="705777"/>
            <a:ext cx="8527057" cy="5536894"/>
          </a:xfrm>
        </p:spPr>
        <p:txBody>
          <a:bodyPr>
            <a:normAutofit/>
          </a:bodyPr>
          <a:lstStyle/>
          <a:p>
            <a:pPr lvl="0">
              <a:buNone/>
              <a:defRPr/>
            </a:pPr>
            <a:r>
              <a:rPr lang="zh-CN" altLang="en-US" b="1" dirty="0" smtClean="0">
                <a:solidFill>
                  <a:srgbClr val="00B050"/>
                </a:solidFill>
                <a:latin typeface="黑体" pitchFamily="2" charset="-122"/>
                <a:ea typeface="黑体" pitchFamily="2" charset="-122"/>
              </a:rPr>
              <a:t>上升到构架</a:t>
            </a:r>
            <a:r>
              <a:rPr lang="en-US" altLang="zh-CN" b="1" dirty="0" smtClean="0">
                <a:solidFill>
                  <a:srgbClr val="00B050"/>
                </a:solidFill>
                <a:latin typeface="黑体" pitchFamily="2" charset="-122"/>
                <a:ea typeface="黑体" pitchFamily="2" charset="-122"/>
              </a:rPr>
              <a:t>--</a:t>
            </a:r>
            <a:r>
              <a:rPr lang="zh-CN" altLang="en-US" b="1" dirty="0" smtClean="0">
                <a:solidFill>
                  <a:srgbClr val="00B050"/>
                </a:solidFill>
                <a:latin typeface="黑体" pitchFamily="2" charset="-122"/>
                <a:ea typeface="黑体" pitchFamily="2" charset="-122"/>
              </a:rPr>
              <a:t>自动并行化并隐藏低层细节</a:t>
            </a:r>
            <a:endParaRPr lang="en-US" altLang="en-US" b="1" dirty="0" smtClean="0">
              <a:solidFill>
                <a:srgbClr val="00B050"/>
              </a:solidFill>
              <a:latin typeface="黑体" pitchFamily="2" charset="-122"/>
              <a:ea typeface="黑体" pitchFamily="2" charset="-122"/>
            </a:endParaRPr>
          </a:p>
        </p:txBody>
      </p:sp>
      <p:sp>
        <p:nvSpPr>
          <p:cNvPr id="5" name="Rounded Rectangle 4"/>
          <p:cNvSpPr/>
          <p:nvPr/>
        </p:nvSpPr>
        <p:spPr>
          <a:xfrm>
            <a:off x="3157184" y="1454227"/>
            <a:ext cx="2819400" cy="462703"/>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zh-CN" altLang="en-US" sz="2000" b="1" dirty="0" smtClean="0">
                <a:solidFill>
                  <a:schemeClr val="tx1"/>
                </a:solidFill>
                <a:latin typeface="+mj-ea"/>
                <a:ea typeface="+mj-ea"/>
              </a:rPr>
              <a:t>海量数据存储</a:t>
            </a:r>
            <a:endParaRPr lang="zh-CN" altLang="en-US" sz="2000" b="1" dirty="0">
              <a:solidFill>
                <a:schemeClr val="tx1"/>
              </a:solidFill>
              <a:latin typeface="+mj-ea"/>
              <a:ea typeface="+mj-ea"/>
            </a:endParaRPr>
          </a:p>
        </p:txBody>
      </p:sp>
      <p:grpSp>
        <p:nvGrpSpPr>
          <p:cNvPr id="65" name="Group 64"/>
          <p:cNvGrpSpPr/>
          <p:nvPr/>
        </p:nvGrpSpPr>
        <p:grpSpPr>
          <a:xfrm>
            <a:off x="3559867" y="1454227"/>
            <a:ext cx="1997499" cy="462703"/>
            <a:chOff x="3559867" y="1539706"/>
            <a:chExt cx="1997499" cy="783512"/>
          </a:xfrm>
        </p:grpSpPr>
        <p:cxnSp>
          <p:nvCxnSpPr>
            <p:cNvPr id="48" name="Straight Connector 47"/>
            <p:cNvCxnSpPr/>
            <p:nvPr/>
          </p:nvCxnSpPr>
          <p:spPr>
            <a:xfrm rot="16200000" flipH="1">
              <a:off x="3590314" y="192057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5174913" y="1940765"/>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3179002"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4778305" y="1929749"/>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4390872"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3994260"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1002140" y="1894897"/>
            <a:ext cx="7121238" cy="1053184"/>
            <a:chOff x="1002140" y="1894897"/>
            <a:chExt cx="7121238" cy="1053184"/>
          </a:xfrm>
        </p:grpSpPr>
        <p:sp>
          <p:nvSpPr>
            <p:cNvPr id="10" name="TextBox 9"/>
            <p:cNvSpPr txBox="1"/>
            <p:nvPr/>
          </p:nvSpPr>
          <p:spPr>
            <a:xfrm>
              <a:off x="3917539" y="2459541"/>
              <a:ext cx="1338942" cy="400110"/>
            </a:xfrm>
            <a:prstGeom prst="rect">
              <a:avLst/>
            </a:prstGeom>
            <a:noFill/>
          </p:spPr>
          <p:txBody>
            <a:bodyPr wrap="square" rtlCol="0">
              <a:spAutoFit/>
            </a:bodyPr>
            <a:lstStyle/>
            <a:p>
              <a:pPr algn="ctr"/>
              <a:r>
                <a:rPr lang="en-US" altLang="zh-CN" sz="2000" b="1" dirty="0" smtClean="0">
                  <a:latin typeface="Arial Narrow" pitchFamily="34" charset="0"/>
                </a:rPr>
                <a:t>……</a:t>
              </a:r>
              <a:endParaRPr lang="zh-CN" altLang="en-US" sz="2000" b="1" dirty="0">
                <a:latin typeface="Arial Narrow" pitchFamily="34" charset="0"/>
              </a:endParaRPr>
            </a:p>
          </p:txBody>
        </p:sp>
        <p:cxnSp>
          <p:nvCxnSpPr>
            <p:cNvPr id="11" name="Straight Arrow Connector 10"/>
            <p:cNvCxnSpPr>
              <a:endCxn id="26" idx="0"/>
            </p:cNvCxnSpPr>
            <p:nvPr/>
          </p:nvCxnSpPr>
          <p:spPr>
            <a:xfrm rot="10800000" flipV="1">
              <a:off x="1493980" y="1916931"/>
              <a:ext cx="1888200" cy="56141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3" idx="0"/>
            </p:cNvCxnSpPr>
            <p:nvPr/>
          </p:nvCxnSpPr>
          <p:spPr>
            <a:xfrm rot="10800000" flipV="1">
              <a:off x="3188852" y="1894901"/>
              <a:ext cx="589934" cy="569588"/>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4" idx="0"/>
            </p:cNvCxnSpPr>
            <p:nvPr/>
          </p:nvCxnSpPr>
          <p:spPr>
            <a:xfrm>
              <a:off x="5354201" y="1916938"/>
              <a:ext cx="568605" cy="556787"/>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5" idx="0"/>
            </p:cNvCxnSpPr>
            <p:nvPr/>
          </p:nvCxnSpPr>
          <p:spPr>
            <a:xfrm>
              <a:off x="5739788" y="1894897"/>
              <a:ext cx="1891751" cy="588065"/>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51321" y="2135531"/>
              <a:ext cx="2024743" cy="461665"/>
            </a:xfrm>
            <a:prstGeom prst="rect">
              <a:avLst/>
            </a:prstGeom>
            <a:noFill/>
          </p:spPr>
          <p:txBody>
            <a:bodyPr wrap="square" rtlCol="0">
              <a:spAutoFit/>
            </a:bodyPr>
            <a:lstStyle/>
            <a:p>
              <a:pPr algn="ctr"/>
              <a:r>
                <a:rPr lang="zh-CN" altLang="en-US" sz="2400" dirty="0" smtClean="0">
                  <a:solidFill>
                    <a:srgbClr val="C00000"/>
                  </a:solidFill>
                  <a:latin typeface="Arial Narrow" pitchFamily="34" charset="0"/>
                  <a:ea typeface="+mj-ea"/>
                </a:rPr>
                <a:t>数据划分</a:t>
              </a:r>
              <a:endParaRPr lang="zh-CN" altLang="en-US" sz="2400" dirty="0">
                <a:solidFill>
                  <a:srgbClr val="C00000"/>
                </a:solidFill>
                <a:latin typeface="Arial Narrow" pitchFamily="34" charset="0"/>
                <a:ea typeface="+mj-ea"/>
              </a:endParaRPr>
            </a:p>
          </p:txBody>
        </p:sp>
        <p:sp>
          <p:nvSpPr>
            <p:cNvPr id="26" name="Rounded Rectangle 25"/>
            <p:cNvSpPr/>
            <p:nvPr/>
          </p:nvSpPr>
          <p:spPr>
            <a:xfrm>
              <a:off x="1002140" y="2478343"/>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Arial Narrow" pitchFamily="34" charset="0"/>
                  <a:ea typeface="+mj-ea"/>
                </a:rPr>
                <a:t>Map</a:t>
              </a:r>
              <a:endParaRPr lang="zh-CN" altLang="en-US" sz="2000" dirty="0">
                <a:solidFill>
                  <a:schemeClr val="bg1"/>
                </a:solidFill>
                <a:latin typeface="Arial Narrow" pitchFamily="34" charset="0"/>
                <a:ea typeface="+mj-ea"/>
              </a:endParaRPr>
            </a:p>
          </p:txBody>
        </p:sp>
        <p:sp>
          <p:nvSpPr>
            <p:cNvPr id="43" name="Rounded Rectangle 42"/>
            <p:cNvSpPr/>
            <p:nvPr/>
          </p:nvSpPr>
          <p:spPr>
            <a:xfrm>
              <a:off x="2697012" y="2464489"/>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Arial Narrow" pitchFamily="34" charset="0"/>
                  <a:ea typeface="+mj-ea"/>
                </a:rPr>
                <a:t>Map</a:t>
              </a:r>
              <a:endParaRPr lang="zh-CN" altLang="en-US" sz="2000" dirty="0">
                <a:solidFill>
                  <a:schemeClr val="bg1"/>
                </a:solidFill>
                <a:latin typeface="Arial Narrow" pitchFamily="34" charset="0"/>
                <a:ea typeface="+mj-ea"/>
              </a:endParaRPr>
            </a:p>
          </p:txBody>
        </p:sp>
        <p:sp>
          <p:nvSpPr>
            <p:cNvPr id="44" name="Rounded Rectangle 43"/>
            <p:cNvSpPr/>
            <p:nvPr/>
          </p:nvSpPr>
          <p:spPr>
            <a:xfrm>
              <a:off x="5430966" y="2473725"/>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Arial Narrow" pitchFamily="34" charset="0"/>
                  <a:ea typeface="+mj-ea"/>
                </a:rPr>
                <a:t>Map</a:t>
              </a:r>
              <a:endParaRPr lang="zh-CN" altLang="en-US" sz="2000" dirty="0">
                <a:solidFill>
                  <a:schemeClr val="bg1"/>
                </a:solidFill>
                <a:latin typeface="Arial Narrow" pitchFamily="34" charset="0"/>
                <a:ea typeface="+mj-ea"/>
              </a:endParaRPr>
            </a:p>
          </p:txBody>
        </p:sp>
        <p:sp>
          <p:nvSpPr>
            <p:cNvPr id="45" name="Rounded Rectangle 44"/>
            <p:cNvSpPr/>
            <p:nvPr/>
          </p:nvSpPr>
          <p:spPr>
            <a:xfrm>
              <a:off x="7139699" y="2482962"/>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Arial Narrow" pitchFamily="34" charset="0"/>
                  <a:ea typeface="+mj-ea"/>
                </a:rPr>
                <a:t>Map</a:t>
              </a:r>
              <a:endParaRPr lang="zh-CN" altLang="en-US" sz="2000" dirty="0">
                <a:solidFill>
                  <a:schemeClr val="bg1"/>
                </a:solidFill>
                <a:latin typeface="Arial Narrow" pitchFamily="34" charset="0"/>
                <a:ea typeface="+mj-ea"/>
              </a:endParaRPr>
            </a:p>
          </p:txBody>
        </p:sp>
        <p:sp>
          <p:nvSpPr>
            <p:cNvPr id="66" name="TextBox 65"/>
            <p:cNvSpPr txBox="1"/>
            <p:nvPr/>
          </p:nvSpPr>
          <p:spPr>
            <a:xfrm>
              <a:off x="1839816" y="1949981"/>
              <a:ext cx="649995" cy="461665"/>
            </a:xfrm>
            <a:prstGeom prst="rect">
              <a:avLst/>
            </a:prstGeom>
            <a:noFill/>
          </p:spPr>
          <p:txBody>
            <a:bodyPr wrap="square" rtlCol="0">
              <a:spAutoFit/>
            </a:bodyPr>
            <a:lstStyle/>
            <a:p>
              <a:r>
                <a:rPr lang="zh-CN" altLang="en-US" sz="1200" b="1" dirty="0" smtClean="0">
                  <a:latin typeface="Arial Narrow" pitchFamily="34" charset="0"/>
                  <a:ea typeface="+mj-ea"/>
                </a:rPr>
                <a:t>初始</a:t>
              </a:r>
              <a:r>
                <a:rPr lang="en-US" altLang="zh-CN" sz="1200" b="1" dirty="0" err="1" smtClean="0">
                  <a:latin typeface="Arial Narrow" pitchFamily="34" charset="0"/>
                  <a:ea typeface="+mj-ea"/>
                </a:rPr>
                <a:t>kv</a:t>
              </a:r>
              <a:endParaRPr lang="en-US" altLang="zh-CN" sz="1200" b="1" dirty="0" smtClean="0">
                <a:latin typeface="Arial Narrow" pitchFamily="34" charset="0"/>
                <a:ea typeface="+mj-ea"/>
              </a:endParaRPr>
            </a:p>
            <a:p>
              <a:r>
                <a:rPr lang="zh-CN" altLang="en-US" sz="1200" b="1" dirty="0" smtClean="0">
                  <a:latin typeface="Arial Narrow" pitchFamily="34" charset="0"/>
                  <a:ea typeface="+mj-ea"/>
                </a:rPr>
                <a:t>键值对</a:t>
              </a:r>
              <a:endParaRPr lang="zh-CN" altLang="en-US" sz="1200" b="1" dirty="0">
                <a:latin typeface="Arial Narrow" pitchFamily="34" charset="0"/>
                <a:ea typeface="+mj-ea"/>
              </a:endParaRPr>
            </a:p>
          </p:txBody>
        </p:sp>
        <p:sp>
          <p:nvSpPr>
            <p:cNvPr id="67" name="TextBox 66"/>
            <p:cNvSpPr txBox="1"/>
            <p:nvPr/>
          </p:nvSpPr>
          <p:spPr>
            <a:xfrm>
              <a:off x="2906616" y="1970177"/>
              <a:ext cx="649995" cy="461665"/>
            </a:xfrm>
            <a:prstGeom prst="rect">
              <a:avLst/>
            </a:prstGeom>
            <a:noFill/>
          </p:spPr>
          <p:txBody>
            <a:bodyPr wrap="square" rtlCol="0">
              <a:spAutoFit/>
            </a:bodyPr>
            <a:lstStyle/>
            <a:p>
              <a:r>
                <a:rPr lang="zh-CN" altLang="en-US" sz="1200" b="1" dirty="0" smtClean="0">
                  <a:latin typeface="Arial Narrow" pitchFamily="34" charset="0"/>
                  <a:ea typeface="+mj-ea"/>
                </a:rPr>
                <a:t>初始</a:t>
              </a:r>
              <a:r>
                <a:rPr lang="en-US" altLang="zh-CN" sz="1200" b="1" dirty="0" err="1" smtClean="0">
                  <a:latin typeface="Arial Narrow" pitchFamily="34" charset="0"/>
                  <a:ea typeface="+mj-ea"/>
                </a:rPr>
                <a:t>kv</a:t>
              </a:r>
              <a:endParaRPr lang="en-US" altLang="zh-CN" sz="1200" b="1" dirty="0" smtClean="0">
                <a:latin typeface="Arial Narrow" pitchFamily="34" charset="0"/>
                <a:ea typeface="+mj-ea"/>
              </a:endParaRPr>
            </a:p>
            <a:p>
              <a:r>
                <a:rPr lang="zh-CN" altLang="en-US" sz="1200" b="1" dirty="0" smtClean="0">
                  <a:latin typeface="Arial Narrow" pitchFamily="34" charset="0"/>
                  <a:ea typeface="+mj-ea"/>
                </a:rPr>
                <a:t>键值对</a:t>
              </a:r>
              <a:endParaRPr lang="zh-CN" altLang="en-US" sz="1200" b="1" dirty="0">
                <a:latin typeface="Arial Narrow" pitchFamily="34" charset="0"/>
                <a:ea typeface="+mj-ea"/>
              </a:endParaRPr>
            </a:p>
          </p:txBody>
        </p:sp>
        <p:sp>
          <p:nvSpPr>
            <p:cNvPr id="68" name="TextBox 67"/>
            <p:cNvSpPr txBox="1"/>
            <p:nvPr/>
          </p:nvSpPr>
          <p:spPr>
            <a:xfrm>
              <a:off x="5495583" y="1948143"/>
              <a:ext cx="649995" cy="461665"/>
            </a:xfrm>
            <a:prstGeom prst="rect">
              <a:avLst/>
            </a:prstGeom>
            <a:noFill/>
          </p:spPr>
          <p:txBody>
            <a:bodyPr wrap="square" rtlCol="0">
              <a:spAutoFit/>
            </a:bodyPr>
            <a:lstStyle/>
            <a:p>
              <a:r>
                <a:rPr lang="zh-CN" altLang="en-US" sz="1200" b="1" dirty="0" smtClean="0">
                  <a:latin typeface="Arial Narrow" pitchFamily="34" charset="0"/>
                  <a:ea typeface="+mj-ea"/>
                </a:rPr>
                <a:t>初始</a:t>
              </a:r>
              <a:r>
                <a:rPr lang="en-US" altLang="zh-CN" sz="1200" b="1" dirty="0" err="1" smtClean="0">
                  <a:latin typeface="Arial Narrow" pitchFamily="34" charset="0"/>
                  <a:ea typeface="+mj-ea"/>
                </a:rPr>
                <a:t>kv</a:t>
              </a:r>
              <a:endParaRPr lang="en-US" altLang="zh-CN" sz="1200" b="1" dirty="0" smtClean="0">
                <a:latin typeface="Arial Narrow" pitchFamily="34" charset="0"/>
                <a:ea typeface="+mj-ea"/>
              </a:endParaRPr>
            </a:p>
            <a:p>
              <a:r>
                <a:rPr lang="zh-CN" altLang="en-US" sz="1200" b="1" dirty="0" smtClean="0">
                  <a:latin typeface="Arial Narrow" pitchFamily="34" charset="0"/>
                  <a:ea typeface="+mj-ea"/>
                </a:rPr>
                <a:t>键值对</a:t>
              </a:r>
              <a:endParaRPr lang="zh-CN" altLang="en-US" sz="1200" b="1" dirty="0">
                <a:latin typeface="Arial Narrow" pitchFamily="34" charset="0"/>
                <a:ea typeface="+mj-ea"/>
              </a:endParaRPr>
            </a:p>
          </p:txBody>
        </p:sp>
        <p:sp>
          <p:nvSpPr>
            <p:cNvPr id="69" name="TextBox 68"/>
            <p:cNvSpPr txBox="1"/>
            <p:nvPr/>
          </p:nvSpPr>
          <p:spPr>
            <a:xfrm>
              <a:off x="6696422" y="1959162"/>
              <a:ext cx="649995" cy="461665"/>
            </a:xfrm>
            <a:prstGeom prst="rect">
              <a:avLst/>
            </a:prstGeom>
            <a:noFill/>
          </p:spPr>
          <p:txBody>
            <a:bodyPr wrap="square" rtlCol="0">
              <a:spAutoFit/>
            </a:bodyPr>
            <a:lstStyle/>
            <a:p>
              <a:r>
                <a:rPr lang="zh-CN" altLang="en-US" sz="1200" b="1" dirty="0" smtClean="0">
                  <a:latin typeface="Arial Narrow" pitchFamily="34" charset="0"/>
                  <a:ea typeface="+mj-ea"/>
                </a:rPr>
                <a:t>初始</a:t>
              </a:r>
              <a:r>
                <a:rPr lang="en-US" altLang="zh-CN" sz="1200" b="1" dirty="0" err="1" smtClean="0">
                  <a:latin typeface="Arial Narrow" pitchFamily="34" charset="0"/>
                  <a:ea typeface="+mj-ea"/>
                </a:rPr>
                <a:t>kv</a:t>
              </a:r>
              <a:endParaRPr lang="en-US" altLang="zh-CN" sz="1200" b="1" dirty="0" smtClean="0">
                <a:latin typeface="Arial Narrow" pitchFamily="34" charset="0"/>
                <a:ea typeface="+mj-ea"/>
              </a:endParaRPr>
            </a:p>
            <a:p>
              <a:r>
                <a:rPr lang="zh-CN" altLang="en-US" sz="1200" b="1" dirty="0" smtClean="0">
                  <a:latin typeface="Arial Narrow" pitchFamily="34" charset="0"/>
                  <a:ea typeface="+mj-ea"/>
                </a:rPr>
                <a:t>键值对</a:t>
              </a:r>
              <a:endParaRPr lang="zh-CN" altLang="en-US" sz="1200" b="1" dirty="0">
                <a:latin typeface="Arial Narrow" pitchFamily="34" charset="0"/>
                <a:ea typeface="+mj-ea"/>
              </a:endParaRPr>
            </a:p>
          </p:txBody>
        </p:sp>
      </p:grpSp>
      <p:grpSp>
        <p:nvGrpSpPr>
          <p:cNvPr id="128" name="Group 127"/>
          <p:cNvGrpSpPr/>
          <p:nvPr/>
        </p:nvGrpSpPr>
        <p:grpSpPr>
          <a:xfrm>
            <a:off x="1472590" y="2901105"/>
            <a:ext cx="6151083" cy="610488"/>
            <a:chOff x="1472590" y="2901105"/>
            <a:chExt cx="6151083" cy="610488"/>
          </a:xfrm>
        </p:grpSpPr>
        <p:cxnSp>
          <p:nvCxnSpPr>
            <p:cNvPr id="34" name="Straight Arrow Connector 33"/>
            <p:cNvCxnSpPr/>
            <p:nvPr/>
          </p:nvCxnSpPr>
          <p:spPr>
            <a:xfrm rot="5400000">
              <a:off x="1229722" y="3200623"/>
              <a:ext cx="505659" cy="94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2902002" y="3196563"/>
              <a:ext cx="536932" cy="4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5636859" y="3206689"/>
              <a:ext cx="544384" cy="140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7359772" y="3212754"/>
              <a:ext cx="524135" cy="36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556006" y="3111483"/>
              <a:ext cx="2022765" cy="400110"/>
            </a:xfrm>
            <a:prstGeom prst="rect">
              <a:avLst/>
            </a:prstGeom>
            <a:noFill/>
          </p:spPr>
          <p:txBody>
            <a:bodyPr wrap="square" rtlCol="0">
              <a:spAutoFit/>
            </a:bodyPr>
            <a:lstStyle/>
            <a:p>
              <a:pPr algn="ctr"/>
              <a:r>
                <a:rPr lang="zh-CN" altLang="en-US" sz="2000" dirty="0" smtClean="0">
                  <a:solidFill>
                    <a:srgbClr val="FF0000"/>
                  </a:solidFill>
                  <a:latin typeface="Arial Narrow" pitchFamily="34" charset="0"/>
                  <a:ea typeface="+mj-ea"/>
                </a:rPr>
                <a:t>中  间  结  果</a:t>
              </a:r>
              <a:endParaRPr lang="zh-CN" altLang="en-US" sz="2000" dirty="0">
                <a:solidFill>
                  <a:srgbClr val="FF0000"/>
                </a:solidFill>
                <a:latin typeface="Arial Narrow" pitchFamily="34" charset="0"/>
                <a:ea typeface="+mj-ea"/>
              </a:endParaRPr>
            </a:p>
          </p:txBody>
        </p:sp>
        <p:sp>
          <p:nvSpPr>
            <p:cNvPr id="70" name="TextBox 69"/>
            <p:cNvSpPr txBox="1"/>
            <p:nvPr/>
          </p:nvSpPr>
          <p:spPr>
            <a:xfrm>
              <a:off x="1472590" y="2915794"/>
              <a:ext cx="649995" cy="595548"/>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(k1,val)</a:t>
              </a:r>
            </a:p>
            <a:p>
              <a:pPr>
                <a:lnSpc>
                  <a:spcPct val="90000"/>
                </a:lnSpc>
              </a:pPr>
              <a:r>
                <a:rPr lang="en-US" altLang="zh-CN" sz="1200" b="1" dirty="0" smtClean="0">
                  <a:latin typeface="Arial Narrow" pitchFamily="34" charset="0"/>
                </a:rPr>
                <a:t>(k2,val)</a:t>
              </a:r>
            </a:p>
            <a:p>
              <a:pPr>
                <a:lnSpc>
                  <a:spcPct val="90000"/>
                </a:lnSpc>
              </a:pPr>
              <a:r>
                <a:rPr lang="en-US" altLang="zh-CN" sz="1200" b="1" dirty="0" smtClean="0">
                  <a:latin typeface="Arial Narrow" pitchFamily="34" charset="0"/>
                </a:rPr>
                <a:t>(k3,val)</a:t>
              </a:r>
              <a:endParaRPr lang="en-US" altLang="zh-CN" sz="1200" b="1" dirty="0" smtClean="0">
                <a:latin typeface="Arial Narrow" pitchFamily="34" charset="0"/>
                <a:ea typeface="+mj-ea"/>
              </a:endParaRPr>
            </a:p>
          </p:txBody>
        </p:sp>
        <p:sp>
          <p:nvSpPr>
            <p:cNvPr id="97" name="TextBox 96"/>
            <p:cNvSpPr txBox="1"/>
            <p:nvPr/>
          </p:nvSpPr>
          <p:spPr>
            <a:xfrm>
              <a:off x="2550408" y="2947010"/>
              <a:ext cx="649995" cy="461665"/>
            </a:xfrm>
            <a:prstGeom prst="rect">
              <a:avLst/>
            </a:prstGeom>
            <a:noFill/>
          </p:spPr>
          <p:txBody>
            <a:bodyPr wrap="square" rtlCol="0">
              <a:spAutoFit/>
            </a:bodyPr>
            <a:lstStyle/>
            <a:p>
              <a:r>
                <a:rPr lang="en-US" altLang="zh-CN" sz="1200" b="1" dirty="0" smtClean="0">
                  <a:latin typeface="Arial Narrow" pitchFamily="34" charset="0"/>
                  <a:ea typeface="+mj-ea"/>
                </a:rPr>
                <a:t>(k1,val)</a:t>
              </a:r>
            </a:p>
            <a:p>
              <a:r>
                <a:rPr lang="en-US" altLang="zh-CN" sz="1200" b="1" dirty="0" smtClean="0">
                  <a:latin typeface="Arial Narrow" pitchFamily="34" charset="0"/>
                </a:rPr>
                <a:t>(k3,val)</a:t>
              </a:r>
              <a:endParaRPr lang="en-US" altLang="zh-CN" sz="1200" b="1" dirty="0" smtClean="0">
                <a:latin typeface="Arial Narrow" pitchFamily="34" charset="0"/>
                <a:ea typeface="+mj-ea"/>
              </a:endParaRPr>
            </a:p>
          </p:txBody>
        </p:sp>
        <p:sp>
          <p:nvSpPr>
            <p:cNvPr id="99" name="TextBox 98"/>
            <p:cNvSpPr txBox="1"/>
            <p:nvPr/>
          </p:nvSpPr>
          <p:spPr>
            <a:xfrm>
              <a:off x="5853630" y="2967207"/>
              <a:ext cx="649995" cy="461665"/>
            </a:xfrm>
            <a:prstGeom prst="rect">
              <a:avLst/>
            </a:prstGeom>
            <a:noFill/>
          </p:spPr>
          <p:txBody>
            <a:bodyPr wrap="square" rtlCol="0">
              <a:spAutoFit/>
            </a:bodyPr>
            <a:lstStyle/>
            <a:p>
              <a:r>
                <a:rPr lang="en-US" altLang="zh-CN" sz="1200" b="1" dirty="0" smtClean="0">
                  <a:latin typeface="Arial Narrow" pitchFamily="34" charset="0"/>
                  <a:ea typeface="+mj-ea"/>
                </a:rPr>
                <a:t>(k2,val)</a:t>
              </a:r>
            </a:p>
            <a:p>
              <a:r>
                <a:rPr lang="en-US" altLang="zh-CN" sz="1200" b="1" dirty="0" smtClean="0">
                  <a:latin typeface="Arial Narrow" pitchFamily="34" charset="0"/>
                </a:rPr>
                <a:t>(k3,val)</a:t>
              </a:r>
              <a:endParaRPr lang="en-US" altLang="zh-CN" sz="1200" b="1" dirty="0" smtClean="0">
                <a:latin typeface="Arial Narrow" pitchFamily="34" charset="0"/>
                <a:ea typeface="+mj-ea"/>
              </a:endParaRPr>
            </a:p>
          </p:txBody>
        </p:sp>
        <p:sp>
          <p:nvSpPr>
            <p:cNvPr id="101" name="TextBox 100"/>
            <p:cNvSpPr txBox="1"/>
            <p:nvPr/>
          </p:nvSpPr>
          <p:spPr>
            <a:xfrm>
              <a:off x="6966336" y="2901105"/>
              <a:ext cx="649995" cy="595548"/>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(k1,val)</a:t>
              </a:r>
            </a:p>
            <a:p>
              <a:pPr>
                <a:lnSpc>
                  <a:spcPct val="90000"/>
                </a:lnSpc>
              </a:pPr>
              <a:r>
                <a:rPr lang="en-US" altLang="zh-CN" sz="1200" b="1" dirty="0" smtClean="0">
                  <a:latin typeface="Arial Narrow" pitchFamily="34" charset="0"/>
                  <a:ea typeface="+mj-ea"/>
                </a:rPr>
                <a:t>(k2,val)</a:t>
              </a:r>
            </a:p>
            <a:p>
              <a:pPr>
                <a:lnSpc>
                  <a:spcPct val="90000"/>
                </a:lnSpc>
              </a:pPr>
              <a:r>
                <a:rPr lang="en-US" altLang="zh-CN" sz="1200" b="1" dirty="0" smtClean="0">
                  <a:latin typeface="Arial Narrow" pitchFamily="34" charset="0"/>
                </a:rPr>
                <a:t>(k3,val)</a:t>
              </a:r>
              <a:endParaRPr lang="en-US" altLang="zh-CN" sz="1200" b="1" dirty="0" smtClean="0">
                <a:latin typeface="Arial Narrow" pitchFamily="34" charset="0"/>
                <a:ea typeface="+mj-ea"/>
              </a:endParaRPr>
            </a:p>
          </p:txBody>
        </p:sp>
      </p:grpSp>
      <p:grpSp>
        <p:nvGrpSpPr>
          <p:cNvPr id="130" name="Group 129"/>
          <p:cNvGrpSpPr/>
          <p:nvPr/>
        </p:nvGrpSpPr>
        <p:grpSpPr>
          <a:xfrm>
            <a:off x="1008544" y="3459295"/>
            <a:ext cx="7176652" cy="1416849"/>
            <a:chOff x="1008544" y="3459295"/>
            <a:chExt cx="7176652" cy="1416849"/>
          </a:xfrm>
        </p:grpSpPr>
        <p:sp>
          <p:nvSpPr>
            <p:cNvPr id="31" name="Rounded Rectangle 30"/>
            <p:cNvSpPr/>
            <p:nvPr/>
          </p:nvSpPr>
          <p:spPr>
            <a:xfrm>
              <a:off x="1008544" y="3467420"/>
              <a:ext cx="7176652" cy="35098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Arial Narrow" pitchFamily="34" charset="0"/>
                </a:rPr>
                <a:t>Barrier</a:t>
              </a:r>
              <a:r>
                <a:rPr lang="zh-CN" altLang="en-US" b="1" dirty="0" smtClean="0">
                  <a:solidFill>
                    <a:schemeClr val="tx1"/>
                  </a:solidFill>
                  <a:latin typeface="Arial Narrow" pitchFamily="34" charset="0"/>
                </a:rPr>
                <a:t>：</a:t>
              </a:r>
              <a:r>
                <a:rPr lang="en-US" altLang="zh-CN" b="1" dirty="0" smtClean="0">
                  <a:solidFill>
                    <a:schemeClr val="tx1"/>
                  </a:solidFill>
                  <a:latin typeface="Arial Narrow" pitchFamily="34" charset="0"/>
                </a:rPr>
                <a:t>Aggregation and Shuffle</a:t>
              </a:r>
              <a:endParaRPr lang="zh-CN" altLang="en-US" b="1" dirty="0">
                <a:solidFill>
                  <a:schemeClr val="tx1"/>
                </a:solidFill>
                <a:latin typeface="Arial Narrow" pitchFamily="34" charset="0"/>
              </a:endParaRPr>
            </a:p>
          </p:txBody>
        </p:sp>
        <p:sp>
          <p:nvSpPr>
            <p:cNvPr id="27" name="Rounded Rectangle 26"/>
            <p:cNvSpPr/>
            <p:nvPr/>
          </p:nvSpPr>
          <p:spPr>
            <a:xfrm>
              <a:off x="2004269" y="441102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2000" dirty="0" smtClean="0">
                  <a:solidFill>
                    <a:schemeClr val="bg1"/>
                  </a:solidFill>
                  <a:latin typeface="Arial Narrow" pitchFamily="34" charset="0"/>
                  <a:ea typeface="+mj-ea"/>
                </a:rPr>
                <a:t>Reduce</a:t>
              </a:r>
              <a:endParaRPr lang="zh-CN" altLang="en-US" sz="2000" dirty="0">
                <a:solidFill>
                  <a:schemeClr val="bg1"/>
                </a:solidFill>
                <a:latin typeface="Arial Narrow" pitchFamily="34" charset="0"/>
                <a:ea typeface="+mj-ea"/>
              </a:endParaRPr>
            </a:p>
          </p:txBody>
        </p:sp>
        <p:cxnSp>
          <p:nvCxnSpPr>
            <p:cNvPr id="42" name="Straight Arrow Connector 41"/>
            <p:cNvCxnSpPr>
              <a:endCxn id="27" idx="0"/>
            </p:cNvCxnSpPr>
            <p:nvPr/>
          </p:nvCxnSpPr>
          <p:spPr>
            <a:xfrm rot="5400000">
              <a:off x="2215401" y="4114579"/>
              <a:ext cx="577155" cy="15737"/>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4094521" y="440284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2000" dirty="0" smtClean="0">
                  <a:solidFill>
                    <a:schemeClr val="bg1"/>
                  </a:solidFill>
                  <a:latin typeface="Arial Narrow" pitchFamily="34" charset="0"/>
                  <a:ea typeface="+mj-ea"/>
                </a:rPr>
                <a:t>Reduce</a:t>
              </a:r>
              <a:endParaRPr lang="zh-CN" altLang="en-US" sz="2000" dirty="0">
                <a:solidFill>
                  <a:schemeClr val="bg1"/>
                </a:solidFill>
                <a:latin typeface="Arial Narrow" pitchFamily="34" charset="0"/>
                <a:ea typeface="+mj-ea"/>
              </a:endParaRPr>
            </a:p>
          </p:txBody>
        </p:sp>
        <p:sp>
          <p:nvSpPr>
            <p:cNvPr id="56" name="Rounded Rectangle 55"/>
            <p:cNvSpPr/>
            <p:nvPr/>
          </p:nvSpPr>
          <p:spPr>
            <a:xfrm>
              <a:off x="6197580" y="4405682"/>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2000" dirty="0" smtClean="0">
                  <a:solidFill>
                    <a:schemeClr val="bg1"/>
                  </a:solidFill>
                  <a:latin typeface="Arial Narrow" pitchFamily="34" charset="0"/>
                  <a:ea typeface="+mj-ea"/>
                </a:rPr>
                <a:t>Reduce</a:t>
              </a:r>
              <a:endParaRPr lang="zh-CN" altLang="en-US" sz="2000" dirty="0">
                <a:solidFill>
                  <a:schemeClr val="bg1"/>
                </a:solidFill>
                <a:latin typeface="Arial Narrow" pitchFamily="34" charset="0"/>
                <a:ea typeface="+mj-ea"/>
              </a:endParaRPr>
            </a:p>
          </p:txBody>
        </p:sp>
        <p:cxnSp>
          <p:nvCxnSpPr>
            <p:cNvPr id="59" name="Straight Arrow Connector 58"/>
            <p:cNvCxnSpPr>
              <a:stCxn id="31" idx="2"/>
              <a:endCxn id="53" idx="0"/>
            </p:cNvCxnSpPr>
            <p:nvPr/>
          </p:nvCxnSpPr>
          <p:spPr>
            <a:xfrm rot="5400000">
              <a:off x="4299395" y="4105369"/>
              <a:ext cx="584443" cy="10509"/>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56" idx="0"/>
            </p:cNvCxnSpPr>
            <p:nvPr/>
          </p:nvCxnSpPr>
          <p:spPr>
            <a:xfrm rot="5400000">
              <a:off x="6396916" y="4104341"/>
              <a:ext cx="593845" cy="8836"/>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487055" y="3487669"/>
              <a:ext cx="1024791" cy="324167"/>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551707" y="3467416"/>
              <a:ext cx="3034146" cy="350986"/>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487055" y="3489450"/>
              <a:ext cx="5213926" cy="318658"/>
            </a:xfrm>
            <a:prstGeom prst="straightConnector1">
              <a:avLst/>
            </a:prstGeom>
            <a:ln>
              <a:solidFill>
                <a:schemeClr val="bg2">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10800000" flipV="1">
              <a:off x="2506617" y="3492286"/>
              <a:ext cx="669637" cy="309419"/>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3186545" y="3465635"/>
              <a:ext cx="1399308" cy="34175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177309" y="3478433"/>
              <a:ext cx="3514436" cy="318659"/>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0800000" flipV="1">
              <a:off x="2530765" y="3459295"/>
              <a:ext cx="3374277" cy="336735"/>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rot="10800000" flipV="1">
              <a:off x="2567710" y="3496906"/>
              <a:ext cx="5052291" cy="295562"/>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916058" y="3459296"/>
              <a:ext cx="771069" cy="338520"/>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10800000" flipV="1">
              <a:off x="6696364" y="3503304"/>
              <a:ext cx="928254" cy="300182"/>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0800000" flipV="1">
              <a:off x="4585854" y="3465635"/>
              <a:ext cx="1306947" cy="341750"/>
            </a:xfrm>
            <a:prstGeom prst="straightConnector1">
              <a:avLst/>
            </a:prstGeom>
            <a:ln>
              <a:solidFill>
                <a:schemeClr val="bg2">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2482470" y="4002792"/>
              <a:ext cx="932759" cy="263149"/>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(k1,values)</a:t>
              </a:r>
            </a:p>
          </p:txBody>
        </p:sp>
        <p:sp>
          <p:nvSpPr>
            <p:cNvPr id="121" name="TextBox 120"/>
            <p:cNvSpPr txBox="1"/>
            <p:nvPr/>
          </p:nvSpPr>
          <p:spPr>
            <a:xfrm>
              <a:off x="4562821" y="4000956"/>
              <a:ext cx="932759" cy="263149"/>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(k2,values)</a:t>
              </a:r>
            </a:p>
          </p:txBody>
        </p:sp>
        <p:sp>
          <p:nvSpPr>
            <p:cNvPr id="122" name="TextBox 121"/>
            <p:cNvSpPr txBox="1"/>
            <p:nvPr/>
          </p:nvSpPr>
          <p:spPr>
            <a:xfrm>
              <a:off x="6656025" y="4000956"/>
              <a:ext cx="932759" cy="263149"/>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(k3,values)</a:t>
              </a:r>
            </a:p>
          </p:txBody>
        </p:sp>
      </p:grpSp>
      <p:grpSp>
        <p:nvGrpSpPr>
          <p:cNvPr id="131" name="Group 130"/>
          <p:cNvGrpSpPr/>
          <p:nvPr/>
        </p:nvGrpSpPr>
        <p:grpSpPr>
          <a:xfrm>
            <a:off x="2496109" y="4858438"/>
            <a:ext cx="4181782" cy="1178806"/>
            <a:chOff x="2496109" y="4858438"/>
            <a:chExt cx="4181782" cy="1178806"/>
          </a:xfrm>
        </p:grpSpPr>
        <p:sp>
          <p:nvSpPr>
            <p:cNvPr id="16" name="Rounded Rectangle 15"/>
            <p:cNvSpPr/>
            <p:nvPr/>
          </p:nvSpPr>
          <p:spPr>
            <a:xfrm>
              <a:off x="3189839" y="5596570"/>
              <a:ext cx="2819400" cy="440674"/>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zh-CN" altLang="en-US" sz="2000" b="1" dirty="0" smtClean="0">
                  <a:solidFill>
                    <a:schemeClr val="bg1"/>
                  </a:solidFill>
                  <a:latin typeface="Arial Narrow" pitchFamily="34" charset="0"/>
                  <a:ea typeface="+mj-ea"/>
                </a:rPr>
                <a:t>计算结果</a:t>
              </a:r>
              <a:endParaRPr lang="zh-CN" altLang="en-US" sz="2000" b="1" dirty="0">
                <a:solidFill>
                  <a:schemeClr val="bg1"/>
                </a:solidFill>
                <a:latin typeface="Arial Narrow" pitchFamily="34" charset="0"/>
                <a:ea typeface="+mj-ea"/>
              </a:endParaRPr>
            </a:p>
          </p:txBody>
        </p:sp>
        <p:cxnSp>
          <p:nvCxnSpPr>
            <p:cNvPr id="17" name="Straight Arrow Connector 16"/>
            <p:cNvCxnSpPr>
              <a:stCxn id="27" idx="2"/>
              <a:endCxn id="16" idx="0"/>
            </p:cNvCxnSpPr>
            <p:nvPr/>
          </p:nvCxnSpPr>
          <p:spPr>
            <a:xfrm rot="16200000" flipH="1">
              <a:off x="3187611" y="4184642"/>
              <a:ext cx="720426" cy="2103430"/>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3" idx="2"/>
              <a:endCxn id="16" idx="0"/>
            </p:cNvCxnSpPr>
            <p:nvPr/>
          </p:nvCxnSpPr>
          <p:spPr>
            <a:xfrm rot="16200000" flipH="1">
              <a:off x="4228647" y="5225678"/>
              <a:ext cx="728606" cy="1317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6" idx="0"/>
            </p:cNvCxnSpPr>
            <p:nvPr/>
          </p:nvCxnSpPr>
          <p:spPr>
            <a:xfrm rot="10800000" flipV="1">
              <a:off x="4599539" y="4858438"/>
              <a:ext cx="2078352" cy="7381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207748" y="4981457"/>
              <a:ext cx="736292" cy="258532"/>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(K1,val)</a:t>
              </a:r>
            </a:p>
          </p:txBody>
        </p:sp>
        <p:sp>
          <p:nvSpPr>
            <p:cNvPr id="124" name="TextBox 123"/>
            <p:cNvSpPr txBox="1"/>
            <p:nvPr/>
          </p:nvSpPr>
          <p:spPr>
            <a:xfrm>
              <a:off x="4208446" y="4990636"/>
              <a:ext cx="736292" cy="258532"/>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(K2,val)</a:t>
              </a:r>
            </a:p>
          </p:txBody>
        </p:sp>
        <p:sp>
          <p:nvSpPr>
            <p:cNvPr id="125" name="TextBox 124"/>
            <p:cNvSpPr txBox="1"/>
            <p:nvPr/>
          </p:nvSpPr>
          <p:spPr>
            <a:xfrm>
              <a:off x="5245867" y="5003491"/>
              <a:ext cx="736292" cy="258532"/>
            </a:xfrm>
            <a:prstGeom prst="rect">
              <a:avLst/>
            </a:prstGeom>
            <a:noFill/>
          </p:spPr>
          <p:txBody>
            <a:bodyPr wrap="square" rtlCol="0">
              <a:spAutoFit/>
            </a:bodyPr>
            <a:lstStyle/>
            <a:p>
              <a:pPr>
                <a:lnSpc>
                  <a:spcPct val="90000"/>
                </a:lnSpc>
              </a:pPr>
              <a:r>
                <a:rPr lang="en-US" altLang="zh-CN" sz="1200" b="1" dirty="0" smtClean="0">
                  <a:latin typeface="Arial Narrow" pitchFamily="34" charset="0"/>
                  <a:ea typeface="+mj-ea"/>
                </a:rPr>
                <a:t>(K3,val)</a:t>
              </a:r>
            </a:p>
          </p:txBody>
        </p:sp>
      </p:grpSp>
      <p:sp>
        <p:nvSpPr>
          <p:cNvPr id="74"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的基本模型与处理思想</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up)">
                                      <p:cBhvr>
                                        <p:cTn id="12" dur="10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wipe(up)">
                                      <p:cBhvr>
                                        <p:cTn id="17" dur="20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wipe(up)">
                                      <p:cBhvr>
                                        <p:cTn id="22" dur="20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wipe(up)">
                                      <p:cBhvr>
                                        <p:cTn id="27" dur="2000"/>
                                        <p:tgtEl>
                                          <p:spTgt spid="1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up)">
                                      <p:cBhvr>
                                        <p:cTn id="32" dur="2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sz="quarter" idx="1"/>
          </p:nvPr>
        </p:nvSpPr>
        <p:spPr>
          <a:xfrm>
            <a:off x="350838" y="706438"/>
            <a:ext cx="8526462" cy="5535612"/>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HDFS</a:t>
            </a:r>
            <a:r>
              <a:rPr lang="zh-CN" altLang="en-US" b="1" smtClean="0">
                <a:solidFill>
                  <a:srgbClr val="00B050"/>
                </a:solidFill>
                <a:latin typeface="黑体" pitchFamily="2" charset="-122"/>
                <a:ea typeface="黑体" pitchFamily="2" charset="-122"/>
              </a:rPr>
              <a:t>文件系统操作命令</a:t>
            </a:r>
            <a:endParaRPr lang="en-US" altLang="zh-CN" b="1" smtClean="0">
              <a:solidFill>
                <a:srgbClr val="00B050"/>
              </a:solidFill>
              <a:latin typeface="黑体" pitchFamily="2" charset="-122"/>
              <a:ea typeface="黑体" pitchFamily="2" charset="-122"/>
            </a:endParaRPr>
          </a:p>
          <a:p>
            <a:pPr>
              <a:buFont typeface="Wingdings 2" pitchFamily="18" charset="2"/>
              <a:buNone/>
            </a:pPr>
            <a:endParaRPr lang="en-US" altLang="en-US" b="1" smtClean="0">
              <a:solidFill>
                <a:srgbClr val="00B050"/>
              </a:solidFill>
              <a:latin typeface="黑体" pitchFamily="2" charset="-122"/>
              <a:ea typeface="黑体" pitchFamily="2" charset="-122"/>
            </a:endParaRPr>
          </a:p>
        </p:txBody>
      </p:sp>
      <p:graphicFrame>
        <p:nvGraphicFramePr>
          <p:cNvPr id="6" name="内容占位符 3"/>
          <p:cNvGraphicFramePr>
            <a:graphicFrameLocks/>
          </p:cNvGraphicFramePr>
          <p:nvPr/>
        </p:nvGraphicFramePr>
        <p:xfrm>
          <a:off x="314325" y="1339850"/>
          <a:ext cx="8663712" cy="4921759"/>
        </p:xfrm>
        <a:graphic>
          <a:graphicData uri="http://schemas.openxmlformats.org/drawingml/2006/table">
            <a:tbl>
              <a:tblPr firstCol="1" bandRow="1">
                <a:tableStyleId>{8799B23B-EC83-4686-B30A-512413B5E67A}</a:tableStyleId>
              </a:tblPr>
              <a:tblGrid>
                <a:gridCol w="2098229"/>
                <a:gridCol w="6565483"/>
              </a:tblGrid>
              <a:tr h="1253972">
                <a:tc>
                  <a:txBody>
                    <a:bodyPr/>
                    <a:lstStyle/>
                    <a:p>
                      <a:r>
                        <a:rPr lang="en-US" sz="1800" b="0" dirty="0">
                          <a:solidFill>
                            <a:srgbClr val="0066FF"/>
                          </a:solidFill>
                          <a:latin typeface="Arial Narrow" pitchFamily="34" charset="0"/>
                        </a:rPr>
                        <a:t>-</a:t>
                      </a:r>
                      <a:r>
                        <a:rPr lang="en-US" sz="1800" b="0" dirty="0" err="1">
                          <a:solidFill>
                            <a:srgbClr val="0066FF"/>
                          </a:solidFill>
                          <a:latin typeface="Arial Narrow" pitchFamily="34" charset="0"/>
                        </a:rPr>
                        <a:t>setrep</a:t>
                      </a:r>
                      <a:r>
                        <a:rPr lang="en-US" sz="1800" b="0" dirty="0">
                          <a:solidFill>
                            <a:srgbClr val="0066FF"/>
                          </a:solidFill>
                          <a:latin typeface="Arial Narrow" pitchFamily="34" charset="0"/>
                        </a:rPr>
                        <a:t> [-R] [-w] rep path</a:t>
                      </a:r>
                    </a:p>
                  </a:txBody>
                  <a:tcPr marL="72605" marR="72605" marT="36302" marB="36302" anchor="ctr"/>
                </a:tc>
                <a:tc>
                  <a:txBody>
                    <a:bodyPr/>
                    <a:lstStyle/>
                    <a:p>
                      <a:r>
                        <a:rPr lang="en-US" sz="1800" dirty="0">
                          <a:latin typeface="Arial Narrow" pitchFamily="34" charset="0"/>
                        </a:rPr>
                        <a:t>Sets the target replication factor for files identified by path to rep. (The actual replication factor will move toward the target over time)</a:t>
                      </a:r>
                    </a:p>
                  </a:txBody>
                  <a:tcPr marL="72605" marR="72605" marT="36302" marB="36302" anchor="ctr"/>
                </a:tc>
              </a:tr>
              <a:tr h="1064355">
                <a:tc>
                  <a:txBody>
                    <a:bodyPr/>
                    <a:lstStyle/>
                    <a:p>
                      <a:r>
                        <a:rPr lang="en-US" sz="1800" b="0">
                          <a:solidFill>
                            <a:srgbClr val="0066FF"/>
                          </a:solidFill>
                          <a:latin typeface="Arial Narrow" pitchFamily="34" charset="0"/>
                        </a:rPr>
                        <a:t>-touchz path</a:t>
                      </a:r>
                    </a:p>
                  </a:txBody>
                  <a:tcPr marL="72605" marR="72605" marT="36302" marB="36302" anchor="ctr"/>
                </a:tc>
                <a:tc>
                  <a:txBody>
                    <a:bodyPr/>
                    <a:lstStyle/>
                    <a:p>
                      <a:r>
                        <a:rPr lang="en-US" sz="1800">
                          <a:latin typeface="Arial Narrow" pitchFamily="34" charset="0"/>
                        </a:rPr>
                        <a:t>Creates a file at path containing the current time as a timestamp. Fails if a file already exists at path, unless the file is already size 0.</a:t>
                      </a:r>
                    </a:p>
                  </a:txBody>
                  <a:tcPr marL="72605" marR="72605" marT="36302" marB="36302" anchor="ctr"/>
                </a:tc>
              </a:tr>
              <a:tr h="783733">
                <a:tc>
                  <a:txBody>
                    <a:bodyPr/>
                    <a:lstStyle/>
                    <a:p>
                      <a:r>
                        <a:rPr lang="en-US" sz="1800" b="0">
                          <a:solidFill>
                            <a:srgbClr val="0066FF"/>
                          </a:solidFill>
                          <a:latin typeface="Arial Narrow" pitchFamily="34" charset="0"/>
                        </a:rPr>
                        <a:t>-test -[ezd] path</a:t>
                      </a:r>
                    </a:p>
                  </a:txBody>
                  <a:tcPr marL="72605" marR="72605" marT="36302" marB="36302" anchor="ctr"/>
                </a:tc>
                <a:tc>
                  <a:txBody>
                    <a:bodyPr/>
                    <a:lstStyle/>
                    <a:p>
                      <a:r>
                        <a:rPr lang="en-US" sz="1800">
                          <a:latin typeface="Arial Narrow" pitchFamily="34" charset="0"/>
                        </a:rPr>
                        <a:t>Returns 1 if path exists; has zero length; or is a directory, or 0 otherwise.</a:t>
                      </a:r>
                    </a:p>
                  </a:txBody>
                  <a:tcPr marL="72605" marR="72605" marT="36302" marB="36302" anchor="ctr"/>
                </a:tc>
              </a:tr>
              <a:tr h="1271087">
                <a:tc>
                  <a:txBody>
                    <a:bodyPr/>
                    <a:lstStyle/>
                    <a:p>
                      <a:r>
                        <a:rPr lang="en-US" sz="1800" b="0">
                          <a:solidFill>
                            <a:srgbClr val="0066FF"/>
                          </a:solidFill>
                          <a:latin typeface="Arial Narrow" pitchFamily="34" charset="0"/>
                        </a:rPr>
                        <a:t>-stat [format] path</a:t>
                      </a:r>
                    </a:p>
                  </a:txBody>
                  <a:tcPr marL="72605" marR="72605" marT="36302" marB="36302" anchor="ctr"/>
                </a:tc>
                <a:tc>
                  <a:txBody>
                    <a:bodyPr/>
                    <a:lstStyle/>
                    <a:p>
                      <a:r>
                        <a:rPr lang="en-US" sz="1800">
                          <a:latin typeface="Arial Narrow" pitchFamily="34" charset="0"/>
                        </a:rPr>
                        <a:t>Prints information about path. format is a string which accepts file size in blocks (%b), filename (%n), block size (%o), replication (%r), and modification date (%y, %Y). </a:t>
                      </a:r>
                    </a:p>
                  </a:txBody>
                  <a:tcPr marL="72605" marR="72605" marT="36302" marB="36302" anchor="ctr"/>
                </a:tc>
              </a:tr>
              <a:tr h="548612">
                <a:tc>
                  <a:txBody>
                    <a:bodyPr/>
                    <a:lstStyle/>
                    <a:p>
                      <a:r>
                        <a:rPr lang="en-US" sz="1800" b="0" dirty="0">
                          <a:solidFill>
                            <a:srgbClr val="0066FF"/>
                          </a:solidFill>
                          <a:latin typeface="Arial Narrow" pitchFamily="34" charset="0"/>
                        </a:rPr>
                        <a:t>-tail [-f] file</a:t>
                      </a:r>
                    </a:p>
                  </a:txBody>
                  <a:tcPr marL="72605" marR="72605" marT="36302" marB="36302" anchor="ctr"/>
                </a:tc>
                <a:tc>
                  <a:txBody>
                    <a:bodyPr/>
                    <a:lstStyle/>
                    <a:p>
                      <a:r>
                        <a:rPr lang="en-US" sz="1800" dirty="0">
                          <a:latin typeface="Arial Narrow" pitchFamily="34" charset="0"/>
                        </a:rPr>
                        <a:t>Shows the </a:t>
                      </a:r>
                      <a:r>
                        <a:rPr lang="en-US" sz="1800" dirty="0" smtClean="0">
                          <a:latin typeface="Arial Narrow" pitchFamily="34" charset="0"/>
                        </a:rPr>
                        <a:t>las</a:t>
                      </a:r>
                      <a:r>
                        <a:rPr lang="en-US" altLang="zh-CN" sz="1800" dirty="0" smtClean="0">
                          <a:latin typeface="Arial Narrow" pitchFamily="34" charset="0"/>
                        </a:rPr>
                        <a:t>t</a:t>
                      </a:r>
                      <a:r>
                        <a:rPr lang="en-US" sz="1800" dirty="0" smtClean="0">
                          <a:latin typeface="Arial Narrow" pitchFamily="34" charset="0"/>
                        </a:rPr>
                        <a:t> </a:t>
                      </a:r>
                      <a:r>
                        <a:rPr lang="en-US" sz="1800" dirty="0">
                          <a:latin typeface="Arial Narrow" pitchFamily="34" charset="0"/>
                        </a:rPr>
                        <a:t>1KB of file on </a:t>
                      </a:r>
                      <a:r>
                        <a:rPr lang="en-US" sz="1800" dirty="0" err="1">
                          <a:latin typeface="Arial Narrow" pitchFamily="34" charset="0"/>
                        </a:rPr>
                        <a:t>stdout</a:t>
                      </a:r>
                      <a:r>
                        <a:rPr lang="en-US" sz="1800" dirty="0">
                          <a:latin typeface="Arial Narrow" pitchFamily="34" charset="0"/>
                        </a:rPr>
                        <a:t>.</a:t>
                      </a:r>
                    </a:p>
                  </a:txBody>
                  <a:tcPr marL="72605" marR="72605" marT="36302" marB="36302" anchor="ctr"/>
                </a:tc>
              </a:tr>
            </a:tbl>
          </a:graphicData>
        </a:graphic>
      </p:graphicFrame>
      <p:sp>
        <p:nvSpPr>
          <p:cNvPr id="7"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a:t>
            </a:r>
            <a:r>
              <a:rPr lang="zh-CN" altLang="en-US" b="1" dirty="0" smtClean="0">
                <a:solidFill>
                  <a:srgbClr val="00B050"/>
                </a:solidFill>
                <a:latin typeface="黑体" pitchFamily="2" charset="-122"/>
                <a:ea typeface="黑体" pitchFamily="2" charset="-122"/>
              </a:rPr>
              <a:t>文件系统操作命令</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graphicFrame>
        <p:nvGraphicFramePr>
          <p:cNvPr id="5" name="内容占位符 3"/>
          <p:cNvGraphicFramePr>
            <a:graphicFrameLocks/>
          </p:cNvGraphicFramePr>
          <p:nvPr/>
        </p:nvGraphicFramePr>
        <p:xfrm>
          <a:off x="239713" y="1412875"/>
          <a:ext cx="8672947" cy="5062799"/>
        </p:xfrm>
        <a:graphic>
          <a:graphicData uri="http://schemas.openxmlformats.org/drawingml/2006/table">
            <a:tbl>
              <a:tblPr firstCol="1" bandRow="1">
                <a:tableStyleId>{8799B23B-EC83-4686-B30A-512413B5E67A}</a:tableStyleId>
              </a:tblPr>
              <a:tblGrid>
                <a:gridCol w="2778044"/>
                <a:gridCol w="5894903"/>
              </a:tblGrid>
              <a:tr h="1976582">
                <a:tc>
                  <a:txBody>
                    <a:bodyPr/>
                    <a:lstStyle/>
                    <a:p>
                      <a:r>
                        <a:rPr lang="en-US" sz="1800" b="0" dirty="0">
                          <a:solidFill>
                            <a:srgbClr val="0066FF"/>
                          </a:solidFill>
                          <a:latin typeface="Arial Narrow" pitchFamily="34" charset="0"/>
                          <a:ea typeface="黑体" pitchFamily="2" charset="-122"/>
                        </a:rPr>
                        <a:t>-</a:t>
                      </a:r>
                      <a:r>
                        <a:rPr lang="en-US" sz="1800" b="0" dirty="0" err="1">
                          <a:solidFill>
                            <a:srgbClr val="0066FF"/>
                          </a:solidFill>
                          <a:latin typeface="Arial Narrow" pitchFamily="34" charset="0"/>
                          <a:ea typeface="黑体" pitchFamily="2" charset="-122"/>
                        </a:rPr>
                        <a:t>chmod</a:t>
                      </a:r>
                      <a:r>
                        <a:rPr lang="en-US" sz="1800" b="0" dirty="0">
                          <a:solidFill>
                            <a:srgbClr val="0066FF"/>
                          </a:solidFill>
                          <a:latin typeface="Arial Narrow" pitchFamily="34" charset="0"/>
                          <a:ea typeface="黑体" pitchFamily="2" charset="-122"/>
                        </a:rPr>
                        <a:t> [-R] </a:t>
                      </a:r>
                      <a:r>
                        <a:rPr lang="en-US" sz="1800" b="0" dirty="0" err="1">
                          <a:solidFill>
                            <a:srgbClr val="0066FF"/>
                          </a:solidFill>
                          <a:latin typeface="Arial Narrow" pitchFamily="34" charset="0"/>
                          <a:ea typeface="黑体" pitchFamily="2" charset="-122"/>
                        </a:rPr>
                        <a:t>mode,mode</a:t>
                      </a:r>
                      <a:r>
                        <a:rPr lang="en-US" sz="1800" b="0" dirty="0">
                          <a:solidFill>
                            <a:srgbClr val="0066FF"/>
                          </a:solidFill>
                          <a:latin typeface="Arial Narrow" pitchFamily="34" charset="0"/>
                          <a:ea typeface="黑体" pitchFamily="2" charset="-122"/>
                        </a:rPr>
                        <a:t>,... path...</a:t>
                      </a:r>
                    </a:p>
                  </a:txBody>
                  <a:tcPr marL="73688" marR="73688" marT="36844" marB="36844" anchor="ctr"/>
                </a:tc>
                <a:tc>
                  <a:txBody>
                    <a:bodyPr/>
                    <a:lstStyle/>
                    <a:p>
                      <a:r>
                        <a:rPr lang="en-US" sz="1800" dirty="0">
                          <a:latin typeface="Arial Narrow" pitchFamily="34" charset="0"/>
                          <a:ea typeface="黑体" pitchFamily="2" charset="-122"/>
                        </a:rPr>
                        <a:t>Changes the file permissions associated with one or more objects identified by path.... Performs changes recursively with -R. mode is a 3-digit octal mode, or {</a:t>
                      </a:r>
                      <a:r>
                        <a:rPr lang="en-US" sz="1800" dirty="0" err="1">
                          <a:latin typeface="Arial Narrow" pitchFamily="34" charset="0"/>
                          <a:ea typeface="黑体" pitchFamily="2" charset="-122"/>
                        </a:rPr>
                        <a:t>augo</a:t>
                      </a:r>
                      <a:r>
                        <a:rPr lang="en-US" sz="1800" dirty="0">
                          <a:latin typeface="Arial Narrow" pitchFamily="34" charset="0"/>
                          <a:ea typeface="黑体" pitchFamily="2" charset="-122"/>
                        </a:rPr>
                        <a:t>}+/-{</a:t>
                      </a:r>
                      <a:r>
                        <a:rPr lang="en-US" sz="1800" dirty="0" err="1">
                          <a:latin typeface="Arial Narrow" pitchFamily="34" charset="0"/>
                          <a:ea typeface="黑体" pitchFamily="2" charset="-122"/>
                        </a:rPr>
                        <a:t>rwxX</a:t>
                      </a:r>
                      <a:r>
                        <a:rPr lang="en-US" sz="1800" dirty="0">
                          <a:latin typeface="Arial Narrow" pitchFamily="34" charset="0"/>
                          <a:ea typeface="黑体" pitchFamily="2" charset="-122"/>
                        </a:rPr>
                        <a:t>}. Assumes a if no scope is specified and does not apply a </a:t>
                      </a:r>
                      <a:r>
                        <a:rPr lang="en-US" sz="1800" dirty="0" err="1">
                          <a:latin typeface="Arial Narrow" pitchFamily="34" charset="0"/>
                          <a:ea typeface="黑体" pitchFamily="2" charset="-122"/>
                        </a:rPr>
                        <a:t>umask</a:t>
                      </a:r>
                      <a:r>
                        <a:rPr lang="en-US" sz="1800" dirty="0">
                          <a:latin typeface="Arial Narrow" pitchFamily="34" charset="0"/>
                          <a:ea typeface="黑体" pitchFamily="2" charset="-122"/>
                        </a:rPr>
                        <a:t>.</a:t>
                      </a:r>
                    </a:p>
                  </a:txBody>
                  <a:tcPr marL="73688" marR="73688" marT="36844" marB="36844" anchor="ctr"/>
                </a:tc>
              </a:tr>
              <a:tr h="1028739">
                <a:tc>
                  <a:txBody>
                    <a:bodyPr/>
                    <a:lstStyle/>
                    <a:p>
                      <a:r>
                        <a:rPr lang="en-US" sz="1800" b="0">
                          <a:solidFill>
                            <a:srgbClr val="0066FF"/>
                          </a:solidFill>
                          <a:latin typeface="Arial Narrow" pitchFamily="34" charset="0"/>
                          <a:ea typeface="黑体" pitchFamily="2" charset="-122"/>
                        </a:rPr>
                        <a:t>-chown [-R] [owner][:[group]] path...</a:t>
                      </a:r>
                    </a:p>
                  </a:txBody>
                  <a:tcPr marL="73688" marR="73688" marT="36844" marB="36844" anchor="ctr"/>
                </a:tc>
                <a:tc>
                  <a:txBody>
                    <a:bodyPr/>
                    <a:lstStyle/>
                    <a:p>
                      <a:r>
                        <a:rPr lang="en-US" sz="1800" dirty="0">
                          <a:latin typeface="Arial Narrow" pitchFamily="34" charset="0"/>
                          <a:ea typeface="黑体" pitchFamily="2" charset="-122"/>
                        </a:rPr>
                        <a:t>Sets the owning user and/or group for files or directories identified by path.... Sets owner recursively if -R is specified.</a:t>
                      </a:r>
                    </a:p>
                  </a:txBody>
                  <a:tcPr marL="73688" marR="73688" marT="36844" marB="36844" anchor="ctr"/>
                </a:tc>
              </a:tr>
              <a:tr h="1028739">
                <a:tc>
                  <a:txBody>
                    <a:bodyPr/>
                    <a:lstStyle/>
                    <a:p>
                      <a:r>
                        <a:rPr lang="en-US" sz="1800" b="0">
                          <a:solidFill>
                            <a:srgbClr val="0066FF"/>
                          </a:solidFill>
                          <a:latin typeface="Arial Narrow" pitchFamily="34" charset="0"/>
                          <a:ea typeface="黑体" pitchFamily="2" charset="-122"/>
                        </a:rPr>
                        <a:t>-chgrp [-R] group path...</a:t>
                      </a:r>
                    </a:p>
                  </a:txBody>
                  <a:tcPr marL="73688" marR="73688" marT="36844" marB="36844" anchor="ctr"/>
                </a:tc>
                <a:tc>
                  <a:txBody>
                    <a:bodyPr/>
                    <a:lstStyle/>
                    <a:p>
                      <a:r>
                        <a:rPr lang="en-US" sz="1800" dirty="0">
                          <a:latin typeface="Arial Narrow" pitchFamily="34" charset="0"/>
                          <a:ea typeface="黑体" pitchFamily="2" charset="-122"/>
                        </a:rPr>
                        <a:t>Sets the owning group for files or directories identified by path.... Sets group recursively if -R is specified.</a:t>
                      </a:r>
                    </a:p>
                  </a:txBody>
                  <a:tcPr marL="73688" marR="73688" marT="36844" marB="36844" anchor="ctr"/>
                </a:tc>
              </a:tr>
              <a:tr h="1028739">
                <a:tc>
                  <a:txBody>
                    <a:bodyPr/>
                    <a:lstStyle/>
                    <a:p>
                      <a:r>
                        <a:rPr lang="en-US" sz="1800" b="0" dirty="0">
                          <a:solidFill>
                            <a:srgbClr val="0066FF"/>
                          </a:solidFill>
                          <a:latin typeface="Arial Narrow" pitchFamily="34" charset="0"/>
                          <a:ea typeface="黑体" pitchFamily="2" charset="-122"/>
                        </a:rPr>
                        <a:t>-help </a:t>
                      </a:r>
                      <a:r>
                        <a:rPr lang="en-US" sz="1800" b="0" dirty="0" err="1">
                          <a:solidFill>
                            <a:srgbClr val="0066FF"/>
                          </a:solidFill>
                          <a:latin typeface="Arial Narrow" pitchFamily="34" charset="0"/>
                          <a:ea typeface="黑体" pitchFamily="2" charset="-122"/>
                        </a:rPr>
                        <a:t>cmd</a:t>
                      </a:r>
                      <a:endParaRPr lang="en-US" sz="1800" b="0" dirty="0">
                        <a:solidFill>
                          <a:srgbClr val="0066FF"/>
                        </a:solidFill>
                        <a:latin typeface="Arial Narrow" pitchFamily="34" charset="0"/>
                        <a:ea typeface="黑体" pitchFamily="2" charset="-122"/>
                      </a:endParaRPr>
                    </a:p>
                  </a:txBody>
                  <a:tcPr marL="73688" marR="73688" marT="36844" marB="36844" anchor="ctr"/>
                </a:tc>
                <a:tc>
                  <a:txBody>
                    <a:bodyPr/>
                    <a:lstStyle/>
                    <a:p>
                      <a:r>
                        <a:rPr lang="en-US" sz="1800" dirty="0">
                          <a:latin typeface="Arial Narrow" pitchFamily="34" charset="0"/>
                          <a:ea typeface="黑体" pitchFamily="2" charset="-122"/>
                        </a:rPr>
                        <a:t>Returns usage information for one of the commands listed above. You must omit the leading '-' character in </a:t>
                      </a:r>
                      <a:r>
                        <a:rPr lang="en-US" sz="1800" dirty="0" err="1">
                          <a:latin typeface="Arial Narrow" pitchFamily="34" charset="0"/>
                          <a:ea typeface="黑体" pitchFamily="2" charset="-122"/>
                        </a:rPr>
                        <a:t>cmd</a:t>
                      </a:r>
                      <a:endParaRPr lang="en-US" sz="1800" dirty="0">
                        <a:latin typeface="Arial Narrow" pitchFamily="34" charset="0"/>
                        <a:ea typeface="黑体" pitchFamily="2" charset="-122"/>
                      </a:endParaRPr>
                    </a:p>
                  </a:txBody>
                  <a:tcPr marL="73688" marR="73688" marT="36844" marB="36844" anchor="ctr"/>
                </a:tc>
              </a:tr>
            </a:tbl>
          </a:graphicData>
        </a:graphic>
      </p:graphicFrame>
      <p:sp>
        <p:nvSpPr>
          <p:cNvPr id="7"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 Admin</a:t>
            </a:r>
            <a:r>
              <a:rPr lang="zh-CN" altLang="en-US" b="1" dirty="0" smtClean="0">
                <a:solidFill>
                  <a:srgbClr val="00B050"/>
                </a:solidFill>
                <a:latin typeface="黑体" pitchFamily="2" charset="-122"/>
                <a:ea typeface="黑体" pitchFamily="2" charset="-122"/>
              </a:rPr>
              <a:t>命令</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sp>
        <p:nvSpPr>
          <p:cNvPr id="23555"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marL="273050" indent="-273050">
              <a:spcBef>
                <a:spcPts val="575"/>
              </a:spcBef>
              <a:buClr>
                <a:schemeClr val="accent1"/>
              </a:buClr>
              <a:buSzPct val="85000"/>
            </a:pPr>
            <a:r>
              <a:rPr lang="zh-CN" altLang="en-US" sz="2400">
                <a:latin typeface="Arial Narrow" pitchFamily="34" charset="0"/>
                <a:ea typeface="黑体" pitchFamily="2" charset="-122"/>
              </a:rPr>
              <a:t>获得</a:t>
            </a:r>
            <a:r>
              <a:rPr lang="en-US" altLang="zh-CN" sz="2400">
                <a:latin typeface="Arial Narrow" pitchFamily="34" charset="0"/>
                <a:ea typeface="黑体" pitchFamily="2" charset="-122"/>
              </a:rPr>
              <a:t>HDFS</a:t>
            </a:r>
            <a:r>
              <a:rPr lang="zh-CN" altLang="en-US" sz="2400">
                <a:latin typeface="Arial Narrow" pitchFamily="34" charset="0"/>
                <a:ea typeface="黑体" pitchFamily="2" charset="-122"/>
              </a:rPr>
              <a:t>总体的状态</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bin/hadoop dfsadmin –report</a:t>
            </a: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bin/hadoop dfsadmin -metasave </a:t>
            </a:r>
            <a:r>
              <a:rPr lang="en-US" altLang="zh-CN" sz="2400" i="1">
                <a:latin typeface="Arial Narrow" pitchFamily="34" charset="0"/>
                <a:ea typeface="黑体" pitchFamily="2" charset="-122"/>
              </a:rPr>
              <a:t>filename</a:t>
            </a:r>
            <a:r>
              <a:rPr lang="en-US" altLang="zh-CN" sz="2400">
                <a:latin typeface="Arial Narrow" pitchFamily="34" charset="0"/>
                <a:ea typeface="黑体" pitchFamily="2" charset="-122"/>
              </a:rPr>
              <a:t> </a:t>
            </a:r>
          </a:p>
          <a:p>
            <a:pPr marL="547688" lvl="1" indent="-228600">
              <a:spcBef>
                <a:spcPts val="375"/>
              </a:spcBef>
              <a:buClr>
                <a:schemeClr val="accent2"/>
              </a:buClr>
              <a:buSzPct val="85000"/>
              <a:buFont typeface="Wingdings 2" pitchFamily="18" charset="2"/>
              <a:buChar char=""/>
            </a:pPr>
            <a:r>
              <a:rPr lang="en-US" altLang="zh-CN" sz="2400">
                <a:latin typeface="Arial Narrow" pitchFamily="34" charset="0"/>
                <a:ea typeface="黑体" pitchFamily="2" charset="-122"/>
              </a:rPr>
              <a:t>what the state of the NameNode's metadata is</a:t>
            </a: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Safemode</a:t>
            </a:r>
          </a:p>
          <a:p>
            <a:pPr marL="547688" lvl="1" indent="-228600">
              <a:spcBef>
                <a:spcPts val="375"/>
              </a:spcBef>
              <a:buClr>
                <a:schemeClr val="accent2"/>
              </a:buClr>
              <a:buSzPct val="85000"/>
              <a:buFont typeface="Wingdings 2" pitchFamily="18" charset="2"/>
              <a:buChar char=""/>
            </a:pPr>
            <a:r>
              <a:rPr lang="en-US" altLang="zh-CN" sz="2400">
                <a:latin typeface="Arial Narrow" pitchFamily="34" charset="0"/>
                <a:ea typeface="黑体" pitchFamily="2" charset="-122"/>
              </a:rPr>
              <a:t>Safemode is an HDFS state in which the file system is mounted read-only; no replication is performed, nor can files be created or deleted.</a:t>
            </a:r>
          </a:p>
          <a:p>
            <a:pPr marL="547688" lvl="1" indent="-228600">
              <a:spcBef>
                <a:spcPts val="375"/>
              </a:spcBef>
              <a:buClr>
                <a:schemeClr val="accent2"/>
              </a:buClr>
              <a:buSzPct val="85000"/>
              <a:buFont typeface="Wingdings 2" pitchFamily="18" charset="2"/>
              <a:buChar char=""/>
            </a:pPr>
            <a:r>
              <a:rPr lang="en-US" altLang="zh-CN" sz="2400">
                <a:latin typeface="Arial Narrow" pitchFamily="34" charset="0"/>
                <a:ea typeface="黑体" pitchFamily="2" charset="-122"/>
              </a:rPr>
              <a:t>bin/hadoop dfsadmin –safemode enter/leave/get/wait</a:t>
            </a:r>
            <a:endParaRPr lang="en-US" altLang="zh-CN" sz="2400">
              <a:latin typeface="Arial Narrow" pitchFamily="34" charset="0"/>
            </a:endParaRPr>
          </a:p>
          <a:p>
            <a:pPr marL="273050" indent="-273050">
              <a:spcBef>
                <a:spcPts val="575"/>
              </a:spcBef>
              <a:buClr>
                <a:schemeClr val="accent1"/>
              </a:buClr>
              <a:buSzPct val="85000"/>
              <a:buFont typeface="Wingdings 2" pitchFamily="18" charset="2"/>
              <a:buChar char=""/>
            </a:pPr>
            <a:endParaRPr lang="zh-CN" altLang="en-US" sz="2600">
              <a:latin typeface="Arial Narrow" pitchFamily="34" charset="0"/>
            </a:endParaRPr>
          </a:p>
        </p:txBody>
      </p:sp>
      <p:sp>
        <p:nvSpPr>
          <p:cNvPr id="7"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706438"/>
            <a:ext cx="8526462" cy="5535612"/>
          </a:xfrm>
        </p:spPr>
        <p:txBody>
          <a:bodyPr>
            <a:normAutofit/>
          </a:bodyPr>
          <a:lstStyle/>
          <a:p>
            <a:pPr marL="274320" indent="-274320" fontAlgn="auto">
              <a:spcBef>
                <a:spcPts val="580"/>
              </a:spcBef>
              <a:spcAft>
                <a:spcPts val="0"/>
              </a:spcAft>
              <a:buFont typeface="Wingdings 2"/>
              <a:buNone/>
              <a:defRPr/>
            </a:pPr>
            <a:r>
              <a:rPr lang="en-US" altLang="zh-CN" b="1" dirty="0" smtClean="0">
                <a:solidFill>
                  <a:srgbClr val="00B050"/>
                </a:solidFill>
                <a:latin typeface="黑体" pitchFamily="2" charset="-122"/>
                <a:ea typeface="黑体" pitchFamily="2" charset="-122"/>
              </a:rPr>
              <a:t>HDFS Admin</a:t>
            </a:r>
            <a:r>
              <a:rPr lang="zh-CN" altLang="en-US" b="1" dirty="0" smtClean="0">
                <a:solidFill>
                  <a:srgbClr val="00B050"/>
                </a:solidFill>
                <a:latin typeface="黑体" pitchFamily="2" charset="-122"/>
                <a:ea typeface="黑体" pitchFamily="2" charset="-122"/>
              </a:rPr>
              <a:t>命令</a:t>
            </a:r>
            <a:endParaRPr lang="en-US" altLang="zh-CN" b="1" dirty="0" smtClean="0">
              <a:solidFill>
                <a:srgbClr val="00B050"/>
              </a:solidFill>
              <a:latin typeface="黑体" pitchFamily="2" charset="-122"/>
              <a:ea typeface="黑体" pitchFamily="2" charset="-122"/>
            </a:endParaRPr>
          </a:p>
          <a:p>
            <a:pPr marL="274320" indent="-274320" fontAlgn="auto">
              <a:spcBef>
                <a:spcPts val="580"/>
              </a:spcBef>
              <a:spcAft>
                <a:spcPts val="0"/>
              </a:spcAft>
              <a:buFont typeface="Wingdings 2"/>
              <a:buNone/>
              <a:defRPr/>
            </a:pPr>
            <a:endParaRPr lang="en-US" altLang="en-US" b="1" dirty="0" smtClean="0">
              <a:solidFill>
                <a:srgbClr val="00B050"/>
              </a:solidFill>
              <a:latin typeface="+mj-lt"/>
              <a:ea typeface="+mj-ea"/>
            </a:endParaRPr>
          </a:p>
        </p:txBody>
      </p:sp>
      <p:sp>
        <p:nvSpPr>
          <p:cNvPr id="24579" name="内容占位符 2"/>
          <p:cNvSpPr txBox="1">
            <a:spLocks/>
          </p:cNvSpPr>
          <p:nvPr/>
        </p:nvSpPr>
        <p:spPr bwMode="auto">
          <a:xfrm>
            <a:off x="457200" y="1219200"/>
            <a:ext cx="8229600" cy="4937125"/>
          </a:xfrm>
          <a:prstGeom prst="rect">
            <a:avLst/>
          </a:prstGeom>
          <a:noFill/>
          <a:ln w="9525">
            <a:noFill/>
            <a:miter lim="800000"/>
            <a:headEnd/>
            <a:tailEnd/>
          </a:ln>
        </p:spPr>
        <p:txBody>
          <a:bodyPr/>
          <a:lstStyle/>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更改</a:t>
            </a:r>
            <a:r>
              <a:rPr lang="en-US" altLang="zh-CN" sz="2400">
                <a:latin typeface="Arial Narrow" pitchFamily="34" charset="0"/>
                <a:ea typeface="黑体" pitchFamily="2" charset="-122"/>
              </a:rPr>
              <a:t>HDFS</a:t>
            </a:r>
            <a:r>
              <a:rPr lang="zh-CN" altLang="en-US" sz="2400">
                <a:latin typeface="Arial Narrow" pitchFamily="34" charset="0"/>
                <a:ea typeface="黑体" pitchFamily="2" charset="-122"/>
              </a:rPr>
              <a:t>成员</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升级</a:t>
            </a:r>
            <a:r>
              <a:rPr lang="en-US" altLang="zh-CN" sz="2400">
                <a:latin typeface="Arial Narrow" pitchFamily="34" charset="0"/>
                <a:ea typeface="黑体" pitchFamily="2" charset="-122"/>
              </a:rPr>
              <a:t>HDFS</a:t>
            </a:r>
            <a:r>
              <a:rPr lang="zh-CN" altLang="en-US" sz="2400">
                <a:latin typeface="Arial Narrow" pitchFamily="34" charset="0"/>
                <a:ea typeface="黑体" pitchFamily="2" charset="-122"/>
              </a:rPr>
              <a:t>版本</a:t>
            </a:r>
            <a:endParaRPr lang="en-US" altLang="zh-CN" sz="2400">
              <a:latin typeface="Arial Narrow" pitchFamily="34" charset="0"/>
              <a:ea typeface="黑体" pitchFamily="2" charset="-122"/>
            </a:endParaRPr>
          </a:p>
          <a:p>
            <a:pPr lvl="1"/>
            <a:r>
              <a:rPr lang="en-US" altLang="zh-CN" sz="2400">
                <a:latin typeface="Arial Narrow" pitchFamily="34" charset="0"/>
                <a:ea typeface="黑体" pitchFamily="2" charset="-122"/>
              </a:rPr>
              <a:t>bin/start-dfs.sh –upgrade(</a:t>
            </a:r>
            <a:r>
              <a:rPr lang="zh-CN" altLang="en-US" sz="2400">
                <a:latin typeface="Arial Narrow" pitchFamily="34" charset="0"/>
                <a:ea typeface="黑体" pitchFamily="2" charset="-122"/>
              </a:rPr>
              <a:t>第一次运行新版本的时候使用</a:t>
            </a:r>
            <a:r>
              <a:rPr lang="en-US" altLang="zh-CN" sz="2400">
                <a:latin typeface="Arial Narrow" pitchFamily="34" charset="0"/>
                <a:ea typeface="黑体" pitchFamily="2" charset="-122"/>
              </a:rPr>
              <a:t>)</a:t>
            </a:r>
          </a:p>
          <a:p>
            <a:pPr lvl="1"/>
            <a:r>
              <a:rPr lang="en-US" altLang="zh-CN" sz="2400">
                <a:latin typeface="Arial Narrow" pitchFamily="34" charset="0"/>
                <a:ea typeface="黑体" pitchFamily="2" charset="-122"/>
              </a:rPr>
              <a:t>bin/hadoop dfsadmin –upgradeProgress status</a:t>
            </a:r>
          </a:p>
          <a:p>
            <a:pPr lvl="1"/>
            <a:r>
              <a:rPr lang="en-US" altLang="zh-CN" sz="2400">
                <a:latin typeface="Arial Narrow" pitchFamily="34" charset="0"/>
                <a:ea typeface="黑体" pitchFamily="2" charset="-122"/>
              </a:rPr>
              <a:t>bin/hadoop dfsadmin –upgradeProgress details</a:t>
            </a:r>
          </a:p>
          <a:p>
            <a:pPr lvl="1"/>
            <a:r>
              <a:rPr lang="en-US" altLang="zh-CN" sz="2400">
                <a:latin typeface="Arial Narrow" pitchFamily="34" charset="0"/>
                <a:ea typeface="黑体" pitchFamily="2" charset="-122"/>
              </a:rPr>
              <a:t>bin/hadoop dfsadmin –upgradeProgress force (on your own risk!)</a:t>
            </a:r>
          </a:p>
          <a:p>
            <a:pPr lvl="1"/>
            <a:r>
              <a:rPr lang="en-US" altLang="zh-CN" sz="2400">
                <a:latin typeface="Arial Narrow" pitchFamily="34" charset="0"/>
                <a:ea typeface="黑体" pitchFamily="2" charset="-122"/>
              </a:rPr>
              <a:t>bin/start-dfs.sh –rollback(</a:t>
            </a:r>
            <a:r>
              <a:rPr lang="zh-CN" altLang="en-US" sz="2400">
                <a:latin typeface="Arial Narrow" pitchFamily="34" charset="0"/>
                <a:ea typeface="黑体" pitchFamily="2" charset="-122"/>
              </a:rPr>
              <a:t>在旧版本重新安装后使用</a:t>
            </a:r>
            <a:r>
              <a:rPr lang="en-US" altLang="zh-CN" sz="2400">
                <a:latin typeface="Arial Narrow" pitchFamily="34" charset="0"/>
                <a:ea typeface="黑体" pitchFamily="2" charset="-122"/>
              </a:rPr>
              <a:t>)(on your own risk!)</a:t>
            </a:r>
          </a:p>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帮助 </a:t>
            </a:r>
            <a:r>
              <a:rPr lang="en-US" altLang="zh-CN" sz="2400">
                <a:latin typeface="Arial Narrow" pitchFamily="34" charset="0"/>
                <a:ea typeface="黑体" pitchFamily="2" charset="-122"/>
              </a:rPr>
              <a:t>bin/admin dfsadmin -help</a:t>
            </a:r>
          </a:p>
          <a:p>
            <a:pPr marL="273050" indent="-273050">
              <a:spcBef>
                <a:spcPts val="575"/>
              </a:spcBef>
              <a:buClr>
                <a:schemeClr val="accent1"/>
              </a:buClr>
              <a:buSzPct val="85000"/>
            </a:pPr>
            <a:endParaRPr lang="zh-CN" altLang="en-US" sz="2600">
              <a:latin typeface="Arial Narrow" pitchFamily="34" charset="0"/>
            </a:endParaRPr>
          </a:p>
        </p:txBody>
      </p:sp>
      <p:sp>
        <p:nvSpPr>
          <p:cNvPr id="5"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quarter" idx="1"/>
          </p:nvPr>
        </p:nvSpPr>
        <p:spPr>
          <a:xfrm>
            <a:off x="350838" y="706438"/>
            <a:ext cx="8526462" cy="5535612"/>
          </a:xfrm>
        </p:spPr>
        <p:txBody>
          <a:bodyPr/>
          <a:lstStyle/>
          <a:p>
            <a:pPr>
              <a:buFont typeface="Wingdings 2" pitchFamily="18" charset="2"/>
              <a:buNone/>
            </a:pPr>
            <a:r>
              <a:rPr lang="zh-CN" altLang="en-US" b="1" smtClean="0">
                <a:solidFill>
                  <a:srgbClr val="00B050"/>
                </a:solidFill>
                <a:latin typeface="黑体" pitchFamily="2" charset="-122"/>
                <a:ea typeface="黑体" pitchFamily="2" charset="-122"/>
              </a:rPr>
              <a:t>负载均衡</a:t>
            </a:r>
            <a:endParaRPr lang="en-US" altLang="en-US" b="1" smtClean="0">
              <a:solidFill>
                <a:srgbClr val="00B050"/>
              </a:solidFill>
              <a:latin typeface="黑体" pitchFamily="2" charset="-122"/>
              <a:ea typeface="黑体" pitchFamily="2" charset="-122"/>
            </a:endParaRPr>
          </a:p>
        </p:txBody>
      </p:sp>
      <p:sp>
        <p:nvSpPr>
          <p:cNvPr id="6" name="内容占位符 2"/>
          <p:cNvSpPr txBox="1">
            <a:spLocks/>
          </p:cNvSpPr>
          <p:nvPr/>
        </p:nvSpPr>
        <p:spPr>
          <a:xfrm>
            <a:off x="457200" y="1219200"/>
            <a:ext cx="8493125" cy="4937125"/>
          </a:xfrm>
          <a:prstGeom prst="rect">
            <a:avLst/>
          </a:prstGeom>
        </p:spPr>
        <p:txBody>
          <a:bodyPr>
            <a:normAutofit/>
          </a:bodyPr>
          <a:lstStyle/>
          <a:p>
            <a:pPr marL="274320" indent="-274320" fontAlgn="auto">
              <a:spcBef>
                <a:spcPts val="600"/>
              </a:spcBef>
              <a:spcAft>
                <a:spcPts val="0"/>
              </a:spcAft>
              <a:buClr>
                <a:schemeClr val="accent1"/>
              </a:buClr>
              <a:buSzPct val="85000"/>
              <a:buFont typeface="Wingdings 2"/>
              <a:buChar char=""/>
              <a:defRPr/>
            </a:pPr>
            <a:r>
              <a:rPr lang="zh-CN" altLang="en-US" sz="2400" dirty="0">
                <a:latin typeface="Arial Narrow" pitchFamily="34" charset="0"/>
                <a:ea typeface="黑体" pitchFamily="2" charset="-122"/>
              </a:rPr>
              <a:t>加入一个新节点的步骤</a:t>
            </a:r>
            <a:endParaRPr lang="en-US" altLang="zh-CN" sz="2400" dirty="0">
              <a:latin typeface="Arial Narrow" pitchFamily="34" charset="0"/>
              <a:ea typeface="黑体" pitchFamily="2" charset="-122"/>
            </a:endParaRPr>
          </a:p>
          <a:p>
            <a:pPr lvl="1" fontAlgn="auto">
              <a:spcBef>
                <a:spcPts val="600"/>
              </a:spcBef>
              <a:spcAft>
                <a:spcPts val="0"/>
              </a:spcAft>
              <a:defRPr/>
            </a:pPr>
            <a:r>
              <a:rPr lang="zh-CN" altLang="en-US" sz="2400" dirty="0">
                <a:latin typeface="Arial Narrow" pitchFamily="34" charset="0"/>
                <a:ea typeface="黑体" pitchFamily="2" charset="-122"/>
              </a:rPr>
              <a:t>配置新节点上的</a:t>
            </a:r>
            <a:r>
              <a:rPr lang="en-US" altLang="zh-CN" sz="2400" dirty="0" err="1">
                <a:latin typeface="Arial Narrow" pitchFamily="34" charset="0"/>
                <a:ea typeface="黑体" pitchFamily="2" charset="-122"/>
              </a:rPr>
              <a:t>hadoop</a:t>
            </a:r>
            <a:r>
              <a:rPr lang="zh-CN" altLang="en-US" sz="2400" dirty="0">
                <a:latin typeface="Arial Narrow" pitchFamily="34" charset="0"/>
                <a:ea typeface="黑体" pitchFamily="2" charset="-122"/>
              </a:rPr>
              <a:t>程序</a:t>
            </a:r>
            <a:endParaRPr lang="en-US" altLang="zh-CN" sz="2400" dirty="0">
              <a:latin typeface="Arial Narrow" pitchFamily="34" charset="0"/>
              <a:ea typeface="黑体" pitchFamily="2" charset="-122"/>
            </a:endParaRPr>
          </a:p>
          <a:p>
            <a:pPr lvl="1" fontAlgn="auto">
              <a:spcBef>
                <a:spcPts val="600"/>
              </a:spcBef>
              <a:spcAft>
                <a:spcPts val="0"/>
              </a:spcAft>
              <a:defRPr/>
            </a:pPr>
            <a:r>
              <a:rPr lang="zh-CN" altLang="en-US" sz="2400" dirty="0">
                <a:latin typeface="Arial Narrow" pitchFamily="34" charset="0"/>
                <a:ea typeface="黑体" pitchFamily="2" charset="-122"/>
              </a:rPr>
              <a:t>在</a:t>
            </a:r>
            <a:r>
              <a:rPr lang="en-US" altLang="zh-CN" sz="2400" dirty="0">
                <a:latin typeface="Arial Narrow" pitchFamily="34" charset="0"/>
                <a:ea typeface="黑体" pitchFamily="2" charset="-122"/>
              </a:rPr>
              <a:t>Master</a:t>
            </a:r>
            <a:r>
              <a:rPr lang="zh-CN" altLang="en-US" sz="2400" dirty="0">
                <a:latin typeface="Arial Narrow" pitchFamily="34" charset="0"/>
                <a:ea typeface="黑体" pitchFamily="2" charset="-122"/>
              </a:rPr>
              <a:t>的</a:t>
            </a:r>
            <a:r>
              <a:rPr lang="en-US" altLang="zh-CN" sz="2400" dirty="0">
                <a:latin typeface="Arial Narrow" pitchFamily="34" charset="0"/>
                <a:ea typeface="黑体" pitchFamily="2" charset="-122"/>
              </a:rPr>
              <a:t>slaves</a:t>
            </a:r>
            <a:r>
              <a:rPr lang="zh-CN" altLang="en-US" sz="2400" dirty="0">
                <a:latin typeface="Arial Narrow" pitchFamily="34" charset="0"/>
                <a:ea typeface="黑体" pitchFamily="2" charset="-122"/>
              </a:rPr>
              <a:t>文件中加入新的</a:t>
            </a:r>
            <a:r>
              <a:rPr lang="en-US" altLang="zh-CN" sz="2400" dirty="0">
                <a:latin typeface="Arial Narrow" pitchFamily="34" charset="0"/>
                <a:ea typeface="黑体" pitchFamily="2" charset="-122"/>
              </a:rPr>
              <a:t>slave</a:t>
            </a:r>
            <a:r>
              <a:rPr lang="zh-CN" altLang="en-US" sz="2400" dirty="0">
                <a:latin typeface="Arial Narrow" pitchFamily="34" charset="0"/>
                <a:ea typeface="黑体" pitchFamily="2" charset="-122"/>
              </a:rPr>
              <a:t>节点</a:t>
            </a:r>
            <a:endParaRPr lang="en-US" altLang="zh-CN" sz="2400" dirty="0">
              <a:latin typeface="Arial Narrow" pitchFamily="34" charset="0"/>
              <a:ea typeface="黑体" pitchFamily="2" charset="-122"/>
            </a:endParaRPr>
          </a:p>
          <a:p>
            <a:pPr lvl="1" fontAlgn="auto">
              <a:spcBef>
                <a:spcPts val="600"/>
              </a:spcBef>
              <a:spcAft>
                <a:spcPts val="0"/>
              </a:spcAft>
              <a:defRPr/>
            </a:pPr>
            <a:r>
              <a:rPr lang="zh-CN" altLang="en-US" sz="2400" dirty="0">
                <a:latin typeface="Arial Narrow" pitchFamily="34" charset="0"/>
                <a:ea typeface="黑体" pitchFamily="2" charset="-122"/>
              </a:rPr>
              <a:t>启动</a:t>
            </a:r>
            <a:r>
              <a:rPr lang="en-US" altLang="zh-CN" sz="2400" dirty="0">
                <a:latin typeface="Arial Narrow" pitchFamily="34" charset="0"/>
                <a:ea typeface="黑体" pitchFamily="2" charset="-122"/>
              </a:rPr>
              <a:t>slave</a:t>
            </a:r>
            <a:r>
              <a:rPr lang="zh-CN" altLang="en-US" sz="2400" dirty="0">
                <a:latin typeface="Arial Narrow" pitchFamily="34" charset="0"/>
                <a:ea typeface="黑体" pitchFamily="2" charset="-122"/>
              </a:rPr>
              <a:t>节点上的</a:t>
            </a:r>
            <a:r>
              <a:rPr lang="en-US" altLang="zh-CN" sz="2400" dirty="0" err="1">
                <a:latin typeface="Arial Narrow" pitchFamily="34" charset="0"/>
                <a:ea typeface="黑体" pitchFamily="2" charset="-122"/>
              </a:rPr>
              <a:t>DataNode</a:t>
            </a:r>
            <a:r>
              <a:rPr lang="zh-CN" altLang="en-US" sz="2400" dirty="0">
                <a:latin typeface="Arial Narrow" pitchFamily="34" charset="0"/>
                <a:ea typeface="黑体" pitchFamily="2" charset="-122"/>
              </a:rPr>
              <a:t>，会自动去联系</a:t>
            </a:r>
            <a:r>
              <a:rPr lang="en-US" altLang="zh-CN" sz="2400" dirty="0" err="1">
                <a:latin typeface="Arial Narrow" pitchFamily="34" charset="0"/>
                <a:ea typeface="黑体" pitchFamily="2" charset="-122"/>
              </a:rPr>
              <a:t>NameNode</a:t>
            </a:r>
            <a:r>
              <a:rPr lang="zh-CN" altLang="en-US" sz="2400" dirty="0">
                <a:latin typeface="Arial Narrow" pitchFamily="34" charset="0"/>
                <a:ea typeface="黑体" pitchFamily="2" charset="-122"/>
              </a:rPr>
              <a:t>，加入到集群中</a:t>
            </a:r>
            <a:endParaRPr lang="en-US" altLang="zh-CN" sz="2400" dirty="0">
              <a:latin typeface="Arial Narrow" pitchFamily="34" charset="0"/>
              <a:ea typeface="黑体" pitchFamily="2" charset="-122"/>
            </a:endParaRPr>
          </a:p>
          <a:p>
            <a:pPr marL="274320" indent="-274320" fontAlgn="auto">
              <a:spcBef>
                <a:spcPts val="600"/>
              </a:spcBef>
              <a:spcAft>
                <a:spcPts val="0"/>
              </a:spcAft>
              <a:buClr>
                <a:schemeClr val="accent1"/>
              </a:buClr>
              <a:buSzPct val="85000"/>
              <a:buFont typeface="Wingdings 2"/>
              <a:buChar char=""/>
              <a:defRPr/>
            </a:pPr>
            <a:r>
              <a:rPr lang="en-US" altLang="zh-CN" sz="2400" dirty="0">
                <a:latin typeface="Arial Narrow" pitchFamily="34" charset="0"/>
                <a:ea typeface="黑体" pitchFamily="2" charset="-122"/>
              </a:rPr>
              <a:t>Balancer</a:t>
            </a:r>
            <a:r>
              <a:rPr lang="zh-CN" altLang="en-US" sz="2400" dirty="0">
                <a:latin typeface="Arial Narrow" pitchFamily="34" charset="0"/>
                <a:ea typeface="黑体" pitchFamily="2" charset="-122"/>
              </a:rPr>
              <a:t>类用来做负载均衡，默认的均衡参数是</a:t>
            </a:r>
            <a:r>
              <a:rPr lang="en-US" altLang="zh-CN" sz="2400" dirty="0">
                <a:latin typeface="Arial Narrow" pitchFamily="34" charset="0"/>
                <a:ea typeface="黑体" pitchFamily="2" charset="-122"/>
              </a:rPr>
              <a:t>10%</a:t>
            </a:r>
            <a:r>
              <a:rPr lang="zh-CN" altLang="en-US" sz="2400" dirty="0">
                <a:latin typeface="Arial Narrow" pitchFamily="34" charset="0"/>
                <a:ea typeface="黑体" pitchFamily="2" charset="-122"/>
              </a:rPr>
              <a:t>范围内</a:t>
            </a:r>
            <a:endParaRPr lang="en-US" altLang="zh-CN" sz="2400" dirty="0">
              <a:latin typeface="Arial Narrow" pitchFamily="34" charset="0"/>
              <a:ea typeface="黑体" pitchFamily="2" charset="-122"/>
            </a:endParaRPr>
          </a:p>
          <a:p>
            <a:pPr marL="274320" indent="-274320" fontAlgn="auto">
              <a:spcBef>
                <a:spcPts val="600"/>
              </a:spcBef>
              <a:spcAft>
                <a:spcPts val="0"/>
              </a:spcAft>
              <a:buClr>
                <a:schemeClr val="accent1"/>
              </a:buClr>
              <a:buSzPct val="85000"/>
              <a:buFont typeface="Wingdings 2"/>
              <a:buChar char=""/>
              <a:defRPr/>
            </a:pPr>
            <a:r>
              <a:rPr lang="en-US" altLang="zh-CN" sz="2400" dirty="0">
                <a:latin typeface="Arial Narrow" pitchFamily="34" charset="0"/>
                <a:ea typeface="黑体" pitchFamily="2" charset="-122"/>
              </a:rPr>
              <a:t>bin/start-balancer.sh –threshold 5</a:t>
            </a:r>
          </a:p>
          <a:p>
            <a:pPr marL="274320" indent="-274320" fontAlgn="auto">
              <a:spcBef>
                <a:spcPts val="600"/>
              </a:spcBef>
              <a:spcAft>
                <a:spcPts val="0"/>
              </a:spcAft>
              <a:buClr>
                <a:schemeClr val="accent1"/>
              </a:buClr>
              <a:buSzPct val="85000"/>
              <a:buFont typeface="Wingdings 2"/>
              <a:buChar char=""/>
              <a:defRPr/>
            </a:pPr>
            <a:r>
              <a:rPr lang="en-US" altLang="zh-CN" sz="2400" dirty="0">
                <a:latin typeface="Arial Narrow" pitchFamily="34" charset="0"/>
                <a:ea typeface="黑体" pitchFamily="2" charset="-122"/>
              </a:rPr>
              <a:t>bin/stop-balancer.sh </a:t>
            </a:r>
            <a:r>
              <a:rPr lang="zh-CN" altLang="en-US" sz="2400" dirty="0">
                <a:latin typeface="Arial Narrow" pitchFamily="34" charset="0"/>
                <a:ea typeface="黑体" pitchFamily="2" charset="-122"/>
              </a:rPr>
              <a:t>随时可以停止负载均衡的工作</a:t>
            </a:r>
            <a:endParaRPr lang="en-US" altLang="zh-CN" sz="2400" dirty="0">
              <a:latin typeface="Arial Narrow" pitchFamily="34" charset="0"/>
              <a:ea typeface="黑体" pitchFamily="2" charset="-122"/>
            </a:endParaRPr>
          </a:p>
          <a:p>
            <a:pPr fontAlgn="auto">
              <a:spcBef>
                <a:spcPts val="600"/>
              </a:spcBef>
              <a:spcAft>
                <a:spcPts val="0"/>
              </a:spcAft>
              <a:defRPr/>
            </a:pPr>
            <a:endParaRPr lang="en-US" altLang="zh-CN" sz="2400" dirty="0">
              <a:latin typeface="Arial Narrow" pitchFamily="34" charset="0"/>
              <a:ea typeface="黑体" pitchFamily="2" charset="-122"/>
            </a:endParaRPr>
          </a:p>
          <a:p>
            <a:pPr marL="274320" indent="-274320" fontAlgn="auto">
              <a:spcBef>
                <a:spcPts val="600"/>
              </a:spcBef>
              <a:spcAft>
                <a:spcPts val="0"/>
              </a:spcAft>
              <a:buClr>
                <a:schemeClr val="accent1"/>
              </a:buClr>
              <a:buSzPct val="85000"/>
              <a:defRPr/>
            </a:pPr>
            <a:endParaRPr lang="zh-CN" altLang="en-US" sz="2600" dirty="0">
              <a:latin typeface="Arial Narrow" pitchFamily="34" charset="0"/>
              <a:ea typeface="+mn-ea"/>
            </a:endParaRPr>
          </a:p>
        </p:txBody>
      </p:sp>
      <p:sp>
        <p:nvSpPr>
          <p:cNvPr id="5"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sz="quarter" idx="1"/>
          </p:nvPr>
        </p:nvSpPr>
        <p:spPr>
          <a:xfrm>
            <a:off x="350838" y="779463"/>
            <a:ext cx="8526462" cy="5537200"/>
          </a:xfrm>
        </p:spPr>
        <p:txBody>
          <a:bodyPr/>
          <a:lstStyle/>
          <a:p>
            <a:pPr>
              <a:buFont typeface="Wingdings 2" pitchFamily="18" charset="2"/>
              <a:buNone/>
            </a:pPr>
            <a:r>
              <a:rPr lang="zh-CN" altLang="en-US" b="1" smtClean="0">
                <a:solidFill>
                  <a:srgbClr val="00B050"/>
                </a:solidFill>
                <a:latin typeface="黑体" pitchFamily="2" charset="-122"/>
                <a:ea typeface="黑体" pitchFamily="2" charset="-122"/>
              </a:rPr>
              <a:t>在</a:t>
            </a:r>
            <a:r>
              <a:rPr lang="en-US" altLang="zh-CN" b="1" smtClean="0">
                <a:solidFill>
                  <a:srgbClr val="00B050"/>
                </a:solidFill>
                <a:latin typeface="黑体" pitchFamily="2" charset="-122"/>
                <a:ea typeface="黑体" pitchFamily="2" charset="-122"/>
              </a:rPr>
              <a:t>MapReduce</a:t>
            </a:r>
            <a:r>
              <a:rPr lang="zh-CN" altLang="en-US" b="1" smtClean="0">
                <a:solidFill>
                  <a:srgbClr val="00B050"/>
                </a:solidFill>
                <a:latin typeface="黑体" pitchFamily="2" charset="-122"/>
                <a:ea typeface="黑体" pitchFamily="2" charset="-122"/>
              </a:rPr>
              <a:t>程序中使用</a:t>
            </a:r>
            <a:r>
              <a:rPr lang="en-US" altLang="zh-CN" b="1" smtClean="0">
                <a:solidFill>
                  <a:srgbClr val="00B050"/>
                </a:solidFill>
                <a:latin typeface="黑体" pitchFamily="2" charset="-122"/>
                <a:ea typeface="黑体" pitchFamily="2" charset="-122"/>
              </a:rPr>
              <a:t>HDFS</a:t>
            </a:r>
            <a:endParaRPr lang="en-US" altLang="en-US" b="1" smtClean="0">
              <a:solidFill>
                <a:srgbClr val="00B050"/>
              </a:solidFill>
              <a:latin typeface="黑体" pitchFamily="2" charset="-122"/>
              <a:ea typeface="黑体" pitchFamily="2" charset="-122"/>
            </a:endParaRPr>
          </a:p>
        </p:txBody>
      </p:sp>
      <p:sp>
        <p:nvSpPr>
          <p:cNvPr id="26627" name="内容占位符 2"/>
          <p:cNvSpPr txBox="1">
            <a:spLocks/>
          </p:cNvSpPr>
          <p:nvPr/>
        </p:nvSpPr>
        <p:spPr bwMode="auto">
          <a:xfrm>
            <a:off x="457200" y="1412875"/>
            <a:ext cx="8229600" cy="4938713"/>
          </a:xfrm>
          <a:prstGeom prst="rect">
            <a:avLst/>
          </a:prstGeom>
          <a:noFill/>
          <a:ln w="9525">
            <a:noFill/>
            <a:miter lim="800000"/>
            <a:headEnd/>
            <a:tailEnd/>
          </a:ln>
        </p:spPr>
        <p:txBody>
          <a:bodyPr/>
          <a:lstStyle/>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通过</a:t>
            </a:r>
            <a:r>
              <a:rPr lang="en-US" altLang="zh-CN" sz="2400">
                <a:latin typeface="Arial Narrow" pitchFamily="34" charset="0"/>
                <a:ea typeface="黑体" pitchFamily="2" charset="-122"/>
              </a:rPr>
              <a:t>fs.default.name</a:t>
            </a:r>
            <a:r>
              <a:rPr lang="zh-CN" altLang="en-US" sz="2400">
                <a:latin typeface="Arial Narrow" pitchFamily="34" charset="0"/>
                <a:ea typeface="黑体" pitchFamily="2" charset="-122"/>
              </a:rPr>
              <a:t>的配置选项，</a:t>
            </a:r>
            <a:r>
              <a:rPr lang="en-US" altLang="zh-CN" sz="2400">
                <a:latin typeface="Arial Narrow" pitchFamily="34" charset="0"/>
                <a:ea typeface="黑体" pitchFamily="2" charset="-122"/>
              </a:rPr>
              <a:t>Hadoop MapReduce</a:t>
            </a:r>
            <a:r>
              <a:rPr lang="zh-CN" altLang="en-US" sz="2400">
                <a:latin typeface="Arial Narrow" pitchFamily="34" charset="0"/>
                <a:ea typeface="黑体" pitchFamily="2" charset="-122"/>
              </a:rPr>
              <a:t>程序可以自动从</a:t>
            </a:r>
            <a:r>
              <a:rPr lang="en-US" altLang="zh-CN" sz="2400">
                <a:latin typeface="Arial Narrow" pitchFamily="34" charset="0"/>
                <a:ea typeface="黑体" pitchFamily="2" charset="-122"/>
              </a:rPr>
              <a:t>NameNode</a:t>
            </a:r>
            <a:r>
              <a:rPr lang="zh-CN" altLang="en-US" sz="2400">
                <a:latin typeface="Arial Narrow" pitchFamily="34" charset="0"/>
                <a:ea typeface="黑体" pitchFamily="2" charset="-122"/>
              </a:rPr>
              <a:t>中获得文件的情况</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HDFS</a:t>
            </a:r>
            <a:r>
              <a:rPr lang="zh-CN" altLang="en-US" sz="2400">
                <a:latin typeface="Arial Narrow" pitchFamily="34" charset="0"/>
                <a:ea typeface="黑体" pitchFamily="2" charset="-122"/>
              </a:rPr>
              <a:t>接口包括：</a:t>
            </a:r>
            <a:endParaRPr lang="en-US" altLang="zh-CN" sz="2400">
              <a:latin typeface="Arial Narrow" pitchFamily="34" charset="0"/>
              <a:ea typeface="黑体" pitchFamily="2" charset="-122"/>
            </a:endParaRPr>
          </a:p>
          <a:p>
            <a:pPr lvl="1"/>
            <a:r>
              <a:rPr lang="zh-CN" altLang="en-US" sz="2400">
                <a:latin typeface="Arial Narrow" pitchFamily="34" charset="0"/>
                <a:ea typeface="黑体" pitchFamily="2" charset="-122"/>
              </a:rPr>
              <a:t>命令行接口</a:t>
            </a:r>
            <a:endParaRPr lang="en-US" altLang="zh-CN" sz="2400">
              <a:latin typeface="Arial Narrow" pitchFamily="34" charset="0"/>
              <a:ea typeface="黑体" pitchFamily="2" charset="-122"/>
            </a:endParaRPr>
          </a:p>
          <a:p>
            <a:pPr lvl="1"/>
            <a:r>
              <a:rPr lang="en-US" altLang="zh-CN" sz="2400">
                <a:latin typeface="Arial Narrow" pitchFamily="34" charset="0"/>
                <a:ea typeface="黑体" pitchFamily="2" charset="-122"/>
              </a:rPr>
              <a:t>Hadoop MapReduce Job</a:t>
            </a:r>
            <a:r>
              <a:rPr lang="zh-CN" altLang="en-US" sz="2400">
                <a:latin typeface="Arial Narrow" pitchFamily="34" charset="0"/>
                <a:ea typeface="黑体" pitchFamily="2" charset="-122"/>
              </a:rPr>
              <a:t>隐含的输入</a:t>
            </a:r>
            <a:endParaRPr lang="en-US" altLang="zh-CN" sz="2400">
              <a:latin typeface="Arial Narrow" pitchFamily="34" charset="0"/>
              <a:ea typeface="黑体" pitchFamily="2" charset="-122"/>
            </a:endParaRPr>
          </a:p>
          <a:p>
            <a:pPr lvl="1"/>
            <a:r>
              <a:rPr lang="en-US" altLang="zh-CN" sz="2400">
                <a:latin typeface="Arial Narrow" pitchFamily="34" charset="0"/>
                <a:ea typeface="黑体" pitchFamily="2" charset="-122"/>
              </a:rPr>
              <a:t>Java</a:t>
            </a:r>
            <a:r>
              <a:rPr lang="zh-CN" altLang="en-US" sz="2400">
                <a:latin typeface="Arial Narrow" pitchFamily="34" charset="0"/>
                <a:ea typeface="黑体" pitchFamily="2" charset="-122"/>
              </a:rPr>
              <a:t>程序直接操作</a:t>
            </a:r>
            <a:endParaRPr lang="en-US" altLang="zh-CN" sz="2400">
              <a:latin typeface="Arial Narrow" pitchFamily="34" charset="0"/>
              <a:ea typeface="黑体" pitchFamily="2" charset="-122"/>
            </a:endParaRPr>
          </a:p>
          <a:p>
            <a:pPr lvl="1"/>
            <a:r>
              <a:rPr lang="en-US" altLang="zh-CN" sz="2400">
                <a:latin typeface="Arial Narrow" pitchFamily="34" charset="0"/>
                <a:ea typeface="黑体" pitchFamily="2" charset="-122"/>
              </a:rPr>
              <a:t>libhdfs</a:t>
            </a:r>
            <a:r>
              <a:rPr lang="zh-CN" altLang="en-US" sz="2400">
                <a:latin typeface="Arial Narrow" pitchFamily="34" charset="0"/>
                <a:ea typeface="黑体" pitchFamily="2" charset="-122"/>
              </a:rPr>
              <a:t>从</a:t>
            </a:r>
            <a:r>
              <a:rPr lang="en-US" altLang="zh-CN" sz="2400">
                <a:latin typeface="Arial Narrow" pitchFamily="34" charset="0"/>
                <a:ea typeface="黑体" pitchFamily="2" charset="-122"/>
              </a:rPr>
              <a:t>c/c++</a:t>
            </a:r>
            <a:r>
              <a:rPr lang="zh-CN" altLang="en-US" sz="2400">
                <a:latin typeface="Arial Narrow" pitchFamily="34" charset="0"/>
                <a:ea typeface="黑体" pitchFamily="2" charset="-122"/>
              </a:rPr>
              <a:t>程序中操作</a:t>
            </a:r>
          </a:p>
          <a:p>
            <a:pPr marL="273050" indent="-273050">
              <a:spcBef>
                <a:spcPts val="575"/>
              </a:spcBef>
              <a:buClr>
                <a:schemeClr val="accent1"/>
              </a:buClr>
              <a:buSzPct val="85000"/>
              <a:buFont typeface="Wingdings 2" pitchFamily="18" charset="2"/>
              <a:buChar char=""/>
            </a:pPr>
            <a:endParaRPr lang="zh-CN" altLang="en-US" sz="2600">
              <a:latin typeface="Arial Narrow" pitchFamily="34" charset="0"/>
            </a:endParaRPr>
          </a:p>
        </p:txBody>
      </p:sp>
      <p:sp>
        <p:nvSpPr>
          <p:cNvPr id="5"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sz="quarter" idx="1"/>
          </p:nvPr>
        </p:nvSpPr>
        <p:spPr>
          <a:xfrm>
            <a:off x="350838" y="706438"/>
            <a:ext cx="8526462" cy="5535612"/>
          </a:xfrm>
        </p:spPr>
        <p:txBody>
          <a:bodyPr/>
          <a:lstStyle/>
          <a:p>
            <a:pPr>
              <a:buFont typeface="Wingdings 2" pitchFamily="18" charset="2"/>
              <a:buNone/>
            </a:pPr>
            <a:r>
              <a:rPr lang="en-US" altLang="zh-CN" b="1" smtClean="0">
                <a:solidFill>
                  <a:srgbClr val="00B050"/>
                </a:solidFill>
                <a:latin typeface="黑体" pitchFamily="2" charset="-122"/>
                <a:ea typeface="黑体" pitchFamily="2" charset="-122"/>
              </a:rPr>
              <a:t>HDFS</a:t>
            </a:r>
            <a:r>
              <a:rPr lang="zh-CN" altLang="en-US" b="1" smtClean="0">
                <a:solidFill>
                  <a:srgbClr val="00B050"/>
                </a:solidFill>
                <a:latin typeface="黑体" pitchFamily="2" charset="-122"/>
                <a:ea typeface="黑体" pitchFamily="2" charset="-122"/>
              </a:rPr>
              <a:t>权限控制与安全特性</a:t>
            </a:r>
            <a:endParaRPr lang="en-US" altLang="en-US" b="1" smtClean="0">
              <a:solidFill>
                <a:srgbClr val="00B050"/>
              </a:solidFill>
              <a:latin typeface="黑体" pitchFamily="2" charset="-122"/>
              <a:ea typeface="黑体" pitchFamily="2" charset="-122"/>
            </a:endParaRPr>
          </a:p>
        </p:txBody>
      </p:sp>
      <p:sp>
        <p:nvSpPr>
          <p:cNvPr id="27651" name="内容占位符 2"/>
          <p:cNvSpPr txBox="1">
            <a:spLocks/>
          </p:cNvSpPr>
          <p:nvPr/>
        </p:nvSpPr>
        <p:spPr bwMode="auto">
          <a:xfrm>
            <a:off x="457200" y="1219200"/>
            <a:ext cx="8483600" cy="5459413"/>
          </a:xfrm>
          <a:prstGeom prst="rect">
            <a:avLst/>
          </a:prstGeom>
          <a:noFill/>
          <a:ln w="9525">
            <a:noFill/>
            <a:miter lim="800000"/>
            <a:headEnd/>
            <a:tailEnd/>
          </a:ln>
        </p:spPr>
        <p:txBody>
          <a:bodyPr/>
          <a:lstStyle/>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类似于</a:t>
            </a:r>
            <a:r>
              <a:rPr lang="en-US" altLang="zh-CN" sz="2400">
                <a:latin typeface="Arial Narrow" pitchFamily="34" charset="0"/>
                <a:ea typeface="黑体" pitchFamily="2" charset="-122"/>
              </a:rPr>
              <a:t>POSIX</a:t>
            </a:r>
            <a:r>
              <a:rPr lang="zh-CN" altLang="en-US" sz="2400">
                <a:latin typeface="Arial Narrow" pitchFamily="34" charset="0"/>
                <a:ea typeface="黑体" pitchFamily="2" charset="-122"/>
              </a:rPr>
              <a:t>的安全特性</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不完全，主要预防操作失误</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不是一个强的安全模型，不能保证操作的完全安全性</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en-US" altLang="zh-CN" sz="2400">
                <a:latin typeface="Arial Narrow" pitchFamily="34" charset="0"/>
                <a:ea typeface="黑体" pitchFamily="2" charset="-122"/>
              </a:rPr>
              <a:t>bin/hadoop dfs –chmod,-chown,-chgrp</a:t>
            </a:r>
          </a:p>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用户</a:t>
            </a:r>
            <a:r>
              <a:rPr lang="en-US" altLang="zh-CN" sz="2400">
                <a:latin typeface="Arial Narrow" pitchFamily="34" charset="0"/>
                <a:ea typeface="黑体" pitchFamily="2" charset="-122"/>
              </a:rPr>
              <a:t>:</a:t>
            </a:r>
            <a:r>
              <a:rPr lang="zh-CN" altLang="en-US" sz="2400">
                <a:latin typeface="Arial Narrow" pitchFamily="34" charset="0"/>
                <a:ea typeface="黑体" pitchFamily="2" charset="-122"/>
              </a:rPr>
              <a:t>当前登录的用户名</a:t>
            </a:r>
            <a:r>
              <a:rPr lang="en-US" altLang="zh-CN" sz="2400">
                <a:latin typeface="Arial Narrow" pitchFamily="34" charset="0"/>
                <a:ea typeface="黑体" pitchFamily="2" charset="-122"/>
              </a:rPr>
              <a:t>, </a:t>
            </a:r>
            <a:r>
              <a:rPr lang="zh-CN" altLang="en-US" sz="2400">
                <a:latin typeface="Arial Narrow" pitchFamily="34" charset="0"/>
                <a:ea typeface="黑体" pitchFamily="2" charset="-122"/>
              </a:rPr>
              <a:t>即使用</a:t>
            </a:r>
            <a:r>
              <a:rPr lang="en-US" altLang="zh-CN" sz="2400">
                <a:latin typeface="Arial Narrow" pitchFamily="34" charset="0"/>
                <a:ea typeface="黑体" pitchFamily="2" charset="-122"/>
              </a:rPr>
              <a:t>Linux</a:t>
            </a:r>
            <a:r>
              <a:rPr lang="zh-CN" altLang="en-US" sz="2400">
                <a:latin typeface="Arial Narrow" pitchFamily="34" charset="0"/>
                <a:ea typeface="黑体" pitchFamily="2" charset="-122"/>
              </a:rPr>
              <a:t>自身设定的用户与组的概念</a:t>
            </a:r>
            <a:endParaRPr lang="en-US" altLang="zh-CN" sz="240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a:latin typeface="Arial Narrow" pitchFamily="34" charset="0"/>
                <a:ea typeface="黑体" pitchFamily="2" charset="-122"/>
              </a:rPr>
              <a:t>超级用户</a:t>
            </a:r>
            <a:r>
              <a:rPr lang="en-US" altLang="zh-CN" sz="2400">
                <a:latin typeface="Arial Narrow" pitchFamily="34" charset="0"/>
                <a:ea typeface="黑体" pitchFamily="2" charset="-122"/>
              </a:rPr>
              <a:t>: </a:t>
            </a:r>
            <a:r>
              <a:rPr lang="en-US" altLang="zh-CN">
                <a:latin typeface="Arial Narrow" pitchFamily="34" charset="0"/>
                <a:ea typeface="黑体" pitchFamily="2" charset="-122"/>
              </a:rPr>
              <a:t>The username which was used to start the Hadoop process (i.e., the username who actually ran bin/start-all.sh or bin/start-dfs.sh) is acknowledged to be the </a:t>
            </a:r>
            <a:r>
              <a:rPr lang="en-US" altLang="zh-CN" i="1">
                <a:latin typeface="Arial Narrow" pitchFamily="34" charset="0"/>
                <a:ea typeface="黑体" pitchFamily="2" charset="-122"/>
              </a:rPr>
              <a:t>superuser</a:t>
            </a:r>
            <a:r>
              <a:rPr lang="en-US" altLang="zh-CN">
                <a:latin typeface="Arial Narrow" pitchFamily="34" charset="0"/>
                <a:ea typeface="黑体" pitchFamily="2" charset="-122"/>
              </a:rPr>
              <a:t> for HDFS. If this user interacts with HDFS, he does so with a special username superuser. If Hadoop is shutdown and restarted under a different username, that username is then bound to the superuser account.</a:t>
            </a:r>
          </a:p>
          <a:p>
            <a:pPr marL="273050" indent="-273050">
              <a:spcBef>
                <a:spcPts val="575"/>
              </a:spcBef>
              <a:buClr>
                <a:schemeClr val="accent1"/>
              </a:buClr>
              <a:buSzPct val="85000"/>
              <a:buFont typeface="Wingdings 2" pitchFamily="18" charset="2"/>
              <a:buChar char=""/>
            </a:pPr>
            <a:r>
              <a:rPr lang="zh-CN" altLang="en-US" sz="2600">
                <a:latin typeface="Arial Narrow" pitchFamily="34" charset="0"/>
                <a:ea typeface="黑体" pitchFamily="2" charset="-122"/>
              </a:rPr>
              <a:t>超级用户组</a:t>
            </a:r>
            <a:endParaRPr lang="en-US" altLang="zh-CN" sz="2600">
              <a:latin typeface="Arial Narrow" pitchFamily="34" charset="0"/>
              <a:ea typeface="黑体" pitchFamily="2" charset="-122"/>
            </a:endParaRPr>
          </a:p>
          <a:p>
            <a:pPr marL="273050" indent="-273050">
              <a:spcBef>
                <a:spcPts val="575"/>
              </a:spcBef>
              <a:buClr>
                <a:schemeClr val="accent1"/>
              </a:buClr>
              <a:buSzPct val="85000"/>
            </a:pPr>
            <a:r>
              <a:rPr lang="en-US" altLang="zh-CN" sz="2600">
                <a:latin typeface="Arial Narrow" pitchFamily="34" charset="0"/>
                <a:ea typeface="黑体" pitchFamily="2" charset="-122"/>
              </a:rPr>
              <a:t>   </a:t>
            </a:r>
            <a:r>
              <a:rPr lang="zh-CN" altLang="en-US" sz="2400">
                <a:latin typeface="Arial Narrow" pitchFamily="34" charset="0"/>
                <a:ea typeface="黑体" pitchFamily="2" charset="-122"/>
              </a:rPr>
              <a:t>配置参数：</a:t>
            </a:r>
            <a:r>
              <a:rPr lang="en-US" altLang="zh-CN" sz="2400">
                <a:latin typeface="Arial Narrow" pitchFamily="34" charset="0"/>
                <a:ea typeface="黑体" pitchFamily="2" charset="-122"/>
              </a:rPr>
              <a:t>dfs.permissions.supergroup</a:t>
            </a:r>
          </a:p>
        </p:txBody>
      </p:sp>
      <p:sp>
        <p:nvSpPr>
          <p:cNvPr id="5" name="Title 1"/>
          <p:cNvSpPr txBox="1">
            <a:spLocks/>
          </p:cNvSpPr>
          <p:nvPr/>
        </p:nvSpPr>
        <p:spPr>
          <a:xfrm>
            <a:off x="1067508" y="274517"/>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b="1" spc="50" dirty="0" err="1">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Hadoop</a:t>
            </a:r>
            <a:r>
              <a:rPr lang="zh-CN" altLang="en-US"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的分布式文件系统</a:t>
            </a:r>
            <a:r>
              <a:rPr lang="en-US" altLang="zh-CN" sz="24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HDFS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014413"/>
            <a:ext cx="8526463" cy="5553075"/>
          </a:xfrm>
        </p:spPr>
        <p:txBody>
          <a:bodyPr>
            <a:normAutofit/>
          </a:bodyPr>
          <a:lstStyle/>
          <a:p>
            <a:pPr marL="274320" indent="-274320" fontAlgn="auto">
              <a:spcBef>
                <a:spcPts val="580"/>
              </a:spcBef>
              <a:spcAft>
                <a:spcPts val="0"/>
              </a:spcAft>
              <a:buFont typeface="Wingdings 2"/>
              <a:buNone/>
              <a:defRPr/>
            </a:pPr>
            <a:r>
              <a:rPr lang="en-US" altLang="zh-CN" sz="2800" b="1" dirty="0" err="1" smtClean="0">
                <a:solidFill>
                  <a:srgbClr val="00B050"/>
                </a:solidFill>
                <a:latin typeface="黑体" pitchFamily="2" charset="-122"/>
                <a:ea typeface="黑体" pitchFamily="2" charset="-122"/>
              </a:rPr>
              <a:t>FileSystem</a:t>
            </a:r>
            <a:r>
              <a:rPr lang="zh-CN" altLang="en-US" sz="2800" b="1" dirty="0" smtClean="0">
                <a:solidFill>
                  <a:srgbClr val="00B050"/>
                </a:solidFill>
                <a:latin typeface="黑体" pitchFamily="2" charset="-122"/>
                <a:ea typeface="黑体" pitchFamily="2" charset="-122"/>
              </a:rPr>
              <a:t>基类</a:t>
            </a:r>
            <a:endParaRPr lang="en-US" altLang="zh-CN" sz="2800" b="1" dirty="0" smtClean="0">
              <a:solidFill>
                <a:srgbClr val="00B050"/>
              </a:solidFill>
              <a:latin typeface="黑体" pitchFamily="2" charset="-122"/>
              <a:ea typeface="黑体" pitchFamily="2" charset="-122"/>
            </a:endParaRPr>
          </a:p>
          <a:p>
            <a:pPr>
              <a:lnSpc>
                <a:spcPct val="110000"/>
              </a:lnSpc>
              <a:spcAft>
                <a:spcPts val="600"/>
              </a:spcAft>
              <a:defRPr/>
            </a:pPr>
            <a:r>
              <a:rPr lang="en-US" sz="2400" dirty="0" err="1" smtClean="0"/>
              <a:t>FileSystem</a:t>
            </a:r>
            <a:r>
              <a:rPr lang="zh-CN" altLang="en-US" sz="2400" dirty="0" smtClean="0"/>
              <a:t>是一个用来与文件系统交互的抽象类，可以通过实现</a:t>
            </a:r>
            <a:r>
              <a:rPr lang="en-US" sz="2400" dirty="0" err="1" smtClean="0"/>
              <a:t>FileSystem</a:t>
            </a:r>
            <a:r>
              <a:rPr lang="zh-CN" altLang="en-US" sz="2400" dirty="0" smtClean="0"/>
              <a:t>的子类来处理具体的文件系统，比如</a:t>
            </a:r>
            <a:r>
              <a:rPr lang="en-US" sz="2400" dirty="0" smtClean="0"/>
              <a:t>HDFS</a:t>
            </a:r>
            <a:r>
              <a:rPr lang="zh-CN" altLang="en-US" sz="2400" dirty="0" smtClean="0"/>
              <a:t>或者其它文件系统</a:t>
            </a:r>
            <a:endParaRPr lang="en-US" altLang="zh-CN" sz="2400" dirty="0" smtClean="0">
              <a:latin typeface="Arial Narrow" pitchFamily="34" charset="0"/>
              <a:ea typeface="黑体" pitchFamily="2" charset="-122"/>
            </a:endParaRPr>
          </a:p>
          <a:p>
            <a:pPr>
              <a:lnSpc>
                <a:spcPct val="110000"/>
              </a:lnSpc>
              <a:spcAft>
                <a:spcPts val="600"/>
              </a:spcAft>
              <a:defRPr/>
            </a:pPr>
            <a:r>
              <a:rPr lang="zh-CN" altLang="en-US" sz="2400" dirty="0" smtClean="0"/>
              <a:t>通过</a:t>
            </a:r>
            <a:r>
              <a:rPr lang="en-US" sz="2400" dirty="0" smtClean="0"/>
              <a:t>factory</a:t>
            </a:r>
            <a:r>
              <a:rPr lang="zh-CN" altLang="en-US" sz="2400" dirty="0" smtClean="0"/>
              <a:t>方法</a:t>
            </a:r>
            <a:r>
              <a:rPr lang="en-US" sz="2400" dirty="0" err="1" smtClean="0"/>
              <a:t>FileSystem.get</a:t>
            </a:r>
            <a:r>
              <a:rPr lang="en-US" sz="2400" dirty="0" smtClean="0"/>
              <a:t>(Configuration conf)</a:t>
            </a:r>
            <a:r>
              <a:rPr lang="zh-CN" altLang="en-US" sz="2400" dirty="0" smtClean="0"/>
              <a:t>获得所需的文件系统实例</a:t>
            </a:r>
            <a:endParaRPr lang="en-US" altLang="zh-CN" sz="2400" dirty="0" smtClean="0"/>
          </a:p>
          <a:p>
            <a:pPr>
              <a:lnSpc>
                <a:spcPct val="110000"/>
              </a:lnSpc>
              <a:spcAft>
                <a:spcPts val="600"/>
              </a:spcAft>
              <a:buNone/>
              <a:defRPr/>
            </a:pPr>
            <a:r>
              <a:rPr lang="en-US" sz="2400" dirty="0" smtClean="0"/>
              <a:t>   Configuration conf = new Configuration();</a:t>
            </a:r>
          </a:p>
          <a:p>
            <a:pPr>
              <a:lnSpc>
                <a:spcPct val="110000"/>
              </a:lnSpc>
              <a:spcAft>
                <a:spcPts val="600"/>
              </a:spcAft>
              <a:buNone/>
              <a:defRPr/>
            </a:pPr>
            <a:r>
              <a:rPr lang="en-US" sz="2400" dirty="0" smtClean="0"/>
              <a:t>   </a:t>
            </a:r>
            <a:r>
              <a:rPr lang="en-US" sz="2400" dirty="0" err="1" smtClean="0"/>
              <a:t>FileSystemhdfs</a:t>
            </a:r>
            <a:r>
              <a:rPr lang="en-US" sz="2400" dirty="0" smtClean="0"/>
              <a:t> = </a:t>
            </a:r>
            <a:r>
              <a:rPr lang="en-US" sz="2400" dirty="0" err="1" smtClean="0"/>
              <a:t>FileSystem.get</a:t>
            </a:r>
            <a:r>
              <a:rPr lang="en-US" sz="2400" dirty="0" smtClean="0"/>
              <a:t>(conf);</a:t>
            </a:r>
          </a:p>
          <a:p>
            <a:pPr>
              <a:lnSpc>
                <a:spcPct val="110000"/>
              </a:lnSpc>
              <a:spcAft>
                <a:spcPts val="600"/>
              </a:spcAft>
              <a:defRPr/>
            </a:pPr>
            <a:r>
              <a:rPr lang="en-US" altLang="en-US" sz="2400" dirty="0" err="1" smtClean="0"/>
              <a:t>Hadoop</a:t>
            </a:r>
            <a:r>
              <a:rPr lang="zh-CN" altLang="en-US" sz="2400" dirty="0" smtClean="0"/>
              <a:t>中，使用</a:t>
            </a:r>
            <a:r>
              <a:rPr lang="en-US" altLang="en-US" sz="2400" dirty="0" smtClean="0"/>
              <a:t>Path</a:t>
            </a:r>
            <a:r>
              <a:rPr lang="zh-CN" altLang="en-US" sz="2400" dirty="0" smtClean="0"/>
              <a:t>类的对象来编码目录或者文件的路径，使用</a:t>
            </a:r>
            <a:r>
              <a:rPr lang="en-US" altLang="en-US" sz="2400" dirty="0" err="1" smtClean="0"/>
              <a:t>FileStatus</a:t>
            </a:r>
            <a:r>
              <a:rPr lang="zh-CN" altLang="en-US" sz="2400" dirty="0" smtClean="0"/>
              <a:t>类来存放目录和文件的信息。</a:t>
            </a:r>
            <a:endParaRPr lang="zh-CN" altLang="en-US" sz="2400" dirty="0"/>
          </a:p>
        </p:txBody>
      </p:sp>
      <p:sp>
        <p:nvSpPr>
          <p:cNvPr id="23" name="Title 1"/>
          <p:cNvSpPr txBox="1">
            <a:spLocks/>
          </p:cNvSpPr>
          <p:nvPr/>
        </p:nvSpPr>
        <p:spPr>
          <a:xfrm>
            <a:off x="365545" y="4315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7.Hadoop HDFS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的编程</a:t>
            </a:r>
            <a:endPar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014413"/>
            <a:ext cx="8526463" cy="5553075"/>
          </a:xfrm>
        </p:spPr>
        <p:txBody>
          <a:bodyPr>
            <a:normAutofit/>
          </a:bodyPr>
          <a:lstStyle/>
          <a:p>
            <a:pPr marL="274320" indent="-274320" fontAlgn="auto">
              <a:spcBef>
                <a:spcPts val="580"/>
              </a:spcBef>
              <a:spcAft>
                <a:spcPts val="0"/>
              </a:spcAft>
              <a:buFont typeface="Wingdings 2"/>
              <a:buNone/>
              <a:defRPr/>
            </a:pPr>
            <a:r>
              <a:rPr lang="en-US" altLang="zh-CN" sz="2800" b="1" dirty="0" smtClean="0">
                <a:solidFill>
                  <a:srgbClr val="00B050"/>
                </a:solidFill>
                <a:latin typeface="黑体" pitchFamily="2" charset="-122"/>
                <a:ea typeface="黑体" pitchFamily="2" charset="-122"/>
              </a:rPr>
              <a:t>HDFS</a:t>
            </a:r>
            <a:r>
              <a:rPr lang="zh-CN" altLang="en-US" sz="2800" b="1" dirty="0" smtClean="0">
                <a:solidFill>
                  <a:srgbClr val="00B050"/>
                </a:solidFill>
                <a:latin typeface="黑体" pitchFamily="2" charset="-122"/>
                <a:ea typeface="黑体" pitchFamily="2" charset="-122"/>
              </a:rPr>
              <a:t>基本文件操作</a:t>
            </a:r>
            <a:endParaRPr lang="en-US" altLang="zh-CN" sz="2800" b="1" dirty="0" smtClean="0">
              <a:solidFill>
                <a:srgbClr val="00B050"/>
              </a:solidFill>
              <a:latin typeface="黑体" pitchFamily="2" charset="-122"/>
              <a:ea typeface="黑体" pitchFamily="2" charset="-122"/>
            </a:endParaRPr>
          </a:p>
          <a:p>
            <a:pPr>
              <a:lnSpc>
                <a:spcPct val="110000"/>
              </a:lnSpc>
              <a:spcAft>
                <a:spcPts val="600"/>
              </a:spcAft>
              <a:defRPr/>
            </a:pPr>
            <a:r>
              <a:rPr lang="zh-CN" altLang="en-US" sz="2400" b="1" dirty="0" smtClean="0"/>
              <a:t>创建文件</a:t>
            </a:r>
            <a:endParaRPr lang="en-US" altLang="zh-CN" sz="2400" b="1" dirty="0" smtClean="0"/>
          </a:p>
          <a:p>
            <a:pPr>
              <a:lnSpc>
                <a:spcPct val="110000"/>
              </a:lnSpc>
              <a:spcAft>
                <a:spcPts val="600"/>
              </a:spcAft>
              <a:buNone/>
              <a:defRPr/>
            </a:pPr>
            <a:r>
              <a:rPr lang="en-US" sz="2400" dirty="0" smtClean="0"/>
              <a:t>  create</a:t>
            </a:r>
            <a:r>
              <a:rPr lang="zh-CN" altLang="en-US" sz="2400" dirty="0" smtClean="0"/>
              <a:t>方法有很多种定义形式，但一般仅需使用简单的几种</a:t>
            </a:r>
            <a:endParaRPr lang="en-US" altLang="zh-CN" sz="2400" dirty="0" smtClean="0"/>
          </a:p>
          <a:p>
            <a:pPr>
              <a:spcBef>
                <a:spcPts val="600"/>
              </a:spcBef>
              <a:buNone/>
              <a:defRPr/>
            </a:pPr>
            <a:r>
              <a:rPr lang="en-US" sz="2000" dirty="0" smtClean="0"/>
              <a:t>   public </a:t>
            </a:r>
            <a:r>
              <a:rPr lang="en-US" sz="2000" dirty="0" err="1" smtClean="0">
                <a:hlinkClick r:id="rId2" tooltip="class in org.apache.hadoop.fs"/>
              </a:rPr>
              <a:t>FSDataOutputStream</a:t>
            </a:r>
            <a:r>
              <a:rPr lang="en-US" sz="2000" dirty="0" smtClean="0"/>
              <a:t> </a:t>
            </a:r>
            <a:r>
              <a:rPr lang="en-US" sz="2000" b="1" dirty="0" smtClean="0">
                <a:solidFill>
                  <a:srgbClr val="FF0000"/>
                </a:solidFill>
              </a:rPr>
              <a:t>create</a:t>
            </a:r>
            <a:r>
              <a:rPr lang="en-US" sz="2000" dirty="0" smtClean="0"/>
              <a:t>(</a:t>
            </a:r>
            <a:r>
              <a:rPr lang="en-US" sz="2000" dirty="0" smtClean="0">
                <a:hlinkClick r:id="rId3" tooltip="class in org.apache.hadoop.fs"/>
              </a:rPr>
              <a:t>Path</a:t>
            </a:r>
            <a:r>
              <a:rPr lang="en-US" sz="2000" dirty="0" smtClean="0"/>
              <a:t> f);</a:t>
            </a:r>
          </a:p>
          <a:p>
            <a:pPr>
              <a:spcBef>
                <a:spcPts val="600"/>
              </a:spcBef>
              <a:buNone/>
              <a:defRPr/>
            </a:pPr>
            <a:r>
              <a:rPr lang="en-US" sz="2000" dirty="0" smtClean="0"/>
              <a:t>   public </a:t>
            </a:r>
            <a:r>
              <a:rPr lang="en-US" sz="2000" dirty="0" err="1" smtClean="0">
                <a:hlinkClick r:id="rId2" tooltip="class in org.apache.hadoop.fs"/>
              </a:rPr>
              <a:t>FSDataOutputStream</a:t>
            </a:r>
            <a:r>
              <a:rPr lang="en-US" sz="2000" dirty="0" smtClean="0"/>
              <a:t> </a:t>
            </a:r>
            <a:r>
              <a:rPr lang="en-US" sz="2000" b="1" dirty="0" smtClean="0">
                <a:solidFill>
                  <a:srgbClr val="FF0000"/>
                </a:solidFill>
              </a:rPr>
              <a:t>create</a:t>
            </a:r>
            <a:r>
              <a:rPr lang="en-US" sz="2000" dirty="0" smtClean="0"/>
              <a:t>(</a:t>
            </a:r>
            <a:r>
              <a:rPr lang="en-US" sz="2000" dirty="0" smtClean="0">
                <a:hlinkClick r:id="rId3" tooltip="class in org.apache.hadoop.fs"/>
              </a:rPr>
              <a:t>Path</a:t>
            </a:r>
            <a:r>
              <a:rPr lang="en-US" sz="2000" dirty="0" smtClean="0"/>
              <a:t> </a:t>
            </a:r>
            <a:r>
              <a:rPr lang="en-US" sz="2000" dirty="0" err="1" smtClean="0"/>
              <a:t>f,boolean</a:t>
            </a:r>
            <a:r>
              <a:rPr lang="en-US" sz="2000" dirty="0" smtClean="0"/>
              <a:t> overwrite);</a:t>
            </a:r>
          </a:p>
          <a:p>
            <a:pPr>
              <a:spcBef>
                <a:spcPts val="600"/>
              </a:spcBef>
              <a:buNone/>
              <a:defRPr/>
            </a:pPr>
            <a:r>
              <a:rPr lang="en-US" sz="2000" dirty="0" smtClean="0"/>
              <a:t>   public </a:t>
            </a:r>
            <a:r>
              <a:rPr lang="en-US" sz="2000" dirty="0" err="1" smtClean="0">
                <a:hlinkClick r:id="rId2" tooltip="class in org.apache.hadoop.fs"/>
              </a:rPr>
              <a:t>FSDataOutputStream</a:t>
            </a:r>
            <a:r>
              <a:rPr lang="en-US" sz="2000" dirty="0" smtClean="0"/>
              <a:t> </a:t>
            </a:r>
            <a:r>
              <a:rPr lang="en-US" sz="2000" b="1" dirty="0" smtClean="0">
                <a:solidFill>
                  <a:srgbClr val="FF0000"/>
                </a:solidFill>
              </a:rPr>
              <a:t>create</a:t>
            </a:r>
            <a:r>
              <a:rPr lang="en-US" sz="2000" dirty="0" smtClean="0"/>
              <a:t> </a:t>
            </a:r>
          </a:p>
          <a:p>
            <a:pPr>
              <a:spcBef>
                <a:spcPts val="0"/>
              </a:spcBef>
              <a:buNone/>
              <a:defRPr/>
            </a:pPr>
            <a:r>
              <a:rPr lang="en-US" sz="2000" dirty="0" smtClean="0"/>
              <a:t>                      (</a:t>
            </a:r>
            <a:r>
              <a:rPr lang="en-US" sz="2000" dirty="0" smtClean="0">
                <a:hlinkClick r:id="rId3" tooltip="class in org.apache.hadoop.fs"/>
              </a:rPr>
              <a:t>Path</a:t>
            </a:r>
            <a:r>
              <a:rPr lang="en-US" sz="2000" dirty="0" smtClean="0"/>
              <a:t> </a:t>
            </a:r>
            <a:r>
              <a:rPr lang="en-US" sz="2000" dirty="0" err="1" smtClean="0"/>
              <a:t>f,boolean</a:t>
            </a:r>
            <a:r>
              <a:rPr lang="en-US" sz="2000" dirty="0" smtClean="0"/>
              <a:t> </a:t>
            </a:r>
            <a:r>
              <a:rPr lang="en-US" sz="2000" dirty="0" err="1" smtClean="0"/>
              <a:t>overwrite,int</a:t>
            </a:r>
            <a:r>
              <a:rPr lang="en-US" sz="2000" dirty="0" smtClean="0"/>
              <a:t> </a:t>
            </a:r>
            <a:r>
              <a:rPr lang="en-US" sz="2000" dirty="0" err="1" smtClean="0"/>
              <a:t>bufferSize</a:t>
            </a:r>
            <a:r>
              <a:rPr lang="en-US" sz="2000" dirty="0" smtClean="0"/>
              <a:t>);</a:t>
            </a:r>
            <a:endParaRPr lang="zh-CN" altLang="en-US" sz="2000" dirty="0"/>
          </a:p>
        </p:txBody>
      </p:sp>
      <p:sp>
        <p:nvSpPr>
          <p:cNvPr id="23" name="Title 1"/>
          <p:cNvSpPr txBox="1">
            <a:spLocks/>
          </p:cNvSpPr>
          <p:nvPr/>
        </p:nvSpPr>
        <p:spPr>
          <a:xfrm>
            <a:off x="365545" y="4315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7.Hadoop HDFS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的编程</a:t>
            </a:r>
            <a:endPar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014413"/>
            <a:ext cx="8526463" cy="5553075"/>
          </a:xfrm>
        </p:spPr>
        <p:txBody>
          <a:bodyPr>
            <a:normAutofit/>
          </a:bodyPr>
          <a:lstStyle/>
          <a:p>
            <a:pPr marL="274320" indent="-274320" fontAlgn="auto">
              <a:spcBef>
                <a:spcPts val="580"/>
              </a:spcBef>
              <a:spcAft>
                <a:spcPts val="0"/>
              </a:spcAft>
              <a:buFont typeface="Wingdings 2"/>
              <a:buNone/>
              <a:defRPr/>
            </a:pPr>
            <a:r>
              <a:rPr lang="en-US" altLang="zh-CN" sz="2800" b="1" dirty="0" smtClean="0">
                <a:solidFill>
                  <a:srgbClr val="00B050"/>
                </a:solidFill>
                <a:latin typeface="黑体" pitchFamily="2" charset="-122"/>
                <a:ea typeface="黑体" pitchFamily="2" charset="-122"/>
              </a:rPr>
              <a:t>HDFS</a:t>
            </a:r>
            <a:r>
              <a:rPr lang="zh-CN" altLang="en-US" sz="2800" b="1" dirty="0" smtClean="0">
                <a:solidFill>
                  <a:srgbClr val="00B050"/>
                </a:solidFill>
                <a:latin typeface="黑体" pitchFamily="2" charset="-122"/>
                <a:ea typeface="黑体" pitchFamily="2" charset="-122"/>
              </a:rPr>
              <a:t>基本文件操作</a:t>
            </a:r>
            <a:endParaRPr lang="en-US" altLang="zh-CN" sz="2800" b="1" dirty="0" smtClean="0">
              <a:solidFill>
                <a:srgbClr val="00B050"/>
              </a:solidFill>
              <a:latin typeface="黑体" pitchFamily="2" charset="-122"/>
              <a:ea typeface="黑体" pitchFamily="2" charset="-122"/>
            </a:endParaRPr>
          </a:p>
          <a:p>
            <a:pPr>
              <a:lnSpc>
                <a:spcPct val="110000"/>
              </a:lnSpc>
              <a:spcAft>
                <a:spcPts val="600"/>
              </a:spcAft>
              <a:defRPr/>
            </a:pPr>
            <a:r>
              <a:rPr lang="zh-CN" altLang="en-US" sz="2400" b="1" dirty="0" smtClean="0"/>
              <a:t>打开文件</a:t>
            </a:r>
            <a:endParaRPr lang="en-US" altLang="zh-CN" sz="2400" b="1" dirty="0" smtClean="0"/>
          </a:p>
          <a:p>
            <a:pPr>
              <a:lnSpc>
                <a:spcPct val="110000"/>
              </a:lnSpc>
              <a:spcAft>
                <a:spcPts val="600"/>
              </a:spcAft>
              <a:buNone/>
              <a:defRPr/>
            </a:pPr>
            <a:r>
              <a:rPr lang="en-US" sz="2400" b="1" dirty="0" smtClean="0"/>
              <a:t>  </a:t>
            </a:r>
            <a:r>
              <a:rPr lang="en-US" sz="2400" dirty="0" err="1" smtClean="0"/>
              <a:t>FileSystem.open</a:t>
            </a:r>
            <a:r>
              <a:rPr lang="zh-CN" altLang="en-US" sz="2400" dirty="0" smtClean="0"/>
              <a:t>方法有</a:t>
            </a:r>
            <a:r>
              <a:rPr lang="en-US" sz="2400" dirty="0" smtClean="0"/>
              <a:t>2</a:t>
            </a:r>
            <a:r>
              <a:rPr lang="zh-CN" altLang="en-US" sz="2400" dirty="0" smtClean="0"/>
              <a:t>个，参数最多的一个定义如下：</a:t>
            </a:r>
            <a:r>
              <a:rPr lang="en-US" altLang="zh-CN" sz="2400" dirty="0" smtClean="0"/>
              <a:t>      </a:t>
            </a:r>
          </a:p>
          <a:p>
            <a:pPr>
              <a:spcBef>
                <a:spcPts val="0"/>
              </a:spcBef>
              <a:buNone/>
              <a:defRPr/>
            </a:pPr>
            <a:r>
              <a:rPr lang="en-US" sz="2400" dirty="0" smtClean="0"/>
              <a:t>   public abstract </a:t>
            </a:r>
            <a:r>
              <a:rPr lang="en-US" sz="2400" dirty="0" err="1" smtClean="0"/>
              <a:t>FSDataInputStream</a:t>
            </a:r>
            <a:r>
              <a:rPr lang="en-US" sz="2400" dirty="0" smtClean="0"/>
              <a:t> </a:t>
            </a:r>
          </a:p>
          <a:p>
            <a:pPr>
              <a:spcBef>
                <a:spcPts val="0"/>
              </a:spcBef>
              <a:buNone/>
              <a:defRPr/>
            </a:pPr>
            <a:r>
              <a:rPr lang="en-US" sz="2400" dirty="0" smtClean="0"/>
              <a:t>      </a:t>
            </a:r>
            <a:r>
              <a:rPr lang="en-US" sz="2400" b="1" dirty="0" smtClean="0">
                <a:solidFill>
                  <a:srgbClr val="FF0000"/>
                </a:solidFill>
              </a:rPr>
              <a:t>open</a:t>
            </a:r>
            <a:r>
              <a:rPr lang="en-US" sz="2400" dirty="0" smtClean="0"/>
              <a:t>(Path </a:t>
            </a:r>
            <a:r>
              <a:rPr lang="en-US" sz="2400" dirty="0" err="1" smtClean="0"/>
              <a:t>f,int</a:t>
            </a:r>
            <a:r>
              <a:rPr lang="en-US" sz="2400" dirty="0" smtClean="0"/>
              <a:t> </a:t>
            </a:r>
            <a:r>
              <a:rPr lang="en-US" sz="2400" dirty="0" err="1" smtClean="0"/>
              <a:t>bufferSize</a:t>
            </a:r>
            <a:r>
              <a:rPr lang="en-US" sz="2400" dirty="0" smtClean="0"/>
              <a:t>) </a:t>
            </a:r>
          </a:p>
          <a:p>
            <a:pPr>
              <a:spcBef>
                <a:spcPts val="0"/>
              </a:spcBef>
              <a:buNone/>
              <a:defRPr/>
            </a:pPr>
            <a:r>
              <a:rPr lang="en-US" sz="2400" dirty="0" smtClean="0"/>
              <a:t>      throws </a:t>
            </a:r>
            <a:r>
              <a:rPr lang="en-US" sz="2400" dirty="0" err="1" smtClean="0">
                <a:hlinkClick r:id="rId2" tooltip="class or interface in java.io"/>
              </a:rPr>
              <a:t>IOException</a:t>
            </a:r>
            <a:r>
              <a:rPr lang="en-US" sz="2400" dirty="0" smtClean="0"/>
              <a:t> </a:t>
            </a:r>
          </a:p>
          <a:p>
            <a:pPr>
              <a:spcBef>
                <a:spcPts val="0"/>
              </a:spcBef>
              <a:spcAft>
                <a:spcPts val="600"/>
              </a:spcAft>
              <a:buNone/>
              <a:defRPr/>
            </a:pPr>
            <a:r>
              <a:rPr lang="en-US" sz="2400" dirty="0" smtClean="0"/>
              <a:t>  </a:t>
            </a:r>
          </a:p>
          <a:p>
            <a:pPr>
              <a:spcBef>
                <a:spcPts val="0"/>
              </a:spcBef>
              <a:spcAft>
                <a:spcPts val="600"/>
              </a:spcAft>
              <a:buNone/>
              <a:defRPr/>
            </a:pPr>
            <a:r>
              <a:rPr lang="en-US" sz="2400" dirty="0" smtClean="0"/>
              <a:t>  f: </a:t>
            </a:r>
            <a:r>
              <a:rPr lang="zh-CN" altLang="en-US" sz="2400" dirty="0" smtClean="0"/>
              <a:t>文件名</a:t>
            </a:r>
            <a:endParaRPr lang="en-US" altLang="zh-CN" sz="2400" dirty="0" smtClean="0"/>
          </a:p>
          <a:p>
            <a:pPr>
              <a:spcBef>
                <a:spcPts val="0"/>
              </a:spcBef>
              <a:spcAft>
                <a:spcPts val="600"/>
              </a:spcAft>
              <a:buNone/>
              <a:defRPr/>
            </a:pPr>
            <a:r>
              <a:rPr lang="en-US" sz="2400" dirty="0" smtClean="0"/>
              <a:t>  </a:t>
            </a:r>
            <a:r>
              <a:rPr lang="en-US" sz="2400" dirty="0" err="1" smtClean="0"/>
              <a:t>buffersize</a:t>
            </a:r>
            <a:r>
              <a:rPr lang="zh-CN" altLang="en-US" sz="2400" dirty="0" smtClean="0"/>
              <a:t>：文件缓存大小。默认值：</a:t>
            </a:r>
            <a:r>
              <a:rPr lang="en-US" sz="2400" dirty="0" smtClean="0"/>
              <a:t> Configuration</a:t>
            </a:r>
            <a:r>
              <a:rPr lang="zh-CN" altLang="en-US" sz="2400" dirty="0" smtClean="0"/>
              <a:t>中</a:t>
            </a:r>
            <a:r>
              <a:rPr lang="en-US" sz="2400" dirty="0" err="1" smtClean="0"/>
              <a:t>io.file.buffer.size</a:t>
            </a:r>
            <a:r>
              <a:rPr lang="zh-CN" altLang="en-US" sz="2400" dirty="0" smtClean="0"/>
              <a:t>的值，如果</a:t>
            </a:r>
            <a:r>
              <a:rPr lang="en-US" sz="2400" dirty="0" smtClean="0"/>
              <a:t>Configuration</a:t>
            </a:r>
            <a:r>
              <a:rPr lang="zh-CN" altLang="en-US" sz="2400" dirty="0" smtClean="0"/>
              <a:t>中未显式设置该值则是</a:t>
            </a:r>
            <a:r>
              <a:rPr lang="en-US" sz="2400" dirty="0" smtClean="0"/>
              <a:t>4096</a:t>
            </a:r>
            <a:r>
              <a:rPr lang="zh-CN" altLang="en-US" sz="2400" dirty="0" smtClean="0"/>
              <a:t>。</a:t>
            </a:r>
            <a:endParaRPr lang="zh-CN" altLang="en-US" sz="2000" dirty="0"/>
          </a:p>
        </p:txBody>
      </p:sp>
      <p:sp>
        <p:nvSpPr>
          <p:cNvPr id="23" name="Title 1"/>
          <p:cNvSpPr txBox="1">
            <a:spLocks/>
          </p:cNvSpPr>
          <p:nvPr/>
        </p:nvSpPr>
        <p:spPr>
          <a:xfrm>
            <a:off x="365545" y="4315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7.Hadoop HDFS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的编程</a:t>
            </a:r>
            <a:endPar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 name="Group 220"/>
          <p:cNvGrpSpPr/>
          <p:nvPr/>
        </p:nvGrpSpPr>
        <p:grpSpPr>
          <a:xfrm>
            <a:off x="914400" y="4109303"/>
            <a:ext cx="7270796" cy="1982838"/>
            <a:chOff x="914400" y="4109303"/>
            <a:chExt cx="7270796" cy="1982838"/>
          </a:xfrm>
        </p:grpSpPr>
        <p:sp>
          <p:nvSpPr>
            <p:cNvPr id="31" name="Rounded Rectangle 30"/>
            <p:cNvSpPr/>
            <p:nvPr/>
          </p:nvSpPr>
          <p:spPr>
            <a:xfrm>
              <a:off x="914400" y="4109303"/>
              <a:ext cx="7270796" cy="70507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zh-CN" b="1" dirty="0" smtClean="0">
                  <a:solidFill>
                    <a:schemeClr val="tx1"/>
                  </a:solidFill>
                  <a:latin typeface="+mj-lt"/>
                </a:rPr>
                <a:t>Barrier</a:t>
              </a:r>
              <a:endParaRPr lang="zh-CN" altLang="en-US" b="1" dirty="0">
                <a:solidFill>
                  <a:schemeClr val="tx1"/>
                </a:solidFill>
                <a:latin typeface="+mj-lt"/>
              </a:endParaRPr>
            </a:p>
          </p:txBody>
        </p:sp>
        <p:cxnSp>
          <p:nvCxnSpPr>
            <p:cNvPr id="42" name="Straight Arrow Connector 41"/>
            <p:cNvCxnSpPr>
              <a:endCxn id="27" idx="0"/>
            </p:cNvCxnSpPr>
            <p:nvPr/>
          </p:nvCxnSpPr>
          <p:spPr>
            <a:xfrm rot="5400000">
              <a:off x="2248445" y="5062036"/>
              <a:ext cx="511067" cy="15737"/>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050278" y="4784999"/>
              <a:ext cx="932759" cy="757130"/>
            </a:xfrm>
            <a:prstGeom prst="rect">
              <a:avLst/>
            </a:prstGeom>
            <a:noFill/>
          </p:spPr>
          <p:txBody>
            <a:bodyPr wrap="square" rtlCol="0">
              <a:spAutoFit/>
            </a:bodyPr>
            <a:lstStyle/>
            <a:p>
              <a:pPr algn="r">
                <a:lnSpc>
                  <a:spcPct val="90000"/>
                </a:lnSpc>
              </a:pPr>
              <a:r>
                <a:rPr lang="en-US" altLang="zh-CN" sz="1200" b="1" dirty="0" smtClean="0">
                  <a:ea typeface="+mj-ea"/>
                </a:rPr>
                <a:t>(good, 1)</a:t>
              </a:r>
            </a:p>
            <a:p>
              <a:pPr algn="r">
                <a:lnSpc>
                  <a:spcPct val="90000"/>
                </a:lnSpc>
              </a:pPr>
              <a:r>
                <a:rPr lang="en-US" altLang="zh-CN" sz="1200" b="1" dirty="0" smtClean="0">
                  <a:ea typeface="+mj-ea"/>
                </a:rPr>
                <a:t>(good, 1)</a:t>
              </a:r>
            </a:p>
            <a:p>
              <a:pPr algn="r">
                <a:lnSpc>
                  <a:spcPct val="90000"/>
                </a:lnSpc>
              </a:pPr>
              <a:r>
                <a:rPr lang="en-US" altLang="zh-CN" sz="1200" b="1" dirty="0" smtClean="0">
                  <a:ea typeface="+mj-ea"/>
                </a:rPr>
                <a:t>(</a:t>
              </a:r>
              <a:r>
                <a:rPr lang="en-US" altLang="zh-CN" sz="1200" b="1" dirty="0" smtClean="0">
                  <a:solidFill>
                    <a:srgbClr val="FF0000"/>
                  </a:solidFill>
                  <a:ea typeface="+mj-ea"/>
                </a:rPr>
                <a:t>good,2</a:t>
              </a:r>
              <a:r>
                <a:rPr lang="en-US" altLang="zh-CN" sz="1200" b="1" dirty="0" smtClean="0">
                  <a:ea typeface="+mj-ea"/>
                </a:rPr>
                <a:t>)</a:t>
              </a:r>
            </a:p>
            <a:p>
              <a:pPr algn="r">
                <a:lnSpc>
                  <a:spcPct val="90000"/>
                </a:lnSpc>
              </a:pPr>
              <a:r>
                <a:rPr lang="en-US" altLang="zh-CN" sz="1200" b="1" dirty="0" smtClean="0">
                  <a:ea typeface="+mj-ea"/>
                </a:rPr>
                <a:t>(good,1)</a:t>
              </a:r>
            </a:p>
          </p:txBody>
        </p:sp>
        <p:cxnSp>
          <p:nvCxnSpPr>
            <p:cNvPr id="110" name="Straight Arrow Connector 109"/>
            <p:cNvCxnSpPr>
              <a:endCxn id="93" idx="0"/>
            </p:cNvCxnSpPr>
            <p:nvPr/>
          </p:nvCxnSpPr>
          <p:spPr>
            <a:xfrm rot="5400000">
              <a:off x="6456889" y="5060200"/>
              <a:ext cx="498213" cy="28589"/>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1055390" y="4175405"/>
              <a:ext cx="883578" cy="352538"/>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err="1" smtClean="0">
                  <a:solidFill>
                    <a:schemeClr val="bg1"/>
                  </a:solidFill>
                  <a:latin typeface="Arial Narrow" pitchFamily="34" charset="0"/>
                  <a:ea typeface="+mj-ea"/>
                </a:rPr>
                <a:t>Partitioner</a:t>
              </a:r>
              <a:endParaRPr lang="zh-CN" altLang="en-US" sz="1500" b="1" dirty="0">
                <a:solidFill>
                  <a:schemeClr val="bg1"/>
                </a:solidFill>
                <a:latin typeface="Arial Narrow" pitchFamily="34" charset="0"/>
                <a:ea typeface="+mj-ea"/>
              </a:endParaRPr>
            </a:p>
          </p:txBody>
        </p:sp>
        <p:sp>
          <p:nvSpPr>
            <p:cNvPr id="131" name="Rounded Rectangle 130"/>
            <p:cNvSpPr/>
            <p:nvPr/>
          </p:nvSpPr>
          <p:spPr>
            <a:xfrm>
              <a:off x="2739135" y="4162552"/>
              <a:ext cx="883578" cy="352538"/>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err="1" smtClean="0">
                  <a:solidFill>
                    <a:schemeClr val="bg1"/>
                  </a:solidFill>
                  <a:latin typeface="Arial Narrow" pitchFamily="34" charset="0"/>
                  <a:ea typeface="+mj-ea"/>
                </a:rPr>
                <a:t>Partitioner</a:t>
              </a:r>
              <a:endParaRPr lang="zh-CN" altLang="en-US" sz="1500" b="1" dirty="0">
                <a:solidFill>
                  <a:schemeClr val="bg1"/>
                </a:solidFill>
                <a:latin typeface="Arial Narrow" pitchFamily="34" charset="0"/>
                <a:ea typeface="+mj-ea"/>
              </a:endParaRPr>
            </a:p>
          </p:txBody>
        </p:sp>
        <p:sp>
          <p:nvSpPr>
            <p:cNvPr id="132" name="Rounded Rectangle 131"/>
            <p:cNvSpPr/>
            <p:nvPr/>
          </p:nvSpPr>
          <p:spPr>
            <a:xfrm>
              <a:off x="5482335" y="4173570"/>
              <a:ext cx="883578" cy="352538"/>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err="1" smtClean="0">
                  <a:solidFill>
                    <a:schemeClr val="bg1"/>
                  </a:solidFill>
                  <a:latin typeface="Arial Narrow" pitchFamily="34" charset="0"/>
                  <a:ea typeface="+mj-ea"/>
                </a:rPr>
                <a:t>Partitioner</a:t>
              </a:r>
              <a:endParaRPr lang="zh-CN" altLang="en-US" sz="1500" b="1" dirty="0">
                <a:solidFill>
                  <a:schemeClr val="bg1"/>
                </a:solidFill>
                <a:latin typeface="Arial Narrow" pitchFamily="34" charset="0"/>
                <a:ea typeface="+mj-ea"/>
              </a:endParaRPr>
            </a:p>
          </p:txBody>
        </p:sp>
        <p:sp>
          <p:nvSpPr>
            <p:cNvPr id="133" name="Rounded Rectangle 132"/>
            <p:cNvSpPr/>
            <p:nvPr/>
          </p:nvSpPr>
          <p:spPr>
            <a:xfrm>
              <a:off x="7167915" y="4173569"/>
              <a:ext cx="883578" cy="352538"/>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err="1" smtClean="0">
                  <a:solidFill>
                    <a:schemeClr val="bg1"/>
                  </a:solidFill>
                  <a:latin typeface="Arial Narrow" pitchFamily="34" charset="0"/>
                  <a:ea typeface="+mj-ea"/>
                </a:rPr>
                <a:t>Partitioner</a:t>
              </a:r>
              <a:endParaRPr lang="zh-CN" altLang="en-US" sz="1500" b="1" dirty="0">
                <a:solidFill>
                  <a:schemeClr val="bg1"/>
                </a:solidFill>
                <a:latin typeface="Arial Narrow" pitchFamily="34" charset="0"/>
                <a:ea typeface="+mj-ea"/>
              </a:endParaRPr>
            </a:p>
          </p:txBody>
        </p:sp>
        <p:cxnSp>
          <p:nvCxnSpPr>
            <p:cNvPr id="139" name="Straight Arrow Connector 138"/>
            <p:cNvCxnSpPr/>
            <p:nvPr/>
          </p:nvCxnSpPr>
          <p:spPr>
            <a:xfrm>
              <a:off x="1520328" y="4538958"/>
              <a:ext cx="1002535" cy="275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1553378" y="4538958"/>
              <a:ext cx="3040656" cy="264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11" idx="2"/>
            </p:cNvCxnSpPr>
            <p:nvPr/>
          </p:nvCxnSpPr>
          <p:spPr>
            <a:xfrm rot="16200000" flipH="1">
              <a:off x="3982041" y="2043080"/>
              <a:ext cx="262567" cy="5232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0800000" flipV="1">
              <a:off x="2522863" y="4515089"/>
              <a:ext cx="647044" cy="28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10800000" flipV="1">
              <a:off x="2599981" y="4513252"/>
              <a:ext cx="3311290" cy="27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10800000" flipV="1">
              <a:off x="2644049" y="4522432"/>
              <a:ext cx="4995035" cy="269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0800000" flipV="1">
              <a:off x="4616067" y="4527940"/>
              <a:ext cx="3018622" cy="275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3" idx="2"/>
            </p:cNvCxnSpPr>
            <p:nvPr/>
          </p:nvCxnSpPr>
          <p:spPr>
            <a:xfrm rot="5400000">
              <a:off x="7037386" y="4231045"/>
              <a:ext cx="277256" cy="867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32" idx="2"/>
            </p:cNvCxnSpPr>
            <p:nvPr/>
          </p:nvCxnSpPr>
          <p:spPr>
            <a:xfrm rot="16200000" flipH="1">
              <a:off x="6211122" y="4239110"/>
              <a:ext cx="255221" cy="829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10800000" flipV="1">
              <a:off x="4605056" y="4538957"/>
              <a:ext cx="1288968" cy="25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227942" y="4527941"/>
              <a:ext cx="1377109" cy="264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3216925" y="4516924"/>
              <a:ext cx="3514381" cy="27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3240798" y="4794180"/>
              <a:ext cx="932759" cy="757130"/>
            </a:xfrm>
            <a:prstGeom prst="rect">
              <a:avLst/>
            </a:prstGeom>
            <a:noFill/>
          </p:spPr>
          <p:txBody>
            <a:bodyPr wrap="square" rtlCol="0">
              <a:spAutoFit/>
            </a:bodyPr>
            <a:lstStyle/>
            <a:p>
              <a:pPr algn="r">
                <a:lnSpc>
                  <a:spcPct val="90000"/>
                </a:lnSpc>
              </a:pPr>
              <a:r>
                <a:rPr lang="en-US" altLang="zh-CN" sz="1200" b="1" dirty="0" smtClean="0">
                  <a:ea typeface="+mj-ea"/>
                </a:rPr>
                <a:t>(is, 1)</a:t>
              </a:r>
            </a:p>
            <a:p>
              <a:pPr algn="r">
                <a:lnSpc>
                  <a:spcPct val="90000"/>
                </a:lnSpc>
              </a:pPr>
              <a:r>
                <a:rPr lang="en-US" altLang="zh-CN" sz="1200" b="1" dirty="0" smtClean="0">
                  <a:ea typeface="+mj-ea"/>
                </a:rPr>
                <a:t>(is, 1)</a:t>
              </a:r>
            </a:p>
            <a:p>
              <a:pPr algn="r">
                <a:lnSpc>
                  <a:spcPct val="90000"/>
                </a:lnSpc>
              </a:pPr>
              <a:r>
                <a:rPr lang="en-US" altLang="zh-CN" sz="1200" b="1" dirty="0" smtClean="0">
                  <a:ea typeface="+mj-ea"/>
                </a:rPr>
                <a:t>(is, 1)</a:t>
              </a:r>
            </a:p>
            <a:p>
              <a:pPr algn="r">
                <a:lnSpc>
                  <a:spcPct val="90000"/>
                </a:lnSpc>
              </a:pPr>
              <a:r>
                <a:rPr lang="en-US" altLang="zh-CN" sz="1200" b="1" dirty="0" smtClean="0">
                  <a:ea typeface="+mj-ea"/>
                </a:rPr>
                <a:t>(has, 1)</a:t>
              </a:r>
            </a:p>
          </p:txBody>
        </p:sp>
        <p:sp>
          <p:nvSpPr>
            <p:cNvPr id="205" name="TextBox 204"/>
            <p:cNvSpPr txBox="1"/>
            <p:nvPr/>
          </p:nvSpPr>
          <p:spPr>
            <a:xfrm>
              <a:off x="6995713" y="4836413"/>
              <a:ext cx="932759" cy="1255728"/>
            </a:xfrm>
            <a:prstGeom prst="rect">
              <a:avLst/>
            </a:prstGeom>
            <a:noFill/>
          </p:spPr>
          <p:txBody>
            <a:bodyPr wrap="square" rtlCol="0">
              <a:spAutoFit/>
            </a:bodyPr>
            <a:lstStyle/>
            <a:p>
              <a:pPr algn="r">
                <a:lnSpc>
                  <a:spcPct val="90000"/>
                </a:lnSpc>
              </a:pPr>
              <a:r>
                <a:rPr lang="en-US" altLang="zh-CN" sz="1200" b="1" dirty="0" smtClean="0">
                  <a:ea typeface="+mj-ea"/>
                </a:rPr>
                <a:t>(weather, 1)</a:t>
              </a:r>
            </a:p>
            <a:p>
              <a:pPr algn="r">
                <a:lnSpc>
                  <a:spcPct val="90000"/>
                </a:lnSpc>
              </a:pPr>
              <a:r>
                <a:rPr lang="en-US" altLang="zh-CN" sz="1200" b="1" dirty="0" smtClean="0"/>
                <a:t>(weather, 1)</a:t>
              </a:r>
              <a:endParaRPr lang="en-US" altLang="zh-CN" sz="1200" b="1" dirty="0" smtClean="0">
                <a:ea typeface="+mj-ea"/>
              </a:endParaRPr>
            </a:p>
            <a:p>
              <a:pPr algn="r">
                <a:lnSpc>
                  <a:spcPct val="90000"/>
                </a:lnSpc>
              </a:pPr>
              <a:r>
                <a:rPr lang="en-US" altLang="zh-CN" sz="1200" b="1" dirty="0" smtClean="0"/>
                <a:t>(weather, 1)</a:t>
              </a:r>
              <a:endParaRPr lang="en-US" altLang="zh-CN" sz="1200" b="1" dirty="0" smtClean="0">
                <a:ea typeface="+mj-ea"/>
              </a:endParaRPr>
            </a:p>
            <a:p>
              <a:pPr algn="r">
                <a:lnSpc>
                  <a:spcPct val="90000"/>
                </a:lnSpc>
              </a:pPr>
              <a:r>
                <a:rPr lang="en-US" altLang="zh-CN" sz="1200" b="1" dirty="0" smtClean="0">
                  <a:ea typeface="+mj-ea"/>
                </a:rPr>
                <a:t>(the, 1) (today, 1)</a:t>
              </a:r>
            </a:p>
            <a:p>
              <a:pPr algn="r">
                <a:lnSpc>
                  <a:spcPct val="90000"/>
                </a:lnSpc>
              </a:pPr>
              <a:r>
                <a:rPr lang="en-US" altLang="zh-CN" sz="1200" b="1" dirty="0" smtClean="0">
                  <a:ea typeface="+mj-ea"/>
                </a:rPr>
                <a:t>(today,1)</a:t>
              </a:r>
            </a:p>
            <a:p>
              <a:pPr algn="r">
                <a:lnSpc>
                  <a:spcPct val="90000"/>
                </a:lnSpc>
              </a:pPr>
              <a:endParaRPr lang="en-US" altLang="zh-CN" sz="1200" b="1" dirty="0" smtClean="0">
                <a:ea typeface="+mj-ea"/>
              </a:endParaRPr>
            </a:p>
          </p:txBody>
        </p:sp>
        <p:cxnSp>
          <p:nvCxnSpPr>
            <p:cNvPr id="213" name="Straight Arrow Connector 212"/>
            <p:cNvCxnSpPr/>
            <p:nvPr/>
          </p:nvCxnSpPr>
          <p:spPr>
            <a:xfrm rot="5400000">
              <a:off x="4350830" y="5060200"/>
              <a:ext cx="511067" cy="15737"/>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quarter" idx="1"/>
          </p:nvPr>
        </p:nvSpPr>
        <p:spPr>
          <a:xfrm>
            <a:off x="350092" y="705777"/>
            <a:ext cx="8527057" cy="5536894"/>
          </a:xfrm>
        </p:spPr>
        <p:txBody>
          <a:bodyPr>
            <a:normAutofit/>
          </a:bodyPr>
          <a:lstStyle/>
          <a:p>
            <a:pPr lvl="0">
              <a:buNone/>
              <a:defRPr/>
            </a:pPr>
            <a:r>
              <a:rPr lang="zh-CN" altLang="en-US" b="1" dirty="0" smtClean="0">
                <a:solidFill>
                  <a:srgbClr val="00B050"/>
                </a:solidFill>
                <a:latin typeface="黑体" pitchFamily="2" charset="-122"/>
                <a:ea typeface="黑体" pitchFamily="2" charset="-122"/>
              </a:rPr>
              <a:t>上升到构架</a:t>
            </a:r>
            <a:r>
              <a:rPr lang="en-US" altLang="zh-CN" b="1" dirty="0" smtClean="0">
                <a:solidFill>
                  <a:srgbClr val="00B050"/>
                </a:solidFill>
                <a:latin typeface="黑体" pitchFamily="2" charset="-122"/>
                <a:ea typeface="黑体" pitchFamily="2" charset="-122"/>
              </a:rPr>
              <a:t>--</a:t>
            </a:r>
            <a:r>
              <a:rPr lang="zh-CN" altLang="en-US" b="1" dirty="0" smtClean="0">
                <a:solidFill>
                  <a:srgbClr val="00B050"/>
                </a:solidFill>
                <a:latin typeface="黑体" pitchFamily="2" charset="-122"/>
                <a:ea typeface="黑体" pitchFamily="2" charset="-122"/>
              </a:rPr>
              <a:t>自动并行化并隐藏低层细节</a:t>
            </a:r>
            <a:endParaRPr lang="en-US" altLang="en-US" b="1" dirty="0" smtClean="0">
              <a:solidFill>
                <a:srgbClr val="00B050"/>
              </a:solidFill>
              <a:latin typeface="黑体" pitchFamily="2" charset="-122"/>
              <a:ea typeface="黑体" pitchFamily="2" charset="-122"/>
            </a:endParaRPr>
          </a:p>
        </p:txBody>
      </p:sp>
      <p:sp>
        <p:nvSpPr>
          <p:cNvPr id="5" name="Rounded Rectangle 4"/>
          <p:cNvSpPr/>
          <p:nvPr/>
        </p:nvSpPr>
        <p:spPr>
          <a:xfrm>
            <a:off x="3157184" y="1333039"/>
            <a:ext cx="2819400" cy="374575"/>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zh-CN" altLang="en-US" sz="2000" dirty="0" smtClean="0">
                <a:solidFill>
                  <a:schemeClr val="tx1"/>
                </a:solidFill>
                <a:latin typeface="+mj-ea"/>
                <a:ea typeface="+mj-ea"/>
              </a:rPr>
              <a:t>海量数据存储</a:t>
            </a:r>
            <a:endParaRPr lang="zh-CN" altLang="en-US" sz="2000" dirty="0">
              <a:solidFill>
                <a:schemeClr val="tx1"/>
              </a:solidFill>
              <a:latin typeface="+mj-ea"/>
              <a:ea typeface="+mj-ea"/>
            </a:endParaRPr>
          </a:p>
        </p:txBody>
      </p:sp>
      <p:grpSp>
        <p:nvGrpSpPr>
          <p:cNvPr id="2" name="Group 64"/>
          <p:cNvGrpSpPr/>
          <p:nvPr/>
        </p:nvGrpSpPr>
        <p:grpSpPr>
          <a:xfrm>
            <a:off x="3559867" y="1344056"/>
            <a:ext cx="1997499" cy="338829"/>
            <a:chOff x="3559867" y="1539706"/>
            <a:chExt cx="1997499" cy="783512"/>
          </a:xfrm>
        </p:grpSpPr>
        <p:cxnSp>
          <p:nvCxnSpPr>
            <p:cNvPr id="48" name="Straight Connector 47"/>
            <p:cNvCxnSpPr/>
            <p:nvPr/>
          </p:nvCxnSpPr>
          <p:spPr>
            <a:xfrm rot="16200000" flipH="1">
              <a:off x="3590314" y="192057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5174913" y="1940765"/>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3179002"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4778305" y="1929749"/>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4390872"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3994260" y="1927911"/>
              <a:ext cx="763318"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Rounded Rectangle 15"/>
          <p:cNvSpPr/>
          <p:nvPr/>
        </p:nvSpPr>
        <p:spPr>
          <a:xfrm>
            <a:off x="3189839" y="6191487"/>
            <a:ext cx="2819400" cy="418641"/>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zh-CN" altLang="en-US" sz="2000" b="1" dirty="0" smtClean="0">
                <a:solidFill>
                  <a:schemeClr val="bg1"/>
                </a:solidFill>
                <a:latin typeface="+mj-ea"/>
                <a:ea typeface="+mj-ea"/>
              </a:rPr>
              <a:t>计算结果</a:t>
            </a:r>
            <a:endParaRPr lang="zh-CN" altLang="en-US" sz="2000" b="1" dirty="0">
              <a:solidFill>
                <a:schemeClr val="bg1"/>
              </a:solidFill>
              <a:latin typeface="+mj-ea"/>
              <a:ea typeface="+mj-ea"/>
            </a:endParaRPr>
          </a:p>
        </p:txBody>
      </p:sp>
      <p:grpSp>
        <p:nvGrpSpPr>
          <p:cNvPr id="219" name="Group 218"/>
          <p:cNvGrpSpPr/>
          <p:nvPr/>
        </p:nvGrpSpPr>
        <p:grpSpPr>
          <a:xfrm>
            <a:off x="1024174" y="1707608"/>
            <a:ext cx="7052136" cy="938547"/>
            <a:chOff x="1024174" y="1707608"/>
            <a:chExt cx="7052136" cy="938547"/>
          </a:xfrm>
        </p:grpSpPr>
        <p:sp>
          <p:nvSpPr>
            <p:cNvPr id="10" name="TextBox 9"/>
            <p:cNvSpPr txBox="1"/>
            <p:nvPr/>
          </p:nvSpPr>
          <p:spPr>
            <a:xfrm>
              <a:off x="3917539" y="2256914"/>
              <a:ext cx="1338942" cy="389241"/>
            </a:xfrm>
            <a:prstGeom prst="rect">
              <a:avLst/>
            </a:prstGeom>
            <a:noFill/>
          </p:spPr>
          <p:txBody>
            <a:bodyPr wrap="square" rtlCol="0">
              <a:spAutoFit/>
            </a:bodyPr>
            <a:lstStyle/>
            <a:p>
              <a:pPr algn="ctr"/>
              <a:r>
                <a:rPr lang="en-US" altLang="zh-CN" sz="2000" b="1" dirty="0" smtClean="0"/>
                <a:t>……</a:t>
              </a:r>
              <a:endParaRPr lang="zh-CN" altLang="en-US" sz="2000" b="1" dirty="0"/>
            </a:p>
          </p:txBody>
        </p:sp>
        <p:cxnSp>
          <p:nvCxnSpPr>
            <p:cNvPr id="11" name="Straight Arrow Connector 10"/>
            <p:cNvCxnSpPr>
              <a:endCxn id="26" idx="0"/>
            </p:cNvCxnSpPr>
            <p:nvPr/>
          </p:nvCxnSpPr>
          <p:spPr>
            <a:xfrm rot="10800000" flipV="1">
              <a:off x="1516014" y="1729043"/>
              <a:ext cx="1888200" cy="54616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3188852" y="1707612"/>
              <a:ext cx="589934" cy="554116"/>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54201" y="1729050"/>
              <a:ext cx="568605" cy="54166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39788" y="1707608"/>
              <a:ext cx="1891751" cy="572091"/>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51321" y="1941705"/>
              <a:ext cx="2024743" cy="449124"/>
            </a:xfrm>
            <a:prstGeom prst="rect">
              <a:avLst/>
            </a:prstGeom>
            <a:noFill/>
          </p:spPr>
          <p:txBody>
            <a:bodyPr wrap="square" rtlCol="0">
              <a:spAutoFit/>
            </a:bodyPr>
            <a:lstStyle/>
            <a:p>
              <a:pPr algn="ctr"/>
              <a:r>
                <a:rPr lang="zh-CN" altLang="en-US" sz="2400" dirty="0" smtClean="0">
                  <a:solidFill>
                    <a:srgbClr val="C00000"/>
                  </a:solidFill>
                  <a:latin typeface="+mj-ea"/>
                  <a:ea typeface="+mj-ea"/>
                </a:rPr>
                <a:t>数据划分</a:t>
              </a:r>
              <a:endParaRPr lang="zh-CN" altLang="en-US" sz="2400" dirty="0">
                <a:solidFill>
                  <a:srgbClr val="C00000"/>
                </a:solidFill>
                <a:latin typeface="+mj-ea"/>
                <a:ea typeface="+mj-ea"/>
              </a:endParaRPr>
            </a:p>
          </p:txBody>
        </p:sp>
        <p:sp>
          <p:nvSpPr>
            <p:cNvPr id="26" name="Rounded Rectangle 25"/>
            <p:cNvSpPr/>
            <p:nvPr/>
          </p:nvSpPr>
          <p:spPr>
            <a:xfrm>
              <a:off x="1024174" y="2275205"/>
              <a:ext cx="983679" cy="335793"/>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j-lt"/>
                  <a:ea typeface="+mj-ea"/>
                </a:rPr>
                <a:t>Map</a:t>
              </a:r>
              <a:endParaRPr lang="zh-CN" altLang="en-US" dirty="0">
                <a:solidFill>
                  <a:schemeClr val="bg1"/>
                </a:solidFill>
                <a:latin typeface="+mj-lt"/>
                <a:ea typeface="+mj-ea"/>
              </a:endParaRPr>
            </a:p>
          </p:txBody>
        </p:sp>
        <p:sp>
          <p:nvSpPr>
            <p:cNvPr id="66" name="TextBox 65"/>
            <p:cNvSpPr txBox="1"/>
            <p:nvPr/>
          </p:nvSpPr>
          <p:spPr>
            <a:xfrm>
              <a:off x="1839816" y="1761196"/>
              <a:ext cx="649995" cy="449124"/>
            </a:xfrm>
            <a:prstGeom prst="rect">
              <a:avLst/>
            </a:prstGeom>
            <a:noFill/>
          </p:spPr>
          <p:txBody>
            <a:bodyPr wrap="square" rtlCol="0">
              <a:spAutoFit/>
            </a:bodyPr>
            <a:lstStyle/>
            <a:p>
              <a:r>
                <a:rPr lang="zh-CN" altLang="en-US" sz="1200" b="1" dirty="0" smtClean="0">
                  <a:latin typeface="+mj-lt"/>
                  <a:ea typeface="+mj-ea"/>
                </a:rPr>
                <a:t>初始</a:t>
              </a:r>
              <a:r>
                <a:rPr lang="en-US" altLang="zh-CN" sz="1200" b="1" dirty="0" err="1" smtClean="0">
                  <a:latin typeface="+mj-lt"/>
                  <a:ea typeface="+mj-ea"/>
                </a:rPr>
                <a:t>kv</a:t>
              </a:r>
              <a:endParaRPr lang="en-US" altLang="zh-CN" sz="1200" b="1" dirty="0" smtClean="0">
                <a:latin typeface="+mj-lt"/>
                <a:ea typeface="+mj-ea"/>
              </a:endParaRPr>
            </a:p>
            <a:p>
              <a:r>
                <a:rPr lang="zh-CN" altLang="en-US" sz="1200" b="1" dirty="0" smtClean="0">
                  <a:latin typeface="+mj-lt"/>
                  <a:ea typeface="+mj-ea"/>
                </a:rPr>
                <a:t>键值对</a:t>
              </a:r>
              <a:endParaRPr lang="zh-CN" altLang="en-US" sz="1200" b="1" dirty="0">
                <a:latin typeface="+mj-lt"/>
                <a:ea typeface="+mj-ea"/>
              </a:endParaRPr>
            </a:p>
          </p:txBody>
        </p:sp>
        <p:sp>
          <p:nvSpPr>
            <p:cNvPr id="67" name="TextBox 66"/>
            <p:cNvSpPr txBox="1"/>
            <p:nvPr/>
          </p:nvSpPr>
          <p:spPr>
            <a:xfrm>
              <a:off x="2906616" y="1780843"/>
              <a:ext cx="649995" cy="449124"/>
            </a:xfrm>
            <a:prstGeom prst="rect">
              <a:avLst/>
            </a:prstGeom>
            <a:noFill/>
          </p:spPr>
          <p:txBody>
            <a:bodyPr wrap="square" rtlCol="0">
              <a:spAutoFit/>
            </a:bodyPr>
            <a:lstStyle/>
            <a:p>
              <a:r>
                <a:rPr lang="zh-CN" altLang="en-US" sz="1200" b="1" dirty="0" smtClean="0">
                  <a:latin typeface="+mj-lt"/>
                  <a:ea typeface="+mj-ea"/>
                </a:rPr>
                <a:t>初始</a:t>
              </a:r>
              <a:r>
                <a:rPr lang="en-US" altLang="zh-CN" sz="1200" b="1" dirty="0" err="1" smtClean="0">
                  <a:latin typeface="+mj-lt"/>
                  <a:ea typeface="+mj-ea"/>
                </a:rPr>
                <a:t>kv</a:t>
              </a:r>
              <a:endParaRPr lang="en-US" altLang="zh-CN" sz="1200" b="1" dirty="0" smtClean="0">
                <a:latin typeface="+mj-lt"/>
                <a:ea typeface="+mj-ea"/>
              </a:endParaRPr>
            </a:p>
            <a:p>
              <a:r>
                <a:rPr lang="zh-CN" altLang="en-US" sz="1200" b="1" dirty="0" smtClean="0">
                  <a:latin typeface="+mj-lt"/>
                  <a:ea typeface="+mj-ea"/>
                </a:rPr>
                <a:t>键值对</a:t>
              </a:r>
              <a:endParaRPr lang="zh-CN" altLang="en-US" sz="1200" b="1" dirty="0">
                <a:latin typeface="+mj-lt"/>
                <a:ea typeface="+mj-ea"/>
              </a:endParaRPr>
            </a:p>
          </p:txBody>
        </p:sp>
        <p:sp>
          <p:nvSpPr>
            <p:cNvPr id="68" name="TextBox 67"/>
            <p:cNvSpPr txBox="1"/>
            <p:nvPr/>
          </p:nvSpPr>
          <p:spPr>
            <a:xfrm>
              <a:off x="5495583" y="1759408"/>
              <a:ext cx="649995" cy="449124"/>
            </a:xfrm>
            <a:prstGeom prst="rect">
              <a:avLst/>
            </a:prstGeom>
            <a:noFill/>
          </p:spPr>
          <p:txBody>
            <a:bodyPr wrap="square" rtlCol="0">
              <a:spAutoFit/>
            </a:bodyPr>
            <a:lstStyle/>
            <a:p>
              <a:r>
                <a:rPr lang="zh-CN" altLang="en-US" sz="1200" b="1" dirty="0" smtClean="0">
                  <a:latin typeface="+mj-lt"/>
                  <a:ea typeface="+mj-ea"/>
                </a:rPr>
                <a:t>初始</a:t>
              </a:r>
              <a:r>
                <a:rPr lang="en-US" altLang="zh-CN" sz="1200" b="1" dirty="0" err="1" smtClean="0">
                  <a:latin typeface="+mj-lt"/>
                  <a:ea typeface="+mj-ea"/>
                </a:rPr>
                <a:t>kv</a:t>
              </a:r>
              <a:endParaRPr lang="en-US" altLang="zh-CN" sz="1200" b="1" dirty="0" smtClean="0">
                <a:latin typeface="+mj-lt"/>
                <a:ea typeface="+mj-ea"/>
              </a:endParaRPr>
            </a:p>
            <a:p>
              <a:r>
                <a:rPr lang="zh-CN" altLang="en-US" sz="1200" b="1" dirty="0" smtClean="0">
                  <a:latin typeface="+mj-lt"/>
                  <a:ea typeface="+mj-ea"/>
                </a:rPr>
                <a:t>键值对</a:t>
              </a:r>
              <a:endParaRPr lang="zh-CN" altLang="en-US" sz="1200" b="1" dirty="0">
                <a:latin typeface="+mj-lt"/>
                <a:ea typeface="+mj-ea"/>
              </a:endParaRPr>
            </a:p>
          </p:txBody>
        </p:sp>
        <p:sp>
          <p:nvSpPr>
            <p:cNvPr id="69" name="TextBox 68"/>
            <p:cNvSpPr txBox="1"/>
            <p:nvPr/>
          </p:nvSpPr>
          <p:spPr>
            <a:xfrm>
              <a:off x="6696422" y="1770127"/>
              <a:ext cx="649995" cy="449124"/>
            </a:xfrm>
            <a:prstGeom prst="rect">
              <a:avLst/>
            </a:prstGeom>
            <a:noFill/>
          </p:spPr>
          <p:txBody>
            <a:bodyPr wrap="square" rtlCol="0">
              <a:spAutoFit/>
            </a:bodyPr>
            <a:lstStyle/>
            <a:p>
              <a:r>
                <a:rPr lang="zh-CN" altLang="en-US" sz="1200" b="1" dirty="0" smtClean="0">
                  <a:latin typeface="+mj-lt"/>
                  <a:ea typeface="+mj-ea"/>
                </a:rPr>
                <a:t>初始</a:t>
              </a:r>
              <a:r>
                <a:rPr lang="en-US" altLang="zh-CN" sz="1200" b="1" dirty="0" err="1" smtClean="0">
                  <a:latin typeface="+mj-lt"/>
                  <a:ea typeface="+mj-ea"/>
                </a:rPr>
                <a:t>kv</a:t>
              </a:r>
              <a:endParaRPr lang="en-US" altLang="zh-CN" sz="1200" b="1" dirty="0" smtClean="0">
                <a:latin typeface="+mj-lt"/>
                <a:ea typeface="+mj-ea"/>
              </a:endParaRPr>
            </a:p>
            <a:p>
              <a:r>
                <a:rPr lang="zh-CN" altLang="en-US" sz="1200" b="1" dirty="0" smtClean="0">
                  <a:latin typeface="+mj-lt"/>
                  <a:ea typeface="+mj-ea"/>
                </a:rPr>
                <a:t>键值对</a:t>
              </a:r>
              <a:endParaRPr lang="zh-CN" altLang="en-US" sz="1200" b="1" dirty="0">
                <a:latin typeface="+mj-lt"/>
                <a:ea typeface="+mj-ea"/>
              </a:endParaRPr>
            </a:p>
          </p:txBody>
        </p:sp>
        <p:sp>
          <p:nvSpPr>
            <p:cNvPr id="74" name="Rounded Rectangle 73"/>
            <p:cNvSpPr/>
            <p:nvPr/>
          </p:nvSpPr>
          <p:spPr>
            <a:xfrm>
              <a:off x="2685885" y="2262352"/>
              <a:ext cx="983679" cy="335793"/>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j-lt"/>
                  <a:ea typeface="+mj-ea"/>
                </a:rPr>
                <a:t>Map</a:t>
              </a:r>
              <a:endParaRPr lang="zh-CN" altLang="en-US" dirty="0">
                <a:solidFill>
                  <a:schemeClr val="bg1"/>
                </a:solidFill>
                <a:latin typeface="+mj-lt"/>
                <a:ea typeface="+mj-ea"/>
              </a:endParaRPr>
            </a:p>
          </p:txBody>
        </p:sp>
        <p:sp>
          <p:nvSpPr>
            <p:cNvPr id="76" name="Rounded Rectangle 75"/>
            <p:cNvSpPr/>
            <p:nvPr/>
          </p:nvSpPr>
          <p:spPr>
            <a:xfrm>
              <a:off x="5407051" y="2273369"/>
              <a:ext cx="983679" cy="335793"/>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j-lt"/>
                  <a:ea typeface="+mj-ea"/>
                </a:rPr>
                <a:t>Map</a:t>
              </a:r>
              <a:endParaRPr lang="zh-CN" altLang="en-US" dirty="0">
                <a:solidFill>
                  <a:schemeClr val="bg1"/>
                </a:solidFill>
                <a:latin typeface="+mj-lt"/>
                <a:ea typeface="+mj-ea"/>
              </a:endParaRPr>
            </a:p>
          </p:txBody>
        </p:sp>
        <p:sp>
          <p:nvSpPr>
            <p:cNvPr id="78" name="Rounded Rectangle 77"/>
            <p:cNvSpPr/>
            <p:nvPr/>
          </p:nvSpPr>
          <p:spPr>
            <a:xfrm>
              <a:off x="7092631" y="2284386"/>
              <a:ext cx="983679" cy="335793"/>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mj-lt"/>
                  <a:ea typeface="+mj-ea"/>
                </a:rPr>
                <a:t>Map</a:t>
              </a:r>
              <a:endParaRPr lang="zh-CN" altLang="en-US" dirty="0">
                <a:solidFill>
                  <a:schemeClr val="bg1"/>
                </a:solidFill>
                <a:latin typeface="+mj-lt"/>
                <a:ea typeface="+mj-ea"/>
              </a:endParaRPr>
            </a:p>
          </p:txBody>
        </p:sp>
      </p:grpSp>
      <p:grpSp>
        <p:nvGrpSpPr>
          <p:cNvPr id="220" name="Group 219"/>
          <p:cNvGrpSpPr/>
          <p:nvPr/>
        </p:nvGrpSpPr>
        <p:grpSpPr>
          <a:xfrm>
            <a:off x="1064571" y="2570593"/>
            <a:ext cx="7613047" cy="1649128"/>
            <a:chOff x="1064571" y="2570593"/>
            <a:chExt cx="7613047" cy="1649128"/>
          </a:xfrm>
        </p:grpSpPr>
        <p:sp>
          <p:nvSpPr>
            <p:cNvPr id="108" name="TextBox 107"/>
            <p:cNvSpPr txBox="1"/>
            <p:nvPr/>
          </p:nvSpPr>
          <p:spPr>
            <a:xfrm>
              <a:off x="3567023" y="3574188"/>
              <a:ext cx="2022765" cy="400110"/>
            </a:xfrm>
            <a:prstGeom prst="rect">
              <a:avLst/>
            </a:prstGeom>
            <a:noFill/>
          </p:spPr>
          <p:txBody>
            <a:bodyPr wrap="square" rtlCol="0">
              <a:spAutoFit/>
            </a:bodyPr>
            <a:lstStyle/>
            <a:p>
              <a:pPr algn="ctr"/>
              <a:r>
                <a:rPr lang="zh-CN" altLang="en-US" sz="2000" b="1" dirty="0" smtClean="0">
                  <a:solidFill>
                    <a:srgbClr val="FF0000"/>
                  </a:solidFill>
                  <a:latin typeface="+mj-ea"/>
                  <a:ea typeface="+mj-ea"/>
                </a:rPr>
                <a:t>中间结果</a:t>
              </a:r>
              <a:endParaRPr lang="zh-CN" altLang="en-US" sz="2000" b="1" dirty="0">
                <a:solidFill>
                  <a:srgbClr val="FF0000"/>
                </a:solidFill>
                <a:latin typeface="+mj-ea"/>
                <a:ea typeface="+mj-ea"/>
              </a:endParaRPr>
            </a:p>
          </p:txBody>
        </p:sp>
        <p:sp>
          <p:nvSpPr>
            <p:cNvPr id="70" name="TextBox 69"/>
            <p:cNvSpPr txBox="1"/>
            <p:nvPr/>
          </p:nvSpPr>
          <p:spPr>
            <a:xfrm>
              <a:off x="1472589" y="2574267"/>
              <a:ext cx="1072307" cy="692497"/>
            </a:xfrm>
            <a:prstGeom prst="rect">
              <a:avLst/>
            </a:prstGeom>
            <a:noFill/>
          </p:spPr>
          <p:txBody>
            <a:bodyPr wrap="square" rtlCol="0">
              <a:spAutoFit/>
            </a:bodyPr>
            <a:lstStyle/>
            <a:p>
              <a:pPr algn="r">
                <a:lnSpc>
                  <a:spcPct val="80000"/>
                </a:lnSpc>
              </a:pPr>
              <a:r>
                <a:rPr lang="en-US" altLang="zh-CN" sz="1200" b="1" dirty="0" smtClean="0">
                  <a:ea typeface="+mj-ea"/>
                </a:rPr>
                <a:t>(the, 1)</a:t>
              </a:r>
            </a:p>
            <a:p>
              <a:pPr algn="r">
                <a:lnSpc>
                  <a:spcPct val="80000"/>
                </a:lnSpc>
              </a:pPr>
              <a:r>
                <a:rPr lang="en-US" altLang="zh-CN" sz="1200" b="1" dirty="0" smtClean="0">
                  <a:ea typeface="+mj-ea"/>
                </a:rPr>
                <a:t>(weather, 1)</a:t>
              </a:r>
            </a:p>
            <a:p>
              <a:pPr algn="r">
                <a:lnSpc>
                  <a:spcPct val="80000"/>
                </a:lnSpc>
              </a:pPr>
              <a:r>
                <a:rPr lang="en-US" altLang="zh-CN" sz="1200" b="1" dirty="0" smtClean="0">
                  <a:ea typeface="+mj-ea"/>
                </a:rPr>
                <a:t>(is, 1)</a:t>
              </a:r>
            </a:p>
            <a:p>
              <a:pPr algn="r">
                <a:lnSpc>
                  <a:spcPct val="80000"/>
                </a:lnSpc>
              </a:pPr>
              <a:r>
                <a:rPr lang="en-US" altLang="zh-CN" sz="1200" b="1" dirty="0" smtClean="0">
                  <a:ea typeface="+mj-ea"/>
                </a:rPr>
                <a:t>(good, 1)</a:t>
              </a:r>
            </a:p>
          </p:txBody>
        </p:sp>
        <p:sp>
          <p:nvSpPr>
            <p:cNvPr id="176" name="Rounded Rectangle 175"/>
            <p:cNvSpPr/>
            <p:nvPr/>
          </p:nvSpPr>
          <p:spPr>
            <a:xfrm>
              <a:off x="1064571" y="3160018"/>
              <a:ext cx="883578" cy="352538"/>
            </a:xfrm>
            <a:prstGeom prst="roundRect">
              <a:avLst/>
            </a:prstGeom>
            <a:solidFill>
              <a:schemeClr val="accent1">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smtClean="0">
                  <a:solidFill>
                    <a:schemeClr val="tx1"/>
                  </a:solidFill>
                  <a:latin typeface="Arial Narrow" pitchFamily="34" charset="0"/>
                  <a:ea typeface="+mj-ea"/>
                </a:rPr>
                <a:t>Combiner</a:t>
              </a:r>
              <a:endParaRPr lang="zh-CN" altLang="en-US" sz="1500" b="1" dirty="0">
                <a:solidFill>
                  <a:schemeClr val="tx1"/>
                </a:solidFill>
                <a:latin typeface="Arial Narrow" pitchFamily="34" charset="0"/>
                <a:ea typeface="+mj-ea"/>
              </a:endParaRPr>
            </a:p>
          </p:txBody>
        </p:sp>
        <p:sp>
          <p:nvSpPr>
            <p:cNvPr id="177" name="Rounded Rectangle 176"/>
            <p:cNvSpPr/>
            <p:nvPr/>
          </p:nvSpPr>
          <p:spPr>
            <a:xfrm>
              <a:off x="2748316" y="3158182"/>
              <a:ext cx="883578" cy="352538"/>
            </a:xfrm>
            <a:prstGeom prst="roundRect">
              <a:avLst/>
            </a:prstGeom>
            <a:solidFill>
              <a:schemeClr val="accent1">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smtClean="0">
                  <a:solidFill>
                    <a:schemeClr val="tx1"/>
                  </a:solidFill>
                  <a:latin typeface="Arial Narrow" pitchFamily="34" charset="0"/>
                  <a:ea typeface="+mj-ea"/>
                </a:rPr>
                <a:t>Combiner</a:t>
              </a:r>
              <a:endParaRPr lang="zh-CN" altLang="en-US" sz="1500" b="1" dirty="0">
                <a:solidFill>
                  <a:schemeClr val="tx1"/>
                </a:solidFill>
                <a:latin typeface="Arial Narrow" pitchFamily="34" charset="0"/>
                <a:ea typeface="+mj-ea"/>
              </a:endParaRPr>
            </a:p>
          </p:txBody>
        </p:sp>
        <p:sp>
          <p:nvSpPr>
            <p:cNvPr id="178" name="Rounded Rectangle 177"/>
            <p:cNvSpPr/>
            <p:nvPr/>
          </p:nvSpPr>
          <p:spPr>
            <a:xfrm>
              <a:off x="5467647" y="3178380"/>
              <a:ext cx="883578" cy="352538"/>
            </a:xfrm>
            <a:prstGeom prst="roundRect">
              <a:avLst/>
            </a:prstGeom>
            <a:solidFill>
              <a:schemeClr val="accent1">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smtClean="0">
                  <a:solidFill>
                    <a:schemeClr val="tx1"/>
                  </a:solidFill>
                  <a:latin typeface="Arial Narrow" pitchFamily="34" charset="0"/>
                  <a:ea typeface="+mj-ea"/>
                </a:rPr>
                <a:t>Combiner</a:t>
              </a:r>
              <a:endParaRPr lang="zh-CN" altLang="en-US" sz="1500" b="1" dirty="0">
                <a:solidFill>
                  <a:schemeClr val="tx1"/>
                </a:solidFill>
                <a:latin typeface="Arial Narrow" pitchFamily="34" charset="0"/>
                <a:ea typeface="+mj-ea"/>
              </a:endParaRPr>
            </a:p>
          </p:txBody>
        </p:sp>
        <p:sp>
          <p:nvSpPr>
            <p:cNvPr id="179" name="Rounded Rectangle 178"/>
            <p:cNvSpPr/>
            <p:nvPr/>
          </p:nvSpPr>
          <p:spPr>
            <a:xfrm>
              <a:off x="7162409" y="3165527"/>
              <a:ext cx="883578" cy="352538"/>
            </a:xfrm>
            <a:prstGeom prst="roundRect">
              <a:avLst/>
            </a:prstGeom>
            <a:solidFill>
              <a:schemeClr val="accent1">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500" b="1" dirty="0" smtClean="0">
                  <a:solidFill>
                    <a:schemeClr val="tx1"/>
                  </a:solidFill>
                  <a:latin typeface="Arial Narrow" pitchFamily="34" charset="0"/>
                  <a:ea typeface="+mj-ea"/>
                </a:rPr>
                <a:t>Combiner</a:t>
              </a:r>
              <a:endParaRPr lang="zh-CN" altLang="en-US" sz="1500" b="1" dirty="0">
                <a:solidFill>
                  <a:schemeClr val="tx1"/>
                </a:solidFill>
                <a:latin typeface="Arial Narrow" pitchFamily="34" charset="0"/>
                <a:ea typeface="+mj-ea"/>
              </a:endParaRPr>
            </a:p>
          </p:txBody>
        </p:sp>
        <p:cxnSp>
          <p:nvCxnSpPr>
            <p:cNvPr id="180" name="Straight Arrow Connector 179"/>
            <p:cNvCxnSpPr>
              <a:endCxn id="176" idx="0"/>
            </p:cNvCxnSpPr>
            <p:nvPr/>
          </p:nvCxnSpPr>
          <p:spPr>
            <a:xfrm rot="16200000" flipH="1">
              <a:off x="1216803" y="2870460"/>
              <a:ext cx="571051" cy="8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1525838" y="3464796"/>
              <a:ext cx="897874" cy="692497"/>
            </a:xfrm>
            <a:prstGeom prst="rect">
              <a:avLst/>
            </a:prstGeom>
            <a:noFill/>
          </p:spPr>
          <p:txBody>
            <a:bodyPr wrap="square" rtlCol="0">
              <a:spAutoFit/>
            </a:bodyPr>
            <a:lstStyle/>
            <a:p>
              <a:pPr algn="r">
                <a:lnSpc>
                  <a:spcPct val="80000"/>
                </a:lnSpc>
              </a:pPr>
              <a:r>
                <a:rPr lang="en-US" altLang="zh-CN" sz="1200" b="1" dirty="0" smtClean="0">
                  <a:ea typeface="+mj-ea"/>
                </a:rPr>
                <a:t>(the, 1)</a:t>
              </a:r>
            </a:p>
            <a:p>
              <a:pPr algn="r">
                <a:lnSpc>
                  <a:spcPct val="80000"/>
                </a:lnSpc>
              </a:pPr>
              <a:r>
                <a:rPr lang="en-US" altLang="zh-CN" sz="1200" b="1" dirty="0" smtClean="0">
                  <a:ea typeface="+mj-ea"/>
                </a:rPr>
                <a:t>(weather, 1)</a:t>
              </a:r>
            </a:p>
            <a:p>
              <a:pPr algn="r">
                <a:lnSpc>
                  <a:spcPct val="80000"/>
                </a:lnSpc>
              </a:pPr>
              <a:r>
                <a:rPr lang="en-US" altLang="zh-CN" sz="1200" b="1" dirty="0" smtClean="0">
                  <a:ea typeface="+mj-ea"/>
                </a:rPr>
                <a:t>(is, 1)</a:t>
              </a:r>
            </a:p>
            <a:p>
              <a:pPr algn="r">
                <a:lnSpc>
                  <a:spcPct val="80000"/>
                </a:lnSpc>
              </a:pPr>
              <a:r>
                <a:rPr lang="en-US" altLang="zh-CN" sz="1200" b="1" dirty="0" smtClean="0">
                  <a:ea typeface="+mj-ea"/>
                </a:rPr>
                <a:t>(good, 1)</a:t>
              </a:r>
            </a:p>
          </p:txBody>
        </p:sp>
        <p:sp>
          <p:nvSpPr>
            <p:cNvPr id="186" name="TextBox 185"/>
            <p:cNvSpPr txBox="1"/>
            <p:nvPr/>
          </p:nvSpPr>
          <p:spPr>
            <a:xfrm>
              <a:off x="3123285" y="2627516"/>
              <a:ext cx="963974" cy="544765"/>
            </a:xfrm>
            <a:prstGeom prst="rect">
              <a:avLst/>
            </a:prstGeom>
            <a:noFill/>
          </p:spPr>
          <p:txBody>
            <a:bodyPr wrap="square" rtlCol="0">
              <a:spAutoFit/>
            </a:bodyPr>
            <a:lstStyle/>
            <a:p>
              <a:pPr algn="r">
                <a:lnSpc>
                  <a:spcPct val="80000"/>
                </a:lnSpc>
              </a:pPr>
              <a:r>
                <a:rPr lang="en-US" altLang="zh-CN" sz="1200" b="1" dirty="0" smtClean="0">
                  <a:ea typeface="+mj-ea"/>
                </a:rPr>
                <a:t>(today, 1)</a:t>
              </a:r>
            </a:p>
            <a:p>
              <a:pPr algn="r">
                <a:lnSpc>
                  <a:spcPct val="80000"/>
                </a:lnSpc>
              </a:pPr>
              <a:r>
                <a:rPr lang="en-US" altLang="zh-CN" sz="1200" b="1" dirty="0" smtClean="0">
                  <a:ea typeface="+mj-ea"/>
                </a:rPr>
                <a:t>(is, 1)</a:t>
              </a:r>
            </a:p>
            <a:p>
              <a:pPr algn="r">
                <a:lnSpc>
                  <a:spcPct val="80000"/>
                </a:lnSpc>
              </a:pPr>
              <a:r>
                <a:rPr lang="en-US" altLang="zh-CN" sz="1200" b="1" dirty="0" smtClean="0">
                  <a:ea typeface="+mj-ea"/>
                </a:rPr>
                <a:t>(good, 1)</a:t>
              </a:r>
            </a:p>
          </p:txBody>
        </p:sp>
        <p:cxnSp>
          <p:nvCxnSpPr>
            <p:cNvPr id="187" name="Straight Arrow Connector 186"/>
            <p:cNvCxnSpPr/>
            <p:nvPr/>
          </p:nvCxnSpPr>
          <p:spPr>
            <a:xfrm rot="16200000" flipH="1">
              <a:off x="2889531" y="2868624"/>
              <a:ext cx="571051" cy="8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5866483" y="2572430"/>
              <a:ext cx="1072307" cy="692497"/>
            </a:xfrm>
            <a:prstGeom prst="rect">
              <a:avLst/>
            </a:prstGeom>
            <a:noFill/>
          </p:spPr>
          <p:txBody>
            <a:bodyPr wrap="square" rtlCol="0">
              <a:spAutoFit/>
            </a:bodyPr>
            <a:lstStyle/>
            <a:p>
              <a:pPr algn="r">
                <a:lnSpc>
                  <a:spcPct val="80000"/>
                </a:lnSpc>
              </a:pPr>
              <a:r>
                <a:rPr lang="en-US" altLang="zh-CN" sz="1200" b="1" dirty="0" smtClean="0">
                  <a:ea typeface="+mj-ea"/>
                </a:rPr>
                <a:t>(good, 1)</a:t>
              </a:r>
            </a:p>
            <a:p>
              <a:pPr algn="r">
                <a:lnSpc>
                  <a:spcPct val="80000"/>
                </a:lnSpc>
              </a:pPr>
              <a:r>
                <a:rPr lang="en-US" altLang="zh-CN" sz="1200" b="1" dirty="0" smtClean="0">
                  <a:ea typeface="+mj-ea"/>
                </a:rPr>
                <a:t>(weather, 1)</a:t>
              </a:r>
            </a:p>
            <a:p>
              <a:pPr algn="r">
                <a:lnSpc>
                  <a:spcPct val="80000"/>
                </a:lnSpc>
              </a:pPr>
              <a:r>
                <a:rPr lang="en-US" altLang="zh-CN" sz="1200" b="1" dirty="0" smtClean="0">
                  <a:ea typeface="+mj-ea"/>
                </a:rPr>
                <a:t>(is, 1)</a:t>
              </a:r>
            </a:p>
            <a:p>
              <a:pPr algn="r">
                <a:lnSpc>
                  <a:spcPct val="80000"/>
                </a:lnSpc>
              </a:pPr>
              <a:r>
                <a:rPr lang="en-US" altLang="zh-CN" sz="1200" b="1" dirty="0" smtClean="0">
                  <a:ea typeface="+mj-ea"/>
                </a:rPr>
                <a:t>(good, 1)</a:t>
              </a:r>
            </a:p>
          </p:txBody>
        </p:sp>
        <p:sp>
          <p:nvSpPr>
            <p:cNvPr id="189" name="TextBox 188"/>
            <p:cNvSpPr txBox="1"/>
            <p:nvPr/>
          </p:nvSpPr>
          <p:spPr>
            <a:xfrm>
              <a:off x="7605311" y="2570593"/>
              <a:ext cx="1072307" cy="692497"/>
            </a:xfrm>
            <a:prstGeom prst="rect">
              <a:avLst/>
            </a:prstGeom>
            <a:noFill/>
          </p:spPr>
          <p:txBody>
            <a:bodyPr wrap="square" rtlCol="0">
              <a:spAutoFit/>
            </a:bodyPr>
            <a:lstStyle/>
            <a:p>
              <a:pPr algn="r">
                <a:lnSpc>
                  <a:spcPct val="80000"/>
                </a:lnSpc>
              </a:pPr>
              <a:r>
                <a:rPr lang="en-US" altLang="zh-CN" sz="1200" b="1" dirty="0" smtClean="0">
                  <a:ea typeface="+mj-ea"/>
                </a:rPr>
                <a:t>(today, 1)</a:t>
              </a:r>
            </a:p>
            <a:p>
              <a:pPr algn="r">
                <a:lnSpc>
                  <a:spcPct val="80000"/>
                </a:lnSpc>
              </a:pPr>
              <a:r>
                <a:rPr lang="en-US" altLang="zh-CN" sz="1200" b="1" dirty="0" smtClean="0">
                  <a:ea typeface="+mj-ea"/>
                </a:rPr>
                <a:t>(has, 1)</a:t>
              </a:r>
            </a:p>
            <a:p>
              <a:pPr algn="r">
                <a:lnSpc>
                  <a:spcPct val="80000"/>
                </a:lnSpc>
              </a:pPr>
              <a:r>
                <a:rPr lang="en-US" altLang="zh-CN" sz="1200" b="1" dirty="0" smtClean="0">
                  <a:ea typeface="+mj-ea"/>
                </a:rPr>
                <a:t>(good, 1)</a:t>
              </a:r>
            </a:p>
            <a:p>
              <a:pPr algn="r">
                <a:lnSpc>
                  <a:spcPct val="80000"/>
                </a:lnSpc>
              </a:pPr>
              <a:r>
                <a:rPr lang="en-US" altLang="zh-CN" sz="1200" b="1" dirty="0" smtClean="0">
                  <a:ea typeface="+mj-ea"/>
                </a:rPr>
                <a:t>(weather, 1)</a:t>
              </a:r>
            </a:p>
          </p:txBody>
        </p:sp>
        <p:cxnSp>
          <p:nvCxnSpPr>
            <p:cNvPr id="190" name="Straight Arrow Connector 189"/>
            <p:cNvCxnSpPr/>
            <p:nvPr/>
          </p:nvCxnSpPr>
          <p:spPr>
            <a:xfrm rot="16200000" flipH="1">
              <a:off x="5630895" y="2855771"/>
              <a:ext cx="571051" cy="8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16200000" flipH="1">
              <a:off x="7314639" y="2898002"/>
              <a:ext cx="571051" cy="8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3154500" y="3529063"/>
              <a:ext cx="789539" cy="590931"/>
            </a:xfrm>
            <a:prstGeom prst="rect">
              <a:avLst/>
            </a:prstGeom>
            <a:noFill/>
          </p:spPr>
          <p:txBody>
            <a:bodyPr wrap="square" rtlCol="0">
              <a:spAutoFit/>
            </a:bodyPr>
            <a:lstStyle/>
            <a:p>
              <a:pPr algn="r">
                <a:lnSpc>
                  <a:spcPct val="90000"/>
                </a:lnSpc>
              </a:pPr>
              <a:r>
                <a:rPr lang="en-US" altLang="zh-CN" sz="1200" b="1" dirty="0" smtClean="0">
                  <a:ea typeface="+mj-ea"/>
                </a:rPr>
                <a:t>(today, 1)</a:t>
              </a:r>
            </a:p>
            <a:p>
              <a:pPr algn="r">
                <a:lnSpc>
                  <a:spcPct val="90000"/>
                </a:lnSpc>
              </a:pPr>
              <a:r>
                <a:rPr lang="en-US" altLang="zh-CN" sz="1200" b="1" dirty="0" smtClean="0">
                  <a:ea typeface="+mj-ea"/>
                </a:rPr>
                <a:t>(is, 1)</a:t>
              </a:r>
            </a:p>
            <a:p>
              <a:pPr algn="r">
                <a:lnSpc>
                  <a:spcPct val="90000"/>
                </a:lnSpc>
              </a:pPr>
              <a:r>
                <a:rPr lang="en-US" altLang="zh-CN" sz="1200" b="1" dirty="0" smtClean="0">
                  <a:ea typeface="+mj-ea"/>
                </a:rPr>
                <a:t>(good, 1)</a:t>
              </a:r>
            </a:p>
          </p:txBody>
        </p:sp>
        <p:sp>
          <p:nvSpPr>
            <p:cNvPr id="193" name="TextBox 192"/>
            <p:cNvSpPr txBox="1"/>
            <p:nvPr/>
          </p:nvSpPr>
          <p:spPr>
            <a:xfrm>
              <a:off x="5886687" y="3573129"/>
              <a:ext cx="921738" cy="544765"/>
            </a:xfrm>
            <a:prstGeom prst="rect">
              <a:avLst/>
            </a:prstGeom>
            <a:noFill/>
          </p:spPr>
          <p:txBody>
            <a:bodyPr wrap="square" rtlCol="0">
              <a:spAutoFit/>
            </a:bodyPr>
            <a:lstStyle/>
            <a:p>
              <a:pPr algn="r">
                <a:lnSpc>
                  <a:spcPct val="80000"/>
                </a:lnSpc>
              </a:pPr>
              <a:r>
                <a:rPr lang="en-US" altLang="zh-CN" sz="1200" b="1" dirty="0" smtClean="0">
                  <a:solidFill>
                    <a:srgbClr val="FF0000"/>
                  </a:solidFill>
                  <a:ea typeface="+mj-ea"/>
                </a:rPr>
                <a:t>(good, 2)</a:t>
              </a:r>
            </a:p>
            <a:p>
              <a:pPr algn="r">
                <a:lnSpc>
                  <a:spcPct val="80000"/>
                </a:lnSpc>
              </a:pPr>
              <a:r>
                <a:rPr lang="en-US" altLang="zh-CN" sz="1200" b="1" dirty="0" smtClean="0">
                  <a:ea typeface="+mj-ea"/>
                </a:rPr>
                <a:t>(weather, 1)</a:t>
              </a:r>
            </a:p>
            <a:p>
              <a:pPr algn="r">
                <a:lnSpc>
                  <a:spcPct val="80000"/>
                </a:lnSpc>
              </a:pPr>
              <a:r>
                <a:rPr lang="en-US" altLang="zh-CN" sz="1200" b="1" dirty="0" smtClean="0">
                  <a:ea typeface="+mj-ea"/>
                </a:rPr>
                <a:t>(is, 1)</a:t>
              </a:r>
            </a:p>
          </p:txBody>
        </p:sp>
        <p:sp>
          <p:nvSpPr>
            <p:cNvPr id="194" name="TextBox 193"/>
            <p:cNvSpPr txBox="1"/>
            <p:nvPr/>
          </p:nvSpPr>
          <p:spPr>
            <a:xfrm>
              <a:off x="7581440" y="3527224"/>
              <a:ext cx="1072307" cy="692497"/>
            </a:xfrm>
            <a:prstGeom prst="rect">
              <a:avLst/>
            </a:prstGeom>
            <a:noFill/>
          </p:spPr>
          <p:txBody>
            <a:bodyPr wrap="square" rtlCol="0">
              <a:spAutoFit/>
            </a:bodyPr>
            <a:lstStyle/>
            <a:p>
              <a:pPr algn="r">
                <a:lnSpc>
                  <a:spcPct val="80000"/>
                </a:lnSpc>
              </a:pPr>
              <a:r>
                <a:rPr lang="en-US" altLang="zh-CN" sz="1200" b="1" dirty="0" smtClean="0">
                  <a:ea typeface="+mj-ea"/>
                </a:rPr>
                <a:t>(today, 1)</a:t>
              </a:r>
            </a:p>
            <a:p>
              <a:pPr algn="r">
                <a:lnSpc>
                  <a:spcPct val="80000"/>
                </a:lnSpc>
              </a:pPr>
              <a:r>
                <a:rPr lang="en-US" altLang="zh-CN" sz="1200" b="1" dirty="0" smtClean="0">
                  <a:ea typeface="+mj-ea"/>
                </a:rPr>
                <a:t>(has, 1)</a:t>
              </a:r>
            </a:p>
            <a:p>
              <a:pPr algn="r">
                <a:lnSpc>
                  <a:spcPct val="80000"/>
                </a:lnSpc>
              </a:pPr>
              <a:r>
                <a:rPr lang="en-US" altLang="zh-CN" sz="1200" b="1" dirty="0" smtClean="0">
                  <a:ea typeface="+mj-ea"/>
                </a:rPr>
                <a:t>(good, 1)</a:t>
              </a:r>
            </a:p>
            <a:p>
              <a:pPr algn="r">
                <a:lnSpc>
                  <a:spcPct val="80000"/>
                </a:lnSpc>
              </a:pPr>
              <a:r>
                <a:rPr lang="en-US" altLang="zh-CN" sz="1200" b="1" dirty="0" smtClean="0">
                  <a:ea typeface="+mj-ea"/>
                </a:rPr>
                <a:t>(weather, 1)</a:t>
              </a:r>
            </a:p>
          </p:txBody>
        </p:sp>
        <p:cxnSp>
          <p:nvCxnSpPr>
            <p:cNvPr id="195" name="Straight Arrow Connector 194"/>
            <p:cNvCxnSpPr/>
            <p:nvPr/>
          </p:nvCxnSpPr>
          <p:spPr>
            <a:xfrm rot="5400000">
              <a:off x="2839955" y="3809451"/>
              <a:ext cx="661021" cy="1115"/>
            </a:xfrm>
            <a:prstGeom prst="straightConnector1">
              <a:avLst/>
            </a:prstGeom>
            <a:ln w="28575">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rot="5400000">
              <a:off x="5592335" y="3840665"/>
              <a:ext cx="661021" cy="1115"/>
            </a:xfrm>
            <a:prstGeom prst="straightConnector1">
              <a:avLst/>
            </a:prstGeom>
            <a:ln w="28575">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rot="5400000">
              <a:off x="7287096" y="3827812"/>
              <a:ext cx="661021" cy="1115"/>
            </a:xfrm>
            <a:prstGeom prst="straightConnector1">
              <a:avLst/>
            </a:prstGeom>
            <a:ln w="28575">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11" idx="0"/>
            </p:cNvCxnSpPr>
            <p:nvPr/>
          </p:nvCxnSpPr>
          <p:spPr>
            <a:xfrm rot="5400000">
              <a:off x="1167227" y="3844337"/>
              <a:ext cx="661021" cy="1115"/>
            </a:xfrm>
            <a:prstGeom prst="straightConnector1">
              <a:avLst/>
            </a:prstGeom>
            <a:ln w="28575">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23" name="Group 222"/>
          <p:cNvGrpSpPr/>
          <p:nvPr/>
        </p:nvGrpSpPr>
        <p:grpSpPr>
          <a:xfrm>
            <a:off x="2004269" y="5323601"/>
            <a:ext cx="5179270" cy="1001804"/>
            <a:chOff x="2004269" y="5323601"/>
            <a:chExt cx="5179270" cy="1001804"/>
          </a:xfrm>
        </p:grpSpPr>
        <p:cxnSp>
          <p:nvCxnSpPr>
            <p:cNvPr id="17" name="Straight Arrow Connector 16"/>
            <p:cNvCxnSpPr>
              <a:stCxn id="27" idx="2"/>
              <a:endCxn id="16" idx="0"/>
            </p:cNvCxnSpPr>
            <p:nvPr/>
          </p:nvCxnSpPr>
          <p:spPr>
            <a:xfrm rot="16200000" flipH="1">
              <a:off x="3294439" y="4886387"/>
              <a:ext cx="506770" cy="2103430"/>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6" idx="0"/>
            </p:cNvCxnSpPr>
            <p:nvPr/>
          </p:nvCxnSpPr>
          <p:spPr>
            <a:xfrm rot="16200000" flipH="1">
              <a:off x="4190834" y="5782782"/>
              <a:ext cx="804232" cy="1317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6" idx="0"/>
            </p:cNvCxnSpPr>
            <p:nvPr/>
          </p:nvCxnSpPr>
          <p:spPr>
            <a:xfrm rot="10800000" flipV="1">
              <a:off x="4599539" y="5453357"/>
              <a:ext cx="2078352" cy="738130"/>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2004269" y="5325438"/>
              <a:ext cx="983679" cy="35927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latin typeface="+mj-lt"/>
                  <a:ea typeface="+mj-ea"/>
                </a:rPr>
                <a:t>Reduce</a:t>
              </a:r>
              <a:endParaRPr lang="zh-CN" altLang="en-US" dirty="0">
                <a:solidFill>
                  <a:schemeClr val="bg1"/>
                </a:solidFill>
                <a:latin typeface="+mj-lt"/>
                <a:ea typeface="+mj-ea"/>
              </a:endParaRPr>
            </a:p>
          </p:txBody>
        </p:sp>
        <p:sp>
          <p:nvSpPr>
            <p:cNvPr id="91" name="Rounded Rectangle 90"/>
            <p:cNvSpPr/>
            <p:nvPr/>
          </p:nvSpPr>
          <p:spPr>
            <a:xfrm>
              <a:off x="4095639" y="5345636"/>
              <a:ext cx="983679" cy="35927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latin typeface="+mj-lt"/>
                  <a:ea typeface="+mj-ea"/>
                </a:rPr>
                <a:t>Reduce</a:t>
              </a:r>
              <a:endParaRPr lang="zh-CN" altLang="en-US" dirty="0">
                <a:solidFill>
                  <a:schemeClr val="bg1"/>
                </a:solidFill>
                <a:latin typeface="+mj-lt"/>
                <a:ea typeface="+mj-ea"/>
              </a:endParaRPr>
            </a:p>
          </p:txBody>
        </p:sp>
        <p:sp>
          <p:nvSpPr>
            <p:cNvPr id="93" name="Rounded Rectangle 92"/>
            <p:cNvSpPr/>
            <p:nvPr/>
          </p:nvSpPr>
          <p:spPr>
            <a:xfrm>
              <a:off x="6199860" y="5323601"/>
              <a:ext cx="983679" cy="35927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latin typeface="+mj-lt"/>
                  <a:ea typeface="+mj-ea"/>
                </a:rPr>
                <a:t>Reduce</a:t>
              </a:r>
              <a:endParaRPr lang="zh-CN" altLang="en-US" dirty="0">
                <a:solidFill>
                  <a:schemeClr val="bg1"/>
                </a:solidFill>
                <a:latin typeface="+mj-lt"/>
                <a:ea typeface="+mj-ea"/>
              </a:endParaRPr>
            </a:p>
          </p:txBody>
        </p:sp>
        <p:sp>
          <p:nvSpPr>
            <p:cNvPr id="206" name="TextBox 205"/>
            <p:cNvSpPr txBox="1"/>
            <p:nvPr/>
          </p:nvSpPr>
          <p:spPr>
            <a:xfrm>
              <a:off x="2260297" y="5862816"/>
              <a:ext cx="932759" cy="263149"/>
            </a:xfrm>
            <a:prstGeom prst="rect">
              <a:avLst/>
            </a:prstGeom>
            <a:noFill/>
          </p:spPr>
          <p:txBody>
            <a:bodyPr wrap="square" rtlCol="0">
              <a:spAutoFit/>
            </a:bodyPr>
            <a:lstStyle/>
            <a:p>
              <a:pPr algn="r">
                <a:lnSpc>
                  <a:spcPct val="90000"/>
                </a:lnSpc>
              </a:pPr>
              <a:r>
                <a:rPr lang="en-US" altLang="zh-CN" sz="1200" b="1" dirty="0" smtClean="0">
                  <a:ea typeface="+mj-ea"/>
                </a:rPr>
                <a:t>(good, 5)</a:t>
              </a:r>
            </a:p>
          </p:txBody>
        </p:sp>
        <p:sp>
          <p:nvSpPr>
            <p:cNvPr id="207" name="TextBox 206"/>
            <p:cNvSpPr txBox="1"/>
            <p:nvPr/>
          </p:nvSpPr>
          <p:spPr>
            <a:xfrm>
              <a:off x="4208446" y="5717761"/>
              <a:ext cx="932759" cy="424732"/>
            </a:xfrm>
            <a:prstGeom prst="rect">
              <a:avLst/>
            </a:prstGeom>
            <a:noFill/>
          </p:spPr>
          <p:txBody>
            <a:bodyPr wrap="square" rtlCol="0">
              <a:spAutoFit/>
            </a:bodyPr>
            <a:lstStyle/>
            <a:p>
              <a:pPr algn="r">
                <a:lnSpc>
                  <a:spcPct val="90000"/>
                </a:lnSpc>
              </a:pPr>
              <a:r>
                <a:rPr lang="en-US" altLang="zh-CN" sz="1200" b="1" dirty="0" smtClean="0">
                  <a:ea typeface="+mj-ea"/>
                </a:rPr>
                <a:t>(is, 3)</a:t>
              </a:r>
            </a:p>
            <a:p>
              <a:pPr algn="r">
                <a:lnSpc>
                  <a:spcPct val="90000"/>
                </a:lnSpc>
              </a:pPr>
              <a:r>
                <a:rPr lang="en-US" altLang="zh-CN" sz="1200" b="1" dirty="0" smtClean="0">
                  <a:ea typeface="+mj-ea"/>
                </a:rPr>
                <a:t>(has, 1)</a:t>
              </a:r>
            </a:p>
          </p:txBody>
        </p:sp>
        <p:sp>
          <p:nvSpPr>
            <p:cNvPr id="218" name="TextBox 217"/>
            <p:cNvSpPr txBox="1"/>
            <p:nvPr/>
          </p:nvSpPr>
          <p:spPr>
            <a:xfrm>
              <a:off x="5870155" y="5734474"/>
              <a:ext cx="932759" cy="590931"/>
            </a:xfrm>
            <a:prstGeom prst="rect">
              <a:avLst/>
            </a:prstGeom>
            <a:noFill/>
          </p:spPr>
          <p:txBody>
            <a:bodyPr wrap="square" rtlCol="0">
              <a:spAutoFit/>
            </a:bodyPr>
            <a:lstStyle/>
            <a:p>
              <a:pPr algn="r">
                <a:lnSpc>
                  <a:spcPct val="90000"/>
                </a:lnSpc>
              </a:pPr>
              <a:r>
                <a:rPr lang="en-US" altLang="zh-CN" sz="1200" b="1" dirty="0" smtClean="0">
                  <a:ea typeface="+mj-ea"/>
                </a:rPr>
                <a:t>(weather, 3)</a:t>
              </a:r>
            </a:p>
            <a:p>
              <a:pPr algn="r">
                <a:lnSpc>
                  <a:spcPct val="90000"/>
                </a:lnSpc>
              </a:pPr>
              <a:r>
                <a:rPr lang="en-US" altLang="zh-CN" sz="1200" b="1" dirty="0" smtClean="0">
                  <a:ea typeface="+mj-ea"/>
                </a:rPr>
                <a:t>(the, 1) (today, 2)</a:t>
              </a:r>
            </a:p>
          </p:txBody>
        </p:sp>
      </p:grpSp>
      <p:sp>
        <p:nvSpPr>
          <p:cNvPr id="84" name="TextBox 83"/>
          <p:cNvSpPr txBox="1"/>
          <p:nvPr/>
        </p:nvSpPr>
        <p:spPr>
          <a:xfrm>
            <a:off x="330740" y="1215958"/>
            <a:ext cx="3122579" cy="400110"/>
          </a:xfrm>
          <a:prstGeom prst="rect">
            <a:avLst/>
          </a:prstGeom>
          <a:noFill/>
        </p:spPr>
        <p:txBody>
          <a:bodyPr wrap="square" rtlCol="0">
            <a:spAutoFit/>
          </a:bodyPr>
          <a:lstStyle/>
          <a:p>
            <a:r>
              <a:rPr lang="en-US" altLang="zh-CN" sz="2000" b="1" dirty="0" smtClean="0">
                <a:solidFill>
                  <a:srgbClr val="C00000"/>
                </a:solidFill>
                <a:latin typeface="Arial Narrow" pitchFamily="34" charset="0"/>
                <a:ea typeface="黑体" pitchFamily="2" charset="-122"/>
              </a:rPr>
              <a:t>Combiner</a:t>
            </a:r>
            <a:r>
              <a:rPr lang="zh-CN" altLang="en-US" sz="2000" b="1" dirty="0" smtClean="0">
                <a:solidFill>
                  <a:srgbClr val="C00000"/>
                </a:solidFill>
                <a:latin typeface="Arial Narrow" pitchFamily="34" charset="0"/>
                <a:ea typeface="黑体" pitchFamily="2" charset="-122"/>
              </a:rPr>
              <a:t>和</a:t>
            </a:r>
            <a:r>
              <a:rPr lang="en-US" altLang="zh-CN" sz="2000" b="1" dirty="0" err="1" smtClean="0">
                <a:solidFill>
                  <a:srgbClr val="C00000"/>
                </a:solidFill>
                <a:latin typeface="Arial Narrow" pitchFamily="34" charset="0"/>
                <a:ea typeface="黑体" pitchFamily="2" charset="-122"/>
              </a:rPr>
              <a:t>Partitioner</a:t>
            </a:r>
            <a:endParaRPr lang="zh-CN" altLang="en-US" sz="2000" b="1" dirty="0">
              <a:solidFill>
                <a:srgbClr val="C00000"/>
              </a:solidFill>
              <a:latin typeface="Arial Narrow" pitchFamily="34" charset="0"/>
              <a:ea typeface="黑体" pitchFamily="2" charset="-122"/>
            </a:endParaRPr>
          </a:p>
        </p:txBody>
      </p:sp>
      <p:sp>
        <p:nvSpPr>
          <p:cNvPr id="86" name="Title 1"/>
          <p:cNvSpPr txBox="1">
            <a:spLocks/>
          </p:cNvSpPr>
          <p:nvPr/>
        </p:nvSpPr>
        <p:spPr>
          <a:xfrm>
            <a:off x="1095218" y="211335"/>
            <a:ext cx="7772400" cy="485622"/>
          </a:xfrm>
          <a:prstGeom prst="rect">
            <a:avLst/>
          </a:prstGeom>
        </p:spPr>
        <p:txBody>
          <a:bodyPr bIns="91440" anchor="b"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50" normalizeH="0" baseline="0" noProof="0" dirty="0" err="1"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MapReduce</a:t>
            </a:r>
            <a:r>
              <a:rPr kumimoji="0" lang="zh-CN" altLang="en-US"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rPr>
              <a:t>的基本模型与处理思想</a:t>
            </a:r>
            <a:endParaRPr kumimoji="0" lang="en-US" altLang="zh-CN" sz="2400" b="1" i="0" u="none" strike="noStrike" kern="1200" cap="none" spc="50" normalizeH="0" baseline="0" noProof="0" dirty="0" smtClean="0">
              <a:ln w="11430"/>
              <a:solidFill>
                <a:srgbClr val="FF0000"/>
              </a:solidFill>
              <a:effectLst>
                <a:outerShdw blurRad="76200" dist="50800" dir="5400000" algn="tl" rotWithShape="0">
                  <a:srgbClr val="000000">
                    <a:alpha val="65000"/>
                  </a:srgbClr>
                </a:outerShdw>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9"/>
                                        </p:tgtEl>
                                        <p:attrNameLst>
                                          <p:attrName>style.visibility</p:attrName>
                                        </p:attrNameLst>
                                      </p:cBhvr>
                                      <p:to>
                                        <p:strVal val="visible"/>
                                      </p:to>
                                    </p:set>
                                    <p:animEffect transition="in" filter="wipe(up)">
                                      <p:cBhvr>
                                        <p:cTn id="17" dur="2000"/>
                                        <p:tgtEl>
                                          <p:spTgt spid="2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wipe(up)">
                                      <p:cBhvr>
                                        <p:cTn id="22" dur="20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21"/>
                                        </p:tgtEl>
                                        <p:attrNameLst>
                                          <p:attrName>style.visibility</p:attrName>
                                        </p:attrNameLst>
                                      </p:cBhvr>
                                      <p:to>
                                        <p:strVal val="visible"/>
                                      </p:to>
                                    </p:set>
                                    <p:animEffect transition="in" filter="wipe(up)">
                                      <p:cBhvr>
                                        <p:cTn id="27" dur="2000"/>
                                        <p:tgtEl>
                                          <p:spTgt spid="2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up)">
                                      <p:cBhvr>
                                        <p:cTn id="32" dur="2000"/>
                                        <p:tgtEl>
                                          <p:spTgt spid="2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1"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slide(fromBottom)">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014413"/>
            <a:ext cx="8526463" cy="5553075"/>
          </a:xfrm>
        </p:spPr>
        <p:txBody>
          <a:bodyPr>
            <a:normAutofit fontScale="92500" lnSpcReduction="20000"/>
          </a:bodyPr>
          <a:lstStyle/>
          <a:p>
            <a:pPr marL="274320" indent="-274320" fontAlgn="auto">
              <a:spcBef>
                <a:spcPts val="580"/>
              </a:spcBef>
              <a:spcAft>
                <a:spcPts val="0"/>
              </a:spcAft>
              <a:buFont typeface="Wingdings 2"/>
              <a:buNone/>
              <a:defRPr/>
            </a:pPr>
            <a:r>
              <a:rPr lang="en-US" altLang="zh-CN" sz="2800" b="1" dirty="0" smtClean="0">
                <a:solidFill>
                  <a:srgbClr val="00B050"/>
                </a:solidFill>
                <a:latin typeface="黑体" pitchFamily="2" charset="-122"/>
                <a:ea typeface="黑体" pitchFamily="2" charset="-122"/>
              </a:rPr>
              <a:t>HDFS</a:t>
            </a:r>
            <a:r>
              <a:rPr lang="zh-CN" altLang="en-US" sz="2800" b="1" dirty="0" smtClean="0">
                <a:solidFill>
                  <a:srgbClr val="00B050"/>
                </a:solidFill>
                <a:latin typeface="黑体" pitchFamily="2" charset="-122"/>
                <a:ea typeface="黑体" pitchFamily="2" charset="-122"/>
              </a:rPr>
              <a:t>基本文件操作</a:t>
            </a:r>
            <a:endParaRPr lang="en-US" altLang="zh-CN" sz="2800" b="1" dirty="0" smtClean="0">
              <a:solidFill>
                <a:srgbClr val="00B050"/>
              </a:solidFill>
              <a:latin typeface="黑体" pitchFamily="2" charset="-122"/>
              <a:ea typeface="黑体" pitchFamily="2" charset="-122"/>
            </a:endParaRPr>
          </a:p>
          <a:p>
            <a:pPr>
              <a:lnSpc>
                <a:spcPct val="110000"/>
              </a:lnSpc>
              <a:spcAft>
                <a:spcPts val="600"/>
              </a:spcAft>
              <a:defRPr/>
            </a:pPr>
            <a:r>
              <a:rPr lang="zh-CN" altLang="en-US" sz="2400" b="1" dirty="0" smtClean="0"/>
              <a:t>获取文件信息</a:t>
            </a:r>
            <a:endParaRPr lang="en-US" altLang="zh-CN" sz="2400" b="1" dirty="0" smtClean="0"/>
          </a:p>
          <a:p>
            <a:pPr>
              <a:lnSpc>
                <a:spcPct val="110000"/>
              </a:lnSpc>
              <a:spcAft>
                <a:spcPts val="600"/>
              </a:spcAft>
              <a:buNone/>
              <a:defRPr/>
            </a:pPr>
            <a:r>
              <a:rPr lang="en-US" sz="2400" b="1" dirty="0" smtClean="0"/>
              <a:t>  </a:t>
            </a:r>
            <a:r>
              <a:rPr lang="en-US" sz="2400" dirty="0" err="1" smtClean="0"/>
              <a:t>FileSystem.getFileStatus</a:t>
            </a:r>
            <a:r>
              <a:rPr lang="zh-CN" altLang="en-US" sz="2400" dirty="0" smtClean="0"/>
              <a:t>方法格式如下：</a:t>
            </a:r>
            <a:endParaRPr lang="en-US" altLang="zh-CN" sz="2400" dirty="0" smtClean="0"/>
          </a:p>
          <a:p>
            <a:pPr>
              <a:lnSpc>
                <a:spcPct val="110000"/>
              </a:lnSpc>
              <a:spcAft>
                <a:spcPts val="600"/>
              </a:spcAft>
              <a:buNone/>
              <a:defRPr/>
            </a:pPr>
            <a:r>
              <a:rPr lang="en-US" sz="2000" dirty="0" smtClean="0"/>
              <a:t>   public abstract </a:t>
            </a:r>
            <a:r>
              <a:rPr lang="en-US" sz="2000" dirty="0" err="1" smtClean="0"/>
              <a:t>FileStatus</a:t>
            </a:r>
            <a:r>
              <a:rPr lang="en-US" sz="2000" dirty="0" smtClean="0"/>
              <a:t> </a:t>
            </a:r>
            <a:r>
              <a:rPr lang="en-US" sz="2000" b="1" dirty="0" err="1" smtClean="0">
                <a:solidFill>
                  <a:srgbClr val="FF0000"/>
                </a:solidFill>
              </a:rPr>
              <a:t>getFileStatus</a:t>
            </a:r>
            <a:r>
              <a:rPr lang="en-US" sz="2000" dirty="0" smtClean="0"/>
              <a:t>(Path f) 					throws </a:t>
            </a:r>
            <a:r>
              <a:rPr lang="en-US" sz="2000" dirty="0" err="1" smtClean="0"/>
              <a:t>IOException</a:t>
            </a:r>
            <a:r>
              <a:rPr lang="en-US" sz="2000" dirty="0" smtClean="0"/>
              <a:t>;</a:t>
            </a:r>
          </a:p>
          <a:p>
            <a:pPr>
              <a:lnSpc>
                <a:spcPct val="120000"/>
              </a:lnSpc>
              <a:spcBef>
                <a:spcPts val="0"/>
              </a:spcBef>
              <a:buNone/>
              <a:defRPr/>
            </a:pPr>
            <a:r>
              <a:rPr lang="zh-CN" altLang="en-US" sz="2400" dirty="0" smtClean="0"/>
              <a:t>  </a:t>
            </a:r>
            <a:r>
              <a:rPr lang="zh-CN" altLang="en-US" sz="1800" dirty="0" smtClean="0"/>
              <a:t>返回一个</a:t>
            </a:r>
            <a:r>
              <a:rPr lang="en-US" sz="1800" dirty="0" err="1" smtClean="0"/>
              <a:t>FileStatus</a:t>
            </a:r>
            <a:r>
              <a:rPr lang="zh-CN" altLang="en-US" sz="1800" dirty="0" smtClean="0"/>
              <a:t>对象。</a:t>
            </a:r>
            <a:r>
              <a:rPr lang="en-US" sz="1800" dirty="0" err="1" smtClean="0"/>
              <a:t>FileStatus</a:t>
            </a:r>
            <a:r>
              <a:rPr lang="zh-CN" altLang="en-US" sz="1800" dirty="0" smtClean="0"/>
              <a:t>保存文件的很多信息，包括：</a:t>
            </a:r>
            <a:endParaRPr lang="en-US" altLang="zh-CN" sz="1800" dirty="0" smtClean="0"/>
          </a:p>
          <a:p>
            <a:pPr marL="536575" indent="0">
              <a:lnSpc>
                <a:spcPct val="120000"/>
              </a:lnSpc>
              <a:spcBef>
                <a:spcPts val="0"/>
              </a:spcBef>
              <a:buNone/>
              <a:defRPr/>
            </a:pPr>
            <a:r>
              <a:rPr lang="en-US" sz="1800" dirty="0" smtClean="0"/>
              <a:t>   path</a:t>
            </a:r>
            <a:r>
              <a:rPr lang="zh-CN" altLang="en-US" sz="1800" dirty="0" smtClean="0"/>
              <a:t>：文件路径</a:t>
            </a:r>
            <a:endParaRPr lang="en-US" altLang="zh-CN" sz="1800" dirty="0" smtClean="0"/>
          </a:p>
          <a:p>
            <a:pPr marL="536575" indent="0">
              <a:lnSpc>
                <a:spcPct val="120000"/>
              </a:lnSpc>
              <a:spcBef>
                <a:spcPts val="0"/>
              </a:spcBef>
              <a:buNone/>
              <a:defRPr/>
            </a:pPr>
            <a:r>
              <a:rPr lang="en-US" sz="1800" dirty="0" smtClean="0"/>
              <a:t>   length</a:t>
            </a:r>
            <a:r>
              <a:rPr lang="zh-CN" altLang="en-US" sz="1800" dirty="0" smtClean="0"/>
              <a:t>：文件长度</a:t>
            </a:r>
            <a:endParaRPr lang="en-US" altLang="zh-CN" sz="1800" dirty="0" smtClean="0"/>
          </a:p>
          <a:p>
            <a:pPr marL="536575" indent="0">
              <a:lnSpc>
                <a:spcPct val="120000"/>
              </a:lnSpc>
              <a:spcBef>
                <a:spcPts val="0"/>
              </a:spcBef>
              <a:buNone/>
              <a:defRPr/>
            </a:pPr>
            <a:r>
              <a:rPr lang="en-US" sz="1800" dirty="0" smtClean="0"/>
              <a:t>   </a:t>
            </a:r>
            <a:r>
              <a:rPr lang="en-US" sz="1800" dirty="0" err="1" smtClean="0"/>
              <a:t>isDir</a:t>
            </a:r>
            <a:r>
              <a:rPr lang="zh-CN" altLang="en-US" sz="1800" dirty="0" smtClean="0"/>
              <a:t>：是否为目录</a:t>
            </a:r>
            <a:endParaRPr lang="en-US" altLang="zh-CN" sz="1800" dirty="0" smtClean="0"/>
          </a:p>
          <a:p>
            <a:pPr marL="536575" indent="0">
              <a:lnSpc>
                <a:spcPct val="120000"/>
              </a:lnSpc>
              <a:spcBef>
                <a:spcPts val="0"/>
              </a:spcBef>
              <a:buNone/>
              <a:defRPr/>
            </a:pPr>
            <a:r>
              <a:rPr lang="en-US" sz="1800" dirty="0" smtClean="0"/>
              <a:t>   </a:t>
            </a:r>
            <a:r>
              <a:rPr lang="en-US" sz="1800" dirty="0" err="1" smtClean="0"/>
              <a:t>block_replication</a:t>
            </a:r>
            <a:r>
              <a:rPr lang="en-US" sz="1800" dirty="0" smtClean="0"/>
              <a:t>: </a:t>
            </a:r>
            <a:r>
              <a:rPr lang="zh-CN" altLang="en-US" sz="1800" dirty="0" smtClean="0"/>
              <a:t>数据块副本因子</a:t>
            </a:r>
            <a:endParaRPr lang="en-US" altLang="zh-CN" sz="1800" dirty="0" smtClean="0"/>
          </a:p>
          <a:p>
            <a:pPr marL="536575" indent="0">
              <a:lnSpc>
                <a:spcPct val="120000"/>
              </a:lnSpc>
              <a:spcBef>
                <a:spcPts val="0"/>
              </a:spcBef>
              <a:buNone/>
              <a:defRPr/>
            </a:pPr>
            <a:r>
              <a:rPr lang="en-US" sz="1800" dirty="0" smtClean="0"/>
              <a:t>   </a:t>
            </a:r>
            <a:r>
              <a:rPr lang="en-US" sz="1800" dirty="0" err="1" smtClean="0"/>
              <a:t>blockSize</a:t>
            </a:r>
            <a:r>
              <a:rPr lang="zh-CN" altLang="en-US" sz="1800" dirty="0" smtClean="0"/>
              <a:t>：文件长度（数据块数）</a:t>
            </a:r>
            <a:endParaRPr lang="en-US" altLang="zh-CN" sz="1800" dirty="0" smtClean="0"/>
          </a:p>
          <a:p>
            <a:pPr marL="536575" indent="0">
              <a:lnSpc>
                <a:spcPct val="120000"/>
              </a:lnSpc>
              <a:spcBef>
                <a:spcPts val="0"/>
              </a:spcBef>
              <a:buNone/>
              <a:defRPr/>
            </a:pPr>
            <a:r>
              <a:rPr lang="en-US" sz="1800" dirty="0" smtClean="0"/>
              <a:t>   </a:t>
            </a:r>
            <a:r>
              <a:rPr lang="en-US" sz="1800" dirty="0" err="1" smtClean="0"/>
              <a:t>modification_time</a:t>
            </a:r>
            <a:r>
              <a:rPr lang="en-US" sz="1800" dirty="0" smtClean="0"/>
              <a:t>: </a:t>
            </a:r>
            <a:r>
              <a:rPr lang="zh-CN" altLang="en-US" sz="1800" dirty="0" smtClean="0"/>
              <a:t>最近一次修改时间</a:t>
            </a:r>
            <a:endParaRPr lang="en-US" altLang="zh-CN" sz="1800" dirty="0" smtClean="0"/>
          </a:p>
          <a:p>
            <a:pPr marL="536575" indent="0">
              <a:lnSpc>
                <a:spcPct val="120000"/>
              </a:lnSpc>
              <a:spcBef>
                <a:spcPts val="0"/>
              </a:spcBef>
              <a:buNone/>
              <a:defRPr/>
            </a:pPr>
            <a:r>
              <a:rPr lang="en-US" sz="1800" dirty="0" smtClean="0"/>
              <a:t>   </a:t>
            </a:r>
            <a:r>
              <a:rPr lang="en-US" sz="1800" dirty="0" err="1" smtClean="0"/>
              <a:t>access_time</a:t>
            </a:r>
            <a:r>
              <a:rPr lang="en-US" sz="1800" dirty="0" smtClean="0"/>
              <a:t>: </a:t>
            </a:r>
            <a:r>
              <a:rPr lang="zh-CN" altLang="en-US" sz="1800" dirty="0" smtClean="0"/>
              <a:t>最近一次访问时间</a:t>
            </a:r>
            <a:endParaRPr lang="en-US" altLang="zh-CN" sz="1800" dirty="0" smtClean="0"/>
          </a:p>
          <a:p>
            <a:pPr marL="536575" indent="0">
              <a:lnSpc>
                <a:spcPct val="120000"/>
              </a:lnSpc>
              <a:spcBef>
                <a:spcPts val="0"/>
              </a:spcBef>
              <a:buNone/>
              <a:defRPr/>
            </a:pPr>
            <a:r>
              <a:rPr lang="en-US" sz="1800" dirty="0" smtClean="0"/>
              <a:t>   owner</a:t>
            </a:r>
            <a:r>
              <a:rPr lang="zh-CN" altLang="en-US" sz="1800" dirty="0" smtClean="0"/>
              <a:t>：文件所属用户</a:t>
            </a:r>
            <a:endParaRPr lang="en-US" altLang="zh-CN" sz="1800" dirty="0" smtClean="0"/>
          </a:p>
          <a:p>
            <a:pPr marL="536575" indent="0">
              <a:lnSpc>
                <a:spcPct val="120000"/>
              </a:lnSpc>
              <a:spcBef>
                <a:spcPts val="0"/>
              </a:spcBef>
              <a:buNone/>
              <a:defRPr/>
            </a:pPr>
            <a:r>
              <a:rPr lang="en-US" sz="1800" dirty="0" smtClean="0"/>
              <a:t>   group</a:t>
            </a:r>
            <a:r>
              <a:rPr lang="zh-CN" altLang="en-US" sz="1800" dirty="0" smtClean="0"/>
              <a:t>：文件所属组</a:t>
            </a:r>
            <a:endParaRPr lang="en-US" altLang="zh-CN" sz="1800" dirty="0" smtClean="0"/>
          </a:p>
          <a:p>
            <a:pPr>
              <a:lnSpc>
                <a:spcPct val="120000"/>
              </a:lnSpc>
              <a:spcBef>
                <a:spcPts val="0"/>
              </a:spcBef>
              <a:buNone/>
              <a:defRPr/>
            </a:pPr>
            <a:r>
              <a:rPr lang="en-US" altLang="zh-CN" sz="1800" dirty="0" smtClean="0"/>
              <a:t>   </a:t>
            </a:r>
            <a:r>
              <a:rPr lang="zh-CN" altLang="en-US" sz="1800" dirty="0" smtClean="0"/>
              <a:t>如果想了解文件的这些信息，可以在获得文件的</a:t>
            </a:r>
            <a:r>
              <a:rPr lang="en-US" sz="1800" dirty="0" err="1" smtClean="0"/>
              <a:t>FileStatus</a:t>
            </a:r>
            <a:r>
              <a:rPr lang="zh-CN" altLang="en-US" sz="1800" dirty="0" smtClean="0"/>
              <a:t>实例之后，调用相应的</a:t>
            </a:r>
            <a:r>
              <a:rPr lang="en-US" sz="1800" dirty="0" err="1" smtClean="0"/>
              <a:t>getXXX</a:t>
            </a:r>
            <a:r>
              <a:rPr lang="zh-CN" altLang="en-US" sz="1800" dirty="0" smtClean="0"/>
              <a:t>方法（比如，</a:t>
            </a:r>
            <a:r>
              <a:rPr lang="en-US" sz="1800" dirty="0" err="1" smtClean="0"/>
              <a:t>FileStatus.getModificationTime</a:t>
            </a:r>
            <a:r>
              <a:rPr lang="en-US" sz="1800" dirty="0" smtClean="0"/>
              <a:t>()</a:t>
            </a:r>
            <a:r>
              <a:rPr lang="zh-CN" altLang="en-US" sz="1800" dirty="0" smtClean="0"/>
              <a:t>获得最近修改时间）</a:t>
            </a:r>
            <a:endParaRPr lang="zh-CN" altLang="en-US" sz="2000" dirty="0"/>
          </a:p>
        </p:txBody>
      </p:sp>
      <p:sp>
        <p:nvSpPr>
          <p:cNvPr id="23" name="Title 1"/>
          <p:cNvSpPr txBox="1">
            <a:spLocks/>
          </p:cNvSpPr>
          <p:nvPr/>
        </p:nvSpPr>
        <p:spPr>
          <a:xfrm>
            <a:off x="365545" y="4315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7.Hadoop HDFS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的编程</a:t>
            </a:r>
            <a:endPar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014413"/>
            <a:ext cx="8526463" cy="5553075"/>
          </a:xfrm>
        </p:spPr>
        <p:txBody>
          <a:bodyPr>
            <a:normAutofit/>
          </a:bodyPr>
          <a:lstStyle/>
          <a:p>
            <a:pPr marL="274320" indent="-274320" fontAlgn="auto">
              <a:spcBef>
                <a:spcPts val="580"/>
              </a:spcBef>
              <a:spcAft>
                <a:spcPts val="0"/>
              </a:spcAft>
              <a:buFont typeface="Wingdings 2"/>
              <a:buNone/>
              <a:defRPr/>
            </a:pPr>
            <a:r>
              <a:rPr lang="en-US" altLang="zh-CN" sz="2800" b="1" dirty="0" smtClean="0">
                <a:solidFill>
                  <a:srgbClr val="00B050"/>
                </a:solidFill>
                <a:latin typeface="黑体" pitchFamily="2" charset="-122"/>
                <a:ea typeface="黑体" pitchFamily="2" charset="-122"/>
              </a:rPr>
              <a:t>HDFS</a:t>
            </a:r>
            <a:r>
              <a:rPr lang="zh-CN" altLang="en-US" sz="2800" b="1" dirty="0" smtClean="0">
                <a:solidFill>
                  <a:srgbClr val="00B050"/>
                </a:solidFill>
                <a:latin typeface="黑体" pitchFamily="2" charset="-122"/>
                <a:ea typeface="黑体" pitchFamily="2" charset="-122"/>
              </a:rPr>
              <a:t>基本文件操作</a:t>
            </a:r>
            <a:endParaRPr lang="en-US" altLang="zh-CN" sz="2800" b="1" dirty="0" smtClean="0">
              <a:solidFill>
                <a:srgbClr val="00B050"/>
              </a:solidFill>
              <a:latin typeface="黑体" pitchFamily="2" charset="-122"/>
              <a:ea typeface="黑体" pitchFamily="2" charset="-122"/>
            </a:endParaRPr>
          </a:p>
          <a:p>
            <a:pPr>
              <a:lnSpc>
                <a:spcPct val="110000"/>
              </a:lnSpc>
              <a:spcAft>
                <a:spcPts val="600"/>
              </a:spcAft>
              <a:defRPr/>
            </a:pPr>
            <a:r>
              <a:rPr lang="zh-CN" altLang="en-US" sz="2000" b="1" dirty="0" smtClean="0"/>
              <a:t>获取目录信息</a:t>
            </a:r>
            <a:endParaRPr lang="en-US" altLang="zh-CN" sz="2000" b="1" dirty="0" smtClean="0"/>
          </a:p>
          <a:p>
            <a:pPr>
              <a:lnSpc>
                <a:spcPct val="110000"/>
              </a:lnSpc>
              <a:spcAft>
                <a:spcPts val="600"/>
              </a:spcAft>
              <a:buNone/>
              <a:defRPr/>
            </a:pPr>
            <a:r>
              <a:rPr lang="zh-CN" altLang="en-US" sz="2000" dirty="0" smtClean="0"/>
              <a:t>  获取目录信息，不仅是目录本身，还有目录之下的文件和子目录信息：</a:t>
            </a:r>
            <a:r>
              <a:rPr lang="en-US" sz="2000" dirty="0" smtClean="0"/>
              <a:t>public </a:t>
            </a:r>
            <a:r>
              <a:rPr lang="en-US" sz="2000" dirty="0" err="1" smtClean="0">
                <a:hlinkClick r:id="rId2" tooltip="class in org.apache.hadoop.fs"/>
              </a:rPr>
              <a:t>FileStatus</a:t>
            </a:r>
            <a:r>
              <a:rPr lang="en-US" sz="2000" dirty="0" smtClean="0"/>
              <a:t>[] </a:t>
            </a:r>
            <a:r>
              <a:rPr lang="en-US" sz="2000" b="1" dirty="0" err="1" smtClean="0">
                <a:solidFill>
                  <a:srgbClr val="FF0000"/>
                </a:solidFill>
              </a:rPr>
              <a:t>listStatus</a:t>
            </a:r>
            <a:r>
              <a:rPr lang="en-US" sz="2000" dirty="0" smtClean="0"/>
              <a:t>(</a:t>
            </a:r>
            <a:r>
              <a:rPr lang="en-US" sz="2000" dirty="0" smtClean="0">
                <a:hlinkClick r:id="rId3" tooltip="class in org.apache.hadoop.fs"/>
              </a:rPr>
              <a:t>Path</a:t>
            </a:r>
            <a:r>
              <a:rPr lang="en-US" sz="2000" dirty="0" smtClean="0"/>
              <a:t> f) throws </a:t>
            </a:r>
            <a:r>
              <a:rPr lang="en-US" sz="2000" dirty="0" err="1" smtClean="0">
                <a:hlinkClick r:id="rId4" tooltip="class or interface in java.io"/>
              </a:rPr>
              <a:t>IOException</a:t>
            </a:r>
            <a:r>
              <a:rPr lang="en-US" sz="2000" dirty="0" smtClean="0"/>
              <a:t>;	  </a:t>
            </a:r>
          </a:p>
          <a:p>
            <a:pPr>
              <a:lnSpc>
                <a:spcPct val="110000"/>
              </a:lnSpc>
              <a:spcAft>
                <a:spcPts val="600"/>
              </a:spcAft>
              <a:buNone/>
              <a:defRPr/>
            </a:pPr>
            <a:r>
              <a:rPr lang="en-US" altLang="zh-CN" sz="2000" dirty="0" smtClean="0"/>
              <a:t>  </a:t>
            </a:r>
            <a:r>
              <a:rPr lang="zh-CN" altLang="en-US" sz="2000" dirty="0" smtClean="0"/>
              <a:t>如果</a:t>
            </a:r>
            <a:r>
              <a:rPr lang="en-US" sz="2000" dirty="0" smtClean="0"/>
              <a:t>f</a:t>
            </a:r>
            <a:r>
              <a:rPr lang="zh-CN" altLang="en-US" sz="2000" dirty="0" smtClean="0"/>
              <a:t>是目录，那么将目录之下的每个目录或文件信息保存在</a:t>
            </a:r>
            <a:r>
              <a:rPr lang="en-US" sz="2000" dirty="0" err="1" smtClean="0"/>
              <a:t>FileStatus</a:t>
            </a:r>
            <a:r>
              <a:rPr lang="zh-CN" altLang="en-US" sz="2000" dirty="0" smtClean="0"/>
              <a:t>数组中返回。</a:t>
            </a:r>
            <a:endParaRPr lang="en-US" altLang="zh-CN" sz="2000" dirty="0" smtClean="0"/>
          </a:p>
          <a:p>
            <a:pPr>
              <a:lnSpc>
                <a:spcPct val="110000"/>
              </a:lnSpc>
              <a:spcAft>
                <a:spcPts val="600"/>
              </a:spcAft>
              <a:buNone/>
              <a:defRPr/>
            </a:pPr>
            <a:r>
              <a:rPr lang="en-US" altLang="zh-CN" sz="2000" dirty="0" smtClean="0"/>
              <a:t>  </a:t>
            </a:r>
            <a:r>
              <a:rPr lang="zh-CN" altLang="en-US" sz="2000" dirty="0" smtClean="0"/>
              <a:t>如果</a:t>
            </a:r>
            <a:r>
              <a:rPr lang="en-US" sz="2000" dirty="0" smtClean="0"/>
              <a:t>f</a:t>
            </a:r>
            <a:r>
              <a:rPr lang="zh-CN" altLang="en-US" sz="2000" dirty="0" smtClean="0"/>
              <a:t>是文件，和</a:t>
            </a:r>
            <a:r>
              <a:rPr lang="en-US" sz="2000" dirty="0" err="1" smtClean="0"/>
              <a:t>getFileStatus</a:t>
            </a:r>
            <a:r>
              <a:rPr lang="zh-CN" altLang="en-US" sz="2000" dirty="0" smtClean="0"/>
              <a:t>功能一致。</a:t>
            </a:r>
            <a:r>
              <a:rPr lang="en-US" sz="2000" dirty="0" smtClean="0"/>
              <a:t>	</a:t>
            </a:r>
            <a:r>
              <a:rPr lang="zh-CN" altLang="en-US" sz="2000" dirty="0" smtClean="0"/>
              <a:t>另外，</a:t>
            </a:r>
            <a:r>
              <a:rPr lang="en-US" sz="2000" dirty="0" err="1" smtClean="0"/>
              <a:t>listStatus</a:t>
            </a:r>
            <a:r>
              <a:rPr lang="zh-CN" altLang="en-US" sz="2000" dirty="0" smtClean="0"/>
              <a:t>还有参数为</a:t>
            </a:r>
            <a:r>
              <a:rPr lang="en-US" sz="2000" dirty="0" smtClean="0"/>
              <a:t>Path[]</a:t>
            </a:r>
            <a:r>
              <a:rPr lang="zh-CN" altLang="en-US" sz="2000" dirty="0" smtClean="0"/>
              <a:t>的版本的接口定义以及参数带路径过滤器</a:t>
            </a:r>
            <a:r>
              <a:rPr lang="en-US" sz="2000" dirty="0" err="1" smtClean="0"/>
              <a:t>PathFilter</a:t>
            </a:r>
            <a:r>
              <a:rPr lang="zh-CN" altLang="en-US" sz="2000" dirty="0" smtClean="0"/>
              <a:t>的接口定义，参数为</a:t>
            </a:r>
            <a:r>
              <a:rPr lang="en-US" sz="2000" dirty="0" smtClean="0"/>
              <a:t>Path[]</a:t>
            </a:r>
            <a:r>
              <a:rPr lang="zh-CN" altLang="en-US" sz="2000" dirty="0" smtClean="0"/>
              <a:t>的</a:t>
            </a:r>
            <a:r>
              <a:rPr lang="en-US" sz="2000" dirty="0" err="1" smtClean="0"/>
              <a:t>listStatus</a:t>
            </a:r>
            <a:r>
              <a:rPr lang="zh-CN" altLang="en-US" sz="2000" dirty="0" smtClean="0"/>
              <a:t>就是对这个数组中的每个</a:t>
            </a:r>
            <a:r>
              <a:rPr lang="en-US" sz="2000" dirty="0" smtClean="0"/>
              <a:t>path</a:t>
            </a:r>
            <a:r>
              <a:rPr lang="zh-CN" altLang="en-US" sz="2000" dirty="0" smtClean="0"/>
              <a:t>都调用上面的参数为</a:t>
            </a:r>
            <a:r>
              <a:rPr lang="en-US" sz="2000" dirty="0" smtClean="0"/>
              <a:t>Path</a:t>
            </a:r>
            <a:r>
              <a:rPr lang="zh-CN" altLang="en-US" sz="2000" dirty="0" smtClean="0"/>
              <a:t>的</a:t>
            </a:r>
            <a:r>
              <a:rPr lang="en-US" sz="2000" dirty="0" err="1" smtClean="0"/>
              <a:t>listStatus</a:t>
            </a:r>
            <a:r>
              <a:rPr lang="zh-CN" altLang="en-US" sz="2000" dirty="0" smtClean="0"/>
              <a:t>。参数中的</a:t>
            </a:r>
            <a:r>
              <a:rPr lang="en-US" sz="2000" dirty="0" err="1" smtClean="0"/>
              <a:t>PathFilter</a:t>
            </a:r>
            <a:r>
              <a:rPr lang="zh-CN" altLang="en-US" sz="2000" dirty="0" smtClean="0"/>
              <a:t>则是一个接口，实现接口的</a:t>
            </a:r>
            <a:r>
              <a:rPr lang="en-US" sz="2000" dirty="0" smtClean="0"/>
              <a:t>accept</a:t>
            </a:r>
            <a:r>
              <a:rPr lang="zh-CN" altLang="en-US" sz="2000" dirty="0" smtClean="0"/>
              <a:t>方法可以自定义文件过滤规则。</a:t>
            </a:r>
            <a:endParaRPr lang="zh-CN" altLang="en-US" sz="2000" dirty="0"/>
          </a:p>
        </p:txBody>
      </p:sp>
      <p:sp>
        <p:nvSpPr>
          <p:cNvPr id="23" name="Title 1"/>
          <p:cNvSpPr txBox="1">
            <a:spLocks/>
          </p:cNvSpPr>
          <p:nvPr/>
        </p:nvSpPr>
        <p:spPr>
          <a:xfrm>
            <a:off x="365545" y="4315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7.Hadoop HDFS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的编程</a:t>
            </a:r>
            <a:endPar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014413"/>
            <a:ext cx="8526463" cy="5553075"/>
          </a:xfrm>
        </p:spPr>
        <p:txBody>
          <a:bodyPr>
            <a:normAutofit/>
          </a:bodyPr>
          <a:lstStyle/>
          <a:p>
            <a:pPr marL="274320" indent="-274320" fontAlgn="auto">
              <a:spcBef>
                <a:spcPts val="580"/>
              </a:spcBef>
              <a:spcAft>
                <a:spcPts val="0"/>
              </a:spcAft>
              <a:buFont typeface="Wingdings 2"/>
              <a:buNone/>
              <a:defRPr/>
            </a:pPr>
            <a:r>
              <a:rPr lang="en-US" altLang="zh-CN" sz="2800" b="1" dirty="0" smtClean="0">
                <a:solidFill>
                  <a:srgbClr val="00B050"/>
                </a:solidFill>
                <a:latin typeface="黑体" pitchFamily="2" charset="-122"/>
                <a:ea typeface="黑体" pitchFamily="2" charset="-122"/>
              </a:rPr>
              <a:t>HDFS</a:t>
            </a:r>
            <a:r>
              <a:rPr lang="zh-CN" altLang="en-US" sz="2800" b="1" dirty="0" smtClean="0">
                <a:solidFill>
                  <a:srgbClr val="00B050"/>
                </a:solidFill>
                <a:latin typeface="黑体" pitchFamily="2" charset="-122"/>
                <a:ea typeface="黑体" pitchFamily="2" charset="-122"/>
              </a:rPr>
              <a:t>基本文件操作</a:t>
            </a:r>
            <a:endParaRPr lang="en-US" altLang="zh-CN" sz="2800" b="1" dirty="0" smtClean="0">
              <a:solidFill>
                <a:srgbClr val="00B050"/>
              </a:solidFill>
              <a:latin typeface="黑体" pitchFamily="2" charset="-122"/>
              <a:ea typeface="黑体" pitchFamily="2" charset="-122"/>
            </a:endParaRPr>
          </a:p>
          <a:p>
            <a:pPr>
              <a:lnSpc>
                <a:spcPct val="110000"/>
              </a:lnSpc>
              <a:spcAft>
                <a:spcPts val="600"/>
              </a:spcAft>
              <a:defRPr/>
            </a:pPr>
            <a:r>
              <a:rPr lang="zh-CN" altLang="en-US" sz="2000" b="1" dirty="0" smtClean="0"/>
              <a:t>文件读取</a:t>
            </a:r>
            <a:endParaRPr lang="en-US" altLang="zh-CN" sz="2000" b="1" dirty="0" smtClean="0"/>
          </a:p>
          <a:p>
            <a:pPr>
              <a:lnSpc>
                <a:spcPct val="110000"/>
              </a:lnSpc>
              <a:spcAft>
                <a:spcPts val="600"/>
              </a:spcAft>
              <a:buNone/>
              <a:defRPr/>
            </a:pPr>
            <a:r>
              <a:rPr lang="zh-CN" altLang="en-US" sz="2000" dirty="0" smtClean="0"/>
              <a:t>  调用</a:t>
            </a:r>
            <a:r>
              <a:rPr lang="en-US" sz="2000" dirty="0" smtClean="0"/>
              <a:t>open</a:t>
            </a:r>
            <a:r>
              <a:rPr lang="zh-CN" altLang="en-US" sz="2000" dirty="0" smtClean="0"/>
              <a:t>打开文件之后，使用了一个</a:t>
            </a:r>
            <a:r>
              <a:rPr lang="en-US" sz="2000" dirty="0" err="1" smtClean="0"/>
              <a:t>FSDataInputStream</a:t>
            </a:r>
            <a:r>
              <a:rPr lang="zh-CN" altLang="en-US" sz="2000" dirty="0" smtClean="0"/>
              <a:t>对象来负责数据的读取。通过</a:t>
            </a:r>
            <a:r>
              <a:rPr lang="en-US" sz="2000" dirty="0" err="1" smtClean="0"/>
              <a:t>FSDataInputStream</a:t>
            </a:r>
            <a:r>
              <a:rPr lang="zh-CN" altLang="en-US" sz="2000" dirty="0" smtClean="0"/>
              <a:t>进行文件读取时，提供的</a:t>
            </a:r>
            <a:r>
              <a:rPr lang="en-US" sz="2000" dirty="0" smtClean="0"/>
              <a:t>API</a:t>
            </a:r>
            <a:r>
              <a:rPr lang="zh-CN" altLang="en-US" sz="2000" dirty="0" smtClean="0"/>
              <a:t>就是</a:t>
            </a:r>
            <a:r>
              <a:rPr lang="en-US" sz="2000" dirty="0" err="1" smtClean="0"/>
              <a:t>FSDataInputStream.read</a:t>
            </a:r>
            <a:r>
              <a:rPr lang="zh-CN" altLang="en-US" sz="2000" dirty="0" smtClean="0"/>
              <a:t>方法：</a:t>
            </a:r>
            <a:r>
              <a:rPr lang="en-US" sz="2000" dirty="0" smtClean="0"/>
              <a:t>	</a:t>
            </a:r>
          </a:p>
          <a:p>
            <a:pPr>
              <a:lnSpc>
                <a:spcPct val="110000"/>
              </a:lnSpc>
              <a:spcAft>
                <a:spcPts val="600"/>
              </a:spcAft>
              <a:buNone/>
              <a:defRPr/>
            </a:pPr>
            <a:r>
              <a:rPr lang="en-US" sz="2000" dirty="0" smtClean="0"/>
              <a:t>    public </a:t>
            </a:r>
            <a:r>
              <a:rPr lang="en-US" sz="2000" dirty="0" err="1" smtClean="0"/>
              <a:t>int</a:t>
            </a:r>
            <a:r>
              <a:rPr lang="en-US" sz="2000" dirty="0" smtClean="0"/>
              <a:t> </a:t>
            </a:r>
            <a:r>
              <a:rPr lang="en-US" sz="2000" b="1" dirty="0" smtClean="0">
                <a:solidFill>
                  <a:srgbClr val="FF0000"/>
                </a:solidFill>
              </a:rPr>
              <a:t>read</a:t>
            </a:r>
            <a:r>
              <a:rPr lang="en-US" sz="2000" dirty="0" smtClean="0"/>
              <a:t>(long position, byte[] buffer,			</a:t>
            </a:r>
            <a:r>
              <a:rPr lang="en-US" sz="2000" dirty="0" err="1" smtClean="0"/>
              <a:t>int</a:t>
            </a:r>
            <a:r>
              <a:rPr lang="en-US" sz="2000" dirty="0" smtClean="0"/>
              <a:t> offset, </a:t>
            </a:r>
            <a:r>
              <a:rPr lang="en-US" sz="2000" dirty="0" err="1" smtClean="0"/>
              <a:t>int</a:t>
            </a:r>
            <a:r>
              <a:rPr lang="en-US" sz="2000" dirty="0" smtClean="0"/>
              <a:t> length) throws </a:t>
            </a:r>
            <a:r>
              <a:rPr lang="en-US" sz="2000" dirty="0" err="1" smtClean="0">
                <a:hlinkClick r:id="rId2" tooltip="class or interface in java.io"/>
              </a:rPr>
              <a:t>IOException</a:t>
            </a:r>
            <a:r>
              <a:rPr lang="en-US" sz="2000" dirty="0" smtClean="0"/>
              <a:t>	</a:t>
            </a:r>
          </a:p>
          <a:p>
            <a:pPr>
              <a:lnSpc>
                <a:spcPct val="110000"/>
              </a:lnSpc>
              <a:spcAft>
                <a:spcPts val="600"/>
              </a:spcAft>
              <a:buNone/>
              <a:defRPr/>
            </a:pPr>
            <a:r>
              <a:rPr lang="zh-CN" altLang="en-US" sz="2000" dirty="0" smtClean="0"/>
              <a:t>  从文件的指定位置</a:t>
            </a:r>
            <a:r>
              <a:rPr lang="en-US" sz="2000" dirty="0" smtClean="0"/>
              <a:t>position</a:t>
            </a:r>
            <a:r>
              <a:rPr lang="zh-CN" altLang="en-US" sz="2000" dirty="0" smtClean="0"/>
              <a:t>开始，读取最多</a:t>
            </a:r>
            <a:r>
              <a:rPr lang="en-US" sz="2000" dirty="0" smtClean="0"/>
              <a:t>length</a:t>
            </a:r>
            <a:r>
              <a:rPr lang="zh-CN" altLang="en-US" sz="2000" dirty="0" smtClean="0"/>
              <a:t>字节的数据，保存到</a:t>
            </a:r>
            <a:r>
              <a:rPr lang="en-US" sz="2000" dirty="0" smtClean="0"/>
              <a:t>buffer</a:t>
            </a:r>
            <a:r>
              <a:rPr lang="zh-CN" altLang="en-US" sz="2000" dirty="0" smtClean="0"/>
              <a:t>中从</a:t>
            </a:r>
            <a:r>
              <a:rPr lang="en-US" sz="2000" dirty="0" smtClean="0"/>
              <a:t>offset</a:t>
            </a:r>
            <a:r>
              <a:rPr lang="zh-CN" altLang="en-US" sz="2000" dirty="0" smtClean="0"/>
              <a:t>个元素开始的空间中；返回值为实际读取的字节数。此函数不改变文件当前</a:t>
            </a:r>
            <a:r>
              <a:rPr lang="en-US" sz="2000" dirty="0" smtClean="0"/>
              <a:t>offset</a:t>
            </a:r>
            <a:r>
              <a:rPr lang="zh-CN" altLang="en-US" sz="2000" dirty="0" smtClean="0"/>
              <a:t>值。但使用更多的还有一种简化版本：</a:t>
            </a:r>
            <a:r>
              <a:rPr lang="en-US" altLang="zh-CN" sz="2000" dirty="0" smtClean="0"/>
              <a:t>  </a:t>
            </a:r>
          </a:p>
          <a:p>
            <a:pPr>
              <a:lnSpc>
                <a:spcPct val="110000"/>
              </a:lnSpc>
              <a:spcAft>
                <a:spcPts val="600"/>
              </a:spcAft>
              <a:buNone/>
              <a:defRPr/>
            </a:pPr>
            <a:r>
              <a:rPr lang="en-US" sz="2000" dirty="0" smtClean="0"/>
              <a:t>    public final </a:t>
            </a:r>
            <a:r>
              <a:rPr lang="en-US" sz="2000" dirty="0" err="1" smtClean="0"/>
              <a:t>int</a:t>
            </a:r>
            <a:r>
              <a:rPr lang="en-US" sz="2000" dirty="0" smtClean="0"/>
              <a:t> </a:t>
            </a:r>
            <a:r>
              <a:rPr lang="en-US" sz="2000" b="1" dirty="0" smtClean="0">
                <a:solidFill>
                  <a:srgbClr val="FF0000"/>
                </a:solidFill>
              </a:rPr>
              <a:t>read</a:t>
            </a:r>
            <a:r>
              <a:rPr lang="en-US" sz="2000" dirty="0" smtClean="0"/>
              <a:t>(byte[] b)	throws </a:t>
            </a:r>
            <a:r>
              <a:rPr lang="en-US" sz="2000" dirty="0" err="1" smtClean="0">
                <a:hlinkClick r:id="rId3" tooltip="class in java.io"/>
              </a:rPr>
              <a:t>IOException</a:t>
            </a:r>
            <a:r>
              <a:rPr lang="en-US" sz="2000" dirty="0" smtClean="0"/>
              <a:t>	</a:t>
            </a:r>
          </a:p>
          <a:p>
            <a:pPr>
              <a:lnSpc>
                <a:spcPct val="110000"/>
              </a:lnSpc>
              <a:spcAft>
                <a:spcPts val="600"/>
              </a:spcAft>
              <a:buNone/>
              <a:defRPr/>
            </a:pPr>
            <a:r>
              <a:rPr lang="en-US" altLang="zh-CN" sz="2000" dirty="0" smtClean="0"/>
              <a:t>  </a:t>
            </a:r>
            <a:r>
              <a:rPr lang="zh-CN" altLang="en-US" sz="2000" dirty="0" smtClean="0"/>
              <a:t>从文件当前位置读取最多长度为</a:t>
            </a:r>
            <a:r>
              <a:rPr lang="en-US" sz="2000" dirty="0" smtClean="0"/>
              <a:t>b.len</a:t>
            </a:r>
            <a:r>
              <a:rPr lang="zh-CN" altLang="en-US" sz="2000" dirty="0" smtClean="0"/>
              <a:t>的数据保存到</a:t>
            </a:r>
            <a:r>
              <a:rPr lang="en-US" sz="2000" dirty="0" smtClean="0"/>
              <a:t>b</a:t>
            </a:r>
            <a:r>
              <a:rPr lang="zh-CN" altLang="en-US" sz="2000" dirty="0" smtClean="0"/>
              <a:t>中，返回值为实际读取的字节数。</a:t>
            </a:r>
            <a:endParaRPr lang="zh-CN" altLang="en-US" sz="2000" dirty="0"/>
          </a:p>
        </p:txBody>
      </p:sp>
      <p:sp>
        <p:nvSpPr>
          <p:cNvPr id="23" name="Title 1"/>
          <p:cNvSpPr txBox="1">
            <a:spLocks/>
          </p:cNvSpPr>
          <p:nvPr/>
        </p:nvSpPr>
        <p:spPr>
          <a:xfrm>
            <a:off x="365545" y="4315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7.Hadoop HDFS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的编程</a:t>
            </a:r>
            <a:endPar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014413"/>
            <a:ext cx="8526463" cy="5553075"/>
          </a:xfrm>
        </p:spPr>
        <p:txBody>
          <a:bodyPr>
            <a:normAutofit/>
          </a:bodyPr>
          <a:lstStyle/>
          <a:p>
            <a:pPr marL="274320" indent="-274320" fontAlgn="auto">
              <a:spcBef>
                <a:spcPts val="580"/>
              </a:spcBef>
              <a:spcAft>
                <a:spcPts val="0"/>
              </a:spcAft>
              <a:buFont typeface="Wingdings 2"/>
              <a:buNone/>
              <a:defRPr/>
            </a:pPr>
            <a:r>
              <a:rPr lang="en-US" altLang="zh-CN" sz="2800" b="1" dirty="0" smtClean="0">
                <a:solidFill>
                  <a:srgbClr val="00B050"/>
                </a:solidFill>
                <a:latin typeface="黑体" pitchFamily="2" charset="-122"/>
                <a:ea typeface="黑体" pitchFamily="2" charset="-122"/>
              </a:rPr>
              <a:t>HDFS</a:t>
            </a:r>
            <a:r>
              <a:rPr lang="zh-CN" altLang="en-US" sz="2800" b="1" dirty="0" smtClean="0">
                <a:solidFill>
                  <a:srgbClr val="00B050"/>
                </a:solidFill>
                <a:latin typeface="黑体" pitchFamily="2" charset="-122"/>
                <a:ea typeface="黑体" pitchFamily="2" charset="-122"/>
              </a:rPr>
              <a:t>基本文件操作</a:t>
            </a:r>
            <a:endParaRPr lang="en-US" altLang="zh-CN" sz="2800" b="1" dirty="0" smtClean="0">
              <a:solidFill>
                <a:srgbClr val="00B050"/>
              </a:solidFill>
              <a:latin typeface="黑体" pitchFamily="2" charset="-122"/>
              <a:ea typeface="黑体" pitchFamily="2" charset="-122"/>
            </a:endParaRPr>
          </a:p>
          <a:p>
            <a:pPr>
              <a:lnSpc>
                <a:spcPct val="110000"/>
              </a:lnSpc>
              <a:spcAft>
                <a:spcPts val="600"/>
              </a:spcAft>
              <a:defRPr/>
            </a:pPr>
            <a:r>
              <a:rPr lang="zh-CN" altLang="en-US" sz="2000" b="1" dirty="0" smtClean="0"/>
              <a:t>文件写入</a:t>
            </a:r>
            <a:r>
              <a:rPr lang="en-US" sz="2000" dirty="0" smtClean="0"/>
              <a:t>	</a:t>
            </a:r>
          </a:p>
          <a:p>
            <a:pPr>
              <a:lnSpc>
                <a:spcPct val="110000"/>
              </a:lnSpc>
              <a:spcAft>
                <a:spcPts val="600"/>
              </a:spcAft>
              <a:buNone/>
              <a:defRPr/>
            </a:pPr>
            <a:r>
              <a:rPr lang="zh-CN" altLang="en-US" sz="2000" dirty="0" smtClean="0"/>
              <a:t>  从接口定义可以看出，调用</a:t>
            </a:r>
            <a:r>
              <a:rPr lang="en-US" sz="2000" dirty="0" smtClean="0"/>
              <a:t>create</a:t>
            </a:r>
            <a:r>
              <a:rPr lang="zh-CN" altLang="en-US" sz="2000" dirty="0" smtClean="0"/>
              <a:t>创建文件以后，使用了一个</a:t>
            </a:r>
            <a:r>
              <a:rPr lang="en-US" sz="2000" dirty="0" err="1" smtClean="0"/>
              <a:t>FSDataOutputStream</a:t>
            </a:r>
            <a:r>
              <a:rPr lang="zh-CN" altLang="en-US" sz="2000" dirty="0" smtClean="0"/>
              <a:t>对象来负责数据的写入。通过</a:t>
            </a:r>
            <a:r>
              <a:rPr lang="en-US" sz="2000" dirty="0" err="1" smtClean="0"/>
              <a:t>FSDataOutputStream</a:t>
            </a:r>
            <a:r>
              <a:rPr lang="zh-CN" altLang="en-US" sz="2000" dirty="0" smtClean="0"/>
              <a:t>进行文件写入时，最常用的</a:t>
            </a:r>
            <a:r>
              <a:rPr lang="en-US" sz="2000" dirty="0" smtClean="0"/>
              <a:t>API</a:t>
            </a:r>
            <a:r>
              <a:rPr lang="zh-CN" altLang="en-US" sz="2000" dirty="0" smtClean="0"/>
              <a:t>就是</a:t>
            </a:r>
            <a:r>
              <a:rPr lang="en-US" sz="2000" dirty="0" smtClean="0"/>
              <a:t>write</a:t>
            </a:r>
            <a:r>
              <a:rPr lang="zh-CN" altLang="en-US" sz="2000" dirty="0" smtClean="0"/>
              <a:t>方法：</a:t>
            </a:r>
            <a:r>
              <a:rPr lang="en-US" sz="2000" dirty="0" smtClean="0"/>
              <a:t>	</a:t>
            </a:r>
          </a:p>
          <a:p>
            <a:pPr>
              <a:lnSpc>
                <a:spcPct val="110000"/>
              </a:lnSpc>
              <a:spcAft>
                <a:spcPts val="600"/>
              </a:spcAft>
              <a:buNone/>
              <a:defRPr/>
            </a:pPr>
            <a:r>
              <a:rPr lang="en-US" sz="2000" dirty="0" smtClean="0"/>
              <a:t>     public void </a:t>
            </a:r>
            <a:r>
              <a:rPr lang="en-US" sz="2000" b="1" dirty="0" smtClean="0">
                <a:solidFill>
                  <a:srgbClr val="FF0000"/>
                </a:solidFill>
              </a:rPr>
              <a:t>write</a:t>
            </a:r>
            <a:r>
              <a:rPr lang="en-US" sz="2000" dirty="0" smtClean="0"/>
              <a:t>(byte[] </a:t>
            </a:r>
            <a:r>
              <a:rPr lang="en-US" sz="2000" dirty="0" err="1" smtClean="0"/>
              <a:t>b,int</a:t>
            </a:r>
            <a:r>
              <a:rPr lang="en-US" sz="2000" dirty="0" smtClean="0"/>
              <a:t> </a:t>
            </a:r>
            <a:r>
              <a:rPr lang="en-US" sz="2000" dirty="0" err="1" smtClean="0"/>
              <a:t>off,int</a:t>
            </a:r>
            <a:r>
              <a:rPr lang="en-US" sz="2000" dirty="0" smtClean="0"/>
              <a:t> </a:t>
            </a:r>
            <a:r>
              <a:rPr lang="en-US" sz="2000" dirty="0" err="1" smtClean="0"/>
              <a:t>len</a:t>
            </a:r>
            <a:r>
              <a:rPr lang="en-US" sz="2000" dirty="0" smtClean="0"/>
              <a:t>)					throws </a:t>
            </a:r>
            <a:r>
              <a:rPr lang="en-US" sz="2000" dirty="0" err="1" smtClean="0">
                <a:hlinkClick r:id="rId2" tooltip="class in java.io"/>
              </a:rPr>
              <a:t>IOException</a:t>
            </a:r>
            <a:r>
              <a:rPr lang="en-US" sz="2000" dirty="0" smtClean="0"/>
              <a:t>	</a:t>
            </a:r>
          </a:p>
          <a:p>
            <a:pPr>
              <a:lnSpc>
                <a:spcPct val="110000"/>
              </a:lnSpc>
              <a:spcAft>
                <a:spcPts val="600"/>
              </a:spcAft>
              <a:buNone/>
              <a:defRPr/>
            </a:pPr>
            <a:r>
              <a:rPr lang="en-US" altLang="zh-CN" sz="2000" dirty="0" smtClean="0"/>
              <a:t>   </a:t>
            </a:r>
            <a:r>
              <a:rPr lang="zh-CN" altLang="en-US" sz="2000" dirty="0" smtClean="0"/>
              <a:t>函数的意义是：将</a:t>
            </a:r>
            <a:r>
              <a:rPr lang="en-US" sz="2000" dirty="0" smtClean="0"/>
              <a:t>b</a:t>
            </a:r>
            <a:r>
              <a:rPr lang="zh-CN" altLang="en-US" sz="2000" dirty="0" smtClean="0"/>
              <a:t>中从</a:t>
            </a:r>
            <a:r>
              <a:rPr lang="en-US" sz="2000" dirty="0" smtClean="0"/>
              <a:t>off</a:t>
            </a:r>
            <a:r>
              <a:rPr lang="zh-CN" altLang="en-US" sz="2000" dirty="0" smtClean="0"/>
              <a:t>开始的最多</a:t>
            </a:r>
            <a:r>
              <a:rPr lang="en-US" sz="2000" dirty="0" err="1" smtClean="0"/>
              <a:t>len</a:t>
            </a:r>
            <a:r>
              <a:rPr lang="zh-CN" altLang="en-US" sz="2000" dirty="0" smtClean="0"/>
              <a:t>个字节的数据写入文件当前位置。返回值为实际写入的字节数。</a:t>
            </a:r>
            <a:endParaRPr lang="zh-CN" altLang="en-US" sz="2000" dirty="0"/>
          </a:p>
        </p:txBody>
      </p:sp>
      <p:sp>
        <p:nvSpPr>
          <p:cNvPr id="23" name="Title 1"/>
          <p:cNvSpPr txBox="1">
            <a:spLocks/>
          </p:cNvSpPr>
          <p:nvPr/>
        </p:nvSpPr>
        <p:spPr>
          <a:xfrm>
            <a:off x="365545" y="4315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7.Hadoop HDFS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的编程</a:t>
            </a:r>
            <a:endPar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014413"/>
            <a:ext cx="8526463" cy="5553075"/>
          </a:xfrm>
        </p:spPr>
        <p:txBody>
          <a:bodyPr>
            <a:normAutofit fontScale="85000" lnSpcReduction="20000"/>
          </a:bodyPr>
          <a:lstStyle/>
          <a:p>
            <a:pPr marL="274320" indent="-274320" fontAlgn="auto">
              <a:spcBef>
                <a:spcPts val="580"/>
              </a:spcBef>
              <a:spcAft>
                <a:spcPts val="0"/>
              </a:spcAft>
              <a:buFont typeface="Wingdings 2"/>
              <a:buNone/>
              <a:defRPr/>
            </a:pPr>
            <a:r>
              <a:rPr lang="en-US" altLang="zh-CN" sz="2800" b="1" dirty="0" smtClean="0">
                <a:solidFill>
                  <a:srgbClr val="00B050"/>
                </a:solidFill>
                <a:latin typeface="黑体" pitchFamily="2" charset="-122"/>
                <a:ea typeface="黑体" pitchFamily="2" charset="-122"/>
              </a:rPr>
              <a:t>HDFS</a:t>
            </a:r>
            <a:r>
              <a:rPr lang="zh-CN" altLang="en-US" sz="2800" b="1" dirty="0" smtClean="0">
                <a:solidFill>
                  <a:srgbClr val="00B050"/>
                </a:solidFill>
                <a:latin typeface="黑体" pitchFamily="2" charset="-122"/>
                <a:ea typeface="黑体" pitchFamily="2" charset="-122"/>
              </a:rPr>
              <a:t>基本文件操作</a:t>
            </a:r>
            <a:endParaRPr lang="en-US" altLang="zh-CN" sz="2800" b="1" dirty="0" smtClean="0">
              <a:solidFill>
                <a:srgbClr val="00B050"/>
              </a:solidFill>
              <a:latin typeface="黑体" pitchFamily="2" charset="-122"/>
              <a:ea typeface="黑体" pitchFamily="2" charset="-122"/>
            </a:endParaRPr>
          </a:p>
          <a:p>
            <a:pPr>
              <a:lnSpc>
                <a:spcPct val="110000"/>
              </a:lnSpc>
              <a:spcAft>
                <a:spcPts val="600"/>
              </a:spcAft>
              <a:defRPr/>
            </a:pPr>
            <a:r>
              <a:rPr lang="zh-CN" altLang="en-US" sz="2000" b="1" dirty="0" smtClean="0"/>
              <a:t>关闭</a:t>
            </a:r>
            <a:endParaRPr lang="en-US" altLang="zh-CN" sz="2000" b="1" dirty="0" smtClean="0"/>
          </a:p>
          <a:p>
            <a:pPr>
              <a:lnSpc>
                <a:spcPct val="110000"/>
              </a:lnSpc>
              <a:spcAft>
                <a:spcPts val="600"/>
              </a:spcAft>
              <a:buNone/>
              <a:defRPr/>
            </a:pPr>
            <a:r>
              <a:rPr lang="en-US" altLang="zh-CN" sz="2000" b="1" dirty="0" smtClean="0"/>
              <a:t>  </a:t>
            </a:r>
            <a:r>
              <a:rPr lang="zh-CN" altLang="en-US" sz="2000" dirty="0" smtClean="0"/>
              <a:t>关闭为打开的逆过程，</a:t>
            </a:r>
            <a:r>
              <a:rPr lang="en-US" sz="2000" dirty="0" err="1" smtClean="0"/>
              <a:t>FileSystem.close</a:t>
            </a:r>
            <a:r>
              <a:rPr lang="zh-CN" altLang="en-US" sz="2000" dirty="0" smtClean="0"/>
              <a:t>定义如下：</a:t>
            </a:r>
            <a:r>
              <a:rPr lang="en-US" sz="2000" dirty="0" smtClean="0"/>
              <a:t>	</a:t>
            </a:r>
          </a:p>
          <a:p>
            <a:pPr>
              <a:lnSpc>
                <a:spcPct val="110000"/>
              </a:lnSpc>
              <a:spcAft>
                <a:spcPts val="600"/>
              </a:spcAft>
              <a:buNone/>
              <a:defRPr/>
            </a:pPr>
            <a:r>
              <a:rPr lang="en-US" sz="2000" dirty="0" smtClean="0"/>
              <a:t>    public void </a:t>
            </a:r>
            <a:r>
              <a:rPr lang="en-US" sz="2000" b="1" dirty="0" smtClean="0">
                <a:solidFill>
                  <a:srgbClr val="FF0000"/>
                </a:solidFill>
              </a:rPr>
              <a:t>close</a:t>
            </a:r>
            <a:r>
              <a:rPr lang="en-US" sz="2000" dirty="0" smtClean="0"/>
              <a:t>()throws </a:t>
            </a:r>
            <a:r>
              <a:rPr lang="en-US" sz="2000" dirty="0" err="1" smtClean="0">
                <a:hlinkClick r:id="rId2" tooltip="class or interface in java.io"/>
              </a:rPr>
              <a:t>IOException</a:t>
            </a:r>
            <a:r>
              <a:rPr lang="en-US" sz="2000" dirty="0" smtClean="0"/>
              <a:t>	</a:t>
            </a:r>
          </a:p>
          <a:p>
            <a:pPr>
              <a:lnSpc>
                <a:spcPct val="110000"/>
              </a:lnSpc>
              <a:spcAft>
                <a:spcPts val="600"/>
              </a:spcAft>
              <a:buNone/>
              <a:defRPr/>
            </a:pPr>
            <a:r>
              <a:rPr lang="en-US" altLang="zh-CN" sz="2000" dirty="0" smtClean="0"/>
              <a:t>  </a:t>
            </a:r>
            <a:r>
              <a:rPr lang="zh-CN" altLang="en-US" sz="2000" dirty="0" smtClean="0"/>
              <a:t>不需要其它操作而关闭文件。释放所有持有的锁。</a:t>
            </a:r>
            <a:r>
              <a:rPr lang="en-US" sz="2000" dirty="0" smtClean="0"/>
              <a:t> </a:t>
            </a:r>
            <a:r>
              <a:rPr lang="en-US" sz="2000" b="1" dirty="0" smtClean="0"/>
              <a:t>	</a:t>
            </a:r>
          </a:p>
          <a:p>
            <a:pPr>
              <a:lnSpc>
                <a:spcPct val="130000"/>
              </a:lnSpc>
              <a:spcAft>
                <a:spcPts val="600"/>
              </a:spcAft>
              <a:defRPr/>
            </a:pPr>
            <a:r>
              <a:rPr lang="zh-CN" altLang="en-US" sz="2200" b="1" dirty="0" smtClean="0"/>
              <a:t>删除</a:t>
            </a:r>
            <a:endParaRPr lang="en-US" altLang="en-US" sz="2200" b="1" dirty="0" smtClean="0"/>
          </a:p>
          <a:p>
            <a:pPr>
              <a:lnSpc>
                <a:spcPct val="110000"/>
              </a:lnSpc>
              <a:spcAft>
                <a:spcPts val="600"/>
              </a:spcAft>
              <a:buNone/>
              <a:defRPr/>
            </a:pPr>
            <a:r>
              <a:rPr lang="en-US" sz="2000" dirty="0" smtClean="0"/>
              <a:t>    public abstract </a:t>
            </a:r>
            <a:r>
              <a:rPr lang="en-US" sz="2000" dirty="0" err="1" smtClean="0"/>
              <a:t>boolean</a:t>
            </a:r>
            <a:r>
              <a:rPr lang="en-US" sz="2000" dirty="0" smtClean="0"/>
              <a:t> </a:t>
            </a:r>
            <a:r>
              <a:rPr lang="en-US" sz="2000" b="1" dirty="0" smtClean="0">
                <a:solidFill>
                  <a:srgbClr val="FF0000"/>
                </a:solidFill>
              </a:rPr>
              <a:t>delete</a:t>
            </a:r>
            <a:r>
              <a:rPr lang="en-US" sz="2000" dirty="0" smtClean="0"/>
              <a:t>(</a:t>
            </a:r>
            <a:r>
              <a:rPr lang="en-US" sz="2000" dirty="0" smtClean="0">
                <a:hlinkClick r:id="rId3" tooltip="class in org.apache.hadoop.fs"/>
              </a:rPr>
              <a:t>Path</a:t>
            </a:r>
            <a:r>
              <a:rPr lang="en-US" sz="2000" dirty="0" smtClean="0"/>
              <a:t> </a:t>
            </a:r>
            <a:r>
              <a:rPr lang="en-US" sz="2000" dirty="0" err="1" smtClean="0"/>
              <a:t>f,boolean</a:t>
            </a:r>
            <a:r>
              <a:rPr lang="en-US" sz="2000" dirty="0" smtClean="0"/>
              <a:t> recursive)	throws </a:t>
            </a:r>
            <a:r>
              <a:rPr lang="en-US" sz="2000" dirty="0" err="1" smtClean="0">
                <a:hlinkClick r:id="rId2" tooltip="class or interface in java.io"/>
              </a:rPr>
              <a:t>IOException</a:t>
            </a:r>
            <a:endParaRPr lang="en-US" sz="2000" dirty="0" smtClean="0"/>
          </a:p>
          <a:p>
            <a:pPr>
              <a:lnSpc>
                <a:spcPct val="110000"/>
              </a:lnSpc>
              <a:spcAft>
                <a:spcPts val="600"/>
              </a:spcAft>
              <a:buNone/>
              <a:defRPr/>
            </a:pPr>
            <a:r>
              <a:rPr lang="en-US" sz="2000" dirty="0" smtClean="0"/>
              <a:t>   f: </a:t>
            </a:r>
            <a:r>
              <a:rPr lang="zh-CN" altLang="en-US" sz="2000" dirty="0" smtClean="0"/>
              <a:t>待删除文件名</a:t>
            </a:r>
            <a:endParaRPr lang="en-US" altLang="zh-CN" sz="2000" dirty="0" smtClean="0"/>
          </a:p>
          <a:p>
            <a:pPr>
              <a:lnSpc>
                <a:spcPct val="110000"/>
              </a:lnSpc>
              <a:spcAft>
                <a:spcPts val="600"/>
              </a:spcAft>
              <a:buNone/>
              <a:defRPr/>
            </a:pPr>
            <a:r>
              <a:rPr lang="en-US" sz="2000" dirty="0" smtClean="0"/>
              <a:t>	recursive</a:t>
            </a:r>
            <a:r>
              <a:rPr lang="zh-CN" altLang="en-US" sz="2000" dirty="0" smtClean="0"/>
              <a:t>：如果</a:t>
            </a:r>
            <a:r>
              <a:rPr lang="en-US" sz="2000" dirty="0" smtClean="0"/>
              <a:t>recursive</a:t>
            </a:r>
            <a:r>
              <a:rPr lang="zh-CN" altLang="en-US" sz="2000" dirty="0" smtClean="0"/>
              <a:t>为</a:t>
            </a:r>
            <a:r>
              <a:rPr lang="en-US" sz="2000" dirty="0" smtClean="0"/>
              <a:t>true</a:t>
            </a:r>
            <a:r>
              <a:rPr lang="zh-CN" altLang="en-US" sz="2000" dirty="0" smtClean="0"/>
              <a:t>，并且</a:t>
            </a:r>
            <a:r>
              <a:rPr lang="en-US" sz="2000" dirty="0" smtClean="0"/>
              <a:t>f</a:t>
            </a:r>
            <a:r>
              <a:rPr lang="zh-CN" altLang="en-US" sz="2000" dirty="0" smtClean="0"/>
              <a:t>是目录，那么会递归删除</a:t>
            </a:r>
            <a:r>
              <a:rPr lang="en-US" sz="2000" dirty="0" smtClean="0"/>
              <a:t>f</a:t>
            </a:r>
            <a:r>
              <a:rPr lang="zh-CN" altLang="en-US" sz="2000" dirty="0" smtClean="0"/>
              <a:t>下所有文件。</a:t>
            </a:r>
            <a:endParaRPr lang="en-US" altLang="zh-CN" sz="2000" dirty="0" smtClean="0"/>
          </a:p>
          <a:p>
            <a:pPr>
              <a:lnSpc>
                <a:spcPct val="110000"/>
              </a:lnSpc>
              <a:spcAft>
                <a:spcPts val="600"/>
              </a:spcAft>
              <a:buNone/>
              <a:defRPr/>
            </a:pPr>
            <a:r>
              <a:rPr lang="en-US" altLang="zh-CN" sz="2000" dirty="0" smtClean="0"/>
              <a:t>              f</a:t>
            </a:r>
            <a:r>
              <a:rPr lang="zh-CN" altLang="en-US" sz="2000" dirty="0" smtClean="0"/>
              <a:t>是文件的话，</a:t>
            </a:r>
            <a:r>
              <a:rPr lang="en-US" sz="2000" dirty="0" smtClean="0"/>
              <a:t>recursive</a:t>
            </a:r>
            <a:r>
              <a:rPr lang="zh-CN" altLang="en-US" sz="2000" dirty="0" smtClean="0"/>
              <a:t>为</a:t>
            </a:r>
            <a:r>
              <a:rPr lang="en-US" sz="2000" dirty="0" smtClean="0"/>
              <a:t>true</a:t>
            </a:r>
            <a:r>
              <a:rPr lang="zh-CN" altLang="en-US" sz="2000" dirty="0" smtClean="0"/>
              <a:t>还是</a:t>
            </a:r>
            <a:r>
              <a:rPr lang="en-US" sz="2000" dirty="0" smtClean="0"/>
              <a:t>false</a:t>
            </a:r>
            <a:r>
              <a:rPr lang="zh-CN" altLang="en-US" sz="2000" dirty="0" smtClean="0"/>
              <a:t>无影响。</a:t>
            </a:r>
            <a:r>
              <a:rPr lang="en-US" sz="2000" dirty="0" smtClean="0"/>
              <a:t>	</a:t>
            </a:r>
          </a:p>
          <a:p>
            <a:pPr>
              <a:lnSpc>
                <a:spcPct val="110000"/>
              </a:lnSpc>
              <a:spcAft>
                <a:spcPts val="600"/>
              </a:spcAft>
              <a:buNone/>
              <a:defRPr/>
            </a:pPr>
            <a:r>
              <a:rPr lang="en-US" altLang="zh-CN" sz="2000" dirty="0" smtClean="0"/>
              <a:t>   </a:t>
            </a:r>
            <a:r>
              <a:rPr lang="zh-CN" altLang="en-US" sz="2000" dirty="0" smtClean="0"/>
              <a:t>另外，类似</a:t>
            </a:r>
            <a:r>
              <a:rPr lang="en-US" sz="2000" dirty="0" smtClean="0"/>
              <a:t>Java</a:t>
            </a:r>
            <a:r>
              <a:rPr lang="zh-CN" altLang="en-US" sz="2000" dirty="0" smtClean="0"/>
              <a:t>中</a:t>
            </a:r>
            <a:r>
              <a:rPr lang="en-US" sz="2000" dirty="0" smtClean="0"/>
              <a:t>File</a:t>
            </a:r>
            <a:r>
              <a:rPr lang="zh-CN" altLang="en-US" sz="2000" dirty="0" smtClean="0"/>
              <a:t>的接口</a:t>
            </a:r>
            <a:r>
              <a:rPr lang="en-US" sz="2000" dirty="0" err="1" smtClean="0"/>
              <a:t>DeleteOnExit</a:t>
            </a:r>
            <a:r>
              <a:rPr lang="zh-CN" altLang="en-US" sz="2000" dirty="0" smtClean="0"/>
              <a:t>，如果某些文件需要删除，但是当前不能被删；或者说当时删除代价太大，想留到退出时再删除的话，</a:t>
            </a:r>
            <a:r>
              <a:rPr lang="en-US" sz="2000" dirty="0" err="1" smtClean="0"/>
              <a:t>FileSystem</a:t>
            </a:r>
            <a:r>
              <a:rPr lang="zh-CN" altLang="en-US" sz="2000" dirty="0" smtClean="0"/>
              <a:t>中也提供了一个</a:t>
            </a:r>
            <a:r>
              <a:rPr lang="en-US" sz="2000" dirty="0" err="1" smtClean="0"/>
              <a:t>deleteOnExit</a:t>
            </a:r>
            <a:r>
              <a:rPr lang="zh-CN" altLang="en-US" sz="2000" dirty="0" smtClean="0"/>
              <a:t>接口：</a:t>
            </a:r>
            <a:r>
              <a:rPr lang="en-US" sz="2000" dirty="0" smtClean="0"/>
              <a:t>	</a:t>
            </a:r>
          </a:p>
          <a:p>
            <a:pPr>
              <a:lnSpc>
                <a:spcPct val="110000"/>
              </a:lnSpc>
              <a:spcAft>
                <a:spcPts val="600"/>
              </a:spcAft>
              <a:buNone/>
              <a:defRPr/>
            </a:pPr>
            <a:r>
              <a:rPr lang="en-US" sz="2000" dirty="0" smtClean="0"/>
              <a:t>     public </a:t>
            </a:r>
            <a:r>
              <a:rPr lang="en-US" sz="2000" dirty="0" err="1" smtClean="0"/>
              <a:t>boolean</a:t>
            </a:r>
            <a:r>
              <a:rPr lang="en-US" sz="2000" dirty="0" smtClean="0"/>
              <a:t> </a:t>
            </a:r>
            <a:r>
              <a:rPr lang="en-US" sz="2000" b="1" dirty="0" err="1" smtClean="0">
                <a:solidFill>
                  <a:srgbClr val="FF0000"/>
                </a:solidFill>
              </a:rPr>
              <a:t>deleteOnExit</a:t>
            </a:r>
            <a:r>
              <a:rPr lang="en-US" sz="2000" dirty="0" smtClean="0"/>
              <a:t>(</a:t>
            </a:r>
            <a:r>
              <a:rPr lang="en-US" sz="2000" dirty="0" smtClean="0">
                <a:hlinkClick r:id="rId3" tooltip="class in org.apache.hadoop.fs"/>
              </a:rPr>
              <a:t>Path</a:t>
            </a:r>
            <a:r>
              <a:rPr lang="en-US" sz="2000" dirty="0" smtClean="0"/>
              <a:t> f) throws </a:t>
            </a:r>
            <a:r>
              <a:rPr lang="en-US" sz="2000" dirty="0" err="1" smtClean="0">
                <a:hlinkClick r:id="rId2" tooltip="class or interface in java.io"/>
              </a:rPr>
              <a:t>IOException</a:t>
            </a:r>
            <a:r>
              <a:rPr lang="en-US" sz="2000" dirty="0" smtClean="0"/>
              <a:t>	</a:t>
            </a:r>
          </a:p>
          <a:p>
            <a:pPr>
              <a:lnSpc>
                <a:spcPct val="110000"/>
              </a:lnSpc>
              <a:spcAft>
                <a:spcPts val="600"/>
              </a:spcAft>
              <a:buNone/>
              <a:defRPr/>
            </a:pPr>
            <a:r>
              <a:rPr lang="en-US" altLang="zh-CN" sz="2000" dirty="0" smtClean="0"/>
              <a:t>   </a:t>
            </a:r>
            <a:r>
              <a:rPr lang="zh-CN" altLang="en-US" sz="2000" dirty="0" smtClean="0"/>
              <a:t>标记文件</a:t>
            </a:r>
            <a:r>
              <a:rPr lang="en-US" sz="2000" dirty="0" smtClean="0"/>
              <a:t>f</a:t>
            </a:r>
            <a:r>
              <a:rPr lang="zh-CN" altLang="en-US" sz="2000" dirty="0" smtClean="0"/>
              <a:t>，当文件系统关闭时才真正删除此文件，但是这个文件</a:t>
            </a:r>
            <a:r>
              <a:rPr lang="en-US" sz="2000" dirty="0" smtClean="0"/>
              <a:t>f</a:t>
            </a:r>
            <a:r>
              <a:rPr lang="zh-CN" altLang="en-US" sz="2000" dirty="0" smtClean="0"/>
              <a:t>必须存在。</a:t>
            </a:r>
            <a:endParaRPr lang="zh-CN" altLang="en-US" sz="2000" dirty="0"/>
          </a:p>
        </p:txBody>
      </p:sp>
      <p:sp>
        <p:nvSpPr>
          <p:cNvPr id="23" name="Title 1"/>
          <p:cNvSpPr txBox="1">
            <a:spLocks/>
          </p:cNvSpPr>
          <p:nvPr/>
        </p:nvSpPr>
        <p:spPr>
          <a:xfrm>
            <a:off x="365545" y="4315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7.Hadoop HDFS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的编程</a:t>
            </a:r>
            <a:endPar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014413"/>
            <a:ext cx="8526463" cy="5553075"/>
          </a:xfrm>
        </p:spPr>
        <p:txBody>
          <a:bodyPr>
            <a:normAutofit fontScale="62500" lnSpcReduction="20000"/>
          </a:bodyPr>
          <a:lstStyle/>
          <a:p>
            <a:pPr marL="274320" indent="-274320" fontAlgn="auto">
              <a:spcBef>
                <a:spcPts val="580"/>
              </a:spcBef>
              <a:spcAft>
                <a:spcPts val="0"/>
              </a:spcAft>
              <a:buFont typeface="Wingdings 2"/>
              <a:buNone/>
              <a:defRPr/>
            </a:pPr>
            <a:r>
              <a:rPr lang="en-US" altLang="zh-CN" sz="2800" b="1" dirty="0" smtClean="0">
                <a:solidFill>
                  <a:srgbClr val="00B050"/>
                </a:solidFill>
                <a:latin typeface="黑体" pitchFamily="2" charset="-122"/>
                <a:ea typeface="黑体" pitchFamily="2" charset="-122"/>
              </a:rPr>
              <a:t>HDFS</a:t>
            </a:r>
            <a:r>
              <a:rPr lang="zh-CN" altLang="en-US" sz="2800" b="1" dirty="0" smtClean="0">
                <a:solidFill>
                  <a:srgbClr val="00B050"/>
                </a:solidFill>
                <a:latin typeface="黑体" pitchFamily="2" charset="-122"/>
                <a:ea typeface="黑体" pitchFamily="2" charset="-122"/>
              </a:rPr>
              <a:t>编程实例</a:t>
            </a:r>
            <a:endParaRPr lang="en-US" altLang="zh-CN" sz="2800" b="1" dirty="0" smtClean="0">
              <a:solidFill>
                <a:srgbClr val="00B050"/>
              </a:solidFill>
              <a:latin typeface="黑体" pitchFamily="2" charset="-122"/>
              <a:ea typeface="黑体" pitchFamily="2" charset="-122"/>
            </a:endParaRPr>
          </a:p>
          <a:p>
            <a:pPr>
              <a:lnSpc>
                <a:spcPct val="120000"/>
              </a:lnSpc>
              <a:spcBef>
                <a:spcPts val="0"/>
              </a:spcBef>
              <a:buNone/>
              <a:defRPr/>
            </a:pPr>
            <a:endParaRPr lang="en-US" sz="1800" dirty="0" smtClean="0"/>
          </a:p>
          <a:p>
            <a:pPr marL="0" indent="0">
              <a:lnSpc>
                <a:spcPct val="120000"/>
              </a:lnSpc>
              <a:spcBef>
                <a:spcPts val="0"/>
              </a:spcBef>
              <a:buNone/>
              <a:defRPr/>
            </a:pPr>
            <a:r>
              <a:rPr lang="zh-CN" altLang="en-US" sz="2900" dirty="0" smtClean="0"/>
              <a:t>获取一个指定</a:t>
            </a:r>
            <a:r>
              <a:rPr lang="en-US" altLang="zh-CN" sz="2900" dirty="0" smtClean="0"/>
              <a:t>HDFS</a:t>
            </a:r>
            <a:r>
              <a:rPr lang="zh-CN" altLang="en-US" sz="2900" dirty="0" smtClean="0"/>
              <a:t>目录下所有文件的信息，对每一个文件，打开文件、循环</a:t>
            </a:r>
            <a:r>
              <a:rPr lang="zh-CN" altLang="en-US" sz="2900" dirty="0" smtClean="0"/>
              <a:t>读取每行数据、检查每行是否包含指定的字符串，如包含则写入本地目标文件。</a:t>
            </a:r>
            <a:endParaRPr lang="en-US" sz="5100" dirty="0" smtClean="0"/>
          </a:p>
          <a:p>
            <a:pPr>
              <a:lnSpc>
                <a:spcPct val="120000"/>
              </a:lnSpc>
              <a:spcBef>
                <a:spcPts val="0"/>
              </a:spcBef>
              <a:buNone/>
              <a:defRPr/>
            </a:pPr>
            <a:endParaRPr lang="en-US" sz="1800" dirty="0" smtClean="0"/>
          </a:p>
          <a:p>
            <a:pPr>
              <a:lnSpc>
                <a:spcPct val="120000"/>
              </a:lnSpc>
              <a:spcBef>
                <a:spcPts val="0"/>
              </a:spcBef>
              <a:buNone/>
              <a:defRPr/>
            </a:pPr>
            <a:r>
              <a:rPr lang="en-US" sz="1900" dirty="0" smtClean="0"/>
              <a:t>import </a:t>
            </a:r>
            <a:r>
              <a:rPr lang="en-US" sz="1900" dirty="0" err="1" smtClean="0"/>
              <a:t>java.util.Scanner</a:t>
            </a:r>
            <a:r>
              <a:rPr lang="en-US" sz="1900" dirty="0" smtClean="0"/>
              <a:t>;</a:t>
            </a:r>
          </a:p>
          <a:p>
            <a:pPr>
              <a:lnSpc>
                <a:spcPct val="120000"/>
              </a:lnSpc>
              <a:spcBef>
                <a:spcPts val="0"/>
              </a:spcBef>
              <a:buNone/>
              <a:defRPr/>
            </a:pPr>
            <a:r>
              <a:rPr lang="en-US" sz="1900" dirty="0" smtClean="0"/>
              <a:t>import </a:t>
            </a:r>
            <a:r>
              <a:rPr lang="en-US" sz="1900" dirty="0" err="1" smtClean="0"/>
              <a:t>java.io.IOException</a:t>
            </a:r>
            <a:r>
              <a:rPr lang="en-US" sz="1900" dirty="0" smtClean="0"/>
              <a:t>;</a:t>
            </a:r>
          </a:p>
          <a:p>
            <a:pPr>
              <a:lnSpc>
                <a:spcPct val="120000"/>
              </a:lnSpc>
              <a:spcBef>
                <a:spcPts val="0"/>
              </a:spcBef>
              <a:buNone/>
              <a:defRPr/>
            </a:pPr>
            <a:r>
              <a:rPr lang="en-US" sz="1900" dirty="0" smtClean="0"/>
              <a:t>import </a:t>
            </a:r>
            <a:r>
              <a:rPr lang="en-US" sz="1900" dirty="0" err="1" smtClean="0"/>
              <a:t>java.io.File</a:t>
            </a:r>
            <a:r>
              <a:rPr lang="en-US" sz="1900" dirty="0" smtClean="0"/>
              <a:t>; </a:t>
            </a:r>
          </a:p>
          <a:p>
            <a:pPr>
              <a:lnSpc>
                <a:spcPct val="120000"/>
              </a:lnSpc>
              <a:spcBef>
                <a:spcPts val="0"/>
              </a:spcBef>
              <a:buNone/>
              <a:defRPr/>
            </a:pPr>
            <a:r>
              <a:rPr lang="en-US" sz="1900" dirty="0" smtClean="0"/>
              <a:t>import </a:t>
            </a:r>
            <a:r>
              <a:rPr lang="en-US" sz="1900" dirty="0" err="1" smtClean="0"/>
              <a:t>org.apache.hadoop.conf.Configuration</a:t>
            </a:r>
            <a:r>
              <a:rPr lang="en-US" sz="1900" dirty="0" smtClean="0"/>
              <a:t>;</a:t>
            </a:r>
          </a:p>
          <a:p>
            <a:pPr>
              <a:lnSpc>
                <a:spcPct val="120000"/>
              </a:lnSpc>
              <a:spcBef>
                <a:spcPts val="0"/>
              </a:spcBef>
              <a:buNone/>
              <a:defRPr/>
            </a:pPr>
            <a:r>
              <a:rPr lang="en-US" sz="1900" dirty="0" smtClean="0"/>
              <a:t>import </a:t>
            </a:r>
            <a:r>
              <a:rPr lang="en-US" sz="1900" dirty="0" err="1" smtClean="0"/>
              <a:t>org.apache.hadoop.fs.FSDataInputStream</a:t>
            </a:r>
            <a:r>
              <a:rPr lang="en-US" sz="1900" dirty="0" smtClean="0"/>
              <a:t>;</a:t>
            </a:r>
          </a:p>
          <a:p>
            <a:pPr>
              <a:lnSpc>
                <a:spcPct val="120000"/>
              </a:lnSpc>
              <a:spcBef>
                <a:spcPts val="0"/>
              </a:spcBef>
              <a:buNone/>
              <a:defRPr/>
            </a:pPr>
            <a:r>
              <a:rPr lang="en-US" sz="1900" dirty="0" smtClean="0"/>
              <a:t>import </a:t>
            </a:r>
            <a:r>
              <a:rPr lang="en-US" sz="1900" dirty="0" err="1" smtClean="0"/>
              <a:t>org.apache.hadoop.fs.FSDataOutputStream</a:t>
            </a:r>
            <a:r>
              <a:rPr lang="en-US" sz="1900" dirty="0" smtClean="0"/>
              <a:t>;</a:t>
            </a:r>
          </a:p>
          <a:p>
            <a:pPr>
              <a:lnSpc>
                <a:spcPct val="120000"/>
              </a:lnSpc>
              <a:spcBef>
                <a:spcPts val="0"/>
              </a:spcBef>
              <a:buNone/>
              <a:defRPr/>
            </a:pPr>
            <a:r>
              <a:rPr lang="en-US" sz="1900" dirty="0" smtClean="0"/>
              <a:t>import </a:t>
            </a:r>
            <a:r>
              <a:rPr lang="en-US" sz="1900" dirty="0" err="1" smtClean="0"/>
              <a:t>org.apache.hadoop.fs.FileStatus</a:t>
            </a:r>
            <a:r>
              <a:rPr lang="en-US" sz="1900" dirty="0" smtClean="0"/>
              <a:t>;</a:t>
            </a:r>
          </a:p>
          <a:p>
            <a:pPr>
              <a:lnSpc>
                <a:spcPct val="120000"/>
              </a:lnSpc>
              <a:spcBef>
                <a:spcPts val="0"/>
              </a:spcBef>
              <a:buNone/>
              <a:defRPr/>
            </a:pPr>
            <a:r>
              <a:rPr lang="en-US" sz="1900" dirty="0" smtClean="0"/>
              <a:t>import </a:t>
            </a:r>
            <a:r>
              <a:rPr lang="en-US" sz="1900" dirty="0" err="1" smtClean="0"/>
              <a:t>org.apache.hadoop.fs.FileSystem</a:t>
            </a:r>
            <a:r>
              <a:rPr lang="en-US" sz="1900" dirty="0" smtClean="0"/>
              <a:t>;</a:t>
            </a:r>
          </a:p>
          <a:p>
            <a:pPr>
              <a:lnSpc>
                <a:spcPct val="120000"/>
              </a:lnSpc>
              <a:spcBef>
                <a:spcPts val="0"/>
              </a:spcBef>
              <a:buNone/>
              <a:defRPr/>
            </a:pPr>
            <a:r>
              <a:rPr lang="en-US" sz="1900" dirty="0" smtClean="0"/>
              <a:t>import </a:t>
            </a:r>
            <a:r>
              <a:rPr lang="en-US" sz="1900" dirty="0" err="1" smtClean="0"/>
              <a:t>org.apache.hadoop.fs.Path</a:t>
            </a:r>
            <a:r>
              <a:rPr lang="en-US" sz="1900" dirty="0" smtClean="0"/>
              <a:t>; </a:t>
            </a:r>
          </a:p>
          <a:p>
            <a:pPr>
              <a:lnSpc>
                <a:spcPct val="120000"/>
              </a:lnSpc>
              <a:spcBef>
                <a:spcPts val="0"/>
              </a:spcBef>
              <a:buNone/>
              <a:defRPr/>
            </a:pPr>
            <a:r>
              <a:rPr lang="en-US" sz="1900" dirty="0" smtClean="0"/>
              <a:t>public class </a:t>
            </a:r>
            <a:r>
              <a:rPr lang="en-US" sz="1900" b="1" dirty="0" err="1" smtClean="0">
                <a:solidFill>
                  <a:srgbClr val="FF0000"/>
                </a:solidFill>
              </a:rPr>
              <a:t>resultFilter</a:t>
            </a:r>
            <a:endParaRPr lang="en-US" sz="1900" b="1" dirty="0" smtClean="0">
              <a:solidFill>
                <a:srgbClr val="FF0000"/>
              </a:solidFill>
            </a:endParaRPr>
          </a:p>
          <a:p>
            <a:pPr>
              <a:lnSpc>
                <a:spcPct val="120000"/>
              </a:lnSpc>
              <a:spcBef>
                <a:spcPts val="0"/>
              </a:spcBef>
              <a:buNone/>
              <a:defRPr/>
            </a:pPr>
            <a:r>
              <a:rPr lang="en-US" sz="1900" dirty="0" smtClean="0"/>
              <a:t>{	</a:t>
            </a:r>
          </a:p>
          <a:p>
            <a:pPr>
              <a:lnSpc>
                <a:spcPct val="120000"/>
              </a:lnSpc>
              <a:spcBef>
                <a:spcPts val="0"/>
              </a:spcBef>
              <a:buNone/>
              <a:defRPr/>
            </a:pPr>
            <a:r>
              <a:rPr lang="en-US" sz="1900" dirty="0" smtClean="0"/>
              <a:t>   public static void main(String[] </a:t>
            </a:r>
            <a:r>
              <a:rPr lang="en-US" sz="1900" dirty="0" err="1" smtClean="0"/>
              <a:t>args</a:t>
            </a:r>
            <a:r>
              <a:rPr lang="en-US" sz="1900" dirty="0" smtClean="0"/>
              <a:t>) throws </a:t>
            </a:r>
            <a:r>
              <a:rPr lang="en-US" sz="1900" dirty="0" err="1" smtClean="0"/>
              <a:t>IOException</a:t>
            </a:r>
            <a:r>
              <a:rPr lang="en-US" sz="1900" dirty="0" smtClean="0"/>
              <a:t> </a:t>
            </a:r>
          </a:p>
          <a:p>
            <a:pPr>
              <a:lnSpc>
                <a:spcPct val="120000"/>
              </a:lnSpc>
              <a:spcBef>
                <a:spcPts val="0"/>
              </a:spcBef>
              <a:buNone/>
              <a:defRPr/>
            </a:pPr>
            <a:r>
              <a:rPr lang="en-US" sz="1900" dirty="0" smtClean="0"/>
              <a:t>   {		</a:t>
            </a:r>
          </a:p>
          <a:p>
            <a:pPr>
              <a:lnSpc>
                <a:spcPct val="120000"/>
              </a:lnSpc>
              <a:spcBef>
                <a:spcPts val="0"/>
              </a:spcBef>
              <a:buNone/>
              <a:defRPr/>
            </a:pPr>
            <a:r>
              <a:rPr lang="en-US" sz="1900" dirty="0" smtClean="0"/>
              <a:t>      Configuration conf = new Configuration();	//</a:t>
            </a:r>
            <a:r>
              <a:rPr lang="zh-CN" altLang="en-US" sz="1900" dirty="0" smtClean="0"/>
              <a:t>以下两句中，</a:t>
            </a:r>
            <a:r>
              <a:rPr lang="en-US" sz="1900" dirty="0" err="1" smtClean="0"/>
              <a:t>hdfs</a:t>
            </a:r>
            <a:r>
              <a:rPr lang="zh-CN" altLang="en-US" sz="1900" dirty="0" smtClean="0"/>
              <a:t>和</a:t>
            </a:r>
            <a:r>
              <a:rPr lang="en-US" sz="1900" dirty="0" smtClean="0"/>
              <a:t>local</a:t>
            </a:r>
            <a:r>
              <a:rPr lang="zh-CN" altLang="en-US" sz="1900" dirty="0" smtClean="0"/>
              <a:t>分别对应</a:t>
            </a:r>
            <a:r>
              <a:rPr lang="en-US" sz="1900" dirty="0" smtClean="0"/>
              <a:t>HDFS</a:t>
            </a:r>
            <a:r>
              <a:rPr lang="zh-CN" altLang="en-US" sz="1900" dirty="0" smtClean="0"/>
              <a:t>实例和本地文件系统实例</a:t>
            </a:r>
            <a:r>
              <a:rPr lang="en-US" sz="1900" dirty="0" smtClean="0"/>
              <a:t>	</a:t>
            </a:r>
          </a:p>
          <a:p>
            <a:pPr>
              <a:lnSpc>
                <a:spcPct val="120000"/>
              </a:lnSpc>
              <a:spcBef>
                <a:spcPts val="0"/>
              </a:spcBef>
              <a:buNone/>
              <a:defRPr/>
            </a:pPr>
            <a:r>
              <a:rPr lang="en-US" sz="1900" dirty="0" smtClean="0"/>
              <a:t>      </a:t>
            </a:r>
            <a:r>
              <a:rPr lang="en-US" sz="1900" dirty="0" err="1" smtClean="0"/>
              <a:t>FileSystem</a:t>
            </a:r>
            <a:r>
              <a:rPr lang="en-US" sz="1900" dirty="0" smtClean="0"/>
              <a:t> </a:t>
            </a:r>
            <a:r>
              <a:rPr lang="en-US" sz="1900" dirty="0" err="1" smtClean="0">
                <a:solidFill>
                  <a:srgbClr val="FF0000"/>
                </a:solidFill>
              </a:rPr>
              <a:t>hdfs</a:t>
            </a:r>
            <a:r>
              <a:rPr lang="en-US" sz="1900" dirty="0" smtClean="0"/>
              <a:t> = </a:t>
            </a:r>
            <a:r>
              <a:rPr lang="en-US" sz="1900" b="1" dirty="0" err="1" smtClean="0">
                <a:solidFill>
                  <a:srgbClr val="FF0000"/>
                </a:solidFill>
              </a:rPr>
              <a:t>FileSystem.get</a:t>
            </a:r>
            <a:r>
              <a:rPr lang="en-US" sz="1900" b="1" dirty="0" smtClean="0">
                <a:solidFill>
                  <a:srgbClr val="FF0000"/>
                </a:solidFill>
              </a:rPr>
              <a:t>(conf)</a:t>
            </a:r>
            <a:r>
              <a:rPr lang="en-US" sz="1900" dirty="0" smtClean="0"/>
              <a:t>;		</a:t>
            </a:r>
          </a:p>
          <a:p>
            <a:pPr>
              <a:lnSpc>
                <a:spcPct val="120000"/>
              </a:lnSpc>
              <a:spcBef>
                <a:spcPts val="0"/>
              </a:spcBef>
              <a:buNone/>
              <a:defRPr/>
            </a:pPr>
            <a:r>
              <a:rPr lang="en-US" sz="1900" dirty="0" smtClean="0"/>
              <a:t>      </a:t>
            </a:r>
            <a:r>
              <a:rPr lang="en-US" sz="1900" dirty="0" err="1" smtClean="0"/>
              <a:t>FileSystem</a:t>
            </a:r>
            <a:r>
              <a:rPr lang="en-US" sz="1900" dirty="0" smtClean="0"/>
              <a:t> </a:t>
            </a:r>
            <a:r>
              <a:rPr lang="en-US" sz="1900" dirty="0" smtClean="0">
                <a:solidFill>
                  <a:srgbClr val="FF0000"/>
                </a:solidFill>
              </a:rPr>
              <a:t>local</a:t>
            </a:r>
            <a:r>
              <a:rPr lang="en-US" sz="1900" dirty="0" smtClean="0"/>
              <a:t> = </a:t>
            </a:r>
            <a:r>
              <a:rPr lang="en-US" sz="1900" b="1" dirty="0" err="1" smtClean="0">
                <a:solidFill>
                  <a:srgbClr val="FF0000"/>
                </a:solidFill>
              </a:rPr>
              <a:t>FileSystem.getLocal</a:t>
            </a:r>
            <a:r>
              <a:rPr lang="en-US" sz="1900" b="1" dirty="0" smtClean="0">
                <a:solidFill>
                  <a:srgbClr val="FF0000"/>
                </a:solidFill>
              </a:rPr>
              <a:t>(conf)</a:t>
            </a:r>
            <a:r>
              <a:rPr lang="en-US" sz="1900" dirty="0" smtClean="0"/>
              <a:t>; 	  </a:t>
            </a:r>
          </a:p>
          <a:p>
            <a:pPr>
              <a:lnSpc>
                <a:spcPct val="120000"/>
              </a:lnSpc>
              <a:spcBef>
                <a:spcPts val="0"/>
              </a:spcBef>
              <a:buNone/>
              <a:defRPr/>
            </a:pPr>
            <a:r>
              <a:rPr lang="en-US" sz="1900" dirty="0" smtClean="0"/>
              <a:t>      Path </a:t>
            </a:r>
            <a:r>
              <a:rPr lang="en-US" sz="1900" dirty="0" err="1" smtClean="0"/>
              <a:t>inputDir</a:t>
            </a:r>
            <a:r>
              <a:rPr lang="en-US" sz="1900" dirty="0" smtClean="0"/>
              <a:t>, </a:t>
            </a:r>
            <a:r>
              <a:rPr lang="en-US" sz="1900" dirty="0" err="1" smtClean="0"/>
              <a:t>localFile</a:t>
            </a:r>
            <a:r>
              <a:rPr lang="en-US" sz="1900" dirty="0" smtClean="0"/>
              <a:t>;				</a:t>
            </a:r>
          </a:p>
          <a:p>
            <a:pPr>
              <a:lnSpc>
                <a:spcPct val="120000"/>
              </a:lnSpc>
              <a:spcBef>
                <a:spcPts val="0"/>
              </a:spcBef>
              <a:buNone/>
              <a:defRPr/>
            </a:pPr>
            <a:r>
              <a:rPr lang="en-US" sz="1900" dirty="0" smtClean="0"/>
              <a:t>      </a:t>
            </a:r>
            <a:r>
              <a:rPr lang="en-US" sz="1900" dirty="0" err="1" smtClean="0"/>
              <a:t>FileStatus</a:t>
            </a:r>
            <a:r>
              <a:rPr lang="en-US" sz="1900" dirty="0" smtClean="0"/>
              <a:t>[] </a:t>
            </a:r>
            <a:r>
              <a:rPr lang="en-US" sz="1900" dirty="0" err="1" smtClean="0"/>
              <a:t>inputFiles</a:t>
            </a:r>
            <a:r>
              <a:rPr lang="en-US" sz="1900" dirty="0" smtClean="0"/>
              <a:t>;		</a:t>
            </a:r>
          </a:p>
          <a:p>
            <a:pPr>
              <a:lnSpc>
                <a:spcPct val="120000"/>
              </a:lnSpc>
              <a:spcBef>
                <a:spcPts val="0"/>
              </a:spcBef>
              <a:buNone/>
              <a:defRPr/>
            </a:pPr>
            <a:r>
              <a:rPr lang="en-US" sz="1900" dirty="0" smtClean="0"/>
              <a:t>      </a:t>
            </a:r>
            <a:r>
              <a:rPr lang="en-US" sz="1900" dirty="0" err="1" smtClean="0"/>
              <a:t>FSDataOutputStream</a:t>
            </a:r>
            <a:r>
              <a:rPr lang="en-US" sz="1900" dirty="0" smtClean="0"/>
              <a:t> out = null;</a:t>
            </a:r>
          </a:p>
          <a:p>
            <a:pPr>
              <a:lnSpc>
                <a:spcPct val="120000"/>
              </a:lnSpc>
              <a:spcBef>
                <a:spcPts val="0"/>
              </a:spcBef>
              <a:buNone/>
              <a:defRPr/>
            </a:pPr>
            <a:r>
              <a:rPr lang="en-US" sz="1900" dirty="0" smtClean="0"/>
              <a:t>      </a:t>
            </a:r>
            <a:r>
              <a:rPr lang="en-US" sz="1900" dirty="0" err="1" smtClean="0"/>
              <a:t>FSDataInputStream</a:t>
            </a:r>
            <a:r>
              <a:rPr lang="en-US" sz="1900" dirty="0" smtClean="0"/>
              <a:t> in = null;		</a:t>
            </a:r>
          </a:p>
          <a:p>
            <a:pPr>
              <a:lnSpc>
                <a:spcPct val="120000"/>
              </a:lnSpc>
              <a:spcBef>
                <a:spcPts val="0"/>
              </a:spcBef>
              <a:buNone/>
              <a:defRPr/>
            </a:pPr>
            <a:r>
              <a:rPr lang="en-US" sz="1900" dirty="0" smtClean="0"/>
              <a:t>      Scanner scan;  String </a:t>
            </a:r>
            <a:r>
              <a:rPr lang="en-US" sz="1900" dirty="0" err="1" smtClean="0"/>
              <a:t>str</a:t>
            </a:r>
            <a:r>
              <a:rPr lang="en-US" sz="1900" dirty="0" smtClean="0"/>
              <a:t>;	byte[] </a:t>
            </a:r>
            <a:r>
              <a:rPr lang="en-US" sz="1900" dirty="0" err="1" smtClean="0"/>
              <a:t>buf</a:t>
            </a:r>
            <a:r>
              <a:rPr lang="en-US" sz="1900" dirty="0" smtClean="0"/>
              <a:t>;	</a:t>
            </a:r>
            <a:r>
              <a:rPr lang="en-US" sz="1900" dirty="0" err="1" smtClean="0"/>
              <a:t>int</a:t>
            </a:r>
            <a:r>
              <a:rPr lang="en-US" sz="1900" dirty="0" smtClean="0"/>
              <a:t> </a:t>
            </a:r>
            <a:r>
              <a:rPr lang="en-US" sz="1900" dirty="0" err="1" smtClean="0"/>
              <a:t>singleFileLines</a:t>
            </a:r>
            <a:r>
              <a:rPr lang="en-US" sz="1900" dirty="0" smtClean="0"/>
              <a:t>;	</a:t>
            </a:r>
            <a:r>
              <a:rPr lang="en-US" sz="1900" dirty="0" err="1" smtClean="0"/>
              <a:t>int</a:t>
            </a:r>
            <a:r>
              <a:rPr lang="en-US" sz="1900" dirty="0" smtClean="0"/>
              <a:t> </a:t>
            </a:r>
            <a:r>
              <a:rPr lang="en-US" sz="1900" dirty="0" err="1" smtClean="0"/>
              <a:t>numLines</a:t>
            </a:r>
            <a:r>
              <a:rPr lang="en-US" sz="1900" dirty="0" smtClean="0"/>
              <a:t>, </a:t>
            </a:r>
            <a:r>
              <a:rPr lang="en-US" sz="1900" dirty="0" err="1" smtClean="0"/>
              <a:t>numFiles</a:t>
            </a:r>
            <a:r>
              <a:rPr lang="en-US" sz="1900" dirty="0" smtClean="0"/>
              <a:t>, </a:t>
            </a:r>
            <a:r>
              <a:rPr lang="en-US" sz="1900" dirty="0" err="1" smtClean="0"/>
              <a:t>i</a:t>
            </a:r>
            <a:r>
              <a:rPr lang="en-US" sz="1900" dirty="0" smtClean="0"/>
              <a:t>;	</a:t>
            </a:r>
          </a:p>
          <a:p>
            <a:pPr>
              <a:lnSpc>
                <a:spcPct val="120000"/>
              </a:lnSpc>
              <a:spcBef>
                <a:spcPts val="0"/>
              </a:spcBef>
              <a:buNone/>
              <a:defRPr/>
            </a:pPr>
            <a:r>
              <a:rPr lang="en-US" sz="1900" dirty="0" smtClean="0"/>
              <a:t>      </a:t>
            </a:r>
            <a:r>
              <a:rPr lang="en-US" sz="1900" dirty="0" err="1" smtClean="0"/>
              <a:t>inputDir</a:t>
            </a:r>
            <a:r>
              <a:rPr lang="en-US" sz="1900" dirty="0" smtClean="0"/>
              <a:t> = new Path(</a:t>
            </a:r>
            <a:r>
              <a:rPr lang="en-US" sz="1900" dirty="0" err="1" smtClean="0"/>
              <a:t>args</a:t>
            </a:r>
            <a:r>
              <a:rPr lang="en-US" sz="1900" dirty="0" smtClean="0"/>
              <a:t>[0]);</a:t>
            </a:r>
          </a:p>
          <a:p>
            <a:pPr>
              <a:lnSpc>
                <a:spcPct val="120000"/>
              </a:lnSpc>
              <a:spcBef>
                <a:spcPts val="0"/>
              </a:spcBef>
              <a:buNone/>
              <a:defRPr/>
            </a:pPr>
            <a:r>
              <a:rPr lang="en-US" sz="1900" dirty="0" smtClean="0"/>
              <a:t> 	  </a:t>
            </a:r>
            <a:r>
              <a:rPr lang="en-US" sz="1900" dirty="0" err="1" smtClean="0"/>
              <a:t>singleFileLines</a:t>
            </a:r>
            <a:r>
              <a:rPr lang="en-US" sz="1900" dirty="0" smtClean="0"/>
              <a:t> = </a:t>
            </a:r>
            <a:r>
              <a:rPr lang="en-US" sz="1900" dirty="0" err="1" smtClean="0"/>
              <a:t>Integer.parseInt</a:t>
            </a:r>
            <a:r>
              <a:rPr lang="en-US" sz="1900" dirty="0" smtClean="0"/>
              <a:t>(</a:t>
            </a:r>
            <a:r>
              <a:rPr lang="en-US" sz="1900" dirty="0" err="1" smtClean="0"/>
              <a:t>args</a:t>
            </a:r>
            <a:r>
              <a:rPr lang="en-US" sz="1900" dirty="0" smtClean="0"/>
              <a:t>[3]);</a:t>
            </a:r>
          </a:p>
        </p:txBody>
      </p:sp>
      <p:sp>
        <p:nvSpPr>
          <p:cNvPr id="23" name="Title 1"/>
          <p:cNvSpPr txBox="1">
            <a:spLocks/>
          </p:cNvSpPr>
          <p:nvPr/>
        </p:nvSpPr>
        <p:spPr>
          <a:xfrm>
            <a:off x="365545" y="4315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7.Hadoop HDFS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的编程</a:t>
            </a:r>
            <a:endPar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7350" y="1014413"/>
            <a:ext cx="8526463" cy="5674622"/>
          </a:xfrm>
        </p:spPr>
        <p:txBody>
          <a:bodyPr>
            <a:normAutofit fontScale="77500" lnSpcReduction="20000"/>
          </a:bodyPr>
          <a:lstStyle/>
          <a:p>
            <a:pPr marL="274320" indent="-274320" fontAlgn="auto">
              <a:spcBef>
                <a:spcPts val="580"/>
              </a:spcBef>
              <a:spcAft>
                <a:spcPts val="0"/>
              </a:spcAft>
              <a:buFont typeface="Wingdings 2"/>
              <a:buNone/>
              <a:defRPr/>
            </a:pPr>
            <a:r>
              <a:rPr lang="en-US" altLang="zh-CN" sz="2800" b="1" dirty="0" smtClean="0">
                <a:solidFill>
                  <a:srgbClr val="00B050"/>
                </a:solidFill>
                <a:latin typeface="黑体" pitchFamily="2" charset="-122"/>
                <a:ea typeface="黑体" pitchFamily="2" charset="-122"/>
              </a:rPr>
              <a:t>HDFS</a:t>
            </a:r>
            <a:r>
              <a:rPr lang="zh-CN" altLang="en-US" sz="2800" b="1" dirty="0" smtClean="0">
                <a:solidFill>
                  <a:srgbClr val="00B050"/>
                </a:solidFill>
                <a:latin typeface="黑体" pitchFamily="2" charset="-122"/>
                <a:ea typeface="黑体" pitchFamily="2" charset="-122"/>
              </a:rPr>
              <a:t>编程实例</a:t>
            </a:r>
            <a:endParaRPr lang="en-US" altLang="zh-CN" sz="2800" b="1" dirty="0" smtClean="0">
              <a:solidFill>
                <a:srgbClr val="00B050"/>
              </a:solidFill>
              <a:latin typeface="黑体" pitchFamily="2" charset="-122"/>
              <a:ea typeface="黑体" pitchFamily="2" charset="-122"/>
            </a:endParaRPr>
          </a:p>
          <a:p>
            <a:pPr>
              <a:lnSpc>
                <a:spcPct val="120000"/>
              </a:lnSpc>
              <a:spcBef>
                <a:spcPts val="0"/>
              </a:spcBef>
              <a:buNone/>
              <a:defRPr/>
            </a:pPr>
            <a:r>
              <a:rPr lang="en-US" sz="1500" dirty="0" smtClean="0"/>
              <a:t>  try {  </a:t>
            </a:r>
            <a:r>
              <a:rPr lang="en-US" sz="1500" dirty="0" err="1" smtClean="0"/>
              <a:t>inputFiles</a:t>
            </a:r>
            <a:r>
              <a:rPr lang="en-US" sz="1500" dirty="0" smtClean="0"/>
              <a:t> = </a:t>
            </a:r>
            <a:r>
              <a:rPr lang="en-US" sz="1500" b="1" dirty="0" err="1" smtClean="0">
                <a:solidFill>
                  <a:srgbClr val="FF0000"/>
                </a:solidFill>
              </a:rPr>
              <a:t>hdfs.listStatus</a:t>
            </a:r>
            <a:r>
              <a:rPr lang="en-US" sz="1500" b="1" dirty="0" smtClean="0">
                <a:solidFill>
                  <a:srgbClr val="FF0000"/>
                </a:solidFill>
              </a:rPr>
              <a:t>(</a:t>
            </a:r>
            <a:r>
              <a:rPr lang="en-US" sz="1500" b="1" dirty="0" err="1" smtClean="0">
                <a:solidFill>
                  <a:srgbClr val="FF0000"/>
                </a:solidFill>
              </a:rPr>
              <a:t>inputDir</a:t>
            </a:r>
            <a:r>
              <a:rPr lang="en-US" sz="1500" b="1" dirty="0" smtClean="0">
                <a:solidFill>
                  <a:srgbClr val="FF0000"/>
                </a:solidFill>
              </a:rPr>
              <a:t>)</a:t>
            </a:r>
            <a:r>
              <a:rPr lang="en-US" sz="1500" b="1" dirty="0" smtClean="0"/>
              <a:t>;   </a:t>
            </a:r>
            <a:r>
              <a:rPr lang="en-US" sz="1500" dirty="0" smtClean="0"/>
              <a:t>//</a:t>
            </a:r>
            <a:r>
              <a:rPr lang="zh-CN" altLang="en-US" sz="1500" dirty="0" smtClean="0"/>
              <a:t>获得目录信息</a:t>
            </a:r>
            <a:r>
              <a:rPr lang="en-US" sz="1500" dirty="0" smtClean="0"/>
              <a:t>	</a:t>
            </a:r>
          </a:p>
          <a:p>
            <a:pPr>
              <a:lnSpc>
                <a:spcPct val="120000"/>
              </a:lnSpc>
              <a:spcBef>
                <a:spcPts val="0"/>
              </a:spcBef>
              <a:buNone/>
              <a:defRPr/>
            </a:pPr>
            <a:r>
              <a:rPr lang="en-US" sz="1500" dirty="0" smtClean="0"/>
              <a:t>       </a:t>
            </a:r>
            <a:r>
              <a:rPr lang="en-US" sz="1500" dirty="0" err="1" smtClean="0"/>
              <a:t>numLines</a:t>
            </a:r>
            <a:r>
              <a:rPr lang="en-US" sz="1500" dirty="0" smtClean="0"/>
              <a:t> = 0;	 </a:t>
            </a:r>
            <a:r>
              <a:rPr lang="en-US" sz="1500" dirty="0" err="1" smtClean="0"/>
              <a:t>numFiles</a:t>
            </a:r>
            <a:r>
              <a:rPr lang="en-US" sz="1500" dirty="0" smtClean="0"/>
              <a:t> = 1;    //</a:t>
            </a:r>
            <a:r>
              <a:rPr lang="zh-CN" altLang="en-US" sz="1500" dirty="0" smtClean="0"/>
              <a:t>输出文件从</a:t>
            </a:r>
            <a:r>
              <a:rPr lang="en-US" sz="1500" dirty="0" smtClean="0"/>
              <a:t>1</a:t>
            </a:r>
            <a:r>
              <a:rPr lang="zh-CN" altLang="en-US" sz="1500" dirty="0" smtClean="0"/>
              <a:t>开始编号</a:t>
            </a:r>
            <a:r>
              <a:rPr lang="en-US" sz="1500" dirty="0" smtClean="0"/>
              <a:t>		</a:t>
            </a:r>
          </a:p>
          <a:p>
            <a:pPr>
              <a:lnSpc>
                <a:spcPct val="120000"/>
              </a:lnSpc>
              <a:spcBef>
                <a:spcPts val="0"/>
              </a:spcBef>
              <a:buNone/>
              <a:defRPr/>
            </a:pPr>
            <a:r>
              <a:rPr lang="en-US" sz="1500" dirty="0" smtClean="0"/>
              <a:t>       </a:t>
            </a:r>
            <a:r>
              <a:rPr lang="en-US" sz="1500" dirty="0" err="1" smtClean="0"/>
              <a:t>localFile</a:t>
            </a:r>
            <a:r>
              <a:rPr lang="en-US" sz="1500" dirty="0" smtClean="0"/>
              <a:t> = new Path(</a:t>
            </a:r>
            <a:r>
              <a:rPr lang="en-US" sz="1500" dirty="0" err="1" smtClean="0"/>
              <a:t>args</a:t>
            </a:r>
            <a:r>
              <a:rPr lang="en-US" sz="1500" dirty="0" smtClean="0"/>
              <a:t>[1]);		</a:t>
            </a:r>
          </a:p>
          <a:p>
            <a:pPr>
              <a:lnSpc>
                <a:spcPct val="120000"/>
              </a:lnSpc>
              <a:spcBef>
                <a:spcPts val="0"/>
              </a:spcBef>
              <a:buNone/>
              <a:defRPr/>
            </a:pPr>
            <a:r>
              <a:rPr lang="en-US" sz="1500" dirty="0" smtClean="0"/>
              <a:t>       if(</a:t>
            </a:r>
            <a:r>
              <a:rPr lang="en-US" sz="1500" dirty="0" err="1" smtClean="0"/>
              <a:t>local.exists</a:t>
            </a:r>
            <a:r>
              <a:rPr lang="en-US" sz="1500" dirty="0" smtClean="0"/>
              <a:t>(</a:t>
            </a:r>
            <a:r>
              <a:rPr lang="en-US" sz="1500" dirty="0" err="1" smtClean="0"/>
              <a:t>localFile</a:t>
            </a:r>
            <a:r>
              <a:rPr lang="en-US" sz="1500" dirty="0" smtClean="0"/>
              <a:t>)) </a:t>
            </a:r>
            <a:r>
              <a:rPr lang="en-US" sz="1500" b="1" dirty="0" err="1" smtClean="0">
                <a:solidFill>
                  <a:srgbClr val="FF0000"/>
                </a:solidFill>
              </a:rPr>
              <a:t>local.delete</a:t>
            </a:r>
            <a:r>
              <a:rPr lang="en-US" sz="1500" b="1" dirty="0" smtClean="0">
                <a:solidFill>
                  <a:srgbClr val="FF0000"/>
                </a:solidFill>
              </a:rPr>
              <a:t>(</a:t>
            </a:r>
            <a:r>
              <a:rPr lang="en-US" sz="1500" b="1" dirty="0" err="1" smtClean="0">
                <a:solidFill>
                  <a:srgbClr val="FF0000"/>
                </a:solidFill>
              </a:rPr>
              <a:t>localFile</a:t>
            </a:r>
            <a:r>
              <a:rPr lang="en-US" sz="1500" b="1" dirty="0" smtClean="0">
                <a:solidFill>
                  <a:srgbClr val="FF0000"/>
                </a:solidFill>
              </a:rPr>
              <a:t>, true); </a:t>
            </a:r>
            <a:r>
              <a:rPr lang="en-US" sz="1500" dirty="0" smtClean="0">
                <a:solidFill>
                  <a:srgbClr val="FF0000"/>
                </a:solidFill>
              </a:rPr>
              <a:t> </a:t>
            </a:r>
            <a:r>
              <a:rPr lang="en-US" sz="1500" dirty="0" smtClean="0"/>
              <a:t>//</a:t>
            </a:r>
            <a:r>
              <a:rPr lang="zh-CN" altLang="en-US" sz="1500" dirty="0" smtClean="0"/>
              <a:t>若目标路径存在，则删除之</a:t>
            </a:r>
            <a:r>
              <a:rPr lang="en-US" sz="1500" dirty="0" smtClean="0"/>
              <a:t>	</a:t>
            </a:r>
            <a:endParaRPr lang="en-US" sz="1500" dirty="0" smtClean="0"/>
          </a:p>
          <a:p>
            <a:pPr>
              <a:lnSpc>
                <a:spcPct val="120000"/>
              </a:lnSpc>
              <a:spcBef>
                <a:spcPts val="0"/>
              </a:spcBef>
              <a:buNone/>
              <a:defRPr/>
            </a:pPr>
            <a:r>
              <a:rPr lang="en-US" sz="1500" dirty="0" smtClean="0"/>
              <a:t> </a:t>
            </a:r>
            <a:r>
              <a:rPr lang="en-US" sz="1500" dirty="0" smtClean="0"/>
              <a:t>     </a:t>
            </a:r>
            <a:r>
              <a:rPr lang="en-US" sz="1500" dirty="0" smtClean="0"/>
              <a:t> </a:t>
            </a:r>
            <a:r>
              <a:rPr lang="en-US" sz="1500" dirty="0" smtClean="0"/>
              <a:t>for (</a:t>
            </a:r>
            <a:r>
              <a:rPr lang="en-US" sz="1500" dirty="0" err="1" smtClean="0"/>
              <a:t>i</a:t>
            </a:r>
            <a:r>
              <a:rPr lang="en-US" sz="1500" dirty="0" smtClean="0"/>
              <a:t> = 0; </a:t>
            </a:r>
            <a:r>
              <a:rPr lang="en-US" sz="1500" dirty="0" err="1" smtClean="0"/>
              <a:t>i</a:t>
            </a:r>
            <a:r>
              <a:rPr lang="en-US" sz="1500" dirty="0" smtClean="0"/>
              <a:t>&lt;</a:t>
            </a:r>
            <a:r>
              <a:rPr lang="en-US" sz="1500" dirty="0" err="1" smtClean="0"/>
              <a:t>inputFiles.length</a:t>
            </a:r>
            <a:r>
              <a:rPr lang="en-US" sz="1500" dirty="0" smtClean="0"/>
              <a:t>; </a:t>
            </a:r>
            <a:r>
              <a:rPr lang="en-US" sz="1500" dirty="0" err="1" smtClean="0"/>
              <a:t>i</a:t>
            </a:r>
            <a:r>
              <a:rPr lang="en-US" sz="1500" dirty="0" smtClean="0"/>
              <a:t>++) {				</a:t>
            </a:r>
          </a:p>
          <a:p>
            <a:pPr>
              <a:lnSpc>
                <a:spcPct val="120000"/>
              </a:lnSpc>
              <a:spcBef>
                <a:spcPts val="0"/>
              </a:spcBef>
              <a:buNone/>
              <a:defRPr/>
            </a:pPr>
            <a:r>
              <a:rPr lang="en-US" sz="1500" dirty="0" smtClean="0"/>
              <a:t>           if(</a:t>
            </a:r>
            <a:r>
              <a:rPr lang="en-US" sz="1500" dirty="0" err="1" smtClean="0"/>
              <a:t>inputFiles</a:t>
            </a:r>
            <a:r>
              <a:rPr lang="en-US" sz="1500" dirty="0" smtClean="0"/>
              <a:t>[</a:t>
            </a:r>
            <a:r>
              <a:rPr lang="en-US" sz="1500" dirty="0" err="1" smtClean="0"/>
              <a:t>i</a:t>
            </a:r>
            <a:r>
              <a:rPr lang="en-US" sz="1500" dirty="0" smtClean="0"/>
              <a:t>].</a:t>
            </a:r>
            <a:r>
              <a:rPr lang="en-US" sz="1500" dirty="0" err="1" smtClean="0"/>
              <a:t>isDir</a:t>
            </a:r>
            <a:r>
              <a:rPr lang="en-US" sz="1500" dirty="0" smtClean="0"/>
              <a:t>() == true)  //</a:t>
            </a:r>
            <a:r>
              <a:rPr lang="zh-CN" altLang="en-US" sz="1500" dirty="0" smtClean="0"/>
              <a:t>忽略子目录</a:t>
            </a:r>
            <a:r>
              <a:rPr lang="en-US" sz="1500" dirty="0" smtClean="0"/>
              <a:t>				</a:t>
            </a:r>
          </a:p>
          <a:p>
            <a:pPr>
              <a:lnSpc>
                <a:spcPct val="120000"/>
              </a:lnSpc>
              <a:spcBef>
                <a:spcPts val="0"/>
              </a:spcBef>
              <a:buNone/>
              <a:defRPr/>
            </a:pPr>
            <a:r>
              <a:rPr lang="en-US" sz="1500" dirty="0" smtClean="0"/>
              <a:t>           </a:t>
            </a:r>
            <a:r>
              <a:rPr lang="en-US" sz="1500" dirty="0" err="1" smtClean="0"/>
              <a:t>continue;System.out.println</a:t>
            </a:r>
            <a:r>
              <a:rPr lang="en-US" sz="1500" dirty="0" smtClean="0"/>
              <a:t>(</a:t>
            </a:r>
            <a:r>
              <a:rPr lang="en-US" sz="1500" dirty="0" err="1" smtClean="0"/>
              <a:t>inputFiles</a:t>
            </a:r>
            <a:r>
              <a:rPr lang="en-US" sz="1500" dirty="0" smtClean="0"/>
              <a:t>[</a:t>
            </a:r>
            <a:r>
              <a:rPr lang="en-US" sz="1500" dirty="0" err="1" smtClean="0"/>
              <a:t>i</a:t>
            </a:r>
            <a:r>
              <a:rPr lang="en-US" sz="1500" dirty="0" smtClean="0"/>
              <a:t>].</a:t>
            </a:r>
            <a:r>
              <a:rPr lang="en-US" sz="1500" dirty="0" err="1" smtClean="0"/>
              <a:t>getPath</a:t>
            </a:r>
            <a:r>
              <a:rPr lang="en-US" sz="1500" dirty="0" smtClean="0"/>
              <a:t>().</a:t>
            </a:r>
            <a:r>
              <a:rPr lang="en-US" sz="1500" dirty="0" err="1" smtClean="0"/>
              <a:t>getName</a:t>
            </a:r>
            <a:r>
              <a:rPr lang="en-US" sz="1500" dirty="0" smtClean="0"/>
              <a:t>());		</a:t>
            </a:r>
          </a:p>
          <a:p>
            <a:pPr>
              <a:lnSpc>
                <a:spcPct val="120000"/>
              </a:lnSpc>
              <a:spcBef>
                <a:spcPts val="0"/>
              </a:spcBef>
              <a:buNone/>
              <a:defRPr/>
            </a:pPr>
            <a:r>
              <a:rPr lang="en-US" sz="1500" dirty="0" smtClean="0"/>
              <a:t>           in = </a:t>
            </a:r>
            <a:r>
              <a:rPr lang="en-US" sz="1500" dirty="0" err="1" smtClean="0"/>
              <a:t>hdfs.</a:t>
            </a:r>
            <a:r>
              <a:rPr lang="en-US" sz="1500" b="1" dirty="0" err="1" smtClean="0">
                <a:solidFill>
                  <a:srgbClr val="FF0000"/>
                </a:solidFill>
              </a:rPr>
              <a:t>open</a:t>
            </a:r>
            <a:r>
              <a:rPr lang="en-US" sz="1500" b="1" dirty="0" smtClean="0">
                <a:solidFill>
                  <a:srgbClr val="FF0000"/>
                </a:solidFill>
              </a:rPr>
              <a:t>(</a:t>
            </a:r>
            <a:r>
              <a:rPr lang="en-US" sz="1500" b="1" dirty="0" err="1" smtClean="0">
                <a:solidFill>
                  <a:srgbClr val="FF0000"/>
                </a:solidFill>
              </a:rPr>
              <a:t>inputFiles</a:t>
            </a:r>
            <a:r>
              <a:rPr lang="en-US" sz="1500" b="1" dirty="0" smtClean="0">
                <a:solidFill>
                  <a:srgbClr val="FF0000"/>
                </a:solidFill>
              </a:rPr>
              <a:t>[</a:t>
            </a:r>
            <a:r>
              <a:rPr lang="en-US" sz="1500" b="1" dirty="0" err="1" smtClean="0">
                <a:solidFill>
                  <a:srgbClr val="FF0000"/>
                </a:solidFill>
              </a:rPr>
              <a:t>i</a:t>
            </a:r>
            <a:r>
              <a:rPr lang="en-US" sz="1500" b="1" dirty="0" smtClean="0">
                <a:solidFill>
                  <a:srgbClr val="FF0000"/>
                </a:solidFill>
              </a:rPr>
              <a:t>].</a:t>
            </a:r>
            <a:r>
              <a:rPr lang="en-US" sz="1500" b="1" dirty="0" err="1" smtClean="0">
                <a:solidFill>
                  <a:srgbClr val="FF0000"/>
                </a:solidFill>
              </a:rPr>
              <a:t>getPath</a:t>
            </a:r>
            <a:r>
              <a:rPr lang="en-US" sz="1500" b="1" dirty="0" smtClean="0">
                <a:solidFill>
                  <a:srgbClr val="FF0000"/>
                </a:solidFill>
              </a:rPr>
              <a:t>())</a:t>
            </a:r>
            <a:r>
              <a:rPr lang="en-US" sz="1500" dirty="0" smtClean="0"/>
              <a:t>;scan = new Scanner(in);		</a:t>
            </a:r>
          </a:p>
          <a:p>
            <a:pPr>
              <a:lnSpc>
                <a:spcPct val="120000"/>
              </a:lnSpc>
              <a:spcBef>
                <a:spcPts val="0"/>
              </a:spcBef>
              <a:buNone/>
              <a:defRPr/>
            </a:pPr>
            <a:r>
              <a:rPr lang="en-US" sz="1500" dirty="0" smtClean="0"/>
              <a:t>           while (</a:t>
            </a:r>
            <a:r>
              <a:rPr lang="en-US" sz="1500" dirty="0" err="1" smtClean="0"/>
              <a:t>scan.hasNext</a:t>
            </a:r>
            <a:r>
              <a:rPr lang="en-US" sz="1500" dirty="0" smtClean="0"/>
              <a:t>()) {	</a:t>
            </a:r>
          </a:p>
          <a:p>
            <a:pPr>
              <a:lnSpc>
                <a:spcPct val="120000"/>
              </a:lnSpc>
              <a:spcBef>
                <a:spcPts val="0"/>
              </a:spcBef>
              <a:buNone/>
              <a:defRPr/>
            </a:pPr>
            <a:r>
              <a:rPr lang="en-US" sz="1500" dirty="0" smtClean="0"/>
              <a:t>              </a:t>
            </a:r>
            <a:r>
              <a:rPr lang="en-US" sz="1500" dirty="0" err="1" smtClean="0"/>
              <a:t>str</a:t>
            </a:r>
            <a:r>
              <a:rPr lang="en-US" sz="1500" dirty="0" smtClean="0"/>
              <a:t> = </a:t>
            </a:r>
            <a:r>
              <a:rPr lang="en-US" sz="1500" dirty="0" err="1" smtClean="0"/>
              <a:t>scan.nextLine</a:t>
            </a:r>
            <a:r>
              <a:rPr lang="en-US" sz="1500" dirty="0" smtClean="0"/>
              <a:t>();			</a:t>
            </a:r>
          </a:p>
          <a:p>
            <a:pPr>
              <a:lnSpc>
                <a:spcPct val="120000"/>
              </a:lnSpc>
              <a:spcBef>
                <a:spcPts val="0"/>
              </a:spcBef>
              <a:buNone/>
              <a:defRPr/>
            </a:pPr>
            <a:r>
              <a:rPr lang="en-US" sz="1500" dirty="0" smtClean="0"/>
              <a:t>              if(</a:t>
            </a:r>
            <a:r>
              <a:rPr lang="en-US" sz="1500" dirty="0" err="1" smtClean="0"/>
              <a:t>str.indexOf</a:t>
            </a:r>
            <a:r>
              <a:rPr lang="en-US" sz="1500" dirty="0" smtClean="0"/>
              <a:t>(</a:t>
            </a:r>
            <a:r>
              <a:rPr lang="en-US" sz="1500" dirty="0" err="1" smtClean="0"/>
              <a:t>args</a:t>
            </a:r>
            <a:r>
              <a:rPr lang="en-US" sz="1500" dirty="0" smtClean="0"/>
              <a:t>[2])==-1) continue;  //</a:t>
            </a:r>
            <a:r>
              <a:rPr lang="zh-CN" altLang="en-US" sz="1500" dirty="0" smtClean="0"/>
              <a:t>如果该行没有</a:t>
            </a:r>
            <a:r>
              <a:rPr lang="en-US" sz="1500" dirty="0" smtClean="0"/>
              <a:t>match</a:t>
            </a:r>
            <a:r>
              <a:rPr lang="zh-CN" altLang="en-US" sz="1500" dirty="0" smtClean="0"/>
              <a:t>字符串，则忽略</a:t>
            </a:r>
            <a:endParaRPr lang="en-US" altLang="zh-CN" sz="1500" dirty="0" smtClean="0"/>
          </a:p>
          <a:p>
            <a:pPr>
              <a:lnSpc>
                <a:spcPct val="120000"/>
              </a:lnSpc>
              <a:spcBef>
                <a:spcPts val="0"/>
              </a:spcBef>
              <a:buNone/>
              <a:defRPr/>
            </a:pPr>
            <a:r>
              <a:rPr lang="en-US" sz="1500" dirty="0" smtClean="0"/>
              <a:t>              </a:t>
            </a:r>
            <a:r>
              <a:rPr lang="en-US" sz="1500" dirty="0" err="1" smtClean="0"/>
              <a:t>numLines</a:t>
            </a:r>
            <a:r>
              <a:rPr lang="en-US" sz="1500" dirty="0" smtClean="0"/>
              <a:t>++;			</a:t>
            </a:r>
          </a:p>
          <a:p>
            <a:pPr>
              <a:lnSpc>
                <a:spcPct val="120000"/>
              </a:lnSpc>
              <a:spcBef>
                <a:spcPts val="0"/>
              </a:spcBef>
              <a:buNone/>
              <a:defRPr/>
            </a:pPr>
            <a:r>
              <a:rPr lang="en-US" sz="1500" dirty="0" smtClean="0"/>
              <a:t>              if(</a:t>
            </a:r>
            <a:r>
              <a:rPr lang="en-US" sz="1500" dirty="0" err="1" smtClean="0"/>
              <a:t>numLines</a:t>
            </a:r>
            <a:r>
              <a:rPr lang="en-US" sz="1500" dirty="0" smtClean="0"/>
              <a:t> == 1)    //</a:t>
            </a:r>
            <a:r>
              <a:rPr lang="zh-CN" altLang="en-US" sz="1500" dirty="0" smtClean="0"/>
              <a:t>如果是</a:t>
            </a:r>
            <a:r>
              <a:rPr lang="en-US" sz="1500" dirty="0" smtClean="0"/>
              <a:t>1</a:t>
            </a:r>
            <a:r>
              <a:rPr lang="zh-CN" altLang="en-US" sz="1500" dirty="0" smtClean="0"/>
              <a:t>，说明需要新建文件了</a:t>
            </a:r>
            <a:r>
              <a:rPr lang="en-US" sz="1500" dirty="0" smtClean="0"/>
              <a:t>			</a:t>
            </a:r>
          </a:p>
          <a:p>
            <a:pPr>
              <a:lnSpc>
                <a:spcPct val="120000"/>
              </a:lnSpc>
              <a:spcBef>
                <a:spcPts val="0"/>
              </a:spcBef>
              <a:buNone/>
              <a:defRPr/>
            </a:pPr>
            <a:r>
              <a:rPr lang="en-US" sz="1500" dirty="0" smtClean="0"/>
              <a:t>              {  </a:t>
            </a:r>
            <a:r>
              <a:rPr lang="en-US" sz="1500" dirty="0" err="1" smtClean="0"/>
              <a:t>localFile</a:t>
            </a:r>
            <a:r>
              <a:rPr lang="en-US" sz="1500" dirty="0" smtClean="0"/>
              <a:t> = new Path(</a:t>
            </a:r>
            <a:r>
              <a:rPr lang="en-US" sz="1500" dirty="0" err="1" smtClean="0"/>
              <a:t>args</a:t>
            </a:r>
            <a:r>
              <a:rPr lang="en-US" sz="1500" dirty="0" smtClean="0"/>
              <a:t>[1] + </a:t>
            </a:r>
            <a:r>
              <a:rPr lang="en-US" sz="1500" dirty="0" err="1" smtClean="0"/>
              <a:t>File.separator</a:t>
            </a:r>
            <a:r>
              <a:rPr lang="en-US" sz="1500" dirty="0" smtClean="0"/>
              <a:t> + </a:t>
            </a:r>
            <a:r>
              <a:rPr lang="en-US" sz="1500" dirty="0" err="1" smtClean="0"/>
              <a:t>numFiles</a:t>
            </a:r>
            <a:r>
              <a:rPr lang="en-US" sz="1500" dirty="0" smtClean="0"/>
              <a:t>);			 </a:t>
            </a:r>
          </a:p>
          <a:p>
            <a:pPr>
              <a:lnSpc>
                <a:spcPct val="120000"/>
              </a:lnSpc>
              <a:spcBef>
                <a:spcPts val="0"/>
              </a:spcBef>
              <a:buNone/>
              <a:defRPr/>
            </a:pPr>
            <a:r>
              <a:rPr lang="en-US" sz="1500" dirty="0" smtClean="0"/>
              <a:t>                 out = </a:t>
            </a:r>
            <a:r>
              <a:rPr lang="en-US" sz="1500" b="1" dirty="0" err="1" smtClean="0">
                <a:solidFill>
                  <a:srgbClr val="FF0000"/>
                </a:solidFill>
              </a:rPr>
              <a:t>local.create</a:t>
            </a:r>
            <a:r>
              <a:rPr lang="en-US" sz="1500" b="1" dirty="0" smtClean="0">
                <a:solidFill>
                  <a:srgbClr val="FF0000"/>
                </a:solidFill>
              </a:rPr>
              <a:t>(</a:t>
            </a:r>
            <a:r>
              <a:rPr lang="en-US" sz="1500" b="1" dirty="0" err="1" smtClean="0">
                <a:solidFill>
                  <a:srgbClr val="FF0000"/>
                </a:solidFill>
              </a:rPr>
              <a:t>localFile</a:t>
            </a:r>
            <a:r>
              <a:rPr lang="en-US" sz="1500" b="1" dirty="0" smtClean="0">
                <a:solidFill>
                  <a:srgbClr val="FF0000"/>
                </a:solidFill>
              </a:rPr>
              <a:t>)</a:t>
            </a:r>
            <a:r>
              <a:rPr lang="en-US" sz="1500" b="1" dirty="0" smtClean="0"/>
              <a:t>;</a:t>
            </a:r>
            <a:r>
              <a:rPr lang="en-US" sz="1500" dirty="0" smtClean="0"/>
              <a:t> //</a:t>
            </a:r>
            <a:r>
              <a:rPr lang="zh-CN" altLang="en-US" sz="1500" dirty="0" smtClean="0"/>
              <a:t>创建文件</a:t>
            </a:r>
            <a:r>
              <a:rPr lang="en-US" sz="1500" dirty="0" smtClean="0"/>
              <a:t>			</a:t>
            </a:r>
          </a:p>
          <a:p>
            <a:pPr>
              <a:lnSpc>
                <a:spcPct val="120000"/>
              </a:lnSpc>
              <a:spcBef>
                <a:spcPts val="0"/>
              </a:spcBef>
              <a:buNone/>
              <a:defRPr/>
            </a:pPr>
            <a:r>
              <a:rPr lang="en-US" sz="1500" dirty="0" smtClean="0"/>
              <a:t>                 </a:t>
            </a:r>
            <a:r>
              <a:rPr lang="en-US" sz="1500" dirty="0" err="1" smtClean="0"/>
              <a:t>numFiles</a:t>
            </a:r>
            <a:r>
              <a:rPr lang="en-US" sz="1500" dirty="0" smtClean="0"/>
              <a:t>++;			</a:t>
            </a:r>
          </a:p>
          <a:p>
            <a:pPr>
              <a:lnSpc>
                <a:spcPct val="120000"/>
              </a:lnSpc>
              <a:spcBef>
                <a:spcPts val="0"/>
              </a:spcBef>
              <a:buNone/>
              <a:defRPr/>
            </a:pPr>
            <a:r>
              <a:rPr lang="en-US" sz="1500" dirty="0" smtClean="0"/>
              <a:t>              }			</a:t>
            </a:r>
          </a:p>
          <a:p>
            <a:pPr>
              <a:lnSpc>
                <a:spcPct val="120000"/>
              </a:lnSpc>
              <a:spcBef>
                <a:spcPts val="0"/>
              </a:spcBef>
              <a:buNone/>
              <a:defRPr/>
            </a:pPr>
            <a:r>
              <a:rPr lang="en-US" sz="1500" dirty="0" smtClean="0"/>
              <a:t>              </a:t>
            </a:r>
            <a:r>
              <a:rPr lang="en-US" sz="1500" dirty="0" err="1" smtClean="0"/>
              <a:t>buf</a:t>
            </a:r>
            <a:r>
              <a:rPr lang="en-US" sz="1500" dirty="0" smtClean="0"/>
              <a:t> = (</a:t>
            </a:r>
            <a:r>
              <a:rPr lang="en-US" sz="1500" dirty="0" err="1" smtClean="0"/>
              <a:t>str</a:t>
            </a:r>
            <a:r>
              <a:rPr lang="en-US" sz="1500" dirty="0" smtClean="0"/>
              <a:t>+"\n").</a:t>
            </a:r>
            <a:r>
              <a:rPr lang="en-US" sz="1500" dirty="0" err="1" smtClean="0"/>
              <a:t>getBytes</a:t>
            </a:r>
            <a:r>
              <a:rPr lang="en-US" sz="1500" dirty="0" smtClean="0"/>
              <a:t>();			</a:t>
            </a:r>
          </a:p>
          <a:p>
            <a:pPr>
              <a:lnSpc>
                <a:spcPct val="120000"/>
              </a:lnSpc>
              <a:spcBef>
                <a:spcPts val="0"/>
              </a:spcBef>
              <a:buNone/>
              <a:defRPr/>
            </a:pPr>
            <a:r>
              <a:rPr lang="en-US" sz="1500" b="1" dirty="0" smtClean="0"/>
              <a:t>              </a:t>
            </a:r>
            <a:r>
              <a:rPr lang="en-US" sz="1500" b="1" dirty="0" err="1" smtClean="0">
                <a:solidFill>
                  <a:srgbClr val="FF0000"/>
                </a:solidFill>
              </a:rPr>
              <a:t>out.write</a:t>
            </a:r>
            <a:r>
              <a:rPr lang="en-US" sz="1500" b="1" dirty="0" smtClean="0">
                <a:solidFill>
                  <a:srgbClr val="FF0000"/>
                </a:solidFill>
              </a:rPr>
              <a:t>(</a:t>
            </a:r>
            <a:r>
              <a:rPr lang="en-US" sz="1500" b="1" dirty="0" err="1" smtClean="0">
                <a:solidFill>
                  <a:srgbClr val="FF0000"/>
                </a:solidFill>
              </a:rPr>
              <a:t>buf</a:t>
            </a:r>
            <a:r>
              <a:rPr lang="en-US" sz="1500" b="1" dirty="0" smtClean="0">
                <a:solidFill>
                  <a:srgbClr val="FF0000"/>
                </a:solidFill>
              </a:rPr>
              <a:t>, 0, </a:t>
            </a:r>
            <a:r>
              <a:rPr lang="en-US" sz="1500" b="1" dirty="0" err="1" smtClean="0">
                <a:solidFill>
                  <a:srgbClr val="FF0000"/>
                </a:solidFill>
              </a:rPr>
              <a:t>buf.length</a:t>
            </a:r>
            <a:r>
              <a:rPr lang="en-US" sz="1500" b="1" dirty="0" smtClean="0">
                <a:solidFill>
                  <a:srgbClr val="FF0000"/>
                </a:solidFill>
              </a:rPr>
              <a:t>);   </a:t>
            </a:r>
            <a:r>
              <a:rPr lang="en-US" sz="1500" dirty="0" smtClean="0"/>
              <a:t>//</a:t>
            </a:r>
            <a:r>
              <a:rPr lang="zh-CN" altLang="en-US" sz="1500" dirty="0" smtClean="0"/>
              <a:t>将字符串写入输出流</a:t>
            </a:r>
            <a:r>
              <a:rPr lang="en-US" sz="1500" dirty="0" smtClean="0"/>
              <a:t>			</a:t>
            </a:r>
          </a:p>
          <a:p>
            <a:pPr>
              <a:lnSpc>
                <a:spcPct val="120000"/>
              </a:lnSpc>
              <a:spcBef>
                <a:spcPts val="0"/>
              </a:spcBef>
              <a:buNone/>
              <a:defRPr/>
            </a:pPr>
            <a:r>
              <a:rPr lang="en-US" sz="1500" dirty="0" smtClean="0"/>
              <a:t>              if(</a:t>
            </a:r>
            <a:r>
              <a:rPr lang="en-US" sz="1500" dirty="0" err="1" smtClean="0"/>
              <a:t>numLines</a:t>
            </a:r>
            <a:r>
              <a:rPr lang="en-US" sz="1500" dirty="0" smtClean="0"/>
              <a:t> == </a:t>
            </a:r>
            <a:r>
              <a:rPr lang="en-US" sz="1500" dirty="0" err="1" smtClean="0"/>
              <a:t>singleFileLines</a:t>
            </a:r>
            <a:r>
              <a:rPr lang="en-US" sz="1500" dirty="0" smtClean="0"/>
              <a:t>) //</a:t>
            </a:r>
            <a:r>
              <a:rPr lang="zh-CN" altLang="en-US" sz="1500" dirty="0" smtClean="0"/>
              <a:t>如果已满足相应行数，关闭文件</a:t>
            </a:r>
            <a:r>
              <a:rPr lang="en-US" sz="1500" dirty="0" smtClean="0"/>
              <a:t>			</a:t>
            </a:r>
          </a:p>
          <a:p>
            <a:pPr>
              <a:lnSpc>
                <a:spcPct val="120000"/>
              </a:lnSpc>
              <a:spcBef>
                <a:spcPts val="0"/>
              </a:spcBef>
              <a:buNone/>
              <a:defRPr/>
            </a:pPr>
            <a:r>
              <a:rPr lang="en-US" sz="1500" dirty="0" smtClean="0"/>
              <a:t>                 { </a:t>
            </a:r>
            <a:r>
              <a:rPr lang="en-US" sz="1500" b="1" dirty="0" err="1" smtClean="0">
                <a:solidFill>
                  <a:srgbClr val="FF0000"/>
                </a:solidFill>
              </a:rPr>
              <a:t>out.close</a:t>
            </a:r>
            <a:r>
              <a:rPr lang="en-US" sz="1500" b="1" dirty="0" smtClean="0">
                <a:solidFill>
                  <a:srgbClr val="FF0000"/>
                </a:solidFill>
              </a:rPr>
              <a:t>();  </a:t>
            </a:r>
            <a:r>
              <a:rPr lang="en-US" sz="1500" dirty="0" err="1" smtClean="0"/>
              <a:t>numLines</a:t>
            </a:r>
            <a:r>
              <a:rPr lang="en-US" sz="1500" dirty="0" smtClean="0"/>
              <a:t> = 0;   //</a:t>
            </a:r>
            <a:r>
              <a:rPr lang="zh-CN" altLang="en-US" sz="1500" dirty="0" smtClean="0"/>
              <a:t>行数变为</a:t>
            </a:r>
            <a:r>
              <a:rPr lang="en-US" sz="1500" dirty="0" smtClean="0"/>
              <a:t>0</a:t>
            </a:r>
            <a:r>
              <a:rPr lang="zh-CN" altLang="en-US" sz="1500" dirty="0" smtClean="0"/>
              <a:t>，重新统计</a:t>
            </a:r>
            <a:r>
              <a:rPr lang="en-US" sz="1500" dirty="0" smtClean="0"/>
              <a:t>	}		</a:t>
            </a:r>
          </a:p>
          <a:p>
            <a:pPr>
              <a:lnSpc>
                <a:spcPct val="120000"/>
              </a:lnSpc>
              <a:spcBef>
                <a:spcPts val="0"/>
              </a:spcBef>
              <a:buNone/>
              <a:defRPr/>
            </a:pPr>
            <a:r>
              <a:rPr lang="en-US" sz="1500" dirty="0" smtClean="0"/>
              <a:t>           }//end of while</a:t>
            </a:r>
          </a:p>
          <a:p>
            <a:pPr>
              <a:lnSpc>
                <a:spcPct val="120000"/>
              </a:lnSpc>
              <a:spcBef>
                <a:spcPts val="0"/>
              </a:spcBef>
              <a:buNone/>
              <a:defRPr/>
            </a:pPr>
            <a:r>
              <a:rPr lang="en-US" sz="1500" dirty="0" smtClean="0"/>
              <a:t>           </a:t>
            </a:r>
            <a:r>
              <a:rPr lang="en-US" sz="1500" dirty="0" err="1" smtClean="0"/>
              <a:t>scan.close</a:t>
            </a:r>
            <a:r>
              <a:rPr lang="en-US" sz="1500" dirty="0" smtClean="0"/>
              <a:t>();  </a:t>
            </a:r>
            <a:r>
              <a:rPr lang="en-US" sz="1500" b="1" dirty="0" err="1" smtClean="0">
                <a:solidFill>
                  <a:srgbClr val="FF0000"/>
                </a:solidFill>
              </a:rPr>
              <a:t>in.close</a:t>
            </a:r>
            <a:r>
              <a:rPr lang="en-US" sz="1500" b="1" dirty="0" smtClean="0">
                <a:solidFill>
                  <a:srgbClr val="FF0000"/>
                </a:solidFill>
              </a:rPr>
              <a:t>();</a:t>
            </a:r>
          </a:p>
          <a:p>
            <a:pPr>
              <a:lnSpc>
                <a:spcPct val="120000"/>
              </a:lnSpc>
              <a:spcBef>
                <a:spcPts val="0"/>
              </a:spcBef>
              <a:buNone/>
              <a:defRPr/>
            </a:pPr>
            <a:r>
              <a:rPr lang="en-US" sz="1500" dirty="0" smtClean="0"/>
              <a:t>   	</a:t>
            </a:r>
            <a:r>
              <a:rPr lang="en-US" sz="1500" dirty="0" smtClean="0"/>
              <a:t>}//</a:t>
            </a:r>
            <a:r>
              <a:rPr lang="en-US" sz="1500" dirty="0" smtClean="0"/>
              <a:t>end of for		</a:t>
            </a:r>
          </a:p>
          <a:p>
            <a:pPr>
              <a:lnSpc>
                <a:spcPct val="120000"/>
              </a:lnSpc>
              <a:spcBef>
                <a:spcPts val="0"/>
              </a:spcBef>
              <a:buNone/>
              <a:defRPr/>
            </a:pPr>
            <a:r>
              <a:rPr lang="en-US" sz="1500" dirty="0" smtClean="0"/>
              <a:t>        if(out != null)	</a:t>
            </a:r>
            <a:r>
              <a:rPr lang="en-US" sz="1500" b="1" dirty="0" err="1" smtClean="0">
                <a:solidFill>
                  <a:srgbClr val="FF0000"/>
                </a:solidFill>
              </a:rPr>
              <a:t>out.close</a:t>
            </a:r>
            <a:r>
              <a:rPr lang="en-US" sz="1500" b="1" dirty="0" smtClean="0">
                <a:solidFill>
                  <a:srgbClr val="FF0000"/>
                </a:solidFill>
              </a:rPr>
              <a:t>();</a:t>
            </a:r>
            <a:r>
              <a:rPr lang="en-US" sz="1500" dirty="0" smtClean="0"/>
              <a:t>		</a:t>
            </a:r>
          </a:p>
          <a:p>
            <a:pPr>
              <a:lnSpc>
                <a:spcPct val="120000"/>
              </a:lnSpc>
              <a:spcBef>
                <a:spcPts val="0"/>
              </a:spcBef>
              <a:buNone/>
              <a:defRPr/>
            </a:pPr>
            <a:r>
              <a:rPr lang="en-US" sz="1500" dirty="0" smtClean="0"/>
              <a:t>        } //end of try</a:t>
            </a:r>
          </a:p>
          <a:p>
            <a:pPr>
              <a:lnSpc>
                <a:spcPct val="120000"/>
              </a:lnSpc>
              <a:spcBef>
                <a:spcPts val="0"/>
              </a:spcBef>
              <a:buNone/>
              <a:defRPr/>
            </a:pPr>
            <a:r>
              <a:rPr lang="en-US" sz="1500" dirty="0" smtClean="0"/>
              <a:t>        catch (</a:t>
            </a:r>
            <a:r>
              <a:rPr lang="en-US" sz="1500" dirty="0" err="1" smtClean="0"/>
              <a:t>IOException</a:t>
            </a:r>
            <a:r>
              <a:rPr lang="en-US" sz="1500" dirty="0" smtClean="0"/>
              <a:t> e) { </a:t>
            </a:r>
            <a:r>
              <a:rPr lang="en-US" sz="1500" dirty="0" err="1" smtClean="0"/>
              <a:t>e.printStackTrace</a:t>
            </a:r>
            <a:r>
              <a:rPr lang="en-US" sz="1500" dirty="0" smtClean="0"/>
              <a:t>();</a:t>
            </a:r>
            <a:r>
              <a:rPr lang="en-US" altLang="zh-CN" sz="1500" dirty="0" smtClean="0"/>
              <a:t>}</a:t>
            </a:r>
          </a:p>
          <a:p>
            <a:pPr>
              <a:lnSpc>
                <a:spcPct val="120000"/>
              </a:lnSpc>
              <a:spcBef>
                <a:spcPts val="0"/>
              </a:spcBef>
              <a:buNone/>
              <a:defRPr/>
            </a:pPr>
            <a:r>
              <a:rPr lang="en-US" sz="1500" dirty="0" smtClean="0"/>
              <a:t>   </a:t>
            </a:r>
            <a:r>
              <a:rPr lang="en-US" altLang="zh-CN" sz="1500" dirty="0" smtClean="0"/>
              <a:t>} </a:t>
            </a:r>
            <a:r>
              <a:rPr lang="en-US" sz="1500" dirty="0" smtClean="0"/>
              <a:t>//end of main</a:t>
            </a:r>
          </a:p>
          <a:p>
            <a:pPr>
              <a:lnSpc>
                <a:spcPct val="120000"/>
              </a:lnSpc>
              <a:spcBef>
                <a:spcPts val="0"/>
              </a:spcBef>
              <a:buNone/>
              <a:defRPr/>
            </a:pPr>
            <a:r>
              <a:rPr lang="en-US" sz="1500" dirty="0" smtClean="0"/>
              <a:t>} //end of </a:t>
            </a:r>
            <a:r>
              <a:rPr lang="en-US" sz="1500" dirty="0" err="1" smtClean="0"/>
              <a:t>resultFilter</a:t>
            </a:r>
            <a:endParaRPr lang="zh-CN" altLang="en-US" sz="1500" dirty="0"/>
          </a:p>
        </p:txBody>
      </p:sp>
      <p:sp>
        <p:nvSpPr>
          <p:cNvPr id="23" name="Title 1"/>
          <p:cNvSpPr txBox="1">
            <a:spLocks/>
          </p:cNvSpPr>
          <p:nvPr/>
        </p:nvSpPr>
        <p:spPr>
          <a:xfrm>
            <a:off x="365545" y="431535"/>
            <a:ext cx="7772400" cy="4856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7.Hadoop HDFS</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的编程</a:t>
            </a:r>
            <a:endParaRPr lang="en-US" altLang="zh-CN"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780" y="2821069"/>
            <a:ext cx="7772400" cy="1143000"/>
          </a:xfrm>
        </p:spPr>
        <p:txBody>
          <a:bodyPr>
            <a:normAutofit/>
          </a:bodyPr>
          <a:lstStyle/>
          <a:p>
            <a:pPr algn="ctr"/>
            <a:r>
              <a:rPr lang="en-US" altLang="zh-CN" sz="6000" dirty="0" smtClean="0">
                <a:solidFill>
                  <a:srgbClr val="C00000"/>
                </a:solidFill>
                <a:latin typeface="Arial" pitchFamily="34" charset="0"/>
                <a:ea typeface="Arial Unicode MS" pitchFamily="34" charset="-122"/>
                <a:cs typeface="Arial" pitchFamily="34" charset="0"/>
              </a:rPr>
              <a:t>Thanks</a:t>
            </a:r>
            <a:r>
              <a:rPr lang="zh-CN" altLang="en-US" sz="6000" dirty="0" smtClean="0">
                <a:solidFill>
                  <a:srgbClr val="C00000"/>
                </a:solidFill>
                <a:latin typeface="Arial" pitchFamily="34" charset="0"/>
                <a:ea typeface="Arial Unicode MS" pitchFamily="34" charset="-122"/>
                <a:cs typeface="Arial" pitchFamily="34" charset="0"/>
              </a:rPr>
              <a:t>！</a:t>
            </a:r>
            <a:endParaRPr lang="zh-CN" altLang="en-US" sz="6000" dirty="0">
              <a:solidFill>
                <a:srgbClr val="C00000"/>
              </a:solidFill>
              <a:latin typeface="Arial" pitchFamily="34" charset="0"/>
              <a:ea typeface="Arial Unicode MS" pitchFamily="34" charset="-122"/>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16424" y="890823"/>
            <a:ext cx="8637886" cy="5536894"/>
          </a:xfrm>
        </p:spPr>
        <p:txBody>
          <a:bodyPr>
            <a:normAutofit/>
          </a:bodyPr>
          <a:lstStyle/>
          <a:p>
            <a:pPr>
              <a:buNone/>
            </a:pPr>
            <a:r>
              <a:rPr lang="en-US" altLang="zh-CN" b="1" dirty="0" smtClean="0">
                <a:solidFill>
                  <a:srgbClr val="00B050"/>
                </a:solidFill>
                <a:latin typeface="黑体" pitchFamily="2" charset="-122"/>
                <a:ea typeface="黑体" pitchFamily="2" charset="-122"/>
              </a:rPr>
              <a:t>Google </a:t>
            </a:r>
            <a:r>
              <a:rPr lang="en-US" altLang="zh-CN" b="1" dirty="0" err="1" smtClean="0">
                <a:solidFill>
                  <a:srgbClr val="00B050"/>
                </a:solidFill>
                <a:latin typeface="黑体" pitchFamily="2" charset="-122"/>
                <a:ea typeface="黑体" pitchFamily="2" charset="-122"/>
              </a:rPr>
              <a:t>MapReduce</a:t>
            </a:r>
            <a:r>
              <a:rPr lang="zh-CN" altLang="en-US" b="1" dirty="0" smtClean="0">
                <a:solidFill>
                  <a:srgbClr val="00B050"/>
                </a:solidFill>
                <a:latin typeface="黑体" pitchFamily="2" charset="-122"/>
                <a:ea typeface="黑体" pitchFamily="2" charset="-122"/>
              </a:rPr>
              <a:t>并行处理的基本过程</a:t>
            </a:r>
            <a:endParaRPr lang="en-US" altLang="zh-CN" b="1" dirty="0" smtClean="0">
              <a:solidFill>
                <a:srgbClr val="00B050"/>
              </a:solidFill>
              <a:latin typeface="黑体" pitchFamily="2" charset="-122"/>
              <a:ea typeface="黑体" pitchFamily="2" charset="-122"/>
            </a:endParaRPr>
          </a:p>
          <a:p>
            <a:pPr>
              <a:buNone/>
            </a:pPr>
            <a:endParaRPr lang="en-US" altLang="zh-CN" b="1" dirty="0" smtClean="0">
              <a:solidFill>
                <a:srgbClr val="00B050"/>
              </a:solidFill>
              <a:latin typeface="+mj-ea"/>
              <a:ea typeface="+mj-ea"/>
            </a:endParaRPr>
          </a:p>
          <a:p>
            <a:pPr>
              <a:buNone/>
            </a:pPr>
            <a:r>
              <a:rPr lang="zh-CN" altLang="en-US" dirty="0" smtClean="0">
                <a:latin typeface="黑体" pitchFamily="49" charset="-122"/>
                <a:ea typeface="黑体" pitchFamily="49" charset="-122"/>
              </a:rPr>
              <a:t>  </a:t>
            </a:r>
            <a:endParaRPr lang="en-US" altLang="zh-CN" sz="2400" dirty="0" smtClean="0">
              <a:solidFill>
                <a:srgbClr val="D60093"/>
              </a:solidFill>
              <a:latin typeface="黑体" pitchFamily="49" charset="-122"/>
              <a:ea typeface="黑体" pitchFamily="49" charset="-122"/>
            </a:endParaRPr>
          </a:p>
          <a:p>
            <a:pPr>
              <a:buNone/>
            </a:pPr>
            <a:r>
              <a:rPr lang="en-US" altLang="zh-CN" dirty="0" smtClean="0">
                <a:solidFill>
                  <a:srgbClr val="D60093"/>
                </a:solidFill>
                <a:latin typeface="黑体" pitchFamily="49" charset="-122"/>
                <a:ea typeface="黑体" pitchFamily="49" charset="-122"/>
              </a:rPr>
              <a:t>   </a:t>
            </a:r>
          </a:p>
          <a:p>
            <a:pPr>
              <a:buNone/>
            </a:pPr>
            <a:endParaRPr lang="en-US" altLang="zh-CN" dirty="0" smtClean="0">
              <a:solidFill>
                <a:srgbClr val="0066FF"/>
              </a:solidFill>
              <a:latin typeface="黑体" pitchFamily="49" charset="-122"/>
              <a:ea typeface="黑体" pitchFamily="49" charset="-122"/>
            </a:endParaRPr>
          </a:p>
          <a:p>
            <a:pPr lvl="1">
              <a:buNone/>
            </a:pPr>
            <a:endParaRPr lang="zh-CN" altLang="en-US" dirty="0"/>
          </a:p>
        </p:txBody>
      </p:sp>
      <p:sp>
        <p:nvSpPr>
          <p:cNvPr id="4" name="Title 1"/>
          <p:cNvSpPr>
            <a:spLocks noGrp="1"/>
          </p:cNvSpPr>
          <p:nvPr>
            <p:ph type="title"/>
          </p:nvPr>
        </p:nvSpPr>
        <p:spPr>
          <a:xfrm>
            <a:off x="412416" y="393680"/>
            <a:ext cx="7772400" cy="4856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2. Google </a:t>
            </a:r>
            <a:r>
              <a:rPr lang="en-US" altLang="zh-CN" sz="3200" b="1" spc="50" dirty="0" err="1"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MapReduce</a:t>
            </a: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rPr>
              <a:t>的基本工作原理</a:t>
            </a:r>
            <a:endParaRPr lang="zh-CN" altLang="en-US" sz="3200" b="1" spc="50" dirty="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endParaRPr>
          </a:p>
        </p:txBody>
      </p:sp>
      <p:pic>
        <p:nvPicPr>
          <p:cNvPr id="138" name="Picture 4" descr="MapReduce-architecture"/>
          <p:cNvPicPr>
            <a:picLocks noChangeAspect="1" noChangeArrowheads="1"/>
          </p:cNvPicPr>
          <p:nvPr/>
        </p:nvPicPr>
        <p:blipFill>
          <a:blip r:embed="rId2" cstate="print"/>
          <a:srcRect/>
          <a:stretch>
            <a:fillRect/>
          </a:stretch>
        </p:blipFill>
        <p:spPr bwMode="auto">
          <a:xfrm>
            <a:off x="755335" y="1775347"/>
            <a:ext cx="7323308" cy="4657725"/>
          </a:xfrm>
          <a:prstGeom prst="rect">
            <a:avLst/>
          </a:prstGeom>
          <a:noFill/>
          <a:ln w="9525">
            <a:noFill/>
            <a:miter lim="800000"/>
            <a:headEnd/>
            <a:tailEnd/>
          </a:ln>
        </p:spPr>
      </p:pic>
      <p:sp>
        <p:nvSpPr>
          <p:cNvPr id="139" name="TextBox 2"/>
          <p:cNvSpPr txBox="1">
            <a:spLocks noChangeArrowheads="1"/>
          </p:cNvSpPr>
          <p:nvPr/>
        </p:nvSpPr>
        <p:spPr bwMode="auto">
          <a:xfrm>
            <a:off x="6463072" y="6558027"/>
            <a:ext cx="2533066" cy="215444"/>
          </a:xfrm>
          <a:prstGeom prst="rect">
            <a:avLst/>
          </a:prstGeom>
          <a:noFill/>
          <a:ln w="9525">
            <a:noFill/>
            <a:miter lim="800000"/>
            <a:headEnd/>
            <a:tailEnd/>
          </a:ln>
        </p:spPr>
        <p:txBody>
          <a:bodyPr wrap="none">
            <a:spAutoFit/>
          </a:bodyPr>
          <a:lstStyle/>
          <a:p>
            <a:r>
              <a:rPr lang="en-US" altLang="zh-CN" sz="800" b="0" dirty="0" smtClean="0">
                <a:solidFill>
                  <a:schemeClr val="tx2"/>
                </a:solidFill>
                <a:latin typeface="Verdana" pitchFamily="34" charset="0"/>
                <a:ea typeface="宋体" charset="-122"/>
              </a:rPr>
              <a:t>Cite from Dean </a:t>
            </a:r>
            <a:r>
              <a:rPr lang="en-US" altLang="zh-CN" sz="800" b="0" dirty="0">
                <a:solidFill>
                  <a:schemeClr val="tx2"/>
                </a:solidFill>
                <a:latin typeface="Verdana" pitchFamily="34" charset="0"/>
                <a:ea typeface="宋体" charset="-122"/>
              </a:rPr>
              <a:t>and </a:t>
            </a:r>
            <a:r>
              <a:rPr lang="en-US" altLang="zh-CN" sz="800" b="0" dirty="0" err="1">
                <a:solidFill>
                  <a:schemeClr val="tx2"/>
                </a:solidFill>
                <a:latin typeface="Verdana" pitchFamily="34" charset="0"/>
                <a:ea typeface="宋体" charset="-122"/>
              </a:rPr>
              <a:t>Ghemawat</a:t>
            </a:r>
            <a:r>
              <a:rPr lang="en-US" altLang="zh-CN" sz="800" b="0" dirty="0">
                <a:solidFill>
                  <a:schemeClr val="tx2"/>
                </a:solidFill>
                <a:latin typeface="Verdana" pitchFamily="34" charset="0"/>
                <a:ea typeface="宋体" charset="-122"/>
              </a:rPr>
              <a:t> (OSDI 2004)</a:t>
            </a:r>
          </a:p>
        </p:txBody>
      </p:sp>
      <p:sp>
        <p:nvSpPr>
          <p:cNvPr id="140" name="Rectangle 139"/>
          <p:cNvSpPr/>
          <p:nvPr/>
        </p:nvSpPr>
        <p:spPr>
          <a:xfrm>
            <a:off x="881464" y="4091949"/>
            <a:ext cx="622570" cy="1274323"/>
          </a:xfrm>
          <a:prstGeom prst="rect">
            <a:avLst/>
          </a:prstGeom>
          <a:solidFill>
            <a:srgbClr val="0066FF">
              <a:alpha val="51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Oval 204"/>
          <p:cNvSpPr/>
          <p:nvPr/>
        </p:nvSpPr>
        <p:spPr>
          <a:xfrm>
            <a:off x="3803005" y="1925922"/>
            <a:ext cx="1066799" cy="590146"/>
          </a:xfrm>
          <a:prstGeom prst="ellipse">
            <a:avLst/>
          </a:prstGeom>
          <a:solidFill>
            <a:srgbClr val="00FF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Oval 205"/>
          <p:cNvSpPr/>
          <p:nvPr/>
        </p:nvSpPr>
        <p:spPr>
          <a:xfrm>
            <a:off x="3948921" y="2976509"/>
            <a:ext cx="804152" cy="379379"/>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7" name="Group 186"/>
          <p:cNvGrpSpPr/>
          <p:nvPr/>
        </p:nvGrpSpPr>
        <p:grpSpPr>
          <a:xfrm>
            <a:off x="2113635" y="3809846"/>
            <a:ext cx="907914" cy="2049294"/>
            <a:chOff x="2311941" y="3589506"/>
            <a:chExt cx="907914" cy="2049294"/>
          </a:xfrm>
        </p:grpSpPr>
        <p:sp>
          <p:nvSpPr>
            <p:cNvPr id="208" name="Oval 207"/>
            <p:cNvSpPr/>
            <p:nvPr/>
          </p:nvSpPr>
          <p:spPr>
            <a:xfrm>
              <a:off x="2315183" y="3589506"/>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Oval 208"/>
            <p:cNvSpPr/>
            <p:nvPr/>
          </p:nvSpPr>
          <p:spPr>
            <a:xfrm>
              <a:off x="2331396" y="4432570"/>
              <a:ext cx="888459"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Oval 209"/>
            <p:cNvSpPr/>
            <p:nvPr/>
          </p:nvSpPr>
          <p:spPr>
            <a:xfrm>
              <a:off x="2311941" y="5259421"/>
              <a:ext cx="904672" cy="37937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1" name="Group 187"/>
          <p:cNvGrpSpPr/>
          <p:nvPr/>
        </p:nvGrpSpPr>
        <p:grpSpPr>
          <a:xfrm>
            <a:off x="5664231" y="4273531"/>
            <a:ext cx="911157" cy="891702"/>
            <a:chOff x="5862537" y="4053191"/>
            <a:chExt cx="911157" cy="891702"/>
          </a:xfrm>
        </p:grpSpPr>
        <p:sp>
          <p:nvSpPr>
            <p:cNvPr id="212" name="Oval 211"/>
            <p:cNvSpPr/>
            <p:nvPr/>
          </p:nvSpPr>
          <p:spPr>
            <a:xfrm>
              <a:off x="5862537" y="4053191"/>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Oval 212"/>
            <p:cNvSpPr/>
            <p:nvPr/>
          </p:nvSpPr>
          <p:spPr>
            <a:xfrm>
              <a:off x="5869022" y="4565514"/>
              <a:ext cx="904672" cy="379379"/>
            </a:xfrm>
            <a:prstGeom prst="ellipse">
              <a:avLst/>
            </a:prstGeom>
            <a:solidFill>
              <a:srgbClr val="33CC33">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4" name="TextBox 213"/>
          <p:cNvSpPr txBox="1"/>
          <p:nvPr/>
        </p:nvSpPr>
        <p:spPr>
          <a:xfrm>
            <a:off x="396607" y="1608464"/>
            <a:ext cx="2533880" cy="1631216"/>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1.</a:t>
            </a:r>
            <a:r>
              <a:rPr lang="zh-CN" altLang="en-US" sz="2000" dirty="0" smtClean="0">
                <a:latin typeface="黑体" pitchFamily="2" charset="-122"/>
                <a:ea typeface="黑体" pitchFamily="2" charset="-122"/>
              </a:rPr>
              <a:t>有一个待处理的大数据，被划分为大小相同的数据块</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如</a:t>
            </a:r>
            <a:r>
              <a:rPr lang="en-US" altLang="zh-CN" sz="2000" dirty="0" smtClean="0">
                <a:latin typeface="黑体" pitchFamily="2" charset="-122"/>
                <a:ea typeface="黑体" pitchFamily="2" charset="-122"/>
              </a:rPr>
              <a:t>64MB),</a:t>
            </a:r>
            <a:r>
              <a:rPr lang="zh-CN" altLang="en-US" sz="2000" dirty="0" smtClean="0">
                <a:latin typeface="黑体" pitchFamily="2" charset="-122"/>
                <a:ea typeface="黑体" pitchFamily="2" charset="-122"/>
              </a:rPr>
              <a:t>及与此相应的用户作业程序</a:t>
            </a:r>
            <a:endParaRPr lang="zh-CN" altLang="en-US" sz="2000" dirty="0">
              <a:latin typeface="黑体" pitchFamily="2" charset="-122"/>
              <a:ea typeface="黑体" pitchFamily="2" charset="-122"/>
            </a:endParaRPr>
          </a:p>
        </p:txBody>
      </p:sp>
      <p:sp>
        <p:nvSpPr>
          <p:cNvPr id="215" name="TextBox 214"/>
          <p:cNvSpPr txBox="1"/>
          <p:nvPr/>
        </p:nvSpPr>
        <p:spPr>
          <a:xfrm>
            <a:off x="5804053" y="1683746"/>
            <a:ext cx="2844188" cy="1323439"/>
          </a:xfrm>
          <a:prstGeom prst="rect">
            <a:avLst/>
          </a:prstGeom>
          <a:noFill/>
        </p:spPr>
        <p:txBody>
          <a:bodyPr wrap="square" rtlCol="0">
            <a:spAutoFit/>
          </a:bodyPr>
          <a:lstStyle/>
          <a:p>
            <a:pPr marL="176213" indent="-176213"/>
            <a:r>
              <a:rPr lang="en-US" altLang="zh-CN" sz="2000" dirty="0" smtClean="0">
                <a:latin typeface="黑体" pitchFamily="2" charset="-122"/>
                <a:ea typeface="黑体" pitchFamily="2" charset="-122"/>
              </a:rPr>
              <a:t>2.</a:t>
            </a:r>
            <a:r>
              <a:rPr lang="zh-CN" altLang="en-US" sz="2000" dirty="0" smtClean="0">
                <a:latin typeface="黑体" pitchFamily="2" charset="-122"/>
                <a:ea typeface="黑体" pitchFamily="2" charset="-122"/>
              </a:rPr>
              <a:t>系统中有一个负责调度的主节点</a:t>
            </a:r>
            <a:r>
              <a:rPr lang="en-US" altLang="zh-CN" sz="2000" dirty="0" smtClean="0">
                <a:latin typeface="黑体" pitchFamily="2" charset="-122"/>
                <a:ea typeface="黑体" pitchFamily="2" charset="-122"/>
              </a:rPr>
              <a:t>(Master),</a:t>
            </a:r>
            <a:r>
              <a:rPr lang="zh-CN" altLang="en-US" sz="2000" dirty="0" smtClean="0">
                <a:latin typeface="黑体" pitchFamily="2" charset="-122"/>
                <a:ea typeface="黑体" pitchFamily="2" charset="-122"/>
              </a:rPr>
              <a:t>以及数据</a:t>
            </a:r>
            <a:r>
              <a:rPr lang="en-US" altLang="zh-CN" sz="2000" dirty="0" smtClean="0">
                <a:latin typeface="黑体" pitchFamily="2" charset="-122"/>
                <a:ea typeface="黑体" pitchFamily="2" charset="-122"/>
              </a:rPr>
              <a:t>Map</a:t>
            </a:r>
            <a:r>
              <a:rPr lang="zh-CN" altLang="en-US" sz="2000" dirty="0" smtClean="0">
                <a:latin typeface="黑体" pitchFamily="2" charset="-122"/>
                <a:ea typeface="黑体" pitchFamily="2" charset="-122"/>
              </a:rPr>
              <a:t>和</a:t>
            </a:r>
            <a:r>
              <a:rPr lang="en-US" altLang="zh-CN" sz="2000" dirty="0" smtClean="0">
                <a:latin typeface="黑体" pitchFamily="2" charset="-122"/>
                <a:ea typeface="黑体" pitchFamily="2" charset="-122"/>
              </a:rPr>
              <a:t>Reduce</a:t>
            </a:r>
            <a:r>
              <a:rPr lang="zh-CN" altLang="en-US" sz="2000" dirty="0" smtClean="0">
                <a:latin typeface="黑体" pitchFamily="2" charset="-122"/>
                <a:ea typeface="黑体" pitchFamily="2" charset="-122"/>
              </a:rPr>
              <a:t>工作节点</a:t>
            </a:r>
            <a:r>
              <a:rPr lang="en-US" altLang="zh-CN" sz="2000" dirty="0" smtClean="0">
                <a:latin typeface="黑体" pitchFamily="2" charset="-122"/>
                <a:ea typeface="黑体" pitchFamily="2" charset="-122"/>
              </a:rPr>
              <a:t>(Worker)</a:t>
            </a:r>
            <a:endParaRPr lang="zh-CN" altLang="en-US" sz="2000" dirty="0">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wipe(left)">
                                      <p:cBhvr>
                                        <p:cTn id="7" dur="10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box(out)">
                                      <p:cBhvr>
                                        <p:cTn id="12" dur="200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5"/>
                                        </p:tgtEl>
                                        <p:attrNameLst>
                                          <p:attrName>style.visibility</p:attrName>
                                        </p:attrNameLst>
                                      </p:cBhvr>
                                      <p:to>
                                        <p:strVal val="visible"/>
                                      </p:to>
                                    </p:set>
                                    <p:animEffect transition="in" filter="fade">
                                      <p:cBhvr>
                                        <p:cTn id="17" dur="2000"/>
                                        <p:tgtEl>
                                          <p:spTgt spid="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15"/>
                                        </p:tgtEl>
                                        <p:attrNameLst>
                                          <p:attrName>style.visibility</p:attrName>
                                        </p:attrNameLst>
                                      </p:cBhvr>
                                      <p:to>
                                        <p:strVal val="visible"/>
                                      </p:to>
                                    </p:set>
                                    <p:animEffect transition="in" filter="wipe(right)">
                                      <p:cBhvr>
                                        <p:cTn id="22" dur="1000"/>
                                        <p:tgtEl>
                                          <p:spTgt spid="215"/>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iterate type="lt">
                                    <p:tmPct val="5000"/>
                                  </p:iterate>
                                  <p:childTnLst>
                                    <p:set>
                                      <p:cBhvr>
                                        <p:cTn id="26" dur="1" fill="hold">
                                          <p:stCondLst>
                                            <p:cond delay="0"/>
                                          </p:stCondLst>
                                        </p:cTn>
                                        <p:tgtEl>
                                          <p:spTgt spid="206"/>
                                        </p:tgtEl>
                                        <p:attrNameLst>
                                          <p:attrName>style.visibility</p:attrName>
                                        </p:attrNameLst>
                                      </p:cBhvr>
                                      <p:to>
                                        <p:strVal val="visible"/>
                                      </p:to>
                                    </p:set>
                                    <p:anim calcmode="lin" valueType="num">
                                      <p:cBhvr>
                                        <p:cTn id="27" dur="1000" fill="hold"/>
                                        <p:tgtEl>
                                          <p:spTgt spid="206"/>
                                        </p:tgtEl>
                                        <p:attrNameLst>
                                          <p:attrName>ppt_w</p:attrName>
                                        </p:attrNameLst>
                                      </p:cBhvr>
                                      <p:tavLst>
                                        <p:tav tm="0">
                                          <p:val>
                                            <p:fltVal val="0"/>
                                          </p:val>
                                        </p:tav>
                                        <p:tav tm="100000">
                                          <p:val>
                                            <p:strVal val="#ppt_w"/>
                                          </p:val>
                                        </p:tav>
                                      </p:tavLst>
                                    </p:anim>
                                    <p:anim calcmode="lin" valueType="num">
                                      <p:cBhvr>
                                        <p:cTn id="28" dur="1000" fill="hold"/>
                                        <p:tgtEl>
                                          <p:spTgt spid="206"/>
                                        </p:tgtEl>
                                        <p:attrNameLst>
                                          <p:attrName>ppt_h</p:attrName>
                                        </p:attrNameLst>
                                      </p:cBhvr>
                                      <p:tavLst>
                                        <p:tav tm="0">
                                          <p:val>
                                            <p:fltVal val="0"/>
                                          </p:val>
                                        </p:tav>
                                        <p:tav tm="100000">
                                          <p:val>
                                            <p:strVal val="#ppt_h"/>
                                          </p:val>
                                        </p:tav>
                                      </p:tavLst>
                                    </p:anim>
                                    <p:anim calcmode="lin" valueType="num">
                                      <p:cBhvr>
                                        <p:cTn id="29" dur="1000" fill="hold"/>
                                        <p:tgtEl>
                                          <p:spTgt spid="206"/>
                                        </p:tgtEl>
                                        <p:attrNameLst>
                                          <p:attrName>style.rotation</p:attrName>
                                        </p:attrNameLst>
                                      </p:cBhvr>
                                      <p:tavLst>
                                        <p:tav tm="0">
                                          <p:val>
                                            <p:fltVal val="90"/>
                                          </p:val>
                                        </p:tav>
                                        <p:tav tm="100000">
                                          <p:val>
                                            <p:fltVal val="0"/>
                                          </p:val>
                                        </p:tav>
                                      </p:tavLst>
                                    </p:anim>
                                    <p:animEffect transition="in" filter="fade">
                                      <p:cBhvr>
                                        <p:cTn id="30" dur="1000"/>
                                        <p:tgtEl>
                                          <p:spTgt spid="20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207"/>
                                        </p:tgtEl>
                                        <p:attrNameLst>
                                          <p:attrName>style.visibility</p:attrName>
                                        </p:attrNameLst>
                                      </p:cBhvr>
                                      <p:to>
                                        <p:strVal val="visible"/>
                                      </p:to>
                                    </p:set>
                                    <p:animEffect transition="in" filter="box(out)">
                                      <p:cBhvr>
                                        <p:cTn id="35" dur="1000"/>
                                        <p:tgtEl>
                                          <p:spTgt spid="20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211"/>
                                        </p:tgtEl>
                                        <p:attrNameLst>
                                          <p:attrName>style.visibility</p:attrName>
                                        </p:attrNameLst>
                                      </p:cBhvr>
                                      <p:to>
                                        <p:strVal val="visible"/>
                                      </p:to>
                                    </p:set>
                                    <p:animEffect transition="in" filter="box(out)">
                                      <p:cBhvr>
                                        <p:cTn id="40"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205" grpId="0" animBg="1"/>
      <p:bldP spid="206" grpId="0" animBg="1"/>
      <p:bldP spid="214" grpId="0"/>
      <p:bldP spid="2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27804</TotalTime>
  <Words>7075</Words>
  <Application>Microsoft Office PowerPoint</Application>
  <PresentationFormat>全屏显示(4:3)</PresentationFormat>
  <Paragraphs>1004</Paragraphs>
  <Slides>87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89" baseType="lpstr">
      <vt:lpstr>Equity</vt:lpstr>
      <vt:lpstr>Visio</vt:lpstr>
      <vt:lpstr>Ch.3. Google 和Hadoop MapReduce基本构架</vt:lpstr>
      <vt:lpstr>Ch.3. Google /Hadoop MapReduce基本构架</vt:lpstr>
      <vt:lpstr>1.MapReduce的基本模型和处理思想</vt:lpstr>
      <vt:lpstr>MapReduce的基本模型和处理思想</vt:lpstr>
      <vt:lpstr>MapReduce的基本模型与处理思想</vt:lpstr>
      <vt:lpstr>MapReduce的基本模型与处理思想</vt:lpstr>
      <vt:lpstr>幻灯片 7</vt:lpstr>
      <vt:lpstr>幻灯片 8</vt:lpstr>
      <vt:lpstr>2. Google MapReduce的基本工作原理</vt:lpstr>
      <vt:lpstr>Google MapReduce的基本工作原理</vt:lpstr>
      <vt:lpstr>Google MapReduce的基本工作原理</vt:lpstr>
      <vt:lpstr>Google MapReduce的基本工作原理</vt:lpstr>
      <vt:lpstr>Google MapReduce的基本工作原理</vt:lpstr>
      <vt:lpstr>Google MapReduce的基本工作原理</vt:lpstr>
      <vt:lpstr>Google MapReduce的基本工作原理</vt:lpstr>
      <vt:lpstr>Google MapReduce的基本工作原理</vt:lpstr>
      <vt:lpstr>Google MapReduce的基本工作原理</vt:lpstr>
      <vt:lpstr>3. 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MapReduce分布式文件系统GFS的工作原理</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Hadoop MapReduce的基本工作原理</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1. 并行计算技术简介</dc:title>
  <dc:creator>yihua</dc:creator>
  <cp:lastModifiedBy>Yihua Huang</cp:lastModifiedBy>
  <cp:revision>562</cp:revision>
  <dcterms:created xsi:type="dcterms:W3CDTF">2011-01-31T19:55:44Z</dcterms:created>
  <dcterms:modified xsi:type="dcterms:W3CDTF">2017-10-11T15:42:54Z</dcterms:modified>
</cp:coreProperties>
</file>