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8"/>
  </p:notesMasterIdLst>
  <p:sldIdLst>
    <p:sldId id="256" r:id="rId2"/>
    <p:sldId id="280" r:id="rId3"/>
    <p:sldId id="350" r:id="rId4"/>
    <p:sldId id="451" r:id="rId5"/>
    <p:sldId id="259" r:id="rId6"/>
    <p:sldId id="452" r:id="rId7"/>
    <p:sldId id="453" r:id="rId8"/>
    <p:sldId id="454" r:id="rId9"/>
    <p:sldId id="504" r:id="rId10"/>
    <p:sldId id="467" r:id="rId11"/>
    <p:sldId id="456" r:id="rId12"/>
    <p:sldId id="450" r:id="rId13"/>
    <p:sldId id="457" r:id="rId14"/>
    <p:sldId id="458" r:id="rId15"/>
    <p:sldId id="459" r:id="rId16"/>
    <p:sldId id="461" r:id="rId17"/>
    <p:sldId id="464" r:id="rId18"/>
    <p:sldId id="468" r:id="rId19"/>
    <p:sldId id="466" r:id="rId20"/>
    <p:sldId id="469" r:id="rId21"/>
    <p:sldId id="470" r:id="rId22"/>
    <p:sldId id="471" r:id="rId23"/>
    <p:sldId id="472" r:id="rId24"/>
    <p:sldId id="473" r:id="rId25"/>
    <p:sldId id="474" r:id="rId26"/>
    <p:sldId id="475" r:id="rId27"/>
    <p:sldId id="476" r:id="rId28"/>
    <p:sldId id="483" r:id="rId29"/>
    <p:sldId id="479" r:id="rId30"/>
    <p:sldId id="478" r:id="rId31"/>
    <p:sldId id="480" r:id="rId32"/>
    <p:sldId id="481" r:id="rId33"/>
    <p:sldId id="482" r:id="rId34"/>
    <p:sldId id="460" r:id="rId35"/>
    <p:sldId id="463" r:id="rId36"/>
    <p:sldId id="462" r:id="rId37"/>
    <p:sldId id="484" r:id="rId38"/>
    <p:sldId id="477" r:id="rId39"/>
    <p:sldId id="485" r:id="rId40"/>
    <p:sldId id="486" r:id="rId41"/>
    <p:sldId id="487" r:id="rId42"/>
    <p:sldId id="489" r:id="rId43"/>
    <p:sldId id="494" r:id="rId44"/>
    <p:sldId id="496" r:id="rId45"/>
    <p:sldId id="497" r:id="rId46"/>
    <p:sldId id="495" r:id="rId47"/>
    <p:sldId id="498" r:id="rId48"/>
    <p:sldId id="499" r:id="rId49"/>
    <p:sldId id="500" r:id="rId50"/>
    <p:sldId id="501" r:id="rId51"/>
    <p:sldId id="490" r:id="rId52"/>
    <p:sldId id="491" r:id="rId53"/>
    <p:sldId id="492" r:id="rId54"/>
    <p:sldId id="502" r:id="rId55"/>
    <p:sldId id="503" r:id="rId56"/>
    <p:sldId id="312" r:id="rId57"/>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66"/>
    <a:srgbClr val="00CCFF"/>
    <a:srgbClr val="33CC33"/>
    <a:srgbClr val="66FFFF"/>
    <a:srgbClr val="FFFF99"/>
    <a:srgbClr val="00FFFF"/>
    <a:srgbClr val="5F5F5F"/>
    <a:srgbClr val="B2B2B2"/>
    <a:srgbClr val="95625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4" d="100"/>
          <a:sy n="104" d="100"/>
        </p:scale>
        <p:origin x="-174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01AE5B7-9A7B-4122-A396-F998D1BC3F0C}" type="datetimeFigureOut">
              <a:rPr lang="zh-CN" altLang="en-US" smtClean="0"/>
              <a:pPr/>
              <a:t>2017/10/11</a:t>
            </a:fld>
            <a:endParaRPr lang="zh-CN" alt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DDCBF80-828F-495E-93BE-4F2490BA3D16}" type="slidenum">
              <a:rPr lang="zh-CN" altLang="en-US" smtClean="0"/>
              <a:pPr/>
              <a:t>‹#›</a:t>
            </a:fld>
            <a:endParaRPr lang="zh-CN" altLang="en-US"/>
          </a:p>
        </p:txBody>
      </p:sp>
    </p:spTree>
    <p:extLst>
      <p:ext uri="{BB962C8B-B14F-4D97-AF65-F5344CB8AC3E}">
        <p14:creationId xmlns:p14="http://schemas.microsoft.com/office/powerpoint/2010/main" xmlns="" val="23587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a:t>Click to edit Master subtitle style</a:t>
            </a:r>
            <a:endParaRPr kumimoji="0" lang="en-US"/>
          </a:p>
        </p:txBody>
      </p:sp>
      <p:sp>
        <p:nvSpPr>
          <p:cNvPr id="28" name="Date Placeholder 27"/>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17" name="Footer Placeholder 16"/>
          <p:cNvSpPr>
            <a:spLocks noGrp="1"/>
          </p:cNvSpPr>
          <p:nvPr>
            <p:ph type="ftr" sz="quarter" idx="11"/>
          </p:nvPr>
        </p:nvSpPr>
        <p:spPr/>
        <p:txBody>
          <a:bodyPr/>
          <a:lstStyle/>
          <a:p>
            <a:endParaRPr lang="zh-CN" alt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D06D0F8-D870-482F-9885-414C920F2D4E}" type="slidenum">
              <a:rPr lang="zh-CN" altLang="en-US" smtClean="0"/>
              <a:pPr/>
              <a:t>‹#›</a:t>
            </a:fld>
            <a:endParaRPr lang="zh-CN" alt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ltLang="zh-CN"/>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kumimoji="0" lang="en-US"/>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ltLang="zh-CN"/>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kumimoji="0" lang="en-US"/>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a:t>Click to edit Master title style</a:t>
            </a:r>
            <a:endParaRPr kumimoji="0" lang="en-US"/>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ltLang="zh-CN"/>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a:t>Click to edit Master text styles</a:t>
            </a:r>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5" name="Footer Placeholder 4"/>
          <p:cNvSpPr>
            <a:spLocks noGrp="1"/>
          </p:cNvSpPr>
          <p:nvPr>
            <p:ph type="ftr" sz="quarter" idx="11"/>
          </p:nvPr>
        </p:nvSpPr>
        <p:spPr>
          <a:xfrm>
            <a:off x="800100" y="6172200"/>
            <a:ext cx="4000500" cy="457200"/>
          </a:xfrm>
        </p:spPr>
        <p:txBody>
          <a:bodyPr/>
          <a:lstStyle/>
          <a:p>
            <a:endParaRPr lang="zh-CN" alt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D06D0F8-D870-482F-9885-414C920F2D4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a:t>Click to edit Master title style</a:t>
            </a:r>
            <a:endParaRPr kumimoji="0" lang="en-US"/>
          </a:p>
        </p:txBody>
      </p:sp>
      <p:sp>
        <p:nvSpPr>
          <p:cNvPr id="5" name="Date Placeholder 4"/>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ltLang="zh-CN"/>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a:t>Click to edit Master text styles</a:t>
            </a:r>
          </a:p>
        </p:txBody>
      </p:sp>
      <p:sp>
        <p:nvSpPr>
          <p:cNvPr id="7" name="Date Placeholder 6"/>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a:t>Click to edit Master title style</a:t>
            </a:r>
            <a:endParaRPr kumimoji="0" lang="en-US"/>
          </a:p>
        </p:txBody>
      </p:sp>
      <p:sp>
        <p:nvSpPr>
          <p:cNvPr id="3" name="Date Placeholder 2"/>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ltLang="zh-CN"/>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ltLang="zh-CN"/>
              <a:t>Click to edit Master text styles</a:t>
            </a:r>
          </a:p>
        </p:txBody>
      </p:sp>
      <p:sp>
        <p:nvSpPr>
          <p:cNvPr id="5" name="Date Placeholder 4"/>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ltLang="zh-CN"/>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ltLang="zh-CN"/>
              <a:t>Click to edit Master text styles</a:t>
            </a:r>
          </a:p>
        </p:txBody>
      </p:sp>
      <p:sp>
        <p:nvSpPr>
          <p:cNvPr id="5" name="Date Placeholder 4"/>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6" name="Footer Placeholder 5"/>
          <p:cNvSpPr>
            <a:spLocks noGrp="1"/>
          </p:cNvSpPr>
          <p:nvPr>
            <p:ph type="ftr" sz="quarter" idx="11"/>
          </p:nvPr>
        </p:nvSpPr>
        <p:spPr>
          <a:xfrm>
            <a:off x="914400" y="6172200"/>
            <a:ext cx="3886200" cy="457200"/>
          </a:xfrm>
        </p:spPr>
        <p:txBody>
          <a:bodyPr/>
          <a:lstStyle/>
          <a:p>
            <a:endParaRPr lang="zh-CN" altLang="en-US"/>
          </a:p>
        </p:txBody>
      </p:sp>
      <p:sp>
        <p:nvSpPr>
          <p:cNvPr id="7" name="Slide Number Placeholder 6"/>
          <p:cNvSpPr>
            <a:spLocks noGrp="1"/>
          </p:cNvSpPr>
          <p:nvPr>
            <p:ph type="sldNum" sz="quarter" idx="12"/>
          </p:nvPr>
        </p:nvSpPr>
        <p:spPr>
          <a:xfrm>
            <a:off x="146304" y="6208776"/>
            <a:ext cx="457200" cy="457200"/>
          </a:xfrm>
        </p:spPr>
        <p:txBody>
          <a:bodyPr/>
          <a:lstStyle/>
          <a:p>
            <a:fld id="{4D06D0F8-D870-482F-9885-414C920F2D4E}" type="slidenum">
              <a:rPr lang="zh-CN" altLang="en-US" smtClean="0"/>
              <a:pPr/>
              <a:t>‹#›</a:t>
            </a:fld>
            <a:endParaRPr lang="zh-CN" alt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ltLang="zh-CN"/>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ltLang="zh-CN"/>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ltLang="zh-CN"/>
              <a:t>Click to edit Master text styles</a:t>
            </a:r>
          </a:p>
          <a:p>
            <a:pPr lvl="1" eaLnBrk="1" latinLnBrk="0" hangingPunct="1"/>
            <a:r>
              <a:rPr kumimoji="0" lang="en-US" altLang="zh-CN"/>
              <a:t>Second level</a:t>
            </a:r>
          </a:p>
          <a:p>
            <a:pPr lvl="2" eaLnBrk="1" latinLnBrk="0" hangingPunct="1"/>
            <a:r>
              <a:rPr kumimoji="0" lang="en-US" altLang="zh-CN"/>
              <a:t>Third level</a:t>
            </a:r>
          </a:p>
          <a:p>
            <a:pPr lvl="3" eaLnBrk="1" latinLnBrk="0" hangingPunct="1"/>
            <a:r>
              <a:rPr kumimoji="0" lang="en-US" altLang="zh-CN"/>
              <a:t>Fourth level</a:t>
            </a:r>
          </a:p>
          <a:p>
            <a:pPr lvl="4" eaLnBrk="1" latinLnBrk="0" hangingPunct="1"/>
            <a:r>
              <a:rPr kumimoji="0" lang="en-US" altLang="zh-CN"/>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1738069-ADF0-48BB-B0A0-90C671F22E37}" type="datetimeFigureOut">
              <a:rPr lang="zh-CN" altLang="en-US" smtClean="0"/>
              <a:pPr/>
              <a:t>2017/10/11</a:t>
            </a:fld>
            <a:endParaRPr lang="zh-CN" alt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D06D0F8-D870-482F-9885-414C920F2D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jetbrains.com/ide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09" y="1643050"/>
            <a:ext cx="8076217" cy="1143000"/>
          </a:xfrm>
        </p:spPr>
        <p:txBody>
          <a:bodyPr>
            <a:normAutofit fontScale="90000"/>
            <a:scene3d>
              <a:camera prst="orthographicFront"/>
              <a:lightRig rig="threePt" dir="t"/>
            </a:scene3d>
            <a:sp3d extrusionH="57150">
              <a:bevelT w="38100" h="38100"/>
            </a:sp3d>
          </a:bodyPr>
          <a:lstStyle/>
          <a:p>
            <a:pPr algn="ctr"/>
            <a:r>
              <a:rPr lang="en-US" altLang="zh-CN" sz="44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t>Ch.4. </a:t>
            </a:r>
            <a:r>
              <a:rPr lang="en-US" altLang="zh-CN" sz="4400" b="1" dirty="0" err="1">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t>Hadoop</a:t>
            </a:r>
            <a:r>
              <a:rPr lang="zh-CN" altLang="en-US" sz="44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t>系统安装运行</a:t>
            </a:r>
            <a:r>
              <a:rPr lang="en-US" altLang="zh-CN" sz="44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t/>
            </a:r>
            <a:br>
              <a:rPr lang="en-US" altLang="zh-CN" sz="44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br>
            <a:r>
              <a:rPr lang="en-US" altLang="zh-CN" sz="44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t> </a:t>
            </a:r>
            <a:r>
              <a:rPr lang="zh-CN" altLang="en-US" sz="44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t>与程序开发</a:t>
            </a:r>
          </a:p>
        </p:txBody>
      </p:sp>
      <p:sp>
        <p:nvSpPr>
          <p:cNvPr id="5" name="Content Placeholder 4"/>
          <p:cNvSpPr>
            <a:spLocks noGrp="1"/>
          </p:cNvSpPr>
          <p:nvPr>
            <p:ph sz="quarter" idx="1"/>
          </p:nvPr>
        </p:nvSpPr>
        <p:spPr>
          <a:xfrm>
            <a:off x="2335498" y="3315135"/>
            <a:ext cx="4786346" cy="2245156"/>
          </a:xfrm>
        </p:spPr>
        <p:txBody>
          <a:bodyPr/>
          <a:lstStyle/>
          <a:p>
            <a:pPr>
              <a:spcBef>
                <a:spcPts val="1800"/>
              </a:spcBef>
              <a:buNone/>
            </a:pPr>
            <a:r>
              <a:rPr lang="zh-CN" altLang="en-US" b="1" dirty="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南京大学计算机科学与技术系</a:t>
            </a:r>
            <a:endParaRPr lang="en-US" altLang="zh-CN" b="1" dirty="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endParaRPr>
          </a:p>
          <a:p>
            <a:pPr>
              <a:spcBef>
                <a:spcPts val="1800"/>
              </a:spcBef>
              <a:buNone/>
            </a:pPr>
            <a:r>
              <a:rPr lang="zh-CN" altLang="en-US" b="1" dirty="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主讲人：黄宜华，顾荣</a:t>
            </a:r>
            <a:endParaRPr lang="en-US" altLang="zh-CN" b="1" dirty="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endParaRPr>
          </a:p>
        </p:txBody>
      </p:sp>
      <p:sp>
        <p:nvSpPr>
          <p:cNvPr id="6" name="Title 3"/>
          <p:cNvSpPr txBox="1">
            <a:spLocks/>
          </p:cNvSpPr>
          <p:nvPr/>
        </p:nvSpPr>
        <p:spPr>
          <a:xfrm>
            <a:off x="642910" y="142852"/>
            <a:ext cx="7772400" cy="1143000"/>
          </a:xfrm>
          <a:prstGeom prst="rect">
            <a:avLst/>
          </a:prstGeom>
        </p:spPr>
        <p:txBody>
          <a:bodyPr bIns="91440" anchor="b" anchorCtr="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zh-CN" altLang="en-US"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深入理解大数据</a:t>
            </a:r>
            <a:r>
              <a:rPr lang="en-US" altLang="zh-CN" sz="3200" b="1" spc="50" dirty="0">
                <a:ln w="11430"/>
                <a:solidFill>
                  <a:srgbClr val="0066FF"/>
                </a:solidFill>
                <a:effectLst>
                  <a:outerShdw blurRad="76200" dist="50800" dir="5400000" algn="tl" rotWithShape="0">
                    <a:srgbClr val="000000">
                      <a:alpha val="65000"/>
                    </a:srgbClr>
                  </a:outerShdw>
                </a:effectLst>
                <a:latin typeface="黑体" pitchFamily="2" charset="-122"/>
                <a:ea typeface="黑体" pitchFamily="2" charset="-122"/>
              </a:rPr>
              <a:t>-</a:t>
            </a:r>
            <a:r>
              <a:rPr lang="zh-CN" altLang="en-US" sz="3200" b="1" spc="50" dirty="0">
                <a:ln w="11430"/>
                <a:solidFill>
                  <a:srgbClr val="0066FF"/>
                </a:solidFill>
                <a:effectLst>
                  <a:outerShdw blurRad="76200" dist="50800" dir="5400000" algn="tl" rotWithShape="0">
                    <a:srgbClr val="000000">
                      <a:alpha val="65000"/>
                    </a:srgbClr>
                  </a:outerShdw>
                </a:effectLst>
                <a:latin typeface="黑体" pitchFamily="2" charset="-122"/>
                <a:ea typeface="黑体" pitchFamily="2" charset="-122"/>
              </a:rPr>
              <a:t>大数据处理与编程实践</a:t>
            </a:r>
          </a:p>
        </p:txBody>
      </p:sp>
      <p:sp>
        <p:nvSpPr>
          <p:cNvPr id="8" name="Rectangle 4"/>
          <p:cNvSpPr/>
          <p:nvPr/>
        </p:nvSpPr>
        <p:spPr>
          <a:xfrm>
            <a:off x="1640977" y="5854833"/>
            <a:ext cx="5532862"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0066FF"/>
                </a:solidFill>
                <a:effectLst>
                  <a:outerShdw blurRad="50800" dist="38100" dir="18900000" algn="bl" rotWithShape="0">
                    <a:prstClr val="black">
                      <a:alpha val="40000"/>
                    </a:prstClr>
                  </a:outerShdw>
                </a:effectLst>
                <a:latin typeface="+mj-ea"/>
                <a:ea typeface="+mj-ea"/>
              </a:rPr>
              <a:t>鸣谢：本课程得到</a:t>
            </a:r>
            <a:r>
              <a:rPr lang="en-US" altLang="zh-CN" sz="2000" b="1" dirty="0">
                <a:solidFill>
                  <a:srgbClr val="0066FF"/>
                </a:solidFill>
                <a:effectLst>
                  <a:outerShdw blurRad="50800" dist="38100" dir="18900000" algn="bl" rotWithShape="0">
                    <a:prstClr val="black">
                      <a:alpha val="40000"/>
                    </a:prstClr>
                  </a:outerShdw>
                </a:effectLst>
                <a:latin typeface="+mj-ea"/>
                <a:ea typeface="+mj-ea"/>
              </a:rPr>
              <a:t>Google</a:t>
            </a:r>
            <a:r>
              <a:rPr lang="zh-CN" altLang="en-US" sz="2000" b="1" dirty="0">
                <a:solidFill>
                  <a:srgbClr val="0066FF"/>
                </a:solidFill>
                <a:effectLst>
                  <a:outerShdw blurRad="50800" dist="38100" dir="18900000" algn="bl" rotWithShape="0">
                    <a:prstClr val="black">
                      <a:alpha val="40000"/>
                    </a:prstClr>
                  </a:outerShdw>
                </a:effectLst>
                <a:latin typeface="+mj-ea"/>
                <a:ea typeface="+mj-ea"/>
              </a:rPr>
              <a:t> </a:t>
            </a:r>
            <a:r>
              <a:rPr lang="en-US" altLang="zh-CN" sz="2000" b="1" dirty="0">
                <a:solidFill>
                  <a:srgbClr val="0066FF"/>
                </a:solidFill>
                <a:effectLst>
                  <a:outerShdw blurRad="50800" dist="38100" dir="18900000" algn="bl" rotWithShape="0">
                    <a:prstClr val="black">
                      <a:alpha val="40000"/>
                    </a:prstClr>
                  </a:outerShdw>
                </a:effectLst>
                <a:latin typeface="+mj-ea"/>
                <a:ea typeface="+mj-ea"/>
              </a:rPr>
              <a:t>(</a:t>
            </a:r>
            <a:r>
              <a:rPr lang="zh-CN" altLang="en-US" sz="2000" b="1" dirty="0">
                <a:solidFill>
                  <a:srgbClr val="0066FF"/>
                </a:solidFill>
                <a:effectLst>
                  <a:outerShdw blurRad="50800" dist="38100" dir="18900000" algn="bl" rotWithShape="0">
                    <a:prstClr val="black">
                      <a:alpha val="40000"/>
                    </a:prstClr>
                  </a:outerShdw>
                </a:effectLst>
                <a:latin typeface="+mj-ea"/>
                <a:ea typeface="+mj-ea"/>
              </a:rPr>
              <a:t>北京）与</a:t>
            </a:r>
            <a:r>
              <a:rPr lang="en-US" altLang="zh-CN" sz="2000" b="1" dirty="0">
                <a:solidFill>
                  <a:srgbClr val="0066FF"/>
                </a:solidFill>
                <a:effectLst>
                  <a:outerShdw blurRad="50800" dist="38100" dir="18900000" algn="bl" rotWithShape="0">
                    <a:prstClr val="black">
                      <a:alpha val="40000"/>
                    </a:prstClr>
                  </a:outerShdw>
                </a:effectLst>
                <a:latin typeface="+mj-ea"/>
                <a:ea typeface="+mj-ea"/>
              </a:rPr>
              <a:t>Intel</a:t>
            </a:r>
            <a:r>
              <a:rPr lang="zh-CN" altLang="en-US" sz="2000" b="1" dirty="0">
                <a:solidFill>
                  <a:srgbClr val="0066FF"/>
                </a:solidFill>
                <a:effectLst>
                  <a:outerShdw blurRad="50800" dist="38100" dir="18900000" algn="bl" rotWithShape="0">
                    <a:prstClr val="black">
                      <a:alpha val="40000"/>
                    </a:prstClr>
                  </a:outerShdw>
                </a:effectLst>
                <a:latin typeface="+mj-ea"/>
                <a:ea typeface="+mj-ea"/>
              </a:rPr>
              <a:t>公司</a:t>
            </a:r>
            <a:endParaRPr lang="en-US" altLang="zh-CN" sz="2000" b="1" dirty="0">
              <a:solidFill>
                <a:srgbClr val="0066FF"/>
              </a:solidFill>
              <a:effectLst>
                <a:outerShdw blurRad="50800" dist="38100" dir="18900000" algn="bl" rotWithShape="0">
                  <a:prstClr val="black">
                    <a:alpha val="40000"/>
                  </a:prstClr>
                </a:outerShdw>
              </a:effectLst>
              <a:latin typeface="+mj-ea"/>
              <a:ea typeface="+mj-ea"/>
            </a:endParaRPr>
          </a:p>
          <a:p>
            <a:r>
              <a:rPr lang="en-US" altLang="zh-CN" sz="2000" b="1" dirty="0">
                <a:solidFill>
                  <a:srgbClr val="0066FF"/>
                </a:solidFill>
                <a:effectLst>
                  <a:outerShdw blurRad="50800" dist="38100" dir="18900000" algn="bl" rotWithShape="0">
                    <a:prstClr val="black">
                      <a:alpha val="40000"/>
                    </a:prstClr>
                  </a:outerShdw>
                </a:effectLst>
                <a:latin typeface="+mj-ea"/>
                <a:ea typeface="+mj-ea"/>
              </a:rPr>
              <a:t>      </a:t>
            </a:r>
            <a:r>
              <a:rPr lang="zh-CN" altLang="en-US" sz="2000" b="1" dirty="0">
                <a:solidFill>
                  <a:srgbClr val="0066FF"/>
                </a:solidFill>
                <a:effectLst>
                  <a:outerShdw blurRad="50800" dist="38100" dir="18900000" algn="bl" rotWithShape="0">
                    <a:prstClr val="black">
                      <a:alpha val="40000"/>
                    </a:prstClr>
                  </a:outerShdw>
                </a:effectLst>
                <a:latin typeface="+mj-ea"/>
                <a:ea typeface="+mj-ea"/>
              </a:rPr>
              <a:t>中国大学合作部精品课程计划资助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4"/>
            <a:ext cx="8516820"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单机和单机伪分布方式安装过程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6. </a:t>
            </a:r>
            <a:r>
              <a:rPr lang="zh-CN" altLang="en-US" dirty="0">
                <a:solidFill>
                  <a:srgbClr val="0066FF"/>
                </a:solidFill>
                <a:latin typeface="Arial Narrow" pitchFamily="34" charset="0"/>
                <a:ea typeface="黑体" pitchFamily="2" charset="-122"/>
              </a:rPr>
              <a:t>配置环境变量</a:t>
            </a:r>
          </a:p>
          <a:p>
            <a:r>
              <a:rPr lang="zh-CN" altLang="en-US" sz="2400" dirty="0">
                <a:latin typeface="Arial Narrow" pitchFamily="34" charset="0"/>
                <a:ea typeface="黑体" pitchFamily="2" charset="-122"/>
              </a:rPr>
              <a:t>进入到“</a:t>
            </a:r>
            <a:r>
              <a:rPr lang="en-US" sz="2400" i="1" dirty="0" err="1">
                <a:solidFill>
                  <a:srgbClr val="C00000"/>
                </a:solidFill>
                <a:latin typeface="Arial Narrow" pitchFamily="34" charset="0"/>
                <a:ea typeface="黑体" pitchFamily="2" charset="-122"/>
              </a:rPr>
              <a:t>hadoop</a:t>
            </a:r>
            <a:r>
              <a:rPr lang="zh-CN" altLang="en-US" sz="2400" i="1" dirty="0">
                <a:latin typeface="Arial Narrow" pitchFamily="34" charset="0"/>
                <a:ea typeface="黑体" pitchFamily="2" charset="-122"/>
              </a:rPr>
              <a:t>”</a:t>
            </a:r>
            <a:r>
              <a:rPr lang="zh-CN" altLang="en-US" sz="2400" dirty="0">
                <a:latin typeface="Arial Narrow" pitchFamily="34" charset="0"/>
                <a:ea typeface="黑体" pitchFamily="2" charset="-122"/>
              </a:rPr>
              <a:t>用户下</a:t>
            </a:r>
          </a:p>
          <a:p>
            <a:pPr>
              <a:buNone/>
            </a:pPr>
            <a:r>
              <a:rPr lang="en-US" sz="2400" dirty="0">
                <a:latin typeface="Arial Narrow" pitchFamily="34" charset="0"/>
                <a:ea typeface="黑体" pitchFamily="2" charset="-122"/>
              </a:rPr>
              <a:t>	</a:t>
            </a:r>
            <a:r>
              <a:rPr lang="en-US" sz="2400" dirty="0">
                <a:solidFill>
                  <a:srgbClr val="00B0F0"/>
                </a:solidFill>
                <a:latin typeface="Arial Narrow" pitchFamily="34" charset="0"/>
                <a:ea typeface="黑体" pitchFamily="2" charset="-122"/>
              </a:rPr>
              <a:t>[</a:t>
            </a:r>
            <a:r>
              <a:rPr lang="en-US" sz="2400" dirty="0" err="1">
                <a:solidFill>
                  <a:srgbClr val="00B0F0"/>
                </a:solidFill>
                <a:latin typeface="Arial Narrow" pitchFamily="34" charset="0"/>
                <a:ea typeface="黑体" pitchFamily="2" charset="-122"/>
              </a:rPr>
              <a:t>root@Siler</a:t>
            </a:r>
            <a:r>
              <a:rPr lang="en-US" sz="2400" dirty="0">
                <a:solidFill>
                  <a:srgbClr val="00B0F0"/>
                </a:solidFill>
                <a:latin typeface="Arial Narrow" pitchFamily="34" charset="0"/>
                <a:ea typeface="黑体" pitchFamily="2" charset="-122"/>
              </a:rPr>
              <a:t> ~]# </a:t>
            </a:r>
            <a:r>
              <a:rPr lang="en-US" sz="2400" dirty="0" err="1">
                <a:solidFill>
                  <a:srgbClr val="00B0F0"/>
                </a:solidFill>
                <a:latin typeface="Arial Narrow" pitchFamily="34" charset="0"/>
                <a:ea typeface="黑体" pitchFamily="2" charset="-122"/>
              </a:rPr>
              <a:t>su</a:t>
            </a:r>
            <a:r>
              <a:rPr lang="en-US" sz="2400" dirty="0">
                <a:solidFill>
                  <a:srgbClr val="00B0F0"/>
                </a:solidFill>
                <a:latin typeface="Arial Narrow" pitchFamily="34" charset="0"/>
                <a:ea typeface="黑体" pitchFamily="2" charset="-122"/>
              </a:rPr>
              <a:t> – </a:t>
            </a:r>
            <a:r>
              <a:rPr lang="en-US" altLang="zh-CN" sz="2400" i="1" dirty="0" err="1">
                <a:solidFill>
                  <a:srgbClr val="C00000"/>
                </a:solidFill>
                <a:latin typeface="Arial Narrow" pitchFamily="34" charset="0"/>
                <a:ea typeface="黑体" pitchFamily="2" charset="-122"/>
              </a:rPr>
              <a:t>hadoop</a:t>
            </a:r>
            <a:r>
              <a:rPr lang="en-US" sz="2400" dirty="0">
                <a:solidFill>
                  <a:srgbClr val="00B0F0"/>
                </a:solidFill>
                <a:latin typeface="Arial Narrow" pitchFamily="34" charset="0"/>
                <a:ea typeface="黑体" pitchFamily="2" charset="-122"/>
              </a:rPr>
              <a:t> </a:t>
            </a:r>
            <a:r>
              <a:rPr lang="en-US" sz="2400" dirty="0">
                <a:latin typeface="Arial Narrow" pitchFamily="34" charset="0"/>
                <a:ea typeface="黑体" pitchFamily="2" charset="-122"/>
              </a:rPr>
              <a:t>[</a:t>
            </a:r>
            <a:r>
              <a:rPr lang="zh-CN" altLang="en-US" sz="2400" dirty="0">
                <a:latin typeface="Arial Narrow" pitchFamily="34" charset="0"/>
                <a:ea typeface="黑体" pitchFamily="2" charset="-122"/>
              </a:rPr>
              <a:t>注意中间的</a:t>
            </a:r>
            <a:r>
              <a:rPr lang="en-US" sz="2400" dirty="0">
                <a:latin typeface="Arial Narrow" pitchFamily="34" charset="0"/>
                <a:ea typeface="黑体" pitchFamily="2" charset="-122"/>
              </a:rPr>
              <a:t>”-”</a:t>
            </a:r>
            <a:r>
              <a:rPr lang="zh-CN" altLang="en-US" sz="2400" dirty="0">
                <a:latin typeface="Arial Narrow" pitchFamily="34" charset="0"/>
                <a:ea typeface="黑体" pitchFamily="2" charset="-122"/>
              </a:rPr>
              <a:t>不要丢</a:t>
            </a:r>
            <a:r>
              <a:rPr lang="en-US" sz="2400" dirty="0">
                <a:latin typeface="Arial Narrow" pitchFamily="34" charset="0"/>
                <a:ea typeface="黑体" pitchFamily="2" charset="-122"/>
              </a:rPr>
              <a:t>]</a:t>
            </a:r>
            <a:endParaRPr lang="zh-CN" altLang="en-US" sz="2400" dirty="0">
              <a:latin typeface="Arial Narrow" pitchFamily="34" charset="0"/>
              <a:ea typeface="黑体" pitchFamily="2" charset="-122"/>
            </a:endParaRPr>
          </a:p>
          <a:p>
            <a:pPr>
              <a:buNone/>
            </a:pPr>
            <a:r>
              <a:rPr lang="en-US" sz="2400" dirty="0">
                <a:latin typeface="Arial Narrow" pitchFamily="34" charset="0"/>
                <a:ea typeface="黑体" pitchFamily="2" charset="-122"/>
              </a:rPr>
              <a:t>    </a:t>
            </a:r>
            <a:r>
              <a:rPr lang="en-US" sz="2400" dirty="0">
                <a:solidFill>
                  <a:srgbClr val="00B0F0"/>
                </a:solidFill>
                <a:latin typeface="Arial Narrow" pitchFamily="34" charset="0"/>
                <a:ea typeface="黑体" pitchFamily="2" charset="-122"/>
              </a:rPr>
              <a:t>[</a:t>
            </a:r>
            <a:r>
              <a:rPr lang="en-US" altLang="zh-CN" sz="2400" i="1" dirty="0" err="1">
                <a:solidFill>
                  <a:srgbClr val="C00000"/>
                </a:solidFill>
                <a:latin typeface="Arial Narrow" pitchFamily="34" charset="0"/>
                <a:ea typeface="黑体" pitchFamily="2" charset="-122"/>
              </a:rPr>
              <a:t>hadoop</a:t>
            </a:r>
            <a:r>
              <a:rPr lang="en-US" sz="2400" dirty="0" err="1">
                <a:solidFill>
                  <a:srgbClr val="00B0F0"/>
                </a:solidFill>
                <a:latin typeface="Arial Narrow" pitchFamily="34" charset="0"/>
                <a:ea typeface="黑体" pitchFamily="2" charset="-122"/>
              </a:rPr>
              <a:t>@Siler</a:t>
            </a:r>
            <a:r>
              <a:rPr lang="en-US" sz="2400" dirty="0">
                <a:solidFill>
                  <a:srgbClr val="00B0F0"/>
                </a:solidFill>
                <a:latin typeface="Arial Narrow" pitchFamily="34" charset="0"/>
                <a:ea typeface="黑体" pitchFamily="2" charset="-122"/>
              </a:rPr>
              <a:t> ~]$</a:t>
            </a:r>
            <a:endParaRPr lang="zh-CN" altLang="en-US" sz="2400" dirty="0">
              <a:solidFill>
                <a:srgbClr val="00B0F0"/>
              </a:solidFill>
              <a:latin typeface="Arial Narrow" pitchFamily="34" charset="0"/>
              <a:ea typeface="黑体" pitchFamily="2" charset="-122"/>
            </a:endParaRPr>
          </a:p>
          <a:p>
            <a:r>
              <a:rPr lang="zh-CN" altLang="en-US" sz="2400" dirty="0">
                <a:latin typeface="Arial Narrow" pitchFamily="34" charset="0"/>
                <a:ea typeface="黑体" pitchFamily="2" charset="-122"/>
              </a:rPr>
              <a:t>编辑</a:t>
            </a:r>
            <a:r>
              <a:rPr lang="en-US" sz="2400" dirty="0">
                <a:latin typeface="Arial Narrow" pitchFamily="34" charset="0"/>
                <a:ea typeface="黑体" pitchFamily="2" charset="-122"/>
              </a:rPr>
              <a:t>~/.</a:t>
            </a:r>
            <a:r>
              <a:rPr lang="en-US" sz="2400" dirty="0" err="1">
                <a:latin typeface="Arial Narrow" pitchFamily="34" charset="0"/>
                <a:ea typeface="黑体" pitchFamily="2" charset="-122"/>
              </a:rPr>
              <a:t>bash_profile</a:t>
            </a:r>
            <a:r>
              <a:rPr lang="zh-CN" altLang="en-US" sz="2400" dirty="0">
                <a:latin typeface="Arial Narrow" pitchFamily="34" charset="0"/>
                <a:ea typeface="黑体" pitchFamily="2" charset="-122"/>
              </a:rPr>
              <a:t>文件</a:t>
            </a:r>
            <a:r>
              <a:rPr lang="en-US" sz="2400" dirty="0">
                <a:latin typeface="Arial Narrow" pitchFamily="34" charset="0"/>
                <a:ea typeface="黑体" pitchFamily="2" charset="-122"/>
              </a:rPr>
              <a:t>(</a:t>
            </a:r>
            <a:r>
              <a:rPr lang="zh-CN" altLang="en-US" sz="2400" dirty="0">
                <a:latin typeface="Arial Narrow" pitchFamily="34" charset="0"/>
                <a:ea typeface="黑体" pitchFamily="2" charset="-122"/>
              </a:rPr>
              <a:t>用</a:t>
            </a:r>
            <a:r>
              <a:rPr lang="en-US" sz="2400" dirty="0">
                <a:latin typeface="Arial Narrow" pitchFamily="34" charset="0"/>
                <a:ea typeface="黑体" pitchFamily="2" charset="-122"/>
              </a:rPr>
              <a:t>vi </a:t>
            </a:r>
            <a:r>
              <a:rPr lang="zh-CN" altLang="en-US" sz="2400" dirty="0">
                <a:latin typeface="Arial Narrow" pitchFamily="34" charset="0"/>
                <a:ea typeface="黑体" pitchFamily="2" charset="-122"/>
              </a:rPr>
              <a:t>或</a:t>
            </a:r>
            <a:r>
              <a:rPr lang="en-US" sz="2400" dirty="0" err="1">
                <a:latin typeface="Arial Narrow" pitchFamily="34" charset="0"/>
                <a:ea typeface="黑体" pitchFamily="2" charset="-122"/>
              </a:rPr>
              <a:t>gedit</a:t>
            </a:r>
            <a:r>
              <a:rPr lang="en-US" sz="2400" dirty="0">
                <a:latin typeface="Arial Narrow" pitchFamily="34" charset="0"/>
                <a:ea typeface="黑体" pitchFamily="2" charset="-122"/>
              </a:rPr>
              <a:t>)</a:t>
            </a:r>
            <a:endParaRPr lang="zh-CN" altLang="en-US" sz="2400" dirty="0">
              <a:latin typeface="Arial Narrow" pitchFamily="34" charset="0"/>
              <a:ea typeface="黑体" pitchFamily="2" charset="-122"/>
            </a:endParaRPr>
          </a:p>
          <a:p>
            <a:pPr>
              <a:buNone/>
            </a:pPr>
            <a:r>
              <a:rPr lang="en-US" sz="2400" dirty="0">
                <a:latin typeface="Arial Narrow" pitchFamily="34" charset="0"/>
                <a:ea typeface="黑体" pitchFamily="2" charset="-122"/>
              </a:rPr>
              <a:t>    </a:t>
            </a:r>
            <a:r>
              <a:rPr lang="en-US" sz="2400" dirty="0">
                <a:solidFill>
                  <a:srgbClr val="00B0F0"/>
                </a:solidFill>
                <a:latin typeface="Arial Narrow" pitchFamily="34" charset="0"/>
                <a:ea typeface="黑体" pitchFamily="2" charset="-122"/>
              </a:rPr>
              <a:t>vi ~/.</a:t>
            </a:r>
            <a:r>
              <a:rPr lang="en-US" sz="2400" dirty="0" err="1">
                <a:solidFill>
                  <a:srgbClr val="00B0F0"/>
                </a:solidFill>
                <a:latin typeface="Arial Narrow" pitchFamily="34" charset="0"/>
                <a:ea typeface="黑体" pitchFamily="2" charset="-122"/>
              </a:rPr>
              <a:t>bash_profile</a:t>
            </a:r>
            <a:endParaRPr lang="zh-CN" altLang="en-US" sz="2400" dirty="0">
              <a:solidFill>
                <a:srgbClr val="00B0F0"/>
              </a:solidFill>
              <a:latin typeface="Arial Narrow" pitchFamily="34" charset="0"/>
              <a:ea typeface="黑体" pitchFamily="2" charset="-122"/>
            </a:endParaRPr>
          </a:p>
          <a:p>
            <a:r>
              <a:rPr lang="zh-CN" altLang="en-US" sz="2400" dirty="0">
                <a:latin typeface="Arial Narrow" pitchFamily="34" charset="0"/>
                <a:ea typeface="黑体" pitchFamily="2" charset="-122"/>
              </a:rPr>
              <a:t>设置如下环境变量：</a:t>
            </a:r>
          </a:p>
          <a:p>
            <a:pPr>
              <a:spcBef>
                <a:spcPts val="0"/>
              </a:spcBef>
              <a:buNone/>
            </a:pPr>
            <a:r>
              <a:rPr lang="en-US" sz="2400" dirty="0">
                <a:solidFill>
                  <a:srgbClr val="00B0F0"/>
                </a:solidFill>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PATH=$PATH:$HOME/bin</a:t>
            </a:r>
            <a:endParaRPr lang="zh-CN" altLang="en-US" sz="2000" dirty="0">
              <a:solidFill>
                <a:srgbClr val="00B0F0"/>
              </a:solidFill>
              <a:latin typeface="Arial Narrow" pitchFamily="34" charset="0"/>
              <a:ea typeface="黑体" pitchFamily="2" charset="-122"/>
            </a:endParaRPr>
          </a:p>
          <a:p>
            <a:pPr>
              <a:spcBef>
                <a:spcPts val="0"/>
              </a:spcBef>
              <a:buNone/>
            </a:pPr>
            <a:r>
              <a:rPr lang="en-US" sz="2000" dirty="0">
                <a:solidFill>
                  <a:srgbClr val="00B0F0"/>
                </a:solidFill>
                <a:latin typeface="Arial Narrow" pitchFamily="34" charset="0"/>
                <a:ea typeface="黑体" pitchFamily="2" charset="-122"/>
              </a:rPr>
              <a:t>    export  </a:t>
            </a:r>
            <a:r>
              <a:rPr lang="en-US" sz="2000" dirty="0">
                <a:solidFill>
                  <a:srgbClr val="C00000"/>
                </a:solidFill>
                <a:latin typeface="Arial Narrow" pitchFamily="34" charset="0"/>
                <a:ea typeface="黑体" pitchFamily="2" charset="-122"/>
              </a:rPr>
              <a:t>JAVA_HOME</a:t>
            </a:r>
            <a:r>
              <a:rPr lang="en-US" sz="2000" dirty="0">
                <a:solidFill>
                  <a:srgbClr val="00B0F0"/>
                </a:solidFill>
                <a:latin typeface="Arial Narrow" pitchFamily="34" charset="0"/>
                <a:ea typeface="黑体" pitchFamily="2" charset="-122"/>
              </a:rPr>
              <a:t>=/</a:t>
            </a:r>
            <a:r>
              <a:rPr lang="en-US" sz="2000" dirty="0" err="1">
                <a:solidFill>
                  <a:srgbClr val="00B0F0"/>
                </a:solidFill>
                <a:latin typeface="Arial Narrow" pitchFamily="34" charset="0"/>
                <a:ea typeface="黑体" pitchFamily="2" charset="-122"/>
              </a:rPr>
              <a:t>usr</a:t>
            </a:r>
            <a:r>
              <a:rPr lang="en-US" sz="2000" dirty="0">
                <a:solidFill>
                  <a:srgbClr val="00B0F0"/>
                </a:solidFill>
                <a:latin typeface="Arial Narrow" pitchFamily="34" charset="0"/>
                <a:ea typeface="黑体" pitchFamily="2" charset="-122"/>
              </a:rPr>
              <a:t>/</a:t>
            </a:r>
            <a:r>
              <a:rPr lang="en-US" altLang="zh-CN" sz="2000" dirty="0">
                <a:solidFill>
                  <a:srgbClr val="00B0F0"/>
                </a:solidFill>
                <a:latin typeface="Arial Narrow" pitchFamily="34" charset="0"/>
                <a:ea typeface="黑体" pitchFamily="2" charset="-122"/>
              </a:rPr>
              <a:t>java</a:t>
            </a:r>
            <a:r>
              <a:rPr lang="en-US" sz="2000" dirty="0">
                <a:solidFill>
                  <a:srgbClr val="00B0F0"/>
                </a:solidFill>
                <a:latin typeface="Arial Narrow" pitchFamily="34" charset="0"/>
                <a:ea typeface="黑体" pitchFamily="2" charset="-122"/>
              </a:rPr>
              <a:t>/java-1.7</a:t>
            </a:r>
            <a:endParaRPr lang="zh-CN" altLang="en-US" sz="2000" dirty="0">
              <a:solidFill>
                <a:srgbClr val="00B0F0"/>
              </a:solidFill>
              <a:latin typeface="Arial Narrow" pitchFamily="34" charset="0"/>
              <a:ea typeface="黑体" pitchFamily="2" charset="-122"/>
            </a:endParaRPr>
          </a:p>
          <a:p>
            <a:pPr>
              <a:spcBef>
                <a:spcPts val="0"/>
              </a:spcBef>
              <a:buNone/>
            </a:pPr>
            <a:r>
              <a:rPr lang="en-US" sz="2000" dirty="0">
                <a:solidFill>
                  <a:srgbClr val="00B0F0"/>
                </a:solidFill>
                <a:latin typeface="Arial Narrow" pitchFamily="34" charset="0"/>
                <a:ea typeface="黑体" pitchFamily="2" charset="-122"/>
              </a:rPr>
              <a:t>    export  </a:t>
            </a:r>
            <a:r>
              <a:rPr lang="en-US" sz="2000" dirty="0">
                <a:solidFill>
                  <a:srgbClr val="C00000"/>
                </a:solidFill>
                <a:latin typeface="Arial Narrow" pitchFamily="34" charset="0"/>
                <a:ea typeface="黑体" pitchFamily="2" charset="-122"/>
              </a:rPr>
              <a:t>HADOOP_HOME</a:t>
            </a:r>
            <a:r>
              <a:rPr lang="en-US" sz="2000" dirty="0">
                <a:solidFill>
                  <a:srgbClr val="00B0F0"/>
                </a:solidFill>
                <a:latin typeface="Arial Narrow" pitchFamily="34" charset="0"/>
                <a:ea typeface="黑体" pitchFamily="2" charset="-122"/>
              </a:rPr>
              <a:t>=/home/</a:t>
            </a:r>
            <a:r>
              <a:rPr lang="en-US"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sz="2000" dirty="0" err="1">
                <a:solidFill>
                  <a:srgbClr val="00B0F0"/>
                </a:solidFill>
                <a:latin typeface="Arial Narrow" pitchFamily="34" charset="0"/>
                <a:ea typeface="黑体" pitchFamily="2" charset="-122"/>
              </a:rPr>
              <a:t>hadoop_installs</a:t>
            </a:r>
            <a:r>
              <a:rPr lang="en-US" sz="2000" dirty="0">
                <a:solidFill>
                  <a:srgbClr val="00B0F0"/>
                </a:solidFill>
                <a:latin typeface="Arial Narrow" pitchFamily="34" charset="0"/>
                <a:ea typeface="黑体" pitchFamily="2" charset="-122"/>
              </a:rPr>
              <a:t>/hadoop-2.7.1</a:t>
            </a:r>
            <a:endParaRPr lang="zh-CN" altLang="en-US" sz="2000" dirty="0">
              <a:solidFill>
                <a:srgbClr val="00B0F0"/>
              </a:solidFill>
              <a:latin typeface="Arial Narrow" pitchFamily="34" charset="0"/>
              <a:ea typeface="黑体" pitchFamily="2" charset="-122"/>
            </a:endParaRPr>
          </a:p>
          <a:p>
            <a:pPr>
              <a:spcBef>
                <a:spcPts val="0"/>
              </a:spcBef>
              <a:buNone/>
            </a:pPr>
            <a:r>
              <a:rPr lang="en-US" sz="2000" dirty="0">
                <a:solidFill>
                  <a:srgbClr val="00B0F0"/>
                </a:solidFill>
                <a:latin typeface="Arial Narrow" pitchFamily="34" charset="0"/>
                <a:ea typeface="黑体" pitchFamily="2" charset="-122"/>
              </a:rPr>
              <a:t>    export  </a:t>
            </a:r>
            <a:r>
              <a:rPr lang="en-US" sz="2000" dirty="0" smtClean="0">
                <a:solidFill>
                  <a:srgbClr val="C00000"/>
                </a:solidFill>
                <a:latin typeface="Arial Narrow" pitchFamily="34" charset="0"/>
                <a:ea typeface="黑体" pitchFamily="2" charset="-122"/>
              </a:rPr>
              <a:t>PATH</a:t>
            </a:r>
            <a:r>
              <a:rPr lang="en-US" sz="2000" dirty="0" smtClean="0">
                <a:solidFill>
                  <a:srgbClr val="00B0F0"/>
                </a:solidFill>
                <a:latin typeface="Arial Narrow" pitchFamily="34" charset="0"/>
                <a:ea typeface="黑体" pitchFamily="2" charset="-122"/>
              </a:rPr>
              <a:t>=$JAVA_HOME/bin</a:t>
            </a:r>
            <a:r>
              <a:rPr lang="en-US" sz="2000" dirty="0">
                <a:solidFill>
                  <a:srgbClr val="00B0F0"/>
                </a:solidFill>
                <a:latin typeface="Arial Narrow" pitchFamily="34" charset="0"/>
                <a:ea typeface="黑体" pitchFamily="2" charset="-122"/>
              </a:rPr>
              <a:t>:$</a:t>
            </a:r>
            <a:r>
              <a:rPr lang="en-US" sz="2000" dirty="0" smtClean="0">
                <a:solidFill>
                  <a:srgbClr val="00B0F0"/>
                </a:solidFill>
                <a:latin typeface="Arial Narrow" pitchFamily="34" charset="0"/>
                <a:ea typeface="黑体" pitchFamily="2" charset="-122"/>
              </a:rPr>
              <a:t>HADOOP_HOME/bin:</a:t>
            </a:r>
            <a:r>
              <a:rPr lang="en-US" altLang="zh-CN" sz="2000" dirty="0" smtClean="0">
                <a:solidFill>
                  <a:srgbClr val="00B0F0"/>
                </a:solidFill>
                <a:latin typeface="Arial Narrow" pitchFamily="34" charset="0"/>
                <a:ea typeface="黑体" pitchFamily="2" charset="-122"/>
              </a:rPr>
              <a:t>$PATH</a:t>
            </a:r>
            <a:endParaRPr lang="zh-CN" altLang="en-US" sz="2000" dirty="0">
              <a:solidFill>
                <a:srgbClr val="00B0F0"/>
              </a:solidFill>
              <a:latin typeface="Arial Narrow" pitchFamily="34" charset="0"/>
              <a:ea typeface="黑体" pitchFamily="2" charset="-122"/>
            </a:endParaRPr>
          </a:p>
          <a:p>
            <a:pPr>
              <a:spcBef>
                <a:spcPts val="0"/>
              </a:spcBef>
              <a:buNone/>
            </a:pPr>
            <a:r>
              <a:rPr lang="en-US" sz="2000" dirty="0">
                <a:solidFill>
                  <a:srgbClr val="00B0F0"/>
                </a:solidFill>
                <a:latin typeface="Arial Narrow" pitchFamily="34" charset="0"/>
                <a:ea typeface="黑体" pitchFamily="2" charset="-122"/>
              </a:rPr>
              <a:t>    export  </a:t>
            </a:r>
            <a:r>
              <a:rPr lang="en-US" sz="2000" dirty="0">
                <a:solidFill>
                  <a:srgbClr val="C00000"/>
                </a:solidFill>
                <a:latin typeface="Arial Narrow" pitchFamily="34" charset="0"/>
                <a:ea typeface="黑体" pitchFamily="2" charset="-122"/>
              </a:rPr>
              <a:t>CLASSPATH</a:t>
            </a:r>
            <a:r>
              <a:rPr lang="en-US" sz="2000" dirty="0">
                <a:solidFill>
                  <a:srgbClr val="00B0F0"/>
                </a:solidFill>
                <a:latin typeface="Arial Narrow" pitchFamily="34" charset="0"/>
                <a:ea typeface="黑体" pitchFamily="2" charset="-122"/>
              </a:rPr>
              <a:t>=$JAVA_HOME/lib:.</a:t>
            </a:r>
            <a:endParaRPr lang="zh-CN" altLang="en-US" sz="2000" dirty="0">
              <a:solidFill>
                <a:srgbClr val="00B0F0"/>
              </a:solidFill>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单机</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4"/>
            <a:ext cx="8516820"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单机和单机伪分布方式安装过程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7. </a:t>
            </a:r>
            <a:r>
              <a:rPr lang="zh-CN" altLang="en-US" dirty="0">
                <a:solidFill>
                  <a:srgbClr val="0066FF"/>
                </a:solidFill>
                <a:latin typeface="Arial Narrow" pitchFamily="34" charset="0"/>
                <a:ea typeface="黑体" pitchFamily="2" charset="-122"/>
              </a:rPr>
              <a:t>免密码</a:t>
            </a:r>
            <a:r>
              <a:rPr lang="en-US" altLang="zh-CN" dirty="0">
                <a:solidFill>
                  <a:srgbClr val="0066FF"/>
                </a:solidFill>
                <a:latin typeface="Arial Narrow" pitchFamily="34" charset="0"/>
                <a:ea typeface="黑体" pitchFamily="2" charset="-122"/>
              </a:rPr>
              <a:t>SSH</a:t>
            </a:r>
            <a:r>
              <a:rPr lang="zh-CN" altLang="en-US" dirty="0">
                <a:solidFill>
                  <a:srgbClr val="0066FF"/>
                </a:solidFill>
                <a:latin typeface="Arial Narrow" pitchFamily="34" charset="0"/>
                <a:ea typeface="黑体" pitchFamily="2" charset="-122"/>
              </a:rPr>
              <a:t>访问配置</a:t>
            </a:r>
          </a:p>
          <a:p>
            <a:pPr>
              <a:buNone/>
            </a:pPr>
            <a:r>
              <a:rPr lang="zh-CN" altLang="en-US" sz="2400" dirty="0">
                <a:latin typeface="Arial Narrow" pitchFamily="34" charset="0"/>
                <a:ea typeface="黑体" pitchFamily="2" charset="-122"/>
              </a:rPr>
              <a:t>    </a:t>
            </a:r>
            <a:r>
              <a:rPr lang="zh-CN" altLang="en-US" sz="2200" dirty="0">
                <a:latin typeface="Arial Narrow" pitchFamily="34" charset="0"/>
                <a:ea typeface="黑体" pitchFamily="2" charset="-122"/>
              </a:rPr>
              <a:t>在伪分布模式下</a:t>
            </a:r>
            <a:r>
              <a:rPr lang="en-US" altLang="zh-CN" sz="2200" dirty="0">
                <a:latin typeface="Arial Narrow" pitchFamily="34" charset="0"/>
                <a:ea typeface="黑体" pitchFamily="2" charset="-122"/>
              </a:rPr>
              <a:t>(</a:t>
            </a:r>
            <a:r>
              <a:rPr lang="zh-CN" altLang="en-US" sz="2200" dirty="0">
                <a:latin typeface="Arial Narrow" pitchFamily="34" charset="0"/>
                <a:ea typeface="黑体" pitchFamily="2" charset="-122"/>
              </a:rPr>
              <a:t>集群分布模式更需要这个设置过程</a:t>
            </a:r>
            <a:r>
              <a:rPr lang="en-US" altLang="zh-CN" sz="2200" dirty="0">
                <a:latin typeface="Arial Narrow" pitchFamily="34" charset="0"/>
                <a:ea typeface="黑体" pitchFamily="2" charset="-122"/>
              </a:rPr>
              <a:t>)</a:t>
            </a:r>
            <a:r>
              <a:rPr lang="zh-CN" altLang="en-US" sz="2200" dirty="0">
                <a:latin typeface="Arial Narrow" pitchFamily="34" charset="0"/>
                <a:ea typeface="黑体" pitchFamily="2" charset="-122"/>
              </a:rPr>
              <a:t>，为了实现免密码</a:t>
            </a:r>
            <a:r>
              <a:rPr lang="en-US" altLang="zh-CN" sz="2200" dirty="0">
                <a:latin typeface="Arial Narrow" pitchFamily="34" charset="0"/>
                <a:ea typeface="黑体" pitchFamily="2" charset="-122"/>
              </a:rPr>
              <a:t>SSH</a:t>
            </a:r>
            <a:r>
              <a:rPr lang="zh-CN" altLang="en-US" sz="2200" dirty="0">
                <a:latin typeface="Arial Narrow" pitchFamily="34" charset="0"/>
                <a:ea typeface="黑体" pitchFamily="2" charset="-122"/>
              </a:rPr>
              <a:t>登陆连接，需要进行相应的配置。方式是创建一个认证文件，然后用</a:t>
            </a:r>
            <a:r>
              <a:rPr lang="en-US" sz="2200" dirty="0">
                <a:latin typeface="Arial Narrow" pitchFamily="34" charset="0"/>
                <a:ea typeface="黑体" pitchFamily="2" charset="-122"/>
              </a:rPr>
              <a:t>public key</a:t>
            </a:r>
            <a:r>
              <a:rPr lang="zh-CN" altLang="en-US" sz="2200" dirty="0">
                <a:latin typeface="Arial Narrow" pitchFamily="34" charset="0"/>
                <a:ea typeface="黑体" pitchFamily="2" charset="-122"/>
              </a:rPr>
              <a:t>实现免密码的登录连接。过程如下：</a:t>
            </a:r>
          </a:p>
          <a:p>
            <a:r>
              <a:rPr lang="zh-CN" altLang="en-US" sz="2200" dirty="0">
                <a:latin typeface="Arial Narrow" pitchFamily="34" charset="0"/>
                <a:ea typeface="黑体" pitchFamily="2" charset="-122"/>
              </a:rPr>
              <a:t>执行命令产生认证文件</a:t>
            </a:r>
            <a:endParaRPr lang="en-US" altLang="zh-CN" sz="2200" dirty="0">
              <a:latin typeface="Arial Narrow" pitchFamily="34" charset="0"/>
              <a:ea typeface="黑体" pitchFamily="2" charset="-122"/>
            </a:endParaRPr>
          </a:p>
          <a:p>
            <a:pPr>
              <a:buNone/>
            </a:pPr>
            <a:r>
              <a:rPr lang="en-US" sz="2200" i="1"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err="1">
                <a:solidFill>
                  <a:srgbClr val="00B0F0"/>
                </a:solidFill>
                <a:latin typeface="Arial Narrow" pitchFamily="34" charset="0"/>
                <a:ea typeface="黑体" pitchFamily="2" charset="-122"/>
              </a:rPr>
              <a:t>@Siler</a:t>
            </a:r>
            <a:r>
              <a:rPr lang="en-US" sz="2000" dirty="0">
                <a:solidFill>
                  <a:srgbClr val="00B0F0"/>
                </a:solidFill>
                <a:latin typeface="Arial Narrow" pitchFamily="34" charset="0"/>
                <a:ea typeface="黑体" pitchFamily="2" charset="-122"/>
              </a:rPr>
              <a:t> ~]$ </a:t>
            </a:r>
            <a:r>
              <a:rPr lang="en-US" sz="2000" dirty="0" err="1">
                <a:solidFill>
                  <a:srgbClr val="00B0F0"/>
                </a:solidFill>
                <a:latin typeface="Arial Narrow" pitchFamily="34" charset="0"/>
                <a:ea typeface="黑体" pitchFamily="2" charset="-122"/>
              </a:rPr>
              <a:t>ssh</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keygen</a:t>
            </a:r>
            <a:r>
              <a:rPr lang="en-US" sz="2000" dirty="0">
                <a:solidFill>
                  <a:srgbClr val="00B0F0"/>
                </a:solidFill>
                <a:latin typeface="Arial Narrow" pitchFamily="34" charset="0"/>
                <a:ea typeface="黑体" pitchFamily="2" charset="-122"/>
              </a:rPr>
              <a:t> -t </a:t>
            </a:r>
            <a:r>
              <a:rPr lang="en-US" sz="2000" dirty="0" err="1">
                <a:solidFill>
                  <a:srgbClr val="00B0F0"/>
                </a:solidFill>
                <a:latin typeface="Arial Narrow" pitchFamily="34" charset="0"/>
                <a:ea typeface="黑体" pitchFamily="2" charset="-122"/>
              </a:rPr>
              <a:t>rsa</a:t>
            </a:r>
            <a:r>
              <a:rPr lang="en-US" sz="2000" dirty="0">
                <a:solidFill>
                  <a:srgbClr val="00B0F0"/>
                </a:solidFill>
                <a:latin typeface="Arial Narrow" pitchFamily="34" charset="0"/>
                <a:ea typeface="黑体" pitchFamily="2" charset="-122"/>
              </a:rPr>
              <a:t> -P "" </a:t>
            </a:r>
            <a:endParaRPr lang="zh-CN" altLang="en-US" sz="2200" dirty="0">
              <a:solidFill>
                <a:srgbClr val="00B0F0"/>
              </a:solidFill>
              <a:latin typeface="Arial Narrow" pitchFamily="34" charset="0"/>
              <a:ea typeface="黑体" pitchFamily="2" charset="-122"/>
            </a:endParaRPr>
          </a:p>
          <a:p>
            <a:pPr>
              <a:buNone/>
            </a:pPr>
            <a:r>
              <a:rPr lang="zh-CN" altLang="en-US" sz="2200" dirty="0">
                <a:latin typeface="Arial Narrow" pitchFamily="34" charset="0"/>
                <a:ea typeface="黑体" pitchFamily="2" charset="-122"/>
              </a:rPr>
              <a:t>    一直敲回车，然后将在</a:t>
            </a:r>
            <a:r>
              <a:rPr lang="en-US" sz="2200" dirty="0">
                <a:latin typeface="Arial Narrow" pitchFamily="34" charset="0"/>
                <a:ea typeface="黑体" pitchFamily="2" charset="-122"/>
              </a:rPr>
              <a:t>/home/</a:t>
            </a:r>
            <a:r>
              <a:rPr lang="en-US" sz="2200" dirty="0" err="1">
                <a:latin typeface="Arial Narrow" pitchFamily="34" charset="0"/>
                <a:ea typeface="黑体" pitchFamily="2" charset="-122"/>
              </a:rPr>
              <a:t>hadoop</a:t>
            </a:r>
            <a:r>
              <a:rPr lang="en-US" sz="2200" dirty="0">
                <a:latin typeface="Arial Narrow" pitchFamily="34" charset="0"/>
                <a:ea typeface="黑体" pitchFamily="2" charset="-122"/>
              </a:rPr>
              <a:t>/.</a:t>
            </a:r>
            <a:r>
              <a:rPr lang="en-US" sz="2200" dirty="0" err="1">
                <a:latin typeface="Arial Narrow" pitchFamily="34" charset="0"/>
                <a:ea typeface="黑体" pitchFamily="2" charset="-122"/>
              </a:rPr>
              <a:t>ssh</a:t>
            </a:r>
            <a:r>
              <a:rPr lang="zh-CN" altLang="en-US" sz="2200" dirty="0">
                <a:latin typeface="Arial Narrow" pitchFamily="34" charset="0"/>
                <a:ea typeface="黑体" pitchFamily="2" charset="-122"/>
              </a:rPr>
              <a:t>目录下生成</a:t>
            </a:r>
            <a:r>
              <a:rPr lang="en-US" sz="2200" dirty="0" err="1">
                <a:latin typeface="Arial Narrow" pitchFamily="34" charset="0"/>
                <a:ea typeface="黑体" pitchFamily="2" charset="-122"/>
              </a:rPr>
              <a:t>id_rsa</a:t>
            </a:r>
            <a:r>
              <a:rPr lang="zh-CN" altLang="en-US" sz="2200" dirty="0">
                <a:latin typeface="Arial Narrow" pitchFamily="34" charset="0"/>
                <a:ea typeface="黑体" pitchFamily="2" charset="-122"/>
              </a:rPr>
              <a:t>认证文件</a:t>
            </a:r>
            <a:endParaRPr lang="en-US" altLang="zh-CN" sz="2200" dirty="0">
              <a:latin typeface="Arial Narrow" pitchFamily="34" charset="0"/>
              <a:ea typeface="黑体" pitchFamily="2" charset="-122"/>
            </a:endParaRPr>
          </a:p>
          <a:p>
            <a:r>
              <a:rPr lang="zh-CN" altLang="en-US" sz="2200" dirty="0">
                <a:latin typeface="Arial Narrow" pitchFamily="34" charset="0"/>
                <a:ea typeface="黑体" pitchFamily="2" charset="-122"/>
              </a:rPr>
              <a:t>将该文件复制到名为</a:t>
            </a:r>
            <a:r>
              <a:rPr lang="en-US" sz="2200" dirty="0" err="1">
                <a:latin typeface="Arial Narrow" pitchFamily="34" charset="0"/>
                <a:ea typeface="黑体" pitchFamily="2" charset="-122"/>
              </a:rPr>
              <a:t>authorized_keys</a:t>
            </a:r>
            <a:r>
              <a:rPr lang="zh-CN" altLang="en-US" sz="2200" dirty="0">
                <a:latin typeface="Arial Narrow" pitchFamily="34" charset="0"/>
                <a:ea typeface="黑体" pitchFamily="2" charset="-122"/>
              </a:rPr>
              <a:t>的文件</a:t>
            </a:r>
            <a:endParaRPr lang="en-US" altLang="zh-CN" sz="2200" dirty="0">
              <a:latin typeface="Arial Narrow" pitchFamily="34" charset="0"/>
              <a:ea typeface="黑体" pitchFamily="2" charset="-122"/>
            </a:endParaRPr>
          </a:p>
          <a:p>
            <a:pPr>
              <a:buNone/>
            </a:pPr>
            <a:r>
              <a:rPr lang="en-US" sz="2000" i="1"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err="1">
                <a:solidFill>
                  <a:srgbClr val="00B0F0"/>
                </a:solidFill>
                <a:latin typeface="Arial Narrow" pitchFamily="34" charset="0"/>
                <a:ea typeface="黑体" pitchFamily="2" charset="-122"/>
              </a:rPr>
              <a:t>@Siler</a:t>
            </a:r>
            <a:r>
              <a:rPr lang="en-US" sz="2000" dirty="0">
                <a:solidFill>
                  <a:srgbClr val="00B0F0"/>
                </a:solidFill>
                <a:latin typeface="Arial Narrow" pitchFamily="34" charset="0"/>
                <a:ea typeface="黑体" pitchFamily="2" charset="-122"/>
              </a:rPr>
              <a:t> ~] cat ~/.</a:t>
            </a:r>
            <a:r>
              <a:rPr lang="en-US" sz="2000" dirty="0" err="1">
                <a:solidFill>
                  <a:srgbClr val="00B0F0"/>
                </a:solidFill>
                <a:latin typeface="Arial Narrow" pitchFamily="34" charset="0"/>
                <a:ea typeface="黑体" pitchFamily="2" charset="-122"/>
              </a:rPr>
              <a:t>ssh</a:t>
            </a:r>
            <a:r>
              <a:rPr lang="en-US" sz="2000" dirty="0">
                <a:solidFill>
                  <a:srgbClr val="00B0F0"/>
                </a:solidFill>
                <a:latin typeface="Arial Narrow" pitchFamily="34" charset="0"/>
                <a:ea typeface="黑体" pitchFamily="2" charset="-122"/>
              </a:rPr>
              <a:t>/id_rsa.pub &gt;&gt; ~/.</a:t>
            </a:r>
            <a:r>
              <a:rPr lang="en-US" sz="2000" dirty="0" err="1">
                <a:solidFill>
                  <a:srgbClr val="00B0F0"/>
                </a:solidFill>
                <a:latin typeface="Arial Narrow" pitchFamily="34" charset="0"/>
                <a:ea typeface="黑体" pitchFamily="2" charset="-122"/>
              </a:rPr>
              <a:t>ssh</a:t>
            </a:r>
            <a:r>
              <a:rPr lang="en-US" sz="2000" dirty="0">
                <a:solidFill>
                  <a:srgbClr val="00B0F0"/>
                </a:solidFill>
                <a:latin typeface="Arial Narrow" pitchFamily="34" charset="0"/>
                <a:ea typeface="黑体" pitchFamily="2" charset="-122"/>
              </a:rPr>
              <a:t>/</a:t>
            </a:r>
            <a:r>
              <a:rPr lang="en-US" sz="2000" dirty="0" err="1">
                <a:solidFill>
                  <a:srgbClr val="00B0F0"/>
                </a:solidFill>
                <a:latin typeface="Arial Narrow" pitchFamily="34" charset="0"/>
                <a:ea typeface="黑体" pitchFamily="2" charset="-122"/>
              </a:rPr>
              <a:t>authorized_keys</a:t>
            </a:r>
            <a:endParaRPr lang="zh-CN" altLang="en-US" sz="2200" dirty="0">
              <a:solidFill>
                <a:srgbClr val="00B0F0"/>
              </a:solidFill>
              <a:latin typeface="Arial Narrow" pitchFamily="34" charset="0"/>
              <a:ea typeface="黑体" pitchFamily="2" charset="-122"/>
            </a:endParaRPr>
          </a:p>
          <a:p>
            <a:r>
              <a:rPr lang="zh-CN" altLang="en-US" sz="2200" dirty="0">
                <a:latin typeface="Arial Narrow" pitchFamily="34" charset="0"/>
                <a:ea typeface="黑体" pitchFamily="2" charset="-122"/>
              </a:rPr>
              <a:t>然后测试一下看看能不能登录</a:t>
            </a:r>
            <a:r>
              <a:rPr lang="en-US" sz="2200" dirty="0">
                <a:latin typeface="Arial Narrow" pitchFamily="34" charset="0"/>
                <a:ea typeface="黑体" pitchFamily="2" charset="-122"/>
              </a:rPr>
              <a:t>:</a:t>
            </a:r>
            <a:endParaRPr lang="zh-CN" altLang="en-US" sz="2200" dirty="0">
              <a:latin typeface="Arial Narrow" pitchFamily="34" charset="0"/>
              <a:ea typeface="黑体" pitchFamily="2" charset="-122"/>
            </a:endParaRPr>
          </a:p>
          <a:p>
            <a:pPr>
              <a:buNone/>
            </a:pPr>
            <a:r>
              <a:rPr lang="en-US" sz="2200" dirty="0">
                <a:solidFill>
                  <a:srgbClr val="00B0F0"/>
                </a:solidFill>
                <a:latin typeface="Arial Narrow" pitchFamily="34" charset="0"/>
                <a:ea typeface="黑体" pitchFamily="2" charset="-122"/>
              </a:rPr>
              <a:t>    [</a:t>
            </a:r>
            <a:r>
              <a:rPr lang="en-US" altLang="zh-CN" sz="2200" dirty="0" err="1">
                <a:solidFill>
                  <a:srgbClr val="00B0F0"/>
                </a:solidFill>
                <a:latin typeface="Arial Narrow" pitchFamily="34" charset="0"/>
                <a:ea typeface="黑体" pitchFamily="2" charset="-122"/>
              </a:rPr>
              <a:t>hadoop</a:t>
            </a:r>
            <a:r>
              <a:rPr lang="en-US" sz="2200" dirty="0" err="1">
                <a:solidFill>
                  <a:srgbClr val="00B0F0"/>
                </a:solidFill>
                <a:latin typeface="Arial Narrow" pitchFamily="34" charset="0"/>
                <a:ea typeface="黑体" pitchFamily="2" charset="-122"/>
              </a:rPr>
              <a:t>@Siler</a:t>
            </a:r>
            <a:r>
              <a:rPr lang="en-US" sz="2200" dirty="0">
                <a:solidFill>
                  <a:srgbClr val="00B0F0"/>
                </a:solidFill>
                <a:latin typeface="Arial Narrow" pitchFamily="34" charset="0"/>
                <a:ea typeface="黑体" pitchFamily="2" charset="-122"/>
              </a:rPr>
              <a:t> ~] </a:t>
            </a:r>
            <a:r>
              <a:rPr lang="en-US" sz="2200" dirty="0" err="1">
                <a:solidFill>
                  <a:srgbClr val="00B0F0"/>
                </a:solidFill>
                <a:latin typeface="Arial Narrow" pitchFamily="34" charset="0"/>
                <a:ea typeface="黑体" pitchFamily="2" charset="-122"/>
              </a:rPr>
              <a:t>ssh</a:t>
            </a:r>
            <a:r>
              <a:rPr lang="en-US" sz="2200" dirty="0">
                <a:solidFill>
                  <a:srgbClr val="00B0F0"/>
                </a:solidFill>
                <a:latin typeface="Arial Narrow" pitchFamily="34" charset="0"/>
                <a:ea typeface="黑体" pitchFamily="2" charset="-122"/>
              </a:rPr>
              <a:t> </a:t>
            </a:r>
            <a:r>
              <a:rPr lang="en-US" sz="2200" dirty="0" err="1">
                <a:solidFill>
                  <a:srgbClr val="00B0F0"/>
                </a:solidFill>
                <a:latin typeface="Arial Narrow" pitchFamily="34" charset="0"/>
                <a:ea typeface="黑体" pitchFamily="2" charset="-122"/>
              </a:rPr>
              <a:t>localhost</a:t>
            </a:r>
            <a:endParaRPr lang="zh-CN" altLang="en-US" sz="2200" dirty="0">
              <a:solidFill>
                <a:srgbClr val="00B0F0"/>
              </a:solidFill>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单机</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0926" y="764418"/>
            <a:ext cx="8452165" cy="5941182"/>
          </a:xfrm>
        </p:spPr>
        <p:txBody>
          <a:bodyPr>
            <a:normAutofit fontScale="92500" lnSpcReduction="20000"/>
          </a:bodyPr>
          <a:lstStyle/>
          <a:p>
            <a:pPr marL="274320" lvl="1" indent="-274320">
              <a:spcBef>
                <a:spcPts val="580"/>
              </a:spcBef>
              <a:spcAft>
                <a:spcPts val="1200"/>
              </a:spcAft>
              <a:buClr>
                <a:schemeClr val="accent1"/>
              </a:buClr>
              <a:buNone/>
              <a:defRPr/>
            </a:pPr>
            <a:r>
              <a:rPr lang="zh-CN" altLang="en-US" sz="2800" b="1" dirty="0">
                <a:solidFill>
                  <a:srgbClr val="00B050"/>
                </a:solidFill>
                <a:latin typeface="Arial Narrow" pitchFamily="34" charset="0"/>
                <a:ea typeface="黑体" pitchFamily="2" charset="-122"/>
              </a:rPr>
              <a:t>单机和单机伪分布方式安装过程</a:t>
            </a:r>
            <a:endParaRPr lang="en-US" altLang="zh-CN" sz="28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zh-CN" altLang="en-US" sz="2600" dirty="0">
                <a:solidFill>
                  <a:srgbClr val="0066FF"/>
                </a:solidFill>
                <a:latin typeface="Arial Narrow" pitchFamily="34" charset="0"/>
                <a:ea typeface="黑体" pitchFamily="2" charset="-122"/>
              </a:rPr>
              <a:t>  什么是</a:t>
            </a:r>
            <a:r>
              <a:rPr lang="en-US" altLang="zh-CN" sz="2600" dirty="0">
                <a:solidFill>
                  <a:srgbClr val="0066FF"/>
                </a:solidFill>
                <a:latin typeface="Arial Narrow" pitchFamily="34" charset="0"/>
                <a:ea typeface="黑体" pitchFamily="2" charset="-122"/>
              </a:rPr>
              <a:t>SSH</a:t>
            </a:r>
            <a:r>
              <a:rPr lang="zh-CN" altLang="en-US" sz="2600" dirty="0">
                <a:solidFill>
                  <a:srgbClr val="0066FF"/>
                </a:solidFill>
                <a:latin typeface="Arial Narrow" pitchFamily="34" charset="0"/>
                <a:ea typeface="黑体" pitchFamily="2" charset="-122"/>
              </a:rPr>
              <a:t>？</a:t>
            </a:r>
          </a:p>
          <a:p>
            <a:pPr>
              <a:lnSpc>
                <a:spcPct val="120000"/>
              </a:lnSpc>
            </a:pPr>
            <a:r>
              <a:rPr lang="en-US" altLang="zh-CN" sz="2400" dirty="0">
                <a:latin typeface="Arial Narrow" pitchFamily="34" charset="0"/>
                <a:ea typeface="黑体" pitchFamily="2" charset="-122"/>
              </a:rPr>
              <a:t>SSH(Secure Shell)</a:t>
            </a:r>
            <a:r>
              <a:rPr lang="zh-CN" altLang="en-US" sz="2400" dirty="0">
                <a:latin typeface="Arial Narrow" pitchFamily="34" charset="0"/>
                <a:ea typeface="黑体" pitchFamily="2" charset="-122"/>
              </a:rPr>
              <a:t>，是建立在应用层和传输层基础上的安全协议。</a:t>
            </a:r>
          </a:p>
          <a:p>
            <a:pPr>
              <a:lnSpc>
                <a:spcPct val="120000"/>
              </a:lnSpc>
            </a:pPr>
            <a:r>
              <a:rPr lang="zh-CN" altLang="en-US" sz="2400" dirty="0">
                <a:latin typeface="Arial Narrow" pitchFamily="34" charset="0"/>
                <a:ea typeface="黑体" pitchFamily="2" charset="-122"/>
              </a:rPr>
              <a:t>传统的网络服务程序，如</a:t>
            </a:r>
            <a:r>
              <a:rPr lang="en-US" altLang="zh-CN" sz="2400" dirty="0">
                <a:latin typeface="Arial Narrow" pitchFamily="34" charset="0"/>
                <a:ea typeface="黑体" pitchFamily="2" charset="-122"/>
              </a:rPr>
              <a:t>FTP</a:t>
            </a:r>
            <a:r>
              <a:rPr lang="zh-CN" altLang="en-US" sz="2400" dirty="0">
                <a:latin typeface="Arial Narrow" pitchFamily="34" charset="0"/>
                <a:ea typeface="黑体" pitchFamily="2" charset="-122"/>
              </a:rPr>
              <a:t>、</a:t>
            </a:r>
            <a:r>
              <a:rPr lang="en-US" altLang="zh-CN" sz="2400" dirty="0">
                <a:latin typeface="Arial Narrow" pitchFamily="34" charset="0"/>
                <a:ea typeface="黑体" pitchFamily="2" charset="-122"/>
              </a:rPr>
              <a:t>POP</a:t>
            </a:r>
            <a:r>
              <a:rPr lang="zh-CN" altLang="en-US" sz="2400" dirty="0">
                <a:latin typeface="Arial Narrow" pitchFamily="34" charset="0"/>
                <a:ea typeface="黑体" pitchFamily="2" charset="-122"/>
              </a:rPr>
              <a:t>和</a:t>
            </a:r>
            <a:r>
              <a:rPr lang="en-US" altLang="zh-CN" sz="2400" dirty="0">
                <a:latin typeface="Arial Narrow" pitchFamily="34" charset="0"/>
                <a:ea typeface="黑体" pitchFamily="2" charset="-122"/>
              </a:rPr>
              <a:t>Telnet</a:t>
            </a:r>
            <a:r>
              <a:rPr lang="zh-CN" altLang="en-US" sz="2400" dirty="0">
                <a:latin typeface="Arial Narrow" pitchFamily="34" charset="0"/>
                <a:ea typeface="黑体" pitchFamily="2" charset="-122"/>
              </a:rPr>
              <a:t>本质上都是不安全的；它们在网络上用明文传送数据、用户帐号和用户口令，很容易受到中间人（</a:t>
            </a:r>
            <a:r>
              <a:rPr lang="en-US" altLang="zh-CN" sz="2400" dirty="0">
                <a:latin typeface="Arial Narrow" pitchFamily="34" charset="0"/>
                <a:ea typeface="黑体" pitchFamily="2" charset="-122"/>
              </a:rPr>
              <a:t>man-in-the-middle</a:t>
            </a:r>
            <a:r>
              <a:rPr lang="zh-CN" altLang="en-US" sz="2400" dirty="0">
                <a:latin typeface="Arial Narrow" pitchFamily="34" charset="0"/>
                <a:ea typeface="黑体" pitchFamily="2" charset="-122"/>
              </a:rPr>
              <a:t>）攻击方式的攻击。</a:t>
            </a:r>
          </a:p>
          <a:p>
            <a:pPr>
              <a:lnSpc>
                <a:spcPct val="120000"/>
              </a:lnSpc>
            </a:pPr>
            <a:r>
              <a:rPr lang="zh-CN" altLang="en-US" sz="2400" dirty="0">
                <a:latin typeface="Arial Narrow" pitchFamily="34" charset="0"/>
                <a:ea typeface="黑体" pitchFamily="2" charset="-122"/>
              </a:rPr>
              <a:t>而</a:t>
            </a:r>
            <a:r>
              <a:rPr lang="en-US" altLang="zh-CN" sz="2400" dirty="0">
                <a:latin typeface="Arial Narrow" pitchFamily="34" charset="0"/>
                <a:ea typeface="黑体" pitchFamily="2" charset="-122"/>
              </a:rPr>
              <a:t>SSH</a:t>
            </a:r>
            <a:r>
              <a:rPr lang="zh-CN" altLang="en-US" sz="2400" dirty="0">
                <a:latin typeface="Arial Narrow" pitchFamily="34" charset="0"/>
                <a:ea typeface="黑体" pitchFamily="2" charset="-122"/>
              </a:rPr>
              <a:t>是目前较为可靠的、专为远程登录会话和其他网络服务提供安全性的协议。利用</a:t>
            </a:r>
            <a:r>
              <a:rPr lang="en-US" altLang="zh-CN" sz="2400" dirty="0">
                <a:latin typeface="Arial Narrow" pitchFamily="34" charset="0"/>
                <a:ea typeface="黑体" pitchFamily="2" charset="-122"/>
              </a:rPr>
              <a:t>SSH</a:t>
            </a:r>
            <a:r>
              <a:rPr lang="zh-CN" altLang="en-US" sz="2400" dirty="0">
                <a:latin typeface="Arial Narrow" pitchFamily="34" charset="0"/>
                <a:ea typeface="黑体" pitchFamily="2" charset="-122"/>
              </a:rPr>
              <a:t>协议可以有效防止远程管理过程中的信息泄露问题。通过</a:t>
            </a:r>
            <a:r>
              <a:rPr lang="en-US" altLang="zh-CN" sz="2400" b="1" dirty="0">
                <a:latin typeface="Arial Narrow" pitchFamily="34" charset="0"/>
                <a:ea typeface="黑体" pitchFamily="2" charset="-122"/>
              </a:rPr>
              <a:t>SSH</a:t>
            </a:r>
            <a:r>
              <a:rPr lang="zh-CN" altLang="en-US" sz="2400" dirty="0">
                <a:latin typeface="Arial Narrow" pitchFamily="34" charset="0"/>
                <a:ea typeface="黑体" pitchFamily="2" charset="-122"/>
              </a:rPr>
              <a:t>可以对所有传输的数据进行加密，也能够防止</a:t>
            </a:r>
            <a:r>
              <a:rPr lang="en-US" altLang="zh-CN" sz="2400" dirty="0">
                <a:latin typeface="Arial Narrow" pitchFamily="34" charset="0"/>
                <a:ea typeface="黑体" pitchFamily="2" charset="-122"/>
              </a:rPr>
              <a:t>DNS</a:t>
            </a:r>
            <a:r>
              <a:rPr lang="zh-CN" altLang="en-US" sz="2400" dirty="0">
                <a:latin typeface="Arial Narrow" pitchFamily="34" charset="0"/>
                <a:ea typeface="黑体" pitchFamily="2" charset="-122"/>
              </a:rPr>
              <a:t>欺骗和</a:t>
            </a:r>
            <a:r>
              <a:rPr lang="en-US" altLang="zh-CN" sz="2400" dirty="0">
                <a:latin typeface="Arial Narrow" pitchFamily="34" charset="0"/>
                <a:ea typeface="黑体" pitchFamily="2" charset="-122"/>
              </a:rPr>
              <a:t>IP</a:t>
            </a:r>
            <a:r>
              <a:rPr lang="zh-CN" altLang="en-US" sz="2400" dirty="0">
                <a:latin typeface="Arial Narrow" pitchFamily="34" charset="0"/>
                <a:ea typeface="黑体" pitchFamily="2" charset="-122"/>
              </a:rPr>
              <a:t>欺骗。</a:t>
            </a:r>
          </a:p>
          <a:p>
            <a:pPr>
              <a:lnSpc>
                <a:spcPct val="120000"/>
              </a:lnSpc>
            </a:pPr>
            <a:r>
              <a:rPr lang="en-US" altLang="zh-CN" sz="2400" dirty="0">
                <a:latin typeface="Arial Narrow" pitchFamily="34" charset="0"/>
                <a:ea typeface="黑体" pitchFamily="2" charset="-122"/>
              </a:rPr>
              <a:t>SSH</a:t>
            </a:r>
            <a:r>
              <a:rPr lang="zh-CN" altLang="en-US" sz="2400" dirty="0">
                <a:latin typeface="Arial Narrow" pitchFamily="34" charset="0"/>
                <a:ea typeface="黑体" pitchFamily="2" charset="-122"/>
              </a:rPr>
              <a:t>另一项优点是其传输的数据是经过压缩的，所以可以加快传输的速度。</a:t>
            </a:r>
            <a:r>
              <a:rPr lang="en-US" altLang="zh-CN" sz="2400" dirty="0">
                <a:latin typeface="Arial Narrow" pitchFamily="34" charset="0"/>
                <a:ea typeface="黑体" pitchFamily="2" charset="-122"/>
              </a:rPr>
              <a:t>SSH</a:t>
            </a:r>
            <a:r>
              <a:rPr lang="zh-CN" altLang="en-US" sz="2400" dirty="0">
                <a:latin typeface="Arial Narrow" pitchFamily="34" charset="0"/>
                <a:ea typeface="黑体" pitchFamily="2" charset="-122"/>
              </a:rPr>
              <a:t>有很多功能，它既可以代替</a:t>
            </a:r>
            <a:r>
              <a:rPr lang="en-US" altLang="zh-CN" sz="2400" dirty="0">
                <a:latin typeface="Arial Narrow" pitchFamily="34" charset="0"/>
                <a:ea typeface="黑体" pitchFamily="2" charset="-122"/>
              </a:rPr>
              <a:t>Telnet</a:t>
            </a:r>
            <a:r>
              <a:rPr lang="zh-CN" altLang="en-US" sz="2400" dirty="0">
                <a:latin typeface="Arial Narrow" pitchFamily="34" charset="0"/>
                <a:ea typeface="黑体" pitchFamily="2" charset="-122"/>
              </a:rPr>
              <a:t>，又可以为</a:t>
            </a:r>
            <a:r>
              <a:rPr lang="en-US" altLang="zh-CN" sz="2400" dirty="0">
                <a:latin typeface="Arial Narrow" pitchFamily="34" charset="0"/>
                <a:ea typeface="黑体" pitchFamily="2" charset="-122"/>
              </a:rPr>
              <a:t>FTP</a:t>
            </a:r>
            <a:r>
              <a:rPr lang="zh-CN" altLang="en-US" sz="2400" dirty="0">
                <a:latin typeface="Arial Narrow" pitchFamily="34" charset="0"/>
                <a:ea typeface="黑体" pitchFamily="2" charset="-122"/>
              </a:rPr>
              <a:t>、</a:t>
            </a:r>
            <a:r>
              <a:rPr lang="en-US" altLang="zh-CN" sz="2400" dirty="0">
                <a:latin typeface="Arial Narrow" pitchFamily="34" charset="0"/>
                <a:ea typeface="黑体" pitchFamily="2" charset="-122"/>
              </a:rPr>
              <a:t>POP</a:t>
            </a:r>
            <a:r>
              <a:rPr lang="zh-CN" altLang="en-US" sz="2400" dirty="0">
                <a:latin typeface="Arial Narrow" pitchFamily="34" charset="0"/>
                <a:ea typeface="黑体" pitchFamily="2" charset="-122"/>
              </a:rPr>
              <a:t>、</a:t>
            </a:r>
            <a:r>
              <a:rPr lang="en-US" altLang="zh-CN" sz="2400" dirty="0">
                <a:latin typeface="Arial Narrow" pitchFamily="34" charset="0"/>
                <a:ea typeface="黑体" pitchFamily="2" charset="-122"/>
              </a:rPr>
              <a:t>PPP</a:t>
            </a:r>
            <a:r>
              <a:rPr lang="zh-CN" altLang="en-US" sz="2400" dirty="0">
                <a:latin typeface="Arial Narrow" pitchFamily="34" charset="0"/>
                <a:ea typeface="黑体" pitchFamily="2" charset="-122"/>
              </a:rPr>
              <a:t>提供一个安全的登陆会话“通道”。</a:t>
            </a:r>
            <a:endParaRPr lang="en-US" altLang="zh-CN" sz="2400" dirty="0">
              <a:latin typeface="Arial Narrow" pitchFamily="34" charset="0"/>
              <a:ea typeface="黑体" pitchFamily="2" charset="-122"/>
            </a:endParaRPr>
          </a:p>
          <a:p>
            <a:pPr>
              <a:lnSpc>
                <a:spcPct val="120000"/>
              </a:lnSpc>
            </a:pP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使用</a:t>
            </a:r>
            <a:r>
              <a:rPr lang="en-US" altLang="zh-CN" sz="2400" dirty="0">
                <a:latin typeface="Arial Narrow" pitchFamily="34" charset="0"/>
                <a:ea typeface="黑体" pitchFamily="2" charset="-122"/>
              </a:rPr>
              <a:t>SSH</a:t>
            </a:r>
            <a:r>
              <a:rPr lang="zh-CN" altLang="en-US" sz="2400" dirty="0">
                <a:latin typeface="Arial Narrow" pitchFamily="34" charset="0"/>
                <a:ea typeface="黑体" pitchFamily="2" charset="-122"/>
              </a:rPr>
              <a:t>保证在远程管理</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节点和节点间用户共享访问时的安全性。</a:t>
            </a:r>
          </a:p>
          <a:p>
            <a:pPr lvl="0">
              <a:spcAft>
                <a:spcPts val="1200"/>
              </a:spcAft>
              <a:buNone/>
              <a:defRPr/>
            </a:pPr>
            <a:endParaRPr lang="en-US" altLang="zh-CN" b="1" dirty="0">
              <a:solidFill>
                <a:srgbClr val="00B050"/>
              </a:solidFill>
              <a:latin typeface="Arial Narrow" pitchFamily="34" charset="0"/>
              <a:ea typeface="黑体" pitchFamily="2" charset="-122"/>
            </a:endParaRPr>
          </a:p>
        </p:txBody>
      </p:sp>
      <p:sp>
        <p:nvSpPr>
          <p:cNvPr id="4"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单机</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4"/>
            <a:ext cx="8516820"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单机和单机伪分布方式安装过程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8.</a:t>
            </a:r>
            <a:r>
              <a:rPr lang="zh-CN" altLang="en-US" dirty="0">
                <a:solidFill>
                  <a:srgbClr val="0066FF"/>
                </a:solidFill>
                <a:latin typeface="Arial Narrow" pitchFamily="34" charset="0"/>
                <a:ea typeface="黑体" pitchFamily="2" charset="-122"/>
              </a:rPr>
              <a:t> 修改</a:t>
            </a:r>
            <a:r>
              <a:rPr lang="en-US" altLang="zh-CN" dirty="0" err="1">
                <a:solidFill>
                  <a:srgbClr val="0066FF"/>
                </a:solidFill>
                <a:latin typeface="Arial Narrow" pitchFamily="34" charset="0"/>
                <a:ea typeface="黑体" pitchFamily="2" charset="-122"/>
              </a:rPr>
              <a:t>hadoop</a:t>
            </a:r>
            <a:r>
              <a:rPr lang="zh-CN" altLang="en-US" dirty="0">
                <a:solidFill>
                  <a:srgbClr val="0066FF"/>
                </a:solidFill>
                <a:latin typeface="Arial Narrow" pitchFamily="34" charset="0"/>
                <a:ea typeface="黑体" pitchFamily="2" charset="-122"/>
              </a:rPr>
              <a:t>配置文件</a:t>
            </a:r>
          </a:p>
          <a:p>
            <a:pPr>
              <a:buNone/>
            </a:pPr>
            <a:r>
              <a:rPr lang="zh-CN" altLang="en-US" sz="2800" dirty="0">
                <a:latin typeface="Arial Narrow" pitchFamily="34" charset="0"/>
                <a:ea typeface="黑体" pitchFamily="2" charset="-122"/>
              </a:rPr>
              <a:t>  </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的配置文件存放在</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安装目录下的</a:t>
            </a:r>
            <a:r>
              <a:rPr lang="en-US" altLang="zh-CN" sz="2400" dirty="0" err="1">
                <a:latin typeface="Arial Narrow" pitchFamily="34" charset="0"/>
                <a:ea typeface="黑体" pitchFamily="2" charset="-122"/>
              </a:rPr>
              <a:t>etc</a:t>
            </a:r>
            <a:r>
              <a:rPr lang="en-US" altLang="zh-CN" sz="2400" dirty="0">
                <a:latin typeface="Arial Narrow" pitchFamily="34" charset="0"/>
                <a:ea typeface="黑体" pitchFamily="2" charset="-122"/>
              </a:rPr>
              <a:t>/</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目录中，主要有以下几个配置文件要修改：</a:t>
            </a:r>
          </a:p>
          <a:p>
            <a:r>
              <a:rPr lang="en-US" sz="2400" dirty="0">
                <a:solidFill>
                  <a:srgbClr val="C00000"/>
                </a:solidFill>
                <a:latin typeface="Arial Narrow" pitchFamily="34" charset="0"/>
                <a:ea typeface="黑体" pitchFamily="2" charset="-122"/>
              </a:rPr>
              <a:t>hadoop-env.sh</a:t>
            </a:r>
            <a:r>
              <a:rPr lang="zh-CN" altLang="en-US" sz="2400" dirty="0">
                <a:latin typeface="Arial Narrow" pitchFamily="34" charset="0"/>
                <a:ea typeface="黑体" pitchFamily="2" charset="-122"/>
              </a:rPr>
              <a:t>：</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环境变量设置</a:t>
            </a:r>
          </a:p>
          <a:p>
            <a:r>
              <a:rPr lang="en-US" sz="2400" dirty="0">
                <a:solidFill>
                  <a:srgbClr val="C00000"/>
                </a:solidFill>
                <a:latin typeface="Arial Narrow" pitchFamily="34" charset="0"/>
                <a:ea typeface="黑体" pitchFamily="2" charset="-122"/>
              </a:rPr>
              <a:t>core-site.xml</a:t>
            </a:r>
            <a:r>
              <a:rPr lang="zh-CN" altLang="en-US" sz="2400" dirty="0">
                <a:latin typeface="Arial Narrow" pitchFamily="34" charset="0"/>
                <a:ea typeface="黑体" pitchFamily="2" charset="-122"/>
              </a:rPr>
              <a:t>：主要完成</a:t>
            </a:r>
            <a:r>
              <a:rPr lang="en-US" altLang="zh-CN" sz="2400" dirty="0" err="1">
                <a:latin typeface="Arial Narrow" pitchFamily="34" charset="0"/>
                <a:ea typeface="黑体" pitchFamily="2" charset="-122"/>
              </a:rPr>
              <a:t>NameNode</a:t>
            </a:r>
            <a:r>
              <a:rPr lang="zh-CN" altLang="en-US" sz="2400" dirty="0">
                <a:latin typeface="Arial Narrow" pitchFamily="34" charset="0"/>
                <a:ea typeface="黑体" pitchFamily="2" charset="-122"/>
              </a:rPr>
              <a:t>的</a:t>
            </a:r>
            <a:r>
              <a:rPr lang="en-US" altLang="zh-CN" sz="2400" dirty="0">
                <a:latin typeface="Arial Narrow" pitchFamily="34" charset="0"/>
                <a:ea typeface="黑体" pitchFamily="2" charset="-122"/>
              </a:rPr>
              <a:t>IP</a:t>
            </a:r>
            <a:r>
              <a:rPr lang="zh-CN" altLang="en-US" sz="2400" dirty="0">
                <a:latin typeface="Arial Narrow" pitchFamily="34" charset="0"/>
                <a:ea typeface="黑体" pitchFamily="2" charset="-122"/>
              </a:rPr>
              <a:t>和端口设置</a:t>
            </a:r>
          </a:p>
          <a:p>
            <a:r>
              <a:rPr lang="en-US" sz="2400" dirty="0">
                <a:solidFill>
                  <a:srgbClr val="C00000"/>
                </a:solidFill>
                <a:latin typeface="Arial Narrow" pitchFamily="34" charset="0"/>
                <a:ea typeface="黑体" pitchFamily="2" charset="-122"/>
              </a:rPr>
              <a:t>hdfs-site.xml</a:t>
            </a:r>
            <a:r>
              <a:rPr lang="zh-CN" altLang="en-US" sz="2400" dirty="0">
                <a:latin typeface="Arial Narrow" pitchFamily="34" charset="0"/>
                <a:ea typeface="黑体" pitchFamily="2" charset="-122"/>
              </a:rPr>
              <a:t>：主要完成</a:t>
            </a:r>
            <a:r>
              <a:rPr lang="en-US" altLang="zh-CN" sz="2400" dirty="0">
                <a:latin typeface="Arial Narrow" pitchFamily="34" charset="0"/>
                <a:ea typeface="黑体" pitchFamily="2" charset="-122"/>
              </a:rPr>
              <a:t>HDFS</a:t>
            </a:r>
            <a:r>
              <a:rPr lang="zh-CN" altLang="en-US" sz="2400" dirty="0">
                <a:latin typeface="Arial Narrow" pitchFamily="34" charset="0"/>
                <a:ea typeface="黑体" pitchFamily="2" charset="-122"/>
              </a:rPr>
              <a:t>的数据块副本等参数设置</a:t>
            </a:r>
            <a:endParaRPr lang="en-US" altLang="zh-CN" sz="2400" dirty="0">
              <a:latin typeface="Arial Narrow" pitchFamily="34" charset="0"/>
              <a:ea typeface="黑体" pitchFamily="2" charset="-122"/>
            </a:endParaRPr>
          </a:p>
          <a:p>
            <a:r>
              <a:rPr lang="en-US" altLang="zh-CN" sz="2400" dirty="0">
                <a:solidFill>
                  <a:srgbClr val="C00000"/>
                </a:solidFill>
                <a:latin typeface="Arial Narrow" pitchFamily="34" charset="0"/>
                <a:ea typeface="黑体" pitchFamily="2" charset="-122"/>
              </a:rPr>
              <a:t>yarn-site.xml</a:t>
            </a:r>
            <a:r>
              <a:rPr lang="zh-CN" altLang="en-US" sz="2400" dirty="0">
                <a:latin typeface="Arial Narrow" pitchFamily="34" charset="0"/>
                <a:ea typeface="黑体" pitchFamily="2" charset="-122"/>
              </a:rPr>
              <a:t> ：完成</a:t>
            </a:r>
            <a:r>
              <a:rPr lang="en-US" altLang="zh-CN" sz="2400" dirty="0" err="1" smtClean="0">
                <a:latin typeface="Arial Narrow" pitchFamily="34" charset="0"/>
                <a:ea typeface="黑体" pitchFamily="2" charset="-122"/>
              </a:rPr>
              <a:t>ResourceManager</a:t>
            </a:r>
            <a:r>
              <a:rPr lang="zh-CN" altLang="en-US" sz="2400" dirty="0">
                <a:latin typeface="Arial Narrow" pitchFamily="34" charset="0"/>
                <a:ea typeface="黑体" pitchFamily="2" charset="-122"/>
              </a:rPr>
              <a:t>的主机名和服务等配置</a:t>
            </a:r>
            <a:endParaRPr lang="zh-CN" altLang="en-US" sz="2400" dirty="0">
              <a:solidFill>
                <a:srgbClr val="C00000"/>
              </a:solidFill>
              <a:latin typeface="Arial Narrow" pitchFamily="34" charset="0"/>
              <a:ea typeface="黑体" pitchFamily="2" charset="-122"/>
            </a:endParaRPr>
          </a:p>
          <a:p>
            <a:r>
              <a:rPr lang="en-US" sz="2400" dirty="0">
                <a:solidFill>
                  <a:srgbClr val="C00000"/>
                </a:solidFill>
                <a:latin typeface="Arial Narrow" pitchFamily="34" charset="0"/>
                <a:ea typeface="黑体" pitchFamily="2" charset="-122"/>
              </a:rPr>
              <a:t>mapred-site.xml</a:t>
            </a:r>
            <a:r>
              <a:rPr lang="zh-CN" altLang="en-US" sz="2400" dirty="0">
                <a:latin typeface="Arial Narrow" pitchFamily="34" charset="0"/>
                <a:ea typeface="黑体" pitchFamily="2" charset="-122"/>
              </a:rPr>
              <a:t>：主要完成</a:t>
            </a:r>
            <a:r>
              <a:rPr lang="en-US" altLang="zh-CN" sz="2400" dirty="0" err="1">
                <a:latin typeface="Arial Narrow" pitchFamily="34" charset="0"/>
                <a:ea typeface="黑体" pitchFamily="2" charset="-122"/>
              </a:rPr>
              <a:t>mapreduce</a:t>
            </a:r>
            <a:r>
              <a:rPr lang="en-US" altLang="zh-CN" sz="2400" dirty="0">
                <a:latin typeface="Arial Narrow" pitchFamily="34" charset="0"/>
                <a:ea typeface="黑体" pitchFamily="2" charset="-122"/>
              </a:rPr>
              <a:t> framework</a:t>
            </a:r>
            <a:r>
              <a:rPr lang="zh-CN" altLang="en-US" sz="2400" dirty="0">
                <a:latin typeface="Arial Narrow" pitchFamily="34" charset="0"/>
                <a:ea typeface="黑体" pitchFamily="2" charset="-122"/>
              </a:rPr>
              <a:t>设置和</a:t>
            </a:r>
            <a:r>
              <a:rPr lang="en-US" altLang="zh-CN" sz="2400" dirty="0" err="1">
                <a:latin typeface="Arial Narrow" pitchFamily="34" charset="0"/>
                <a:ea typeface="黑体" pitchFamily="2" charset="-122"/>
              </a:rPr>
              <a:t>jobhistory</a:t>
            </a:r>
            <a:r>
              <a:rPr lang="en-US" altLang="zh-CN" sz="2400" dirty="0">
                <a:latin typeface="Arial Narrow" pitchFamily="34" charset="0"/>
                <a:ea typeface="黑体" pitchFamily="2" charset="-122"/>
              </a:rPr>
              <a:t>                </a:t>
            </a:r>
          </a:p>
          <a:p>
            <a:pPr marL="0" indent="0">
              <a:buNone/>
            </a:pPr>
            <a:r>
              <a:rPr lang="en-US" altLang="zh-CN" sz="2400" dirty="0">
                <a:latin typeface="Arial Narrow" pitchFamily="34" charset="0"/>
                <a:ea typeface="黑体" pitchFamily="2" charset="-122"/>
              </a:rPr>
              <a:t>                                  server</a:t>
            </a:r>
            <a:r>
              <a:rPr lang="zh-CN" altLang="en-US" sz="2400" dirty="0">
                <a:latin typeface="Arial Narrow" pitchFamily="34" charset="0"/>
                <a:ea typeface="黑体" pitchFamily="2" charset="-122"/>
              </a:rPr>
              <a:t>的设置</a:t>
            </a:r>
          </a:p>
          <a:p>
            <a:r>
              <a:rPr lang="en-US" sz="2400" dirty="0">
                <a:solidFill>
                  <a:srgbClr val="C00000"/>
                </a:solidFill>
                <a:latin typeface="Arial Narrow" pitchFamily="34" charset="0"/>
                <a:ea typeface="黑体" pitchFamily="2" charset="-122"/>
              </a:rPr>
              <a:t>slaves</a:t>
            </a:r>
            <a:r>
              <a:rPr lang="zh-CN" altLang="en-US" sz="2400" dirty="0">
                <a:latin typeface="Arial Narrow" pitchFamily="34" charset="0"/>
                <a:ea typeface="黑体" pitchFamily="2" charset="-122"/>
              </a:rPr>
              <a:t>：完成</a:t>
            </a:r>
            <a:r>
              <a:rPr lang="en-US" altLang="zh-CN" sz="2400" dirty="0">
                <a:latin typeface="Arial Narrow" pitchFamily="34" charset="0"/>
                <a:ea typeface="黑体" pitchFamily="2" charset="-122"/>
              </a:rPr>
              <a:t>Slaves</a:t>
            </a:r>
            <a:r>
              <a:rPr lang="zh-CN" altLang="en-US" sz="2400" dirty="0">
                <a:latin typeface="Arial Narrow" pitchFamily="34" charset="0"/>
                <a:ea typeface="黑体" pitchFamily="2" charset="-122"/>
              </a:rPr>
              <a:t>节点</a:t>
            </a:r>
            <a:r>
              <a:rPr lang="en-US" altLang="zh-CN" sz="2400" dirty="0">
                <a:latin typeface="Arial Narrow" pitchFamily="34" charset="0"/>
                <a:ea typeface="黑体" pitchFamily="2" charset="-122"/>
              </a:rPr>
              <a:t>IP</a:t>
            </a:r>
            <a:r>
              <a:rPr lang="zh-CN" altLang="en-US" sz="2400" dirty="0">
                <a:latin typeface="Arial Narrow" pitchFamily="34" charset="0"/>
                <a:ea typeface="黑体" pitchFamily="2" charset="-122"/>
              </a:rPr>
              <a:t>设置</a:t>
            </a: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4"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单机</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4"/>
            <a:ext cx="8516820"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单机和单机伪分布方式安装过程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9.</a:t>
            </a:r>
            <a:r>
              <a:rPr lang="zh-CN" altLang="en-US" dirty="0">
                <a:solidFill>
                  <a:srgbClr val="0066FF"/>
                </a:solidFill>
                <a:latin typeface="Arial Narrow" pitchFamily="34" charset="0"/>
                <a:ea typeface="黑体" pitchFamily="2" charset="-122"/>
              </a:rPr>
              <a:t>格式化</a:t>
            </a:r>
            <a:r>
              <a:rPr lang="en-US" altLang="zh-CN" dirty="0" err="1">
                <a:solidFill>
                  <a:srgbClr val="0066FF"/>
                </a:solidFill>
                <a:latin typeface="Arial Narrow" pitchFamily="34" charset="0"/>
                <a:ea typeface="黑体" pitchFamily="2" charset="-122"/>
              </a:rPr>
              <a:t>NameNode</a:t>
            </a:r>
            <a:endParaRPr lang="zh-CN" altLang="en-US" dirty="0">
              <a:solidFill>
                <a:srgbClr val="0066FF"/>
              </a:solidFill>
              <a:latin typeface="Arial Narrow" pitchFamily="34" charset="0"/>
              <a:ea typeface="黑体" pitchFamily="2" charset="-122"/>
            </a:endParaRPr>
          </a:p>
          <a:p>
            <a:r>
              <a:rPr lang="zh-CN" altLang="en-US" sz="2400" dirty="0">
                <a:latin typeface="Arial Narrow" pitchFamily="34" charset="0"/>
                <a:ea typeface="黑体" pitchFamily="2" charset="-122"/>
              </a:rPr>
              <a:t>执行</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的</a:t>
            </a:r>
            <a:r>
              <a:rPr lang="en-US" altLang="zh-CN" sz="2400" dirty="0">
                <a:latin typeface="Arial Narrow" pitchFamily="34" charset="0"/>
                <a:ea typeface="黑体" pitchFamily="2" charset="-122"/>
              </a:rPr>
              <a:t>bin</a:t>
            </a:r>
            <a:r>
              <a:rPr lang="zh-CN" altLang="en-US" sz="2400" dirty="0">
                <a:latin typeface="Arial Narrow" pitchFamily="34" charset="0"/>
                <a:ea typeface="黑体" pitchFamily="2" charset="-122"/>
              </a:rPr>
              <a:t>文件夹中的格式化命令：</a:t>
            </a:r>
            <a:endParaRPr lang="en-US" altLang="zh-CN" sz="2400" dirty="0">
              <a:latin typeface="Arial Narrow" pitchFamily="34" charset="0"/>
              <a:ea typeface="黑体" pitchFamily="2" charset="-122"/>
            </a:endParaRPr>
          </a:p>
          <a:p>
            <a:pPr>
              <a:buNone/>
            </a:pPr>
            <a:r>
              <a:rPr lang="en-US" sz="24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err="1">
                <a:solidFill>
                  <a:srgbClr val="00B0F0"/>
                </a:solidFill>
                <a:latin typeface="Arial Narrow" pitchFamily="34" charset="0"/>
                <a:ea typeface="黑体" pitchFamily="2" charset="-122"/>
              </a:rPr>
              <a:t>@Siler</a:t>
            </a:r>
            <a:r>
              <a:rPr lang="en-US" sz="2000" dirty="0">
                <a:solidFill>
                  <a:srgbClr val="00B0F0"/>
                </a:solidFill>
                <a:latin typeface="Arial Narrow" pitchFamily="34" charset="0"/>
                <a:ea typeface="黑体" pitchFamily="2" charset="-122"/>
              </a:rPr>
              <a:t> ~]$ </a:t>
            </a:r>
            <a:r>
              <a:rPr lang="en-US"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namenode</a:t>
            </a:r>
            <a:r>
              <a:rPr lang="en-US" sz="2000" dirty="0">
                <a:solidFill>
                  <a:srgbClr val="00B0F0"/>
                </a:solidFill>
                <a:latin typeface="Arial Narrow" pitchFamily="34" charset="0"/>
                <a:ea typeface="黑体" pitchFamily="2" charset="-122"/>
              </a:rPr>
              <a:t> -format</a:t>
            </a:r>
            <a:endParaRPr lang="zh-CN" altLang="en-US" sz="2400" dirty="0">
              <a:solidFill>
                <a:srgbClr val="00B0F0"/>
              </a:solidFill>
              <a:latin typeface="Arial Narrow" pitchFamily="34" charset="0"/>
              <a:ea typeface="黑体" pitchFamily="2" charset="-122"/>
            </a:endParaRPr>
          </a:p>
          <a:p>
            <a:pPr>
              <a:buNone/>
            </a:pPr>
            <a:r>
              <a:rPr lang="zh-CN" altLang="en-US" sz="2400" dirty="0">
                <a:latin typeface="Arial Narrow" pitchFamily="34" charset="0"/>
                <a:ea typeface="黑体" pitchFamily="2" charset="-122"/>
              </a:rPr>
              <a:t>    </a:t>
            </a:r>
            <a:endParaRPr lang="en-US" altLang="zh-CN" sz="2400" dirty="0">
              <a:latin typeface="Arial Narrow" pitchFamily="34" charset="0"/>
              <a:ea typeface="黑体" pitchFamily="2" charset="-122"/>
            </a:endParaRPr>
          </a:p>
          <a:p>
            <a:pPr>
              <a:buNone/>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如果格式化成功，会返回一堆有关</a:t>
            </a:r>
            <a:r>
              <a:rPr lang="en-US" altLang="zh-CN" sz="2400" dirty="0" err="1">
                <a:latin typeface="Arial Narrow" pitchFamily="34" charset="0"/>
                <a:ea typeface="黑体" pitchFamily="2" charset="-122"/>
              </a:rPr>
              <a:t>NameNode</a:t>
            </a:r>
            <a:r>
              <a:rPr lang="zh-CN" altLang="en-US" sz="2400" dirty="0">
                <a:latin typeface="Arial Narrow" pitchFamily="34" charset="0"/>
                <a:ea typeface="黑体" pitchFamily="2" charset="-122"/>
              </a:rPr>
              <a:t>的启动信息，其中会有一句“</a:t>
            </a:r>
            <a:r>
              <a:rPr lang="en-US" altLang="zh-CN" sz="2400" dirty="0">
                <a:latin typeface="Arial Narrow" pitchFamily="34" charset="0"/>
                <a:ea typeface="黑体" pitchFamily="2" charset="-122"/>
              </a:rPr>
              <a:t>…. </a:t>
            </a:r>
            <a:r>
              <a:rPr lang="en-US" sz="2400" dirty="0">
                <a:latin typeface="Arial Narrow" pitchFamily="34" charset="0"/>
                <a:ea typeface="黑体" pitchFamily="2" charset="-122"/>
              </a:rPr>
              <a:t>has been successfully formatted.</a:t>
            </a:r>
            <a:r>
              <a:rPr lang="zh-CN" altLang="en-US" sz="2400" dirty="0" smtClean="0">
                <a:latin typeface="Arial Narrow" pitchFamily="34" charset="0"/>
                <a:ea typeface="黑体" pitchFamily="2" charset="-122"/>
              </a:rPr>
              <a:t>”</a:t>
            </a:r>
            <a:endParaRPr lang="en-US" altLang="zh-CN" sz="2400" dirty="0" smtClean="0">
              <a:latin typeface="Arial Narrow" pitchFamily="34" charset="0"/>
              <a:ea typeface="黑体" pitchFamily="2" charset="-122"/>
            </a:endParaRPr>
          </a:p>
          <a:p>
            <a:pPr>
              <a:buNone/>
            </a:pPr>
            <a:endParaRPr lang="en-US" altLang="zh-CN" sz="2400" dirty="0" smtClean="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endParaRPr lang="zh-CN" altLang="en-US"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4"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单机</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79" y="745944"/>
            <a:ext cx="8599947" cy="5959655"/>
          </a:xfrm>
        </p:spPr>
        <p:txBody>
          <a:bodyPr>
            <a:normAutofit lnSpcReduction="10000"/>
          </a:bodyPr>
          <a:lstStyle/>
          <a:p>
            <a:pPr marL="274320" lvl="1" indent="-274320">
              <a:spcBef>
                <a:spcPts val="580"/>
              </a:spcBef>
              <a:spcAft>
                <a:spcPts val="600"/>
              </a:spcAft>
              <a:buClr>
                <a:schemeClr val="accent1"/>
              </a:buClr>
              <a:buNone/>
              <a:defRPr/>
            </a:pPr>
            <a:r>
              <a:rPr lang="zh-CN" altLang="en-US" sz="2600" b="1" dirty="0">
                <a:solidFill>
                  <a:srgbClr val="00B050"/>
                </a:solidFill>
                <a:latin typeface="Arial Narrow" pitchFamily="34" charset="0"/>
                <a:ea typeface="黑体" pitchFamily="2" charset="-122"/>
              </a:rPr>
              <a:t>单机和单机伪分布方式安装过程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10. </a:t>
            </a:r>
            <a:r>
              <a:rPr lang="zh-CN" altLang="en-US" dirty="0">
                <a:solidFill>
                  <a:srgbClr val="0066FF"/>
                </a:solidFill>
                <a:latin typeface="Arial Narrow" pitchFamily="34" charset="0"/>
                <a:ea typeface="黑体" pitchFamily="2" charset="-122"/>
              </a:rPr>
              <a:t>启动</a:t>
            </a:r>
            <a:r>
              <a:rPr lang="en-US" altLang="zh-CN" dirty="0">
                <a:solidFill>
                  <a:srgbClr val="0066FF"/>
                </a:solidFill>
                <a:latin typeface="Arial Narrow" pitchFamily="34" charset="0"/>
                <a:ea typeface="黑体" pitchFamily="2" charset="-122"/>
              </a:rPr>
              <a:t>HDFS</a:t>
            </a:r>
            <a:r>
              <a:rPr lang="zh-CN" altLang="en-US" dirty="0">
                <a:solidFill>
                  <a:srgbClr val="0066FF"/>
                </a:solidFill>
                <a:latin typeface="Arial Narrow" pitchFamily="34" charset="0"/>
                <a:ea typeface="黑体" pitchFamily="2" charset="-122"/>
              </a:rPr>
              <a:t>和</a:t>
            </a:r>
            <a:r>
              <a:rPr lang="en-US" altLang="zh-CN" dirty="0" err="1">
                <a:solidFill>
                  <a:srgbClr val="0066FF"/>
                </a:solidFill>
                <a:latin typeface="Arial Narrow" pitchFamily="34" charset="0"/>
                <a:ea typeface="黑体" pitchFamily="2" charset="-122"/>
              </a:rPr>
              <a:t>MapReduce</a:t>
            </a:r>
            <a:endParaRPr lang="zh-CN" altLang="en-US" dirty="0">
              <a:solidFill>
                <a:srgbClr val="0066FF"/>
              </a:solidFill>
              <a:latin typeface="Arial Narrow" pitchFamily="34" charset="0"/>
              <a:ea typeface="黑体" pitchFamily="2" charset="-122"/>
            </a:endParaRPr>
          </a:p>
          <a:p>
            <a:r>
              <a:rPr lang="zh-CN" altLang="en-US" sz="2400" dirty="0">
                <a:latin typeface="Arial Narrow" pitchFamily="34" charset="0"/>
                <a:ea typeface="黑体" pitchFamily="2" charset="-122"/>
              </a:rPr>
              <a:t>执行以下命令启动</a:t>
            </a:r>
            <a:r>
              <a:rPr lang="en-US" altLang="zh-CN" sz="2400" dirty="0">
                <a:latin typeface="Arial Narrow" pitchFamily="34" charset="0"/>
                <a:ea typeface="黑体" pitchFamily="2" charset="-122"/>
              </a:rPr>
              <a:t>HDFS</a:t>
            </a:r>
            <a:r>
              <a:rPr lang="zh-CN" altLang="en-US" sz="2400" dirty="0">
                <a:latin typeface="Arial Narrow" pitchFamily="34" charset="0"/>
                <a:ea typeface="黑体" pitchFamily="2" charset="-122"/>
              </a:rPr>
              <a:t>和</a:t>
            </a:r>
            <a:r>
              <a:rPr lang="en-US" altLang="zh-CN" sz="2400" dirty="0" err="1">
                <a:latin typeface="Arial Narrow" pitchFamily="34" charset="0"/>
                <a:ea typeface="黑体" pitchFamily="2" charset="-122"/>
              </a:rPr>
              <a:t>MapReduce</a:t>
            </a:r>
            <a:endParaRPr lang="en-US" altLang="zh-CN" sz="2400" dirty="0">
              <a:latin typeface="Arial Narrow" pitchFamily="34" charset="0"/>
              <a:ea typeface="黑体" pitchFamily="2" charset="-122"/>
            </a:endParaRPr>
          </a:p>
          <a:p>
            <a:pPr>
              <a:buNone/>
            </a:pPr>
            <a:r>
              <a:rPr lang="en-US" sz="2000" dirty="0">
                <a:solidFill>
                  <a:srgbClr val="00B0F0"/>
                </a:solidFill>
                <a:latin typeface="Arial Narrow" pitchFamily="34" charset="0"/>
                <a:ea typeface="黑体" pitchFamily="2" charset="-122"/>
              </a:rPr>
              <a:t>     [</a:t>
            </a:r>
            <a:r>
              <a:rPr lang="en-US" altLang="zh-CN" sz="2000" dirty="0" err="1">
                <a:solidFill>
                  <a:srgbClr val="00B0F0"/>
                </a:solidFill>
                <a:latin typeface="Arial Narrow" pitchFamily="34" charset="0"/>
                <a:ea typeface="黑体" pitchFamily="2" charset="-122"/>
              </a:rPr>
              <a:t>hadoop</a:t>
            </a:r>
            <a:r>
              <a:rPr lang="en-US" sz="2000" dirty="0" err="1">
                <a:solidFill>
                  <a:srgbClr val="00B0F0"/>
                </a:solidFill>
                <a:latin typeface="Arial Narrow" pitchFamily="34" charset="0"/>
                <a:ea typeface="黑体" pitchFamily="2" charset="-122"/>
              </a:rPr>
              <a:t>@Siler</a:t>
            </a:r>
            <a:r>
              <a:rPr lang="en-US" sz="2000" dirty="0">
                <a:solidFill>
                  <a:srgbClr val="00B0F0"/>
                </a:solidFill>
                <a:latin typeface="Arial Narrow" pitchFamily="34" charset="0"/>
                <a:ea typeface="黑体" pitchFamily="2" charset="-122"/>
              </a:rPr>
              <a:t> ~]$ start-</a:t>
            </a:r>
            <a:r>
              <a:rPr lang="en-US" altLang="zh-CN" sz="2000" dirty="0">
                <a:solidFill>
                  <a:srgbClr val="00B0F0"/>
                </a:solidFill>
                <a:latin typeface="Arial Narrow" pitchFamily="34" charset="0"/>
                <a:ea typeface="黑体" pitchFamily="2" charset="-122"/>
              </a:rPr>
              <a:t>all</a:t>
            </a:r>
            <a:r>
              <a:rPr lang="en-US" sz="2000" dirty="0">
                <a:solidFill>
                  <a:srgbClr val="00B0F0"/>
                </a:solidFill>
                <a:latin typeface="Arial Narrow" pitchFamily="34" charset="0"/>
                <a:ea typeface="黑体" pitchFamily="2" charset="-122"/>
              </a:rPr>
              <a:t>.sh</a:t>
            </a:r>
            <a:endParaRPr lang="zh-CN" altLang="en-US" sz="2000" dirty="0">
              <a:solidFill>
                <a:srgbClr val="00B0F0"/>
              </a:solidFill>
              <a:latin typeface="Arial Narrow" pitchFamily="34" charset="0"/>
              <a:ea typeface="黑体" pitchFamily="2" charset="-122"/>
            </a:endParaRPr>
          </a:p>
          <a:p>
            <a:r>
              <a:rPr lang="zh-CN" altLang="en-US" sz="2400" dirty="0">
                <a:latin typeface="Arial Narrow" pitchFamily="34" charset="0"/>
                <a:ea typeface="黑体" pitchFamily="2" charset="-122"/>
              </a:rPr>
              <a:t>用</a:t>
            </a:r>
            <a:r>
              <a:rPr lang="en-US" altLang="zh-CN" sz="2400" dirty="0">
                <a:latin typeface="Arial Narrow" pitchFamily="34" charset="0"/>
                <a:ea typeface="黑体" pitchFamily="2" charset="-122"/>
              </a:rPr>
              <a:t>JPS</a:t>
            </a:r>
            <a:r>
              <a:rPr lang="zh-CN" altLang="en-US" sz="2400" dirty="0">
                <a:latin typeface="Arial Narrow" pitchFamily="34" charset="0"/>
                <a:ea typeface="黑体" pitchFamily="2" charset="-122"/>
              </a:rPr>
              <a:t>命令检查一下是否正常启动：</a:t>
            </a:r>
          </a:p>
          <a:p>
            <a:pPr>
              <a:buNone/>
            </a:pPr>
            <a:r>
              <a:rPr lang="en-US" sz="20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err="1">
                <a:solidFill>
                  <a:srgbClr val="00B0F0"/>
                </a:solidFill>
                <a:latin typeface="Arial Narrow" pitchFamily="34" charset="0"/>
                <a:ea typeface="黑体" pitchFamily="2" charset="-122"/>
              </a:rPr>
              <a:t>@Siler</a:t>
            </a:r>
            <a:r>
              <a:rPr lang="en-US" sz="2000" dirty="0">
                <a:solidFill>
                  <a:srgbClr val="00B0F0"/>
                </a:solidFill>
                <a:latin typeface="Arial Narrow" pitchFamily="34" charset="0"/>
                <a:ea typeface="黑体" pitchFamily="2" charset="-122"/>
              </a:rPr>
              <a:t> ~]$ </a:t>
            </a:r>
            <a:r>
              <a:rPr lang="en-US" sz="2000" dirty="0" err="1">
                <a:solidFill>
                  <a:srgbClr val="00B0F0"/>
                </a:solidFill>
                <a:latin typeface="Arial Narrow" pitchFamily="34" charset="0"/>
                <a:ea typeface="黑体" pitchFamily="2" charset="-122"/>
              </a:rPr>
              <a:t>jps</a:t>
            </a:r>
            <a:endParaRPr lang="en-US" sz="2000" dirty="0">
              <a:solidFill>
                <a:srgbClr val="00B0F0"/>
              </a:solidFill>
              <a:latin typeface="Arial Narrow" pitchFamily="34" charset="0"/>
              <a:ea typeface="黑体" pitchFamily="2" charset="-122"/>
            </a:endParaRPr>
          </a:p>
          <a:p>
            <a:pPr lvl="1">
              <a:buNone/>
            </a:pPr>
            <a:r>
              <a:rPr lang="zh-CN" altLang="en-US" dirty="0">
                <a:latin typeface="Arial Narrow" pitchFamily="34" charset="0"/>
                <a:ea typeface="黑体" pitchFamily="2" charset="-122"/>
              </a:rPr>
              <a:t>显示以下各进程信息则说明</a:t>
            </a:r>
            <a:r>
              <a:rPr lang="en-US" altLang="zh-CN" dirty="0">
                <a:latin typeface="Arial Narrow" pitchFamily="34" charset="0"/>
                <a:ea typeface="黑体" pitchFamily="2" charset="-122"/>
              </a:rPr>
              <a:t>HDFS</a:t>
            </a:r>
            <a:r>
              <a:rPr lang="zh-CN" altLang="en-US" dirty="0">
                <a:latin typeface="Arial Narrow" pitchFamily="34" charset="0"/>
                <a:ea typeface="黑体" pitchFamily="2" charset="-122"/>
              </a:rPr>
              <a:t>和</a:t>
            </a:r>
            <a:r>
              <a:rPr lang="en-US" altLang="zh-CN" dirty="0" err="1">
                <a:latin typeface="Arial Narrow" pitchFamily="34" charset="0"/>
                <a:ea typeface="黑体" pitchFamily="2" charset="-122"/>
              </a:rPr>
              <a:t>MapReduce</a:t>
            </a:r>
            <a:r>
              <a:rPr lang="zh-CN" altLang="en-US" dirty="0">
                <a:latin typeface="Arial Narrow" pitchFamily="34" charset="0"/>
                <a:ea typeface="黑体" pitchFamily="2" charset="-122"/>
              </a:rPr>
              <a:t>都已正常启动：</a:t>
            </a:r>
            <a:endParaRPr lang="en-US" dirty="0">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4706 </a:t>
            </a:r>
            <a:r>
              <a:rPr lang="en-US" altLang="zh-CN" sz="1700" dirty="0" err="1">
                <a:solidFill>
                  <a:srgbClr val="FF0066"/>
                </a:solidFill>
                <a:latin typeface="Arial Narrow" pitchFamily="34" charset="0"/>
                <a:ea typeface="黑体" pitchFamily="2" charset="-122"/>
              </a:rPr>
              <a:t>ResourceManager</a:t>
            </a:r>
            <a:endParaRPr lang="zh-CN" altLang="en-US" sz="1700" dirty="0">
              <a:solidFill>
                <a:srgbClr val="FF0066"/>
              </a:solidFill>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4582 </a:t>
            </a:r>
            <a:r>
              <a:rPr lang="en-US" sz="1700" dirty="0" err="1">
                <a:solidFill>
                  <a:srgbClr val="FF0066"/>
                </a:solidFill>
                <a:latin typeface="Arial Narrow" pitchFamily="34" charset="0"/>
                <a:ea typeface="黑体" pitchFamily="2" charset="-122"/>
              </a:rPr>
              <a:t>SecondaryNameNode</a:t>
            </a:r>
            <a:endParaRPr lang="zh-CN" altLang="en-US" sz="1700" dirty="0">
              <a:solidFill>
                <a:srgbClr val="FF0066"/>
              </a:solidFill>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4278 </a:t>
            </a:r>
            <a:r>
              <a:rPr lang="en-US" sz="1700" dirty="0" err="1">
                <a:solidFill>
                  <a:srgbClr val="FF0066"/>
                </a:solidFill>
                <a:latin typeface="Arial Narrow" pitchFamily="34" charset="0"/>
                <a:ea typeface="黑体" pitchFamily="2" charset="-122"/>
              </a:rPr>
              <a:t>NameNode</a:t>
            </a:r>
            <a:endParaRPr lang="zh-CN" altLang="en-US" sz="1700" dirty="0">
              <a:solidFill>
                <a:srgbClr val="FF0066"/>
              </a:solidFill>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4413 </a:t>
            </a:r>
            <a:r>
              <a:rPr lang="en-US" sz="1700" dirty="0" err="1">
                <a:solidFill>
                  <a:srgbClr val="FF0066"/>
                </a:solidFill>
                <a:latin typeface="Arial Narrow" pitchFamily="34" charset="0"/>
                <a:ea typeface="黑体" pitchFamily="2" charset="-122"/>
              </a:rPr>
              <a:t>DataNode</a:t>
            </a:r>
            <a:endParaRPr lang="zh-CN" altLang="en-US" sz="1700" dirty="0">
              <a:solidFill>
                <a:srgbClr val="FF0066"/>
              </a:solidFill>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4853 </a:t>
            </a:r>
            <a:r>
              <a:rPr lang="en-US" sz="1700" dirty="0" err="1">
                <a:solidFill>
                  <a:srgbClr val="FF0066"/>
                </a:solidFill>
                <a:latin typeface="Arial Narrow" pitchFamily="34" charset="0"/>
                <a:ea typeface="黑体" pitchFamily="2" charset="-122"/>
              </a:rPr>
              <a:t>NodeManager</a:t>
            </a:r>
            <a:endParaRPr lang="zh-CN" altLang="en-US" sz="1700" dirty="0">
              <a:solidFill>
                <a:srgbClr val="FF0066"/>
              </a:solidFill>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4889 </a:t>
            </a:r>
            <a:r>
              <a:rPr lang="en-US" sz="1700" dirty="0" err="1">
                <a:solidFill>
                  <a:srgbClr val="FF0066"/>
                </a:solidFill>
                <a:latin typeface="Arial Narrow" pitchFamily="34" charset="0"/>
                <a:ea typeface="黑体" pitchFamily="2" charset="-122"/>
              </a:rPr>
              <a:t>Jps</a:t>
            </a:r>
            <a:endParaRPr lang="en-US" sz="1700" dirty="0">
              <a:solidFill>
                <a:srgbClr val="FF0066"/>
              </a:solidFill>
              <a:latin typeface="Arial Narrow" pitchFamily="34" charset="0"/>
              <a:ea typeface="黑体" pitchFamily="2" charset="-122"/>
            </a:endParaRPr>
          </a:p>
          <a:p>
            <a:pPr lvl="2">
              <a:spcBef>
                <a:spcPts val="0"/>
              </a:spcBef>
              <a:buNone/>
            </a:pPr>
            <a:endParaRPr lang="zh-CN" altLang="en-US" sz="1700" dirty="0">
              <a:solidFill>
                <a:srgbClr val="FF0066"/>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11. </a:t>
            </a:r>
            <a:r>
              <a:rPr lang="zh-CN" altLang="en-US" dirty="0">
                <a:solidFill>
                  <a:srgbClr val="0066FF"/>
                </a:solidFill>
                <a:latin typeface="Arial Narrow" pitchFamily="34" charset="0"/>
                <a:ea typeface="黑体" pitchFamily="2" charset="-122"/>
              </a:rPr>
              <a:t>停止</a:t>
            </a:r>
            <a:r>
              <a:rPr lang="en-US" altLang="zh-CN" dirty="0">
                <a:solidFill>
                  <a:srgbClr val="0066FF"/>
                </a:solidFill>
                <a:latin typeface="Arial Narrow" pitchFamily="34" charset="0"/>
                <a:ea typeface="黑体" pitchFamily="2" charset="-122"/>
              </a:rPr>
              <a:t>HDFS</a:t>
            </a:r>
            <a:r>
              <a:rPr lang="zh-CN" altLang="en-US" dirty="0">
                <a:solidFill>
                  <a:srgbClr val="0066FF"/>
                </a:solidFill>
                <a:latin typeface="Arial Narrow" pitchFamily="34" charset="0"/>
                <a:ea typeface="黑体" pitchFamily="2" charset="-122"/>
              </a:rPr>
              <a:t>和</a:t>
            </a:r>
            <a:r>
              <a:rPr lang="en-US" altLang="zh-CN" dirty="0" err="1">
                <a:solidFill>
                  <a:srgbClr val="0066FF"/>
                </a:solidFill>
                <a:latin typeface="Arial Narrow" pitchFamily="34" charset="0"/>
                <a:ea typeface="黑体" pitchFamily="2" charset="-122"/>
              </a:rPr>
              <a:t>MapReduce</a:t>
            </a:r>
            <a:endParaRPr lang="zh-CN" altLang="en-US" dirty="0">
              <a:solidFill>
                <a:srgbClr val="0066FF"/>
              </a:solidFill>
              <a:latin typeface="Arial Narrow" pitchFamily="34" charset="0"/>
              <a:ea typeface="黑体" pitchFamily="2" charset="-122"/>
            </a:endParaRPr>
          </a:p>
          <a:p>
            <a:r>
              <a:rPr lang="zh-CN" altLang="en-US" sz="2400" dirty="0">
                <a:latin typeface="Arial Narrow" pitchFamily="34" charset="0"/>
                <a:ea typeface="黑体" pitchFamily="2" charset="-122"/>
              </a:rPr>
              <a:t>执行以下命令启动</a:t>
            </a:r>
            <a:r>
              <a:rPr lang="en-US" altLang="zh-CN" sz="2400" dirty="0">
                <a:latin typeface="Arial Narrow" pitchFamily="34" charset="0"/>
                <a:ea typeface="黑体" pitchFamily="2" charset="-122"/>
              </a:rPr>
              <a:t>HDFS</a:t>
            </a:r>
            <a:r>
              <a:rPr lang="zh-CN" altLang="en-US" sz="2400" dirty="0">
                <a:latin typeface="Arial Narrow" pitchFamily="34" charset="0"/>
                <a:ea typeface="黑体" pitchFamily="2" charset="-122"/>
              </a:rPr>
              <a:t>和</a:t>
            </a:r>
            <a:r>
              <a:rPr lang="en-US" altLang="zh-CN" sz="2400" dirty="0" err="1">
                <a:latin typeface="Arial Narrow" pitchFamily="34" charset="0"/>
                <a:ea typeface="黑体" pitchFamily="2" charset="-122"/>
              </a:rPr>
              <a:t>MapReduce</a:t>
            </a:r>
            <a:endParaRPr lang="en-US" altLang="zh-CN" sz="2400" dirty="0">
              <a:latin typeface="Arial Narrow" pitchFamily="34" charset="0"/>
              <a:ea typeface="黑体" pitchFamily="2" charset="-122"/>
            </a:endParaRPr>
          </a:p>
          <a:p>
            <a:pPr>
              <a:buNone/>
            </a:pPr>
            <a:r>
              <a:rPr lang="en-US" sz="2000" dirty="0">
                <a:solidFill>
                  <a:srgbClr val="00B0F0"/>
                </a:solidFill>
                <a:latin typeface="Arial Narrow" pitchFamily="34" charset="0"/>
                <a:ea typeface="黑体" pitchFamily="2" charset="-122"/>
              </a:rPr>
              <a:t>     [</a:t>
            </a:r>
            <a:r>
              <a:rPr lang="en-US" altLang="zh-CN" sz="2000" dirty="0" err="1">
                <a:solidFill>
                  <a:srgbClr val="00B0F0"/>
                </a:solidFill>
                <a:latin typeface="Arial Narrow" pitchFamily="34" charset="0"/>
                <a:ea typeface="黑体" pitchFamily="2" charset="-122"/>
              </a:rPr>
              <a:t>hadoop</a:t>
            </a:r>
            <a:r>
              <a:rPr lang="en-US" sz="2000" dirty="0" err="1">
                <a:solidFill>
                  <a:srgbClr val="00B0F0"/>
                </a:solidFill>
                <a:latin typeface="Arial Narrow" pitchFamily="34" charset="0"/>
                <a:ea typeface="黑体" pitchFamily="2" charset="-122"/>
              </a:rPr>
              <a:t>@Siler</a:t>
            </a:r>
            <a:r>
              <a:rPr lang="en-US" sz="2000" dirty="0">
                <a:solidFill>
                  <a:srgbClr val="00B0F0"/>
                </a:solidFill>
                <a:latin typeface="Arial Narrow" pitchFamily="34" charset="0"/>
                <a:ea typeface="黑体" pitchFamily="2" charset="-122"/>
              </a:rPr>
              <a:t>~]$ st</a:t>
            </a:r>
            <a:r>
              <a:rPr lang="en-US" altLang="zh-CN" sz="2000" dirty="0">
                <a:solidFill>
                  <a:srgbClr val="00B0F0"/>
                </a:solidFill>
                <a:latin typeface="Arial Narrow" pitchFamily="34" charset="0"/>
                <a:ea typeface="黑体" pitchFamily="2" charset="-122"/>
              </a:rPr>
              <a:t>op</a:t>
            </a:r>
            <a:r>
              <a:rPr lang="en-US" sz="2000" dirty="0">
                <a:solidFill>
                  <a:srgbClr val="00B0F0"/>
                </a:solidFill>
                <a:latin typeface="Arial Narrow" pitchFamily="34" charset="0"/>
                <a:ea typeface="黑体" pitchFamily="2" charset="-122"/>
              </a:rPr>
              <a:t>-</a:t>
            </a:r>
            <a:r>
              <a:rPr lang="en-US" altLang="zh-CN" sz="2000" dirty="0">
                <a:solidFill>
                  <a:srgbClr val="00B0F0"/>
                </a:solidFill>
                <a:latin typeface="Arial Narrow" pitchFamily="34" charset="0"/>
                <a:ea typeface="黑体" pitchFamily="2" charset="-122"/>
              </a:rPr>
              <a:t>all</a:t>
            </a:r>
            <a:r>
              <a:rPr lang="en-US" sz="2000" dirty="0">
                <a:solidFill>
                  <a:srgbClr val="00B0F0"/>
                </a:solidFill>
                <a:latin typeface="Arial Narrow" pitchFamily="34" charset="0"/>
                <a:ea typeface="黑体" pitchFamily="2" charset="-122"/>
              </a:rPr>
              <a:t>.sh</a:t>
            </a:r>
            <a:endParaRPr lang="zh-CN" altLang="en-US"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单机</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79" y="745944"/>
            <a:ext cx="8599947"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单机和单机伪分布方式安装过程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12. </a:t>
            </a:r>
            <a:r>
              <a:rPr lang="zh-CN" altLang="en-US" dirty="0">
                <a:solidFill>
                  <a:srgbClr val="0066FF"/>
                </a:solidFill>
                <a:latin typeface="Arial Narrow" pitchFamily="34" charset="0"/>
                <a:ea typeface="黑体" pitchFamily="2" charset="-122"/>
              </a:rPr>
              <a:t>运行测试</a:t>
            </a:r>
          </a:p>
          <a:p>
            <a:r>
              <a:rPr lang="zh-CN" altLang="en-US" sz="2400" dirty="0">
                <a:latin typeface="Arial Narrow" pitchFamily="34" charset="0"/>
                <a:ea typeface="黑体" pitchFamily="2" charset="-122"/>
              </a:rPr>
              <a:t>在</a:t>
            </a:r>
            <a:r>
              <a:rPr lang="en-US" altLang="zh-CN" sz="2400" dirty="0">
                <a:latin typeface="Arial Narrow" pitchFamily="34" charset="0"/>
                <a:ea typeface="黑体" pitchFamily="2" charset="-122"/>
              </a:rPr>
              <a:t>Linux</a:t>
            </a:r>
            <a:r>
              <a:rPr lang="zh-CN" altLang="en-US" sz="2400" dirty="0">
                <a:latin typeface="Arial Narrow" pitchFamily="34" charset="0"/>
                <a:ea typeface="黑体" pitchFamily="2" charset="-122"/>
              </a:rPr>
              <a:t>文件系统下（如</a:t>
            </a:r>
            <a:r>
              <a:rPr lang="en-US" altLang="zh-CN" sz="2400" dirty="0">
                <a:latin typeface="Arial Narrow" pitchFamily="34" charset="0"/>
                <a:ea typeface="黑体" pitchFamily="2" charset="-122"/>
              </a:rPr>
              <a:t>/root/test)</a:t>
            </a:r>
            <a:r>
              <a:rPr lang="zh-CN" altLang="en-US" sz="2400" dirty="0">
                <a:latin typeface="Arial Narrow" pitchFamily="34" charset="0"/>
                <a:ea typeface="黑体" pitchFamily="2" charset="-122"/>
              </a:rPr>
              <a:t>创建两个文本数据文件</a:t>
            </a:r>
            <a:r>
              <a:rPr lang="en-US" altLang="zh-CN" sz="2400" dirty="0">
                <a:latin typeface="Arial Narrow" pitchFamily="34" charset="0"/>
                <a:ea typeface="黑体" pitchFamily="2" charset="-122"/>
              </a:rPr>
              <a:t>:</a:t>
            </a:r>
          </a:p>
          <a:p>
            <a:pPr>
              <a:buNone/>
            </a:pPr>
            <a:r>
              <a:rPr lang="en-US" altLang="zh-CN" sz="2400" dirty="0">
                <a:latin typeface="Arial Narrow" pitchFamily="34" charset="0"/>
                <a:ea typeface="黑体" pitchFamily="2" charset="-122"/>
              </a:rPr>
              <a:t>	</a:t>
            </a:r>
            <a:r>
              <a:rPr lang="en-US" altLang="zh-CN" sz="2400" dirty="0">
                <a:solidFill>
                  <a:srgbClr val="0066FF"/>
                </a:solidFill>
                <a:latin typeface="Arial Narrow" pitchFamily="34" charset="0"/>
                <a:ea typeface="黑体" pitchFamily="2" charset="-122"/>
              </a:rPr>
              <a:t>file1.txt</a:t>
            </a:r>
            <a:r>
              <a:rPr lang="zh-CN" altLang="en-US" sz="2400" dirty="0">
                <a:solidFill>
                  <a:srgbClr val="0066FF"/>
                </a:solidFill>
                <a:latin typeface="Arial Narrow" pitchFamily="34" charset="0"/>
                <a:ea typeface="黑体" pitchFamily="2" charset="-122"/>
              </a:rPr>
              <a:t>：</a:t>
            </a:r>
            <a:r>
              <a:rPr lang="en-US" altLang="zh-CN" sz="2400" dirty="0">
                <a:solidFill>
                  <a:srgbClr val="C00000"/>
                </a:solidFill>
                <a:latin typeface="Arial Narrow" pitchFamily="34" charset="0"/>
                <a:ea typeface="黑体" pitchFamily="2" charset="-122"/>
              </a:rPr>
              <a:t>hello </a:t>
            </a:r>
            <a:r>
              <a:rPr lang="en-US" altLang="zh-CN" sz="2400" dirty="0" err="1">
                <a:solidFill>
                  <a:srgbClr val="C00000"/>
                </a:solidFill>
                <a:latin typeface="Arial Narrow" pitchFamily="34" charset="0"/>
                <a:ea typeface="黑体" pitchFamily="2" charset="-122"/>
              </a:rPr>
              <a:t>hadoop</a:t>
            </a:r>
            <a:r>
              <a:rPr lang="en-US" altLang="zh-CN" sz="2400" dirty="0">
                <a:solidFill>
                  <a:srgbClr val="C00000"/>
                </a:solidFill>
                <a:latin typeface="Arial Narrow" pitchFamily="34" charset="0"/>
                <a:ea typeface="黑体" pitchFamily="2" charset="-122"/>
              </a:rPr>
              <a:t> hello world</a:t>
            </a:r>
          </a:p>
          <a:p>
            <a:pPr>
              <a:buNone/>
            </a:pPr>
            <a:r>
              <a:rPr lang="en-US" altLang="zh-CN" sz="2400" dirty="0">
                <a:latin typeface="Arial Narrow" pitchFamily="34" charset="0"/>
                <a:ea typeface="黑体" pitchFamily="2" charset="-122"/>
              </a:rPr>
              <a:t>	</a:t>
            </a:r>
            <a:r>
              <a:rPr lang="en-US" altLang="zh-CN" sz="2400" dirty="0">
                <a:solidFill>
                  <a:srgbClr val="0066FF"/>
                </a:solidFill>
                <a:latin typeface="Arial Narrow" pitchFamily="34" charset="0"/>
                <a:ea typeface="黑体" pitchFamily="2" charset="-122"/>
              </a:rPr>
              <a:t>file2.txt</a:t>
            </a:r>
            <a:r>
              <a:rPr lang="zh-CN" altLang="en-US" sz="2400" dirty="0">
                <a:solidFill>
                  <a:srgbClr val="0066FF"/>
                </a:solidFill>
                <a:latin typeface="Arial Narrow" pitchFamily="34" charset="0"/>
                <a:ea typeface="黑体" pitchFamily="2" charset="-122"/>
              </a:rPr>
              <a:t>：</a:t>
            </a:r>
            <a:r>
              <a:rPr lang="en-US" altLang="zh-CN" sz="2400" dirty="0">
                <a:solidFill>
                  <a:srgbClr val="C00000"/>
                </a:solidFill>
                <a:latin typeface="Arial Narrow" pitchFamily="34" charset="0"/>
                <a:ea typeface="黑体" pitchFamily="2" charset="-122"/>
              </a:rPr>
              <a:t> goodbye </a:t>
            </a:r>
            <a:r>
              <a:rPr lang="en-US" altLang="zh-CN" sz="2400" dirty="0" err="1">
                <a:solidFill>
                  <a:srgbClr val="C00000"/>
                </a:solidFill>
                <a:latin typeface="Arial Narrow" pitchFamily="34" charset="0"/>
                <a:ea typeface="黑体" pitchFamily="2" charset="-122"/>
              </a:rPr>
              <a:t>hadoop</a:t>
            </a:r>
            <a:r>
              <a:rPr lang="en-US" altLang="zh-CN" sz="2400" dirty="0">
                <a:solidFill>
                  <a:srgbClr val="C00000"/>
                </a:solidFill>
                <a:latin typeface="Arial Narrow" pitchFamily="34" charset="0"/>
                <a:ea typeface="黑体" pitchFamily="2" charset="-122"/>
              </a:rPr>
              <a:t> </a:t>
            </a:r>
          </a:p>
          <a:p>
            <a:r>
              <a:rPr lang="zh-CN" altLang="en-US" sz="2400" dirty="0">
                <a:latin typeface="Arial Narrow" pitchFamily="34" charset="0"/>
                <a:ea typeface="黑体" pitchFamily="2" charset="-122"/>
              </a:rPr>
              <a:t>将文件复制到</a:t>
            </a:r>
            <a:r>
              <a:rPr lang="en-US" altLang="zh-CN" sz="2400" dirty="0">
                <a:latin typeface="Arial Narrow" pitchFamily="34" charset="0"/>
                <a:ea typeface="黑体" pitchFamily="2" charset="-122"/>
              </a:rPr>
              <a:t>HDFS</a:t>
            </a:r>
            <a:r>
              <a:rPr lang="zh-CN" altLang="en-US" sz="2400" dirty="0">
                <a:latin typeface="Arial Narrow" pitchFamily="34" charset="0"/>
                <a:ea typeface="黑体" pitchFamily="2" charset="-122"/>
              </a:rPr>
              <a:t>文件系统中：</a:t>
            </a:r>
          </a:p>
          <a:p>
            <a:pPr>
              <a:buNone/>
            </a:pPr>
            <a:r>
              <a:rPr lang="en-US" sz="20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err="1">
                <a:solidFill>
                  <a:srgbClr val="00B0F0"/>
                </a:solidFill>
                <a:latin typeface="Arial Narrow" pitchFamily="34" charset="0"/>
                <a:ea typeface="黑体" pitchFamily="2" charset="-122"/>
              </a:rPr>
              <a:t>@Siler</a:t>
            </a:r>
            <a:r>
              <a:rPr lang="en-US" sz="2000" dirty="0">
                <a:solidFill>
                  <a:srgbClr val="00B0F0"/>
                </a:solidFill>
                <a:latin typeface="Arial Narrow" pitchFamily="34" charset="0"/>
                <a:ea typeface="黑体" pitchFamily="2" charset="-122"/>
              </a:rPr>
              <a:t> ~]$ </a:t>
            </a:r>
            <a:r>
              <a:rPr lang="en-US"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 </a:t>
            </a:r>
            <a:r>
              <a:rPr lang="en-US" altLang="zh-CN" sz="2000" dirty="0" err="1">
                <a:solidFill>
                  <a:srgbClr val="00B0F0"/>
                </a:solidFill>
                <a:latin typeface="Arial Narrow" pitchFamily="34" charset="0"/>
                <a:ea typeface="黑体" pitchFamily="2" charset="-122"/>
              </a:rPr>
              <a:t>dfs</a:t>
            </a:r>
            <a:r>
              <a:rPr lang="en-US" altLang="zh-CN" sz="2000" dirty="0">
                <a:solidFill>
                  <a:srgbClr val="00B0F0"/>
                </a:solidFill>
                <a:latin typeface="Arial Narrow" pitchFamily="34" charset="0"/>
                <a:ea typeface="黑体" pitchFamily="2" charset="-122"/>
              </a:rPr>
              <a:t> –</a:t>
            </a:r>
            <a:r>
              <a:rPr lang="en-US" altLang="zh-CN" sz="2000" dirty="0" err="1">
                <a:solidFill>
                  <a:srgbClr val="00B0F0"/>
                </a:solidFill>
                <a:latin typeface="Arial Narrow" pitchFamily="34" charset="0"/>
                <a:ea typeface="黑体" pitchFamily="2" charset="-122"/>
              </a:rPr>
              <a:t>copyFromLocal</a:t>
            </a:r>
            <a:r>
              <a:rPr lang="en-US" altLang="zh-CN" sz="2000" dirty="0">
                <a:solidFill>
                  <a:srgbClr val="00B0F0"/>
                </a:solidFill>
                <a:latin typeface="Arial Narrow" pitchFamily="34" charset="0"/>
                <a:ea typeface="黑体" pitchFamily="2" charset="-122"/>
              </a:rPr>
              <a:t>   /root/test   test-in</a:t>
            </a:r>
            <a:endParaRPr lang="en-US" sz="2000" dirty="0">
              <a:solidFill>
                <a:srgbClr val="00B0F0"/>
              </a:solidFill>
              <a:latin typeface="Arial Narrow" pitchFamily="34" charset="0"/>
              <a:ea typeface="黑体" pitchFamily="2" charset="-122"/>
            </a:endParaRPr>
          </a:p>
          <a:p>
            <a:pPr lvl="1">
              <a:buNone/>
            </a:pPr>
            <a:r>
              <a:rPr lang="en-US" altLang="zh-CN" dirty="0">
                <a:latin typeface="Arial Narrow" pitchFamily="34" charset="0"/>
                <a:ea typeface="黑体" pitchFamily="2" charset="-122"/>
              </a:rPr>
              <a:t>test-in</a:t>
            </a:r>
            <a:r>
              <a:rPr lang="zh-CN" altLang="en-US" dirty="0">
                <a:latin typeface="Arial Narrow" pitchFamily="34" charset="0"/>
                <a:ea typeface="黑体" pitchFamily="2" charset="-122"/>
              </a:rPr>
              <a:t>是在</a:t>
            </a:r>
            <a:r>
              <a:rPr lang="en-US" altLang="zh-CN" dirty="0">
                <a:latin typeface="Arial Narrow" pitchFamily="34" charset="0"/>
                <a:ea typeface="黑体" pitchFamily="2" charset="-122"/>
              </a:rPr>
              <a:t>HDFS</a:t>
            </a:r>
            <a:r>
              <a:rPr lang="zh-CN" altLang="en-US" dirty="0">
                <a:latin typeface="Arial Narrow" pitchFamily="34" charset="0"/>
                <a:ea typeface="黑体" pitchFamily="2" charset="-122"/>
              </a:rPr>
              <a:t>中建立的一个数据数据目录</a:t>
            </a:r>
            <a:endParaRPr lang="en-US" altLang="zh-CN" dirty="0">
              <a:latin typeface="Arial Narrow" pitchFamily="34" charset="0"/>
              <a:ea typeface="黑体" pitchFamily="2" charset="-122"/>
            </a:endParaRPr>
          </a:p>
          <a:p>
            <a:pPr marL="274320" lvl="1" indent="-274320">
              <a:spcBef>
                <a:spcPts val="580"/>
              </a:spcBef>
              <a:buClr>
                <a:schemeClr val="accent1"/>
              </a:buClr>
            </a:pPr>
            <a:r>
              <a:rPr lang="zh-CN" altLang="en-US" dirty="0">
                <a:latin typeface="Arial Narrow" pitchFamily="34" charset="0"/>
                <a:ea typeface="黑体" pitchFamily="2" charset="-122"/>
              </a:rPr>
              <a:t>运行</a:t>
            </a:r>
            <a:r>
              <a:rPr lang="en-US" altLang="zh-CN" dirty="0" err="1">
                <a:latin typeface="Arial Narrow" pitchFamily="34" charset="0"/>
                <a:ea typeface="黑体" pitchFamily="2" charset="-122"/>
              </a:rPr>
              <a:t>hadoop</a:t>
            </a:r>
            <a:r>
              <a:rPr lang="zh-CN" altLang="en-US" dirty="0">
                <a:latin typeface="Arial Narrow" pitchFamily="34" charset="0"/>
                <a:ea typeface="黑体" pitchFamily="2" charset="-122"/>
              </a:rPr>
              <a:t>安装包中自带的</a:t>
            </a:r>
            <a:r>
              <a:rPr lang="en-US" altLang="zh-CN" dirty="0" err="1">
                <a:latin typeface="Arial Narrow" pitchFamily="34" charset="0"/>
                <a:ea typeface="黑体" pitchFamily="2" charset="-122"/>
              </a:rPr>
              <a:t>WordCount</a:t>
            </a:r>
            <a:r>
              <a:rPr lang="zh-CN" altLang="en-US" dirty="0">
                <a:latin typeface="Arial Narrow" pitchFamily="34" charset="0"/>
                <a:ea typeface="黑体" pitchFamily="2" charset="-122"/>
              </a:rPr>
              <a:t>程序进行测试：</a:t>
            </a:r>
            <a:endParaRPr lang="en-US" altLang="en-US" dirty="0">
              <a:latin typeface="Arial Narrow" pitchFamily="34" charset="0"/>
              <a:ea typeface="黑体" pitchFamily="2" charset="-122"/>
            </a:endParaRPr>
          </a:p>
          <a:p>
            <a:pPr>
              <a:buNone/>
            </a:pPr>
            <a:r>
              <a:rPr lang="en-US" sz="20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err="1">
                <a:solidFill>
                  <a:srgbClr val="00B0F0"/>
                </a:solidFill>
                <a:latin typeface="Arial Narrow" pitchFamily="34" charset="0"/>
                <a:ea typeface="黑体" pitchFamily="2" charset="-122"/>
              </a:rPr>
              <a:t>@Siler</a:t>
            </a:r>
            <a:r>
              <a:rPr lang="en-US" sz="2000" dirty="0">
                <a:solidFill>
                  <a:srgbClr val="00B0F0"/>
                </a:solidFill>
                <a:latin typeface="Arial Narrow" pitchFamily="34" charset="0"/>
                <a:ea typeface="黑体" pitchFamily="2" charset="-122"/>
              </a:rPr>
              <a:t> ~]$ </a:t>
            </a:r>
            <a:r>
              <a:rPr lang="en-US" altLang="zh-CN" sz="2000" dirty="0" err="1">
                <a:solidFill>
                  <a:srgbClr val="00B0F0"/>
                </a:solidFill>
                <a:latin typeface="Arial Narrow" pitchFamily="34" charset="0"/>
                <a:ea typeface="黑体" pitchFamily="2" charset="-122"/>
              </a:rPr>
              <a:t>hadoop</a:t>
            </a:r>
            <a:r>
              <a:rPr lang="en-US" altLang="zh-CN" sz="2000" dirty="0">
                <a:solidFill>
                  <a:srgbClr val="00B0F0"/>
                </a:solidFill>
                <a:latin typeface="Arial Narrow" pitchFamily="34" charset="0"/>
                <a:ea typeface="黑体" pitchFamily="2" charset="-122"/>
              </a:rPr>
              <a:t> jar hadoop-mapreduce-examples-2.7.1.jar  </a:t>
            </a:r>
          </a:p>
          <a:p>
            <a:pPr>
              <a:buNone/>
            </a:pPr>
            <a:r>
              <a:rPr lang="en-US" altLang="zh-CN" sz="2000" dirty="0">
                <a:solidFill>
                  <a:srgbClr val="00B0F0"/>
                </a:solidFill>
                <a:latin typeface="Arial Narrow" pitchFamily="34" charset="0"/>
                <a:ea typeface="黑体" pitchFamily="2" charset="-122"/>
              </a:rPr>
              <a:t>     </a:t>
            </a:r>
            <a:r>
              <a:rPr lang="en-US" altLang="zh-CN" sz="2000" dirty="0" err="1">
                <a:solidFill>
                  <a:srgbClr val="00B0F0"/>
                </a:solidFill>
                <a:latin typeface="Arial Narrow" pitchFamily="34" charset="0"/>
                <a:ea typeface="黑体" pitchFamily="2" charset="-122"/>
              </a:rPr>
              <a:t>wordcount</a:t>
            </a:r>
            <a:r>
              <a:rPr lang="en-US" altLang="zh-CN" sz="2000" dirty="0">
                <a:solidFill>
                  <a:srgbClr val="00B0F0"/>
                </a:solidFill>
                <a:latin typeface="Arial Narrow" pitchFamily="34" charset="0"/>
                <a:ea typeface="黑体" pitchFamily="2" charset="-122"/>
              </a:rPr>
              <a:t>   test-in   test-out</a:t>
            </a:r>
          </a:p>
          <a:p>
            <a:pPr>
              <a:buNone/>
            </a:pPr>
            <a:r>
              <a:rPr lang="zh-CN" altLang="en-US" sz="2400" dirty="0">
                <a:latin typeface="Arial Narrow" pitchFamily="34" charset="0"/>
                <a:ea typeface="黑体" pitchFamily="2" charset="-122"/>
              </a:rPr>
              <a:t>   其中</a:t>
            </a:r>
            <a:r>
              <a:rPr lang="en-US" altLang="zh-CN" sz="2400" dirty="0">
                <a:latin typeface="Arial Narrow" pitchFamily="34" charset="0"/>
                <a:ea typeface="黑体" pitchFamily="2" charset="-122"/>
              </a:rPr>
              <a:t>test-out</a:t>
            </a:r>
            <a:r>
              <a:rPr lang="zh-CN" altLang="en-US" sz="2400" dirty="0">
                <a:latin typeface="Arial Narrow" pitchFamily="34" charset="0"/>
                <a:ea typeface="黑体" pitchFamily="2" charset="-122"/>
              </a:rPr>
              <a:t>只能由程序创建，不能事先存在</a:t>
            </a:r>
            <a:r>
              <a:rPr lang="en-US" altLang="zh-CN" sz="2400" dirty="0">
                <a:latin typeface="Arial Narrow" pitchFamily="34" charset="0"/>
                <a:ea typeface="黑体" pitchFamily="2" charset="-122"/>
              </a:rPr>
              <a:t>,hadoop-mapreduce-examples-2.7.1.jar</a:t>
            </a:r>
            <a:r>
              <a:rPr lang="zh-CN" altLang="en-US" sz="2400" dirty="0">
                <a:latin typeface="Arial Narrow" pitchFamily="34" charset="0"/>
                <a:ea typeface="黑体" pitchFamily="2" charset="-122"/>
              </a:rPr>
              <a:t>在</a:t>
            </a:r>
            <a:r>
              <a:rPr lang="en-US" altLang="zh-CN" sz="2400" dirty="0">
                <a:latin typeface="Arial Narrow" pitchFamily="34" charset="0"/>
                <a:ea typeface="黑体" pitchFamily="2" charset="-122"/>
              </a:rPr>
              <a:t>${HADDOP_HOME}/share/</a:t>
            </a:r>
            <a:r>
              <a:rPr lang="en-US" altLang="zh-CN" sz="2400" dirty="0" err="1">
                <a:latin typeface="Arial Narrow" pitchFamily="34" charset="0"/>
                <a:ea typeface="黑体" pitchFamily="2" charset="-122"/>
              </a:rPr>
              <a:t>hadoop</a:t>
            </a:r>
            <a:r>
              <a:rPr lang="en-US" altLang="zh-CN" sz="2400" dirty="0">
                <a:latin typeface="Arial Narrow" pitchFamily="34" charset="0"/>
                <a:ea typeface="黑体" pitchFamily="2" charset="-122"/>
              </a:rPr>
              <a:t>/</a:t>
            </a:r>
            <a:r>
              <a:rPr lang="en-US" altLang="zh-CN" sz="2400" dirty="0" err="1">
                <a:latin typeface="Arial Narrow" pitchFamily="34" charset="0"/>
                <a:ea typeface="黑体" pitchFamily="2" charset="-122"/>
              </a:rPr>
              <a:t>mapreduce</a:t>
            </a:r>
            <a:r>
              <a:rPr lang="zh-CN" altLang="en-US" sz="2400" dirty="0">
                <a:latin typeface="Arial Narrow" pitchFamily="34" charset="0"/>
                <a:ea typeface="黑体" pitchFamily="2" charset="-122"/>
              </a:rPr>
              <a:t>下</a:t>
            </a: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单机</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05507" y="1244702"/>
            <a:ext cx="8516820" cy="5137618"/>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集群分布方式安装过程</a:t>
            </a:r>
            <a:endParaRPr lang="en-US" altLang="zh-CN" sz="2600" b="1" dirty="0">
              <a:solidFill>
                <a:srgbClr val="00B050"/>
              </a:solidFill>
              <a:latin typeface="Arial Narrow" pitchFamily="34" charset="0"/>
              <a:ea typeface="黑体" pitchFamily="2" charset="-122"/>
            </a:endParaRPr>
          </a:p>
          <a:p>
            <a:pPr>
              <a:spcAft>
                <a:spcPts val="1200"/>
              </a:spcAft>
              <a:buNone/>
              <a:defRPr/>
            </a:pPr>
            <a:r>
              <a:rPr lang="en-US" altLang="zh-CN" sz="2400" dirty="0">
                <a:solidFill>
                  <a:srgbClr val="0066FF"/>
                </a:solidFill>
                <a:latin typeface="Arial Narrow" pitchFamily="34" charset="0"/>
                <a:ea typeface="黑体" pitchFamily="2" charset="-122"/>
              </a:rPr>
              <a:t>1. </a:t>
            </a:r>
            <a:r>
              <a:rPr lang="zh-CN" altLang="en-US" sz="2400" dirty="0">
                <a:solidFill>
                  <a:srgbClr val="0066FF"/>
                </a:solidFill>
                <a:latin typeface="Arial Narrow" pitchFamily="34" charset="0"/>
                <a:ea typeface="黑体" pitchFamily="2" charset="-122"/>
              </a:rPr>
              <a:t>操作系统安装</a:t>
            </a:r>
            <a:endParaRPr lang="en-US" altLang="zh-CN" sz="2400" dirty="0">
              <a:solidFill>
                <a:srgbClr val="0066FF"/>
              </a:solidFill>
              <a:latin typeface="Arial Narrow" pitchFamily="34" charset="0"/>
              <a:ea typeface="黑体" pitchFamily="2" charset="-122"/>
            </a:endParaRPr>
          </a:p>
          <a:p>
            <a:pPr marL="360363" lvl="1" indent="-41275">
              <a:spcAft>
                <a:spcPts val="1200"/>
              </a:spcAft>
              <a:buNone/>
              <a:defRPr/>
            </a:pPr>
            <a:r>
              <a:rPr lang="zh-CN" altLang="en-US" dirty="0">
                <a:latin typeface="Arial Narrow" pitchFamily="34" charset="0"/>
                <a:ea typeface="黑体" pitchFamily="2" charset="-122"/>
              </a:rPr>
              <a:t>在每个节点上安装</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或</a:t>
            </a:r>
            <a:r>
              <a:rPr lang="en-US" altLang="zh-CN" dirty="0">
                <a:latin typeface="Arial Narrow" pitchFamily="34" charset="0"/>
                <a:ea typeface="黑体" pitchFamily="2" charset="-122"/>
              </a:rPr>
              <a:t>Window</a:t>
            </a:r>
            <a:r>
              <a:rPr lang="zh-CN" altLang="en-US" dirty="0">
                <a:latin typeface="Arial Narrow" pitchFamily="34" charset="0"/>
                <a:ea typeface="黑体" pitchFamily="2" charset="-122"/>
              </a:rPr>
              <a:t>下虚拟</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，假设安装后机器名为</a:t>
            </a:r>
            <a:r>
              <a:rPr lang="en-US" altLang="zh-CN" dirty="0">
                <a:latin typeface="Arial Narrow" pitchFamily="34" charset="0"/>
                <a:ea typeface="黑体" pitchFamily="2" charset="-122"/>
              </a:rPr>
              <a:t>Master</a:t>
            </a:r>
            <a:r>
              <a:rPr lang="zh-CN" altLang="en-US" dirty="0">
                <a:latin typeface="Arial Narrow" pitchFamily="34" charset="0"/>
                <a:ea typeface="黑体" pitchFamily="2" charset="-122"/>
              </a:rPr>
              <a:t>。</a:t>
            </a:r>
            <a:endParaRPr lang="en-US" altLang="zh-CN" dirty="0">
              <a:latin typeface="Arial Narrow" pitchFamily="34" charset="0"/>
              <a:ea typeface="黑体" pitchFamily="2" charset="-122"/>
            </a:endParaRP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2. </a:t>
            </a:r>
            <a:r>
              <a:rPr lang="zh-CN" altLang="en-US" dirty="0">
                <a:solidFill>
                  <a:srgbClr val="0066FF"/>
                </a:solidFill>
                <a:latin typeface="Arial Narrow" pitchFamily="34" charset="0"/>
                <a:ea typeface="黑体" pitchFamily="2" charset="-122"/>
              </a:rPr>
              <a:t>安装</a:t>
            </a:r>
            <a:r>
              <a:rPr lang="en-US" altLang="zh-CN" dirty="0">
                <a:solidFill>
                  <a:srgbClr val="0066FF"/>
                </a:solidFill>
                <a:latin typeface="Arial Narrow" pitchFamily="34" charset="0"/>
                <a:ea typeface="黑体" pitchFamily="2" charset="-122"/>
              </a:rPr>
              <a:t>SSH</a:t>
            </a: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    </a:t>
            </a:r>
            <a:r>
              <a:rPr lang="zh-CN" altLang="en-US" dirty="0">
                <a:latin typeface="Arial Narrow" pitchFamily="34" charset="0"/>
                <a:ea typeface="黑体" pitchFamily="2" charset="-122"/>
              </a:rPr>
              <a:t>如果安装</a:t>
            </a:r>
            <a:r>
              <a:rPr lang="en-US" altLang="en-US" dirty="0">
                <a:latin typeface="Arial Narrow" pitchFamily="34" charset="0"/>
                <a:ea typeface="黑体" pitchFamily="2" charset="-122"/>
              </a:rPr>
              <a:t>R</a:t>
            </a:r>
            <a:r>
              <a:rPr lang="en-US" altLang="zh-CN" dirty="0">
                <a:latin typeface="Arial Narrow" pitchFamily="34" charset="0"/>
                <a:ea typeface="黑体" pitchFamily="2" charset="-122"/>
              </a:rPr>
              <a:t>HELS 7.0</a:t>
            </a:r>
            <a:r>
              <a:rPr lang="en-US" altLang="en-US" dirty="0">
                <a:latin typeface="Arial Narrow" pitchFamily="34" charset="0"/>
                <a:ea typeface="黑体" pitchFamily="2" charset="-122"/>
              </a:rPr>
              <a:t> , </a:t>
            </a:r>
            <a:r>
              <a:rPr lang="zh-CN" altLang="en-US" dirty="0">
                <a:latin typeface="Arial Narrow" pitchFamily="34" charset="0"/>
                <a:ea typeface="黑体" pitchFamily="2" charset="-122"/>
              </a:rPr>
              <a:t>确保软件安装时把</a:t>
            </a:r>
            <a:r>
              <a:rPr lang="en-US" altLang="zh-CN" dirty="0">
                <a:latin typeface="Arial Narrow" pitchFamily="34" charset="0"/>
                <a:ea typeface="黑体" pitchFamily="2" charset="-122"/>
              </a:rPr>
              <a:t>SSH</a:t>
            </a:r>
            <a:r>
              <a:rPr lang="zh-CN" altLang="en-US" dirty="0">
                <a:latin typeface="Arial Narrow" pitchFamily="34" charset="0"/>
                <a:ea typeface="黑体" pitchFamily="2" charset="-122"/>
              </a:rPr>
              <a:t>选上；如果安装</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时没有安装</a:t>
            </a:r>
            <a:r>
              <a:rPr lang="en-US" altLang="zh-CN" dirty="0">
                <a:latin typeface="Arial Narrow" pitchFamily="34" charset="0"/>
                <a:ea typeface="黑体" pitchFamily="2" charset="-122"/>
              </a:rPr>
              <a:t>SSH</a:t>
            </a:r>
            <a:r>
              <a:rPr lang="zh-CN" altLang="en-US" dirty="0">
                <a:latin typeface="Arial Narrow" pitchFamily="34" charset="0"/>
                <a:ea typeface="黑体" pitchFamily="2" charset="-122"/>
              </a:rPr>
              <a:t>，则需要另行安装</a:t>
            </a:r>
            <a:r>
              <a:rPr lang="en-US" altLang="zh-CN" dirty="0">
                <a:latin typeface="Arial Narrow" pitchFamily="34" charset="0"/>
                <a:ea typeface="黑体" pitchFamily="2" charset="-122"/>
              </a:rPr>
              <a:t>SSH</a:t>
            </a: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3. </a:t>
            </a:r>
            <a:r>
              <a:rPr lang="zh-CN" altLang="en-US" dirty="0">
                <a:solidFill>
                  <a:srgbClr val="0066FF"/>
                </a:solidFill>
                <a:latin typeface="Arial Narrow" pitchFamily="34" charset="0"/>
                <a:ea typeface="黑体" pitchFamily="2" charset="-122"/>
              </a:rPr>
              <a:t>安装</a:t>
            </a:r>
            <a:r>
              <a:rPr lang="en-US" altLang="zh-CN" dirty="0">
                <a:solidFill>
                  <a:srgbClr val="0066FF"/>
                </a:solidFill>
                <a:latin typeface="Arial Narrow" pitchFamily="34" charset="0"/>
                <a:ea typeface="黑体" pitchFamily="2" charset="-122"/>
              </a:rPr>
              <a:t>Java</a:t>
            </a:r>
          </a:p>
          <a:p>
            <a:pPr marL="274320" lvl="1" indent="-274320">
              <a:spcBef>
                <a:spcPts val="580"/>
              </a:spcBef>
              <a:spcAft>
                <a:spcPts val="1200"/>
              </a:spcAft>
              <a:buClr>
                <a:schemeClr val="accent1"/>
              </a:buClr>
              <a:buNone/>
              <a:defRPr/>
            </a:pPr>
            <a:r>
              <a:rPr lang="en-US" altLang="zh-CN" dirty="0">
                <a:latin typeface="Arial Narrow" pitchFamily="34" charset="0"/>
                <a:ea typeface="黑体" pitchFamily="2" charset="-122"/>
              </a:rPr>
              <a:t>    </a:t>
            </a:r>
            <a:r>
              <a:rPr lang="zh-CN" altLang="en-US" dirty="0">
                <a:latin typeface="Arial Narrow" pitchFamily="34" charset="0"/>
                <a:ea typeface="黑体" pitchFamily="2" charset="-122"/>
              </a:rPr>
              <a:t>下载和安装</a:t>
            </a:r>
            <a:r>
              <a:rPr lang="en-US" altLang="zh-CN" dirty="0">
                <a:latin typeface="Arial Narrow" pitchFamily="34" charset="0"/>
                <a:ea typeface="黑体" pitchFamily="2" charset="-122"/>
              </a:rPr>
              <a:t>Java</a:t>
            </a:r>
            <a:r>
              <a:rPr lang="zh-CN" altLang="en-US" dirty="0">
                <a:latin typeface="Arial Narrow" pitchFamily="34" charset="0"/>
                <a:ea typeface="黑体" pitchFamily="2" charset="-122"/>
              </a:rPr>
              <a:t>，将</a:t>
            </a:r>
            <a:r>
              <a:rPr lang="en-US" altLang="zh-CN" dirty="0">
                <a:latin typeface="Arial Narrow" pitchFamily="34" charset="0"/>
                <a:ea typeface="黑体" pitchFamily="2" charset="-122"/>
              </a:rPr>
              <a:t>java</a:t>
            </a:r>
            <a:r>
              <a:rPr lang="zh-CN" altLang="en-US" dirty="0">
                <a:latin typeface="Arial Narrow" pitchFamily="34" charset="0"/>
                <a:ea typeface="黑体" pitchFamily="2" charset="-122"/>
              </a:rPr>
              <a:t>安装在</a:t>
            </a:r>
            <a:r>
              <a:rPr lang="en-US" altLang="zh-CN" dirty="0">
                <a:latin typeface="Arial Narrow" pitchFamily="34" charset="0"/>
                <a:ea typeface="黑体" pitchFamily="2" charset="-122"/>
              </a:rPr>
              <a:t>/</a:t>
            </a:r>
            <a:r>
              <a:rPr lang="en-US" altLang="zh-CN" dirty="0" err="1">
                <a:latin typeface="Arial Narrow" pitchFamily="34" charset="0"/>
                <a:ea typeface="黑体" pitchFamily="2" charset="-122"/>
              </a:rPr>
              <a:t>usr</a:t>
            </a:r>
            <a:r>
              <a:rPr lang="en-US" altLang="zh-CN" dirty="0">
                <a:latin typeface="Arial Narrow" pitchFamily="34" charset="0"/>
                <a:ea typeface="黑体" pitchFamily="2" charset="-122"/>
              </a:rPr>
              <a:t>/java</a:t>
            </a:r>
            <a:r>
              <a:rPr lang="zh-CN" altLang="en-US" dirty="0">
                <a:latin typeface="Arial Narrow" pitchFamily="34" charset="0"/>
                <a:ea typeface="黑体" pitchFamily="2" charset="-122"/>
              </a:rPr>
              <a:t>目录下</a:t>
            </a:r>
            <a:endParaRPr lang="en-US" altLang="zh-CN" dirty="0">
              <a:latin typeface="Arial Narrow" pitchFamily="34" charset="0"/>
              <a:ea typeface="黑体" pitchFamily="2" charset="-122"/>
            </a:endParaRPr>
          </a:p>
        </p:txBody>
      </p:sp>
      <p:sp>
        <p:nvSpPr>
          <p:cNvPr id="15" name="Title 1"/>
          <p:cNvSpPr txBox="1">
            <a:spLocks/>
          </p:cNvSpPr>
          <p:nvPr/>
        </p:nvSpPr>
        <p:spPr>
          <a:xfrm>
            <a:off x="347071" y="477718"/>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2. </a:t>
            </a:r>
            <a:r>
              <a:rPr kumimoji="0" lang="zh-CN" altLang="en-US"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a:t>
            </a:r>
            <a:r>
              <a:rPr kumimoji="0" lang="en-US" altLang="zh-CN" sz="32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5"/>
            <a:ext cx="8516820" cy="5876528"/>
          </a:xfrm>
        </p:spPr>
        <p:txBody>
          <a:bodyPr>
            <a:normAutofit lnSpcReduction="10000"/>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4. </a:t>
            </a:r>
            <a:r>
              <a:rPr lang="zh-CN" altLang="en-US" dirty="0">
                <a:solidFill>
                  <a:srgbClr val="0066FF"/>
                </a:solidFill>
                <a:latin typeface="Arial Narrow" pitchFamily="34" charset="0"/>
                <a:ea typeface="黑体" pitchFamily="2" charset="-122"/>
              </a:rPr>
              <a:t>创建用户</a:t>
            </a:r>
            <a:endParaRPr lang="en-US" altLang="zh-CN" dirty="0">
              <a:solidFill>
                <a:srgbClr val="0066FF"/>
              </a:solidFill>
              <a:latin typeface="Arial Narrow" pitchFamily="34" charset="0"/>
              <a:ea typeface="黑体" pitchFamily="2" charset="-122"/>
            </a:endParaRPr>
          </a:p>
          <a:p>
            <a:pPr marL="360363" lvl="1" indent="-41275">
              <a:buNone/>
            </a:pPr>
            <a:r>
              <a:rPr lang="zh-CN" altLang="en-US" dirty="0">
                <a:latin typeface="Arial Narrow" pitchFamily="34" charset="0"/>
                <a:ea typeface="黑体" pitchFamily="2" charset="-122"/>
              </a:rPr>
              <a:t>为</a:t>
            </a:r>
            <a:r>
              <a:rPr lang="en-US" dirty="0" err="1">
                <a:latin typeface="Arial Narrow" pitchFamily="34" charset="0"/>
                <a:ea typeface="黑体" pitchFamily="2" charset="-122"/>
              </a:rPr>
              <a:t>Hadoop</a:t>
            </a:r>
            <a:r>
              <a:rPr lang="zh-CN" altLang="en-US" dirty="0">
                <a:latin typeface="Arial Narrow" pitchFamily="34" charset="0"/>
                <a:ea typeface="黑体" pitchFamily="2" charset="-122"/>
              </a:rPr>
              <a:t>创建一个专门的用户组如</a:t>
            </a:r>
            <a:r>
              <a:rPr lang="en-US" dirty="0" err="1">
                <a:latin typeface="Arial Narrow" pitchFamily="34" charset="0"/>
                <a:ea typeface="黑体" pitchFamily="2" charset="-122"/>
              </a:rPr>
              <a:t>hadoop</a:t>
            </a:r>
            <a:r>
              <a:rPr lang="en-US" dirty="0">
                <a:latin typeface="Arial Narrow" pitchFamily="34" charset="0"/>
                <a:ea typeface="黑体" pitchFamily="2" charset="-122"/>
              </a:rPr>
              <a:t>-user</a:t>
            </a:r>
            <a:r>
              <a:rPr lang="zh-CN" altLang="en-US" dirty="0">
                <a:latin typeface="Arial Narrow" pitchFamily="34" charset="0"/>
                <a:ea typeface="黑体" pitchFamily="2" charset="-122"/>
              </a:rPr>
              <a:t>，然后在该用户组下创建</a:t>
            </a:r>
            <a:r>
              <a:rPr lang="en-US" altLang="zh-CN" dirty="0">
                <a:latin typeface="Arial Narrow" pitchFamily="34" charset="0"/>
                <a:ea typeface="黑体" pitchFamily="2" charset="-122"/>
              </a:rPr>
              <a:t>Hadoop</a:t>
            </a:r>
            <a:r>
              <a:rPr lang="zh-CN" altLang="en-US" dirty="0">
                <a:latin typeface="Arial Narrow" pitchFamily="34" charset="0"/>
                <a:ea typeface="黑体" pitchFamily="2" charset="-122"/>
              </a:rPr>
              <a:t>用户。可在安装系统的时候创建，也可以在安装好之后用如下命令创建：</a:t>
            </a:r>
          </a:p>
          <a:p>
            <a:pPr lvl="1">
              <a:buNone/>
            </a:pPr>
            <a:endParaRPr lang="en-US" sz="2000" dirty="0">
              <a:latin typeface="Arial Narrow" pitchFamily="34" charset="0"/>
              <a:ea typeface="黑体" pitchFamily="2" charset="-122"/>
            </a:endParaRPr>
          </a:p>
          <a:p>
            <a:pPr lvl="1">
              <a:buNone/>
            </a:pPr>
            <a:r>
              <a:rPr lang="en-US" sz="2000" dirty="0">
                <a:solidFill>
                  <a:srgbClr val="00B0F0"/>
                </a:solidFill>
                <a:latin typeface="Arial Narrow" pitchFamily="34" charset="0"/>
                <a:ea typeface="黑体" pitchFamily="2" charset="-122"/>
              </a:rPr>
              <a:t>[root@</a:t>
            </a:r>
            <a:r>
              <a:rPr lang="en-US" altLang="zh-CN" sz="1800" dirty="0">
                <a:latin typeface="Arial Narrow" pitchFamily="34" charset="0"/>
                <a:ea typeface="黑体" pitchFamily="2" charset="-122"/>
              </a:rPr>
              <a:t> </a:t>
            </a:r>
            <a:r>
              <a:rPr lang="en-US" altLang="zh-CN" sz="1800" dirty="0">
                <a:solidFill>
                  <a:srgbClr val="00B0F0"/>
                </a:solidFill>
                <a:latin typeface="Arial Narrow" pitchFamily="34" charset="0"/>
                <a:ea typeface="黑体" pitchFamily="2" charset="-122"/>
              </a:rPr>
              <a:t>Master</a:t>
            </a:r>
            <a:r>
              <a:rPr lang="en-US" altLang="zh-CN" sz="18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groupadd</a:t>
            </a:r>
            <a:r>
              <a:rPr lang="en-US" sz="2000" dirty="0">
                <a:solidFill>
                  <a:srgbClr val="00B0F0"/>
                </a:solidFill>
                <a:latin typeface="Arial Narrow" pitchFamily="34" charset="0"/>
                <a:ea typeface="黑体" pitchFamily="2" charset="-122"/>
              </a:rPr>
              <a:t>  </a:t>
            </a:r>
            <a:r>
              <a:rPr lang="en-US" sz="2000" dirty="0" err="1">
                <a:solidFill>
                  <a:srgbClr val="C00000"/>
                </a:solidFill>
                <a:latin typeface="Arial Narrow" pitchFamily="34" charset="0"/>
                <a:ea typeface="黑体" pitchFamily="2" charset="-122"/>
              </a:rPr>
              <a:t>hadoop</a:t>
            </a:r>
            <a:r>
              <a:rPr lang="en-US" sz="2000" dirty="0">
                <a:solidFill>
                  <a:srgbClr val="C00000"/>
                </a:solidFill>
                <a:latin typeface="Arial Narrow" pitchFamily="34" charset="0"/>
                <a:ea typeface="黑体" pitchFamily="2" charset="-122"/>
              </a:rPr>
              <a:t>-user</a:t>
            </a:r>
            <a:endParaRPr lang="zh-CN" altLang="en-US" sz="2000" dirty="0">
              <a:solidFill>
                <a:srgbClr val="C00000"/>
              </a:solidFill>
              <a:latin typeface="Arial Narrow" pitchFamily="34" charset="0"/>
              <a:ea typeface="黑体" pitchFamily="2" charset="-122"/>
            </a:endParaRPr>
          </a:p>
          <a:p>
            <a:pPr lvl="1">
              <a:buNone/>
            </a:pPr>
            <a:r>
              <a:rPr lang="en-US" sz="2000" dirty="0">
                <a:solidFill>
                  <a:srgbClr val="00B0F0"/>
                </a:solidFill>
                <a:latin typeface="Arial Narrow" pitchFamily="34" charset="0"/>
                <a:ea typeface="黑体" pitchFamily="2" charset="-122"/>
              </a:rPr>
              <a:t>[root@</a:t>
            </a:r>
            <a:r>
              <a:rPr lang="en-US" altLang="zh-CN" sz="1800" dirty="0">
                <a:latin typeface="Arial Narrow" pitchFamily="34" charset="0"/>
                <a:ea typeface="黑体" pitchFamily="2" charset="-122"/>
              </a:rPr>
              <a:t> </a:t>
            </a:r>
            <a:r>
              <a:rPr lang="en-US" altLang="zh-CN" sz="1800" dirty="0">
                <a:solidFill>
                  <a:srgbClr val="00B0F0"/>
                </a:solidFill>
                <a:latin typeface="Arial Narrow" pitchFamily="34" charset="0"/>
                <a:ea typeface="黑体" pitchFamily="2" charset="-122"/>
              </a:rPr>
              <a:t>Master</a:t>
            </a:r>
            <a:r>
              <a:rPr lang="en-US" altLang="zh-CN" sz="18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 </a:t>
            </a:r>
            <a:r>
              <a:rPr lang="en-US" altLang="zh-CN" sz="2000" dirty="0" err="1">
                <a:latin typeface="Arial Narrow" pitchFamily="34" charset="0"/>
                <a:ea typeface="黑体" pitchFamily="2" charset="-122"/>
              </a:rPr>
              <a:t>useradd</a:t>
            </a:r>
            <a:r>
              <a:rPr lang="en-US" altLang="zh-CN" sz="2000" dirty="0">
                <a:latin typeface="Arial Narrow" pitchFamily="34" charset="0"/>
                <a:ea typeface="黑体" pitchFamily="2" charset="-122"/>
              </a:rPr>
              <a:t> -g </a:t>
            </a:r>
            <a:r>
              <a:rPr lang="en-US" altLang="zh-CN" sz="2000" dirty="0" err="1">
                <a:latin typeface="Arial Narrow" pitchFamily="34" charset="0"/>
                <a:ea typeface="黑体" pitchFamily="2" charset="-122"/>
              </a:rPr>
              <a:t>hadoop_user</a:t>
            </a:r>
            <a:r>
              <a:rPr lang="en-US" altLang="zh-CN" sz="2000" dirty="0">
                <a:latin typeface="Arial Narrow" pitchFamily="34" charset="0"/>
                <a:ea typeface="黑体" pitchFamily="2" charset="-122"/>
              </a:rPr>
              <a:t>   -d /home/</a:t>
            </a:r>
            <a:r>
              <a:rPr lang="en-US" altLang="zh-CN" sz="2000" dirty="0" err="1">
                <a:latin typeface="Arial Narrow" pitchFamily="34" charset="0"/>
                <a:ea typeface="黑体" pitchFamily="2" charset="-122"/>
              </a:rPr>
              <a:t>hadoop</a:t>
            </a:r>
            <a:r>
              <a:rPr lang="en-US" altLang="zh-CN" sz="2000" dirty="0">
                <a:latin typeface="Arial Narrow" pitchFamily="34" charset="0"/>
                <a:ea typeface="黑体" pitchFamily="2" charset="-122"/>
              </a:rPr>
              <a:t>    </a:t>
            </a:r>
            <a:r>
              <a:rPr lang="en-US" altLang="zh-CN" sz="2000" dirty="0" err="1">
                <a:solidFill>
                  <a:srgbClr val="C00000"/>
                </a:solidFill>
                <a:latin typeface="Arial Narrow" pitchFamily="34" charset="0"/>
                <a:ea typeface="黑体" pitchFamily="2" charset="-122"/>
              </a:rPr>
              <a:t>hadoop</a:t>
            </a:r>
            <a:endParaRPr lang="en-US" altLang="zh-CN" sz="2000" dirty="0">
              <a:solidFill>
                <a:srgbClr val="C00000"/>
              </a:solidFill>
              <a:latin typeface="Arial Narrow" pitchFamily="34" charset="0"/>
              <a:ea typeface="黑体" pitchFamily="2" charset="-122"/>
            </a:endParaRPr>
          </a:p>
          <a:p>
            <a:pPr lvl="1">
              <a:buNone/>
            </a:pPr>
            <a:r>
              <a:rPr lang="en-US" altLang="zh-CN" sz="2000" dirty="0">
                <a:latin typeface="Arial Narrow" pitchFamily="34" charset="0"/>
                <a:ea typeface="黑体" pitchFamily="2" charset="-122"/>
              </a:rPr>
              <a:t>“</a:t>
            </a:r>
            <a:r>
              <a:rPr lang="en-US" altLang="zh-CN" sz="2000" dirty="0" err="1">
                <a:solidFill>
                  <a:srgbClr val="C00000"/>
                </a:solidFill>
                <a:latin typeface="Arial Narrow" pitchFamily="34" charset="0"/>
                <a:ea typeface="黑体" pitchFamily="2" charset="-122"/>
              </a:rPr>
              <a:t>hadoop</a:t>
            </a:r>
            <a:r>
              <a:rPr lang="en-US" altLang="zh-CN" sz="2000" dirty="0">
                <a:latin typeface="Arial Narrow" pitchFamily="34" charset="0"/>
                <a:ea typeface="黑体" pitchFamily="2" charset="-122"/>
              </a:rPr>
              <a:t>”</a:t>
            </a:r>
            <a:r>
              <a:rPr lang="zh-CN" altLang="en-US" sz="2000" dirty="0">
                <a:latin typeface="Arial Narrow" pitchFamily="34" charset="0"/>
                <a:ea typeface="黑体" pitchFamily="2" charset="-122"/>
              </a:rPr>
              <a:t>是所创建的用户名</a:t>
            </a:r>
            <a:r>
              <a:rPr lang="en-US" altLang="zh-CN" sz="2000" dirty="0">
                <a:latin typeface="Arial Narrow" pitchFamily="34" charset="0"/>
                <a:ea typeface="黑体" pitchFamily="2" charset="-122"/>
              </a:rPr>
              <a:t>, -d</a:t>
            </a:r>
            <a:r>
              <a:rPr lang="zh-CN" altLang="en-US" sz="2000" dirty="0">
                <a:latin typeface="Arial Narrow" pitchFamily="34" charset="0"/>
                <a:ea typeface="黑体" pitchFamily="2" charset="-122"/>
              </a:rPr>
              <a:t>指明</a:t>
            </a:r>
            <a:r>
              <a:rPr lang="en-US" altLang="zh-CN" sz="2000" dirty="0">
                <a:latin typeface="Arial Narrow" pitchFamily="34" charset="0"/>
                <a:ea typeface="黑体" pitchFamily="2" charset="-122"/>
              </a:rPr>
              <a:t>“ </a:t>
            </a:r>
            <a:r>
              <a:rPr lang="en-US" altLang="zh-CN" sz="2000" dirty="0" err="1">
                <a:solidFill>
                  <a:srgbClr val="C00000"/>
                </a:solidFill>
                <a:latin typeface="Arial Narrow" pitchFamily="34" charset="0"/>
                <a:ea typeface="黑体" pitchFamily="2" charset="-122"/>
              </a:rPr>
              <a:t>hadoop</a:t>
            </a:r>
            <a:r>
              <a:rPr lang="en-US" altLang="zh-CN" sz="2000" dirty="0">
                <a:latin typeface="Arial Narrow" pitchFamily="34" charset="0"/>
                <a:ea typeface="黑体" pitchFamily="2" charset="-122"/>
              </a:rPr>
              <a:t>”</a:t>
            </a:r>
            <a:r>
              <a:rPr lang="zh-CN" altLang="en-US" sz="2000" dirty="0">
                <a:latin typeface="Arial Narrow" pitchFamily="34" charset="0"/>
                <a:ea typeface="黑体" pitchFamily="2" charset="-122"/>
              </a:rPr>
              <a:t>用户的</a:t>
            </a:r>
            <a:r>
              <a:rPr lang="en-US" altLang="zh-CN" sz="2000" dirty="0">
                <a:latin typeface="Arial Narrow" pitchFamily="34" charset="0"/>
                <a:ea typeface="黑体" pitchFamily="2" charset="-122"/>
              </a:rPr>
              <a:t>home</a:t>
            </a:r>
            <a:r>
              <a:rPr lang="zh-CN" altLang="en-US" sz="2000" dirty="0">
                <a:latin typeface="Arial Narrow" pitchFamily="34" charset="0"/>
                <a:ea typeface="黑体" pitchFamily="2" charset="-122"/>
              </a:rPr>
              <a:t>目录是</a:t>
            </a:r>
            <a:r>
              <a:rPr lang="en-US" altLang="zh-CN" sz="2000" dirty="0">
                <a:latin typeface="Arial Narrow" pitchFamily="34" charset="0"/>
                <a:ea typeface="黑体" pitchFamily="2" charset="-122"/>
              </a:rPr>
              <a:t>/home/</a:t>
            </a:r>
            <a:r>
              <a:rPr lang="en-US" altLang="zh-CN" sz="2000" dirty="0" err="1">
                <a:latin typeface="Arial Narrow" pitchFamily="34" charset="0"/>
                <a:ea typeface="黑体" pitchFamily="2" charset="-122"/>
              </a:rPr>
              <a:t>hadoop</a:t>
            </a:r>
            <a:r>
              <a:rPr lang="en-US" altLang="zh-CN" sz="2000" dirty="0">
                <a:latin typeface="Arial Narrow" pitchFamily="34" charset="0"/>
                <a:ea typeface="黑体" pitchFamily="2" charset="-122"/>
              </a:rPr>
              <a:t> </a:t>
            </a:r>
            <a:r>
              <a:rPr lang="zh-CN" altLang="en-US" sz="2000" dirty="0">
                <a:latin typeface="Arial Narrow" pitchFamily="34" charset="0"/>
                <a:ea typeface="黑体" pitchFamily="2" charset="-122"/>
              </a:rPr>
              <a:t>）</a:t>
            </a:r>
          </a:p>
          <a:p>
            <a:pPr lvl="1">
              <a:buNone/>
            </a:pPr>
            <a:r>
              <a:rPr lang="en-US" sz="2000" dirty="0">
                <a:solidFill>
                  <a:srgbClr val="00B0F0"/>
                </a:solidFill>
                <a:latin typeface="Arial Narrow" pitchFamily="34" charset="0"/>
                <a:ea typeface="黑体" pitchFamily="2" charset="-122"/>
              </a:rPr>
              <a:t>[root@</a:t>
            </a:r>
            <a:r>
              <a:rPr lang="en-US" altLang="zh-CN" sz="1800" dirty="0">
                <a:latin typeface="Arial Narrow" pitchFamily="34" charset="0"/>
                <a:ea typeface="黑体" pitchFamily="2" charset="-122"/>
              </a:rPr>
              <a:t> </a:t>
            </a:r>
            <a:r>
              <a:rPr lang="en-US" altLang="zh-CN" sz="1800" dirty="0">
                <a:solidFill>
                  <a:srgbClr val="00B0F0"/>
                </a:solidFill>
                <a:latin typeface="Arial Narrow" pitchFamily="34" charset="0"/>
                <a:ea typeface="黑体" pitchFamily="2" charset="-122"/>
              </a:rPr>
              <a:t>Master</a:t>
            </a:r>
            <a:r>
              <a:rPr lang="en-US" altLang="zh-CN" sz="18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passwd</a:t>
            </a:r>
            <a:r>
              <a:rPr lang="en-US" sz="2000" dirty="0">
                <a:solidFill>
                  <a:srgbClr val="00B0F0"/>
                </a:solidFill>
                <a:latin typeface="Arial Narrow" pitchFamily="34" charset="0"/>
                <a:ea typeface="黑体" pitchFamily="2" charset="-122"/>
              </a:rPr>
              <a:t> </a:t>
            </a:r>
            <a:r>
              <a:rPr lang="en-US" altLang="zh-CN" sz="2000" dirty="0" err="1">
                <a:solidFill>
                  <a:srgbClr val="C00000"/>
                </a:solidFill>
                <a:latin typeface="Arial Narrow" pitchFamily="34" charset="0"/>
                <a:ea typeface="黑体" pitchFamily="2" charset="-122"/>
              </a:rPr>
              <a:t>hadoop</a:t>
            </a:r>
            <a:r>
              <a:rPr lang="en-US" sz="2000" dirty="0">
                <a:latin typeface="Arial Narrow" pitchFamily="34" charset="0"/>
                <a:ea typeface="黑体" pitchFamily="2" charset="-122"/>
              </a:rPr>
              <a:t> [</a:t>
            </a:r>
            <a:r>
              <a:rPr lang="zh-CN" altLang="en-US" sz="2000" dirty="0">
                <a:latin typeface="Arial Narrow" pitchFamily="34" charset="0"/>
                <a:ea typeface="黑体" pitchFamily="2" charset="-122"/>
              </a:rPr>
              <a:t>给用户</a:t>
            </a:r>
            <a:r>
              <a:rPr lang="en-US" altLang="zh-CN" sz="2000" dirty="0" err="1">
                <a:latin typeface="Arial Narrow" pitchFamily="34" charset="0"/>
                <a:ea typeface="黑体" pitchFamily="2" charset="-122"/>
              </a:rPr>
              <a:t>hadoop</a:t>
            </a:r>
            <a:r>
              <a:rPr lang="zh-CN" altLang="en-US" sz="2000" dirty="0">
                <a:latin typeface="Arial Narrow" pitchFamily="34" charset="0"/>
                <a:ea typeface="黑体" pitchFamily="2" charset="-122"/>
              </a:rPr>
              <a:t>设置口令</a:t>
            </a:r>
            <a:r>
              <a:rPr lang="en-US" sz="2000" dirty="0">
                <a:latin typeface="Arial Narrow" pitchFamily="34" charset="0"/>
                <a:ea typeface="黑体" pitchFamily="2" charset="-122"/>
              </a:rPr>
              <a:t>]</a:t>
            </a:r>
          </a:p>
          <a:p>
            <a:pPr lvl="1">
              <a:buNone/>
            </a:pPr>
            <a:endParaRPr lang="en-US" sz="2000" dirty="0">
              <a:latin typeface="Arial Narrow" pitchFamily="34" charset="0"/>
              <a:ea typeface="黑体" pitchFamily="2" charset="-122"/>
            </a:endParaRPr>
          </a:p>
          <a:p>
            <a:pPr marL="628650" lvl="1" indent="-452438">
              <a:buNone/>
            </a:pPr>
            <a:r>
              <a:rPr lang="en-US" altLang="zh-CN" sz="2200" dirty="0">
                <a:solidFill>
                  <a:srgbClr val="C00000"/>
                </a:solidFill>
                <a:latin typeface="Arial Narrow" pitchFamily="34" charset="0"/>
                <a:ea typeface="黑体" pitchFamily="2" charset="-122"/>
              </a:rPr>
              <a:t>1). </a:t>
            </a:r>
            <a:r>
              <a:rPr lang="zh-CN" altLang="en-US" sz="2200" dirty="0">
                <a:solidFill>
                  <a:srgbClr val="C00000"/>
                </a:solidFill>
                <a:latin typeface="Arial Narrow" pitchFamily="34" charset="0"/>
                <a:ea typeface="黑体" pitchFamily="2" charset="-122"/>
              </a:rPr>
              <a:t>在真实集群分布模式下，要求每个节点使用相同的用户名，比如，</a:t>
            </a:r>
            <a:r>
              <a:rPr lang="zh-CN" altLang="en-US" sz="2200" dirty="0" smtClean="0">
                <a:solidFill>
                  <a:srgbClr val="C00000"/>
                </a:solidFill>
                <a:latin typeface="Arial Narrow" pitchFamily="34" charset="0"/>
                <a:ea typeface="黑体" pitchFamily="2" charset="-122"/>
              </a:rPr>
              <a:t>可以</a:t>
            </a:r>
            <a:r>
              <a:rPr lang="zh-CN" altLang="en-US" sz="2200" dirty="0">
                <a:solidFill>
                  <a:srgbClr val="C00000"/>
                </a:solidFill>
                <a:latin typeface="Arial Narrow" pitchFamily="34" charset="0"/>
                <a:ea typeface="黑体" pitchFamily="2" charset="-122"/>
              </a:rPr>
              <a:t>使用“</a:t>
            </a:r>
            <a:r>
              <a:rPr lang="en-US" altLang="zh-CN" sz="2200" dirty="0" err="1">
                <a:solidFill>
                  <a:srgbClr val="C00000"/>
                </a:solidFill>
                <a:latin typeface="Arial Narrow" pitchFamily="34" charset="0"/>
                <a:ea typeface="黑体" pitchFamily="2" charset="-122"/>
              </a:rPr>
              <a:t>hadoop</a:t>
            </a:r>
            <a:r>
              <a:rPr lang="zh-CN" altLang="en-US" sz="2200" dirty="0">
                <a:solidFill>
                  <a:srgbClr val="C00000"/>
                </a:solidFill>
                <a:latin typeface="Arial Narrow" pitchFamily="34" charset="0"/>
                <a:ea typeface="黑体" pitchFamily="2" charset="-122"/>
              </a:rPr>
              <a:t>”作为所有节点上统一的用户名。</a:t>
            </a:r>
            <a:endParaRPr lang="en-US" altLang="zh-CN" sz="2200" dirty="0">
              <a:solidFill>
                <a:srgbClr val="C00000"/>
              </a:solidFill>
              <a:latin typeface="Arial Narrow" pitchFamily="34" charset="0"/>
              <a:ea typeface="黑体" pitchFamily="2" charset="-122"/>
            </a:endParaRPr>
          </a:p>
          <a:p>
            <a:pPr marL="628650" lvl="1" indent="-452438">
              <a:buNone/>
            </a:pPr>
            <a:r>
              <a:rPr lang="en-US" altLang="zh-CN" sz="2200" dirty="0">
                <a:solidFill>
                  <a:srgbClr val="C00000"/>
                </a:solidFill>
                <a:latin typeface="Arial Narrow" pitchFamily="34" charset="0"/>
                <a:ea typeface="黑体" pitchFamily="2" charset="-122"/>
              </a:rPr>
              <a:t>2). </a:t>
            </a:r>
            <a:r>
              <a:rPr lang="zh-CN" altLang="en-US" sz="2200" dirty="0">
                <a:solidFill>
                  <a:srgbClr val="C00000"/>
                </a:solidFill>
                <a:latin typeface="Arial Narrow" pitchFamily="34" charset="0"/>
                <a:ea typeface="黑体" pitchFamily="2" charset="-122"/>
              </a:rPr>
              <a:t>并且要求在所有节点上安装的</a:t>
            </a:r>
            <a:r>
              <a:rPr lang="en-US" altLang="zh-CN" sz="2200" dirty="0" err="1">
                <a:solidFill>
                  <a:srgbClr val="C00000"/>
                </a:solidFill>
                <a:latin typeface="Arial Narrow" pitchFamily="34" charset="0"/>
                <a:ea typeface="黑体" pitchFamily="2" charset="-122"/>
              </a:rPr>
              <a:t>hadoop</a:t>
            </a:r>
            <a:r>
              <a:rPr lang="zh-CN" altLang="en-US" sz="2200" dirty="0">
                <a:solidFill>
                  <a:srgbClr val="C00000"/>
                </a:solidFill>
                <a:latin typeface="Arial Narrow" pitchFamily="34" charset="0"/>
                <a:ea typeface="黑体" pitchFamily="2" charset="-122"/>
              </a:rPr>
              <a:t>系统具有完全一致的目录结构。</a:t>
            </a:r>
          </a:p>
          <a:p>
            <a:pPr lvl="1">
              <a:buNone/>
            </a:pPr>
            <a:endParaRPr lang="en-US" sz="2000" dirty="0">
              <a:latin typeface="Arial Narrow" pitchFamily="34" charset="0"/>
              <a:ea typeface="黑体" pitchFamily="2" charset="-122"/>
            </a:endParaRPr>
          </a:p>
          <a:p>
            <a:pPr marL="268288" lvl="1" indent="50800">
              <a:buNone/>
            </a:pPr>
            <a:endParaRPr lang="en-US" altLang="zh-CN" sz="2000" dirty="0">
              <a:solidFill>
                <a:srgbClr val="FF0000"/>
              </a:solidFill>
              <a:latin typeface="Arial Narrow" pitchFamily="34" charset="0"/>
              <a:ea typeface="黑体" pitchFamily="2" charset="-122"/>
            </a:endParaRPr>
          </a:p>
          <a:p>
            <a:pPr lvl="1">
              <a:buNone/>
            </a:pPr>
            <a:endParaRPr lang="zh-CN" altLang="en-US" sz="20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5"/>
            <a:ext cx="8516820" cy="5536894"/>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5. </a:t>
            </a:r>
            <a:r>
              <a:rPr lang="zh-CN" altLang="en-US" dirty="0">
                <a:solidFill>
                  <a:srgbClr val="0066FF"/>
                </a:solidFill>
                <a:latin typeface="Arial Narrow" pitchFamily="34" charset="0"/>
                <a:ea typeface="黑体" pitchFamily="2" charset="-122"/>
              </a:rPr>
              <a:t>在主节点上解压安装</a:t>
            </a:r>
            <a:r>
              <a:rPr lang="en-US" altLang="zh-CN" dirty="0" err="1">
                <a:solidFill>
                  <a:srgbClr val="0066FF"/>
                </a:solidFill>
                <a:latin typeface="Arial Narrow" pitchFamily="34" charset="0"/>
                <a:ea typeface="黑体" pitchFamily="2" charset="-122"/>
              </a:rPr>
              <a:t>Hadoop</a:t>
            </a:r>
            <a:endParaRPr lang="zh-CN" altLang="en-US" dirty="0">
              <a:solidFill>
                <a:srgbClr val="0066FF"/>
              </a:solidFill>
              <a:latin typeface="Arial Narrow" pitchFamily="34" charset="0"/>
              <a:ea typeface="黑体" pitchFamily="2" charset="-122"/>
            </a:endParaRPr>
          </a:p>
          <a:p>
            <a:r>
              <a:rPr lang="zh-CN" altLang="en-US" sz="2400" dirty="0">
                <a:latin typeface="Arial Narrow" pitchFamily="34" charset="0"/>
                <a:ea typeface="黑体" pitchFamily="2" charset="-122"/>
              </a:rPr>
              <a:t>到</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官网下载</a:t>
            </a:r>
            <a:r>
              <a:rPr lang="en-US" sz="2400" dirty="0" err="1">
                <a:latin typeface="Arial Narrow" pitchFamily="34" charset="0"/>
                <a:ea typeface="黑体" pitchFamily="2" charset="-122"/>
              </a:rPr>
              <a:t>hadoop</a:t>
            </a:r>
            <a:endParaRPr lang="zh-CN" altLang="en-US" sz="2400" dirty="0">
              <a:latin typeface="Arial Narrow" pitchFamily="34" charset="0"/>
              <a:ea typeface="黑体" pitchFamily="2" charset="-122"/>
            </a:endParaRPr>
          </a:p>
          <a:p>
            <a:r>
              <a:rPr lang="zh-CN" altLang="en-US" sz="2400" dirty="0">
                <a:latin typeface="Arial Narrow" pitchFamily="34" charset="0"/>
                <a:ea typeface="黑体" pitchFamily="2" charset="-122"/>
              </a:rPr>
              <a:t>建立安装目录</a:t>
            </a:r>
          </a:p>
          <a:p>
            <a:pPr>
              <a:buNone/>
            </a:pPr>
            <a:r>
              <a:rPr lang="en-US" sz="24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altLang="zh-CN" sz="2000" dirty="0">
                <a:latin typeface="Arial Narrow" pitchFamily="34" charset="0"/>
                <a:ea typeface="黑体" pitchFamily="2" charset="-122"/>
              </a:rPr>
              <a:t> </a:t>
            </a:r>
            <a:r>
              <a:rPr lang="en-US" altLang="zh-CN" sz="1800" dirty="0">
                <a:solidFill>
                  <a:srgbClr val="00B0F0"/>
                </a:solidFill>
                <a:latin typeface="Arial Narrow" pitchFamily="34" charset="0"/>
                <a:ea typeface="黑体" pitchFamily="2" charset="-122"/>
              </a:rPr>
              <a:t>Master</a:t>
            </a:r>
            <a:r>
              <a:rPr lang="en-US" sz="2000" dirty="0">
                <a:solidFill>
                  <a:srgbClr val="00B0F0"/>
                </a:solidFill>
                <a:latin typeface="Arial Narrow" pitchFamily="34" charset="0"/>
                <a:ea typeface="黑体" pitchFamily="2" charset="-122"/>
              </a:rPr>
              <a:t> ~] </a:t>
            </a:r>
            <a:r>
              <a:rPr lang="en-US" sz="2000" dirty="0" err="1">
                <a:solidFill>
                  <a:srgbClr val="00B0F0"/>
                </a:solidFill>
                <a:latin typeface="Arial Narrow" pitchFamily="34" charset="0"/>
                <a:ea typeface="黑体" pitchFamily="2" charset="-122"/>
              </a:rPr>
              <a:t>mkdir</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hadoop_installs</a:t>
            </a:r>
            <a:endParaRPr lang="zh-CN" altLang="en-US" sz="2400" dirty="0">
              <a:solidFill>
                <a:srgbClr val="00B0F0"/>
              </a:solidFill>
              <a:latin typeface="Arial Narrow" pitchFamily="34" charset="0"/>
              <a:ea typeface="黑体" pitchFamily="2" charset="-122"/>
            </a:endParaRPr>
          </a:p>
          <a:p>
            <a:r>
              <a:rPr lang="zh-CN" altLang="en-US" sz="2400" dirty="0">
                <a:latin typeface="Arial Narrow" pitchFamily="34" charset="0"/>
                <a:ea typeface="黑体" pitchFamily="2" charset="-122"/>
              </a:rPr>
              <a:t>把</a:t>
            </a:r>
            <a:r>
              <a:rPr lang="en-US" sz="2400" dirty="0">
                <a:latin typeface="Arial Narrow" pitchFamily="34" charset="0"/>
                <a:ea typeface="黑体" pitchFamily="2" charset="-122"/>
              </a:rPr>
              <a:t>hadoop-2.7.1.tar.gz</a:t>
            </a:r>
            <a:r>
              <a:rPr lang="zh-CN" altLang="en-US" sz="2400" dirty="0">
                <a:latin typeface="Arial Narrow" pitchFamily="34" charset="0"/>
                <a:ea typeface="黑体" pitchFamily="2" charset="-122"/>
              </a:rPr>
              <a:t>放在这里，然后解压：</a:t>
            </a:r>
          </a:p>
          <a:p>
            <a:pPr>
              <a:buNone/>
            </a:pPr>
            <a:r>
              <a:rPr lang="en-US" sz="2400" dirty="0">
                <a:solidFill>
                  <a:srgbClr val="00B0F0"/>
                </a:solidFill>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altLang="zh-CN" sz="2000" dirty="0">
                <a:latin typeface="Arial Narrow" pitchFamily="34" charset="0"/>
                <a:ea typeface="黑体" pitchFamily="2" charset="-122"/>
              </a:rPr>
              <a:t> </a:t>
            </a:r>
            <a:r>
              <a:rPr lang="en-US" altLang="zh-CN" sz="1800" dirty="0">
                <a:solidFill>
                  <a:srgbClr val="00B0F0"/>
                </a:solidFill>
                <a:latin typeface="Arial Narrow" pitchFamily="34" charset="0"/>
                <a:ea typeface="黑体" pitchFamily="2" charset="-122"/>
              </a:rPr>
              <a:t>Master</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hadoop_installs</a:t>
            </a:r>
            <a:r>
              <a:rPr lang="en-US" sz="2000" dirty="0">
                <a:solidFill>
                  <a:srgbClr val="00B0F0"/>
                </a:solidFill>
                <a:latin typeface="Arial Narrow" pitchFamily="34" charset="0"/>
                <a:ea typeface="黑体" pitchFamily="2" charset="-122"/>
              </a:rPr>
              <a:t>]$ tar –</a:t>
            </a:r>
            <a:r>
              <a:rPr lang="en-US" sz="2000" dirty="0" err="1">
                <a:solidFill>
                  <a:srgbClr val="00B0F0"/>
                </a:solidFill>
                <a:latin typeface="Arial Narrow" pitchFamily="34" charset="0"/>
                <a:ea typeface="黑体" pitchFamily="2" charset="-122"/>
              </a:rPr>
              <a:t>zxvf</a:t>
            </a:r>
            <a:r>
              <a:rPr lang="en-US" sz="2000" dirty="0">
                <a:solidFill>
                  <a:srgbClr val="00B0F0"/>
                </a:solidFill>
                <a:latin typeface="Arial Narrow" pitchFamily="34" charset="0"/>
                <a:ea typeface="黑体" pitchFamily="2" charset="-122"/>
              </a:rPr>
              <a:t> hadoop-2.7.1.tar.gz</a:t>
            </a:r>
          </a:p>
          <a:p>
            <a:pPr>
              <a:buNone/>
            </a:pPr>
            <a:endParaRPr lang="en-US" altLang="zh-CN" sz="2000" dirty="0">
              <a:solidFill>
                <a:srgbClr val="00B0F0"/>
              </a:solidFill>
              <a:latin typeface="Arial Narrow" pitchFamily="34" charset="0"/>
              <a:ea typeface="黑体" pitchFamily="2" charset="-122"/>
            </a:endParaRPr>
          </a:p>
          <a:p>
            <a:pPr>
              <a:buNone/>
            </a:pPr>
            <a:r>
              <a:rPr lang="zh-CN" altLang="en-US" sz="2400" dirty="0">
                <a:solidFill>
                  <a:srgbClr val="C00000"/>
                </a:solidFill>
                <a:latin typeface="Arial Narrow" pitchFamily="34" charset="0"/>
                <a:ea typeface="黑体" pitchFamily="2" charset="-122"/>
              </a:rPr>
              <a:t>注：这个过程仅需在主节点上完成，然后安装好的</a:t>
            </a:r>
            <a:r>
              <a:rPr lang="en-US" altLang="zh-CN" sz="2400" dirty="0" err="1">
                <a:solidFill>
                  <a:srgbClr val="C00000"/>
                </a:solidFill>
                <a:latin typeface="Arial Narrow" pitchFamily="34" charset="0"/>
                <a:ea typeface="黑体" pitchFamily="2" charset="-122"/>
              </a:rPr>
              <a:t>Hadoop</a:t>
            </a:r>
            <a:r>
              <a:rPr lang="zh-CN" altLang="en-US" sz="2400" dirty="0">
                <a:solidFill>
                  <a:srgbClr val="C00000"/>
                </a:solidFill>
                <a:latin typeface="Arial Narrow" pitchFamily="34" charset="0"/>
                <a:ea typeface="黑体" pitchFamily="2" charset="-122"/>
              </a:rPr>
              <a:t>系统可被复制到所有从节点</a:t>
            </a:r>
            <a:endParaRPr lang="zh-CN" altLang="en-US" sz="2800" dirty="0">
              <a:solidFill>
                <a:srgbClr val="C00000"/>
              </a:solidFill>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集群</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702" y="498870"/>
            <a:ext cx="8114743" cy="1143000"/>
          </a:xfrm>
        </p:spPr>
        <p:txBody>
          <a:bodyPr>
            <a:normAutofit/>
          </a:bodyPr>
          <a:lstStyle/>
          <a:p>
            <a:r>
              <a:rPr lang="en-US" altLang="zh-CN" sz="34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t>Ch.4. </a:t>
            </a:r>
            <a:r>
              <a:rPr lang="en-US" altLang="zh-CN" sz="3400" b="1" dirty="0" err="1">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t>Hadoop</a:t>
            </a:r>
            <a:r>
              <a:rPr lang="zh-CN" altLang="en-US" sz="34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t>系统安装运行与程序开发</a:t>
            </a:r>
            <a:endParaRPr lang="zh-CN" altLang="en-US" sz="3400" dirty="0">
              <a:solidFill>
                <a:srgbClr val="00B050"/>
              </a:solidFill>
              <a:latin typeface="黑体" pitchFamily="2" charset="-122"/>
              <a:ea typeface="黑体" pitchFamily="2" charset="-122"/>
            </a:endParaRPr>
          </a:p>
        </p:txBody>
      </p:sp>
      <p:sp>
        <p:nvSpPr>
          <p:cNvPr id="3" name="Content Placeholder 2"/>
          <p:cNvSpPr>
            <a:spLocks noGrp="1"/>
          </p:cNvSpPr>
          <p:nvPr>
            <p:ph sz="quarter" idx="1"/>
          </p:nvPr>
        </p:nvSpPr>
        <p:spPr>
          <a:xfrm>
            <a:off x="859315" y="1983036"/>
            <a:ext cx="8075365" cy="4036763"/>
          </a:xfrm>
        </p:spPr>
        <p:txBody>
          <a:bodyPr>
            <a:normAutofit fontScale="92500" lnSpcReduction="20000"/>
          </a:bodyPr>
          <a:lstStyle/>
          <a:p>
            <a:pPr marL="514350" indent="-514350">
              <a:lnSpc>
                <a:spcPct val="150000"/>
              </a:lnSpc>
              <a:buNone/>
            </a:pPr>
            <a:r>
              <a:rPr lang="en-US" altLang="zh-CN"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1.</a:t>
            </a:r>
            <a:r>
              <a:rPr lang="zh-CN" altLang="en-US"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单机</a:t>
            </a:r>
            <a:r>
              <a:rPr lang="en-US" altLang="zh-CN" sz="3200" b="1" spc="50" dirty="0" err="1">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Hadoop</a:t>
            </a:r>
            <a:r>
              <a:rPr lang="zh-CN" altLang="en-US"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系统安装基本步骤</a:t>
            </a:r>
            <a:endParaRPr lang="en-US" altLang="zh-CN"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endParaRPr>
          </a:p>
          <a:p>
            <a:pPr marL="514350" indent="-514350">
              <a:lnSpc>
                <a:spcPct val="150000"/>
              </a:lnSpc>
              <a:buNone/>
            </a:pPr>
            <a:r>
              <a:rPr lang="en-US" altLang="zh-CN"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2.</a:t>
            </a:r>
            <a:r>
              <a:rPr lang="zh-CN" altLang="en-US"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集群</a:t>
            </a:r>
            <a:r>
              <a:rPr lang="en-US" altLang="zh-CN" sz="3200" b="1" spc="50" dirty="0" err="1">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Hadoop</a:t>
            </a:r>
            <a:r>
              <a:rPr lang="zh-CN" altLang="en-US"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系统安装基本步骤</a:t>
            </a:r>
            <a:endParaRPr lang="en-US" altLang="zh-CN"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endParaRPr>
          </a:p>
          <a:p>
            <a:pPr marL="514350" indent="-514350">
              <a:lnSpc>
                <a:spcPct val="150000"/>
              </a:lnSpc>
              <a:buNone/>
            </a:pPr>
            <a:r>
              <a:rPr lang="en-US" altLang="zh-CN"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3.Hadoop</a:t>
            </a:r>
            <a:r>
              <a:rPr lang="zh-CN" altLang="en-US"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集群远程作业提交与执行</a:t>
            </a:r>
            <a:endParaRPr lang="en-US" altLang="zh-CN"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endParaRPr>
          </a:p>
          <a:p>
            <a:pPr marL="514350" indent="-514350">
              <a:lnSpc>
                <a:spcPct val="150000"/>
              </a:lnSpc>
              <a:buNone/>
            </a:pPr>
            <a:r>
              <a:rPr lang="en-US" altLang="zh-CN"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4.Hadoop </a:t>
            </a:r>
            <a:r>
              <a:rPr lang="en-US" altLang="zh-CN" sz="3200" b="1" spc="50" dirty="0" err="1">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MapReduce</a:t>
            </a:r>
            <a:r>
              <a:rPr lang="zh-CN" altLang="en-US"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rPr>
              <a:t>程序开发</a:t>
            </a:r>
            <a:endParaRPr lang="en-US" altLang="zh-CN" sz="3200" b="1"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endParaRPr>
          </a:p>
          <a:p>
            <a:pPr>
              <a:lnSpc>
                <a:spcPct val="150000"/>
              </a:lnSpc>
              <a:buNone/>
            </a:pPr>
            <a:r>
              <a:rPr lang="en-US" altLang="zh-CN" sz="3200" b="1" spc="50" dirty="0">
                <a:ln w="11430"/>
                <a:solidFill>
                  <a:srgbClr val="0066FF"/>
                </a:solidFill>
                <a:effectLst>
                  <a:outerShdw blurRad="76200" dist="50800" dir="5400000" algn="tl" rotWithShape="0">
                    <a:srgbClr val="000000">
                      <a:alpha val="65000"/>
                    </a:srgbClr>
                  </a:outerShdw>
                </a:effectLst>
                <a:latin typeface="黑体" pitchFamily="49" charset="-122"/>
                <a:ea typeface="黑体" pitchFamily="49" charset="-122"/>
              </a:rPr>
              <a:t>5.</a:t>
            </a:r>
            <a:r>
              <a:rPr lang="zh-CN" altLang="en-US" sz="3200" b="1" spc="50" dirty="0">
                <a:ln w="11430"/>
                <a:solidFill>
                  <a:srgbClr val="0066FF"/>
                </a:solidFill>
                <a:effectLst>
                  <a:outerShdw blurRad="76200" dist="50800" dir="5400000" algn="tl" rotWithShape="0">
                    <a:srgbClr val="000000">
                      <a:alpha val="65000"/>
                    </a:srgbClr>
                  </a:outerShdw>
                </a:effectLst>
                <a:latin typeface="黑体" pitchFamily="49" charset="-122"/>
                <a:ea typeface="黑体" pitchFamily="49" charset="-122"/>
              </a:rPr>
              <a:t>实验</a:t>
            </a:r>
            <a:r>
              <a:rPr lang="en-US" altLang="zh-CN" sz="3200" b="1" spc="50" dirty="0">
                <a:ln w="11430"/>
                <a:solidFill>
                  <a:srgbClr val="0066FF"/>
                </a:solidFill>
                <a:effectLst>
                  <a:outerShdw blurRad="76200" dist="50800" dir="5400000" algn="tl" rotWithShape="0">
                    <a:srgbClr val="000000">
                      <a:alpha val="65000"/>
                    </a:srgbClr>
                  </a:outerShdw>
                </a:effectLst>
                <a:latin typeface="黑体" pitchFamily="49" charset="-122"/>
                <a:ea typeface="黑体" pitchFamily="49" charset="-122"/>
              </a:rPr>
              <a:t>1</a:t>
            </a:r>
            <a:r>
              <a:rPr lang="zh-CN" altLang="en-US" sz="3200" b="1" spc="50" dirty="0">
                <a:ln w="11430"/>
                <a:solidFill>
                  <a:srgbClr val="0066FF"/>
                </a:solidFill>
                <a:effectLst>
                  <a:outerShdw blurRad="76200" dist="50800" dir="5400000" algn="tl" rotWithShape="0">
                    <a:srgbClr val="000000">
                      <a:alpha val="65000"/>
                    </a:srgbClr>
                  </a:outerShdw>
                </a:effectLst>
                <a:latin typeface="黑体" pitchFamily="49" charset="-122"/>
                <a:ea typeface="黑体" pitchFamily="49" charset="-122"/>
              </a:rPr>
              <a:t>：安装单机</a:t>
            </a:r>
            <a:r>
              <a:rPr lang="en-US" altLang="zh-CN" sz="3200" b="1" spc="50" dirty="0" err="1">
                <a:ln w="11430"/>
                <a:solidFill>
                  <a:srgbClr val="0066FF"/>
                </a:solidFill>
                <a:effectLst>
                  <a:outerShdw blurRad="76200" dist="50800" dir="5400000" algn="tl" rotWithShape="0">
                    <a:srgbClr val="000000">
                      <a:alpha val="65000"/>
                    </a:srgbClr>
                  </a:outerShdw>
                </a:effectLst>
                <a:latin typeface="黑体" pitchFamily="49" charset="-122"/>
                <a:ea typeface="黑体" pitchFamily="49" charset="-122"/>
              </a:rPr>
              <a:t>Hadoop</a:t>
            </a:r>
            <a:r>
              <a:rPr lang="zh-CN" altLang="en-US" sz="3200" b="1" spc="50" dirty="0">
                <a:ln w="11430"/>
                <a:solidFill>
                  <a:srgbClr val="0066FF"/>
                </a:solidFill>
                <a:effectLst>
                  <a:outerShdw blurRad="76200" dist="50800" dir="5400000" algn="tl" rotWithShape="0">
                    <a:srgbClr val="000000">
                      <a:alpha val="65000"/>
                    </a:srgbClr>
                  </a:outerShdw>
                </a:effectLst>
                <a:latin typeface="黑体" pitchFamily="49" charset="-122"/>
                <a:ea typeface="黑体" pitchFamily="49" charset="-122"/>
              </a:rPr>
              <a:t>系统与</a:t>
            </a:r>
            <a:r>
              <a:rPr lang="en-US" altLang="zh-CN" sz="3200" b="1" spc="50" dirty="0" err="1">
                <a:ln w="11430"/>
                <a:solidFill>
                  <a:srgbClr val="0066FF"/>
                </a:solidFill>
                <a:effectLst>
                  <a:outerShdw blurRad="76200" dist="50800" dir="5400000" algn="tl" rotWithShape="0">
                    <a:srgbClr val="000000">
                      <a:alpha val="65000"/>
                    </a:srgbClr>
                  </a:outerShdw>
                </a:effectLst>
                <a:latin typeface="黑体" pitchFamily="49" charset="-122"/>
                <a:ea typeface="黑体" pitchFamily="49" charset="-122"/>
              </a:rPr>
              <a:t>WordCount</a:t>
            </a:r>
            <a:r>
              <a:rPr lang="zh-CN" altLang="en-US" sz="3200" b="1" spc="50" dirty="0">
                <a:ln w="11430"/>
                <a:solidFill>
                  <a:srgbClr val="0066FF"/>
                </a:solidFill>
                <a:effectLst>
                  <a:outerShdw blurRad="76200" dist="50800" dir="5400000" algn="tl" rotWithShape="0">
                    <a:srgbClr val="000000">
                      <a:alpha val="65000"/>
                    </a:srgbClr>
                  </a:outerShdw>
                </a:effectLst>
                <a:latin typeface="黑体" pitchFamily="49" charset="-122"/>
                <a:ea typeface="黑体" pitchFamily="49" charset="-122"/>
              </a:rPr>
              <a:t>词频统计</a:t>
            </a:r>
            <a:endParaRPr lang="zh-CN" altLang="en-US" sz="3200" b="1" dirty="0">
              <a:solidFill>
                <a:srgbClr val="0066FF"/>
              </a:solidFill>
              <a:latin typeface="黑体" pitchFamily="49" charset="-122"/>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4"/>
            <a:ext cx="8516820"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6. </a:t>
            </a:r>
            <a:r>
              <a:rPr lang="zh-CN" altLang="en-US" dirty="0">
                <a:solidFill>
                  <a:srgbClr val="0066FF"/>
                </a:solidFill>
                <a:latin typeface="Arial Narrow" pitchFamily="34" charset="0"/>
                <a:ea typeface="黑体" pitchFamily="2" charset="-122"/>
              </a:rPr>
              <a:t>配置环境变量</a:t>
            </a:r>
            <a:r>
              <a:rPr lang="en-US" altLang="zh-CN" dirty="0">
                <a:solidFill>
                  <a:srgbClr val="FF0000"/>
                </a:solidFill>
                <a:latin typeface="Arial Narrow" pitchFamily="34" charset="0"/>
                <a:ea typeface="黑体" pitchFamily="2" charset="-122"/>
              </a:rPr>
              <a:t>(</a:t>
            </a:r>
            <a:r>
              <a:rPr lang="zh-CN" altLang="en-US" dirty="0">
                <a:solidFill>
                  <a:srgbClr val="FF0000"/>
                </a:solidFill>
                <a:latin typeface="Arial Narrow" pitchFamily="34" charset="0"/>
                <a:ea typeface="黑体" pitchFamily="2" charset="-122"/>
              </a:rPr>
              <a:t>每个节点都必须做）</a:t>
            </a:r>
          </a:p>
          <a:p>
            <a:r>
              <a:rPr lang="zh-CN" altLang="en-US" sz="2400" dirty="0">
                <a:latin typeface="Arial Narrow" pitchFamily="34" charset="0"/>
                <a:ea typeface="黑体" pitchFamily="2" charset="-122"/>
              </a:rPr>
              <a:t>进入到“</a:t>
            </a:r>
            <a:r>
              <a:rPr lang="en-US" sz="2400" i="1" dirty="0" err="1">
                <a:solidFill>
                  <a:srgbClr val="C00000"/>
                </a:solidFill>
                <a:latin typeface="Arial Narrow" pitchFamily="34" charset="0"/>
                <a:ea typeface="黑体" pitchFamily="2" charset="-122"/>
              </a:rPr>
              <a:t>hadoop</a:t>
            </a:r>
            <a:r>
              <a:rPr lang="zh-CN" altLang="en-US" sz="2400" i="1" dirty="0">
                <a:latin typeface="Arial Narrow" pitchFamily="34" charset="0"/>
                <a:ea typeface="黑体" pitchFamily="2" charset="-122"/>
              </a:rPr>
              <a:t>”</a:t>
            </a:r>
            <a:r>
              <a:rPr lang="zh-CN" altLang="en-US" sz="2400" dirty="0">
                <a:latin typeface="Arial Narrow" pitchFamily="34" charset="0"/>
                <a:ea typeface="黑体" pitchFamily="2" charset="-122"/>
              </a:rPr>
              <a:t>用户下</a:t>
            </a:r>
          </a:p>
          <a:p>
            <a:pPr>
              <a:buNone/>
            </a:pPr>
            <a:r>
              <a:rPr lang="en-US" sz="2400" dirty="0">
                <a:latin typeface="Arial Narrow" pitchFamily="34" charset="0"/>
                <a:ea typeface="黑体" pitchFamily="2" charset="-122"/>
              </a:rPr>
              <a:t>	</a:t>
            </a:r>
            <a:r>
              <a:rPr lang="en-US" sz="2400" dirty="0">
                <a:solidFill>
                  <a:srgbClr val="00B0F0"/>
                </a:solidFill>
                <a:latin typeface="Arial Narrow" pitchFamily="34" charset="0"/>
                <a:ea typeface="黑体" pitchFamily="2" charset="-122"/>
              </a:rPr>
              <a:t>[</a:t>
            </a:r>
            <a:r>
              <a:rPr lang="en-US" sz="2400" dirty="0" err="1">
                <a:solidFill>
                  <a:srgbClr val="00B0F0"/>
                </a:solidFill>
                <a:latin typeface="Arial Narrow" pitchFamily="34" charset="0"/>
                <a:ea typeface="黑体" pitchFamily="2" charset="-122"/>
              </a:rPr>
              <a:t>root@Siler</a:t>
            </a:r>
            <a:r>
              <a:rPr lang="en-US" sz="2400" dirty="0">
                <a:solidFill>
                  <a:srgbClr val="00B0F0"/>
                </a:solidFill>
                <a:latin typeface="Arial Narrow" pitchFamily="34" charset="0"/>
                <a:ea typeface="黑体" pitchFamily="2" charset="-122"/>
              </a:rPr>
              <a:t> ~]# </a:t>
            </a:r>
            <a:r>
              <a:rPr lang="en-US" sz="2400" dirty="0" err="1">
                <a:solidFill>
                  <a:srgbClr val="00B0F0"/>
                </a:solidFill>
                <a:latin typeface="Arial Narrow" pitchFamily="34" charset="0"/>
                <a:ea typeface="黑体" pitchFamily="2" charset="-122"/>
              </a:rPr>
              <a:t>su</a:t>
            </a:r>
            <a:r>
              <a:rPr lang="en-US" sz="2400" dirty="0">
                <a:solidFill>
                  <a:srgbClr val="00B0F0"/>
                </a:solidFill>
                <a:latin typeface="Arial Narrow" pitchFamily="34" charset="0"/>
                <a:ea typeface="黑体" pitchFamily="2" charset="-122"/>
              </a:rPr>
              <a:t> – </a:t>
            </a:r>
            <a:r>
              <a:rPr lang="en-US" altLang="zh-CN" sz="2400" i="1" dirty="0" err="1">
                <a:solidFill>
                  <a:srgbClr val="C00000"/>
                </a:solidFill>
                <a:latin typeface="Arial Narrow" pitchFamily="34" charset="0"/>
                <a:ea typeface="黑体" pitchFamily="2" charset="-122"/>
              </a:rPr>
              <a:t>hadoop</a:t>
            </a:r>
            <a:r>
              <a:rPr lang="en-US" sz="2400" dirty="0">
                <a:solidFill>
                  <a:srgbClr val="00B0F0"/>
                </a:solidFill>
                <a:latin typeface="Arial Narrow" pitchFamily="34" charset="0"/>
                <a:ea typeface="黑体" pitchFamily="2" charset="-122"/>
              </a:rPr>
              <a:t> </a:t>
            </a:r>
            <a:r>
              <a:rPr lang="en-US" sz="2400" dirty="0">
                <a:latin typeface="Arial Narrow" pitchFamily="34" charset="0"/>
                <a:ea typeface="黑体" pitchFamily="2" charset="-122"/>
              </a:rPr>
              <a:t>[</a:t>
            </a:r>
            <a:r>
              <a:rPr lang="zh-CN" altLang="en-US" sz="2400" dirty="0">
                <a:latin typeface="Arial Narrow" pitchFamily="34" charset="0"/>
                <a:ea typeface="黑体" pitchFamily="2" charset="-122"/>
              </a:rPr>
              <a:t>注意中间的</a:t>
            </a:r>
            <a:r>
              <a:rPr lang="en-US" sz="2400" dirty="0">
                <a:latin typeface="Arial Narrow" pitchFamily="34" charset="0"/>
                <a:ea typeface="黑体" pitchFamily="2" charset="-122"/>
              </a:rPr>
              <a:t>”-”</a:t>
            </a:r>
            <a:r>
              <a:rPr lang="zh-CN" altLang="en-US" sz="2400" dirty="0">
                <a:latin typeface="Arial Narrow" pitchFamily="34" charset="0"/>
                <a:ea typeface="黑体" pitchFamily="2" charset="-122"/>
              </a:rPr>
              <a:t>不要丢</a:t>
            </a:r>
            <a:r>
              <a:rPr lang="en-US" sz="2400" dirty="0">
                <a:latin typeface="Arial Narrow" pitchFamily="34" charset="0"/>
                <a:ea typeface="黑体" pitchFamily="2" charset="-122"/>
              </a:rPr>
              <a:t>]</a:t>
            </a:r>
            <a:endParaRPr lang="zh-CN" altLang="en-US" sz="2400" dirty="0">
              <a:latin typeface="Arial Narrow" pitchFamily="34" charset="0"/>
              <a:ea typeface="黑体" pitchFamily="2" charset="-122"/>
            </a:endParaRPr>
          </a:p>
          <a:p>
            <a:pPr>
              <a:buNone/>
            </a:pPr>
            <a:r>
              <a:rPr lang="en-US" sz="2400" dirty="0">
                <a:latin typeface="Arial Narrow" pitchFamily="34" charset="0"/>
                <a:ea typeface="黑体" pitchFamily="2" charset="-122"/>
              </a:rPr>
              <a:t>    </a:t>
            </a:r>
            <a:r>
              <a:rPr lang="en-US" sz="2400" dirty="0">
                <a:solidFill>
                  <a:srgbClr val="00B0F0"/>
                </a:solidFill>
                <a:latin typeface="Arial Narrow" pitchFamily="34" charset="0"/>
                <a:ea typeface="黑体" pitchFamily="2" charset="-122"/>
              </a:rPr>
              <a:t>[</a:t>
            </a:r>
            <a:r>
              <a:rPr lang="en-US" altLang="zh-CN" sz="2400" i="1" dirty="0" err="1">
                <a:solidFill>
                  <a:srgbClr val="C00000"/>
                </a:solidFill>
                <a:latin typeface="Arial Narrow" pitchFamily="34" charset="0"/>
                <a:ea typeface="黑体" pitchFamily="2" charset="-122"/>
              </a:rPr>
              <a:t>hadoop</a:t>
            </a:r>
            <a:r>
              <a:rPr lang="en-US" sz="2400" dirty="0" err="1">
                <a:solidFill>
                  <a:srgbClr val="00B0F0"/>
                </a:solidFill>
                <a:latin typeface="Arial Narrow" pitchFamily="34" charset="0"/>
                <a:ea typeface="黑体" pitchFamily="2" charset="-122"/>
              </a:rPr>
              <a:t>@Siler</a:t>
            </a:r>
            <a:r>
              <a:rPr lang="en-US" sz="2400" dirty="0">
                <a:solidFill>
                  <a:srgbClr val="00B0F0"/>
                </a:solidFill>
                <a:latin typeface="Arial Narrow" pitchFamily="34" charset="0"/>
                <a:ea typeface="黑体" pitchFamily="2" charset="-122"/>
              </a:rPr>
              <a:t> ~]$</a:t>
            </a:r>
            <a:endParaRPr lang="zh-CN" altLang="en-US" sz="2400" dirty="0">
              <a:solidFill>
                <a:srgbClr val="00B0F0"/>
              </a:solidFill>
              <a:latin typeface="Arial Narrow" pitchFamily="34" charset="0"/>
              <a:ea typeface="黑体" pitchFamily="2" charset="-122"/>
            </a:endParaRPr>
          </a:p>
          <a:p>
            <a:r>
              <a:rPr lang="zh-CN" altLang="en-US" sz="2400" dirty="0">
                <a:latin typeface="Arial Narrow" pitchFamily="34" charset="0"/>
                <a:ea typeface="黑体" pitchFamily="2" charset="-122"/>
              </a:rPr>
              <a:t>编辑</a:t>
            </a:r>
            <a:r>
              <a:rPr lang="en-US" sz="2400" dirty="0">
                <a:latin typeface="Arial Narrow" pitchFamily="34" charset="0"/>
                <a:ea typeface="黑体" pitchFamily="2" charset="-122"/>
              </a:rPr>
              <a:t>~/.</a:t>
            </a:r>
            <a:r>
              <a:rPr lang="en-US" sz="2400" dirty="0" err="1">
                <a:latin typeface="Arial Narrow" pitchFamily="34" charset="0"/>
                <a:ea typeface="黑体" pitchFamily="2" charset="-122"/>
              </a:rPr>
              <a:t>bash_profile</a:t>
            </a:r>
            <a:r>
              <a:rPr lang="zh-CN" altLang="en-US" sz="2400" dirty="0">
                <a:latin typeface="Arial Narrow" pitchFamily="34" charset="0"/>
                <a:ea typeface="黑体" pitchFamily="2" charset="-122"/>
              </a:rPr>
              <a:t>文件</a:t>
            </a:r>
            <a:r>
              <a:rPr lang="en-US" sz="2400" dirty="0">
                <a:latin typeface="Arial Narrow" pitchFamily="34" charset="0"/>
                <a:ea typeface="黑体" pitchFamily="2" charset="-122"/>
              </a:rPr>
              <a:t>(</a:t>
            </a:r>
            <a:r>
              <a:rPr lang="zh-CN" altLang="en-US" sz="2400" dirty="0">
                <a:latin typeface="Arial Narrow" pitchFamily="34" charset="0"/>
                <a:ea typeface="黑体" pitchFamily="2" charset="-122"/>
              </a:rPr>
              <a:t>用</a:t>
            </a:r>
            <a:r>
              <a:rPr lang="en-US" sz="2400" dirty="0">
                <a:latin typeface="Arial Narrow" pitchFamily="34" charset="0"/>
                <a:ea typeface="黑体" pitchFamily="2" charset="-122"/>
              </a:rPr>
              <a:t>vi </a:t>
            </a:r>
            <a:r>
              <a:rPr lang="zh-CN" altLang="en-US" sz="2400" dirty="0">
                <a:latin typeface="Arial Narrow" pitchFamily="34" charset="0"/>
                <a:ea typeface="黑体" pitchFamily="2" charset="-122"/>
              </a:rPr>
              <a:t>或</a:t>
            </a:r>
            <a:r>
              <a:rPr lang="en-US" sz="2400" dirty="0" err="1">
                <a:latin typeface="Arial Narrow" pitchFamily="34" charset="0"/>
                <a:ea typeface="黑体" pitchFamily="2" charset="-122"/>
              </a:rPr>
              <a:t>gedit</a:t>
            </a:r>
            <a:r>
              <a:rPr lang="en-US" sz="2400" dirty="0">
                <a:latin typeface="Arial Narrow" pitchFamily="34" charset="0"/>
                <a:ea typeface="黑体" pitchFamily="2" charset="-122"/>
              </a:rPr>
              <a:t>)</a:t>
            </a:r>
            <a:endParaRPr lang="zh-CN" altLang="en-US" sz="2400" dirty="0">
              <a:latin typeface="Arial Narrow" pitchFamily="34" charset="0"/>
              <a:ea typeface="黑体" pitchFamily="2" charset="-122"/>
            </a:endParaRPr>
          </a:p>
          <a:p>
            <a:pPr>
              <a:buNone/>
            </a:pPr>
            <a:r>
              <a:rPr lang="en-US" sz="2400" dirty="0">
                <a:latin typeface="Arial Narrow" pitchFamily="34" charset="0"/>
                <a:ea typeface="黑体" pitchFamily="2" charset="-122"/>
              </a:rPr>
              <a:t>    </a:t>
            </a:r>
            <a:r>
              <a:rPr lang="en-US" sz="2400" dirty="0">
                <a:solidFill>
                  <a:srgbClr val="00B0F0"/>
                </a:solidFill>
                <a:latin typeface="Arial Narrow" pitchFamily="34" charset="0"/>
                <a:ea typeface="黑体" pitchFamily="2" charset="-122"/>
              </a:rPr>
              <a:t>vi ~/.</a:t>
            </a:r>
            <a:r>
              <a:rPr lang="en-US" sz="2400" dirty="0" err="1">
                <a:solidFill>
                  <a:srgbClr val="00B0F0"/>
                </a:solidFill>
                <a:latin typeface="Arial Narrow" pitchFamily="34" charset="0"/>
                <a:ea typeface="黑体" pitchFamily="2" charset="-122"/>
              </a:rPr>
              <a:t>bash_profile</a:t>
            </a:r>
            <a:endParaRPr lang="zh-CN" altLang="en-US" sz="2400" dirty="0">
              <a:solidFill>
                <a:srgbClr val="00B0F0"/>
              </a:solidFill>
              <a:latin typeface="Arial Narrow" pitchFamily="34" charset="0"/>
              <a:ea typeface="黑体" pitchFamily="2" charset="-122"/>
            </a:endParaRPr>
          </a:p>
          <a:p>
            <a:r>
              <a:rPr lang="zh-CN" altLang="en-US" sz="2400" dirty="0">
                <a:latin typeface="Arial Narrow" pitchFamily="34" charset="0"/>
                <a:ea typeface="黑体" pitchFamily="2" charset="-122"/>
              </a:rPr>
              <a:t>设置如下环境变量：</a:t>
            </a:r>
          </a:p>
          <a:p>
            <a:pPr>
              <a:spcBef>
                <a:spcPts val="0"/>
              </a:spcBef>
              <a:buNone/>
            </a:pPr>
            <a:r>
              <a:rPr lang="en-US" sz="2400" dirty="0">
                <a:solidFill>
                  <a:srgbClr val="00B0F0"/>
                </a:solidFill>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PATH=$PATH:$HOME/bin</a:t>
            </a:r>
            <a:endParaRPr lang="zh-CN" altLang="en-US" sz="2000" dirty="0">
              <a:solidFill>
                <a:srgbClr val="00B0F0"/>
              </a:solidFill>
              <a:latin typeface="Arial Narrow" pitchFamily="34" charset="0"/>
              <a:ea typeface="黑体" pitchFamily="2" charset="-122"/>
            </a:endParaRPr>
          </a:p>
          <a:p>
            <a:pPr>
              <a:spcBef>
                <a:spcPts val="0"/>
              </a:spcBef>
              <a:buNone/>
            </a:pPr>
            <a:r>
              <a:rPr lang="en-US" sz="2000" dirty="0">
                <a:solidFill>
                  <a:srgbClr val="00B0F0"/>
                </a:solidFill>
                <a:latin typeface="Arial Narrow" pitchFamily="34" charset="0"/>
                <a:ea typeface="黑体" pitchFamily="2" charset="-122"/>
              </a:rPr>
              <a:t>    export  </a:t>
            </a:r>
            <a:r>
              <a:rPr lang="en-US" sz="2000" dirty="0">
                <a:solidFill>
                  <a:srgbClr val="C00000"/>
                </a:solidFill>
                <a:latin typeface="Arial Narrow" pitchFamily="34" charset="0"/>
                <a:ea typeface="黑体" pitchFamily="2" charset="-122"/>
              </a:rPr>
              <a:t>JAVA_HOME</a:t>
            </a:r>
            <a:r>
              <a:rPr lang="en-US" sz="2000" dirty="0">
                <a:solidFill>
                  <a:srgbClr val="00B0F0"/>
                </a:solidFill>
                <a:latin typeface="Arial Narrow" pitchFamily="34" charset="0"/>
                <a:ea typeface="黑体" pitchFamily="2" charset="-122"/>
              </a:rPr>
              <a:t>=/</a:t>
            </a:r>
            <a:r>
              <a:rPr lang="en-US" sz="2000" dirty="0" err="1">
                <a:solidFill>
                  <a:srgbClr val="00B0F0"/>
                </a:solidFill>
                <a:latin typeface="Arial Narrow" pitchFamily="34" charset="0"/>
                <a:ea typeface="黑体" pitchFamily="2" charset="-122"/>
              </a:rPr>
              <a:t>usr</a:t>
            </a:r>
            <a:r>
              <a:rPr lang="en-US" sz="2000" dirty="0">
                <a:solidFill>
                  <a:srgbClr val="00B0F0"/>
                </a:solidFill>
                <a:latin typeface="Arial Narrow" pitchFamily="34" charset="0"/>
                <a:ea typeface="黑体" pitchFamily="2" charset="-122"/>
              </a:rPr>
              <a:t>/</a:t>
            </a:r>
            <a:r>
              <a:rPr lang="en-US" altLang="zh-CN" sz="2000" dirty="0">
                <a:solidFill>
                  <a:srgbClr val="00B0F0"/>
                </a:solidFill>
                <a:latin typeface="Arial Narrow" pitchFamily="34" charset="0"/>
                <a:ea typeface="黑体" pitchFamily="2" charset="-122"/>
              </a:rPr>
              <a:t>java</a:t>
            </a:r>
            <a:r>
              <a:rPr lang="en-US" sz="2000" dirty="0">
                <a:solidFill>
                  <a:srgbClr val="00B0F0"/>
                </a:solidFill>
                <a:latin typeface="Arial Narrow" pitchFamily="34" charset="0"/>
                <a:ea typeface="黑体" pitchFamily="2" charset="-122"/>
              </a:rPr>
              <a:t>/java-1.7</a:t>
            </a:r>
            <a:endParaRPr lang="zh-CN" altLang="en-US" sz="2000" dirty="0">
              <a:solidFill>
                <a:srgbClr val="00B0F0"/>
              </a:solidFill>
              <a:latin typeface="Arial Narrow" pitchFamily="34" charset="0"/>
              <a:ea typeface="黑体" pitchFamily="2" charset="-122"/>
            </a:endParaRPr>
          </a:p>
          <a:p>
            <a:pPr>
              <a:spcBef>
                <a:spcPts val="0"/>
              </a:spcBef>
              <a:buNone/>
            </a:pPr>
            <a:r>
              <a:rPr lang="en-US" sz="2000" dirty="0">
                <a:solidFill>
                  <a:srgbClr val="00B0F0"/>
                </a:solidFill>
                <a:latin typeface="Arial Narrow" pitchFamily="34" charset="0"/>
                <a:ea typeface="黑体" pitchFamily="2" charset="-122"/>
              </a:rPr>
              <a:t>    export  </a:t>
            </a:r>
            <a:r>
              <a:rPr lang="en-US" sz="2000" dirty="0">
                <a:solidFill>
                  <a:srgbClr val="C00000"/>
                </a:solidFill>
                <a:latin typeface="Arial Narrow" pitchFamily="34" charset="0"/>
                <a:ea typeface="黑体" pitchFamily="2" charset="-122"/>
              </a:rPr>
              <a:t>HADOOP_HOME</a:t>
            </a:r>
            <a:r>
              <a:rPr lang="en-US" sz="2000" dirty="0">
                <a:solidFill>
                  <a:srgbClr val="00B0F0"/>
                </a:solidFill>
                <a:latin typeface="Arial Narrow" pitchFamily="34" charset="0"/>
                <a:ea typeface="黑体" pitchFamily="2" charset="-122"/>
              </a:rPr>
              <a:t>=/home/</a:t>
            </a:r>
            <a:r>
              <a:rPr lang="en-US"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sz="2000" dirty="0" err="1">
                <a:solidFill>
                  <a:srgbClr val="00B0F0"/>
                </a:solidFill>
                <a:latin typeface="Arial Narrow" pitchFamily="34" charset="0"/>
                <a:ea typeface="黑体" pitchFamily="2" charset="-122"/>
              </a:rPr>
              <a:t>hadoop_installs</a:t>
            </a:r>
            <a:r>
              <a:rPr lang="en-US" sz="2000" dirty="0">
                <a:solidFill>
                  <a:srgbClr val="00B0F0"/>
                </a:solidFill>
                <a:latin typeface="Arial Narrow" pitchFamily="34" charset="0"/>
                <a:ea typeface="黑体" pitchFamily="2" charset="-122"/>
              </a:rPr>
              <a:t>/hadoop-2.7.1</a:t>
            </a:r>
            <a:endParaRPr lang="zh-CN" altLang="en-US" sz="2000" dirty="0">
              <a:solidFill>
                <a:srgbClr val="00B0F0"/>
              </a:solidFill>
              <a:latin typeface="Arial Narrow" pitchFamily="34" charset="0"/>
              <a:ea typeface="黑体" pitchFamily="2" charset="-122"/>
            </a:endParaRPr>
          </a:p>
          <a:p>
            <a:pPr>
              <a:spcBef>
                <a:spcPts val="0"/>
              </a:spcBef>
              <a:buNone/>
            </a:pPr>
            <a:r>
              <a:rPr lang="en-US" sz="2000" dirty="0">
                <a:solidFill>
                  <a:srgbClr val="00B0F0"/>
                </a:solidFill>
                <a:latin typeface="Arial Narrow" pitchFamily="34" charset="0"/>
                <a:ea typeface="黑体" pitchFamily="2" charset="-122"/>
              </a:rPr>
              <a:t>    export  </a:t>
            </a:r>
            <a:r>
              <a:rPr lang="en-US" sz="2000" dirty="0" smtClean="0">
                <a:solidFill>
                  <a:srgbClr val="C00000"/>
                </a:solidFill>
                <a:latin typeface="Arial Narrow" pitchFamily="34" charset="0"/>
                <a:ea typeface="黑体" pitchFamily="2" charset="-122"/>
              </a:rPr>
              <a:t>PATH</a:t>
            </a:r>
            <a:r>
              <a:rPr lang="en-US" sz="2000" dirty="0" smtClean="0">
                <a:solidFill>
                  <a:srgbClr val="00B0F0"/>
                </a:solidFill>
                <a:latin typeface="Arial Narrow" pitchFamily="34" charset="0"/>
                <a:ea typeface="黑体" pitchFamily="2" charset="-122"/>
              </a:rPr>
              <a:t>=$JAVA_HOME/bin:$HADOOP_HOME/bin:</a:t>
            </a:r>
            <a:r>
              <a:rPr lang="en-US" altLang="zh-CN" sz="2000" dirty="0">
                <a:solidFill>
                  <a:srgbClr val="00B0F0"/>
                </a:solidFill>
                <a:latin typeface="Arial Narrow" pitchFamily="34" charset="0"/>
                <a:ea typeface="黑体" pitchFamily="2" charset="-122"/>
              </a:rPr>
              <a:t>$</a:t>
            </a:r>
            <a:r>
              <a:rPr lang="en-US" altLang="zh-CN" sz="2000" dirty="0" smtClean="0">
                <a:solidFill>
                  <a:srgbClr val="00B0F0"/>
                </a:solidFill>
                <a:latin typeface="Arial Narrow" pitchFamily="34" charset="0"/>
                <a:ea typeface="黑体" pitchFamily="2" charset="-122"/>
              </a:rPr>
              <a:t>PATH</a:t>
            </a:r>
            <a:endParaRPr lang="zh-CN" altLang="en-US" sz="2000" dirty="0">
              <a:solidFill>
                <a:srgbClr val="00B0F0"/>
              </a:solidFill>
              <a:latin typeface="Arial Narrow" pitchFamily="34" charset="0"/>
              <a:ea typeface="黑体" pitchFamily="2" charset="-122"/>
            </a:endParaRPr>
          </a:p>
          <a:p>
            <a:pPr>
              <a:spcBef>
                <a:spcPts val="0"/>
              </a:spcBef>
              <a:buNone/>
            </a:pPr>
            <a:r>
              <a:rPr lang="en-US" sz="2000" dirty="0">
                <a:solidFill>
                  <a:srgbClr val="00B0F0"/>
                </a:solidFill>
                <a:latin typeface="Arial Narrow" pitchFamily="34" charset="0"/>
                <a:ea typeface="黑体" pitchFamily="2" charset="-122"/>
              </a:rPr>
              <a:t>    export  </a:t>
            </a:r>
            <a:r>
              <a:rPr lang="en-US" sz="2000" dirty="0">
                <a:solidFill>
                  <a:srgbClr val="C00000"/>
                </a:solidFill>
                <a:latin typeface="Arial Narrow" pitchFamily="34" charset="0"/>
                <a:ea typeface="黑体" pitchFamily="2" charset="-122"/>
              </a:rPr>
              <a:t>CLASSPATH</a:t>
            </a:r>
            <a:r>
              <a:rPr lang="en-US" sz="2000" dirty="0">
                <a:solidFill>
                  <a:srgbClr val="00B0F0"/>
                </a:solidFill>
                <a:latin typeface="Arial Narrow" pitchFamily="34" charset="0"/>
                <a:ea typeface="黑体" pitchFamily="2" charset="-122"/>
              </a:rPr>
              <a:t>=$JAVA_HOME/lib:.</a:t>
            </a:r>
            <a:endParaRPr lang="zh-CN" altLang="en-US" sz="2000" dirty="0">
              <a:solidFill>
                <a:srgbClr val="00B0F0"/>
              </a:solidFill>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4"/>
            <a:ext cx="8516820"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7. </a:t>
            </a:r>
            <a:r>
              <a:rPr lang="zh-CN" altLang="en-US" dirty="0">
                <a:solidFill>
                  <a:srgbClr val="0066FF"/>
                </a:solidFill>
                <a:latin typeface="Arial Narrow" pitchFamily="34" charset="0"/>
                <a:ea typeface="黑体" pitchFamily="2" charset="-122"/>
              </a:rPr>
              <a:t>免密码</a:t>
            </a:r>
            <a:r>
              <a:rPr lang="en-US" altLang="zh-CN" dirty="0">
                <a:solidFill>
                  <a:srgbClr val="0066FF"/>
                </a:solidFill>
                <a:latin typeface="Arial Narrow" pitchFamily="34" charset="0"/>
                <a:ea typeface="黑体" pitchFamily="2" charset="-122"/>
              </a:rPr>
              <a:t>SSH</a:t>
            </a:r>
            <a:r>
              <a:rPr lang="zh-CN" altLang="en-US" dirty="0">
                <a:solidFill>
                  <a:srgbClr val="0066FF"/>
                </a:solidFill>
                <a:latin typeface="Arial Narrow" pitchFamily="34" charset="0"/>
                <a:ea typeface="黑体" pitchFamily="2" charset="-122"/>
              </a:rPr>
              <a:t>访问配置</a:t>
            </a:r>
          </a:p>
          <a:p>
            <a:pPr>
              <a:buNone/>
            </a:pPr>
            <a:r>
              <a:rPr lang="zh-CN" altLang="en-US" sz="2400" dirty="0">
                <a:latin typeface="Arial Narrow" pitchFamily="34" charset="0"/>
                <a:ea typeface="黑体" pitchFamily="2" charset="-122"/>
              </a:rPr>
              <a:t>    </a:t>
            </a:r>
            <a:r>
              <a:rPr lang="zh-CN" altLang="en-US" sz="2200" dirty="0">
                <a:latin typeface="Arial Narrow" pitchFamily="34" charset="0"/>
                <a:ea typeface="黑体" pitchFamily="2" charset="-122"/>
              </a:rPr>
              <a:t>在真实集群分布模式下更需要这个设置过程，为了实现节点间相互的免密码</a:t>
            </a:r>
            <a:r>
              <a:rPr lang="en-US" altLang="zh-CN" sz="2200" dirty="0">
                <a:latin typeface="Arial Narrow" pitchFamily="34" charset="0"/>
                <a:ea typeface="黑体" pitchFamily="2" charset="-122"/>
              </a:rPr>
              <a:t>SSH</a:t>
            </a:r>
            <a:r>
              <a:rPr lang="zh-CN" altLang="en-US" sz="2200" dirty="0">
                <a:latin typeface="Arial Narrow" pitchFamily="34" charset="0"/>
                <a:ea typeface="黑体" pitchFamily="2" charset="-122"/>
              </a:rPr>
              <a:t>访问，需要进行相应的配置。方式是创建一个认证文件，然后用</a:t>
            </a:r>
            <a:r>
              <a:rPr lang="en-US" sz="2200" dirty="0">
                <a:latin typeface="Arial Narrow" pitchFamily="34" charset="0"/>
                <a:ea typeface="黑体" pitchFamily="2" charset="-122"/>
              </a:rPr>
              <a:t>public key</a:t>
            </a:r>
            <a:r>
              <a:rPr lang="zh-CN" altLang="en-US" sz="2200" dirty="0">
                <a:latin typeface="Arial Narrow" pitchFamily="34" charset="0"/>
                <a:ea typeface="黑体" pitchFamily="2" charset="-122"/>
              </a:rPr>
              <a:t>实现免密码的登录连接。过程如下：</a:t>
            </a:r>
          </a:p>
          <a:p>
            <a:r>
              <a:rPr lang="zh-CN" altLang="en-US" sz="2200" dirty="0">
                <a:latin typeface="Arial Narrow" pitchFamily="34" charset="0"/>
                <a:ea typeface="黑体" pitchFamily="2" charset="-122"/>
              </a:rPr>
              <a:t>执行命令产生认证文件</a:t>
            </a:r>
            <a:endParaRPr lang="en-US" altLang="zh-CN" sz="2200" dirty="0">
              <a:latin typeface="Arial Narrow" pitchFamily="34" charset="0"/>
              <a:ea typeface="黑体" pitchFamily="2" charset="-122"/>
            </a:endParaRPr>
          </a:p>
          <a:p>
            <a:pPr>
              <a:buNone/>
            </a:pPr>
            <a:r>
              <a:rPr lang="en-US" sz="2200" i="1"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altLang="zh-CN" sz="2000" dirty="0">
                <a:latin typeface="Arial Narrow" pitchFamily="34" charset="0"/>
                <a:ea typeface="黑体" pitchFamily="2" charset="-122"/>
              </a:rPr>
              <a:t> </a:t>
            </a:r>
            <a:r>
              <a:rPr lang="en-US" altLang="zh-CN" sz="2000" dirty="0">
                <a:solidFill>
                  <a:srgbClr val="00B0F0"/>
                </a:solidFill>
                <a:latin typeface="Arial Narrow" pitchFamily="34" charset="0"/>
                <a:ea typeface="黑体" pitchFamily="2" charset="-122"/>
              </a:rPr>
              <a:t>Master </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ssh</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keygen</a:t>
            </a:r>
            <a:r>
              <a:rPr lang="en-US" sz="2000" dirty="0">
                <a:solidFill>
                  <a:srgbClr val="00B0F0"/>
                </a:solidFill>
                <a:latin typeface="Arial Narrow" pitchFamily="34" charset="0"/>
                <a:ea typeface="黑体" pitchFamily="2" charset="-122"/>
              </a:rPr>
              <a:t> -t </a:t>
            </a:r>
            <a:r>
              <a:rPr lang="en-US" sz="2000" dirty="0" err="1">
                <a:solidFill>
                  <a:srgbClr val="00B0F0"/>
                </a:solidFill>
                <a:latin typeface="Arial Narrow" pitchFamily="34" charset="0"/>
                <a:ea typeface="黑体" pitchFamily="2" charset="-122"/>
              </a:rPr>
              <a:t>rsa</a:t>
            </a:r>
            <a:r>
              <a:rPr lang="en-US" sz="2000" dirty="0">
                <a:solidFill>
                  <a:srgbClr val="00B0F0"/>
                </a:solidFill>
                <a:latin typeface="Arial Narrow" pitchFamily="34" charset="0"/>
                <a:ea typeface="黑体" pitchFamily="2" charset="-122"/>
              </a:rPr>
              <a:t> -P "" </a:t>
            </a:r>
            <a:endParaRPr lang="zh-CN" altLang="en-US" sz="2200" dirty="0">
              <a:solidFill>
                <a:srgbClr val="00B0F0"/>
              </a:solidFill>
              <a:latin typeface="Arial Narrow" pitchFamily="34" charset="0"/>
              <a:ea typeface="黑体" pitchFamily="2" charset="-122"/>
            </a:endParaRPr>
          </a:p>
          <a:p>
            <a:pPr>
              <a:buNone/>
            </a:pPr>
            <a:r>
              <a:rPr lang="zh-CN" altLang="en-US" sz="2200" dirty="0">
                <a:latin typeface="Arial Narrow" pitchFamily="34" charset="0"/>
                <a:ea typeface="黑体" pitchFamily="2" charset="-122"/>
              </a:rPr>
              <a:t>    敲回车</a:t>
            </a:r>
            <a:r>
              <a:rPr lang="en-US" altLang="zh-CN" sz="2200" dirty="0">
                <a:latin typeface="Arial Narrow" pitchFamily="34" charset="0"/>
                <a:ea typeface="黑体" pitchFamily="2" charset="-122"/>
              </a:rPr>
              <a:t>,</a:t>
            </a:r>
            <a:r>
              <a:rPr lang="zh-CN" altLang="en-US" sz="2200" dirty="0">
                <a:latin typeface="Arial Narrow" pitchFamily="34" charset="0"/>
                <a:ea typeface="黑体" pitchFamily="2" charset="-122"/>
              </a:rPr>
              <a:t>然后将在</a:t>
            </a:r>
            <a:r>
              <a:rPr lang="en-US" sz="2200" dirty="0">
                <a:latin typeface="Arial Narrow" pitchFamily="34" charset="0"/>
                <a:ea typeface="黑体" pitchFamily="2" charset="-122"/>
              </a:rPr>
              <a:t>/home/</a:t>
            </a:r>
            <a:r>
              <a:rPr lang="en-US" sz="2200" dirty="0" err="1">
                <a:latin typeface="Arial Narrow" pitchFamily="34" charset="0"/>
                <a:ea typeface="黑体" pitchFamily="2" charset="-122"/>
              </a:rPr>
              <a:t>hadoop</a:t>
            </a:r>
            <a:r>
              <a:rPr lang="en-US" sz="2200" dirty="0">
                <a:latin typeface="Arial Narrow" pitchFamily="34" charset="0"/>
                <a:ea typeface="黑体" pitchFamily="2" charset="-122"/>
              </a:rPr>
              <a:t>/.</a:t>
            </a:r>
            <a:r>
              <a:rPr lang="en-US" sz="2200" dirty="0" err="1">
                <a:latin typeface="Arial Narrow" pitchFamily="34" charset="0"/>
                <a:ea typeface="黑体" pitchFamily="2" charset="-122"/>
              </a:rPr>
              <a:t>ssh</a:t>
            </a:r>
            <a:r>
              <a:rPr lang="zh-CN" altLang="en-US" sz="2200" dirty="0">
                <a:latin typeface="Arial Narrow" pitchFamily="34" charset="0"/>
                <a:ea typeface="黑体" pitchFamily="2" charset="-122"/>
              </a:rPr>
              <a:t>目录下生成</a:t>
            </a:r>
            <a:r>
              <a:rPr lang="en-US" sz="2200" dirty="0" err="1">
                <a:latin typeface="Arial Narrow" pitchFamily="34" charset="0"/>
                <a:ea typeface="黑体" pitchFamily="2" charset="-122"/>
              </a:rPr>
              <a:t>id_rsa</a:t>
            </a:r>
            <a:r>
              <a:rPr lang="zh-CN" altLang="en-US" sz="2200" dirty="0">
                <a:latin typeface="Arial Narrow" pitchFamily="34" charset="0"/>
                <a:ea typeface="黑体" pitchFamily="2" charset="-122"/>
              </a:rPr>
              <a:t>认证文件</a:t>
            </a:r>
            <a:endParaRPr lang="en-US" altLang="zh-CN" sz="2200" dirty="0">
              <a:latin typeface="Arial Narrow" pitchFamily="34" charset="0"/>
              <a:ea typeface="黑体" pitchFamily="2" charset="-122"/>
            </a:endParaRPr>
          </a:p>
          <a:p>
            <a:r>
              <a:rPr lang="zh-CN" altLang="en-US" sz="2200" dirty="0">
                <a:latin typeface="Arial Narrow" pitchFamily="34" charset="0"/>
                <a:ea typeface="黑体" pitchFamily="2" charset="-122"/>
              </a:rPr>
              <a:t>将该文件复制为名为</a:t>
            </a:r>
            <a:r>
              <a:rPr lang="en-US" sz="2200" dirty="0" err="1">
                <a:latin typeface="Arial Narrow" pitchFamily="34" charset="0"/>
                <a:ea typeface="黑体" pitchFamily="2" charset="-122"/>
              </a:rPr>
              <a:t>authorized_keys</a:t>
            </a:r>
            <a:r>
              <a:rPr lang="zh-CN" altLang="en-US" sz="2200" dirty="0">
                <a:latin typeface="Arial Narrow" pitchFamily="34" charset="0"/>
                <a:ea typeface="黑体" pitchFamily="2" charset="-122"/>
              </a:rPr>
              <a:t>的文件</a:t>
            </a:r>
            <a:endParaRPr lang="en-US" altLang="zh-CN" sz="2200" dirty="0">
              <a:latin typeface="Arial Narrow" pitchFamily="34" charset="0"/>
              <a:ea typeface="黑体" pitchFamily="2" charset="-122"/>
            </a:endParaRPr>
          </a:p>
          <a:p>
            <a:pPr>
              <a:buNone/>
            </a:pPr>
            <a:r>
              <a:rPr lang="en-US" sz="2000" i="1"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altLang="zh-CN" sz="2000" dirty="0">
                <a:latin typeface="Arial Narrow" pitchFamily="34" charset="0"/>
                <a:ea typeface="黑体" pitchFamily="2" charset="-122"/>
              </a:rPr>
              <a:t> </a:t>
            </a:r>
            <a:r>
              <a:rPr lang="en-US" altLang="zh-CN" sz="2000" dirty="0">
                <a:solidFill>
                  <a:srgbClr val="00B0F0"/>
                </a:solidFill>
                <a:latin typeface="Arial Narrow" pitchFamily="34" charset="0"/>
                <a:ea typeface="黑体" pitchFamily="2" charset="-122"/>
              </a:rPr>
              <a:t>Master</a:t>
            </a:r>
            <a:r>
              <a:rPr lang="en-US" sz="2000" dirty="0">
                <a:solidFill>
                  <a:srgbClr val="00B0F0"/>
                </a:solidFill>
                <a:latin typeface="Arial Narrow" pitchFamily="34" charset="0"/>
                <a:ea typeface="黑体" pitchFamily="2" charset="-122"/>
              </a:rPr>
              <a:t> ~]$ cat ~/.</a:t>
            </a:r>
            <a:r>
              <a:rPr lang="en-US" sz="2000" dirty="0" err="1">
                <a:solidFill>
                  <a:srgbClr val="00B0F0"/>
                </a:solidFill>
                <a:latin typeface="Arial Narrow" pitchFamily="34" charset="0"/>
                <a:ea typeface="黑体" pitchFamily="2" charset="-122"/>
              </a:rPr>
              <a:t>ssh</a:t>
            </a:r>
            <a:r>
              <a:rPr lang="en-US" sz="2000" dirty="0">
                <a:solidFill>
                  <a:srgbClr val="00B0F0"/>
                </a:solidFill>
                <a:latin typeface="Arial Narrow" pitchFamily="34" charset="0"/>
                <a:ea typeface="黑体" pitchFamily="2" charset="-122"/>
              </a:rPr>
              <a:t>/id_rsa.pub &gt;&gt; ~/.</a:t>
            </a:r>
            <a:r>
              <a:rPr lang="en-US" sz="2000" dirty="0" err="1">
                <a:solidFill>
                  <a:srgbClr val="00B0F0"/>
                </a:solidFill>
                <a:latin typeface="Arial Narrow" pitchFamily="34" charset="0"/>
                <a:ea typeface="黑体" pitchFamily="2" charset="-122"/>
              </a:rPr>
              <a:t>ssh</a:t>
            </a:r>
            <a:r>
              <a:rPr lang="en-US" sz="2000" dirty="0">
                <a:solidFill>
                  <a:srgbClr val="00B0F0"/>
                </a:solidFill>
                <a:latin typeface="Arial Narrow" pitchFamily="34" charset="0"/>
                <a:ea typeface="黑体" pitchFamily="2" charset="-122"/>
              </a:rPr>
              <a:t>/</a:t>
            </a:r>
            <a:r>
              <a:rPr lang="en-US" sz="2000" dirty="0" err="1">
                <a:solidFill>
                  <a:srgbClr val="00B0F0"/>
                </a:solidFill>
                <a:latin typeface="Arial Narrow" pitchFamily="34" charset="0"/>
                <a:ea typeface="黑体" pitchFamily="2" charset="-122"/>
              </a:rPr>
              <a:t>authorized_keys</a:t>
            </a:r>
            <a:endParaRPr lang="zh-CN" altLang="en-US" sz="2200" dirty="0">
              <a:solidFill>
                <a:srgbClr val="00B0F0"/>
              </a:solidFill>
              <a:latin typeface="Arial Narrow" pitchFamily="34" charset="0"/>
              <a:ea typeface="黑体" pitchFamily="2" charset="-122"/>
            </a:endParaRPr>
          </a:p>
          <a:p>
            <a:r>
              <a:rPr lang="zh-CN" altLang="en-US" sz="2200" dirty="0">
                <a:solidFill>
                  <a:srgbClr val="C00000"/>
                </a:solidFill>
                <a:latin typeface="Arial Narrow" pitchFamily="34" charset="0"/>
                <a:ea typeface="黑体" pitchFamily="2" charset="-122"/>
              </a:rPr>
              <a:t>将</a:t>
            </a:r>
            <a:r>
              <a:rPr lang="en-US" altLang="zh-CN" sz="2200" dirty="0" err="1">
                <a:solidFill>
                  <a:srgbClr val="C00000"/>
                </a:solidFill>
                <a:latin typeface="Arial Narrow" pitchFamily="34" charset="0"/>
                <a:ea typeface="黑体" pitchFamily="2" charset="-122"/>
              </a:rPr>
              <a:t>authorized_keys</a:t>
            </a:r>
            <a:r>
              <a:rPr lang="zh-CN" altLang="en-US" sz="2200" dirty="0">
                <a:solidFill>
                  <a:srgbClr val="C00000"/>
                </a:solidFill>
                <a:latin typeface="Arial Narrow" pitchFamily="34" charset="0"/>
                <a:ea typeface="黑体" pitchFamily="2" charset="-122"/>
              </a:rPr>
              <a:t>文件复制到所有节点上</a:t>
            </a:r>
            <a:endParaRPr lang="en-US" altLang="zh-CN" sz="2200" dirty="0">
              <a:solidFill>
                <a:srgbClr val="C00000"/>
              </a:solidFill>
              <a:latin typeface="Arial Narrow" pitchFamily="34" charset="0"/>
              <a:ea typeface="黑体" pitchFamily="2" charset="-122"/>
            </a:endParaRPr>
          </a:p>
          <a:p>
            <a:pPr>
              <a:buNone/>
            </a:pPr>
            <a:r>
              <a:rPr lang="en-US" sz="2200" dirty="0">
                <a:solidFill>
                  <a:srgbClr val="00B0F0"/>
                </a:solidFill>
                <a:latin typeface="Arial Narrow" pitchFamily="34" charset="0"/>
                <a:ea typeface="黑体" pitchFamily="2" charset="-122"/>
              </a:rPr>
              <a:t>    [</a:t>
            </a:r>
            <a:r>
              <a:rPr lang="en-US" altLang="zh-CN" sz="2200" dirty="0" err="1">
                <a:solidFill>
                  <a:srgbClr val="00B0F0"/>
                </a:solidFill>
                <a:latin typeface="Arial Narrow" pitchFamily="34" charset="0"/>
                <a:ea typeface="黑体" pitchFamily="2" charset="-122"/>
              </a:rPr>
              <a:t>hadoop</a:t>
            </a:r>
            <a:r>
              <a:rPr lang="en-US" sz="2200" dirty="0" err="1">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Master</a:t>
            </a:r>
            <a:r>
              <a:rPr lang="en-US" sz="2200" dirty="0">
                <a:solidFill>
                  <a:srgbClr val="00B0F0"/>
                </a:solidFill>
                <a:latin typeface="Arial Narrow" pitchFamily="34" charset="0"/>
                <a:ea typeface="黑体" pitchFamily="2" charset="-122"/>
              </a:rPr>
              <a:t> ~]$ </a:t>
            </a:r>
            <a:r>
              <a:rPr lang="en-US" altLang="zh-CN" sz="2200" dirty="0" err="1">
                <a:solidFill>
                  <a:srgbClr val="00B0F0"/>
                </a:solidFill>
                <a:latin typeface="Arial Narrow" pitchFamily="34" charset="0"/>
                <a:ea typeface="黑体" pitchFamily="2" charset="-122"/>
              </a:rPr>
              <a:t>scp</a:t>
            </a:r>
            <a:r>
              <a:rPr lang="en-US" altLang="zh-CN" sz="2200" dirty="0">
                <a:solidFill>
                  <a:srgbClr val="00B0F0"/>
                </a:solidFill>
                <a:latin typeface="Arial Narrow" pitchFamily="34" charset="0"/>
                <a:ea typeface="黑体" pitchFamily="2" charset="-122"/>
              </a:rPr>
              <a:t> </a:t>
            </a:r>
            <a:r>
              <a:rPr lang="en-US" altLang="zh-CN" sz="2200" dirty="0" err="1">
                <a:solidFill>
                  <a:srgbClr val="00B0F0"/>
                </a:solidFill>
                <a:latin typeface="Arial Narrow" pitchFamily="34" charset="0"/>
                <a:ea typeface="黑体" pitchFamily="2" charset="-122"/>
              </a:rPr>
              <a:t>authorized_keys</a:t>
            </a:r>
            <a:r>
              <a:rPr lang="en-US" altLang="zh-CN" sz="2200" dirty="0">
                <a:solidFill>
                  <a:srgbClr val="00B0F0"/>
                </a:solidFill>
                <a:latin typeface="Arial Narrow" pitchFamily="34" charset="0"/>
                <a:ea typeface="黑体" pitchFamily="2" charset="-122"/>
              </a:rPr>
              <a:t> </a:t>
            </a:r>
          </a:p>
          <a:p>
            <a:pPr>
              <a:buNone/>
            </a:pPr>
            <a:r>
              <a:rPr lang="en-US" altLang="zh-CN" sz="2200" dirty="0">
                <a:solidFill>
                  <a:srgbClr val="00B0F0"/>
                </a:solidFill>
                <a:latin typeface="Arial Narrow" pitchFamily="34" charset="0"/>
                <a:ea typeface="黑体" pitchFamily="2" charset="-122"/>
              </a:rPr>
              <a:t>                                           [</a:t>
            </a:r>
            <a:r>
              <a:rPr lang="zh-CN" altLang="en-US" sz="2200" dirty="0">
                <a:solidFill>
                  <a:srgbClr val="00B0F0"/>
                </a:solidFill>
                <a:latin typeface="Arial Narrow" pitchFamily="34" charset="0"/>
                <a:ea typeface="黑体" pitchFamily="2" charset="-122"/>
              </a:rPr>
              <a:t>从节点主机名或</a:t>
            </a:r>
            <a:r>
              <a:rPr lang="en-US" altLang="zh-CN" sz="2200" dirty="0">
                <a:solidFill>
                  <a:srgbClr val="00B0F0"/>
                </a:solidFill>
                <a:latin typeface="Arial Narrow" pitchFamily="34" charset="0"/>
                <a:ea typeface="黑体" pitchFamily="2" charset="-122"/>
              </a:rPr>
              <a:t>IP]:/home/</a:t>
            </a:r>
            <a:r>
              <a:rPr lang="en-US" altLang="zh-CN" sz="2200" dirty="0" err="1">
                <a:solidFill>
                  <a:srgbClr val="00B0F0"/>
                </a:solidFill>
                <a:latin typeface="Arial Narrow" pitchFamily="34" charset="0"/>
                <a:ea typeface="黑体" pitchFamily="2" charset="-122"/>
              </a:rPr>
              <a:t>hadoop</a:t>
            </a:r>
            <a:r>
              <a:rPr lang="en-US" altLang="zh-CN" sz="2200" dirty="0">
                <a:solidFill>
                  <a:srgbClr val="00B0F0"/>
                </a:solidFill>
                <a:latin typeface="Arial Narrow" pitchFamily="34" charset="0"/>
                <a:ea typeface="黑体" pitchFamily="2" charset="-122"/>
              </a:rPr>
              <a:t>/.</a:t>
            </a:r>
            <a:r>
              <a:rPr lang="en-US" altLang="zh-CN" sz="2200" dirty="0" err="1">
                <a:solidFill>
                  <a:srgbClr val="00B0F0"/>
                </a:solidFill>
                <a:latin typeface="Arial Narrow" pitchFamily="34" charset="0"/>
                <a:ea typeface="黑体" pitchFamily="2" charset="-122"/>
              </a:rPr>
              <a:t>ssh</a:t>
            </a:r>
            <a:endParaRPr lang="zh-CN" altLang="en-US" sz="2200" dirty="0">
              <a:solidFill>
                <a:srgbClr val="00B0F0"/>
              </a:solidFill>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4"/>
            <a:ext cx="8516820"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8.</a:t>
            </a:r>
            <a:r>
              <a:rPr lang="zh-CN" altLang="en-US" dirty="0">
                <a:solidFill>
                  <a:srgbClr val="0066FF"/>
                </a:solidFill>
                <a:latin typeface="Arial Narrow" pitchFamily="34" charset="0"/>
                <a:ea typeface="黑体" pitchFamily="2" charset="-122"/>
              </a:rPr>
              <a:t>在主节点上修改</a:t>
            </a:r>
            <a:r>
              <a:rPr lang="en-US" altLang="zh-CN" dirty="0" err="1">
                <a:solidFill>
                  <a:srgbClr val="0066FF"/>
                </a:solidFill>
                <a:latin typeface="Arial Narrow" pitchFamily="34" charset="0"/>
                <a:ea typeface="黑体" pitchFamily="2" charset="-122"/>
              </a:rPr>
              <a:t>hadoop</a:t>
            </a:r>
            <a:r>
              <a:rPr lang="zh-CN" altLang="en-US" dirty="0">
                <a:solidFill>
                  <a:srgbClr val="0066FF"/>
                </a:solidFill>
                <a:latin typeface="Arial Narrow" pitchFamily="34" charset="0"/>
                <a:ea typeface="黑体" pitchFamily="2" charset="-122"/>
              </a:rPr>
              <a:t>配置文件</a:t>
            </a:r>
          </a:p>
          <a:p>
            <a:pPr>
              <a:buNone/>
            </a:pPr>
            <a:r>
              <a:rPr lang="zh-CN" altLang="en-US" sz="2800" dirty="0">
                <a:latin typeface="Arial Narrow" pitchFamily="34" charset="0"/>
                <a:ea typeface="黑体" pitchFamily="2" charset="-122"/>
              </a:rPr>
              <a:t>  </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的配置文件存放在</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安装目录下的</a:t>
            </a:r>
            <a:r>
              <a:rPr lang="en-US" altLang="zh-CN" sz="2400" dirty="0" err="1">
                <a:latin typeface="Arial Narrow" pitchFamily="34" charset="0"/>
                <a:ea typeface="黑体" pitchFamily="2" charset="-122"/>
              </a:rPr>
              <a:t>etc</a:t>
            </a:r>
            <a:r>
              <a:rPr lang="en-US" altLang="zh-CN" sz="2400" dirty="0">
                <a:latin typeface="Arial Narrow" pitchFamily="34" charset="0"/>
                <a:ea typeface="黑体" pitchFamily="2" charset="-122"/>
              </a:rPr>
              <a:t>/</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目录中，主要有以下几个配置文件要修改：</a:t>
            </a:r>
          </a:p>
          <a:p>
            <a:r>
              <a:rPr lang="en-US" altLang="zh-CN" sz="2400" dirty="0">
                <a:solidFill>
                  <a:srgbClr val="C00000"/>
                </a:solidFill>
                <a:latin typeface="Arial Narrow" pitchFamily="34" charset="0"/>
                <a:ea typeface="黑体" pitchFamily="2" charset="-122"/>
              </a:rPr>
              <a:t>hadoop-env.sh</a:t>
            </a:r>
            <a:r>
              <a:rPr lang="zh-CN" altLang="en-US" sz="2400" dirty="0">
                <a:latin typeface="Arial Narrow" pitchFamily="34" charset="0"/>
                <a:ea typeface="黑体" pitchFamily="2" charset="-122"/>
              </a:rPr>
              <a:t>：</a:t>
            </a:r>
            <a:r>
              <a:rPr lang="en-US" altLang="zh-CN" sz="2400" dirty="0">
                <a:latin typeface="Arial Narrow" pitchFamily="34" charset="0"/>
                <a:ea typeface="黑体" pitchFamily="2" charset="-122"/>
              </a:rPr>
              <a:t>Hadoop</a:t>
            </a:r>
            <a:r>
              <a:rPr lang="zh-CN" altLang="en-US" sz="2400" dirty="0">
                <a:latin typeface="Arial Narrow" pitchFamily="34" charset="0"/>
                <a:ea typeface="黑体" pitchFamily="2" charset="-122"/>
              </a:rPr>
              <a:t>环境变量设置</a:t>
            </a:r>
          </a:p>
          <a:p>
            <a:r>
              <a:rPr lang="en-US" altLang="zh-CN" sz="2400" dirty="0">
                <a:solidFill>
                  <a:srgbClr val="C00000"/>
                </a:solidFill>
                <a:latin typeface="Arial Narrow" pitchFamily="34" charset="0"/>
                <a:ea typeface="黑体" pitchFamily="2" charset="-122"/>
              </a:rPr>
              <a:t>core-site.xml</a:t>
            </a:r>
            <a:r>
              <a:rPr lang="zh-CN" altLang="en-US" sz="2400" dirty="0">
                <a:latin typeface="Arial Narrow" pitchFamily="34" charset="0"/>
                <a:ea typeface="黑体" pitchFamily="2" charset="-122"/>
              </a:rPr>
              <a:t>：主要完成</a:t>
            </a:r>
            <a:r>
              <a:rPr lang="en-US" altLang="zh-CN" sz="2400" dirty="0" err="1">
                <a:latin typeface="Arial Narrow" pitchFamily="34" charset="0"/>
                <a:ea typeface="黑体" pitchFamily="2" charset="-122"/>
              </a:rPr>
              <a:t>NameNode</a:t>
            </a:r>
            <a:r>
              <a:rPr lang="zh-CN" altLang="en-US" sz="2400" dirty="0">
                <a:latin typeface="Arial Narrow" pitchFamily="34" charset="0"/>
                <a:ea typeface="黑体" pitchFamily="2" charset="-122"/>
              </a:rPr>
              <a:t>的</a:t>
            </a:r>
            <a:r>
              <a:rPr lang="en-US" altLang="zh-CN" sz="2400" dirty="0">
                <a:latin typeface="Arial Narrow" pitchFamily="34" charset="0"/>
                <a:ea typeface="黑体" pitchFamily="2" charset="-122"/>
              </a:rPr>
              <a:t>IP</a:t>
            </a:r>
            <a:r>
              <a:rPr lang="zh-CN" altLang="en-US" sz="2400" dirty="0">
                <a:latin typeface="Arial Narrow" pitchFamily="34" charset="0"/>
                <a:ea typeface="黑体" pitchFamily="2" charset="-122"/>
              </a:rPr>
              <a:t>和端口设置</a:t>
            </a:r>
          </a:p>
          <a:p>
            <a:r>
              <a:rPr lang="en-US" altLang="zh-CN" sz="2400" dirty="0">
                <a:solidFill>
                  <a:srgbClr val="C00000"/>
                </a:solidFill>
                <a:latin typeface="Arial Narrow" pitchFamily="34" charset="0"/>
                <a:ea typeface="黑体" pitchFamily="2" charset="-122"/>
              </a:rPr>
              <a:t>hdfs-site.xml</a:t>
            </a:r>
            <a:r>
              <a:rPr lang="zh-CN" altLang="en-US" sz="2400" dirty="0">
                <a:latin typeface="Arial Narrow" pitchFamily="34" charset="0"/>
                <a:ea typeface="黑体" pitchFamily="2" charset="-122"/>
              </a:rPr>
              <a:t>：主要完成</a:t>
            </a:r>
            <a:r>
              <a:rPr lang="en-US" altLang="zh-CN" sz="2400" dirty="0">
                <a:latin typeface="Arial Narrow" pitchFamily="34" charset="0"/>
                <a:ea typeface="黑体" pitchFamily="2" charset="-122"/>
              </a:rPr>
              <a:t>HDFS</a:t>
            </a:r>
            <a:r>
              <a:rPr lang="zh-CN" altLang="en-US" sz="2400" dirty="0">
                <a:latin typeface="Arial Narrow" pitchFamily="34" charset="0"/>
                <a:ea typeface="黑体" pitchFamily="2" charset="-122"/>
              </a:rPr>
              <a:t>的数据块副本等参数设置</a:t>
            </a:r>
            <a:endParaRPr lang="en-US" altLang="zh-CN" sz="2400" dirty="0">
              <a:latin typeface="Arial Narrow" pitchFamily="34" charset="0"/>
              <a:ea typeface="黑体" pitchFamily="2" charset="-122"/>
            </a:endParaRPr>
          </a:p>
          <a:p>
            <a:r>
              <a:rPr lang="en-US" altLang="zh-CN" sz="2400" dirty="0">
                <a:solidFill>
                  <a:srgbClr val="C00000"/>
                </a:solidFill>
                <a:latin typeface="Arial Narrow" pitchFamily="34" charset="0"/>
                <a:ea typeface="黑体" pitchFamily="2" charset="-122"/>
              </a:rPr>
              <a:t>yarn-site.xml</a:t>
            </a:r>
            <a:r>
              <a:rPr lang="zh-CN" altLang="en-US" sz="2400" dirty="0">
                <a:latin typeface="Arial Narrow" pitchFamily="34" charset="0"/>
                <a:ea typeface="黑体" pitchFamily="2" charset="-122"/>
              </a:rPr>
              <a:t> ：完成</a:t>
            </a:r>
            <a:r>
              <a:rPr lang="en-US" altLang="zh-CN" sz="2400" dirty="0" err="1">
                <a:latin typeface="Arial Narrow" pitchFamily="34" charset="0"/>
                <a:ea typeface="黑体" pitchFamily="2" charset="-122"/>
              </a:rPr>
              <a:t>ResouceManager</a:t>
            </a:r>
            <a:r>
              <a:rPr lang="zh-CN" altLang="en-US" sz="2400" dirty="0">
                <a:latin typeface="Arial Narrow" pitchFamily="34" charset="0"/>
                <a:ea typeface="黑体" pitchFamily="2" charset="-122"/>
              </a:rPr>
              <a:t>的主机名和服务等配置</a:t>
            </a:r>
            <a:endParaRPr lang="zh-CN" altLang="en-US" sz="2400" dirty="0">
              <a:solidFill>
                <a:srgbClr val="C00000"/>
              </a:solidFill>
              <a:latin typeface="Arial Narrow" pitchFamily="34" charset="0"/>
              <a:ea typeface="黑体" pitchFamily="2" charset="-122"/>
            </a:endParaRPr>
          </a:p>
          <a:p>
            <a:r>
              <a:rPr lang="en-US" altLang="zh-CN" sz="2400" dirty="0">
                <a:solidFill>
                  <a:srgbClr val="C00000"/>
                </a:solidFill>
                <a:latin typeface="Arial Narrow" pitchFamily="34" charset="0"/>
                <a:ea typeface="黑体" pitchFamily="2" charset="-122"/>
              </a:rPr>
              <a:t>mapred-site.xml</a:t>
            </a:r>
            <a:r>
              <a:rPr lang="zh-CN" altLang="en-US" sz="2400" dirty="0">
                <a:latin typeface="Arial Narrow" pitchFamily="34" charset="0"/>
                <a:ea typeface="黑体" pitchFamily="2" charset="-122"/>
              </a:rPr>
              <a:t>：主要完成</a:t>
            </a:r>
            <a:r>
              <a:rPr lang="en-US" altLang="zh-CN" sz="2400" dirty="0" err="1">
                <a:latin typeface="Arial Narrow" pitchFamily="34" charset="0"/>
                <a:ea typeface="黑体" pitchFamily="2" charset="-122"/>
              </a:rPr>
              <a:t>mapreduce</a:t>
            </a:r>
            <a:r>
              <a:rPr lang="en-US" altLang="zh-CN" sz="2400" dirty="0">
                <a:latin typeface="Arial Narrow" pitchFamily="34" charset="0"/>
                <a:ea typeface="黑体" pitchFamily="2" charset="-122"/>
              </a:rPr>
              <a:t> framework</a:t>
            </a:r>
            <a:r>
              <a:rPr lang="zh-CN" altLang="en-US" sz="2400" dirty="0">
                <a:latin typeface="Arial Narrow" pitchFamily="34" charset="0"/>
                <a:ea typeface="黑体" pitchFamily="2" charset="-122"/>
              </a:rPr>
              <a:t>设置和</a:t>
            </a:r>
            <a:r>
              <a:rPr lang="en-US" altLang="zh-CN" sz="2400" dirty="0" err="1">
                <a:latin typeface="Arial Narrow" pitchFamily="34" charset="0"/>
                <a:ea typeface="黑体" pitchFamily="2" charset="-122"/>
              </a:rPr>
              <a:t>jobhistory</a:t>
            </a:r>
            <a:r>
              <a:rPr lang="en-US" altLang="zh-CN" sz="2400" dirty="0">
                <a:latin typeface="Arial Narrow" pitchFamily="34" charset="0"/>
                <a:ea typeface="黑体" pitchFamily="2" charset="-122"/>
              </a:rPr>
              <a:t>                </a:t>
            </a:r>
          </a:p>
          <a:p>
            <a:pPr marL="0" indent="0">
              <a:buNone/>
            </a:pPr>
            <a:r>
              <a:rPr lang="en-US" altLang="zh-CN" sz="2400" dirty="0">
                <a:latin typeface="Arial Narrow" pitchFamily="34" charset="0"/>
                <a:ea typeface="黑体" pitchFamily="2" charset="-122"/>
              </a:rPr>
              <a:t>                                  server</a:t>
            </a:r>
            <a:r>
              <a:rPr lang="zh-CN" altLang="en-US" sz="2400" dirty="0">
                <a:latin typeface="Arial Narrow" pitchFamily="34" charset="0"/>
                <a:ea typeface="黑体" pitchFamily="2" charset="-122"/>
              </a:rPr>
              <a:t>的设置</a:t>
            </a:r>
          </a:p>
          <a:p>
            <a:r>
              <a:rPr lang="en-US" altLang="zh-CN" sz="2400" dirty="0">
                <a:solidFill>
                  <a:srgbClr val="C00000"/>
                </a:solidFill>
                <a:latin typeface="Arial Narrow" pitchFamily="34" charset="0"/>
                <a:ea typeface="黑体" pitchFamily="2" charset="-122"/>
              </a:rPr>
              <a:t>slaves</a:t>
            </a:r>
            <a:r>
              <a:rPr lang="zh-CN" altLang="en-US" sz="2400" dirty="0">
                <a:latin typeface="Arial Narrow" pitchFamily="34" charset="0"/>
                <a:ea typeface="黑体" pitchFamily="2" charset="-122"/>
              </a:rPr>
              <a:t>：完成</a:t>
            </a:r>
            <a:r>
              <a:rPr lang="en-US" altLang="zh-CN" sz="2400" dirty="0">
                <a:latin typeface="Arial Narrow" pitchFamily="34" charset="0"/>
                <a:ea typeface="黑体" pitchFamily="2" charset="-122"/>
              </a:rPr>
              <a:t>Slaves</a:t>
            </a:r>
            <a:r>
              <a:rPr lang="zh-CN" altLang="en-US" sz="2400" dirty="0">
                <a:latin typeface="Arial Narrow" pitchFamily="34" charset="0"/>
                <a:ea typeface="黑体" pitchFamily="2" charset="-122"/>
              </a:rPr>
              <a:t>节点</a:t>
            </a:r>
            <a:r>
              <a:rPr lang="en-US" altLang="zh-CN" sz="2400" dirty="0">
                <a:latin typeface="Arial Narrow" pitchFamily="34" charset="0"/>
                <a:ea typeface="黑体" pitchFamily="2" charset="-122"/>
              </a:rPr>
              <a:t>IP</a:t>
            </a:r>
            <a:r>
              <a:rPr lang="zh-CN" altLang="en-US" sz="2400" dirty="0">
                <a:latin typeface="Arial Narrow" pitchFamily="34" charset="0"/>
                <a:ea typeface="黑体" pitchFamily="2" charset="-122"/>
              </a:rPr>
              <a:t>设置</a:t>
            </a:r>
          </a:p>
          <a:p>
            <a:pPr>
              <a:buNone/>
            </a:pPr>
            <a:r>
              <a:rPr lang="zh-CN" altLang="en-US" sz="2400" dirty="0">
                <a:solidFill>
                  <a:srgbClr val="C00000"/>
                </a:solidFill>
                <a:latin typeface="Arial Narrow" pitchFamily="34" charset="0"/>
                <a:ea typeface="黑体" pitchFamily="2" charset="-122"/>
              </a:rPr>
              <a:t>注：这个过程仅需在主节点上进行，然后将随着主机上安装好的</a:t>
            </a:r>
            <a:r>
              <a:rPr lang="en-US" altLang="zh-CN" sz="2400" dirty="0" err="1">
                <a:solidFill>
                  <a:srgbClr val="C00000"/>
                </a:solidFill>
                <a:latin typeface="Arial Narrow" pitchFamily="34" charset="0"/>
                <a:ea typeface="黑体" pitchFamily="2" charset="-122"/>
              </a:rPr>
              <a:t>Hadoop</a:t>
            </a:r>
            <a:r>
              <a:rPr lang="zh-CN" altLang="en-US" sz="2400" dirty="0">
                <a:solidFill>
                  <a:srgbClr val="C00000"/>
                </a:solidFill>
                <a:latin typeface="Arial Narrow" pitchFamily="34" charset="0"/>
                <a:ea typeface="黑体" pitchFamily="2" charset="-122"/>
              </a:rPr>
              <a:t>目录一起复制到所有从节点</a:t>
            </a: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集群</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4"/>
            <a:ext cx="8516820"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8.</a:t>
            </a:r>
            <a:r>
              <a:rPr lang="zh-CN" altLang="en-US" dirty="0">
                <a:solidFill>
                  <a:srgbClr val="0066FF"/>
                </a:solidFill>
                <a:latin typeface="Arial Narrow" pitchFamily="34" charset="0"/>
                <a:ea typeface="黑体" pitchFamily="2" charset="-122"/>
              </a:rPr>
              <a:t>在主节点上修改</a:t>
            </a:r>
            <a:r>
              <a:rPr lang="en-US" altLang="zh-CN" dirty="0" err="1">
                <a:solidFill>
                  <a:srgbClr val="0066FF"/>
                </a:solidFill>
                <a:latin typeface="Arial Narrow" pitchFamily="34" charset="0"/>
                <a:ea typeface="黑体" pitchFamily="2" charset="-122"/>
              </a:rPr>
              <a:t>hadoop</a:t>
            </a:r>
            <a:r>
              <a:rPr lang="zh-CN" altLang="en-US" dirty="0">
                <a:solidFill>
                  <a:srgbClr val="0066FF"/>
                </a:solidFill>
                <a:latin typeface="Arial Narrow" pitchFamily="34" charset="0"/>
                <a:ea typeface="黑体" pitchFamily="2" charset="-122"/>
              </a:rPr>
              <a:t>配置文件</a:t>
            </a:r>
            <a:endParaRPr lang="zh-CN" altLang="en-US" sz="2400" dirty="0">
              <a:latin typeface="Arial Narrow" pitchFamily="34" charset="0"/>
              <a:ea typeface="黑体" pitchFamily="2" charset="-122"/>
            </a:endParaRPr>
          </a:p>
          <a:p>
            <a:pPr>
              <a:buNone/>
            </a:pPr>
            <a:r>
              <a:rPr lang="en-US" sz="2400" dirty="0">
                <a:latin typeface="Arial Narrow" pitchFamily="34" charset="0"/>
                <a:ea typeface="黑体" pitchFamily="2" charset="-122"/>
              </a:rPr>
              <a:t>	</a:t>
            </a:r>
            <a:r>
              <a:rPr lang="en-US" sz="2400" dirty="0">
                <a:solidFill>
                  <a:srgbClr val="C00000"/>
                </a:solidFill>
                <a:latin typeface="Arial Narrow" pitchFamily="34" charset="0"/>
                <a:ea typeface="黑体" pitchFamily="2" charset="-122"/>
              </a:rPr>
              <a:t>slaves</a:t>
            </a:r>
            <a:r>
              <a:rPr lang="zh-CN" altLang="en-US" sz="2400" dirty="0">
                <a:latin typeface="Arial Narrow" pitchFamily="34" charset="0"/>
                <a:ea typeface="黑体" pitchFamily="2" charset="-122"/>
              </a:rPr>
              <a:t>：列出所有从节点的主机名</a:t>
            </a:r>
            <a:endParaRPr lang="en-US" altLang="zh-CN"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r>
              <a:rPr lang="zh-CN" altLang="en-US" sz="2400" dirty="0">
                <a:solidFill>
                  <a:srgbClr val="C00000"/>
                </a:solidFill>
                <a:latin typeface="Arial Narrow" pitchFamily="34" charset="0"/>
                <a:ea typeface="黑体" pitchFamily="2" charset="-122"/>
              </a:rPr>
              <a:t>   </a:t>
            </a:r>
            <a:r>
              <a:rPr lang="zh-CN" altLang="en-US" sz="2400" dirty="0">
                <a:solidFill>
                  <a:srgbClr val="0066FF"/>
                </a:solidFill>
                <a:latin typeface="Arial Narrow" pitchFamily="34" charset="0"/>
                <a:ea typeface="黑体" pitchFamily="2" charset="-122"/>
              </a:rPr>
              <a:t>在</a:t>
            </a:r>
            <a:r>
              <a:rPr lang="en-US" altLang="zh-CN" sz="2400" dirty="0" err="1">
                <a:solidFill>
                  <a:srgbClr val="0066FF"/>
                </a:solidFill>
                <a:latin typeface="Arial Narrow" pitchFamily="34" charset="0"/>
                <a:ea typeface="黑体" pitchFamily="2" charset="-122"/>
              </a:rPr>
              <a:t>NameNode</a:t>
            </a:r>
            <a:r>
              <a:rPr lang="zh-CN" altLang="en-US" sz="2400" dirty="0">
                <a:solidFill>
                  <a:srgbClr val="0066FF"/>
                </a:solidFill>
                <a:latin typeface="Arial Narrow" pitchFamily="34" charset="0"/>
                <a:ea typeface="黑体" pitchFamily="2" charset="-122"/>
              </a:rPr>
              <a:t>和</a:t>
            </a:r>
            <a:r>
              <a:rPr lang="en-US" altLang="zh-CN" sz="2400" dirty="0" err="1">
                <a:solidFill>
                  <a:srgbClr val="0066FF"/>
                </a:solidFill>
                <a:latin typeface="Arial Narrow" pitchFamily="34" charset="0"/>
                <a:ea typeface="黑体" pitchFamily="2" charset="-122"/>
              </a:rPr>
              <a:t>DataNode</a:t>
            </a:r>
            <a:r>
              <a:rPr lang="zh-CN" altLang="en-US" sz="2400" dirty="0">
                <a:solidFill>
                  <a:srgbClr val="0066FF"/>
                </a:solidFill>
                <a:latin typeface="Arial Narrow" pitchFamily="34" charset="0"/>
                <a:ea typeface="黑体" pitchFamily="2" charset="-122"/>
              </a:rPr>
              <a:t>节点上进行主机名和</a:t>
            </a:r>
            <a:r>
              <a:rPr lang="en-US" altLang="zh-CN" sz="2400" dirty="0">
                <a:solidFill>
                  <a:srgbClr val="0066FF"/>
                </a:solidFill>
                <a:latin typeface="Arial Narrow" pitchFamily="34" charset="0"/>
                <a:ea typeface="黑体" pitchFamily="2" charset="-122"/>
              </a:rPr>
              <a:t>IP</a:t>
            </a:r>
            <a:r>
              <a:rPr lang="zh-CN" altLang="en-US" sz="2400" dirty="0">
                <a:solidFill>
                  <a:srgbClr val="0066FF"/>
                </a:solidFill>
                <a:latin typeface="Arial Narrow" pitchFamily="34" charset="0"/>
                <a:ea typeface="黑体" pitchFamily="2" charset="-122"/>
              </a:rPr>
              <a:t>解析配置</a:t>
            </a:r>
            <a:endParaRPr lang="en-US" altLang="zh-CN" sz="2400" dirty="0">
              <a:solidFill>
                <a:srgbClr val="0066FF"/>
              </a:solidFill>
              <a:latin typeface="Arial Narrow" pitchFamily="34" charset="0"/>
              <a:ea typeface="黑体" pitchFamily="2" charset="-122"/>
            </a:endParaRPr>
          </a:p>
          <a:p>
            <a:pPr>
              <a:buNone/>
            </a:pPr>
            <a:r>
              <a:rPr lang="en-US" altLang="zh-CN" sz="2400" dirty="0">
                <a:solidFill>
                  <a:srgbClr val="C00000"/>
                </a:solidFill>
                <a:latin typeface="Arial Narrow" pitchFamily="34" charset="0"/>
                <a:ea typeface="黑体" pitchFamily="2" charset="-122"/>
              </a:rPr>
              <a:t>	</a:t>
            </a:r>
            <a:r>
              <a:rPr lang="zh-CN" altLang="en-US" sz="2400" dirty="0">
                <a:solidFill>
                  <a:srgbClr val="C00000"/>
                </a:solidFill>
                <a:latin typeface="Arial Narrow" pitchFamily="34" charset="0"/>
                <a:ea typeface="黑体" pitchFamily="2" charset="-122"/>
              </a:rPr>
              <a:t>修改每台机器的</a:t>
            </a:r>
            <a:r>
              <a:rPr lang="en-US" altLang="zh-CN" sz="2400" dirty="0">
                <a:solidFill>
                  <a:srgbClr val="C00000"/>
                </a:solidFill>
                <a:latin typeface="Arial Narrow" pitchFamily="34" charset="0"/>
                <a:ea typeface="黑体" pitchFamily="2" charset="-122"/>
              </a:rPr>
              <a:t>/etc/hosts</a:t>
            </a:r>
            <a:r>
              <a:rPr lang="zh-CN" altLang="en-US" sz="2400" dirty="0">
                <a:solidFill>
                  <a:srgbClr val="C00000"/>
                </a:solidFill>
                <a:latin typeface="Arial Narrow" pitchFamily="34" charset="0"/>
                <a:ea typeface="黑体" pitchFamily="2" charset="-122"/>
              </a:rPr>
              <a:t>设置：</a:t>
            </a:r>
            <a:endParaRPr lang="en-US" altLang="zh-CN" sz="2400" dirty="0">
              <a:solidFill>
                <a:srgbClr val="C00000"/>
              </a:solidFill>
              <a:latin typeface="Arial Narrow" pitchFamily="34" charset="0"/>
              <a:ea typeface="黑体" pitchFamily="2" charset="-122"/>
            </a:endParaRPr>
          </a:p>
          <a:p>
            <a:pPr lvl="1"/>
            <a:r>
              <a:rPr lang="zh-CN" altLang="en-US" sz="2200" dirty="0">
                <a:solidFill>
                  <a:srgbClr val="C00000"/>
                </a:solidFill>
                <a:latin typeface="Arial Narrow" pitchFamily="34" charset="0"/>
                <a:ea typeface="黑体" pitchFamily="2" charset="-122"/>
              </a:rPr>
              <a:t>若为</a:t>
            </a:r>
            <a:r>
              <a:rPr lang="en-US" altLang="zh-CN" sz="2200" dirty="0" err="1">
                <a:solidFill>
                  <a:srgbClr val="C00000"/>
                </a:solidFill>
                <a:latin typeface="Arial Narrow" pitchFamily="34" charset="0"/>
                <a:ea typeface="黑体" pitchFamily="2" charset="-122"/>
              </a:rPr>
              <a:t>NameNode</a:t>
            </a:r>
            <a:r>
              <a:rPr lang="zh-CN" altLang="en-US" sz="2200" dirty="0">
                <a:solidFill>
                  <a:srgbClr val="C00000"/>
                </a:solidFill>
                <a:latin typeface="Arial Narrow" pitchFamily="34" charset="0"/>
                <a:ea typeface="黑体" pitchFamily="2" charset="-122"/>
              </a:rPr>
              <a:t>，则需要在</a:t>
            </a:r>
            <a:r>
              <a:rPr lang="en-US" altLang="zh-CN" sz="2200" dirty="0">
                <a:solidFill>
                  <a:srgbClr val="C00000"/>
                </a:solidFill>
                <a:latin typeface="Arial Narrow" pitchFamily="34" charset="0"/>
                <a:ea typeface="黑体" pitchFamily="2" charset="-122"/>
              </a:rPr>
              <a:t>hosts</a:t>
            </a:r>
            <a:r>
              <a:rPr lang="zh-CN" altLang="en-US" sz="2200" dirty="0">
                <a:solidFill>
                  <a:srgbClr val="C00000"/>
                </a:solidFill>
                <a:latin typeface="Arial Narrow" pitchFamily="34" charset="0"/>
                <a:ea typeface="黑体" pitchFamily="2" charset="-122"/>
              </a:rPr>
              <a:t>文件中添加集群中所有节点的</a:t>
            </a:r>
            <a:r>
              <a:rPr lang="en-US" altLang="zh-CN" sz="2200" dirty="0">
                <a:solidFill>
                  <a:srgbClr val="C00000"/>
                </a:solidFill>
                <a:latin typeface="Arial Narrow" pitchFamily="34" charset="0"/>
                <a:ea typeface="黑体" pitchFamily="2" charset="-122"/>
              </a:rPr>
              <a:t>IP</a:t>
            </a:r>
            <a:r>
              <a:rPr lang="zh-CN" altLang="en-US" sz="2200" dirty="0">
                <a:solidFill>
                  <a:srgbClr val="C00000"/>
                </a:solidFill>
                <a:latin typeface="Arial Narrow" pitchFamily="34" charset="0"/>
                <a:ea typeface="黑体" pitchFamily="2" charset="-122"/>
              </a:rPr>
              <a:t>地址及其对应的主机名</a:t>
            </a:r>
            <a:endParaRPr lang="en-US" altLang="zh-CN" sz="2200" dirty="0">
              <a:solidFill>
                <a:srgbClr val="C00000"/>
              </a:solidFill>
              <a:latin typeface="Arial Narrow" pitchFamily="34" charset="0"/>
              <a:ea typeface="黑体" pitchFamily="2" charset="-122"/>
            </a:endParaRPr>
          </a:p>
          <a:p>
            <a:pPr lvl="1"/>
            <a:r>
              <a:rPr lang="zh-CN" altLang="en-US" sz="2200" dirty="0">
                <a:solidFill>
                  <a:srgbClr val="C00000"/>
                </a:solidFill>
                <a:latin typeface="Arial Narrow" pitchFamily="34" charset="0"/>
                <a:ea typeface="黑体" pitchFamily="2" charset="-122"/>
              </a:rPr>
              <a:t>若为</a:t>
            </a:r>
            <a:r>
              <a:rPr lang="en-US" altLang="zh-CN" sz="2200" dirty="0" err="1">
                <a:solidFill>
                  <a:srgbClr val="C00000"/>
                </a:solidFill>
                <a:latin typeface="Arial Narrow" pitchFamily="34" charset="0"/>
                <a:ea typeface="黑体" pitchFamily="2" charset="-122"/>
              </a:rPr>
              <a:t>DataNode</a:t>
            </a:r>
            <a:r>
              <a:rPr lang="zh-CN" altLang="en-US" sz="2200" dirty="0">
                <a:solidFill>
                  <a:srgbClr val="C00000"/>
                </a:solidFill>
                <a:latin typeface="Arial Narrow" pitchFamily="34" charset="0"/>
                <a:ea typeface="黑体" pitchFamily="2" charset="-122"/>
              </a:rPr>
              <a:t>，则只需要在文件中添加本机和</a:t>
            </a:r>
            <a:r>
              <a:rPr lang="en-US" altLang="zh-CN" sz="2200" dirty="0" err="1">
                <a:solidFill>
                  <a:srgbClr val="C00000"/>
                </a:solidFill>
                <a:latin typeface="Arial Narrow" pitchFamily="34" charset="0"/>
                <a:ea typeface="黑体" pitchFamily="2" charset="-122"/>
              </a:rPr>
              <a:t>NameNode</a:t>
            </a:r>
            <a:r>
              <a:rPr lang="zh-CN" altLang="en-US" sz="2200" dirty="0">
                <a:solidFill>
                  <a:srgbClr val="C00000"/>
                </a:solidFill>
                <a:latin typeface="Arial Narrow" pitchFamily="34" charset="0"/>
                <a:ea typeface="黑体" pitchFamily="2" charset="-122"/>
              </a:rPr>
              <a:t>的</a:t>
            </a:r>
            <a:r>
              <a:rPr lang="en-US" altLang="zh-CN" sz="2200" dirty="0">
                <a:solidFill>
                  <a:srgbClr val="C00000"/>
                </a:solidFill>
                <a:latin typeface="Arial Narrow" pitchFamily="34" charset="0"/>
                <a:ea typeface="黑体" pitchFamily="2" charset="-122"/>
              </a:rPr>
              <a:t>IP</a:t>
            </a:r>
            <a:r>
              <a:rPr lang="zh-CN" altLang="en-US" sz="2200" dirty="0">
                <a:solidFill>
                  <a:srgbClr val="C00000"/>
                </a:solidFill>
                <a:latin typeface="Arial Narrow" pitchFamily="34" charset="0"/>
                <a:ea typeface="黑体" pitchFamily="2" charset="-122"/>
              </a:rPr>
              <a:t>地址及对应的主机名</a:t>
            </a:r>
            <a:endParaRPr lang="en-US" altLang="zh-CN" sz="2200" dirty="0">
              <a:solidFill>
                <a:srgbClr val="C00000"/>
              </a:solidFill>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4"/>
            <a:ext cx="8516820"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9.</a:t>
            </a:r>
            <a:r>
              <a:rPr lang="zh-CN" altLang="en-US" dirty="0">
                <a:solidFill>
                  <a:srgbClr val="0066FF"/>
                </a:solidFill>
                <a:latin typeface="Arial Narrow" pitchFamily="34" charset="0"/>
                <a:ea typeface="黑体" pitchFamily="2" charset="-122"/>
              </a:rPr>
              <a:t>复制</a:t>
            </a:r>
            <a:r>
              <a:rPr lang="en-US" altLang="zh-CN" dirty="0" err="1">
                <a:solidFill>
                  <a:srgbClr val="0066FF"/>
                </a:solidFill>
                <a:latin typeface="Arial Narrow" pitchFamily="34" charset="0"/>
                <a:ea typeface="黑体" pitchFamily="2" charset="-122"/>
              </a:rPr>
              <a:t>Hadoop</a:t>
            </a:r>
            <a:r>
              <a:rPr lang="zh-CN" altLang="en-US" dirty="0">
                <a:solidFill>
                  <a:srgbClr val="0066FF"/>
                </a:solidFill>
                <a:latin typeface="Arial Narrow" pitchFamily="34" charset="0"/>
                <a:ea typeface="黑体" pitchFamily="2" charset="-122"/>
              </a:rPr>
              <a:t>系统</a:t>
            </a:r>
          </a:p>
          <a:p>
            <a:r>
              <a:rPr lang="zh-CN" altLang="en-US" sz="2400" dirty="0">
                <a:latin typeface="Arial Narrow" pitchFamily="34" charset="0"/>
                <a:ea typeface="黑体" pitchFamily="2" charset="-122"/>
              </a:rPr>
              <a:t>将在主节点安装好的</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系统目录复制到每一个从节点上：</a:t>
            </a:r>
            <a:endParaRPr lang="en-US" altLang="zh-CN" sz="2400" dirty="0">
              <a:latin typeface="Arial Narrow" pitchFamily="34" charset="0"/>
              <a:ea typeface="黑体" pitchFamily="2" charset="-122"/>
            </a:endParaRPr>
          </a:p>
          <a:p>
            <a:pPr>
              <a:buNone/>
            </a:pPr>
            <a:r>
              <a:rPr lang="en-US" sz="24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altLang="zh-CN" sz="2000" dirty="0">
                <a:latin typeface="Arial Narrow" pitchFamily="34" charset="0"/>
                <a:ea typeface="黑体" pitchFamily="2" charset="-122"/>
              </a:rPr>
              <a:t> </a:t>
            </a:r>
            <a:r>
              <a:rPr lang="en-US" altLang="zh-CN" sz="2000" dirty="0">
                <a:solidFill>
                  <a:srgbClr val="00B0F0"/>
                </a:solidFill>
                <a:latin typeface="Arial Narrow" pitchFamily="34" charset="0"/>
                <a:ea typeface="黑体" pitchFamily="2" charset="-122"/>
              </a:rPr>
              <a:t>Master</a:t>
            </a:r>
            <a:r>
              <a:rPr lang="en-US" altLang="zh-CN" sz="20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 </a:t>
            </a:r>
            <a:r>
              <a:rPr lang="en-US" altLang="zh-CN" sz="1800" dirty="0" err="1">
                <a:solidFill>
                  <a:srgbClr val="00B0F0"/>
                </a:solidFill>
                <a:latin typeface="Arial Narrow" pitchFamily="34" charset="0"/>
                <a:ea typeface="黑体" pitchFamily="2" charset="-122"/>
              </a:rPr>
              <a:t>scp</a:t>
            </a:r>
            <a:r>
              <a:rPr lang="en-US" altLang="zh-CN" sz="1800" dirty="0">
                <a:solidFill>
                  <a:srgbClr val="00B0F0"/>
                </a:solidFill>
                <a:latin typeface="Arial Narrow" pitchFamily="34" charset="0"/>
                <a:ea typeface="黑体" pitchFamily="2" charset="-122"/>
              </a:rPr>
              <a:t> -r /home/</a:t>
            </a:r>
            <a:r>
              <a:rPr lang="en-US" altLang="zh-CN" sz="1800" dirty="0" err="1">
                <a:solidFill>
                  <a:srgbClr val="00B0F0"/>
                </a:solidFill>
                <a:latin typeface="Arial Narrow" pitchFamily="34" charset="0"/>
                <a:ea typeface="黑体" pitchFamily="2" charset="-122"/>
              </a:rPr>
              <a:t>hadoop</a:t>
            </a:r>
            <a:r>
              <a:rPr lang="en-US" altLang="zh-CN" sz="1800" dirty="0">
                <a:solidFill>
                  <a:srgbClr val="00B0F0"/>
                </a:solidFill>
                <a:latin typeface="Arial Narrow" pitchFamily="34" charset="0"/>
                <a:ea typeface="黑体" pitchFamily="2" charset="-122"/>
              </a:rPr>
              <a:t>/</a:t>
            </a:r>
            <a:r>
              <a:rPr lang="en-US" altLang="zh-CN" sz="1800" dirty="0" err="1">
                <a:solidFill>
                  <a:srgbClr val="00B0F0"/>
                </a:solidFill>
                <a:latin typeface="Arial Narrow" pitchFamily="34" charset="0"/>
                <a:ea typeface="黑体" pitchFamily="2" charset="-122"/>
              </a:rPr>
              <a:t>hadoop</a:t>
            </a:r>
            <a:r>
              <a:rPr lang="en-US" altLang="zh-CN" sz="1800" dirty="0">
                <a:solidFill>
                  <a:srgbClr val="00B0F0"/>
                </a:solidFill>
                <a:latin typeface="Arial Narrow" pitchFamily="34" charset="0"/>
                <a:ea typeface="黑体" pitchFamily="2" charset="-122"/>
              </a:rPr>
              <a:t>-installs </a:t>
            </a:r>
          </a:p>
          <a:p>
            <a:pPr>
              <a:buNone/>
            </a:pPr>
            <a:r>
              <a:rPr lang="en-US" altLang="zh-CN" sz="1800" dirty="0">
                <a:solidFill>
                  <a:srgbClr val="00B0F0"/>
                </a:solidFill>
                <a:latin typeface="Arial Narrow" pitchFamily="34" charset="0"/>
                <a:ea typeface="黑体" pitchFamily="2" charset="-122"/>
              </a:rPr>
              <a:t>                                                   [</a:t>
            </a:r>
            <a:r>
              <a:rPr lang="zh-CN" altLang="en-US" sz="1800" dirty="0">
                <a:solidFill>
                  <a:srgbClr val="00B0F0"/>
                </a:solidFill>
                <a:latin typeface="Arial Narrow" pitchFamily="34" charset="0"/>
                <a:ea typeface="黑体" pitchFamily="2" charset="-122"/>
              </a:rPr>
              <a:t>从节点主机名或</a:t>
            </a:r>
            <a:r>
              <a:rPr lang="en-US" altLang="zh-CN" sz="1800" dirty="0">
                <a:solidFill>
                  <a:srgbClr val="00B0F0"/>
                </a:solidFill>
                <a:latin typeface="Arial Narrow" pitchFamily="34" charset="0"/>
                <a:ea typeface="黑体" pitchFamily="2" charset="-122"/>
              </a:rPr>
              <a:t>IP]:/home/</a:t>
            </a:r>
            <a:r>
              <a:rPr lang="en-US" altLang="zh-CN" sz="1800" dirty="0" err="1">
                <a:solidFill>
                  <a:srgbClr val="00B0F0"/>
                </a:solidFill>
                <a:latin typeface="Arial Narrow" pitchFamily="34" charset="0"/>
                <a:ea typeface="黑体" pitchFamily="2" charset="-122"/>
              </a:rPr>
              <a:t>hadoop</a:t>
            </a:r>
            <a:r>
              <a:rPr lang="en-US" altLang="zh-CN" sz="1800" dirty="0">
                <a:solidFill>
                  <a:srgbClr val="00B0F0"/>
                </a:solidFill>
                <a:latin typeface="Arial Narrow" pitchFamily="34" charset="0"/>
                <a:ea typeface="黑体" pitchFamily="2" charset="-122"/>
              </a:rPr>
              <a:t>/</a:t>
            </a:r>
            <a:endParaRPr lang="zh-CN" altLang="en-US" sz="2400" dirty="0">
              <a:solidFill>
                <a:srgbClr val="00B0F0"/>
              </a:solidFill>
              <a:latin typeface="Arial Narrow" pitchFamily="34" charset="0"/>
              <a:ea typeface="黑体" pitchFamily="2" charset="-122"/>
            </a:endParaRPr>
          </a:p>
          <a:p>
            <a:pPr>
              <a:buNone/>
            </a:pPr>
            <a:r>
              <a:rPr lang="zh-CN" altLang="en-US" sz="2400" dirty="0">
                <a:latin typeface="Arial Narrow" pitchFamily="34" charset="0"/>
                <a:ea typeface="黑体" pitchFamily="2" charset="-122"/>
              </a:rPr>
              <a:t>    </a:t>
            </a:r>
            <a:endParaRPr lang="en-US" altLang="zh-CN" sz="2400" dirty="0">
              <a:latin typeface="Arial Narrow" pitchFamily="34" charset="0"/>
              <a:ea typeface="黑体" pitchFamily="2" charset="-122"/>
            </a:endParaRPr>
          </a:p>
          <a:p>
            <a:pPr>
              <a:buNone/>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这样可以避免对每一个从节点重复进行</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系统安装。</a:t>
            </a:r>
            <a:endParaRPr lang="en-US" altLang="zh-CN"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endParaRPr lang="zh-CN" altLang="en-US"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爆炸形 1 4"/>
          <p:cNvSpPr/>
          <p:nvPr/>
        </p:nvSpPr>
        <p:spPr>
          <a:xfrm>
            <a:off x="548640" y="4206240"/>
            <a:ext cx="1014984" cy="98755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sz="quarter" idx="1"/>
          </p:nvPr>
        </p:nvSpPr>
        <p:spPr>
          <a:xfrm>
            <a:off x="423980" y="745944"/>
            <a:ext cx="8516820"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10.</a:t>
            </a:r>
            <a:r>
              <a:rPr lang="zh-CN" altLang="en-US" dirty="0">
                <a:solidFill>
                  <a:srgbClr val="0066FF"/>
                </a:solidFill>
                <a:latin typeface="Arial Narrow" pitchFamily="34" charset="0"/>
                <a:ea typeface="黑体" pitchFamily="2" charset="-122"/>
              </a:rPr>
              <a:t>格式化</a:t>
            </a:r>
            <a:r>
              <a:rPr lang="en-US" altLang="zh-CN" dirty="0" err="1">
                <a:solidFill>
                  <a:srgbClr val="0066FF"/>
                </a:solidFill>
                <a:latin typeface="Arial Narrow" pitchFamily="34" charset="0"/>
                <a:ea typeface="黑体" pitchFamily="2" charset="-122"/>
              </a:rPr>
              <a:t>NameNode</a:t>
            </a:r>
            <a:endParaRPr lang="zh-CN" altLang="en-US" dirty="0">
              <a:solidFill>
                <a:srgbClr val="0066FF"/>
              </a:solidFill>
              <a:latin typeface="Arial Narrow" pitchFamily="34" charset="0"/>
              <a:ea typeface="黑体" pitchFamily="2" charset="-122"/>
            </a:endParaRPr>
          </a:p>
          <a:p>
            <a:r>
              <a:rPr lang="zh-CN" altLang="en-US" sz="2400" dirty="0">
                <a:latin typeface="Arial Narrow" pitchFamily="34" charset="0"/>
                <a:ea typeface="黑体" pitchFamily="2" charset="-122"/>
              </a:rPr>
              <a:t>执行</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的</a:t>
            </a:r>
            <a:r>
              <a:rPr lang="en-US" altLang="zh-CN" sz="2400" dirty="0">
                <a:latin typeface="Arial Narrow" pitchFamily="34" charset="0"/>
                <a:ea typeface="黑体" pitchFamily="2" charset="-122"/>
              </a:rPr>
              <a:t>bin</a:t>
            </a:r>
            <a:r>
              <a:rPr lang="zh-CN" altLang="en-US" sz="2400" dirty="0">
                <a:latin typeface="Arial Narrow" pitchFamily="34" charset="0"/>
                <a:ea typeface="黑体" pitchFamily="2" charset="-122"/>
              </a:rPr>
              <a:t>文件夹中的格式化命令：</a:t>
            </a:r>
            <a:endParaRPr lang="en-US" altLang="zh-CN" sz="2400" dirty="0">
              <a:latin typeface="Arial Narrow" pitchFamily="34" charset="0"/>
              <a:ea typeface="黑体" pitchFamily="2" charset="-122"/>
            </a:endParaRPr>
          </a:p>
          <a:p>
            <a:pPr>
              <a:buNone/>
            </a:pPr>
            <a:r>
              <a:rPr lang="en-US" sz="24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altLang="zh-CN" sz="2000" dirty="0">
                <a:latin typeface="Arial Narrow" pitchFamily="34" charset="0"/>
                <a:ea typeface="黑体" pitchFamily="2" charset="-122"/>
              </a:rPr>
              <a:t> </a:t>
            </a:r>
            <a:r>
              <a:rPr lang="en-US" altLang="zh-CN" sz="2000" dirty="0">
                <a:solidFill>
                  <a:srgbClr val="00B0F0"/>
                </a:solidFill>
                <a:latin typeface="Arial Narrow" pitchFamily="34" charset="0"/>
                <a:ea typeface="黑体" pitchFamily="2" charset="-122"/>
              </a:rPr>
              <a:t>Master</a:t>
            </a:r>
            <a:r>
              <a:rPr lang="en-US" sz="2000" dirty="0">
                <a:solidFill>
                  <a:srgbClr val="00B0F0"/>
                </a:solidFill>
                <a:latin typeface="Arial Narrow" pitchFamily="34" charset="0"/>
                <a:ea typeface="黑体" pitchFamily="2" charset="-122"/>
              </a:rPr>
              <a:t> ~]$ </a:t>
            </a:r>
            <a:r>
              <a:rPr lang="en-US"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namenode</a:t>
            </a:r>
            <a:r>
              <a:rPr lang="en-US" sz="2000" dirty="0">
                <a:solidFill>
                  <a:srgbClr val="00B0F0"/>
                </a:solidFill>
                <a:latin typeface="Arial Narrow" pitchFamily="34" charset="0"/>
                <a:ea typeface="黑体" pitchFamily="2" charset="-122"/>
              </a:rPr>
              <a:t> -format</a:t>
            </a:r>
            <a:endParaRPr lang="zh-CN" altLang="en-US" sz="2400" dirty="0">
              <a:solidFill>
                <a:srgbClr val="00B0F0"/>
              </a:solidFill>
              <a:latin typeface="Arial Narrow" pitchFamily="34" charset="0"/>
              <a:ea typeface="黑体" pitchFamily="2" charset="-122"/>
            </a:endParaRPr>
          </a:p>
          <a:p>
            <a:pPr>
              <a:buNone/>
            </a:pPr>
            <a:r>
              <a:rPr lang="zh-CN" altLang="en-US" sz="2400" dirty="0">
                <a:latin typeface="Arial Narrow" pitchFamily="34" charset="0"/>
                <a:ea typeface="黑体" pitchFamily="2" charset="-122"/>
              </a:rPr>
              <a:t>    </a:t>
            </a:r>
            <a:endParaRPr lang="en-US" altLang="zh-CN" sz="2400" dirty="0">
              <a:latin typeface="Arial Narrow" pitchFamily="34" charset="0"/>
              <a:ea typeface="黑体" pitchFamily="2" charset="-122"/>
            </a:endParaRPr>
          </a:p>
          <a:p>
            <a:pPr>
              <a:buNone/>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如果格式化成功，会返回一堆有关</a:t>
            </a:r>
            <a:r>
              <a:rPr lang="en-US" altLang="zh-CN" sz="2400" dirty="0" err="1">
                <a:latin typeface="Arial Narrow" pitchFamily="34" charset="0"/>
                <a:ea typeface="黑体" pitchFamily="2" charset="-122"/>
              </a:rPr>
              <a:t>NameNode</a:t>
            </a:r>
            <a:r>
              <a:rPr lang="zh-CN" altLang="en-US" sz="2400" dirty="0">
                <a:latin typeface="Arial Narrow" pitchFamily="34" charset="0"/>
                <a:ea typeface="黑体" pitchFamily="2" charset="-122"/>
              </a:rPr>
              <a:t>的启动信息，其中会有一句“</a:t>
            </a:r>
            <a:r>
              <a:rPr lang="en-US" altLang="zh-CN" sz="2400" dirty="0">
                <a:latin typeface="Arial Narrow" pitchFamily="34" charset="0"/>
                <a:ea typeface="黑体" pitchFamily="2" charset="-122"/>
              </a:rPr>
              <a:t>…. </a:t>
            </a:r>
            <a:r>
              <a:rPr lang="en-US" sz="2400" dirty="0">
                <a:latin typeface="Arial Narrow" pitchFamily="34" charset="0"/>
                <a:ea typeface="黑体" pitchFamily="2" charset="-122"/>
              </a:rPr>
              <a:t>has been successfully formatted.</a:t>
            </a:r>
            <a:r>
              <a:rPr lang="zh-CN" altLang="en-US" sz="2400" dirty="0">
                <a:latin typeface="Arial Narrow" pitchFamily="34" charset="0"/>
                <a:ea typeface="黑体" pitchFamily="2" charset="-122"/>
              </a:rPr>
              <a:t>”</a:t>
            </a:r>
            <a:endParaRPr lang="en-US" altLang="zh-CN"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endParaRPr lang="zh-CN" altLang="en-US"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
        <p:nvSpPr>
          <p:cNvPr id="4" name="矩形 3"/>
          <p:cNvSpPr/>
          <p:nvPr/>
        </p:nvSpPr>
        <p:spPr>
          <a:xfrm>
            <a:off x="676656" y="4482560"/>
            <a:ext cx="8129016" cy="1200329"/>
          </a:xfrm>
          <a:prstGeom prst="rect">
            <a:avLst/>
          </a:prstGeom>
        </p:spPr>
        <p:txBody>
          <a:bodyPr wrap="square">
            <a:spAutoFit/>
          </a:bodyPr>
          <a:lstStyle/>
          <a:p>
            <a:pPr>
              <a:buNone/>
            </a:pPr>
            <a:r>
              <a:rPr lang="zh-CN" altLang="en-US" sz="2400" dirty="0" smtClean="0">
                <a:latin typeface="Arial Narrow" pitchFamily="34" charset="0"/>
                <a:ea typeface="黑体" pitchFamily="2" charset="-122"/>
              </a:rPr>
              <a:t>警告：</a:t>
            </a:r>
            <a:r>
              <a:rPr lang="zh-CN" altLang="en-US" sz="2400" dirty="0" smtClean="0">
                <a:solidFill>
                  <a:srgbClr val="FF0000"/>
                </a:solidFill>
                <a:latin typeface="Arial Narrow" pitchFamily="34" charset="0"/>
                <a:ea typeface="黑体" pitchFamily="2" charset="-122"/>
              </a:rPr>
              <a:t>在已经安装好或部署运行的生产系统中，千万</a:t>
            </a:r>
            <a:r>
              <a:rPr lang="zh-CN" altLang="en-US" sz="2400" dirty="0" smtClean="0">
                <a:solidFill>
                  <a:srgbClr val="FF0000"/>
                </a:solidFill>
                <a:latin typeface="Arial Narrow" pitchFamily="34" charset="0"/>
                <a:ea typeface="黑体" pitchFamily="2" charset="-122"/>
              </a:rPr>
              <a:t>不能</a:t>
            </a:r>
            <a:endParaRPr lang="en-US" altLang="zh-CN" sz="2400" dirty="0" smtClean="0">
              <a:solidFill>
                <a:srgbClr val="FF0000"/>
              </a:solidFill>
              <a:latin typeface="Arial Narrow" pitchFamily="34" charset="0"/>
              <a:ea typeface="黑体" pitchFamily="2" charset="-122"/>
            </a:endParaRPr>
          </a:p>
          <a:p>
            <a:pPr>
              <a:buNone/>
            </a:pPr>
            <a:r>
              <a:rPr lang="en-US" altLang="zh-CN" sz="2400" dirty="0" smtClean="0">
                <a:solidFill>
                  <a:srgbClr val="FF0000"/>
                </a:solidFill>
                <a:latin typeface="Arial Narrow" pitchFamily="34" charset="0"/>
                <a:ea typeface="黑体" pitchFamily="2" charset="-122"/>
              </a:rPr>
              <a:t> </a:t>
            </a:r>
            <a:r>
              <a:rPr lang="en-US" altLang="zh-CN" sz="2400" dirty="0" smtClean="0">
                <a:solidFill>
                  <a:srgbClr val="FF0000"/>
                </a:solidFill>
                <a:latin typeface="Arial Narrow" pitchFamily="34" charset="0"/>
                <a:ea typeface="黑体" pitchFamily="2" charset="-122"/>
              </a:rPr>
              <a:t>             </a:t>
            </a:r>
            <a:r>
              <a:rPr lang="zh-CN" altLang="en-US" sz="2400" dirty="0" smtClean="0">
                <a:solidFill>
                  <a:srgbClr val="FF0000"/>
                </a:solidFill>
                <a:latin typeface="Arial Narrow" pitchFamily="34" charset="0"/>
                <a:ea typeface="黑体" pitchFamily="2" charset="-122"/>
              </a:rPr>
              <a:t>随意执行</a:t>
            </a:r>
            <a:r>
              <a:rPr lang="zh-CN" altLang="en-US" sz="2400" dirty="0" smtClean="0">
                <a:solidFill>
                  <a:srgbClr val="FF0000"/>
                </a:solidFill>
                <a:latin typeface="Arial Narrow" pitchFamily="34" charset="0"/>
                <a:ea typeface="黑体" pitchFamily="2" charset="-122"/>
              </a:rPr>
              <a:t>此格式化命令，否则</a:t>
            </a:r>
            <a:r>
              <a:rPr lang="zh-CN" altLang="en-US" sz="2400" dirty="0" smtClean="0">
                <a:solidFill>
                  <a:srgbClr val="FF0000"/>
                </a:solidFill>
                <a:latin typeface="Arial Narrow" pitchFamily="34" charset="0"/>
                <a:ea typeface="黑体" pitchFamily="2" charset="-122"/>
              </a:rPr>
              <a:t>将永久性删除</a:t>
            </a:r>
            <a:r>
              <a:rPr lang="en-US" altLang="zh-CN" sz="2400" dirty="0" smtClean="0">
                <a:solidFill>
                  <a:srgbClr val="FF0000"/>
                </a:solidFill>
                <a:latin typeface="Arial Narrow" pitchFamily="34" charset="0"/>
                <a:ea typeface="黑体" pitchFamily="2" charset="-122"/>
              </a:rPr>
              <a:t>HDFS</a:t>
            </a:r>
            <a:r>
              <a:rPr lang="zh-CN" altLang="en-US" sz="2400" dirty="0" smtClean="0">
                <a:solidFill>
                  <a:srgbClr val="FF0000"/>
                </a:solidFill>
                <a:latin typeface="Arial Narrow" pitchFamily="34" charset="0"/>
                <a:ea typeface="黑体" pitchFamily="2" charset="-122"/>
              </a:rPr>
              <a:t>文</a:t>
            </a:r>
            <a:endParaRPr lang="en-US" altLang="zh-CN" sz="2400" dirty="0" smtClean="0">
              <a:solidFill>
                <a:srgbClr val="FF0000"/>
              </a:solidFill>
              <a:latin typeface="Arial Narrow" pitchFamily="34" charset="0"/>
              <a:ea typeface="黑体" pitchFamily="2" charset="-122"/>
            </a:endParaRPr>
          </a:p>
          <a:p>
            <a:pPr>
              <a:buNone/>
            </a:pPr>
            <a:r>
              <a:rPr lang="en-US" altLang="zh-CN" sz="2400" dirty="0" smtClean="0">
                <a:solidFill>
                  <a:srgbClr val="FF0000"/>
                </a:solidFill>
                <a:latin typeface="Arial Narrow" pitchFamily="34" charset="0"/>
                <a:ea typeface="黑体" pitchFamily="2" charset="-122"/>
              </a:rPr>
              <a:t> </a:t>
            </a:r>
            <a:r>
              <a:rPr lang="en-US" altLang="zh-CN" sz="2400" dirty="0" smtClean="0">
                <a:solidFill>
                  <a:srgbClr val="FF0000"/>
                </a:solidFill>
                <a:latin typeface="Arial Narrow" pitchFamily="34" charset="0"/>
                <a:ea typeface="黑体" pitchFamily="2" charset="-122"/>
              </a:rPr>
              <a:t>             </a:t>
            </a:r>
            <a:r>
              <a:rPr lang="zh-CN" altLang="en-US" sz="2400" dirty="0" smtClean="0">
                <a:solidFill>
                  <a:srgbClr val="FF0000"/>
                </a:solidFill>
                <a:latin typeface="Arial Narrow" pitchFamily="34" charset="0"/>
                <a:ea typeface="黑体" pitchFamily="2" charset="-122"/>
              </a:rPr>
              <a:t>件系统中的全部有效</a:t>
            </a:r>
            <a:r>
              <a:rPr lang="zh-CN" altLang="en-US" sz="2400" dirty="0" smtClean="0">
                <a:solidFill>
                  <a:srgbClr val="FF0000"/>
                </a:solidFill>
                <a:latin typeface="Arial Narrow" pitchFamily="34" charset="0"/>
                <a:ea typeface="黑体" pitchFamily="2" charset="-122"/>
              </a:rPr>
              <a:t>数据！</a:t>
            </a:r>
            <a:endParaRPr lang="en-US" altLang="zh-CN" sz="2400" dirty="0">
              <a:solidFill>
                <a:srgbClr val="FF0000"/>
              </a:solidFill>
              <a:latin typeface="Arial Narrow" pitchFamily="34" charset="0"/>
              <a:ea typeface="黑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79" y="745944"/>
            <a:ext cx="8599947" cy="5959655"/>
          </a:xfrm>
        </p:spPr>
        <p:txBody>
          <a:bodyPr>
            <a:normAutofit lnSpcReduction="10000"/>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11. </a:t>
            </a:r>
            <a:r>
              <a:rPr lang="zh-CN" altLang="en-US" dirty="0">
                <a:solidFill>
                  <a:srgbClr val="0066FF"/>
                </a:solidFill>
                <a:latin typeface="Arial Narrow" pitchFamily="34" charset="0"/>
                <a:ea typeface="黑体" pitchFamily="2" charset="-122"/>
              </a:rPr>
              <a:t>启动</a:t>
            </a:r>
            <a:r>
              <a:rPr lang="en-US" altLang="zh-CN" dirty="0">
                <a:solidFill>
                  <a:srgbClr val="0066FF"/>
                </a:solidFill>
                <a:latin typeface="Arial Narrow" pitchFamily="34" charset="0"/>
                <a:ea typeface="黑体" pitchFamily="2" charset="-122"/>
              </a:rPr>
              <a:t>HDFS</a:t>
            </a:r>
            <a:r>
              <a:rPr lang="zh-CN" altLang="en-US" dirty="0">
                <a:solidFill>
                  <a:srgbClr val="0066FF"/>
                </a:solidFill>
                <a:latin typeface="Arial Narrow" pitchFamily="34" charset="0"/>
                <a:ea typeface="黑体" pitchFamily="2" charset="-122"/>
              </a:rPr>
              <a:t>和</a:t>
            </a:r>
            <a:r>
              <a:rPr lang="en-US" altLang="zh-CN" dirty="0" err="1">
                <a:solidFill>
                  <a:srgbClr val="0066FF"/>
                </a:solidFill>
                <a:latin typeface="Arial Narrow" pitchFamily="34" charset="0"/>
                <a:ea typeface="黑体" pitchFamily="2" charset="-122"/>
              </a:rPr>
              <a:t>MapReduce</a:t>
            </a:r>
            <a:endParaRPr lang="zh-CN" altLang="en-US" dirty="0">
              <a:solidFill>
                <a:srgbClr val="0066FF"/>
              </a:solidFill>
              <a:latin typeface="Arial Narrow" pitchFamily="34" charset="0"/>
              <a:ea typeface="黑体" pitchFamily="2" charset="-122"/>
            </a:endParaRPr>
          </a:p>
          <a:p>
            <a:r>
              <a:rPr lang="zh-CN" altLang="en-US" sz="2400" dirty="0">
                <a:latin typeface="Arial Narrow" pitchFamily="34" charset="0"/>
                <a:ea typeface="黑体" pitchFamily="2" charset="-122"/>
              </a:rPr>
              <a:t>执行以下命令启动</a:t>
            </a:r>
            <a:r>
              <a:rPr lang="en-US" altLang="zh-CN" sz="2400" dirty="0">
                <a:latin typeface="Arial Narrow" pitchFamily="34" charset="0"/>
                <a:ea typeface="黑体" pitchFamily="2" charset="-122"/>
              </a:rPr>
              <a:t>HDFS</a:t>
            </a:r>
            <a:r>
              <a:rPr lang="zh-CN" altLang="en-US" sz="2400" dirty="0">
                <a:latin typeface="Arial Narrow" pitchFamily="34" charset="0"/>
                <a:ea typeface="黑体" pitchFamily="2" charset="-122"/>
              </a:rPr>
              <a:t>和</a:t>
            </a:r>
            <a:r>
              <a:rPr lang="en-US" altLang="zh-CN" sz="2400" dirty="0" err="1">
                <a:latin typeface="Arial Narrow" pitchFamily="34" charset="0"/>
                <a:ea typeface="黑体" pitchFamily="2" charset="-122"/>
              </a:rPr>
              <a:t>MapReduce</a:t>
            </a:r>
            <a:endParaRPr lang="en-US" altLang="zh-CN" sz="2400" dirty="0">
              <a:latin typeface="Arial Narrow" pitchFamily="34" charset="0"/>
              <a:ea typeface="黑体" pitchFamily="2" charset="-122"/>
            </a:endParaRPr>
          </a:p>
          <a:p>
            <a:pPr>
              <a:buNone/>
            </a:pPr>
            <a:r>
              <a:rPr lang="en-US" sz="2000" dirty="0">
                <a:solidFill>
                  <a:srgbClr val="00B0F0"/>
                </a:solidFill>
                <a:latin typeface="Arial Narrow" pitchFamily="34" charset="0"/>
                <a:ea typeface="黑体" pitchFamily="2" charset="-122"/>
              </a:rPr>
              <a:t>     [</a:t>
            </a:r>
            <a:r>
              <a:rPr lang="en-US" altLang="zh-CN"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altLang="zh-CN" sz="2000" dirty="0">
                <a:latin typeface="Arial Narrow" pitchFamily="34" charset="0"/>
                <a:ea typeface="黑体" pitchFamily="2" charset="-122"/>
              </a:rPr>
              <a:t> </a:t>
            </a:r>
            <a:r>
              <a:rPr lang="en-US" altLang="zh-CN" sz="2000" dirty="0">
                <a:solidFill>
                  <a:srgbClr val="00B0F0"/>
                </a:solidFill>
                <a:latin typeface="Arial Narrow" pitchFamily="34" charset="0"/>
                <a:ea typeface="黑体" pitchFamily="2" charset="-122"/>
              </a:rPr>
              <a:t>Master</a:t>
            </a:r>
            <a:r>
              <a:rPr lang="en-US" altLang="zh-CN" sz="20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 start-</a:t>
            </a:r>
            <a:r>
              <a:rPr lang="en-US" altLang="zh-CN" sz="2000" dirty="0">
                <a:solidFill>
                  <a:srgbClr val="00B0F0"/>
                </a:solidFill>
                <a:latin typeface="Arial Narrow" pitchFamily="34" charset="0"/>
                <a:ea typeface="黑体" pitchFamily="2" charset="-122"/>
              </a:rPr>
              <a:t>all</a:t>
            </a:r>
            <a:r>
              <a:rPr lang="en-US" sz="2000" dirty="0">
                <a:solidFill>
                  <a:srgbClr val="00B0F0"/>
                </a:solidFill>
                <a:latin typeface="Arial Narrow" pitchFamily="34" charset="0"/>
                <a:ea typeface="黑体" pitchFamily="2" charset="-122"/>
              </a:rPr>
              <a:t>.sh</a:t>
            </a:r>
            <a:endParaRPr lang="zh-CN" altLang="en-US" sz="2000" dirty="0">
              <a:solidFill>
                <a:srgbClr val="00B0F0"/>
              </a:solidFill>
              <a:latin typeface="Arial Narrow" pitchFamily="34" charset="0"/>
              <a:ea typeface="黑体" pitchFamily="2" charset="-122"/>
            </a:endParaRPr>
          </a:p>
          <a:p>
            <a:r>
              <a:rPr lang="zh-CN" altLang="en-US" sz="2400" dirty="0">
                <a:latin typeface="Arial Narrow" pitchFamily="34" charset="0"/>
                <a:ea typeface="黑体" pitchFamily="2" charset="-122"/>
              </a:rPr>
              <a:t>用</a:t>
            </a:r>
            <a:r>
              <a:rPr lang="en-US" altLang="zh-CN" sz="2400" dirty="0">
                <a:latin typeface="Arial Narrow" pitchFamily="34" charset="0"/>
                <a:ea typeface="黑体" pitchFamily="2" charset="-122"/>
              </a:rPr>
              <a:t>JPS</a:t>
            </a:r>
            <a:r>
              <a:rPr lang="zh-CN" altLang="en-US" sz="2400" dirty="0">
                <a:latin typeface="Arial Narrow" pitchFamily="34" charset="0"/>
                <a:ea typeface="黑体" pitchFamily="2" charset="-122"/>
              </a:rPr>
              <a:t>命令检查一下是否正常启动：</a:t>
            </a:r>
          </a:p>
          <a:p>
            <a:pPr>
              <a:buNone/>
            </a:pPr>
            <a:r>
              <a:rPr lang="en-US" sz="20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altLang="zh-CN" sz="2000" dirty="0">
                <a:latin typeface="Arial Narrow" pitchFamily="34" charset="0"/>
                <a:ea typeface="黑体" pitchFamily="2" charset="-122"/>
              </a:rPr>
              <a:t> </a:t>
            </a:r>
            <a:r>
              <a:rPr lang="en-US" altLang="zh-CN" sz="2000" dirty="0">
                <a:solidFill>
                  <a:srgbClr val="00B0F0"/>
                </a:solidFill>
                <a:latin typeface="Arial Narrow" pitchFamily="34" charset="0"/>
                <a:ea typeface="黑体" pitchFamily="2" charset="-122"/>
              </a:rPr>
              <a:t>Master </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jps</a:t>
            </a:r>
            <a:endParaRPr lang="en-US" sz="2000" dirty="0">
              <a:solidFill>
                <a:srgbClr val="00B0F0"/>
              </a:solidFill>
              <a:latin typeface="Arial Narrow" pitchFamily="34" charset="0"/>
              <a:ea typeface="黑体" pitchFamily="2" charset="-122"/>
            </a:endParaRPr>
          </a:p>
          <a:p>
            <a:pPr lvl="1">
              <a:buNone/>
            </a:pPr>
            <a:r>
              <a:rPr lang="zh-CN" altLang="en-US" dirty="0">
                <a:latin typeface="Arial Narrow" pitchFamily="34" charset="0"/>
                <a:ea typeface="黑体" pitchFamily="2" charset="-122"/>
              </a:rPr>
              <a:t>显示以下各进程信息则说明</a:t>
            </a:r>
            <a:r>
              <a:rPr lang="en-US" altLang="zh-CN" dirty="0">
                <a:latin typeface="Arial Narrow" pitchFamily="34" charset="0"/>
                <a:ea typeface="黑体" pitchFamily="2" charset="-122"/>
              </a:rPr>
              <a:t>HDFS</a:t>
            </a:r>
            <a:r>
              <a:rPr lang="zh-CN" altLang="en-US" dirty="0">
                <a:latin typeface="Arial Narrow" pitchFamily="34" charset="0"/>
                <a:ea typeface="黑体" pitchFamily="2" charset="-122"/>
              </a:rPr>
              <a:t>和</a:t>
            </a:r>
            <a:r>
              <a:rPr lang="en-US" altLang="zh-CN" dirty="0" err="1">
                <a:latin typeface="Arial Narrow" pitchFamily="34" charset="0"/>
                <a:ea typeface="黑体" pitchFamily="2" charset="-122"/>
              </a:rPr>
              <a:t>MapReduce</a:t>
            </a:r>
            <a:r>
              <a:rPr lang="zh-CN" altLang="en-US" dirty="0">
                <a:latin typeface="Arial Narrow" pitchFamily="34" charset="0"/>
                <a:ea typeface="黑体" pitchFamily="2" charset="-122"/>
              </a:rPr>
              <a:t>都已正常启动：</a:t>
            </a:r>
            <a:endParaRPr lang="en-US" dirty="0">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4706 </a:t>
            </a:r>
            <a:r>
              <a:rPr lang="en-US" sz="1700" dirty="0" err="1">
                <a:solidFill>
                  <a:srgbClr val="FF0066"/>
                </a:solidFill>
                <a:latin typeface="Arial Narrow" pitchFamily="34" charset="0"/>
                <a:ea typeface="黑体" pitchFamily="2" charset="-122"/>
              </a:rPr>
              <a:t>ResourceManager</a:t>
            </a:r>
            <a:endParaRPr lang="zh-CN" altLang="en-US" sz="1700" dirty="0">
              <a:solidFill>
                <a:srgbClr val="FF0066"/>
              </a:solidFill>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4582 </a:t>
            </a:r>
            <a:r>
              <a:rPr lang="en-US" sz="1700" dirty="0" err="1">
                <a:solidFill>
                  <a:srgbClr val="FF0066"/>
                </a:solidFill>
                <a:latin typeface="Arial Narrow" pitchFamily="34" charset="0"/>
                <a:ea typeface="黑体" pitchFamily="2" charset="-122"/>
              </a:rPr>
              <a:t>SecondaryNameNode</a:t>
            </a:r>
            <a:endParaRPr lang="zh-CN" altLang="en-US" sz="1700" dirty="0">
              <a:solidFill>
                <a:srgbClr val="FF0066"/>
              </a:solidFill>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4278 </a:t>
            </a:r>
            <a:r>
              <a:rPr lang="en-US" sz="1700" dirty="0" err="1">
                <a:solidFill>
                  <a:srgbClr val="FF0066"/>
                </a:solidFill>
                <a:latin typeface="Arial Narrow" pitchFamily="34" charset="0"/>
                <a:ea typeface="黑体" pitchFamily="2" charset="-122"/>
              </a:rPr>
              <a:t>NameNode</a:t>
            </a:r>
            <a:endParaRPr lang="zh-CN" altLang="en-US" sz="1700" dirty="0">
              <a:solidFill>
                <a:srgbClr val="FF0066"/>
              </a:solidFill>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4413 </a:t>
            </a:r>
            <a:r>
              <a:rPr lang="en-US" sz="1700" dirty="0" err="1">
                <a:solidFill>
                  <a:srgbClr val="FF0066"/>
                </a:solidFill>
                <a:latin typeface="Arial Narrow" pitchFamily="34" charset="0"/>
                <a:ea typeface="黑体" pitchFamily="2" charset="-122"/>
              </a:rPr>
              <a:t>DataNode</a:t>
            </a:r>
            <a:endParaRPr lang="zh-CN" altLang="en-US" sz="1700" dirty="0">
              <a:solidFill>
                <a:srgbClr val="FF0066"/>
              </a:solidFill>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4853 </a:t>
            </a:r>
            <a:r>
              <a:rPr lang="en-US" sz="1700" dirty="0" err="1">
                <a:solidFill>
                  <a:srgbClr val="FF0066"/>
                </a:solidFill>
                <a:latin typeface="Arial Narrow" pitchFamily="34" charset="0"/>
                <a:ea typeface="黑体" pitchFamily="2" charset="-122"/>
              </a:rPr>
              <a:t>NodeManager</a:t>
            </a:r>
            <a:endParaRPr lang="zh-CN" altLang="en-US" sz="1700" dirty="0">
              <a:solidFill>
                <a:srgbClr val="FF0066"/>
              </a:solidFill>
              <a:latin typeface="Arial Narrow" pitchFamily="34" charset="0"/>
              <a:ea typeface="黑体" pitchFamily="2" charset="-122"/>
            </a:endParaRPr>
          </a:p>
          <a:p>
            <a:pPr lvl="2">
              <a:spcBef>
                <a:spcPts val="0"/>
              </a:spcBef>
              <a:buNone/>
            </a:pPr>
            <a:r>
              <a:rPr lang="en-US" sz="1700" dirty="0">
                <a:solidFill>
                  <a:srgbClr val="FF0066"/>
                </a:solidFill>
                <a:latin typeface="Arial Narrow" pitchFamily="34" charset="0"/>
                <a:ea typeface="黑体" pitchFamily="2" charset="-122"/>
              </a:rPr>
              <a:t>4889 </a:t>
            </a:r>
            <a:r>
              <a:rPr lang="en-US" sz="1700" dirty="0" err="1">
                <a:solidFill>
                  <a:srgbClr val="FF0066"/>
                </a:solidFill>
                <a:latin typeface="Arial Narrow" pitchFamily="34" charset="0"/>
                <a:ea typeface="黑体" pitchFamily="2" charset="-122"/>
              </a:rPr>
              <a:t>Jps</a:t>
            </a:r>
            <a:endParaRPr lang="en-US" sz="1700" dirty="0">
              <a:solidFill>
                <a:srgbClr val="FF0066"/>
              </a:solidFill>
              <a:latin typeface="Arial Narrow" pitchFamily="34" charset="0"/>
              <a:ea typeface="黑体" pitchFamily="2" charset="-122"/>
            </a:endParaRPr>
          </a:p>
          <a:p>
            <a:pPr lvl="2">
              <a:spcBef>
                <a:spcPts val="0"/>
              </a:spcBef>
              <a:buNone/>
            </a:pPr>
            <a:endParaRPr lang="zh-CN" altLang="en-US" sz="1700" dirty="0">
              <a:solidFill>
                <a:srgbClr val="FF0066"/>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12. </a:t>
            </a:r>
            <a:r>
              <a:rPr lang="zh-CN" altLang="en-US" dirty="0">
                <a:solidFill>
                  <a:srgbClr val="0066FF"/>
                </a:solidFill>
                <a:latin typeface="Arial Narrow" pitchFamily="34" charset="0"/>
                <a:ea typeface="黑体" pitchFamily="2" charset="-122"/>
              </a:rPr>
              <a:t>停止</a:t>
            </a:r>
            <a:r>
              <a:rPr lang="en-US" altLang="zh-CN" dirty="0">
                <a:solidFill>
                  <a:srgbClr val="0066FF"/>
                </a:solidFill>
                <a:latin typeface="Arial Narrow" pitchFamily="34" charset="0"/>
                <a:ea typeface="黑体" pitchFamily="2" charset="-122"/>
              </a:rPr>
              <a:t>HDFS</a:t>
            </a:r>
            <a:r>
              <a:rPr lang="zh-CN" altLang="en-US" dirty="0">
                <a:solidFill>
                  <a:srgbClr val="0066FF"/>
                </a:solidFill>
                <a:latin typeface="Arial Narrow" pitchFamily="34" charset="0"/>
                <a:ea typeface="黑体" pitchFamily="2" charset="-122"/>
              </a:rPr>
              <a:t>和</a:t>
            </a:r>
            <a:r>
              <a:rPr lang="en-US" altLang="zh-CN" dirty="0" err="1">
                <a:solidFill>
                  <a:srgbClr val="0066FF"/>
                </a:solidFill>
                <a:latin typeface="Arial Narrow" pitchFamily="34" charset="0"/>
                <a:ea typeface="黑体" pitchFamily="2" charset="-122"/>
              </a:rPr>
              <a:t>MapReduce</a:t>
            </a:r>
            <a:endParaRPr lang="zh-CN" altLang="en-US" dirty="0">
              <a:solidFill>
                <a:srgbClr val="0066FF"/>
              </a:solidFill>
              <a:latin typeface="Arial Narrow" pitchFamily="34" charset="0"/>
              <a:ea typeface="黑体" pitchFamily="2" charset="-122"/>
            </a:endParaRPr>
          </a:p>
          <a:p>
            <a:r>
              <a:rPr lang="zh-CN" altLang="en-US" sz="2400" dirty="0">
                <a:latin typeface="Arial Narrow" pitchFamily="34" charset="0"/>
                <a:ea typeface="黑体" pitchFamily="2" charset="-122"/>
              </a:rPr>
              <a:t>执行以下命令启动</a:t>
            </a:r>
            <a:r>
              <a:rPr lang="en-US" altLang="zh-CN" sz="2400" dirty="0">
                <a:latin typeface="Arial Narrow" pitchFamily="34" charset="0"/>
                <a:ea typeface="黑体" pitchFamily="2" charset="-122"/>
              </a:rPr>
              <a:t>HDFS</a:t>
            </a:r>
            <a:r>
              <a:rPr lang="zh-CN" altLang="en-US" sz="2400" dirty="0">
                <a:latin typeface="Arial Narrow" pitchFamily="34" charset="0"/>
                <a:ea typeface="黑体" pitchFamily="2" charset="-122"/>
              </a:rPr>
              <a:t>和</a:t>
            </a:r>
            <a:r>
              <a:rPr lang="en-US" altLang="zh-CN" sz="2400" dirty="0" err="1">
                <a:latin typeface="Arial Narrow" pitchFamily="34" charset="0"/>
                <a:ea typeface="黑体" pitchFamily="2" charset="-122"/>
              </a:rPr>
              <a:t>MapReduce</a:t>
            </a:r>
            <a:endParaRPr lang="en-US" altLang="zh-CN" sz="2400" dirty="0">
              <a:latin typeface="Arial Narrow" pitchFamily="34" charset="0"/>
              <a:ea typeface="黑体" pitchFamily="2" charset="-122"/>
            </a:endParaRPr>
          </a:p>
          <a:p>
            <a:pPr>
              <a:buNone/>
            </a:pPr>
            <a:r>
              <a:rPr lang="en-US" sz="2000" dirty="0">
                <a:solidFill>
                  <a:srgbClr val="00B0F0"/>
                </a:solidFill>
                <a:latin typeface="Arial Narrow" pitchFamily="34" charset="0"/>
                <a:ea typeface="黑体" pitchFamily="2" charset="-122"/>
              </a:rPr>
              <a:t>     [</a:t>
            </a:r>
            <a:r>
              <a:rPr lang="en-US" altLang="zh-CN"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altLang="zh-CN" sz="2000" dirty="0">
                <a:latin typeface="Arial Narrow" pitchFamily="34" charset="0"/>
                <a:ea typeface="黑体" pitchFamily="2" charset="-122"/>
              </a:rPr>
              <a:t> </a:t>
            </a:r>
            <a:r>
              <a:rPr lang="en-US" altLang="zh-CN" sz="2000" dirty="0">
                <a:solidFill>
                  <a:srgbClr val="00B0F0"/>
                </a:solidFill>
                <a:latin typeface="Arial Narrow" pitchFamily="34" charset="0"/>
                <a:ea typeface="黑体" pitchFamily="2" charset="-122"/>
              </a:rPr>
              <a:t>Master</a:t>
            </a:r>
            <a:r>
              <a:rPr lang="en-US" altLang="zh-CN" sz="20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 st</a:t>
            </a:r>
            <a:r>
              <a:rPr lang="en-US" altLang="zh-CN" sz="2000" dirty="0">
                <a:solidFill>
                  <a:srgbClr val="00B0F0"/>
                </a:solidFill>
                <a:latin typeface="Arial Narrow" pitchFamily="34" charset="0"/>
                <a:ea typeface="黑体" pitchFamily="2" charset="-122"/>
              </a:rPr>
              <a:t>op</a:t>
            </a:r>
            <a:r>
              <a:rPr lang="en-US" sz="2000" dirty="0">
                <a:solidFill>
                  <a:srgbClr val="00B0F0"/>
                </a:solidFill>
                <a:latin typeface="Arial Narrow" pitchFamily="34" charset="0"/>
                <a:ea typeface="黑体" pitchFamily="2" charset="-122"/>
              </a:rPr>
              <a:t>-</a:t>
            </a:r>
            <a:r>
              <a:rPr lang="en-US" altLang="zh-CN" sz="2000" dirty="0">
                <a:solidFill>
                  <a:srgbClr val="00B0F0"/>
                </a:solidFill>
                <a:latin typeface="Arial Narrow" pitchFamily="34" charset="0"/>
                <a:ea typeface="黑体" pitchFamily="2" charset="-122"/>
              </a:rPr>
              <a:t>all</a:t>
            </a:r>
            <a:r>
              <a:rPr lang="en-US" sz="2000" dirty="0">
                <a:solidFill>
                  <a:srgbClr val="00B0F0"/>
                </a:solidFill>
                <a:latin typeface="Arial Narrow" pitchFamily="34" charset="0"/>
                <a:ea typeface="黑体" pitchFamily="2" charset="-122"/>
              </a:rPr>
              <a:t>.sh</a:t>
            </a:r>
            <a:endParaRPr lang="zh-CN" altLang="en-US"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集群</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79" y="745944"/>
            <a:ext cx="8599947"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13. </a:t>
            </a:r>
            <a:r>
              <a:rPr lang="zh-CN" altLang="en-US" dirty="0">
                <a:solidFill>
                  <a:srgbClr val="0066FF"/>
                </a:solidFill>
                <a:latin typeface="Arial Narrow" pitchFamily="34" charset="0"/>
                <a:ea typeface="黑体" pitchFamily="2" charset="-122"/>
              </a:rPr>
              <a:t>运行测试</a:t>
            </a:r>
          </a:p>
          <a:p>
            <a:r>
              <a:rPr lang="zh-CN" altLang="en-US" sz="2400" dirty="0">
                <a:latin typeface="Arial Narrow" pitchFamily="34" charset="0"/>
                <a:ea typeface="黑体" pitchFamily="2" charset="-122"/>
              </a:rPr>
              <a:t>在</a:t>
            </a:r>
            <a:r>
              <a:rPr lang="en-US" altLang="zh-CN" sz="2400" dirty="0">
                <a:latin typeface="Arial Narrow" pitchFamily="34" charset="0"/>
                <a:ea typeface="黑体" pitchFamily="2" charset="-122"/>
              </a:rPr>
              <a:t>Linux</a:t>
            </a:r>
            <a:r>
              <a:rPr lang="zh-CN" altLang="en-US" sz="2400" dirty="0">
                <a:latin typeface="Arial Narrow" pitchFamily="34" charset="0"/>
                <a:ea typeface="黑体" pitchFamily="2" charset="-122"/>
              </a:rPr>
              <a:t>文件系统下（如</a:t>
            </a:r>
            <a:r>
              <a:rPr lang="en-US" altLang="zh-CN" sz="2400" dirty="0">
                <a:latin typeface="Arial Narrow" pitchFamily="34" charset="0"/>
                <a:ea typeface="黑体" pitchFamily="2" charset="-122"/>
              </a:rPr>
              <a:t>/root/test)</a:t>
            </a:r>
            <a:r>
              <a:rPr lang="zh-CN" altLang="en-US" sz="2400" dirty="0">
                <a:latin typeface="Arial Narrow" pitchFamily="34" charset="0"/>
                <a:ea typeface="黑体" pitchFamily="2" charset="-122"/>
              </a:rPr>
              <a:t>创建两个文本数据文件</a:t>
            </a:r>
            <a:r>
              <a:rPr lang="en-US" altLang="zh-CN" sz="2400" dirty="0">
                <a:latin typeface="Arial Narrow" pitchFamily="34" charset="0"/>
                <a:ea typeface="黑体" pitchFamily="2" charset="-122"/>
              </a:rPr>
              <a:t>:</a:t>
            </a:r>
          </a:p>
          <a:p>
            <a:pPr>
              <a:buNone/>
            </a:pPr>
            <a:r>
              <a:rPr lang="en-US" altLang="zh-CN" sz="2400" dirty="0">
                <a:latin typeface="Arial Narrow" pitchFamily="34" charset="0"/>
                <a:ea typeface="黑体" pitchFamily="2" charset="-122"/>
              </a:rPr>
              <a:t>	</a:t>
            </a:r>
            <a:r>
              <a:rPr lang="en-US" altLang="zh-CN" sz="2400" dirty="0">
                <a:solidFill>
                  <a:srgbClr val="0066FF"/>
                </a:solidFill>
                <a:latin typeface="Arial Narrow" pitchFamily="34" charset="0"/>
                <a:ea typeface="黑体" pitchFamily="2" charset="-122"/>
              </a:rPr>
              <a:t>file1.txt</a:t>
            </a:r>
            <a:r>
              <a:rPr lang="zh-CN" altLang="en-US" sz="2400" dirty="0">
                <a:solidFill>
                  <a:srgbClr val="0066FF"/>
                </a:solidFill>
                <a:latin typeface="Arial Narrow" pitchFamily="34" charset="0"/>
                <a:ea typeface="黑体" pitchFamily="2" charset="-122"/>
              </a:rPr>
              <a:t>：</a:t>
            </a:r>
            <a:r>
              <a:rPr lang="en-US" altLang="zh-CN" sz="2400" dirty="0">
                <a:solidFill>
                  <a:srgbClr val="C00000"/>
                </a:solidFill>
                <a:latin typeface="Arial Narrow" pitchFamily="34" charset="0"/>
                <a:ea typeface="黑体" pitchFamily="2" charset="-122"/>
              </a:rPr>
              <a:t>hello </a:t>
            </a:r>
            <a:r>
              <a:rPr lang="en-US" altLang="zh-CN" sz="2400" dirty="0" err="1">
                <a:solidFill>
                  <a:srgbClr val="C00000"/>
                </a:solidFill>
                <a:latin typeface="Arial Narrow" pitchFamily="34" charset="0"/>
                <a:ea typeface="黑体" pitchFamily="2" charset="-122"/>
              </a:rPr>
              <a:t>hadoop</a:t>
            </a:r>
            <a:r>
              <a:rPr lang="en-US" altLang="zh-CN" sz="2400" dirty="0">
                <a:solidFill>
                  <a:srgbClr val="C00000"/>
                </a:solidFill>
                <a:latin typeface="Arial Narrow" pitchFamily="34" charset="0"/>
                <a:ea typeface="黑体" pitchFamily="2" charset="-122"/>
              </a:rPr>
              <a:t> hello world</a:t>
            </a:r>
          </a:p>
          <a:p>
            <a:pPr>
              <a:buNone/>
            </a:pPr>
            <a:r>
              <a:rPr lang="en-US" altLang="zh-CN" sz="2400" dirty="0">
                <a:latin typeface="Arial Narrow" pitchFamily="34" charset="0"/>
                <a:ea typeface="黑体" pitchFamily="2" charset="-122"/>
              </a:rPr>
              <a:t>	</a:t>
            </a:r>
            <a:r>
              <a:rPr lang="en-US" altLang="zh-CN" sz="2400" dirty="0">
                <a:solidFill>
                  <a:srgbClr val="0066FF"/>
                </a:solidFill>
                <a:latin typeface="Arial Narrow" pitchFamily="34" charset="0"/>
                <a:ea typeface="黑体" pitchFamily="2" charset="-122"/>
              </a:rPr>
              <a:t>file2.txt</a:t>
            </a:r>
            <a:r>
              <a:rPr lang="zh-CN" altLang="en-US" sz="2400" dirty="0">
                <a:solidFill>
                  <a:srgbClr val="0066FF"/>
                </a:solidFill>
                <a:latin typeface="Arial Narrow" pitchFamily="34" charset="0"/>
                <a:ea typeface="黑体" pitchFamily="2" charset="-122"/>
              </a:rPr>
              <a:t>：</a:t>
            </a:r>
            <a:r>
              <a:rPr lang="en-US" altLang="zh-CN" sz="2400" dirty="0">
                <a:solidFill>
                  <a:srgbClr val="C00000"/>
                </a:solidFill>
                <a:latin typeface="Arial Narrow" pitchFamily="34" charset="0"/>
                <a:ea typeface="黑体" pitchFamily="2" charset="-122"/>
              </a:rPr>
              <a:t>goodbye </a:t>
            </a:r>
            <a:r>
              <a:rPr lang="en-US" altLang="zh-CN" sz="2400" dirty="0" err="1">
                <a:solidFill>
                  <a:srgbClr val="C00000"/>
                </a:solidFill>
                <a:latin typeface="Arial Narrow" pitchFamily="34" charset="0"/>
                <a:ea typeface="黑体" pitchFamily="2" charset="-122"/>
              </a:rPr>
              <a:t>hadoop</a:t>
            </a:r>
            <a:r>
              <a:rPr lang="en-US" altLang="zh-CN" sz="2400" dirty="0">
                <a:solidFill>
                  <a:srgbClr val="C00000"/>
                </a:solidFill>
                <a:latin typeface="Arial Narrow" pitchFamily="34" charset="0"/>
                <a:ea typeface="黑体" pitchFamily="2" charset="-122"/>
              </a:rPr>
              <a:t> </a:t>
            </a:r>
          </a:p>
          <a:p>
            <a:r>
              <a:rPr lang="zh-CN" altLang="en-US" sz="2400" dirty="0">
                <a:latin typeface="Arial Narrow" pitchFamily="34" charset="0"/>
                <a:ea typeface="黑体" pitchFamily="2" charset="-122"/>
              </a:rPr>
              <a:t>将文件复制到</a:t>
            </a:r>
            <a:r>
              <a:rPr lang="en-US" altLang="zh-CN" sz="2400" dirty="0">
                <a:latin typeface="Arial Narrow" pitchFamily="34" charset="0"/>
                <a:ea typeface="黑体" pitchFamily="2" charset="-122"/>
              </a:rPr>
              <a:t>HDFS</a:t>
            </a:r>
            <a:r>
              <a:rPr lang="zh-CN" altLang="en-US" sz="2400" dirty="0">
                <a:latin typeface="Arial Narrow" pitchFamily="34" charset="0"/>
                <a:ea typeface="黑体" pitchFamily="2" charset="-122"/>
              </a:rPr>
              <a:t>文件系统中：</a:t>
            </a:r>
          </a:p>
          <a:p>
            <a:pPr>
              <a:buNone/>
            </a:pPr>
            <a:r>
              <a:rPr lang="en-US" sz="20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altLang="zh-CN" sz="2000" dirty="0">
                <a:latin typeface="Arial Narrow" pitchFamily="34" charset="0"/>
                <a:ea typeface="黑体" pitchFamily="2" charset="-122"/>
              </a:rPr>
              <a:t> </a:t>
            </a:r>
            <a:r>
              <a:rPr lang="en-US" altLang="zh-CN" sz="2000" dirty="0">
                <a:solidFill>
                  <a:srgbClr val="00B0F0"/>
                </a:solidFill>
                <a:latin typeface="Arial Narrow" pitchFamily="34" charset="0"/>
                <a:ea typeface="黑体" pitchFamily="2" charset="-122"/>
              </a:rPr>
              <a:t>Master</a:t>
            </a:r>
            <a:r>
              <a:rPr lang="en-US" sz="2000" dirty="0">
                <a:solidFill>
                  <a:srgbClr val="00B0F0"/>
                </a:solidFill>
                <a:latin typeface="Arial Narrow" pitchFamily="34" charset="0"/>
                <a:ea typeface="黑体" pitchFamily="2" charset="-122"/>
              </a:rPr>
              <a:t> ~]$ </a:t>
            </a:r>
            <a:r>
              <a:rPr lang="en-US" altLang="zh-CN" sz="2000" dirty="0" err="1" smtClean="0">
                <a:solidFill>
                  <a:srgbClr val="00B0F0"/>
                </a:solidFill>
                <a:latin typeface="Arial Narrow" pitchFamily="34" charset="0"/>
                <a:ea typeface="黑体" pitchFamily="2" charset="-122"/>
              </a:rPr>
              <a:t>hadoop</a:t>
            </a:r>
            <a:r>
              <a:rPr lang="en-US" altLang="zh-CN" sz="2000" dirty="0" smtClean="0">
                <a:solidFill>
                  <a:srgbClr val="00B0F0"/>
                </a:solidFill>
                <a:latin typeface="Arial Narrow" pitchFamily="34" charset="0"/>
                <a:ea typeface="黑体" pitchFamily="2" charset="-122"/>
              </a:rPr>
              <a:t> </a:t>
            </a:r>
            <a:r>
              <a:rPr lang="en-US" altLang="zh-CN" sz="2000" dirty="0" err="1" smtClean="0">
                <a:solidFill>
                  <a:srgbClr val="00B0F0"/>
                </a:solidFill>
                <a:latin typeface="Arial Narrow" pitchFamily="34" charset="0"/>
                <a:ea typeface="黑体" pitchFamily="2" charset="-122"/>
              </a:rPr>
              <a:t>dfs</a:t>
            </a:r>
            <a:r>
              <a:rPr lang="en-US" altLang="zh-CN" sz="2000" dirty="0" smtClean="0">
                <a:solidFill>
                  <a:srgbClr val="00B0F0"/>
                </a:solidFill>
                <a:latin typeface="Arial Narrow" pitchFamily="34" charset="0"/>
                <a:ea typeface="黑体" pitchFamily="2" charset="-122"/>
              </a:rPr>
              <a:t> </a:t>
            </a:r>
            <a:r>
              <a:rPr lang="en-US" altLang="zh-CN"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copyFromLocal</a:t>
            </a:r>
            <a:r>
              <a:rPr lang="en-US" altLang="zh-CN" sz="2000" dirty="0">
                <a:solidFill>
                  <a:srgbClr val="00B0F0"/>
                </a:solidFill>
                <a:latin typeface="Arial Narrow" pitchFamily="34" charset="0"/>
                <a:ea typeface="黑体" pitchFamily="2" charset="-122"/>
              </a:rPr>
              <a:t>   /root/test   test-in</a:t>
            </a:r>
            <a:endParaRPr lang="en-US" sz="2000" dirty="0">
              <a:solidFill>
                <a:srgbClr val="00B0F0"/>
              </a:solidFill>
              <a:latin typeface="Arial Narrow" pitchFamily="34" charset="0"/>
              <a:ea typeface="黑体" pitchFamily="2" charset="-122"/>
            </a:endParaRPr>
          </a:p>
          <a:p>
            <a:pPr lvl="1">
              <a:buNone/>
            </a:pPr>
            <a:r>
              <a:rPr lang="en-US" altLang="zh-CN" dirty="0">
                <a:latin typeface="Arial Narrow" pitchFamily="34" charset="0"/>
                <a:ea typeface="黑体" pitchFamily="2" charset="-122"/>
              </a:rPr>
              <a:t>test-in</a:t>
            </a:r>
            <a:r>
              <a:rPr lang="zh-CN" altLang="en-US" dirty="0">
                <a:latin typeface="Arial Narrow" pitchFamily="34" charset="0"/>
                <a:ea typeface="黑体" pitchFamily="2" charset="-122"/>
              </a:rPr>
              <a:t>是在</a:t>
            </a:r>
            <a:r>
              <a:rPr lang="en-US" altLang="zh-CN" dirty="0">
                <a:latin typeface="Arial Narrow" pitchFamily="34" charset="0"/>
                <a:ea typeface="黑体" pitchFamily="2" charset="-122"/>
              </a:rPr>
              <a:t>HDFS</a:t>
            </a:r>
            <a:r>
              <a:rPr lang="zh-CN" altLang="en-US" dirty="0">
                <a:latin typeface="Arial Narrow" pitchFamily="34" charset="0"/>
                <a:ea typeface="黑体" pitchFamily="2" charset="-122"/>
              </a:rPr>
              <a:t>中建立的一个数据数据目录</a:t>
            </a:r>
            <a:endParaRPr lang="en-US" altLang="zh-CN" dirty="0">
              <a:latin typeface="Arial Narrow" pitchFamily="34" charset="0"/>
              <a:ea typeface="黑体" pitchFamily="2" charset="-122"/>
            </a:endParaRPr>
          </a:p>
          <a:p>
            <a:pPr marL="274320" lvl="1" indent="-274320">
              <a:spcBef>
                <a:spcPts val="580"/>
              </a:spcBef>
              <a:buClr>
                <a:schemeClr val="accent1"/>
              </a:buClr>
            </a:pPr>
            <a:r>
              <a:rPr lang="zh-CN" altLang="en-US" dirty="0">
                <a:latin typeface="Arial Narrow" pitchFamily="34" charset="0"/>
                <a:ea typeface="黑体" pitchFamily="2" charset="-122"/>
              </a:rPr>
              <a:t>运行</a:t>
            </a:r>
            <a:r>
              <a:rPr lang="en-US" altLang="zh-CN" dirty="0" err="1">
                <a:latin typeface="Arial Narrow" pitchFamily="34" charset="0"/>
                <a:ea typeface="黑体" pitchFamily="2" charset="-122"/>
              </a:rPr>
              <a:t>hadoop</a:t>
            </a:r>
            <a:r>
              <a:rPr lang="zh-CN" altLang="en-US" dirty="0">
                <a:latin typeface="Arial Narrow" pitchFamily="34" charset="0"/>
                <a:ea typeface="黑体" pitchFamily="2" charset="-122"/>
              </a:rPr>
              <a:t>安装包中自带的</a:t>
            </a:r>
            <a:r>
              <a:rPr lang="en-US" altLang="zh-CN" dirty="0" err="1">
                <a:latin typeface="Arial Narrow" pitchFamily="34" charset="0"/>
                <a:ea typeface="黑体" pitchFamily="2" charset="-122"/>
              </a:rPr>
              <a:t>WorldCount</a:t>
            </a:r>
            <a:r>
              <a:rPr lang="zh-CN" altLang="en-US" dirty="0">
                <a:latin typeface="Arial Narrow" pitchFamily="34" charset="0"/>
                <a:ea typeface="黑体" pitchFamily="2" charset="-122"/>
              </a:rPr>
              <a:t>程序进行测试：</a:t>
            </a:r>
            <a:endParaRPr lang="en-US" altLang="en-US" dirty="0">
              <a:latin typeface="Arial Narrow" pitchFamily="34" charset="0"/>
              <a:ea typeface="黑体" pitchFamily="2" charset="-122"/>
            </a:endParaRPr>
          </a:p>
          <a:p>
            <a:pPr>
              <a:buNone/>
            </a:pPr>
            <a:r>
              <a:rPr lang="en-US" sz="20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a:solidFill>
                  <a:srgbClr val="00B0F0"/>
                </a:solidFill>
                <a:latin typeface="Arial Narrow" pitchFamily="34" charset="0"/>
                <a:ea typeface="黑体" pitchFamily="2" charset="-122"/>
              </a:rPr>
              <a:t>@</a:t>
            </a:r>
            <a:r>
              <a:rPr lang="en-US" altLang="zh-CN" sz="2000" dirty="0">
                <a:latin typeface="Arial Narrow" pitchFamily="34" charset="0"/>
                <a:ea typeface="黑体" pitchFamily="2" charset="-122"/>
              </a:rPr>
              <a:t> </a:t>
            </a:r>
            <a:r>
              <a:rPr lang="en-US" altLang="zh-CN" sz="2000" dirty="0">
                <a:solidFill>
                  <a:srgbClr val="00B0F0"/>
                </a:solidFill>
                <a:latin typeface="Arial Narrow" pitchFamily="34" charset="0"/>
                <a:ea typeface="黑体" pitchFamily="2" charset="-122"/>
              </a:rPr>
              <a:t>Master </a:t>
            </a:r>
            <a:r>
              <a:rPr lang="en-US" sz="2000" dirty="0">
                <a:solidFill>
                  <a:srgbClr val="00B0F0"/>
                </a:solidFill>
                <a:latin typeface="Arial Narrow" pitchFamily="34" charset="0"/>
                <a:ea typeface="黑体" pitchFamily="2" charset="-122"/>
              </a:rPr>
              <a:t>~]$ </a:t>
            </a:r>
            <a:r>
              <a:rPr lang="en-US" altLang="zh-CN" sz="2000" dirty="0" err="1">
                <a:solidFill>
                  <a:srgbClr val="00B0F0"/>
                </a:solidFill>
                <a:latin typeface="Arial Narrow" pitchFamily="34" charset="0"/>
                <a:ea typeface="黑体" pitchFamily="2" charset="-122"/>
              </a:rPr>
              <a:t>hadoop</a:t>
            </a:r>
            <a:r>
              <a:rPr lang="en-US" altLang="zh-CN" sz="2000" dirty="0">
                <a:solidFill>
                  <a:srgbClr val="00B0F0"/>
                </a:solidFill>
                <a:latin typeface="Arial Narrow" pitchFamily="34" charset="0"/>
                <a:ea typeface="黑体" pitchFamily="2" charset="-122"/>
              </a:rPr>
              <a:t> jar hadoop-2.7.1-examples.jar  </a:t>
            </a:r>
          </a:p>
          <a:p>
            <a:pPr>
              <a:buNone/>
            </a:pPr>
            <a:r>
              <a:rPr lang="en-US" altLang="zh-CN" sz="2000" dirty="0">
                <a:solidFill>
                  <a:srgbClr val="00B0F0"/>
                </a:solidFill>
                <a:latin typeface="Arial Narrow" pitchFamily="34" charset="0"/>
                <a:ea typeface="黑体" pitchFamily="2" charset="-122"/>
              </a:rPr>
              <a:t>     </a:t>
            </a:r>
            <a:r>
              <a:rPr lang="en-US" altLang="zh-CN" sz="2000" dirty="0" err="1">
                <a:solidFill>
                  <a:srgbClr val="00B0F0"/>
                </a:solidFill>
                <a:latin typeface="Arial Narrow" pitchFamily="34" charset="0"/>
                <a:ea typeface="黑体" pitchFamily="2" charset="-122"/>
              </a:rPr>
              <a:t>wordcount</a:t>
            </a:r>
            <a:r>
              <a:rPr lang="en-US" altLang="zh-CN" sz="2000" dirty="0">
                <a:solidFill>
                  <a:srgbClr val="00B0F0"/>
                </a:solidFill>
                <a:latin typeface="Arial Narrow" pitchFamily="34" charset="0"/>
                <a:ea typeface="黑体" pitchFamily="2" charset="-122"/>
              </a:rPr>
              <a:t>   test-in   test-out</a:t>
            </a:r>
          </a:p>
          <a:p>
            <a:pPr>
              <a:buNone/>
            </a:pPr>
            <a:r>
              <a:rPr lang="zh-CN" altLang="en-US" sz="2400" dirty="0">
                <a:latin typeface="Arial Narrow" pitchFamily="34" charset="0"/>
                <a:ea typeface="黑体" pitchFamily="2" charset="-122"/>
              </a:rPr>
              <a:t>   其中</a:t>
            </a:r>
            <a:r>
              <a:rPr lang="en-US" altLang="zh-CN" sz="2400" dirty="0">
                <a:latin typeface="Arial Narrow" pitchFamily="34" charset="0"/>
                <a:ea typeface="黑体" pitchFamily="2" charset="-122"/>
              </a:rPr>
              <a:t>test-out</a:t>
            </a:r>
            <a:r>
              <a:rPr lang="zh-CN" altLang="en-US" sz="2400" dirty="0">
                <a:latin typeface="Arial Narrow" pitchFamily="34" charset="0"/>
                <a:ea typeface="黑体" pitchFamily="2" charset="-122"/>
              </a:rPr>
              <a:t>只能由程序创建，不能事先存在</a:t>
            </a:r>
            <a:r>
              <a:rPr lang="en-US" altLang="zh-CN" sz="2400" dirty="0">
                <a:latin typeface="Arial Narrow" pitchFamily="34" charset="0"/>
                <a:ea typeface="黑体" pitchFamily="2" charset="-122"/>
              </a:rPr>
              <a:t>, hadoop-mapreduce-examples-2.7.1.jar</a:t>
            </a:r>
            <a:r>
              <a:rPr lang="zh-CN" altLang="en-US" sz="2400" dirty="0">
                <a:latin typeface="Arial Narrow" pitchFamily="34" charset="0"/>
                <a:ea typeface="黑体" pitchFamily="2" charset="-122"/>
              </a:rPr>
              <a:t>在</a:t>
            </a:r>
            <a:r>
              <a:rPr lang="en-US" altLang="zh-CN" sz="2400" dirty="0">
                <a:latin typeface="Arial Narrow" pitchFamily="34" charset="0"/>
                <a:ea typeface="黑体" pitchFamily="2" charset="-122"/>
              </a:rPr>
              <a:t>${HADDOP_HOME}/share/</a:t>
            </a:r>
            <a:r>
              <a:rPr lang="en-US" altLang="zh-CN" sz="2400" dirty="0" err="1">
                <a:latin typeface="Arial Narrow" pitchFamily="34" charset="0"/>
                <a:ea typeface="黑体" pitchFamily="2" charset="-122"/>
              </a:rPr>
              <a:t>hadoop</a:t>
            </a:r>
            <a:r>
              <a:rPr lang="en-US" altLang="zh-CN" sz="2400" dirty="0">
                <a:latin typeface="Arial Narrow" pitchFamily="34" charset="0"/>
                <a:ea typeface="黑体" pitchFamily="2" charset="-122"/>
              </a:rPr>
              <a:t>/</a:t>
            </a:r>
            <a:r>
              <a:rPr lang="en-US" altLang="zh-CN" sz="2400" dirty="0" err="1">
                <a:latin typeface="Arial Narrow" pitchFamily="34" charset="0"/>
                <a:ea typeface="黑体" pitchFamily="2" charset="-122"/>
              </a:rPr>
              <a:t>mapreduce</a:t>
            </a:r>
            <a:r>
              <a:rPr lang="zh-CN" altLang="en-US" sz="2400" dirty="0">
                <a:latin typeface="Arial Narrow" pitchFamily="34" charset="0"/>
                <a:ea typeface="黑体" pitchFamily="2" charset="-122"/>
              </a:rPr>
              <a:t>下</a:t>
            </a:r>
            <a:endParaRPr lang="en-US" altLang="zh-CN"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79" y="1219200"/>
            <a:ext cx="8599947" cy="5486399"/>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黑体" pitchFamily="2" charset="-122"/>
                <a:ea typeface="黑体" pitchFamily="2" charset="-122"/>
              </a:rPr>
              <a:t>程序开发与提交作业基本过程</a:t>
            </a:r>
          </a:p>
          <a:p>
            <a:pPr>
              <a:buNone/>
            </a:pPr>
            <a:endParaRPr lang="zh-CN" altLang="en-US" sz="2400" dirty="0">
              <a:latin typeface="黑体" pitchFamily="2" charset="-122"/>
              <a:ea typeface="黑体" pitchFamily="2" charset="-122"/>
            </a:endParaRPr>
          </a:p>
        </p:txBody>
      </p:sp>
      <p:sp>
        <p:nvSpPr>
          <p:cNvPr id="15" name="Title 1"/>
          <p:cNvSpPr txBox="1">
            <a:spLocks/>
          </p:cNvSpPr>
          <p:nvPr/>
        </p:nvSpPr>
        <p:spPr>
          <a:xfrm>
            <a:off x="430199" y="302226"/>
            <a:ext cx="8325874" cy="713774"/>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3. </a:t>
            </a:r>
            <a:r>
              <a:rPr kumimoji="0" lang="en-US" altLang="zh-CN" sz="32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集群远程作业提交与执行</a:t>
            </a:r>
            <a:endParaRPr kumimoji="0" lang="en-US" altLang="zh-CN"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graphicFrame>
        <p:nvGraphicFramePr>
          <p:cNvPr id="24578" name="Object 2"/>
          <p:cNvGraphicFramePr>
            <a:graphicFrameLocks noChangeAspect="1"/>
          </p:cNvGraphicFramePr>
          <p:nvPr/>
        </p:nvGraphicFramePr>
        <p:xfrm>
          <a:off x="499062" y="1653309"/>
          <a:ext cx="8201591" cy="4692073"/>
        </p:xfrm>
        <a:graphic>
          <a:graphicData uri="http://schemas.openxmlformats.org/presentationml/2006/ole">
            <p:oleObj spid="_x0000_s26664" r:id="rId3" imgW="5167688" imgH="2949983" progId="">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79" y="745944"/>
            <a:ext cx="8599947"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集群分布方式下远程提交作业</a:t>
            </a:r>
          </a:p>
          <a:p>
            <a:pPr>
              <a:buNone/>
            </a:pPr>
            <a:r>
              <a:rPr lang="en-US" altLang="zh-CN" sz="2400" dirty="0">
                <a:solidFill>
                  <a:srgbClr val="0066FF"/>
                </a:solidFill>
                <a:latin typeface="Arial Narrow" pitchFamily="34" charset="0"/>
                <a:ea typeface="黑体" pitchFamily="2" charset="-122"/>
              </a:rPr>
              <a:t>1. </a:t>
            </a:r>
            <a:r>
              <a:rPr lang="zh-CN" altLang="en-US" sz="2400" dirty="0">
                <a:solidFill>
                  <a:srgbClr val="0066FF"/>
                </a:solidFill>
                <a:latin typeface="Arial Narrow" pitchFamily="34" charset="0"/>
                <a:ea typeface="黑体" pitchFamily="2" charset="-122"/>
              </a:rPr>
              <a:t>本地完成程序编写和调试</a:t>
            </a:r>
            <a:endParaRPr lang="en-US" altLang="zh-CN" sz="2400" dirty="0">
              <a:solidFill>
                <a:srgbClr val="0066FF"/>
              </a:solidFill>
              <a:latin typeface="Arial Narrow" pitchFamily="34" charset="0"/>
              <a:ea typeface="黑体" pitchFamily="2" charset="-122"/>
            </a:endParaRPr>
          </a:p>
          <a:p>
            <a:pPr>
              <a:buNone/>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在自己本地安装了单机或伪分布</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系统的机器上，完成程序编写和调试</a:t>
            </a:r>
            <a:endParaRPr lang="en-US" altLang="zh-CN"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r>
              <a:rPr lang="en-US" altLang="zh-CN" sz="2400" dirty="0">
                <a:solidFill>
                  <a:srgbClr val="0066FF"/>
                </a:solidFill>
                <a:latin typeface="Arial Narrow" pitchFamily="34" charset="0"/>
                <a:ea typeface="黑体" pitchFamily="2" charset="-122"/>
              </a:rPr>
              <a:t>2.</a:t>
            </a:r>
            <a:r>
              <a:rPr lang="zh-CN" altLang="en-US" sz="2400" dirty="0">
                <a:solidFill>
                  <a:srgbClr val="0066FF"/>
                </a:solidFill>
                <a:latin typeface="Arial Narrow" pitchFamily="34" charset="0"/>
                <a:ea typeface="黑体" pitchFamily="2" charset="-122"/>
              </a:rPr>
              <a:t>创建用户账户</a:t>
            </a:r>
          </a:p>
          <a:p>
            <a:pPr>
              <a:buNone/>
            </a:pPr>
            <a:r>
              <a:rPr lang="zh-CN" altLang="en-US" sz="2400" dirty="0">
                <a:latin typeface="Arial Narrow" pitchFamily="34" charset="0"/>
                <a:ea typeface="黑体" pitchFamily="2" charset="-122"/>
              </a:rPr>
              <a:t>    为了能访问</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集群提交作业，需要为每个程序用户创建一个账户，获取用户名、密码等信息。</a:t>
            </a:r>
            <a:endParaRPr lang="en-US" altLang="zh-CN"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4"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集群远程作业提交与执行</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635109"/>
            <a:ext cx="8230491" cy="5536894"/>
          </a:xfrm>
        </p:spPr>
        <p:txBody>
          <a:bodyPr>
            <a:normAutofit/>
          </a:bodyPr>
          <a:lstStyle/>
          <a:p>
            <a:pPr>
              <a:spcAft>
                <a:spcPts val="1200"/>
              </a:spcAft>
              <a:buNone/>
            </a:pPr>
            <a:r>
              <a:rPr lang="en-US" altLang="zh-CN" b="1" dirty="0" err="1">
                <a:solidFill>
                  <a:srgbClr val="C00000"/>
                </a:solidFill>
                <a:latin typeface="黑体" pitchFamily="2" charset="-122"/>
                <a:ea typeface="黑体" pitchFamily="2" charset="-122"/>
              </a:rPr>
              <a:t>Hadoop</a:t>
            </a:r>
            <a:r>
              <a:rPr lang="zh-CN" altLang="en-US" b="1" dirty="0">
                <a:solidFill>
                  <a:srgbClr val="C00000"/>
                </a:solidFill>
                <a:latin typeface="黑体" pitchFamily="2" charset="-122"/>
                <a:ea typeface="黑体" pitchFamily="2" charset="-122"/>
              </a:rPr>
              <a:t>系统运行的软件环境</a:t>
            </a:r>
            <a:endParaRPr lang="en-US" altLang="zh-CN" b="1" dirty="0">
              <a:solidFill>
                <a:srgbClr val="C00000"/>
              </a:solidFill>
              <a:latin typeface="黑体" pitchFamily="2" charset="-122"/>
              <a:ea typeface="黑体" pitchFamily="2" charset="-122"/>
            </a:endParaRPr>
          </a:p>
          <a:p>
            <a:pPr>
              <a:spcAft>
                <a:spcPts val="1200"/>
              </a:spcAft>
              <a:defRPr/>
            </a:pPr>
            <a:r>
              <a:rPr lang="en-US" altLang="zh-CN" sz="2400" b="1" dirty="0">
                <a:solidFill>
                  <a:srgbClr val="0066FF"/>
                </a:solidFill>
                <a:latin typeface="Arial Narrow" pitchFamily="34" charset="0"/>
                <a:ea typeface="黑体" pitchFamily="2" charset="-122"/>
              </a:rPr>
              <a:t>Linux</a:t>
            </a:r>
            <a:r>
              <a:rPr lang="zh-CN" altLang="en-US" sz="2400" b="1" dirty="0">
                <a:solidFill>
                  <a:srgbClr val="0066FF"/>
                </a:solidFill>
                <a:latin typeface="Arial Narrow" pitchFamily="34" charset="0"/>
                <a:ea typeface="黑体" pitchFamily="2" charset="-122"/>
              </a:rPr>
              <a:t>操作系统</a:t>
            </a:r>
            <a:endParaRPr lang="en-US" altLang="zh-CN" sz="2400" b="1" dirty="0">
              <a:solidFill>
                <a:srgbClr val="0066FF"/>
              </a:solidFill>
              <a:latin typeface="Arial Narrow" pitchFamily="34" charset="0"/>
              <a:ea typeface="黑体" pitchFamily="2" charset="-122"/>
            </a:endParaRPr>
          </a:p>
          <a:p>
            <a:pPr lvl="1">
              <a:spcAft>
                <a:spcPts val="1200"/>
              </a:spcAft>
              <a:buNone/>
              <a:defRPr/>
            </a:pPr>
            <a:r>
              <a:rPr lang="zh-CN" altLang="en-US" dirty="0">
                <a:latin typeface="Arial Narrow" pitchFamily="34" charset="0"/>
                <a:ea typeface="黑体" pitchFamily="2" charset="-122"/>
              </a:rPr>
              <a:t>如</a:t>
            </a:r>
            <a:r>
              <a:rPr lang="en-US" dirty="0">
                <a:latin typeface="Arial Narrow" pitchFamily="34" charset="0"/>
                <a:ea typeface="黑体" pitchFamily="2" charset="-122"/>
              </a:rPr>
              <a:t>R</a:t>
            </a:r>
            <a:r>
              <a:rPr lang="en-US" altLang="zh-CN" dirty="0">
                <a:latin typeface="Arial Narrow" pitchFamily="34" charset="0"/>
                <a:ea typeface="黑体" pitchFamily="2" charset="-122"/>
              </a:rPr>
              <a:t>HELS 7.0</a:t>
            </a:r>
            <a:r>
              <a:rPr lang="en-US" dirty="0">
                <a:latin typeface="Arial Narrow" pitchFamily="34" charset="0"/>
                <a:ea typeface="黑体" pitchFamily="2" charset="-122"/>
              </a:rPr>
              <a:t> (Red Hat Enterprise Linux Server 7.0)</a:t>
            </a:r>
          </a:p>
          <a:p>
            <a:pPr lvl="1">
              <a:spcAft>
                <a:spcPts val="1200"/>
              </a:spcAft>
              <a:defRPr/>
            </a:pPr>
            <a:r>
              <a:rPr lang="zh-CN" altLang="en-US" dirty="0">
                <a:latin typeface="Arial Narrow" pitchFamily="34" charset="0"/>
                <a:ea typeface="黑体" pitchFamily="2" charset="-122"/>
              </a:rPr>
              <a:t>直接安装</a:t>
            </a:r>
            <a:r>
              <a:rPr lang="en-US" altLang="zh-CN" dirty="0">
                <a:latin typeface="Arial Narrow" pitchFamily="34" charset="0"/>
                <a:ea typeface="黑体" pitchFamily="2" charset="-122"/>
              </a:rPr>
              <a:t>Linux</a:t>
            </a:r>
          </a:p>
          <a:p>
            <a:pPr lvl="1">
              <a:spcAft>
                <a:spcPts val="1200"/>
              </a:spcAft>
              <a:defRPr/>
            </a:pPr>
            <a:r>
              <a:rPr lang="en-US" altLang="zh-CN" dirty="0">
                <a:latin typeface="Arial Narrow" pitchFamily="34" charset="0"/>
                <a:ea typeface="黑体" pitchFamily="2" charset="-122"/>
              </a:rPr>
              <a:t>Window</a:t>
            </a:r>
            <a:r>
              <a:rPr lang="zh-CN" altLang="en-US" dirty="0">
                <a:latin typeface="Arial Narrow" pitchFamily="34" charset="0"/>
                <a:ea typeface="黑体" pitchFamily="2" charset="-122"/>
              </a:rPr>
              <a:t>下安装</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虚拟机</a:t>
            </a:r>
            <a:endParaRPr lang="en-US" altLang="zh-CN" dirty="0">
              <a:latin typeface="Arial Narrow" pitchFamily="34" charset="0"/>
              <a:ea typeface="黑体" pitchFamily="2" charset="-122"/>
            </a:endParaRPr>
          </a:p>
          <a:p>
            <a:pPr marL="274320" lvl="1" indent="-274320">
              <a:spcBef>
                <a:spcPts val="580"/>
              </a:spcBef>
              <a:spcAft>
                <a:spcPts val="1200"/>
              </a:spcAft>
              <a:buClr>
                <a:schemeClr val="accent1"/>
              </a:buClr>
              <a:defRPr/>
            </a:pPr>
            <a:r>
              <a:rPr lang="en-US" altLang="zh-CN" b="1" dirty="0">
                <a:solidFill>
                  <a:srgbClr val="0066FF"/>
                </a:solidFill>
                <a:latin typeface="Arial Narrow" pitchFamily="34" charset="0"/>
                <a:ea typeface="黑体" pitchFamily="2" charset="-122"/>
              </a:rPr>
              <a:t>SSH</a:t>
            </a:r>
            <a:r>
              <a:rPr lang="zh-CN" altLang="en-US" b="1" dirty="0">
                <a:solidFill>
                  <a:srgbClr val="0066FF"/>
                </a:solidFill>
                <a:latin typeface="Arial Narrow" pitchFamily="34" charset="0"/>
                <a:ea typeface="黑体" pitchFamily="2" charset="-122"/>
              </a:rPr>
              <a:t>（</a:t>
            </a:r>
            <a:r>
              <a:rPr lang="en-US" altLang="zh-CN" b="1" dirty="0">
                <a:solidFill>
                  <a:srgbClr val="0066FF"/>
                </a:solidFill>
                <a:latin typeface="Arial Narrow" pitchFamily="34" charset="0"/>
                <a:ea typeface="黑体" pitchFamily="2" charset="-122"/>
              </a:rPr>
              <a:t>Secure Shell</a:t>
            </a:r>
            <a:r>
              <a:rPr lang="zh-CN" altLang="en-US" b="1" dirty="0">
                <a:solidFill>
                  <a:srgbClr val="0066FF"/>
                </a:solidFill>
                <a:latin typeface="Arial Narrow" pitchFamily="34" charset="0"/>
                <a:ea typeface="黑体" pitchFamily="2" charset="-122"/>
              </a:rPr>
              <a:t>）</a:t>
            </a:r>
            <a:endParaRPr lang="en-US" altLang="zh-CN" b="1" dirty="0">
              <a:solidFill>
                <a:srgbClr val="0066FF"/>
              </a:solidFill>
              <a:latin typeface="Arial Narrow" pitchFamily="34" charset="0"/>
              <a:ea typeface="黑体" pitchFamily="2" charset="-122"/>
            </a:endParaRPr>
          </a:p>
          <a:p>
            <a:pPr marL="360363" lvl="1" indent="-41275">
              <a:spcAft>
                <a:spcPts val="1200"/>
              </a:spcAft>
              <a:buNone/>
              <a:defRPr/>
            </a:pPr>
            <a:r>
              <a:rPr lang="zh-CN" altLang="en-US" dirty="0">
                <a:latin typeface="Arial Narrow" pitchFamily="34" charset="0"/>
                <a:ea typeface="黑体" pitchFamily="2" charset="-122"/>
              </a:rPr>
              <a:t>主要用于远程管理</a:t>
            </a:r>
            <a:r>
              <a:rPr lang="en-US" altLang="zh-CN" dirty="0" err="1">
                <a:latin typeface="Arial Narrow" pitchFamily="34" charset="0"/>
                <a:ea typeface="黑体" pitchFamily="2" charset="-122"/>
              </a:rPr>
              <a:t>Hadoop</a:t>
            </a:r>
            <a:r>
              <a:rPr lang="zh-CN" altLang="en-US" dirty="0">
                <a:latin typeface="Arial Narrow" pitchFamily="34" charset="0"/>
                <a:ea typeface="黑体" pitchFamily="2" charset="-122"/>
              </a:rPr>
              <a:t>节点以及</a:t>
            </a:r>
            <a:r>
              <a:rPr lang="en-US" altLang="zh-CN" dirty="0" err="1">
                <a:latin typeface="Arial Narrow" pitchFamily="34" charset="0"/>
                <a:ea typeface="黑体" pitchFamily="2" charset="-122"/>
              </a:rPr>
              <a:t>Hadoop</a:t>
            </a:r>
            <a:r>
              <a:rPr lang="zh-CN" altLang="en-US" dirty="0">
                <a:latin typeface="Arial Narrow" pitchFamily="34" charset="0"/>
                <a:ea typeface="黑体" pitchFamily="2" charset="-122"/>
              </a:rPr>
              <a:t>节点间的安全共享访问</a:t>
            </a:r>
            <a:endParaRPr lang="en-US" altLang="zh-CN" dirty="0">
              <a:latin typeface="Arial Narrow" pitchFamily="34" charset="0"/>
              <a:ea typeface="黑体" pitchFamily="2" charset="-122"/>
            </a:endParaRPr>
          </a:p>
          <a:p>
            <a:pPr marL="274320" lvl="1" indent="-274320">
              <a:spcBef>
                <a:spcPts val="580"/>
              </a:spcBef>
              <a:spcAft>
                <a:spcPts val="1200"/>
              </a:spcAft>
              <a:buClr>
                <a:schemeClr val="accent1"/>
              </a:buClr>
              <a:defRPr/>
            </a:pPr>
            <a:r>
              <a:rPr lang="en-US" altLang="zh-CN" b="1" dirty="0">
                <a:solidFill>
                  <a:srgbClr val="0066FF"/>
                </a:solidFill>
                <a:latin typeface="Arial Narrow" pitchFamily="34" charset="0"/>
                <a:ea typeface="黑体" pitchFamily="2" charset="-122"/>
              </a:rPr>
              <a:t>Java</a:t>
            </a:r>
          </a:p>
          <a:p>
            <a:pPr lvl="1">
              <a:spcAft>
                <a:spcPts val="1200"/>
              </a:spcAft>
              <a:buNone/>
              <a:defRPr/>
            </a:pPr>
            <a:r>
              <a:rPr lang="zh-CN" altLang="en-US" dirty="0">
                <a:latin typeface="Arial Narrow" pitchFamily="34" charset="0"/>
                <a:ea typeface="黑体" pitchFamily="2" charset="-122"/>
              </a:rPr>
              <a:t>如</a:t>
            </a:r>
            <a:r>
              <a:rPr lang="en-US" dirty="0">
                <a:latin typeface="Arial Narrow" pitchFamily="34" charset="0"/>
              </a:rPr>
              <a:t>Java1.7</a:t>
            </a:r>
            <a:endParaRPr lang="en-US" altLang="zh-CN" dirty="0">
              <a:latin typeface="Arial Narrow" pitchFamily="34" charset="0"/>
              <a:ea typeface="黑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79" y="745944"/>
            <a:ext cx="8599947"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集群分布方式下远程提交作业</a:t>
            </a:r>
          </a:p>
          <a:p>
            <a:pPr>
              <a:buNone/>
            </a:pPr>
            <a:r>
              <a:rPr lang="en-US" altLang="zh-CN" sz="2400" dirty="0">
                <a:solidFill>
                  <a:srgbClr val="0066FF"/>
                </a:solidFill>
                <a:latin typeface="Arial Narrow" pitchFamily="34" charset="0"/>
                <a:ea typeface="黑体" pitchFamily="2" charset="-122"/>
              </a:rPr>
              <a:t>3.</a:t>
            </a:r>
            <a:r>
              <a:rPr lang="zh-CN" altLang="en-US" sz="2400" dirty="0">
                <a:solidFill>
                  <a:srgbClr val="0066FF"/>
                </a:solidFill>
                <a:latin typeface="Arial Narrow" pitchFamily="34" charset="0"/>
                <a:ea typeface="黑体" pitchFamily="2" charset="-122"/>
              </a:rPr>
              <a:t>将数据和程序传送到</a:t>
            </a:r>
            <a:r>
              <a:rPr lang="en-US" altLang="zh-CN" sz="2400" dirty="0" err="1">
                <a:solidFill>
                  <a:srgbClr val="0066FF"/>
                </a:solidFill>
                <a:latin typeface="Arial Narrow" pitchFamily="34" charset="0"/>
                <a:ea typeface="黑体" pitchFamily="2" charset="-122"/>
              </a:rPr>
              <a:t>Hadoop</a:t>
            </a:r>
            <a:r>
              <a:rPr lang="zh-CN" altLang="en-US" sz="2400" dirty="0">
                <a:solidFill>
                  <a:srgbClr val="0066FF"/>
                </a:solidFill>
                <a:latin typeface="Arial Narrow" pitchFamily="34" charset="0"/>
                <a:ea typeface="黑体" pitchFamily="2" charset="-122"/>
              </a:rPr>
              <a:t>集群</a:t>
            </a:r>
            <a:endParaRPr lang="en-US" altLang="zh-CN" sz="2400" dirty="0">
              <a:solidFill>
                <a:srgbClr val="0066FF"/>
              </a:solidFill>
              <a:latin typeface="Arial Narrow" pitchFamily="34" charset="0"/>
              <a:ea typeface="黑体" pitchFamily="2" charset="-122"/>
            </a:endParaRPr>
          </a:p>
          <a:p>
            <a:pPr latinLnBrk="1"/>
            <a:r>
              <a:rPr lang="zh-CN" altLang="en-US" sz="2400" dirty="0">
                <a:latin typeface="Arial Narrow" pitchFamily="34" charset="0"/>
                <a:ea typeface="黑体" pitchFamily="2" charset="-122"/>
              </a:rPr>
              <a:t>准备好数据和程序目录</a:t>
            </a:r>
          </a:p>
          <a:p>
            <a:pPr latinLnBrk="1">
              <a:buNone/>
            </a:pPr>
            <a:r>
              <a:rPr lang="zh-CN" altLang="en-US" sz="2400" dirty="0">
                <a:latin typeface="Arial Narrow" pitchFamily="34" charset="0"/>
                <a:ea typeface="黑体" pitchFamily="2" charset="-122"/>
              </a:rPr>
              <a:t>     例如：</a:t>
            </a:r>
            <a:endParaRPr lang="en-US" altLang="zh-CN" sz="2400" dirty="0">
              <a:latin typeface="Arial Narrow" pitchFamily="34" charset="0"/>
              <a:ea typeface="黑体" pitchFamily="2" charset="-122"/>
            </a:endParaRPr>
          </a:p>
          <a:p>
            <a:pPr latinLnBrk="1">
              <a:buNone/>
            </a:pPr>
            <a:r>
              <a:rPr lang="en-US" sz="2400" dirty="0">
                <a:latin typeface="Arial Narrow" pitchFamily="34" charset="0"/>
                <a:ea typeface="黑体" pitchFamily="2" charset="-122"/>
              </a:rPr>
              <a:t>     </a:t>
            </a:r>
            <a:r>
              <a:rPr lang="en-US" sz="2200" dirty="0" err="1">
                <a:solidFill>
                  <a:srgbClr val="C00000"/>
                </a:solidFill>
                <a:latin typeface="Arial Narrow" pitchFamily="34" charset="0"/>
                <a:ea typeface="黑体" pitchFamily="2" charset="-122"/>
              </a:rPr>
              <a:t>me@local</a:t>
            </a:r>
            <a:r>
              <a:rPr lang="en-US" sz="2200" dirty="0">
                <a:solidFill>
                  <a:srgbClr val="C00000"/>
                </a:solidFill>
                <a:latin typeface="Arial Narrow" pitchFamily="34" charset="0"/>
                <a:ea typeface="黑体" pitchFamily="2" charset="-122"/>
              </a:rPr>
              <a:t>:~/workspace$ </a:t>
            </a:r>
            <a:r>
              <a:rPr lang="en-US" sz="2200" dirty="0" err="1">
                <a:solidFill>
                  <a:srgbClr val="C00000"/>
                </a:solidFill>
                <a:latin typeface="Arial Narrow" pitchFamily="34" charset="0"/>
                <a:ea typeface="黑体" pitchFamily="2" charset="-122"/>
              </a:rPr>
              <a:t>ls</a:t>
            </a:r>
            <a:r>
              <a:rPr lang="en-US" sz="2200" dirty="0">
                <a:solidFill>
                  <a:srgbClr val="C00000"/>
                </a:solidFill>
                <a:latin typeface="Arial Narrow" pitchFamily="34" charset="0"/>
                <a:ea typeface="黑体" pitchFamily="2" charset="-122"/>
              </a:rPr>
              <a:t> -R </a:t>
            </a:r>
            <a:r>
              <a:rPr lang="en-US" sz="2200" dirty="0" err="1">
                <a:solidFill>
                  <a:srgbClr val="C00000"/>
                </a:solidFill>
                <a:latin typeface="Arial Narrow" pitchFamily="34" charset="0"/>
                <a:ea typeface="黑体" pitchFamily="2" charset="-122"/>
              </a:rPr>
              <a:t>wordcount</a:t>
            </a:r>
            <a:endParaRPr lang="zh-CN" altLang="en-US" sz="2200" dirty="0">
              <a:solidFill>
                <a:srgbClr val="C00000"/>
              </a:solidFill>
              <a:latin typeface="Arial Narrow" pitchFamily="34" charset="0"/>
              <a:ea typeface="黑体" pitchFamily="2" charset="-122"/>
            </a:endParaRPr>
          </a:p>
          <a:p>
            <a:pPr latinLnBrk="1">
              <a:buNone/>
            </a:pPr>
            <a:r>
              <a:rPr lang="en-US" sz="2200" dirty="0">
                <a:latin typeface="Arial Narrow" pitchFamily="34" charset="0"/>
                <a:ea typeface="黑体" pitchFamily="2" charset="-122"/>
              </a:rPr>
              <a:t>         </a:t>
            </a:r>
            <a:r>
              <a:rPr lang="en-US" sz="2000" dirty="0" err="1">
                <a:solidFill>
                  <a:srgbClr val="0070C0"/>
                </a:solidFill>
                <a:latin typeface="Arial Narrow" pitchFamily="34" charset="0"/>
                <a:ea typeface="黑体" pitchFamily="2" charset="-122"/>
              </a:rPr>
              <a:t>wordcount</a:t>
            </a:r>
            <a:r>
              <a:rPr lang="en-US" sz="2000" dirty="0">
                <a:solidFill>
                  <a:srgbClr val="0070C0"/>
                </a:solidFill>
                <a:latin typeface="Arial Narrow" pitchFamily="34" charset="0"/>
                <a:ea typeface="黑体" pitchFamily="2" charset="-122"/>
              </a:rPr>
              <a:t>:</a:t>
            </a:r>
            <a:endParaRPr lang="zh-CN" altLang="en-US" sz="2000" dirty="0">
              <a:solidFill>
                <a:srgbClr val="0070C0"/>
              </a:solidFill>
              <a:latin typeface="Arial Narrow" pitchFamily="34" charset="0"/>
              <a:ea typeface="黑体" pitchFamily="2" charset="-122"/>
            </a:endParaRPr>
          </a:p>
          <a:p>
            <a:pPr latinLnBrk="1">
              <a:buNone/>
            </a:pPr>
            <a:r>
              <a:rPr lang="en-US" sz="2000" dirty="0">
                <a:solidFill>
                  <a:srgbClr val="0070C0"/>
                </a:solidFill>
                <a:latin typeface="Arial Narrow" pitchFamily="34" charset="0"/>
                <a:ea typeface="黑体" pitchFamily="2" charset="-122"/>
              </a:rPr>
              <a:t>             wordcount.jar</a:t>
            </a:r>
          </a:p>
          <a:p>
            <a:pPr latinLnBrk="1">
              <a:buNone/>
            </a:pPr>
            <a:r>
              <a:rPr lang="en-US" sz="2000" dirty="0">
                <a:solidFill>
                  <a:srgbClr val="0070C0"/>
                </a:solidFill>
                <a:latin typeface="Arial Narrow" pitchFamily="34" charset="0"/>
                <a:ea typeface="黑体" pitchFamily="2" charset="-122"/>
              </a:rPr>
              <a:t>             </a:t>
            </a:r>
            <a:r>
              <a:rPr lang="en-US" sz="2000" dirty="0" err="1">
                <a:solidFill>
                  <a:srgbClr val="0070C0"/>
                </a:solidFill>
                <a:latin typeface="Arial Narrow" pitchFamily="34" charset="0"/>
                <a:ea typeface="黑体" pitchFamily="2" charset="-122"/>
              </a:rPr>
              <a:t>wordcount</a:t>
            </a:r>
            <a:r>
              <a:rPr lang="en-US" sz="2000" dirty="0">
                <a:solidFill>
                  <a:srgbClr val="0070C0"/>
                </a:solidFill>
                <a:latin typeface="Arial Narrow" pitchFamily="34" charset="0"/>
                <a:ea typeface="黑体" pitchFamily="2" charset="-122"/>
              </a:rPr>
              <a:t>/files: file01.txt  file02.txt</a:t>
            </a:r>
            <a:endParaRPr lang="zh-CN" altLang="en-US" sz="2000" dirty="0">
              <a:solidFill>
                <a:srgbClr val="0070C0"/>
              </a:solidFill>
              <a:latin typeface="Arial Narrow" pitchFamily="34" charset="0"/>
              <a:ea typeface="黑体" pitchFamily="2" charset="-122"/>
            </a:endParaRPr>
          </a:p>
          <a:p>
            <a:pPr latinLnBrk="1"/>
            <a:r>
              <a:rPr lang="zh-CN" altLang="en-US" sz="2400" dirty="0">
                <a:latin typeface="Arial Narrow" pitchFamily="34" charset="0"/>
                <a:ea typeface="黑体" pitchFamily="2" charset="-122"/>
              </a:rPr>
              <a:t>用</a:t>
            </a:r>
            <a:r>
              <a:rPr lang="en-US" sz="2400" dirty="0" err="1">
                <a:latin typeface="Arial Narrow" pitchFamily="34" charset="0"/>
                <a:ea typeface="黑体" pitchFamily="2" charset="-122"/>
              </a:rPr>
              <a:t>scp</a:t>
            </a:r>
            <a:r>
              <a:rPr lang="zh-CN" altLang="en-US" sz="2400" dirty="0">
                <a:latin typeface="Arial Narrow" pitchFamily="34" charset="0"/>
                <a:ea typeface="黑体" pitchFamily="2" charset="-122"/>
              </a:rPr>
              <a:t>命令传送至</a:t>
            </a:r>
            <a:r>
              <a:rPr lang="en-US" sz="2400" dirty="0" err="1">
                <a:latin typeface="Arial Narrow" pitchFamily="34" charset="0"/>
                <a:ea typeface="黑体" pitchFamily="2" charset="-122"/>
              </a:rPr>
              <a:t>Hadoop</a:t>
            </a:r>
            <a:r>
              <a:rPr lang="zh-CN" altLang="en-US" sz="2400" dirty="0">
                <a:latin typeface="Arial Narrow" pitchFamily="34" charset="0"/>
                <a:ea typeface="黑体" pitchFamily="2" charset="-122"/>
              </a:rPr>
              <a:t>平台主机上：</a:t>
            </a:r>
          </a:p>
          <a:p>
            <a:pPr latinLnBrk="1">
              <a:buNone/>
            </a:pPr>
            <a:r>
              <a:rPr lang="en-US" sz="2400" dirty="0">
                <a:latin typeface="Arial Narrow" pitchFamily="34" charset="0"/>
                <a:ea typeface="黑体" pitchFamily="2" charset="-122"/>
              </a:rPr>
              <a:t>     </a:t>
            </a:r>
            <a:r>
              <a:rPr lang="en-US" sz="2000" dirty="0" err="1">
                <a:solidFill>
                  <a:srgbClr val="C00000"/>
                </a:solidFill>
                <a:latin typeface="Arial Narrow" pitchFamily="34" charset="0"/>
                <a:ea typeface="黑体" pitchFamily="2" charset="-122"/>
              </a:rPr>
              <a:t>me@local</a:t>
            </a:r>
            <a:r>
              <a:rPr lang="en-US" sz="2000" dirty="0">
                <a:solidFill>
                  <a:srgbClr val="C00000"/>
                </a:solidFill>
                <a:latin typeface="Arial Narrow" pitchFamily="34" charset="0"/>
                <a:ea typeface="黑体" pitchFamily="2" charset="-122"/>
              </a:rPr>
              <a:t>:~/workspace$ </a:t>
            </a:r>
            <a:r>
              <a:rPr lang="en-US" sz="2000" dirty="0" err="1">
                <a:solidFill>
                  <a:srgbClr val="C00000"/>
                </a:solidFill>
                <a:latin typeface="Arial Narrow" pitchFamily="34" charset="0"/>
                <a:ea typeface="黑体" pitchFamily="2" charset="-122"/>
              </a:rPr>
              <a:t>scp</a:t>
            </a:r>
            <a:r>
              <a:rPr lang="en-US" sz="2000" dirty="0">
                <a:solidFill>
                  <a:srgbClr val="C00000"/>
                </a:solidFill>
                <a:latin typeface="Arial Narrow" pitchFamily="34" charset="0"/>
                <a:ea typeface="黑体" pitchFamily="2" charset="-122"/>
              </a:rPr>
              <a:t> -r </a:t>
            </a:r>
            <a:r>
              <a:rPr lang="en-US" sz="2000" dirty="0" err="1">
                <a:solidFill>
                  <a:srgbClr val="C00000"/>
                </a:solidFill>
                <a:latin typeface="Arial Narrow" pitchFamily="34" charset="0"/>
                <a:ea typeface="黑体" pitchFamily="2" charset="-122"/>
              </a:rPr>
              <a:t>wordcount</a:t>
            </a:r>
            <a:r>
              <a:rPr lang="en-US" sz="2000" dirty="0">
                <a:solidFill>
                  <a:srgbClr val="C00000"/>
                </a:solidFill>
                <a:latin typeface="Arial Narrow" pitchFamily="34" charset="0"/>
                <a:ea typeface="黑体" pitchFamily="2" charset="-122"/>
              </a:rPr>
              <a:t> </a:t>
            </a:r>
          </a:p>
          <a:p>
            <a:pPr latinLnBrk="1">
              <a:buNone/>
            </a:pPr>
            <a:r>
              <a:rPr lang="en-US" sz="2000" dirty="0">
                <a:solidFill>
                  <a:srgbClr val="C00000"/>
                </a:solidFill>
                <a:latin typeface="Arial Narrow" pitchFamily="34" charset="0"/>
                <a:ea typeface="黑体" pitchFamily="2" charset="-122"/>
              </a:rPr>
              <a:t>                                                </a:t>
            </a:r>
            <a:r>
              <a:rPr lang="en-US" sz="2000" dirty="0" err="1">
                <a:solidFill>
                  <a:srgbClr val="C00000"/>
                </a:solidFill>
                <a:latin typeface="Arial Narrow" pitchFamily="34" charset="0"/>
                <a:ea typeface="黑体" pitchFamily="2" charset="-122"/>
              </a:rPr>
              <a:t>username@</a:t>
            </a:r>
            <a:r>
              <a:rPr lang="en-US" altLang="zh-CN" sz="2000" dirty="0" err="1">
                <a:solidFill>
                  <a:srgbClr val="C00000"/>
                </a:solidFill>
                <a:latin typeface="Arial Narrow" pitchFamily="34" charset="0"/>
                <a:ea typeface="黑体" pitchFamily="2" charset="-122"/>
              </a:rPr>
              <a:t>Master</a:t>
            </a:r>
            <a:r>
              <a:rPr lang="en-US" altLang="zh-CN" sz="2000" dirty="0">
                <a:solidFill>
                  <a:srgbClr val="C00000"/>
                </a:solidFill>
                <a:latin typeface="Arial Narrow" pitchFamily="34" charset="0"/>
                <a:ea typeface="黑体" pitchFamily="2" charset="-122"/>
              </a:rPr>
              <a:t> </a:t>
            </a:r>
            <a:r>
              <a:rPr lang="en-US" sz="2000" dirty="0">
                <a:solidFill>
                  <a:srgbClr val="C00000"/>
                </a:solidFill>
                <a:latin typeface="Arial Narrow" pitchFamily="34" charset="0"/>
                <a:ea typeface="黑体" pitchFamily="2" charset="-122"/>
              </a:rPr>
              <a:t>:workspace/</a:t>
            </a:r>
            <a:r>
              <a:rPr lang="en-US" sz="2000" dirty="0" err="1">
                <a:solidFill>
                  <a:srgbClr val="C00000"/>
                </a:solidFill>
                <a:latin typeface="Arial Narrow" pitchFamily="34" charset="0"/>
                <a:ea typeface="黑体" pitchFamily="2" charset="-122"/>
              </a:rPr>
              <a:t>wordcount</a:t>
            </a:r>
            <a:endParaRPr lang="zh-CN" altLang="en-US" sz="2000" dirty="0">
              <a:solidFill>
                <a:srgbClr val="C00000"/>
              </a:solidFill>
              <a:latin typeface="Arial Narrow" pitchFamily="34" charset="0"/>
              <a:ea typeface="黑体" pitchFamily="2" charset="-122"/>
            </a:endParaRPr>
          </a:p>
          <a:p>
            <a:pPr latinLnBrk="1">
              <a:buNone/>
            </a:pPr>
            <a:r>
              <a:rPr lang="en-US" sz="2400" dirty="0">
                <a:latin typeface="Arial Narrow" pitchFamily="34" charset="0"/>
                <a:ea typeface="黑体" pitchFamily="2" charset="-122"/>
              </a:rPr>
              <a:t>     username@</a:t>
            </a:r>
            <a:r>
              <a:rPr lang="en-US" altLang="zh-CN" sz="2400" dirty="0">
                <a:latin typeface="Arial Narrow" pitchFamily="34" charset="0"/>
                <a:ea typeface="黑体" pitchFamily="2" charset="-122"/>
              </a:rPr>
              <a:t> </a:t>
            </a:r>
            <a:r>
              <a:rPr lang="en-US" altLang="zh-CN" sz="2000" dirty="0">
                <a:latin typeface="Arial Narrow" pitchFamily="34" charset="0"/>
                <a:ea typeface="黑体" pitchFamily="2" charset="-122"/>
              </a:rPr>
              <a:t>Master</a:t>
            </a:r>
            <a:r>
              <a:rPr lang="en-US" sz="2400" dirty="0">
                <a:latin typeface="Arial Narrow" pitchFamily="34" charset="0"/>
                <a:ea typeface="黑体" pitchFamily="2" charset="-122"/>
              </a:rPr>
              <a:t>‘s password: [</a:t>
            </a:r>
            <a:r>
              <a:rPr lang="zh-CN" altLang="en-US" sz="2400" dirty="0">
                <a:latin typeface="Arial Narrow" pitchFamily="34" charset="0"/>
                <a:ea typeface="黑体" pitchFamily="2" charset="-122"/>
              </a:rPr>
              <a:t>在此输入您的密码</a:t>
            </a:r>
            <a:r>
              <a:rPr lang="en-US" sz="2400" dirty="0">
                <a:latin typeface="Arial Narrow" pitchFamily="34" charset="0"/>
                <a:ea typeface="黑体" pitchFamily="2" charset="-122"/>
              </a:rPr>
              <a:t>]</a:t>
            </a:r>
            <a:endParaRPr lang="zh-CN" altLang="en-US" sz="2400" dirty="0">
              <a:latin typeface="Arial Narrow" pitchFamily="34" charset="0"/>
              <a:ea typeface="黑体" pitchFamily="2" charset="-122"/>
            </a:endParaRPr>
          </a:p>
          <a:p>
            <a:pPr latinLnBrk="1">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Arial Narrow" pitchFamily="34" charset="0"/>
                <a:ea typeface="+mj-ea"/>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Arial Narrow" pitchFamily="34" charset="0"/>
                <a:ea typeface="+mj-ea"/>
                <a:cs typeface="+mj-cs"/>
              </a:rPr>
              <a:t>集群远程作业提交与执行</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Arial Narrow" pitchFamily="34" charset="0"/>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79" y="745944"/>
            <a:ext cx="8599947" cy="598736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集群分布方式下远程提交作业</a:t>
            </a:r>
          </a:p>
          <a:p>
            <a:pPr>
              <a:buNone/>
            </a:pPr>
            <a:r>
              <a:rPr lang="en-US" altLang="zh-CN" sz="2400" dirty="0">
                <a:solidFill>
                  <a:srgbClr val="0066FF"/>
                </a:solidFill>
                <a:latin typeface="Arial Narrow" pitchFamily="34" charset="0"/>
                <a:ea typeface="黑体" pitchFamily="2" charset="-122"/>
              </a:rPr>
              <a:t>4.</a:t>
            </a:r>
            <a:r>
              <a:rPr lang="zh-CN" altLang="en-US" sz="2400" dirty="0">
                <a:solidFill>
                  <a:srgbClr val="0066FF"/>
                </a:solidFill>
                <a:latin typeface="Arial Narrow" pitchFamily="34" charset="0"/>
                <a:ea typeface="黑体" pitchFamily="2" charset="-122"/>
              </a:rPr>
              <a:t>用</a:t>
            </a:r>
            <a:r>
              <a:rPr lang="en-US" altLang="zh-CN" sz="2400" dirty="0">
                <a:solidFill>
                  <a:srgbClr val="0066FF"/>
                </a:solidFill>
                <a:latin typeface="Arial Narrow" pitchFamily="34" charset="0"/>
                <a:ea typeface="黑体" pitchFamily="2" charset="-122"/>
              </a:rPr>
              <a:t>SSH</a:t>
            </a:r>
            <a:r>
              <a:rPr lang="zh-CN" altLang="en-US" sz="2400" dirty="0">
                <a:solidFill>
                  <a:srgbClr val="0066FF"/>
                </a:solidFill>
                <a:latin typeface="Arial Narrow" pitchFamily="34" charset="0"/>
                <a:ea typeface="黑体" pitchFamily="2" charset="-122"/>
              </a:rPr>
              <a:t>命令远程登录到</a:t>
            </a:r>
            <a:r>
              <a:rPr lang="en-US" altLang="zh-CN" sz="2400" dirty="0" err="1">
                <a:solidFill>
                  <a:srgbClr val="0066FF"/>
                </a:solidFill>
                <a:latin typeface="Arial Narrow" pitchFamily="34" charset="0"/>
                <a:ea typeface="黑体" pitchFamily="2" charset="-122"/>
              </a:rPr>
              <a:t>Hadoop</a:t>
            </a:r>
            <a:r>
              <a:rPr lang="zh-CN" altLang="en-US" sz="2400" dirty="0">
                <a:solidFill>
                  <a:srgbClr val="0066FF"/>
                </a:solidFill>
                <a:latin typeface="Arial Narrow" pitchFamily="34" charset="0"/>
                <a:ea typeface="黑体" pitchFamily="2" charset="-122"/>
              </a:rPr>
              <a:t>集群</a:t>
            </a:r>
            <a:endParaRPr lang="en-US" altLang="zh-CN" sz="2400" dirty="0">
              <a:solidFill>
                <a:srgbClr val="0066FF"/>
              </a:solidFill>
              <a:latin typeface="Arial Narrow" pitchFamily="34" charset="0"/>
              <a:ea typeface="黑体" pitchFamily="2" charset="-122"/>
            </a:endParaRPr>
          </a:p>
          <a:p>
            <a:pPr latinLnBrk="1">
              <a:buNone/>
            </a:pPr>
            <a:r>
              <a:rPr lang="en-US" sz="2400" dirty="0">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me@local</a:t>
            </a:r>
            <a:r>
              <a:rPr lang="en-US" sz="2000" dirty="0">
                <a:solidFill>
                  <a:srgbClr val="00B0F0"/>
                </a:solidFill>
                <a:latin typeface="Arial Narrow" pitchFamily="34" charset="0"/>
                <a:ea typeface="黑体" pitchFamily="2" charset="-122"/>
              </a:rPr>
              <a:t>:~/workspace$ </a:t>
            </a:r>
            <a:r>
              <a:rPr lang="en-US" sz="2000" dirty="0" err="1">
                <a:solidFill>
                  <a:srgbClr val="00B0F0"/>
                </a:solidFill>
                <a:latin typeface="Arial Narrow" pitchFamily="34" charset="0"/>
                <a:ea typeface="黑体" pitchFamily="2" charset="-122"/>
              </a:rPr>
              <a:t>ssh</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username@</a:t>
            </a:r>
            <a:r>
              <a:rPr lang="en-US" altLang="zh-CN" sz="2000" dirty="0" err="1">
                <a:solidFill>
                  <a:srgbClr val="00B0F0"/>
                </a:solidFill>
                <a:latin typeface="Arial Narrow" pitchFamily="34" charset="0"/>
                <a:ea typeface="黑体" pitchFamily="2" charset="-122"/>
              </a:rPr>
              <a:t>Master</a:t>
            </a:r>
            <a:endParaRPr lang="en-US" sz="2000" dirty="0">
              <a:solidFill>
                <a:srgbClr val="00B0F0"/>
              </a:solidFill>
              <a:latin typeface="Arial Narrow" pitchFamily="34" charset="0"/>
              <a:ea typeface="黑体" pitchFamily="2" charset="-122"/>
            </a:endParaRPr>
          </a:p>
          <a:p>
            <a:pPr latinLnBrk="1">
              <a:buNone/>
            </a:pPr>
            <a:r>
              <a:rPr lang="en-US" sz="2000" dirty="0">
                <a:latin typeface="Arial Narrow" pitchFamily="34" charset="0"/>
                <a:ea typeface="黑体" pitchFamily="2" charset="-122"/>
              </a:rPr>
              <a:t>    </a:t>
            </a:r>
            <a:r>
              <a:rPr lang="en-US" sz="2000" dirty="0" err="1">
                <a:latin typeface="Arial Narrow" pitchFamily="34" charset="0"/>
                <a:ea typeface="黑体" pitchFamily="2" charset="-122"/>
              </a:rPr>
              <a:t>username@</a:t>
            </a:r>
            <a:r>
              <a:rPr lang="en-US" altLang="zh-CN" sz="2000" dirty="0" err="1">
                <a:latin typeface="Arial Narrow" pitchFamily="34" charset="0"/>
                <a:ea typeface="黑体" pitchFamily="2" charset="-122"/>
              </a:rPr>
              <a:t>Master</a:t>
            </a:r>
            <a:r>
              <a:rPr lang="en-US" sz="2000" dirty="0" err="1">
                <a:latin typeface="Arial Narrow" pitchFamily="34" charset="0"/>
                <a:ea typeface="黑体" pitchFamily="2" charset="-122"/>
              </a:rPr>
              <a:t>'s</a:t>
            </a:r>
            <a:r>
              <a:rPr lang="en-US" sz="2000" dirty="0">
                <a:latin typeface="Arial Narrow" pitchFamily="34" charset="0"/>
                <a:ea typeface="黑体" pitchFamily="2" charset="-122"/>
              </a:rPr>
              <a:t> password: [</a:t>
            </a:r>
            <a:r>
              <a:rPr lang="zh-CN" altLang="en-US" sz="2000" dirty="0">
                <a:latin typeface="Arial Narrow" pitchFamily="34" charset="0"/>
                <a:ea typeface="黑体" pitchFamily="2" charset="-122"/>
              </a:rPr>
              <a:t>在此输入您的密码</a:t>
            </a:r>
            <a:r>
              <a:rPr lang="en-US" sz="2000" dirty="0">
                <a:latin typeface="Arial Narrow" pitchFamily="34" charset="0"/>
                <a:ea typeface="黑体" pitchFamily="2" charset="-122"/>
              </a:rPr>
              <a:t>]</a:t>
            </a:r>
          </a:p>
          <a:p>
            <a:pPr latinLnBrk="1">
              <a:buNone/>
            </a:pPr>
            <a:endParaRPr lang="en-US" altLang="zh-CN" sz="2000" dirty="0">
              <a:latin typeface="Arial Narrow" pitchFamily="34" charset="0"/>
              <a:ea typeface="黑体" pitchFamily="2" charset="-122"/>
            </a:endParaRPr>
          </a:p>
          <a:p>
            <a:pPr>
              <a:buNone/>
            </a:pPr>
            <a:r>
              <a:rPr lang="en-US" altLang="zh-CN" sz="2400" dirty="0">
                <a:solidFill>
                  <a:srgbClr val="0066FF"/>
                </a:solidFill>
                <a:latin typeface="Arial Narrow" pitchFamily="34" charset="0"/>
                <a:ea typeface="黑体" pitchFamily="2" charset="-122"/>
              </a:rPr>
              <a:t>5.</a:t>
            </a:r>
            <a:r>
              <a:rPr lang="zh-CN" altLang="en-US" sz="2400" dirty="0">
                <a:solidFill>
                  <a:srgbClr val="0066FF"/>
                </a:solidFill>
                <a:latin typeface="Arial Narrow" pitchFamily="34" charset="0"/>
                <a:ea typeface="黑体" pitchFamily="2" charset="-122"/>
              </a:rPr>
              <a:t>将数据复制到</a:t>
            </a:r>
            <a:r>
              <a:rPr lang="en-US" altLang="zh-CN" sz="2400" dirty="0">
                <a:solidFill>
                  <a:srgbClr val="0066FF"/>
                </a:solidFill>
                <a:latin typeface="Arial Narrow" pitchFamily="34" charset="0"/>
                <a:ea typeface="黑体" pitchFamily="2" charset="-122"/>
              </a:rPr>
              <a:t>HDFS</a:t>
            </a:r>
            <a:r>
              <a:rPr lang="zh-CN" altLang="en-US" sz="2400" dirty="0">
                <a:solidFill>
                  <a:srgbClr val="0066FF"/>
                </a:solidFill>
                <a:latin typeface="Arial Narrow" pitchFamily="34" charset="0"/>
                <a:ea typeface="黑体" pitchFamily="2" charset="-122"/>
              </a:rPr>
              <a:t>中</a:t>
            </a:r>
            <a:endParaRPr lang="en-US" altLang="zh-CN" sz="2400" dirty="0">
              <a:solidFill>
                <a:srgbClr val="0066FF"/>
              </a:solidFill>
              <a:latin typeface="Arial Narrow" pitchFamily="34" charset="0"/>
              <a:ea typeface="黑体" pitchFamily="2" charset="-122"/>
            </a:endParaRPr>
          </a:p>
          <a:p>
            <a:pPr latinLnBrk="1"/>
            <a:r>
              <a:rPr lang="zh-CN" altLang="en-US" sz="2400" dirty="0">
                <a:latin typeface="Arial Narrow" pitchFamily="34" charset="0"/>
                <a:ea typeface="黑体" pitchFamily="2" charset="-122"/>
              </a:rPr>
              <a:t>进入到程序包所在目录：</a:t>
            </a:r>
          </a:p>
          <a:p>
            <a:pPr lvl="1" latinLnBrk="1">
              <a:buNone/>
            </a:pPr>
            <a:r>
              <a:rPr lang="en-US" sz="1800" dirty="0" err="1">
                <a:solidFill>
                  <a:srgbClr val="00B0F0"/>
                </a:solidFill>
                <a:latin typeface="Arial Narrow" pitchFamily="34" charset="0"/>
                <a:ea typeface="黑体" pitchFamily="2" charset="-122"/>
              </a:rPr>
              <a:t>username@</a:t>
            </a:r>
            <a:r>
              <a:rPr lang="en-US" altLang="zh-CN" sz="1800" dirty="0" err="1">
                <a:solidFill>
                  <a:srgbClr val="00B0F0"/>
                </a:solidFill>
                <a:latin typeface="Arial Narrow" pitchFamily="34" charset="0"/>
                <a:ea typeface="黑体" pitchFamily="2" charset="-122"/>
              </a:rPr>
              <a:t>Master</a:t>
            </a:r>
            <a:r>
              <a:rPr lang="en-US" altLang="zh-CN" sz="1800" dirty="0">
                <a:solidFill>
                  <a:srgbClr val="00B0F0"/>
                </a:solidFill>
                <a:latin typeface="Arial Narrow" pitchFamily="34" charset="0"/>
                <a:ea typeface="黑体" pitchFamily="2" charset="-122"/>
              </a:rPr>
              <a:t>:</a:t>
            </a:r>
            <a:r>
              <a:rPr lang="en-US" sz="1800" dirty="0">
                <a:solidFill>
                  <a:srgbClr val="00B0F0"/>
                </a:solidFill>
                <a:latin typeface="Arial Narrow" pitchFamily="34" charset="0"/>
                <a:ea typeface="黑体" pitchFamily="2" charset="-122"/>
              </a:rPr>
              <a:t>~$ </a:t>
            </a:r>
            <a:r>
              <a:rPr lang="en-US" sz="1800" dirty="0" err="1">
                <a:solidFill>
                  <a:srgbClr val="00B0F0"/>
                </a:solidFill>
                <a:latin typeface="Arial Narrow" pitchFamily="34" charset="0"/>
                <a:ea typeface="黑体" pitchFamily="2" charset="-122"/>
              </a:rPr>
              <a:t>cd</a:t>
            </a:r>
            <a:r>
              <a:rPr lang="en-US" sz="1800" dirty="0">
                <a:solidFill>
                  <a:srgbClr val="00B0F0"/>
                </a:solidFill>
                <a:latin typeface="Arial Narrow" pitchFamily="34" charset="0"/>
                <a:ea typeface="黑体" pitchFamily="2" charset="-122"/>
              </a:rPr>
              <a:t> workspace/</a:t>
            </a:r>
            <a:r>
              <a:rPr lang="en-US" sz="1800" dirty="0" err="1">
                <a:solidFill>
                  <a:srgbClr val="00B0F0"/>
                </a:solidFill>
                <a:latin typeface="Arial Narrow" pitchFamily="34" charset="0"/>
                <a:ea typeface="黑体" pitchFamily="2" charset="-122"/>
              </a:rPr>
              <a:t>wordcount</a:t>
            </a:r>
            <a:endParaRPr lang="zh-CN" altLang="en-US" sz="1800" dirty="0">
              <a:solidFill>
                <a:srgbClr val="00B0F0"/>
              </a:solidFill>
              <a:latin typeface="Arial Narrow" pitchFamily="34" charset="0"/>
              <a:ea typeface="黑体" pitchFamily="2" charset="-122"/>
            </a:endParaRPr>
          </a:p>
          <a:p>
            <a:pPr lvl="1" latinLnBrk="1">
              <a:buNone/>
            </a:pPr>
            <a:r>
              <a:rPr lang="en-US" sz="1800" dirty="0" err="1">
                <a:solidFill>
                  <a:srgbClr val="00B0F0"/>
                </a:solidFill>
                <a:latin typeface="Arial Narrow" pitchFamily="34" charset="0"/>
                <a:ea typeface="黑体" pitchFamily="2" charset="-122"/>
              </a:rPr>
              <a:t>username@</a:t>
            </a:r>
            <a:r>
              <a:rPr lang="en-US" altLang="zh-CN" sz="1800" dirty="0" err="1">
                <a:solidFill>
                  <a:srgbClr val="00B0F0"/>
                </a:solidFill>
                <a:latin typeface="Arial Narrow" pitchFamily="34" charset="0"/>
                <a:ea typeface="黑体" pitchFamily="2" charset="-122"/>
              </a:rPr>
              <a:t>Master</a:t>
            </a:r>
            <a:r>
              <a:rPr lang="en-US" sz="1800" dirty="0">
                <a:solidFill>
                  <a:srgbClr val="00B0F0"/>
                </a:solidFill>
                <a:latin typeface="Arial Narrow" pitchFamily="34" charset="0"/>
                <a:ea typeface="黑体" pitchFamily="2" charset="-122"/>
              </a:rPr>
              <a:t>:~/workspace/</a:t>
            </a:r>
            <a:r>
              <a:rPr lang="en-US" sz="1800" dirty="0" err="1">
                <a:solidFill>
                  <a:srgbClr val="00B0F0"/>
                </a:solidFill>
                <a:latin typeface="Arial Narrow" pitchFamily="34" charset="0"/>
                <a:ea typeface="黑体" pitchFamily="2" charset="-122"/>
              </a:rPr>
              <a:t>wordcount</a:t>
            </a:r>
            <a:r>
              <a:rPr lang="en-US" sz="1800" dirty="0">
                <a:solidFill>
                  <a:srgbClr val="00B0F0"/>
                </a:solidFill>
                <a:latin typeface="Arial Narrow" pitchFamily="34" charset="0"/>
                <a:ea typeface="黑体" pitchFamily="2" charset="-122"/>
              </a:rPr>
              <a:t>$ </a:t>
            </a:r>
            <a:r>
              <a:rPr lang="en-US" sz="1800" dirty="0" err="1">
                <a:solidFill>
                  <a:srgbClr val="00B0F0"/>
                </a:solidFill>
                <a:latin typeface="Arial Narrow" pitchFamily="34" charset="0"/>
                <a:ea typeface="黑体" pitchFamily="2" charset="-122"/>
              </a:rPr>
              <a:t>ls</a:t>
            </a:r>
            <a:endParaRPr lang="zh-CN" altLang="en-US" sz="1800" dirty="0">
              <a:solidFill>
                <a:srgbClr val="00B0F0"/>
              </a:solidFill>
              <a:latin typeface="Arial Narrow" pitchFamily="34" charset="0"/>
              <a:ea typeface="黑体" pitchFamily="2" charset="-122"/>
            </a:endParaRPr>
          </a:p>
          <a:p>
            <a:pPr lvl="1" latinLnBrk="1">
              <a:buNone/>
            </a:pPr>
            <a:r>
              <a:rPr lang="en-US" sz="1800" dirty="0">
                <a:solidFill>
                  <a:srgbClr val="00B0F0"/>
                </a:solidFill>
                <a:latin typeface="Arial Narrow" pitchFamily="34" charset="0"/>
                <a:ea typeface="黑体" pitchFamily="2" charset="-122"/>
              </a:rPr>
              <a:t>files  wordcount.jar</a:t>
            </a:r>
            <a:endParaRPr lang="zh-CN" altLang="en-US" sz="1800" dirty="0">
              <a:solidFill>
                <a:srgbClr val="00B0F0"/>
              </a:solidFill>
              <a:latin typeface="Arial Narrow" pitchFamily="34" charset="0"/>
              <a:ea typeface="黑体" pitchFamily="2" charset="-122"/>
            </a:endParaRPr>
          </a:p>
          <a:p>
            <a:pPr latinLnBrk="1">
              <a:buNone/>
            </a:pPr>
            <a:r>
              <a:rPr lang="en-US" sz="2000" dirty="0">
                <a:latin typeface="Arial Narrow" pitchFamily="34" charset="0"/>
                <a:ea typeface="黑体" pitchFamily="2" charset="-122"/>
              </a:rPr>
              <a:t> </a:t>
            </a:r>
            <a:endParaRPr lang="zh-CN" altLang="en-US" sz="2000" dirty="0">
              <a:latin typeface="Arial Narrow" pitchFamily="34" charset="0"/>
              <a:ea typeface="黑体" pitchFamily="2" charset="-122"/>
            </a:endParaRPr>
          </a:p>
          <a:p>
            <a:pPr latinLnBrk="1"/>
            <a:r>
              <a:rPr lang="zh-CN" altLang="en-US" sz="2400" dirty="0">
                <a:latin typeface="Arial Narrow" pitchFamily="34" charset="0"/>
                <a:ea typeface="黑体" pitchFamily="2" charset="-122"/>
              </a:rPr>
              <a:t>用</a:t>
            </a:r>
            <a:r>
              <a:rPr lang="en-US" sz="2400" dirty="0" err="1">
                <a:latin typeface="Arial Narrow" pitchFamily="34" charset="0"/>
                <a:ea typeface="黑体" pitchFamily="2" charset="-122"/>
              </a:rPr>
              <a:t>hadoop</a:t>
            </a:r>
            <a:r>
              <a:rPr lang="en-US" sz="2400" dirty="0">
                <a:latin typeface="Arial Narrow" pitchFamily="34" charset="0"/>
                <a:ea typeface="黑体" pitchFamily="2" charset="-122"/>
              </a:rPr>
              <a:t> </a:t>
            </a:r>
            <a:r>
              <a:rPr lang="en-US" sz="2400" dirty="0" err="1">
                <a:latin typeface="Arial Narrow" pitchFamily="34" charset="0"/>
                <a:ea typeface="黑体" pitchFamily="2" charset="-122"/>
              </a:rPr>
              <a:t>dfs</a:t>
            </a:r>
            <a:r>
              <a:rPr lang="en-US" sz="2400" dirty="0">
                <a:latin typeface="Arial Narrow" pitchFamily="34" charset="0"/>
                <a:ea typeface="黑体" pitchFamily="2" charset="-122"/>
              </a:rPr>
              <a:t> –put</a:t>
            </a:r>
            <a:r>
              <a:rPr lang="zh-CN" altLang="en-US" sz="2400" dirty="0">
                <a:latin typeface="Arial Narrow" pitchFamily="34" charset="0"/>
                <a:ea typeface="黑体" pitchFamily="2" charset="-122"/>
              </a:rPr>
              <a:t>命令将数据从</a:t>
            </a:r>
            <a:r>
              <a:rPr lang="en-US" sz="2400" dirty="0">
                <a:latin typeface="Arial Narrow" pitchFamily="34" charset="0"/>
                <a:ea typeface="黑体" pitchFamily="2" charset="-122"/>
              </a:rPr>
              <a:t>Linux</a:t>
            </a:r>
            <a:r>
              <a:rPr lang="zh-CN" altLang="en-US" sz="2400" dirty="0">
                <a:latin typeface="Arial Narrow" pitchFamily="34" charset="0"/>
                <a:ea typeface="黑体" pitchFamily="2" charset="-122"/>
              </a:rPr>
              <a:t>文件系统中复制到</a:t>
            </a:r>
            <a:r>
              <a:rPr lang="en-US" sz="2400" dirty="0">
                <a:latin typeface="Arial Narrow" pitchFamily="34" charset="0"/>
                <a:ea typeface="黑体" pitchFamily="2" charset="-122"/>
              </a:rPr>
              <a:t>HDFS</a:t>
            </a:r>
            <a:r>
              <a:rPr lang="zh-CN" altLang="en-US" sz="2400" dirty="0">
                <a:latin typeface="Arial Narrow" pitchFamily="34" charset="0"/>
                <a:ea typeface="黑体" pitchFamily="2" charset="-122"/>
              </a:rPr>
              <a:t>：</a:t>
            </a:r>
          </a:p>
          <a:p>
            <a:pPr latinLnBrk="1">
              <a:buNone/>
            </a:pPr>
            <a:r>
              <a:rPr lang="en-US" sz="2000" dirty="0">
                <a:latin typeface="Arial Narrow" pitchFamily="34" charset="0"/>
                <a:ea typeface="黑体" pitchFamily="2" charset="-122"/>
              </a:rPr>
              <a:t>     </a:t>
            </a:r>
            <a:r>
              <a:rPr lang="en-US" sz="1800" dirty="0" err="1">
                <a:solidFill>
                  <a:srgbClr val="00B0F0"/>
                </a:solidFill>
                <a:latin typeface="Arial Narrow" pitchFamily="34" charset="0"/>
                <a:ea typeface="黑体" pitchFamily="2" charset="-122"/>
              </a:rPr>
              <a:t>username@</a:t>
            </a:r>
            <a:r>
              <a:rPr lang="en-US" altLang="zh-CN" sz="1800" dirty="0" err="1">
                <a:solidFill>
                  <a:srgbClr val="00B0F0"/>
                </a:solidFill>
                <a:latin typeface="Arial Narrow" pitchFamily="34" charset="0"/>
                <a:ea typeface="黑体" pitchFamily="2" charset="-122"/>
              </a:rPr>
              <a:t>Master</a:t>
            </a:r>
            <a:r>
              <a:rPr lang="en-US" sz="1800" dirty="0">
                <a:solidFill>
                  <a:srgbClr val="00B0F0"/>
                </a:solidFill>
                <a:latin typeface="Arial Narrow" pitchFamily="34" charset="0"/>
                <a:ea typeface="黑体" pitchFamily="2" charset="-122"/>
              </a:rPr>
              <a:t>:~/workspace/</a:t>
            </a:r>
            <a:r>
              <a:rPr lang="en-US" sz="1800" dirty="0" err="1">
                <a:solidFill>
                  <a:srgbClr val="00B0F0"/>
                </a:solidFill>
                <a:latin typeface="Arial Narrow" pitchFamily="34" charset="0"/>
                <a:ea typeface="黑体" pitchFamily="2" charset="-122"/>
              </a:rPr>
              <a:t>wordcount</a:t>
            </a:r>
            <a:r>
              <a:rPr lang="en-US" sz="1800" dirty="0">
                <a:solidFill>
                  <a:srgbClr val="00B0F0"/>
                </a:solidFill>
                <a:latin typeface="Arial Narrow" pitchFamily="34" charset="0"/>
                <a:ea typeface="黑体" pitchFamily="2" charset="-122"/>
              </a:rPr>
              <a:t>$ </a:t>
            </a:r>
            <a:r>
              <a:rPr lang="en-US" sz="1800" dirty="0" err="1">
                <a:solidFill>
                  <a:srgbClr val="00B0F0"/>
                </a:solidFill>
                <a:latin typeface="Arial Narrow" pitchFamily="34" charset="0"/>
                <a:ea typeface="黑体" pitchFamily="2" charset="-122"/>
              </a:rPr>
              <a:t>hadoop</a:t>
            </a:r>
            <a:r>
              <a:rPr lang="en-US" sz="1800" dirty="0">
                <a:solidFill>
                  <a:srgbClr val="00B0F0"/>
                </a:solidFill>
                <a:latin typeface="Arial Narrow" pitchFamily="34" charset="0"/>
                <a:ea typeface="黑体" pitchFamily="2" charset="-122"/>
              </a:rPr>
              <a:t> </a:t>
            </a:r>
            <a:r>
              <a:rPr lang="en-US" sz="1800" dirty="0" err="1">
                <a:solidFill>
                  <a:srgbClr val="00B0F0"/>
                </a:solidFill>
                <a:latin typeface="Arial Narrow" pitchFamily="34" charset="0"/>
                <a:ea typeface="黑体" pitchFamily="2" charset="-122"/>
              </a:rPr>
              <a:t>dfs</a:t>
            </a:r>
            <a:r>
              <a:rPr lang="en-US" sz="1800" dirty="0">
                <a:solidFill>
                  <a:srgbClr val="00B0F0"/>
                </a:solidFill>
                <a:latin typeface="Arial Narrow" pitchFamily="34" charset="0"/>
                <a:ea typeface="黑体" pitchFamily="2" charset="-122"/>
              </a:rPr>
              <a:t> -put files </a:t>
            </a:r>
            <a:r>
              <a:rPr lang="en-US" altLang="zh-CN" sz="1800" dirty="0">
                <a:solidFill>
                  <a:srgbClr val="00B0F0"/>
                </a:solidFill>
                <a:latin typeface="Arial Narrow" pitchFamily="34" charset="0"/>
                <a:ea typeface="黑体" pitchFamily="2" charset="-122"/>
              </a:rPr>
              <a:t>test-in</a:t>
            </a:r>
            <a:endParaRPr lang="zh-CN" altLang="en-US" sz="2000" dirty="0">
              <a:solidFill>
                <a:srgbClr val="00B0F0"/>
              </a:solidFill>
              <a:latin typeface="Arial Narrow" pitchFamily="34" charset="0"/>
              <a:ea typeface="黑体" pitchFamily="2" charset="-122"/>
            </a:endParaRPr>
          </a:p>
        </p:txBody>
      </p:sp>
      <p:sp>
        <p:nvSpPr>
          <p:cNvPr id="4"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集群远程作业提交与执行</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79" y="745944"/>
            <a:ext cx="8599947" cy="598736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集群分布方式下远程提交作业</a:t>
            </a:r>
          </a:p>
          <a:p>
            <a:pPr>
              <a:buNone/>
            </a:pPr>
            <a:r>
              <a:rPr lang="en-US" altLang="zh-CN" sz="2400" dirty="0">
                <a:solidFill>
                  <a:srgbClr val="0066FF"/>
                </a:solidFill>
                <a:latin typeface="Arial Narrow" pitchFamily="34" charset="0"/>
                <a:ea typeface="黑体" pitchFamily="2" charset="-122"/>
              </a:rPr>
              <a:t>6.</a:t>
            </a:r>
            <a:r>
              <a:rPr lang="zh-CN" altLang="en-US" sz="2400" dirty="0">
                <a:solidFill>
                  <a:srgbClr val="0066FF"/>
                </a:solidFill>
                <a:latin typeface="Arial Narrow" pitchFamily="34" charset="0"/>
                <a:ea typeface="黑体" pitchFamily="2" charset="-122"/>
              </a:rPr>
              <a:t>用</a:t>
            </a:r>
            <a:r>
              <a:rPr lang="en-US" altLang="zh-CN" sz="2400" dirty="0" err="1">
                <a:solidFill>
                  <a:srgbClr val="0066FF"/>
                </a:solidFill>
                <a:latin typeface="Arial Narrow" pitchFamily="34" charset="0"/>
                <a:ea typeface="黑体" pitchFamily="2" charset="-122"/>
              </a:rPr>
              <a:t>hadoop</a:t>
            </a:r>
            <a:r>
              <a:rPr lang="en-US" altLang="zh-CN" sz="2400" dirty="0">
                <a:solidFill>
                  <a:srgbClr val="0066FF"/>
                </a:solidFill>
                <a:latin typeface="Arial Narrow" pitchFamily="34" charset="0"/>
                <a:ea typeface="黑体" pitchFamily="2" charset="-122"/>
              </a:rPr>
              <a:t> jar</a:t>
            </a:r>
            <a:r>
              <a:rPr lang="zh-CN" altLang="en-US" sz="2400" dirty="0">
                <a:solidFill>
                  <a:srgbClr val="0066FF"/>
                </a:solidFill>
                <a:latin typeface="Arial Narrow" pitchFamily="34" charset="0"/>
                <a:ea typeface="黑体" pitchFamily="2" charset="-122"/>
              </a:rPr>
              <a:t>命令向</a:t>
            </a:r>
            <a:r>
              <a:rPr lang="en-US" altLang="zh-CN" sz="2400" dirty="0" err="1">
                <a:solidFill>
                  <a:srgbClr val="0066FF"/>
                </a:solidFill>
                <a:latin typeface="Arial Narrow" pitchFamily="34" charset="0"/>
                <a:ea typeface="黑体" pitchFamily="2" charset="-122"/>
              </a:rPr>
              <a:t>Hadoop</a:t>
            </a:r>
            <a:r>
              <a:rPr lang="zh-CN" altLang="en-US" sz="2400" dirty="0">
                <a:solidFill>
                  <a:srgbClr val="0066FF"/>
                </a:solidFill>
                <a:latin typeface="Arial Narrow" pitchFamily="34" charset="0"/>
                <a:ea typeface="黑体" pitchFamily="2" charset="-122"/>
              </a:rPr>
              <a:t>提交计算作业</a:t>
            </a:r>
          </a:p>
          <a:p>
            <a:pPr latinLnBrk="1">
              <a:buNone/>
            </a:pPr>
            <a:r>
              <a:rPr lang="en-US" sz="2400" dirty="0">
                <a:latin typeface="Arial Narrow" pitchFamily="34" charset="0"/>
                <a:ea typeface="黑体" pitchFamily="2" charset="-122"/>
              </a:rPr>
              <a:t>   </a:t>
            </a:r>
            <a:r>
              <a:rPr lang="en-US" sz="1800" dirty="0" err="1">
                <a:solidFill>
                  <a:srgbClr val="00B0F0"/>
                </a:solidFill>
                <a:latin typeface="Arial Narrow" pitchFamily="34" charset="0"/>
                <a:ea typeface="黑体" pitchFamily="2" charset="-122"/>
              </a:rPr>
              <a:t>username@</a:t>
            </a:r>
            <a:r>
              <a:rPr lang="en-US" altLang="zh-CN" sz="1800" dirty="0" err="1">
                <a:solidFill>
                  <a:srgbClr val="00B0F0"/>
                </a:solidFill>
                <a:latin typeface="Arial Narrow" pitchFamily="34" charset="0"/>
                <a:ea typeface="黑体" pitchFamily="2" charset="-122"/>
              </a:rPr>
              <a:t>Master</a:t>
            </a:r>
            <a:r>
              <a:rPr lang="en-US" sz="1800" dirty="0">
                <a:solidFill>
                  <a:srgbClr val="00B0F0"/>
                </a:solidFill>
                <a:latin typeface="Arial Narrow" pitchFamily="34" charset="0"/>
                <a:ea typeface="黑体" pitchFamily="2" charset="-122"/>
              </a:rPr>
              <a:t>:~/workspace/</a:t>
            </a:r>
            <a:r>
              <a:rPr lang="en-US" sz="1800" dirty="0" err="1">
                <a:solidFill>
                  <a:srgbClr val="00B0F0"/>
                </a:solidFill>
                <a:latin typeface="Arial Narrow" pitchFamily="34" charset="0"/>
                <a:ea typeface="黑体" pitchFamily="2" charset="-122"/>
              </a:rPr>
              <a:t>wordcount</a:t>
            </a:r>
            <a:r>
              <a:rPr lang="en-US" sz="1800" dirty="0">
                <a:solidFill>
                  <a:srgbClr val="00B0F0"/>
                </a:solidFill>
                <a:latin typeface="Arial Narrow" pitchFamily="34" charset="0"/>
                <a:ea typeface="黑体" pitchFamily="2" charset="-122"/>
              </a:rPr>
              <a:t>$ </a:t>
            </a:r>
          </a:p>
          <a:p>
            <a:pPr latinLnBrk="1">
              <a:buNone/>
            </a:pPr>
            <a:r>
              <a:rPr lang="en-US" sz="1800" dirty="0">
                <a:solidFill>
                  <a:srgbClr val="00B0F0"/>
                </a:solidFill>
                <a:latin typeface="Arial Narrow" pitchFamily="34" charset="0"/>
                <a:ea typeface="黑体" pitchFamily="2" charset="-122"/>
              </a:rPr>
              <a:t>                                         </a:t>
            </a:r>
            <a:r>
              <a:rPr lang="en-US" sz="1800" dirty="0" err="1">
                <a:solidFill>
                  <a:srgbClr val="00B0F0"/>
                </a:solidFill>
                <a:latin typeface="Arial Narrow" pitchFamily="34" charset="0"/>
                <a:ea typeface="黑体" pitchFamily="2" charset="-122"/>
              </a:rPr>
              <a:t>hadoop</a:t>
            </a:r>
            <a:r>
              <a:rPr lang="en-US" sz="1800" dirty="0">
                <a:solidFill>
                  <a:srgbClr val="00B0F0"/>
                </a:solidFill>
                <a:latin typeface="Arial Narrow" pitchFamily="34" charset="0"/>
                <a:ea typeface="黑体" pitchFamily="2" charset="-122"/>
              </a:rPr>
              <a:t> jar wordcount.jar  </a:t>
            </a:r>
            <a:r>
              <a:rPr lang="en-US" altLang="zh-CN" sz="1800" dirty="0">
                <a:solidFill>
                  <a:srgbClr val="00B0F0"/>
                </a:solidFill>
                <a:latin typeface="Arial Narrow" pitchFamily="34" charset="0"/>
                <a:ea typeface="黑体" pitchFamily="2" charset="-122"/>
              </a:rPr>
              <a:t>test-in</a:t>
            </a:r>
            <a:r>
              <a:rPr lang="en-US" sz="1800" dirty="0">
                <a:solidFill>
                  <a:srgbClr val="00B0F0"/>
                </a:solidFill>
                <a:latin typeface="Arial Narrow" pitchFamily="34" charset="0"/>
                <a:ea typeface="黑体" pitchFamily="2" charset="-122"/>
              </a:rPr>
              <a:t>  </a:t>
            </a:r>
            <a:r>
              <a:rPr lang="en-US" altLang="zh-CN" sz="1800" dirty="0">
                <a:solidFill>
                  <a:srgbClr val="00B0F0"/>
                </a:solidFill>
                <a:latin typeface="Arial Narrow" pitchFamily="34" charset="0"/>
                <a:ea typeface="黑体" pitchFamily="2" charset="-122"/>
              </a:rPr>
              <a:t>test-</a:t>
            </a:r>
            <a:r>
              <a:rPr lang="en-US" sz="1800" dirty="0">
                <a:solidFill>
                  <a:srgbClr val="00B0F0"/>
                </a:solidFill>
                <a:latin typeface="Arial Narrow" pitchFamily="34" charset="0"/>
                <a:ea typeface="黑体" pitchFamily="2" charset="-122"/>
              </a:rPr>
              <a:t>out</a:t>
            </a:r>
            <a:endParaRPr lang="zh-CN" altLang="en-US" sz="2400" dirty="0">
              <a:solidFill>
                <a:srgbClr val="00B0F0"/>
              </a:solidFill>
              <a:latin typeface="Arial Narrow" pitchFamily="34" charset="0"/>
              <a:ea typeface="黑体" pitchFamily="2" charset="-122"/>
            </a:endParaRPr>
          </a:p>
          <a:p>
            <a:pPr latinLnBrk="1">
              <a:buNone/>
            </a:pPr>
            <a:r>
              <a:rPr lang="zh-CN" altLang="en-US" sz="2400" dirty="0">
                <a:latin typeface="Arial Narrow" pitchFamily="34" charset="0"/>
                <a:ea typeface="黑体" pitchFamily="2" charset="-122"/>
              </a:rPr>
              <a:t>   这里的</a:t>
            </a:r>
            <a:r>
              <a:rPr lang="en-US" altLang="zh-CN" sz="2400" dirty="0">
                <a:latin typeface="Arial Narrow" pitchFamily="34" charset="0"/>
                <a:ea typeface="黑体" pitchFamily="2" charset="-122"/>
              </a:rPr>
              <a:t>test-in</a:t>
            </a:r>
            <a:r>
              <a:rPr lang="zh-CN" altLang="en-US" sz="2400" dirty="0">
                <a:latin typeface="Arial Narrow" pitchFamily="34" charset="0"/>
                <a:ea typeface="黑体" pitchFamily="2" charset="-122"/>
              </a:rPr>
              <a:t>为被统计的文本文件的目录，</a:t>
            </a:r>
            <a:r>
              <a:rPr lang="en-US" altLang="zh-CN" sz="2400" dirty="0">
                <a:latin typeface="Arial Narrow" pitchFamily="34" charset="0"/>
                <a:ea typeface="黑体" pitchFamily="2" charset="-122"/>
              </a:rPr>
              <a:t>test-</a:t>
            </a:r>
            <a:r>
              <a:rPr lang="en-US" sz="2400" dirty="0">
                <a:latin typeface="Arial Narrow" pitchFamily="34" charset="0"/>
                <a:ea typeface="黑体" pitchFamily="2" charset="-122"/>
              </a:rPr>
              <a:t>out</a:t>
            </a:r>
            <a:r>
              <a:rPr lang="zh-CN" altLang="en-US" sz="2400" dirty="0">
                <a:latin typeface="Arial Narrow" pitchFamily="34" charset="0"/>
                <a:ea typeface="黑体" pitchFamily="2" charset="-122"/>
              </a:rPr>
              <a:t>为指定的输出结果的目录，注意</a:t>
            </a:r>
            <a:r>
              <a:rPr lang="en-US" altLang="zh-CN" sz="2400" dirty="0">
                <a:latin typeface="Arial Narrow" pitchFamily="34" charset="0"/>
                <a:ea typeface="黑体" pitchFamily="2" charset="-122"/>
              </a:rPr>
              <a:t>test-</a:t>
            </a:r>
            <a:r>
              <a:rPr lang="en-US" sz="2400" dirty="0">
                <a:latin typeface="Arial Narrow" pitchFamily="34" charset="0"/>
                <a:ea typeface="黑体" pitchFamily="2" charset="-122"/>
              </a:rPr>
              <a:t>out</a:t>
            </a:r>
            <a:r>
              <a:rPr lang="zh-CN" altLang="en-US" sz="2400" dirty="0">
                <a:latin typeface="Arial Narrow" pitchFamily="34" charset="0"/>
                <a:ea typeface="黑体" pitchFamily="2" charset="-122"/>
              </a:rPr>
              <a:t>目录事先不能存在，若存在需要先删除。</a:t>
            </a:r>
          </a:p>
        </p:txBody>
      </p:sp>
      <p:sp>
        <p:nvSpPr>
          <p:cNvPr id="4"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集群远程作业提交与执行</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05506" y="856776"/>
            <a:ext cx="8599947" cy="5747221"/>
          </a:xfrm>
        </p:spPr>
        <p:txBody>
          <a:bodyPr>
            <a:noAutofit/>
          </a:bodyPr>
          <a:lstStyle/>
          <a:p>
            <a:pPr marL="274320" lvl="1" indent="-274320">
              <a:spcBef>
                <a:spcPts val="580"/>
              </a:spcBef>
              <a:spcAft>
                <a:spcPts val="600"/>
              </a:spcAft>
              <a:buClr>
                <a:schemeClr val="accent1"/>
              </a:buClr>
              <a:buNone/>
              <a:defRPr/>
            </a:pPr>
            <a:r>
              <a:rPr lang="zh-CN" altLang="en-US" b="1" dirty="0">
                <a:solidFill>
                  <a:srgbClr val="00B050"/>
                </a:solidFill>
                <a:latin typeface="Arial Narrow" pitchFamily="34" charset="0"/>
                <a:ea typeface="黑体" pitchFamily="2" charset="-122"/>
              </a:rPr>
              <a:t>集群分布方式下远程提交作业</a:t>
            </a:r>
          </a:p>
          <a:p>
            <a:pPr>
              <a:lnSpc>
                <a:spcPct val="120000"/>
              </a:lnSpc>
              <a:spcAft>
                <a:spcPts val="600"/>
              </a:spcAft>
              <a:buNone/>
            </a:pPr>
            <a:r>
              <a:rPr lang="en-US" altLang="zh-CN" sz="2400" dirty="0">
                <a:solidFill>
                  <a:srgbClr val="0066FF"/>
                </a:solidFill>
                <a:latin typeface="Arial Narrow" pitchFamily="34" charset="0"/>
                <a:ea typeface="黑体" pitchFamily="2" charset="-122"/>
              </a:rPr>
              <a:t>7. </a:t>
            </a:r>
            <a:r>
              <a:rPr lang="zh-CN" altLang="en-US" sz="2400" dirty="0">
                <a:solidFill>
                  <a:srgbClr val="0066FF"/>
                </a:solidFill>
                <a:latin typeface="Arial Narrow" pitchFamily="34" charset="0"/>
                <a:ea typeface="黑体" pitchFamily="2" charset="-122"/>
              </a:rPr>
              <a:t>查看运行结果</a:t>
            </a:r>
            <a:endParaRPr lang="en-US" altLang="zh-CN" sz="2400" dirty="0">
              <a:solidFill>
                <a:srgbClr val="0066FF"/>
              </a:solidFill>
              <a:latin typeface="Arial Narrow" pitchFamily="34" charset="0"/>
              <a:ea typeface="黑体" pitchFamily="2" charset="-122"/>
            </a:endParaRPr>
          </a:p>
          <a:p>
            <a:pPr>
              <a:spcBef>
                <a:spcPts val="0"/>
              </a:spcBef>
            </a:pPr>
            <a:r>
              <a:rPr lang="zh-CN" altLang="en-US" sz="2000" dirty="0">
                <a:latin typeface="Arial Narrow" pitchFamily="34" charset="0"/>
                <a:ea typeface="黑体" pitchFamily="2" charset="-122"/>
              </a:rPr>
              <a:t>查看</a:t>
            </a:r>
            <a:r>
              <a:rPr lang="en-US" altLang="zh-CN" sz="2000" dirty="0">
                <a:latin typeface="Arial Narrow" pitchFamily="34" charset="0"/>
                <a:ea typeface="黑体" pitchFamily="2" charset="-122"/>
              </a:rPr>
              <a:t>test-out</a:t>
            </a:r>
            <a:r>
              <a:rPr lang="zh-CN" altLang="en-US" sz="2000" dirty="0">
                <a:latin typeface="Arial Narrow" pitchFamily="34" charset="0"/>
                <a:ea typeface="黑体" pitchFamily="2" charset="-122"/>
              </a:rPr>
              <a:t>目录，统计结果被输出到文件</a:t>
            </a:r>
            <a:r>
              <a:rPr lang="en-US" altLang="zh-CN" sz="2000" dirty="0">
                <a:latin typeface="Arial Narrow" pitchFamily="34" charset="0"/>
                <a:ea typeface="黑体" pitchFamily="2" charset="-122"/>
              </a:rPr>
              <a:t>test-out/part-r-00000</a:t>
            </a:r>
            <a:r>
              <a:rPr lang="zh-CN" altLang="en-US" sz="2000" dirty="0">
                <a:latin typeface="Arial Narrow" pitchFamily="34" charset="0"/>
                <a:ea typeface="黑体" pitchFamily="2" charset="-122"/>
              </a:rPr>
              <a:t>中</a:t>
            </a:r>
          </a:p>
          <a:p>
            <a:pPr lvl="1" latinLnBrk="1">
              <a:spcBef>
                <a:spcPts val="0"/>
              </a:spcBef>
              <a:buNone/>
            </a:pPr>
            <a:r>
              <a:rPr lang="en-US" sz="1600" dirty="0" err="1">
                <a:solidFill>
                  <a:srgbClr val="00B0F0"/>
                </a:solidFill>
                <a:latin typeface="Arial Narrow" pitchFamily="34" charset="0"/>
                <a:ea typeface="黑体" pitchFamily="2" charset="-122"/>
              </a:rPr>
              <a:t>username@Master</a:t>
            </a:r>
            <a:r>
              <a:rPr lang="en-US" sz="1600" dirty="0">
                <a:solidFill>
                  <a:srgbClr val="00B0F0"/>
                </a:solidFill>
                <a:latin typeface="Arial Narrow" pitchFamily="34" charset="0"/>
                <a:ea typeface="黑体" pitchFamily="2" charset="-122"/>
              </a:rPr>
              <a:t>:~/workspace/</a:t>
            </a:r>
            <a:r>
              <a:rPr lang="en-US" sz="1600" dirty="0" err="1">
                <a:solidFill>
                  <a:srgbClr val="00B0F0"/>
                </a:solidFill>
                <a:latin typeface="Arial Narrow" pitchFamily="34" charset="0"/>
                <a:ea typeface="黑体" pitchFamily="2" charset="-122"/>
              </a:rPr>
              <a:t>wordcount</a:t>
            </a:r>
            <a:r>
              <a:rPr lang="en-US" sz="1600" dirty="0">
                <a:solidFill>
                  <a:srgbClr val="00B0F0"/>
                </a:solidFill>
                <a:latin typeface="Arial Narrow" pitchFamily="34" charset="0"/>
                <a:ea typeface="黑体" pitchFamily="2" charset="-122"/>
              </a:rPr>
              <a:t>$ </a:t>
            </a:r>
            <a:r>
              <a:rPr lang="en-US" sz="1600" dirty="0" err="1">
                <a:solidFill>
                  <a:srgbClr val="00B0F0"/>
                </a:solidFill>
                <a:latin typeface="Arial Narrow" pitchFamily="34" charset="0"/>
                <a:ea typeface="黑体" pitchFamily="2" charset="-122"/>
              </a:rPr>
              <a:t>hadoop</a:t>
            </a:r>
            <a:r>
              <a:rPr lang="en-US" sz="1600" dirty="0">
                <a:solidFill>
                  <a:srgbClr val="00B0F0"/>
                </a:solidFill>
                <a:latin typeface="Arial Narrow" pitchFamily="34" charset="0"/>
                <a:ea typeface="黑体" pitchFamily="2" charset="-122"/>
              </a:rPr>
              <a:t> </a:t>
            </a:r>
            <a:r>
              <a:rPr lang="en-US" sz="1600" dirty="0" err="1">
                <a:solidFill>
                  <a:srgbClr val="00B0F0"/>
                </a:solidFill>
                <a:latin typeface="Arial Narrow" pitchFamily="34" charset="0"/>
                <a:ea typeface="黑体" pitchFamily="2" charset="-122"/>
              </a:rPr>
              <a:t>dfs</a:t>
            </a:r>
            <a:r>
              <a:rPr lang="en-US" sz="1600" dirty="0">
                <a:solidFill>
                  <a:srgbClr val="00B0F0"/>
                </a:solidFill>
                <a:latin typeface="Arial Narrow" pitchFamily="34" charset="0"/>
                <a:ea typeface="黑体" pitchFamily="2" charset="-122"/>
              </a:rPr>
              <a:t> -</a:t>
            </a:r>
            <a:r>
              <a:rPr lang="en-US" sz="1600" dirty="0" err="1">
                <a:solidFill>
                  <a:srgbClr val="00B0F0"/>
                </a:solidFill>
                <a:latin typeface="Arial Narrow" pitchFamily="34" charset="0"/>
                <a:ea typeface="黑体" pitchFamily="2" charset="-122"/>
              </a:rPr>
              <a:t>ls</a:t>
            </a:r>
            <a:r>
              <a:rPr lang="en-US" sz="1600" dirty="0">
                <a:solidFill>
                  <a:srgbClr val="00B0F0"/>
                </a:solidFill>
                <a:latin typeface="Arial Narrow" pitchFamily="34" charset="0"/>
                <a:ea typeface="黑体" pitchFamily="2" charset="-122"/>
              </a:rPr>
              <a:t> test-out</a:t>
            </a:r>
            <a:endParaRPr lang="zh-CN" altLang="en-US" sz="1600" dirty="0">
              <a:solidFill>
                <a:srgbClr val="00B0F0"/>
              </a:solidFill>
              <a:latin typeface="Arial Narrow" pitchFamily="34" charset="0"/>
              <a:ea typeface="黑体" pitchFamily="2" charset="-122"/>
            </a:endParaRPr>
          </a:p>
          <a:p>
            <a:pPr lvl="1" latinLnBrk="1">
              <a:spcBef>
                <a:spcPts val="0"/>
              </a:spcBef>
              <a:buNone/>
            </a:pPr>
            <a:r>
              <a:rPr lang="en-US" sz="1400" dirty="0">
                <a:solidFill>
                  <a:srgbClr val="FF0066"/>
                </a:solidFill>
                <a:latin typeface="Arial Narrow" pitchFamily="34" charset="0"/>
                <a:ea typeface="黑体" pitchFamily="2" charset="-122"/>
              </a:rPr>
              <a:t>Found 2 items</a:t>
            </a:r>
            <a:endParaRPr lang="zh-CN" altLang="en-US" sz="1400" dirty="0">
              <a:solidFill>
                <a:srgbClr val="FF0066"/>
              </a:solidFill>
              <a:latin typeface="Arial Narrow" pitchFamily="34" charset="0"/>
              <a:ea typeface="黑体" pitchFamily="2" charset="-122"/>
            </a:endParaRPr>
          </a:p>
          <a:p>
            <a:pPr lvl="1" latinLnBrk="1">
              <a:spcBef>
                <a:spcPts val="0"/>
              </a:spcBef>
              <a:buNone/>
            </a:pPr>
            <a:r>
              <a:rPr lang="en-US" sz="1400" dirty="0" err="1">
                <a:solidFill>
                  <a:srgbClr val="FF0066"/>
                </a:solidFill>
                <a:latin typeface="Arial Narrow" pitchFamily="34" charset="0"/>
                <a:ea typeface="黑体" pitchFamily="2" charset="-122"/>
              </a:rPr>
              <a:t>drwxr</a:t>
            </a:r>
            <a:r>
              <a:rPr lang="en-US" sz="1400" dirty="0">
                <a:solidFill>
                  <a:srgbClr val="FF0066"/>
                </a:solidFill>
                <a:latin typeface="Arial Narrow" pitchFamily="34" charset="0"/>
                <a:ea typeface="黑体" pitchFamily="2" charset="-122"/>
              </a:rPr>
              <a:t>-</a:t>
            </a:r>
            <a:r>
              <a:rPr lang="en-US" sz="1400" dirty="0" err="1">
                <a:solidFill>
                  <a:srgbClr val="FF0066"/>
                </a:solidFill>
                <a:latin typeface="Arial Narrow" pitchFamily="34" charset="0"/>
                <a:ea typeface="黑体" pitchFamily="2" charset="-122"/>
              </a:rPr>
              <a:t>xr</a:t>
            </a:r>
            <a:r>
              <a:rPr lang="en-US" sz="1400" dirty="0">
                <a:solidFill>
                  <a:srgbClr val="FF0066"/>
                </a:solidFill>
                <a:latin typeface="Arial Narrow" pitchFamily="34" charset="0"/>
                <a:ea typeface="黑体" pitchFamily="2" charset="-122"/>
              </a:rPr>
              <a:t>-x   - </a:t>
            </a:r>
            <a:r>
              <a:rPr lang="en-US" sz="1400" dirty="0" err="1">
                <a:solidFill>
                  <a:srgbClr val="FF0066"/>
                </a:solidFill>
                <a:latin typeface="Arial Narrow" pitchFamily="34" charset="0"/>
                <a:ea typeface="黑体" pitchFamily="2" charset="-122"/>
              </a:rPr>
              <a:t>hadoopusr</a:t>
            </a:r>
            <a:r>
              <a:rPr lang="en-US" sz="1400" dirty="0">
                <a:solidFill>
                  <a:srgbClr val="FF0066"/>
                </a:solidFill>
                <a:latin typeface="Arial Narrow" pitchFamily="34" charset="0"/>
                <a:ea typeface="黑体" pitchFamily="2" charset="-122"/>
              </a:rPr>
              <a:t> supergroup   0 2010-05-23 20:29 /user/</a:t>
            </a:r>
            <a:r>
              <a:rPr lang="en-US" sz="1400" dirty="0" err="1">
                <a:solidFill>
                  <a:srgbClr val="FF0066"/>
                </a:solidFill>
                <a:latin typeface="Arial Narrow" pitchFamily="34" charset="0"/>
                <a:ea typeface="黑体" pitchFamily="2" charset="-122"/>
              </a:rPr>
              <a:t>hadoopusr</a:t>
            </a:r>
            <a:r>
              <a:rPr lang="en-US" sz="1400" dirty="0">
                <a:solidFill>
                  <a:srgbClr val="FF0066"/>
                </a:solidFill>
                <a:latin typeface="Arial Narrow" pitchFamily="34" charset="0"/>
                <a:ea typeface="黑体" pitchFamily="2" charset="-122"/>
              </a:rPr>
              <a:t>/test-out/_SUCCESS</a:t>
            </a:r>
            <a:endParaRPr lang="zh-CN" altLang="en-US" sz="1400" dirty="0">
              <a:solidFill>
                <a:srgbClr val="FF0066"/>
              </a:solidFill>
              <a:latin typeface="Arial Narrow" pitchFamily="34" charset="0"/>
              <a:ea typeface="黑体" pitchFamily="2" charset="-122"/>
            </a:endParaRPr>
          </a:p>
          <a:p>
            <a:pPr lvl="1" latinLnBrk="1">
              <a:spcBef>
                <a:spcPts val="0"/>
              </a:spcBef>
              <a:buNone/>
            </a:pPr>
            <a:r>
              <a:rPr lang="en-US" sz="1400" dirty="0">
                <a:solidFill>
                  <a:srgbClr val="FF0066"/>
                </a:solidFill>
                <a:latin typeface="Arial Narrow" pitchFamily="34" charset="0"/>
                <a:ea typeface="黑体" pitchFamily="2" charset="-122"/>
              </a:rPr>
              <a:t>-</a:t>
            </a:r>
            <a:r>
              <a:rPr lang="en-US" sz="1400" dirty="0" err="1">
                <a:solidFill>
                  <a:srgbClr val="FF0066"/>
                </a:solidFill>
                <a:latin typeface="Arial Narrow" pitchFamily="34" charset="0"/>
                <a:ea typeface="黑体" pitchFamily="2" charset="-122"/>
              </a:rPr>
              <a:t>rw</a:t>
            </a:r>
            <a:r>
              <a:rPr lang="en-US" sz="1400" dirty="0">
                <a:solidFill>
                  <a:srgbClr val="FF0066"/>
                </a:solidFill>
                <a:latin typeface="Arial Narrow" pitchFamily="34" charset="0"/>
                <a:ea typeface="黑体" pitchFamily="2" charset="-122"/>
              </a:rPr>
              <a:t>-r--r--   1 </a:t>
            </a:r>
            <a:r>
              <a:rPr lang="en-US" sz="1400" dirty="0" err="1">
                <a:solidFill>
                  <a:srgbClr val="FF0066"/>
                </a:solidFill>
                <a:latin typeface="Arial Narrow" pitchFamily="34" charset="0"/>
                <a:ea typeface="黑体" pitchFamily="2" charset="-122"/>
              </a:rPr>
              <a:t>hadoopusr</a:t>
            </a:r>
            <a:r>
              <a:rPr lang="en-US" sz="1400" dirty="0">
                <a:solidFill>
                  <a:srgbClr val="FF0066"/>
                </a:solidFill>
                <a:latin typeface="Arial Narrow" pitchFamily="34" charset="0"/>
                <a:ea typeface="黑体" pitchFamily="2" charset="-122"/>
              </a:rPr>
              <a:t> </a:t>
            </a:r>
            <a:r>
              <a:rPr lang="en-US" sz="1400" dirty="0" err="1">
                <a:solidFill>
                  <a:srgbClr val="FF0066"/>
                </a:solidFill>
                <a:latin typeface="Arial Narrow" pitchFamily="34" charset="0"/>
                <a:ea typeface="黑体" pitchFamily="2" charset="-122"/>
              </a:rPr>
              <a:t>supergroup</a:t>
            </a:r>
            <a:r>
              <a:rPr lang="en-US" sz="1400" dirty="0">
                <a:solidFill>
                  <a:srgbClr val="FF0066"/>
                </a:solidFill>
                <a:latin typeface="Arial Narrow" pitchFamily="34" charset="0"/>
                <a:ea typeface="黑体" pitchFamily="2" charset="-122"/>
              </a:rPr>
              <a:t>   35 2010-05-23 20:30 /user/</a:t>
            </a:r>
            <a:r>
              <a:rPr lang="en-US" sz="1400" dirty="0" err="1">
                <a:solidFill>
                  <a:srgbClr val="FF0066"/>
                </a:solidFill>
                <a:latin typeface="Arial Narrow" pitchFamily="34" charset="0"/>
                <a:ea typeface="黑体" pitchFamily="2" charset="-122"/>
              </a:rPr>
              <a:t>hadoopusr</a:t>
            </a:r>
            <a:r>
              <a:rPr lang="en-US" sz="1400" dirty="0">
                <a:solidFill>
                  <a:srgbClr val="FF0066"/>
                </a:solidFill>
                <a:latin typeface="Arial Narrow" pitchFamily="34" charset="0"/>
                <a:ea typeface="黑体" pitchFamily="2" charset="-122"/>
              </a:rPr>
              <a:t>/test-out/part-r-00000</a:t>
            </a:r>
          </a:p>
          <a:p>
            <a:pPr lvl="1" latinLnBrk="1">
              <a:spcBef>
                <a:spcPts val="0"/>
              </a:spcBef>
              <a:buNone/>
            </a:pPr>
            <a:endParaRPr lang="zh-CN" altLang="en-US" sz="900" dirty="0">
              <a:solidFill>
                <a:srgbClr val="FF0066"/>
              </a:solidFill>
              <a:latin typeface="Arial Narrow" pitchFamily="34" charset="0"/>
              <a:ea typeface="黑体" pitchFamily="2" charset="-122"/>
            </a:endParaRPr>
          </a:p>
          <a:p>
            <a:pPr>
              <a:spcBef>
                <a:spcPts val="0"/>
              </a:spcBef>
            </a:pPr>
            <a:r>
              <a:rPr lang="en-US" altLang="en-US" sz="1800" dirty="0">
                <a:latin typeface="Arial Narrow" pitchFamily="34" charset="0"/>
                <a:ea typeface="黑体" pitchFamily="2" charset="-122"/>
              </a:rPr>
              <a:t> </a:t>
            </a:r>
            <a:r>
              <a:rPr lang="zh-CN" altLang="en-US" sz="2000" dirty="0">
                <a:latin typeface="Arial Narrow" pitchFamily="34" charset="0"/>
                <a:ea typeface="黑体" pitchFamily="2" charset="-122"/>
              </a:rPr>
              <a:t>查看计算结果</a:t>
            </a:r>
            <a:endParaRPr lang="zh-CN" altLang="en-US" sz="1800" dirty="0">
              <a:latin typeface="Arial Narrow" pitchFamily="34" charset="0"/>
              <a:ea typeface="黑体" pitchFamily="2" charset="-122"/>
            </a:endParaRPr>
          </a:p>
          <a:p>
            <a:pPr lvl="1" latinLnBrk="1">
              <a:spcBef>
                <a:spcPts val="0"/>
              </a:spcBef>
              <a:buNone/>
            </a:pPr>
            <a:r>
              <a:rPr lang="en-US" sz="1400" b="1" dirty="0" err="1">
                <a:solidFill>
                  <a:srgbClr val="00B0F0"/>
                </a:solidFill>
                <a:latin typeface="Arial Narrow" pitchFamily="34" charset="0"/>
                <a:ea typeface="黑体" pitchFamily="2" charset="-122"/>
              </a:rPr>
              <a:t>username@Master</a:t>
            </a:r>
            <a:r>
              <a:rPr lang="en-US" sz="1400" b="1" dirty="0">
                <a:solidFill>
                  <a:srgbClr val="00B0F0"/>
                </a:solidFill>
                <a:latin typeface="Arial Narrow" pitchFamily="34" charset="0"/>
                <a:ea typeface="黑体" pitchFamily="2" charset="-122"/>
              </a:rPr>
              <a:t>:~/workspace/</a:t>
            </a:r>
            <a:r>
              <a:rPr lang="en-US" sz="1400" b="1" dirty="0" err="1">
                <a:solidFill>
                  <a:srgbClr val="00B0F0"/>
                </a:solidFill>
                <a:latin typeface="Arial Narrow" pitchFamily="34" charset="0"/>
                <a:ea typeface="黑体" pitchFamily="2" charset="-122"/>
              </a:rPr>
              <a:t>wordcount</a:t>
            </a:r>
            <a:r>
              <a:rPr lang="en-US" sz="1400" b="1" dirty="0">
                <a:solidFill>
                  <a:srgbClr val="00B0F0"/>
                </a:solidFill>
                <a:latin typeface="Arial Narrow" pitchFamily="34" charset="0"/>
                <a:ea typeface="黑体" pitchFamily="2" charset="-122"/>
              </a:rPr>
              <a:t>$ </a:t>
            </a:r>
            <a:r>
              <a:rPr lang="en-US" sz="1400" b="1" dirty="0" err="1">
                <a:solidFill>
                  <a:srgbClr val="00B0F0"/>
                </a:solidFill>
                <a:latin typeface="Arial Narrow" pitchFamily="34" charset="0"/>
                <a:ea typeface="黑体" pitchFamily="2" charset="-122"/>
              </a:rPr>
              <a:t>hadoop</a:t>
            </a:r>
            <a:r>
              <a:rPr lang="en-US" sz="1400" b="1" dirty="0">
                <a:solidFill>
                  <a:srgbClr val="00B0F0"/>
                </a:solidFill>
                <a:latin typeface="Arial Narrow" pitchFamily="34" charset="0"/>
                <a:ea typeface="黑体" pitchFamily="2" charset="-122"/>
              </a:rPr>
              <a:t> </a:t>
            </a:r>
            <a:r>
              <a:rPr lang="en-US" sz="1400" b="1" dirty="0" err="1">
                <a:solidFill>
                  <a:srgbClr val="00B0F0"/>
                </a:solidFill>
                <a:latin typeface="Arial Narrow" pitchFamily="34" charset="0"/>
                <a:ea typeface="黑体" pitchFamily="2" charset="-122"/>
              </a:rPr>
              <a:t>dfs</a:t>
            </a:r>
            <a:r>
              <a:rPr lang="en-US" sz="1400" b="1" dirty="0">
                <a:solidFill>
                  <a:srgbClr val="00B0F0"/>
                </a:solidFill>
                <a:latin typeface="Arial Narrow" pitchFamily="34" charset="0"/>
                <a:ea typeface="黑体" pitchFamily="2" charset="-122"/>
              </a:rPr>
              <a:t> -cat test-out/part-r-00000</a:t>
            </a:r>
            <a:endParaRPr lang="zh-CN" altLang="en-US" sz="1400" b="1" dirty="0">
              <a:solidFill>
                <a:srgbClr val="00B0F0"/>
              </a:solidFill>
              <a:latin typeface="Arial Narrow" pitchFamily="34" charset="0"/>
              <a:ea typeface="黑体" pitchFamily="2" charset="-122"/>
            </a:endParaRPr>
          </a:p>
          <a:p>
            <a:pPr lvl="1" latinLnBrk="1">
              <a:spcBef>
                <a:spcPts val="0"/>
              </a:spcBef>
              <a:buNone/>
            </a:pPr>
            <a:r>
              <a:rPr lang="en-US" sz="1400" dirty="0" err="1">
                <a:solidFill>
                  <a:srgbClr val="FF0066"/>
                </a:solidFill>
                <a:latin typeface="Arial Narrow" pitchFamily="34" charset="0"/>
                <a:ea typeface="黑体" pitchFamily="2" charset="-122"/>
              </a:rPr>
              <a:t>GoodBye</a:t>
            </a:r>
            <a:r>
              <a:rPr lang="en-US" sz="1400" dirty="0">
                <a:solidFill>
                  <a:srgbClr val="FF0066"/>
                </a:solidFill>
                <a:latin typeface="Arial Narrow" pitchFamily="34" charset="0"/>
                <a:ea typeface="黑体" pitchFamily="2" charset="-122"/>
              </a:rPr>
              <a:t>	1</a:t>
            </a:r>
            <a:endParaRPr lang="zh-CN" altLang="en-US" sz="1400" dirty="0">
              <a:solidFill>
                <a:srgbClr val="FF0066"/>
              </a:solidFill>
              <a:latin typeface="Arial Narrow" pitchFamily="34" charset="0"/>
              <a:ea typeface="黑体" pitchFamily="2" charset="-122"/>
            </a:endParaRPr>
          </a:p>
          <a:p>
            <a:pPr lvl="1" latinLnBrk="1">
              <a:spcBef>
                <a:spcPts val="0"/>
              </a:spcBef>
              <a:buNone/>
            </a:pPr>
            <a:r>
              <a:rPr lang="en-US" sz="1400" dirty="0" err="1">
                <a:solidFill>
                  <a:srgbClr val="FF0066"/>
                </a:solidFill>
                <a:latin typeface="Arial Narrow" pitchFamily="34" charset="0"/>
                <a:ea typeface="黑体" pitchFamily="2" charset="-122"/>
              </a:rPr>
              <a:t>Hadoop</a:t>
            </a:r>
            <a:r>
              <a:rPr lang="en-US" sz="1400" dirty="0">
                <a:solidFill>
                  <a:srgbClr val="FF0066"/>
                </a:solidFill>
                <a:latin typeface="Arial Narrow" pitchFamily="34" charset="0"/>
                <a:ea typeface="黑体" pitchFamily="2" charset="-122"/>
              </a:rPr>
              <a:t>		2</a:t>
            </a:r>
            <a:endParaRPr lang="zh-CN" altLang="en-US" sz="1400" dirty="0">
              <a:solidFill>
                <a:srgbClr val="FF0066"/>
              </a:solidFill>
              <a:latin typeface="Arial Narrow" pitchFamily="34" charset="0"/>
              <a:ea typeface="黑体" pitchFamily="2" charset="-122"/>
            </a:endParaRPr>
          </a:p>
          <a:p>
            <a:pPr lvl="1" latinLnBrk="1">
              <a:spcBef>
                <a:spcPts val="0"/>
              </a:spcBef>
              <a:buNone/>
            </a:pPr>
            <a:r>
              <a:rPr lang="en-US" sz="1400" dirty="0">
                <a:solidFill>
                  <a:srgbClr val="FF0066"/>
                </a:solidFill>
                <a:latin typeface="Arial Narrow" pitchFamily="34" charset="0"/>
                <a:ea typeface="黑体" pitchFamily="2" charset="-122"/>
              </a:rPr>
              <a:t>Hello		2</a:t>
            </a:r>
            <a:endParaRPr lang="zh-CN" altLang="en-US" sz="1400" dirty="0">
              <a:solidFill>
                <a:srgbClr val="FF0066"/>
              </a:solidFill>
              <a:latin typeface="Arial Narrow" pitchFamily="34" charset="0"/>
              <a:ea typeface="黑体" pitchFamily="2" charset="-122"/>
            </a:endParaRPr>
          </a:p>
          <a:p>
            <a:pPr lvl="1" latinLnBrk="1">
              <a:spcBef>
                <a:spcPts val="0"/>
              </a:spcBef>
              <a:buNone/>
            </a:pPr>
            <a:r>
              <a:rPr lang="en-US" sz="1400" dirty="0">
                <a:solidFill>
                  <a:srgbClr val="FF0066"/>
                </a:solidFill>
                <a:latin typeface="Arial Narrow" pitchFamily="34" charset="0"/>
                <a:ea typeface="黑体" pitchFamily="2" charset="-122"/>
              </a:rPr>
              <a:t>World		1</a:t>
            </a:r>
            <a:endParaRPr lang="zh-CN" altLang="en-US" sz="1400" dirty="0">
              <a:solidFill>
                <a:srgbClr val="FF0066"/>
              </a:solidFill>
              <a:latin typeface="Arial Narrow" pitchFamily="34" charset="0"/>
              <a:ea typeface="黑体" pitchFamily="2" charset="-122"/>
            </a:endParaRPr>
          </a:p>
          <a:p>
            <a:pPr latinLnBrk="1">
              <a:spcBef>
                <a:spcPts val="0"/>
              </a:spcBef>
              <a:buNone/>
            </a:pPr>
            <a:r>
              <a:rPr lang="en-US" sz="1000" dirty="0">
                <a:latin typeface="Arial Narrow" pitchFamily="34" charset="0"/>
                <a:ea typeface="黑体" pitchFamily="2" charset="-122"/>
              </a:rPr>
              <a:t> </a:t>
            </a:r>
            <a:endParaRPr lang="zh-CN" altLang="en-US" sz="1000" dirty="0">
              <a:latin typeface="Arial Narrow" pitchFamily="34" charset="0"/>
              <a:ea typeface="黑体" pitchFamily="2" charset="-122"/>
            </a:endParaRPr>
          </a:p>
          <a:p>
            <a:pPr>
              <a:spcBef>
                <a:spcPts val="0"/>
              </a:spcBef>
            </a:pPr>
            <a:r>
              <a:rPr lang="zh-CN" altLang="en-US" sz="2000" dirty="0">
                <a:latin typeface="Arial Narrow" pitchFamily="34" charset="0"/>
                <a:ea typeface="黑体" pitchFamily="2" charset="-122"/>
              </a:rPr>
              <a:t>也可以把文件从</a:t>
            </a:r>
            <a:r>
              <a:rPr lang="en-US" altLang="en-US" sz="2000" dirty="0">
                <a:latin typeface="Arial Narrow" pitchFamily="34" charset="0"/>
                <a:ea typeface="黑体" pitchFamily="2" charset="-122"/>
              </a:rPr>
              <a:t>HDFS</a:t>
            </a:r>
            <a:r>
              <a:rPr lang="zh-CN" altLang="en-US" sz="2000" dirty="0">
                <a:latin typeface="Arial Narrow" pitchFamily="34" charset="0"/>
                <a:ea typeface="黑体" pitchFamily="2" charset="-122"/>
              </a:rPr>
              <a:t>中复制到</a:t>
            </a:r>
            <a:r>
              <a:rPr lang="en-US" altLang="en-US" sz="2000" dirty="0">
                <a:latin typeface="Arial Narrow" pitchFamily="34" charset="0"/>
                <a:ea typeface="黑体" pitchFamily="2" charset="-122"/>
              </a:rPr>
              <a:t>Linux</a:t>
            </a:r>
            <a:r>
              <a:rPr lang="zh-CN" altLang="en-US" sz="2000" dirty="0">
                <a:latin typeface="Arial Narrow" pitchFamily="34" charset="0"/>
                <a:ea typeface="黑体" pitchFamily="2" charset="-122"/>
              </a:rPr>
              <a:t>文件系统中查看</a:t>
            </a:r>
          </a:p>
          <a:p>
            <a:pPr lvl="1" latinLnBrk="1">
              <a:spcBef>
                <a:spcPts val="0"/>
              </a:spcBef>
              <a:buNone/>
            </a:pPr>
            <a:r>
              <a:rPr lang="en-US" sz="1400" b="1" dirty="0" err="1">
                <a:solidFill>
                  <a:srgbClr val="00B0F0"/>
                </a:solidFill>
                <a:latin typeface="Arial Narrow" pitchFamily="34" charset="0"/>
                <a:ea typeface="黑体" pitchFamily="2" charset="-122"/>
              </a:rPr>
              <a:t>username@Master</a:t>
            </a:r>
            <a:r>
              <a:rPr lang="en-US" sz="1400" b="1" dirty="0">
                <a:solidFill>
                  <a:srgbClr val="00B0F0"/>
                </a:solidFill>
                <a:latin typeface="Arial Narrow" pitchFamily="34" charset="0"/>
                <a:ea typeface="黑体" pitchFamily="2" charset="-122"/>
              </a:rPr>
              <a:t>:~/workspace/</a:t>
            </a:r>
            <a:r>
              <a:rPr lang="en-US" sz="1400" b="1" dirty="0" err="1">
                <a:solidFill>
                  <a:srgbClr val="00B0F0"/>
                </a:solidFill>
                <a:latin typeface="Arial Narrow" pitchFamily="34" charset="0"/>
                <a:ea typeface="黑体" pitchFamily="2" charset="-122"/>
              </a:rPr>
              <a:t>wordcount</a:t>
            </a:r>
            <a:r>
              <a:rPr lang="en-US" sz="1400" b="1" dirty="0">
                <a:solidFill>
                  <a:srgbClr val="00B0F0"/>
                </a:solidFill>
                <a:latin typeface="Arial Narrow" pitchFamily="34" charset="0"/>
                <a:ea typeface="黑体" pitchFamily="2" charset="-122"/>
              </a:rPr>
              <a:t>$ </a:t>
            </a:r>
            <a:r>
              <a:rPr lang="en-US" sz="1400" b="1" dirty="0" err="1">
                <a:solidFill>
                  <a:srgbClr val="00B0F0"/>
                </a:solidFill>
                <a:latin typeface="Arial Narrow" pitchFamily="34" charset="0"/>
                <a:ea typeface="黑体" pitchFamily="2" charset="-122"/>
              </a:rPr>
              <a:t>hadoop</a:t>
            </a:r>
            <a:r>
              <a:rPr lang="en-US" sz="1400" b="1" dirty="0">
                <a:solidFill>
                  <a:srgbClr val="00B0F0"/>
                </a:solidFill>
                <a:latin typeface="Arial Narrow" pitchFamily="34" charset="0"/>
                <a:ea typeface="黑体" pitchFamily="2" charset="-122"/>
              </a:rPr>
              <a:t> </a:t>
            </a:r>
            <a:r>
              <a:rPr lang="en-US" sz="1400" b="1" dirty="0" err="1">
                <a:solidFill>
                  <a:srgbClr val="00B0F0"/>
                </a:solidFill>
                <a:latin typeface="Arial Narrow" pitchFamily="34" charset="0"/>
                <a:ea typeface="黑体" pitchFamily="2" charset="-122"/>
              </a:rPr>
              <a:t>dfs</a:t>
            </a:r>
            <a:r>
              <a:rPr lang="en-US" sz="1400" b="1" dirty="0">
                <a:solidFill>
                  <a:srgbClr val="00B0F0"/>
                </a:solidFill>
                <a:latin typeface="Arial Narrow" pitchFamily="34" charset="0"/>
                <a:ea typeface="黑体" pitchFamily="2" charset="-122"/>
              </a:rPr>
              <a:t> -get test-out/part-r-00000  test-out.txt</a:t>
            </a:r>
            <a:endParaRPr lang="zh-CN" altLang="en-US" sz="1400" b="1" dirty="0">
              <a:solidFill>
                <a:srgbClr val="00B0F0"/>
              </a:solidFill>
              <a:latin typeface="Arial Narrow" pitchFamily="34" charset="0"/>
              <a:ea typeface="黑体" pitchFamily="2" charset="-122"/>
            </a:endParaRPr>
          </a:p>
          <a:p>
            <a:pPr lvl="1" latinLnBrk="1">
              <a:spcBef>
                <a:spcPts val="0"/>
              </a:spcBef>
              <a:buNone/>
            </a:pPr>
            <a:r>
              <a:rPr lang="en-US" sz="1400" dirty="0" err="1">
                <a:solidFill>
                  <a:srgbClr val="FF0066"/>
                </a:solidFill>
                <a:latin typeface="Arial Narrow" pitchFamily="34" charset="0"/>
                <a:ea typeface="黑体" pitchFamily="2" charset="-122"/>
              </a:rPr>
              <a:t>username@Master</a:t>
            </a:r>
            <a:r>
              <a:rPr lang="en-US" sz="1400" dirty="0">
                <a:solidFill>
                  <a:srgbClr val="FF0066"/>
                </a:solidFill>
                <a:latin typeface="Arial Narrow" pitchFamily="34" charset="0"/>
                <a:ea typeface="黑体" pitchFamily="2" charset="-122"/>
              </a:rPr>
              <a:t>:~/workspace/</a:t>
            </a:r>
            <a:r>
              <a:rPr lang="en-US" sz="1400" dirty="0" err="1">
                <a:solidFill>
                  <a:srgbClr val="FF0066"/>
                </a:solidFill>
                <a:latin typeface="Arial Narrow" pitchFamily="34" charset="0"/>
                <a:ea typeface="黑体" pitchFamily="2" charset="-122"/>
              </a:rPr>
              <a:t>wordcount</a:t>
            </a:r>
            <a:r>
              <a:rPr lang="en-US" sz="1400" dirty="0">
                <a:solidFill>
                  <a:srgbClr val="FF0066"/>
                </a:solidFill>
                <a:latin typeface="Arial Narrow" pitchFamily="34" charset="0"/>
                <a:ea typeface="黑体" pitchFamily="2" charset="-122"/>
              </a:rPr>
              <a:t>$ vi test-out.txt</a:t>
            </a:r>
            <a:endParaRPr lang="zh-CN" altLang="en-US" sz="1400" dirty="0">
              <a:solidFill>
                <a:srgbClr val="FF0066"/>
              </a:solidFill>
              <a:latin typeface="Arial Narrow" pitchFamily="34" charset="0"/>
              <a:ea typeface="黑体" pitchFamily="2" charset="-122"/>
            </a:endParaRPr>
          </a:p>
          <a:p>
            <a:pPr lvl="1" latinLnBrk="1">
              <a:spcBef>
                <a:spcPts val="0"/>
              </a:spcBef>
              <a:buNone/>
            </a:pPr>
            <a:r>
              <a:rPr lang="en-US" sz="1400" dirty="0" err="1">
                <a:solidFill>
                  <a:srgbClr val="FF0066"/>
                </a:solidFill>
                <a:latin typeface="Arial Narrow" pitchFamily="34" charset="0"/>
                <a:ea typeface="黑体" pitchFamily="2" charset="-122"/>
              </a:rPr>
              <a:t>GoodBye</a:t>
            </a:r>
            <a:r>
              <a:rPr lang="en-US" sz="1400" dirty="0">
                <a:solidFill>
                  <a:srgbClr val="FF0066"/>
                </a:solidFill>
                <a:latin typeface="Arial Narrow" pitchFamily="34" charset="0"/>
                <a:ea typeface="黑体" pitchFamily="2" charset="-122"/>
              </a:rPr>
              <a:t>	1</a:t>
            </a:r>
            <a:endParaRPr lang="zh-CN" altLang="en-US" sz="1400" dirty="0">
              <a:solidFill>
                <a:srgbClr val="FF0066"/>
              </a:solidFill>
              <a:latin typeface="Arial Narrow" pitchFamily="34" charset="0"/>
              <a:ea typeface="黑体" pitchFamily="2" charset="-122"/>
            </a:endParaRPr>
          </a:p>
          <a:p>
            <a:pPr lvl="1" latinLnBrk="1">
              <a:spcBef>
                <a:spcPts val="0"/>
              </a:spcBef>
              <a:buNone/>
            </a:pPr>
            <a:r>
              <a:rPr lang="en-US" sz="1400" dirty="0" err="1">
                <a:solidFill>
                  <a:srgbClr val="FF0066"/>
                </a:solidFill>
                <a:latin typeface="Arial Narrow" pitchFamily="34" charset="0"/>
                <a:ea typeface="黑体" pitchFamily="2" charset="-122"/>
              </a:rPr>
              <a:t>Hadoop</a:t>
            </a:r>
            <a:r>
              <a:rPr lang="en-US" sz="1400" dirty="0">
                <a:solidFill>
                  <a:srgbClr val="FF0066"/>
                </a:solidFill>
                <a:latin typeface="Arial Narrow" pitchFamily="34" charset="0"/>
                <a:ea typeface="黑体" pitchFamily="2" charset="-122"/>
              </a:rPr>
              <a:t>		2</a:t>
            </a:r>
            <a:endParaRPr lang="zh-CN" altLang="en-US" sz="1400" dirty="0">
              <a:solidFill>
                <a:srgbClr val="FF0066"/>
              </a:solidFill>
              <a:latin typeface="Arial Narrow" pitchFamily="34" charset="0"/>
              <a:ea typeface="黑体" pitchFamily="2" charset="-122"/>
            </a:endParaRPr>
          </a:p>
          <a:p>
            <a:pPr lvl="1" latinLnBrk="1">
              <a:spcBef>
                <a:spcPts val="0"/>
              </a:spcBef>
              <a:buNone/>
            </a:pPr>
            <a:r>
              <a:rPr lang="en-US" sz="1400" dirty="0">
                <a:solidFill>
                  <a:srgbClr val="FF0066"/>
                </a:solidFill>
                <a:latin typeface="Arial Narrow" pitchFamily="34" charset="0"/>
                <a:ea typeface="黑体" pitchFamily="2" charset="-122"/>
              </a:rPr>
              <a:t>Hello		2</a:t>
            </a:r>
            <a:endParaRPr lang="zh-CN" altLang="en-US" sz="1400" dirty="0">
              <a:solidFill>
                <a:srgbClr val="FF0066"/>
              </a:solidFill>
              <a:latin typeface="Arial Narrow" pitchFamily="34" charset="0"/>
              <a:ea typeface="黑体" pitchFamily="2" charset="-122"/>
            </a:endParaRPr>
          </a:p>
          <a:p>
            <a:pPr lvl="1" latinLnBrk="1">
              <a:spcBef>
                <a:spcPts val="0"/>
              </a:spcBef>
              <a:buNone/>
            </a:pPr>
            <a:r>
              <a:rPr lang="en-US" sz="1400" dirty="0">
                <a:solidFill>
                  <a:srgbClr val="FF0066"/>
                </a:solidFill>
                <a:latin typeface="Arial Narrow" pitchFamily="34" charset="0"/>
                <a:ea typeface="黑体" pitchFamily="2" charset="-122"/>
              </a:rPr>
              <a:t>World		1</a:t>
            </a:r>
            <a:endParaRPr lang="zh-CN" altLang="en-US" sz="900" dirty="0">
              <a:solidFill>
                <a:srgbClr val="FF0066"/>
              </a:solidFill>
              <a:latin typeface="Arial Narrow" pitchFamily="34" charset="0"/>
              <a:ea typeface="黑体" pitchFamily="2" charset="-122"/>
            </a:endParaRPr>
          </a:p>
        </p:txBody>
      </p:sp>
      <p:sp>
        <p:nvSpPr>
          <p:cNvPr id="4"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集群远程作业提交与执行</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79" y="745944"/>
            <a:ext cx="8599947" cy="5959655"/>
          </a:xfrm>
        </p:spPr>
        <p:txBody>
          <a:bodyPr>
            <a:normAutofit/>
          </a:bodyPr>
          <a:lstStyle/>
          <a:p>
            <a:pPr marL="274320" lvl="1" indent="-274320">
              <a:spcBef>
                <a:spcPts val="580"/>
              </a:spcBef>
              <a:buClr>
                <a:schemeClr val="accent1"/>
              </a:buClr>
              <a:buNone/>
              <a:defRPr/>
            </a:pPr>
            <a:r>
              <a:rPr lang="zh-CN" altLang="en-US" sz="2600" b="1" dirty="0">
                <a:solidFill>
                  <a:srgbClr val="00B050"/>
                </a:solidFill>
                <a:latin typeface="Arial Narrow" pitchFamily="34" charset="0"/>
                <a:ea typeface="黑体" pitchFamily="2" charset="-122"/>
              </a:rPr>
              <a:t>集群分布方式下远程提交作业</a:t>
            </a: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8. </a:t>
            </a:r>
            <a:r>
              <a:rPr lang="zh-CN" altLang="en-US" dirty="0">
                <a:solidFill>
                  <a:srgbClr val="0066FF"/>
                </a:solidFill>
                <a:latin typeface="Arial Narrow" pitchFamily="34" charset="0"/>
                <a:ea typeface="黑体" pitchFamily="2" charset="-122"/>
              </a:rPr>
              <a:t>用</a:t>
            </a:r>
            <a:r>
              <a:rPr lang="en-US" altLang="zh-CN" dirty="0" err="1">
                <a:solidFill>
                  <a:srgbClr val="0066FF"/>
                </a:solidFill>
                <a:latin typeface="Arial Narrow" pitchFamily="34" charset="0"/>
                <a:ea typeface="黑体" pitchFamily="2" charset="-122"/>
              </a:rPr>
              <a:t>Hadoop</a:t>
            </a:r>
            <a:r>
              <a:rPr lang="zh-CN" altLang="en-US" dirty="0">
                <a:solidFill>
                  <a:srgbClr val="0066FF"/>
                </a:solidFill>
                <a:latin typeface="Arial Narrow" pitchFamily="34" charset="0"/>
                <a:ea typeface="黑体" pitchFamily="2" charset="-122"/>
              </a:rPr>
              <a:t>的</a:t>
            </a:r>
            <a:r>
              <a:rPr lang="en-US" altLang="zh-CN" dirty="0">
                <a:solidFill>
                  <a:srgbClr val="0066FF"/>
                </a:solidFill>
                <a:latin typeface="Arial Narrow" pitchFamily="34" charset="0"/>
                <a:ea typeface="黑体" pitchFamily="2" charset="-122"/>
              </a:rPr>
              <a:t>Web</a:t>
            </a:r>
            <a:r>
              <a:rPr lang="zh-CN" altLang="en-US" dirty="0">
                <a:solidFill>
                  <a:srgbClr val="0066FF"/>
                </a:solidFill>
                <a:latin typeface="Arial Narrow" pitchFamily="34" charset="0"/>
                <a:ea typeface="黑体" pitchFamily="2" charset="-122"/>
              </a:rPr>
              <a:t>界面查看</a:t>
            </a:r>
            <a:r>
              <a:rPr lang="en-US" altLang="zh-CN" dirty="0" err="1">
                <a:solidFill>
                  <a:srgbClr val="0066FF"/>
                </a:solidFill>
                <a:latin typeface="Arial Narrow" pitchFamily="34" charset="0"/>
                <a:ea typeface="黑体" pitchFamily="2" charset="-122"/>
              </a:rPr>
              <a:t>Hadoop</a:t>
            </a:r>
            <a:r>
              <a:rPr lang="zh-CN" altLang="en-US" dirty="0">
                <a:solidFill>
                  <a:srgbClr val="0066FF"/>
                </a:solidFill>
                <a:latin typeface="Arial Narrow" pitchFamily="34" charset="0"/>
                <a:ea typeface="黑体" pitchFamily="2" charset="-122"/>
              </a:rPr>
              <a:t>集群和作业状态</a:t>
            </a:r>
          </a:p>
          <a:p>
            <a:pPr latinLnBrk="1"/>
            <a:r>
              <a:rPr lang="zh-CN" altLang="en-US" sz="2000" dirty="0">
                <a:latin typeface="Arial Narrow" pitchFamily="34" charset="0"/>
                <a:ea typeface="黑体" pitchFamily="2" charset="-122"/>
              </a:rPr>
              <a:t>在浏览器中打开</a:t>
            </a:r>
            <a:r>
              <a:rPr lang="en-US" sz="2000" dirty="0">
                <a:latin typeface="Arial Narrow" pitchFamily="34" charset="0"/>
                <a:ea typeface="黑体" pitchFamily="2" charset="-122"/>
              </a:rPr>
              <a:t>http:// </a:t>
            </a:r>
            <a:r>
              <a:rPr lang="en-US" altLang="zh-CN" sz="2000" dirty="0" err="1">
                <a:latin typeface="Arial Narrow" pitchFamily="34" charset="0"/>
                <a:ea typeface="黑体" pitchFamily="2" charset="-122"/>
              </a:rPr>
              <a:t>NameNode</a:t>
            </a:r>
            <a:r>
              <a:rPr lang="zh-CN" altLang="en-US" sz="2000" dirty="0">
                <a:latin typeface="Arial Narrow" pitchFamily="34" charset="0"/>
                <a:ea typeface="黑体" pitchFamily="2" charset="-122"/>
              </a:rPr>
              <a:t>节点</a:t>
            </a:r>
            <a:r>
              <a:rPr lang="en-US" altLang="zh-CN" sz="2000" dirty="0">
                <a:latin typeface="Arial Narrow" pitchFamily="34" charset="0"/>
                <a:ea typeface="黑体" pitchFamily="2" charset="-122"/>
              </a:rPr>
              <a:t>IP</a:t>
            </a:r>
            <a:r>
              <a:rPr lang="en-US" sz="2000" dirty="0">
                <a:latin typeface="Arial Narrow" pitchFamily="34" charset="0"/>
                <a:ea typeface="黑体" pitchFamily="2" charset="-122"/>
              </a:rPr>
              <a:t>:50070/. </a:t>
            </a:r>
            <a:r>
              <a:rPr lang="zh-CN" altLang="en-US" sz="2000" dirty="0">
                <a:latin typeface="Arial Narrow" pitchFamily="34" charset="0"/>
                <a:ea typeface="黑体" pitchFamily="2" charset="-122"/>
              </a:rPr>
              <a:t>可看到</a:t>
            </a:r>
            <a:r>
              <a:rPr lang="en-US" altLang="zh-CN" sz="2000" dirty="0">
                <a:latin typeface="Arial Narrow" pitchFamily="34" charset="0"/>
                <a:ea typeface="黑体" pitchFamily="2" charset="-122"/>
              </a:rPr>
              <a:t>HDFS</a:t>
            </a:r>
            <a:r>
              <a:rPr lang="zh-CN" altLang="en-US" sz="2000" dirty="0">
                <a:latin typeface="Arial Narrow" pitchFamily="34" charset="0"/>
                <a:ea typeface="黑体" pitchFamily="2" charset="-122"/>
              </a:rPr>
              <a:t>的基本信息</a:t>
            </a:r>
          </a:p>
          <a:p>
            <a:pPr>
              <a:buNone/>
            </a:pPr>
            <a:endParaRPr lang="zh-CN" altLang="en-US" sz="2400" dirty="0">
              <a:latin typeface="Arial Narrow" pitchFamily="34" charset="0"/>
              <a:ea typeface="黑体" pitchFamily="2" charset="-122"/>
            </a:endParaRPr>
          </a:p>
          <a:p>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集群远程作业提交与执行</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09005" y="2196616"/>
            <a:ext cx="8514921" cy="441867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79" y="745944"/>
            <a:ext cx="8599947" cy="5959655"/>
          </a:xfrm>
        </p:spPr>
        <p:txBody>
          <a:bodyPr>
            <a:normAutofit/>
          </a:bodyPr>
          <a:lstStyle/>
          <a:p>
            <a:pPr marL="274320" lvl="1" indent="-274320">
              <a:spcBef>
                <a:spcPts val="580"/>
              </a:spcBef>
              <a:buClr>
                <a:schemeClr val="accent1"/>
              </a:buClr>
              <a:buNone/>
              <a:defRPr/>
            </a:pPr>
            <a:r>
              <a:rPr lang="zh-CN" altLang="en-US" sz="2600" b="1" dirty="0">
                <a:solidFill>
                  <a:srgbClr val="00B050"/>
                </a:solidFill>
                <a:latin typeface="Arial Narrow" pitchFamily="34" charset="0"/>
                <a:ea typeface="黑体" pitchFamily="2" charset="-122"/>
              </a:rPr>
              <a:t>集群分布方式下远程提交作业</a:t>
            </a:r>
          </a:p>
          <a:p>
            <a:pPr marL="274320" lvl="1" indent="-274320">
              <a:spcBef>
                <a:spcPts val="580"/>
              </a:spcBef>
              <a:spcAft>
                <a:spcPts val="600"/>
              </a:spcAft>
              <a:buClr>
                <a:schemeClr val="accent1"/>
              </a:buClr>
              <a:buNone/>
              <a:defRPr/>
            </a:pPr>
            <a:r>
              <a:rPr lang="en-US" altLang="zh-CN" dirty="0">
                <a:solidFill>
                  <a:srgbClr val="0066FF"/>
                </a:solidFill>
                <a:latin typeface="Arial Narrow" pitchFamily="34" charset="0"/>
                <a:ea typeface="黑体" pitchFamily="2" charset="-122"/>
              </a:rPr>
              <a:t>8. </a:t>
            </a:r>
            <a:r>
              <a:rPr lang="zh-CN" altLang="en-US" dirty="0">
                <a:solidFill>
                  <a:srgbClr val="0066FF"/>
                </a:solidFill>
                <a:latin typeface="Arial Narrow" pitchFamily="34" charset="0"/>
                <a:ea typeface="黑体" pitchFamily="2" charset="-122"/>
              </a:rPr>
              <a:t>用</a:t>
            </a:r>
            <a:r>
              <a:rPr lang="en-US" altLang="zh-CN" dirty="0" err="1">
                <a:solidFill>
                  <a:srgbClr val="0066FF"/>
                </a:solidFill>
                <a:latin typeface="Arial Narrow" pitchFamily="34" charset="0"/>
                <a:ea typeface="黑体" pitchFamily="2" charset="-122"/>
              </a:rPr>
              <a:t>Hadoop</a:t>
            </a:r>
            <a:r>
              <a:rPr lang="zh-CN" altLang="en-US" dirty="0">
                <a:solidFill>
                  <a:srgbClr val="0066FF"/>
                </a:solidFill>
                <a:latin typeface="Arial Narrow" pitchFamily="34" charset="0"/>
                <a:ea typeface="黑体" pitchFamily="2" charset="-122"/>
              </a:rPr>
              <a:t>的</a:t>
            </a:r>
            <a:r>
              <a:rPr lang="en-US" altLang="zh-CN" dirty="0">
                <a:solidFill>
                  <a:srgbClr val="0066FF"/>
                </a:solidFill>
                <a:latin typeface="Arial Narrow" pitchFamily="34" charset="0"/>
                <a:ea typeface="黑体" pitchFamily="2" charset="-122"/>
              </a:rPr>
              <a:t>Web</a:t>
            </a:r>
            <a:r>
              <a:rPr lang="zh-CN" altLang="en-US" dirty="0">
                <a:solidFill>
                  <a:srgbClr val="0066FF"/>
                </a:solidFill>
                <a:latin typeface="Arial Narrow" pitchFamily="34" charset="0"/>
                <a:ea typeface="黑体" pitchFamily="2" charset="-122"/>
              </a:rPr>
              <a:t>界面查看</a:t>
            </a:r>
            <a:r>
              <a:rPr lang="en-US" altLang="zh-CN" dirty="0" err="1">
                <a:solidFill>
                  <a:srgbClr val="0066FF"/>
                </a:solidFill>
                <a:latin typeface="Arial Narrow" pitchFamily="34" charset="0"/>
                <a:ea typeface="黑体" pitchFamily="2" charset="-122"/>
              </a:rPr>
              <a:t>Hadoop</a:t>
            </a:r>
            <a:r>
              <a:rPr lang="zh-CN" altLang="en-US" dirty="0">
                <a:solidFill>
                  <a:srgbClr val="0066FF"/>
                </a:solidFill>
                <a:latin typeface="Arial Narrow" pitchFamily="34" charset="0"/>
                <a:ea typeface="黑体" pitchFamily="2" charset="-122"/>
              </a:rPr>
              <a:t>集群和作业状态</a:t>
            </a:r>
          </a:p>
          <a:p>
            <a:pPr latinLnBrk="1"/>
            <a:r>
              <a:rPr lang="zh-CN" altLang="en-US" sz="2000" dirty="0">
                <a:latin typeface="Arial Narrow" pitchFamily="34" charset="0"/>
                <a:ea typeface="黑体" pitchFamily="2" charset="-122"/>
              </a:rPr>
              <a:t>打开页面中的</a:t>
            </a:r>
            <a:r>
              <a:rPr lang="en-US" sz="2000" dirty="0" err="1">
                <a:latin typeface="Arial Narrow" pitchFamily="34" charset="0"/>
                <a:ea typeface="黑体" pitchFamily="2" charset="-122"/>
              </a:rPr>
              <a:t>Namenode</a:t>
            </a:r>
            <a:r>
              <a:rPr lang="en-US" sz="2000" dirty="0">
                <a:latin typeface="Arial Narrow" pitchFamily="34" charset="0"/>
                <a:ea typeface="黑体" pitchFamily="2" charset="-122"/>
              </a:rPr>
              <a:t> Logs</a:t>
            </a:r>
            <a:r>
              <a:rPr lang="zh-CN" altLang="en-US" sz="2000" dirty="0">
                <a:latin typeface="Arial Narrow" pitchFamily="34" charset="0"/>
                <a:ea typeface="黑体" pitchFamily="2" charset="-122"/>
              </a:rPr>
              <a:t>链接，可以查看到大量的日志文件，每个都可以打开查看其内容</a:t>
            </a:r>
          </a:p>
          <a:p>
            <a:pPr>
              <a:buNone/>
            </a:pPr>
            <a:endParaRPr lang="en-US" altLang="zh-CN"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a:p>
            <a:pPr>
              <a:buNone/>
            </a:pPr>
            <a:endParaRPr lang="zh-CN" altLang="en-US" sz="2400" dirty="0">
              <a:latin typeface="Arial Narrow" pitchFamily="34" charset="0"/>
              <a:ea typeface="黑体" pitchFamily="2" charset="-122"/>
            </a:endParaRPr>
          </a:p>
        </p:txBody>
      </p:sp>
      <p:sp>
        <p:nvSpPr>
          <p:cNvPr id="6"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集群远程作业提交与执行</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72112" y="2404533"/>
            <a:ext cx="5902526" cy="430106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14743" y="699763"/>
            <a:ext cx="8599947" cy="5959655"/>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集群分布方式下远程提交作业</a:t>
            </a:r>
          </a:p>
          <a:p>
            <a:pPr marL="274320" lvl="1" indent="-274320">
              <a:spcBef>
                <a:spcPts val="0"/>
              </a:spcBef>
              <a:buClr>
                <a:schemeClr val="accent1"/>
              </a:buClr>
              <a:buNone/>
              <a:defRPr/>
            </a:pPr>
            <a:r>
              <a:rPr lang="en-US" altLang="zh-CN" sz="2200" dirty="0">
                <a:solidFill>
                  <a:srgbClr val="0066FF"/>
                </a:solidFill>
                <a:latin typeface="Arial Narrow" pitchFamily="34" charset="0"/>
                <a:ea typeface="黑体" pitchFamily="2" charset="-122"/>
              </a:rPr>
              <a:t>8.</a:t>
            </a:r>
            <a:r>
              <a:rPr lang="zh-CN" altLang="en-US" sz="2200" dirty="0">
                <a:solidFill>
                  <a:srgbClr val="0066FF"/>
                </a:solidFill>
                <a:latin typeface="Arial Narrow" pitchFamily="34" charset="0"/>
                <a:ea typeface="黑体" pitchFamily="2" charset="-122"/>
              </a:rPr>
              <a:t>用</a:t>
            </a:r>
            <a:r>
              <a:rPr lang="en-US" altLang="zh-CN" sz="2200" dirty="0" err="1">
                <a:solidFill>
                  <a:srgbClr val="0066FF"/>
                </a:solidFill>
                <a:latin typeface="Arial Narrow" pitchFamily="34" charset="0"/>
                <a:ea typeface="黑体" pitchFamily="2" charset="-122"/>
              </a:rPr>
              <a:t>Hadoop</a:t>
            </a:r>
            <a:r>
              <a:rPr lang="zh-CN" altLang="en-US" sz="2200" dirty="0">
                <a:solidFill>
                  <a:srgbClr val="0066FF"/>
                </a:solidFill>
                <a:latin typeface="Arial Narrow" pitchFamily="34" charset="0"/>
                <a:ea typeface="黑体" pitchFamily="2" charset="-122"/>
              </a:rPr>
              <a:t>的</a:t>
            </a:r>
            <a:r>
              <a:rPr lang="en-US" altLang="zh-CN" sz="2200" dirty="0">
                <a:solidFill>
                  <a:srgbClr val="0066FF"/>
                </a:solidFill>
                <a:latin typeface="Arial Narrow" pitchFamily="34" charset="0"/>
                <a:ea typeface="黑体" pitchFamily="2" charset="-122"/>
              </a:rPr>
              <a:t>Web</a:t>
            </a:r>
            <a:r>
              <a:rPr lang="zh-CN" altLang="en-US" sz="2200" dirty="0">
                <a:solidFill>
                  <a:srgbClr val="0066FF"/>
                </a:solidFill>
                <a:latin typeface="Arial Narrow" pitchFamily="34" charset="0"/>
                <a:ea typeface="黑体" pitchFamily="2" charset="-122"/>
              </a:rPr>
              <a:t>界面查看</a:t>
            </a:r>
            <a:r>
              <a:rPr lang="en-US" altLang="zh-CN" sz="2200" dirty="0">
                <a:solidFill>
                  <a:srgbClr val="0066FF"/>
                </a:solidFill>
                <a:latin typeface="Arial Narrow" pitchFamily="34" charset="0"/>
                <a:ea typeface="黑体" pitchFamily="2" charset="-122"/>
              </a:rPr>
              <a:t>Hadoop</a:t>
            </a:r>
            <a:r>
              <a:rPr lang="zh-CN" altLang="en-US" sz="2200" dirty="0">
                <a:solidFill>
                  <a:srgbClr val="0066FF"/>
                </a:solidFill>
                <a:latin typeface="Arial Narrow" pitchFamily="34" charset="0"/>
                <a:ea typeface="黑体" pitchFamily="2" charset="-122"/>
              </a:rPr>
              <a:t>集群和作业状态</a:t>
            </a:r>
          </a:p>
          <a:p>
            <a:r>
              <a:rPr lang="zh-CN" altLang="en-US" sz="2000" dirty="0">
                <a:latin typeface="Arial Narrow" pitchFamily="34" charset="0"/>
                <a:ea typeface="黑体" pitchFamily="2" charset="-122"/>
              </a:rPr>
              <a:t>点击一个作业可以查看作业的详细信息</a:t>
            </a:r>
          </a:p>
        </p:txBody>
      </p:sp>
      <p:sp>
        <p:nvSpPr>
          <p:cNvPr id="6"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集群远程作业提交与执行</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2" name="图片 1"/>
          <p:cNvPicPr>
            <a:picLocks noChangeAspect="1"/>
          </p:cNvPicPr>
          <p:nvPr/>
        </p:nvPicPr>
        <p:blipFill>
          <a:blip r:embed="rId2"/>
          <a:stretch>
            <a:fillRect/>
          </a:stretch>
        </p:blipFill>
        <p:spPr>
          <a:xfrm>
            <a:off x="120646" y="2478499"/>
            <a:ext cx="8894044" cy="341430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14742" y="1117600"/>
            <a:ext cx="8599947" cy="5486399"/>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开发环境与工具</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zh-CN" altLang="en-US" dirty="0">
                <a:latin typeface="Arial Narrow" pitchFamily="34" charset="0"/>
                <a:ea typeface="黑体" pitchFamily="2" charset="-122"/>
              </a:rPr>
              <a:t>  在程序员本地的单机</a:t>
            </a:r>
            <a:r>
              <a:rPr lang="en-US" altLang="zh-CN" dirty="0" err="1">
                <a:latin typeface="Arial Narrow" pitchFamily="34" charset="0"/>
                <a:ea typeface="黑体" pitchFamily="2" charset="-122"/>
              </a:rPr>
              <a:t>Hadoop</a:t>
            </a:r>
            <a:r>
              <a:rPr lang="zh-CN" altLang="en-US" dirty="0">
                <a:latin typeface="Arial Narrow" pitchFamily="34" charset="0"/>
                <a:ea typeface="黑体" pitchFamily="2" charset="-122"/>
              </a:rPr>
              <a:t>系统上进行程序设计与调试，然后上载到</a:t>
            </a:r>
            <a:r>
              <a:rPr lang="en-US" altLang="zh-CN" dirty="0" err="1">
                <a:latin typeface="Arial Narrow" pitchFamily="34" charset="0"/>
                <a:ea typeface="黑体" pitchFamily="2" charset="-122"/>
              </a:rPr>
              <a:t>Hadoop</a:t>
            </a:r>
            <a:r>
              <a:rPr lang="zh-CN" altLang="en-US" dirty="0">
                <a:latin typeface="Arial Narrow" pitchFamily="34" charset="0"/>
                <a:ea typeface="黑体" pitchFamily="2" charset="-122"/>
              </a:rPr>
              <a:t>集群上运行。</a:t>
            </a:r>
            <a:endParaRPr lang="en-US" altLang="zh-CN" dirty="0">
              <a:latin typeface="Arial Narrow" pitchFamily="34" charset="0"/>
              <a:ea typeface="黑体" pitchFamily="2" charset="-122"/>
            </a:endParaRP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IntelliJ IDEA</a:t>
            </a:r>
            <a:r>
              <a:rPr lang="zh-CN" altLang="en-US" dirty="0">
                <a:solidFill>
                  <a:srgbClr val="0066FF"/>
                </a:solidFill>
                <a:latin typeface="Arial Narrow" pitchFamily="34" charset="0"/>
                <a:ea typeface="黑体" pitchFamily="2" charset="-122"/>
              </a:rPr>
              <a:t>开发环境</a:t>
            </a:r>
          </a:p>
          <a:p>
            <a:pPr>
              <a:buNone/>
            </a:pPr>
            <a:r>
              <a:rPr lang="en-US" altLang="zh-CN" sz="2400" dirty="0">
                <a:latin typeface="Arial Narrow" pitchFamily="34" charset="0"/>
                <a:ea typeface="黑体" pitchFamily="2" charset="-122"/>
              </a:rPr>
              <a:t> IntelliJ IDEA</a:t>
            </a:r>
            <a:r>
              <a:rPr lang="zh-CN" altLang="en-US" sz="2400" dirty="0">
                <a:latin typeface="Arial Narrow" pitchFamily="34" charset="0"/>
                <a:ea typeface="黑体" pitchFamily="2" charset="-122"/>
              </a:rPr>
              <a:t>是一款非常流行的软件集成开发环境（</a:t>
            </a:r>
            <a:r>
              <a:rPr lang="en-US" altLang="zh-CN" sz="2400" dirty="0">
                <a:latin typeface="Arial Narrow" pitchFamily="34" charset="0"/>
                <a:ea typeface="黑体" pitchFamily="2" charset="-122"/>
              </a:rPr>
              <a:t>IDE</a:t>
            </a:r>
            <a:r>
              <a:rPr lang="zh-CN" altLang="en-US" sz="2400" dirty="0">
                <a:latin typeface="Arial Narrow" pitchFamily="34" charset="0"/>
                <a:ea typeface="黑体" pitchFamily="2" charset="-122"/>
              </a:rPr>
              <a:t>），可以提供对</a:t>
            </a:r>
            <a:r>
              <a:rPr lang="en-US" altLang="zh-CN" sz="2400" dirty="0">
                <a:latin typeface="Arial Narrow" pitchFamily="34" charset="0"/>
                <a:ea typeface="黑体" pitchFamily="2" charset="-122"/>
              </a:rPr>
              <a:t>Java</a:t>
            </a:r>
            <a:r>
              <a:rPr lang="zh-CN" altLang="en-US" sz="2400" dirty="0">
                <a:latin typeface="Arial Narrow" pitchFamily="34" charset="0"/>
                <a:ea typeface="黑体" pitchFamily="2" charset="-122"/>
              </a:rPr>
              <a:t>应用的编程开发所需要的完整工具平台。</a:t>
            </a:r>
            <a:endParaRPr lang="en-US" altLang="zh-CN" sz="2400" dirty="0">
              <a:latin typeface="Arial Narrow" pitchFamily="34" charset="0"/>
              <a:ea typeface="黑体" pitchFamily="2" charset="-122"/>
            </a:endParaRPr>
          </a:p>
          <a:p>
            <a:pPr>
              <a:buNone/>
            </a:pPr>
            <a:endParaRPr lang="en-US" altLang="zh-CN" sz="2400" dirty="0">
              <a:latin typeface="Arial Narrow" pitchFamily="34" charset="0"/>
              <a:ea typeface="黑体" pitchFamily="2" charset="-122"/>
            </a:endParaRPr>
          </a:p>
          <a:p>
            <a:pPr>
              <a:buNone/>
            </a:pPr>
            <a:r>
              <a:rPr lang="en-US" altLang="zh-CN" sz="2400" dirty="0">
                <a:solidFill>
                  <a:srgbClr val="0066FF"/>
                </a:solidFill>
                <a:latin typeface="Arial Narrow" pitchFamily="34" charset="0"/>
                <a:ea typeface="黑体" pitchFamily="2" charset="-122"/>
              </a:rPr>
              <a:t>IntelliJ IDEA</a:t>
            </a:r>
            <a:r>
              <a:rPr lang="zh-CN" altLang="en-US" sz="2400" dirty="0">
                <a:solidFill>
                  <a:srgbClr val="0066FF"/>
                </a:solidFill>
                <a:latin typeface="Arial Narrow" pitchFamily="34" charset="0"/>
                <a:ea typeface="黑体" pitchFamily="2" charset="-122"/>
              </a:rPr>
              <a:t>官方网站：</a:t>
            </a:r>
            <a:r>
              <a:rPr lang="en-US" altLang="zh-CN" sz="2400" dirty="0">
                <a:latin typeface="Arial Narrow" pitchFamily="34" charset="0"/>
                <a:ea typeface="黑体" pitchFamily="2" charset="-122"/>
              </a:rPr>
              <a:t> </a:t>
            </a:r>
            <a:r>
              <a:rPr lang="en-US" altLang="zh-CN" sz="2400" dirty="0">
                <a:latin typeface="Arial Narrow" pitchFamily="34" charset="0"/>
                <a:ea typeface="黑体" pitchFamily="2" charset="-122"/>
                <a:hlinkClick r:id="rId2"/>
              </a:rPr>
              <a:t>https://www.jetbrains.com/idea/</a:t>
            </a:r>
            <a:endParaRPr lang="en-US" altLang="zh-CN" sz="2400" dirty="0">
              <a:latin typeface="Arial Narrow" pitchFamily="34" charset="0"/>
              <a:ea typeface="黑体" pitchFamily="2" charset="-122"/>
            </a:endParaRPr>
          </a:p>
          <a:p>
            <a:pPr>
              <a:buNone/>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可以下载</a:t>
            </a:r>
            <a:r>
              <a:rPr lang="en-US" altLang="zh-CN" sz="2400" dirty="0">
                <a:latin typeface="Arial Narrow" pitchFamily="34" charset="0"/>
                <a:ea typeface="黑体" pitchFamily="2" charset="-122"/>
              </a:rPr>
              <a:t>Linux</a:t>
            </a:r>
            <a:r>
              <a:rPr lang="zh-CN" altLang="en-US" sz="2400" dirty="0">
                <a:latin typeface="Arial Narrow" pitchFamily="34" charset="0"/>
                <a:ea typeface="黑体" pitchFamily="2" charset="-122"/>
              </a:rPr>
              <a:t>版本的</a:t>
            </a:r>
            <a:r>
              <a:rPr lang="en-US" altLang="zh-CN" sz="2400" dirty="0">
                <a:latin typeface="Arial Narrow" pitchFamily="34" charset="0"/>
                <a:ea typeface="黑体" pitchFamily="2" charset="-122"/>
              </a:rPr>
              <a:t>IntelliJ IDEA Community</a:t>
            </a:r>
            <a:r>
              <a:rPr lang="zh-CN" altLang="en-US" sz="2400" dirty="0">
                <a:latin typeface="Arial Narrow" pitchFamily="34" charset="0"/>
                <a:ea typeface="黑体" pitchFamily="2" charset="-122"/>
              </a:rPr>
              <a:t>版开发包，并安装在本地的</a:t>
            </a:r>
            <a:r>
              <a:rPr lang="en-US" altLang="zh-CN" sz="2400" dirty="0">
                <a:latin typeface="Arial Narrow" pitchFamily="34" charset="0"/>
                <a:ea typeface="黑体" pitchFamily="2" charset="-122"/>
              </a:rPr>
              <a:t>Linux</a:t>
            </a:r>
            <a:r>
              <a:rPr lang="zh-CN" altLang="en-US" sz="2400" dirty="0">
                <a:latin typeface="Arial Narrow" pitchFamily="34" charset="0"/>
                <a:ea typeface="黑体" pitchFamily="2" charset="-122"/>
              </a:rPr>
              <a:t>系统中</a:t>
            </a:r>
          </a:p>
        </p:txBody>
      </p:sp>
      <p:sp>
        <p:nvSpPr>
          <p:cNvPr id="15" name="Title 1"/>
          <p:cNvSpPr txBox="1">
            <a:spLocks/>
          </p:cNvSpPr>
          <p:nvPr/>
        </p:nvSpPr>
        <p:spPr>
          <a:xfrm>
            <a:off x="430199" y="302226"/>
            <a:ext cx="8325874" cy="713774"/>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4</a:t>
            </a:r>
            <a:r>
              <a:rPr kumimoji="0" lang="en-US" altLang="zh-CN"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32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32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905163"/>
            <a:ext cx="8599947" cy="5486399"/>
          </a:xfrm>
        </p:spPr>
        <p:txBody>
          <a:bodyPr>
            <a:normAutofit/>
          </a:bodyPr>
          <a:lstStyle/>
          <a:p>
            <a:pPr marL="274320" lvl="1" indent="-274320">
              <a:spcBef>
                <a:spcPts val="580"/>
              </a:spcBef>
              <a:spcAft>
                <a:spcPts val="1200"/>
              </a:spcAft>
              <a:buClr>
                <a:schemeClr val="accent1"/>
              </a:buClr>
              <a:buNone/>
              <a:defRPr/>
            </a:pPr>
            <a:r>
              <a:rPr lang="zh-CN" altLang="en-US" b="1" dirty="0">
                <a:solidFill>
                  <a:srgbClr val="00B050"/>
                </a:solidFill>
                <a:latin typeface="Arial Narrow" pitchFamily="34" charset="0"/>
                <a:ea typeface="黑体" pitchFamily="2" charset="-122"/>
              </a:rPr>
              <a:t>启动</a:t>
            </a:r>
            <a:r>
              <a:rPr lang="en-US" altLang="zh-CN" b="1" dirty="0">
                <a:solidFill>
                  <a:srgbClr val="00B050"/>
                </a:solidFill>
                <a:latin typeface="Arial Narrow" pitchFamily="34" charset="0"/>
                <a:ea typeface="黑体" pitchFamily="2" charset="-122"/>
              </a:rPr>
              <a:t>IntelliJ IDEA</a:t>
            </a:r>
            <a:endParaRPr lang="zh-CN" altLang="en-US" sz="2400" b="1" dirty="0">
              <a:solidFill>
                <a:srgbClr val="00B050"/>
              </a:solidFill>
              <a:latin typeface="Arial Narrow" pitchFamily="34" charset="0"/>
              <a:ea typeface="黑体" pitchFamily="2" charset="-122"/>
            </a:endParaRPr>
          </a:p>
        </p:txBody>
      </p:sp>
      <p:sp>
        <p:nvSpPr>
          <p:cNvPr id="15" name="Title 1"/>
          <p:cNvSpPr txBox="1">
            <a:spLocks/>
          </p:cNvSpPr>
          <p:nvPr/>
        </p:nvSpPr>
        <p:spPr>
          <a:xfrm>
            <a:off x="430199" y="302226"/>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2" name="图片 1"/>
          <p:cNvPicPr>
            <a:picLocks noChangeAspect="1"/>
          </p:cNvPicPr>
          <p:nvPr/>
        </p:nvPicPr>
        <p:blipFill>
          <a:blip r:embed="rId2"/>
          <a:stretch>
            <a:fillRect/>
          </a:stretch>
        </p:blipFill>
        <p:spPr>
          <a:xfrm>
            <a:off x="2951053" y="1402579"/>
            <a:ext cx="4038600" cy="41433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905163"/>
            <a:ext cx="8599947" cy="5486399"/>
          </a:xfrm>
        </p:spPr>
        <p:txBody>
          <a:bodyPr>
            <a:normAutofit/>
          </a:bodyPr>
          <a:lstStyle/>
          <a:p>
            <a:pPr marL="274320" lvl="1" indent="-274320">
              <a:spcBef>
                <a:spcPts val="580"/>
              </a:spcBef>
              <a:spcAft>
                <a:spcPts val="1200"/>
              </a:spcAft>
              <a:buClr>
                <a:schemeClr val="accent1"/>
              </a:buClr>
              <a:buNone/>
              <a:defRPr/>
            </a:pPr>
            <a:r>
              <a:rPr lang="zh-CN" altLang="en-US" b="1" dirty="0">
                <a:solidFill>
                  <a:srgbClr val="00B050"/>
                </a:solidFill>
                <a:latin typeface="Arial Narrow" pitchFamily="34" charset="0"/>
                <a:ea typeface="黑体" pitchFamily="2" charset="-122"/>
              </a:rPr>
              <a:t>创建</a:t>
            </a:r>
            <a:r>
              <a:rPr lang="en-US" altLang="zh-CN" b="1" dirty="0">
                <a:solidFill>
                  <a:srgbClr val="00B050"/>
                </a:solidFill>
                <a:latin typeface="Arial Narrow" pitchFamily="34" charset="0"/>
                <a:ea typeface="黑体" pitchFamily="2" charset="-122"/>
              </a:rPr>
              <a:t>Java Project</a:t>
            </a:r>
            <a:endParaRPr lang="zh-CN" altLang="en-US" b="1" dirty="0">
              <a:solidFill>
                <a:srgbClr val="00B050"/>
              </a:solidFill>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2" name="图片 1"/>
          <p:cNvPicPr>
            <a:picLocks noChangeAspect="1"/>
          </p:cNvPicPr>
          <p:nvPr/>
        </p:nvPicPr>
        <p:blipFill>
          <a:blip r:embed="rId2"/>
          <a:stretch>
            <a:fillRect/>
          </a:stretch>
        </p:blipFill>
        <p:spPr>
          <a:xfrm>
            <a:off x="2319075" y="1376079"/>
            <a:ext cx="6209289" cy="48701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14743" y="588927"/>
            <a:ext cx="8516820" cy="5987364"/>
          </a:xfrm>
        </p:spPr>
        <p:txBody>
          <a:bodyPr>
            <a:normAutofit lnSpcReduction="10000"/>
          </a:bodyPr>
          <a:lstStyle/>
          <a:p>
            <a:pPr>
              <a:spcAft>
                <a:spcPts val="1200"/>
              </a:spcAft>
              <a:buNone/>
            </a:pPr>
            <a:r>
              <a:rPr lang="en-US" altLang="zh-CN" b="1" dirty="0" err="1">
                <a:solidFill>
                  <a:srgbClr val="C00000"/>
                </a:solidFill>
                <a:latin typeface="Arial Narrow" pitchFamily="34" charset="0"/>
                <a:ea typeface="黑体" pitchFamily="2" charset="-122"/>
              </a:rPr>
              <a:t>Hadoop</a:t>
            </a:r>
            <a:r>
              <a:rPr lang="zh-CN" altLang="en-US" b="1" dirty="0">
                <a:solidFill>
                  <a:srgbClr val="C00000"/>
                </a:solidFill>
                <a:latin typeface="Arial Narrow" pitchFamily="34" charset="0"/>
                <a:ea typeface="黑体" pitchFamily="2" charset="-122"/>
              </a:rPr>
              <a:t>系统的安装方式</a:t>
            </a:r>
            <a:endParaRPr lang="en-US" altLang="zh-CN" b="1" dirty="0">
              <a:solidFill>
                <a:srgbClr val="C00000"/>
              </a:solidFill>
              <a:latin typeface="Arial Narrow" pitchFamily="34" charset="0"/>
              <a:ea typeface="黑体" pitchFamily="2" charset="-122"/>
            </a:endParaRPr>
          </a:p>
          <a:p>
            <a:pPr>
              <a:spcAft>
                <a:spcPts val="1200"/>
              </a:spcAft>
              <a:defRPr/>
            </a:pPr>
            <a:r>
              <a:rPr lang="zh-CN" altLang="en-US" sz="2400" b="1" dirty="0">
                <a:solidFill>
                  <a:srgbClr val="0066FF"/>
                </a:solidFill>
                <a:latin typeface="Arial Narrow" pitchFamily="34" charset="0"/>
                <a:ea typeface="黑体" pitchFamily="2" charset="-122"/>
              </a:rPr>
              <a:t>单机方式</a:t>
            </a:r>
            <a:endParaRPr lang="en-US" altLang="zh-CN" sz="2400" b="1" dirty="0">
              <a:solidFill>
                <a:srgbClr val="0066FF"/>
              </a:solidFill>
              <a:latin typeface="Arial Narrow" pitchFamily="34" charset="0"/>
              <a:ea typeface="黑体" pitchFamily="2" charset="-122"/>
            </a:endParaRPr>
          </a:p>
          <a:p>
            <a:pPr marL="360363" lvl="1" indent="-41275">
              <a:spcAft>
                <a:spcPts val="1200"/>
              </a:spcAft>
              <a:buNone/>
              <a:defRPr/>
            </a:pPr>
            <a:r>
              <a:rPr lang="zh-CN" altLang="en-US" dirty="0">
                <a:latin typeface="Arial Narrow" pitchFamily="34" charset="0"/>
                <a:ea typeface="黑体" pitchFamily="2" charset="-122"/>
              </a:rPr>
              <a:t>在一台运行</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或</a:t>
            </a:r>
            <a:r>
              <a:rPr lang="en-US" altLang="zh-CN" dirty="0">
                <a:latin typeface="Arial Narrow" pitchFamily="34" charset="0"/>
                <a:ea typeface="黑体" pitchFamily="2" charset="-122"/>
              </a:rPr>
              <a:t>Windows</a:t>
            </a:r>
            <a:r>
              <a:rPr lang="zh-CN" altLang="en-US" dirty="0">
                <a:latin typeface="Arial Narrow" pitchFamily="34" charset="0"/>
                <a:ea typeface="黑体" pitchFamily="2" charset="-122"/>
              </a:rPr>
              <a:t>下虚拟</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的单机上安装运行</a:t>
            </a:r>
            <a:r>
              <a:rPr lang="en-US" altLang="zh-CN" dirty="0" err="1">
                <a:latin typeface="Arial Narrow" pitchFamily="34" charset="0"/>
                <a:ea typeface="黑体" pitchFamily="2" charset="-122"/>
              </a:rPr>
              <a:t>Hadoop</a:t>
            </a:r>
            <a:r>
              <a:rPr lang="zh-CN" altLang="en-US" dirty="0">
                <a:latin typeface="Arial Narrow" pitchFamily="34" charset="0"/>
                <a:ea typeface="黑体" pitchFamily="2" charset="-122"/>
              </a:rPr>
              <a:t>系统</a:t>
            </a:r>
            <a:endParaRPr lang="en-US" altLang="zh-CN" dirty="0">
              <a:latin typeface="Arial Narrow" pitchFamily="34" charset="0"/>
              <a:ea typeface="黑体" pitchFamily="2" charset="-122"/>
            </a:endParaRPr>
          </a:p>
          <a:p>
            <a:pPr marL="274320" lvl="1" indent="-274320">
              <a:spcBef>
                <a:spcPts val="580"/>
              </a:spcBef>
              <a:spcAft>
                <a:spcPts val="1200"/>
              </a:spcAft>
              <a:buClr>
                <a:schemeClr val="accent1"/>
              </a:buClr>
              <a:defRPr/>
            </a:pPr>
            <a:r>
              <a:rPr lang="zh-CN" altLang="en-US" b="1" dirty="0">
                <a:solidFill>
                  <a:srgbClr val="0066FF"/>
                </a:solidFill>
                <a:latin typeface="Arial Narrow" pitchFamily="34" charset="0"/>
                <a:ea typeface="黑体" pitchFamily="2" charset="-122"/>
              </a:rPr>
              <a:t>单机伪分布方式</a:t>
            </a:r>
            <a:endParaRPr lang="en-US" altLang="zh-CN" b="1" dirty="0">
              <a:solidFill>
                <a:srgbClr val="0066FF"/>
              </a:solidFill>
              <a:latin typeface="Arial Narrow" pitchFamily="34" charset="0"/>
              <a:ea typeface="黑体" pitchFamily="2" charset="-122"/>
            </a:endParaRPr>
          </a:p>
          <a:p>
            <a:pPr marL="360363" lvl="1" indent="-41275">
              <a:spcAft>
                <a:spcPts val="1200"/>
              </a:spcAft>
              <a:buNone/>
              <a:defRPr/>
            </a:pPr>
            <a:r>
              <a:rPr lang="zh-CN" altLang="en-US" dirty="0">
                <a:latin typeface="Arial Narrow" pitchFamily="34" charset="0"/>
                <a:ea typeface="黑体" pitchFamily="2" charset="-122"/>
              </a:rPr>
              <a:t>在一台运行</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或</a:t>
            </a:r>
            <a:r>
              <a:rPr lang="en-US" altLang="zh-CN" dirty="0">
                <a:latin typeface="Arial Narrow" pitchFamily="34" charset="0"/>
                <a:ea typeface="黑体" pitchFamily="2" charset="-122"/>
              </a:rPr>
              <a:t>Window</a:t>
            </a:r>
            <a:r>
              <a:rPr lang="zh-CN" altLang="en-US" dirty="0">
                <a:latin typeface="Arial Narrow" pitchFamily="34" charset="0"/>
                <a:ea typeface="黑体" pitchFamily="2" charset="-122"/>
              </a:rPr>
              <a:t>下虚拟</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的单机上，用伪分布方式，用不同的</a:t>
            </a:r>
            <a:r>
              <a:rPr lang="en-US" altLang="zh-CN" dirty="0">
                <a:latin typeface="Arial Narrow" pitchFamily="34" charset="0"/>
                <a:ea typeface="黑体" pitchFamily="2" charset="-122"/>
              </a:rPr>
              <a:t>java</a:t>
            </a:r>
            <a:r>
              <a:rPr lang="zh-CN" altLang="en-US" dirty="0">
                <a:latin typeface="Arial Narrow" pitchFamily="34" charset="0"/>
                <a:ea typeface="黑体" pitchFamily="2" charset="-122"/>
              </a:rPr>
              <a:t>进程模拟分布运行中的</a:t>
            </a:r>
            <a:r>
              <a:rPr lang="en-US" altLang="zh-CN" dirty="0" err="1">
                <a:latin typeface="Arial Narrow" pitchFamily="34" charset="0"/>
                <a:ea typeface="黑体" pitchFamily="2" charset="-122"/>
              </a:rPr>
              <a:t>NameNode</a:t>
            </a:r>
            <a:r>
              <a:rPr lang="zh-CN" altLang="en-US" dirty="0">
                <a:latin typeface="Arial Narrow" pitchFamily="34" charset="0"/>
                <a:ea typeface="黑体" pitchFamily="2" charset="-122"/>
              </a:rPr>
              <a:t>、</a:t>
            </a:r>
            <a:r>
              <a:rPr lang="en-US" altLang="zh-CN" dirty="0" err="1">
                <a:latin typeface="Arial Narrow" pitchFamily="34" charset="0"/>
                <a:ea typeface="黑体" pitchFamily="2" charset="-122"/>
              </a:rPr>
              <a:t>DataNode</a:t>
            </a:r>
            <a:r>
              <a:rPr lang="zh-CN" altLang="en-US" dirty="0">
                <a:latin typeface="Arial Narrow" pitchFamily="34" charset="0"/>
                <a:ea typeface="黑体" pitchFamily="2" charset="-122"/>
              </a:rPr>
              <a:t>、</a:t>
            </a:r>
            <a:r>
              <a:rPr lang="en-US" altLang="zh-CN" dirty="0" err="1">
                <a:latin typeface="Arial Narrow" pitchFamily="34" charset="0"/>
                <a:ea typeface="黑体" pitchFamily="2" charset="-122"/>
              </a:rPr>
              <a:t>JobTracker</a:t>
            </a:r>
            <a:r>
              <a:rPr lang="zh-CN" altLang="en-US" dirty="0">
                <a:latin typeface="Arial Narrow" pitchFamily="34" charset="0"/>
                <a:ea typeface="黑体" pitchFamily="2" charset="-122"/>
              </a:rPr>
              <a:t>、</a:t>
            </a:r>
            <a:r>
              <a:rPr lang="en-US" altLang="zh-CN" dirty="0" err="1">
                <a:latin typeface="Arial Narrow" pitchFamily="34" charset="0"/>
                <a:ea typeface="黑体" pitchFamily="2" charset="-122"/>
              </a:rPr>
              <a:t>TaskTracker</a:t>
            </a:r>
            <a:r>
              <a:rPr lang="zh-CN" altLang="en-US" dirty="0">
                <a:latin typeface="Arial Narrow" pitchFamily="34" charset="0"/>
                <a:ea typeface="黑体" pitchFamily="2" charset="-122"/>
              </a:rPr>
              <a:t>等各类节点</a:t>
            </a:r>
            <a:endParaRPr lang="en-US" altLang="zh-CN" dirty="0">
              <a:latin typeface="Arial Narrow" pitchFamily="34" charset="0"/>
              <a:ea typeface="黑体" pitchFamily="2" charset="-122"/>
            </a:endParaRPr>
          </a:p>
          <a:p>
            <a:pPr marL="274320" lvl="1" indent="-274320">
              <a:spcBef>
                <a:spcPts val="580"/>
              </a:spcBef>
              <a:spcAft>
                <a:spcPts val="1200"/>
              </a:spcAft>
              <a:buClr>
                <a:schemeClr val="accent1"/>
              </a:buClr>
              <a:defRPr/>
            </a:pPr>
            <a:r>
              <a:rPr lang="zh-CN" altLang="en-US" b="1" dirty="0">
                <a:solidFill>
                  <a:srgbClr val="0066FF"/>
                </a:solidFill>
                <a:latin typeface="Arial Narrow" pitchFamily="34" charset="0"/>
                <a:ea typeface="黑体" pitchFamily="2" charset="-122"/>
              </a:rPr>
              <a:t>集群分布模式</a:t>
            </a:r>
            <a:endParaRPr lang="en-US" altLang="zh-CN" b="1" dirty="0">
              <a:solidFill>
                <a:srgbClr val="0066FF"/>
              </a:solidFill>
              <a:latin typeface="Arial Narrow" pitchFamily="34" charset="0"/>
              <a:ea typeface="黑体" pitchFamily="2" charset="-122"/>
            </a:endParaRPr>
          </a:p>
          <a:p>
            <a:pPr marL="360363" lvl="1" indent="-41275">
              <a:spcAft>
                <a:spcPts val="1200"/>
              </a:spcAft>
              <a:buNone/>
              <a:defRPr/>
            </a:pPr>
            <a:r>
              <a:rPr lang="zh-CN" altLang="en-US" dirty="0">
                <a:latin typeface="Arial Narrow" pitchFamily="34" charset="0"/>
                <a:ea typeface="黑体" pitchFamily="2" charset="-122"/>
              </a:rPr>
              <a:t>在一个真实的集群环境下安装运行</a:t>
            </a:r>
            <a:r>
              <a:rPr lang="en-US" altLang="zh-CN" dirty="0" err="1">
                <a:latin typeface="Arial Narrow" pitchFamily="34" charset="0"/>
                <a:ea typeface="黑体" pitchFamily="2" charset="-122"/>
              </a:rPr>
              <a:t>Hadoop</a:t>
            </a:r>
            <a:r>
              <a:rPr lang="zh-CN" altLang="en-US" dirty="0">
                <a:latin typeface="Arial Narrow" pitchFamily="34" charset="0"/>
                <a:ea typeface="黑体" pitchFamily="2" charset="-122"/>
              </a:rPr>
              <a:t>系统，集群的每个节点可以运行</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或</a:t>
            </a:r>
            <a:r>
              <a:rPr lang="en-US" altLang="zh-CN" dirty="0">
                <a:latin typeface="Arial Narrow" pitchFamily="34" charset="0"/>
                <a:ea typeface="黑体" pitchFamily="2" charset="-122"/>
              </a:rPr>
              <a:t>Window</a:t>
            </a:r>
            <a:r>
              <a:rPr lang="zh-CN" altLang="en-US" dirty="0">
                <a:latin typeface="Arial Narrow" pitchFamily="34" charset="0"/>
                <a:ea typeface="黑体" pitchFamily="2" charset="-122"/>
              </a:rPr>
              <a:t>下的虚拟</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a:t>
            </a:r>
            <a:endParaRPr lang="en-US" altLang="zh-CN" dirty="0">
              <a:latin typeface="Arial Narrow" pitchFamily="34" charset="0"/>
              <a:ea typeface="黑体" pitchFamily="2" charset="-122"/>
            </a:endParaRPr>
          </a:p>
          <a:p>
            <a:pPr marL="360363" lvl="1" indent="-41275">
              <a:spcAft>
                <a:spcPts val="1200"/>
              </a:spcAft>
              <a:buNone/>
              <a:defRPr/>
            </a:pPr>
            <a:r>
              <a:rPr lang="zh-CN" altLang="en-US" dirty="0">
                <a:solidFill>
                  <a:srgbClr val="C00000"/>
                </a:solidFill>
                <a:latin typeface="Arial Narrow" pitchFamily="34" charset="0"/>
                <a:ea typeface="黑体" pitchFamily="2" charset="-122"/>
              </a:rPr>
              <a:t>单机和伪分布模式下编写调试完成的程序不需修改即可在真实的分布式</a:t>
            </a:r>
            <a:r>
              <a:rPr lang="en-US" altLang="zh-CN" dirty="0" err="1">
                <a:solidFill>
                  <a:srgbClr val="C00000"/>
                </a:solidFill>
                <a:latin typeface="Arial Narrow" pitchFamily="34" charset="0"/>
                <a:ea typeface="黑体" pitchFamily="2" charset="-122"/>
              </a:rPr>
              <a:t>Hadoop</a:t>
            </a:r>
            <a:r>
              <a:rPr lang="zh-CN" altLang="en-US" dirty="0">
                <a:solidFill>
                  <a:srgbClr val="C00000"/>
                </a:solidFill>
                <a:latin typeface="Arial Narrow" pitchFamily="34" charset="0"/>
                <a:ea typeface="黑体" pitchFamily="2" charset="-122"/>
              </a:rPr>
              <a:t>集群下运行（但通常需要修改配置）</a:t>
            </a:r>
            <a:endParaRPr lang="en-US" altLang="zh-CN" dirty="0">
              <a:solidFill>
                <a:srgbClr val="C00000"/>
              </a:solidFill>
              <a:latin typeface="Arial Narrow" pitchFamily="34" charset="0"/>
              <a:ea typeface="黑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2744" y="720436"/>
            <a:ext cx="8599947" cy="5486399"/>
          </a:xfrm>
        </p:spPr>
        <p:txBody>
          <a:bodyPr>
            <a:normAutofit/>
          </a:bodyPr>
          <a:lstStyle/>
          <a:p>
            <a:pPr marL="274320" lvl="1" indent="-274320">
              <a:spcBef>
                <a:spcPts val="580"/>
              </a:spcBef>
              <a:spcAft>
                <a:spcPts val="1200"/>
              </a:spcAft>
              <a:buClr>
                <a:schemeClr val="accent1"/>
              </a:buClr>
              <a:buNone/>
              <a:defRPr/>
            </a:pPr>
            <a:r>
              <a:rPr lang="zh-CN" altLang="en-US" b="1" dirty="0">
                <a:solidFill>
                  <a:srgbClr val="00B050"/>
                </a:solidFill>
                <a:latin typeface="Arial Narrow" pitchFamily="34" charset="0"/>
                <a:ea typeface="黑体" pitchFamily="2" charset="-122"/>
              </a:rPr>
              <a:t>创建</a:t>
            </a:r>
            <a:r>
              <a:rPr lang="en-US" altLang="zh-CN" b="1" dirty="0">
                <a:solidFill>
                  <a:srgbClr val="00B050"/>
                </a:solidFill>
                <a:latin typeface="Arial Narrow" pitchFamily="34" charset="0"/>
                <a:ea typeface="黑体" pitchFamily="2" charset="-122"/>
              </a:rPr>
              <a:t>Java Project</a:t>
            </a:r>
            <a:endParaRPr lang="zh-CN" altLang="en-US" b="1" dirty="0">
              <a:solidFill>
                <a:srgbClr val="00B050"/>
              </a:solidFill>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4" name="图片 3"/>
          <p:cNvPicPr>
            <a:picLocks noChangeAspect="1"/>
          </p:cNvPicPr>
          <p:nvPr/>
        </p:nvPicPr>
        <p:blipFill>
          <a:blip r:embed="rId2"/>
          <a:stretch>
            <a:fillRect/>
          </a:stretch>
        </p:blipFill>
        <p:spPr>
          <a:xfrm>
            <a:off x="476381" y="1892175"/>
            <a:ext cx="4424358" cy="3418368"/>
          </a:xfrm>
          <a:prstGeom prst="rect">
            <a:avLst/>
          </a:prstGeom>
        </p:spPr>
      </p:pic>
      <p:pic>
        <p:nvPicPr>
          <p:cNvPr id="5" name="图片 4"/>
          <p:cNvPicPr>
            <a:picLocks noChangeAspect="1"/>
          </p:cNvPicPr>
          <p:nvPr/>
        </p:nvPicPr>
        <p:blipFill>
          <a:blip r:embed="rId3"/>
          <a:stretch>
            <a:fillRect/>
          </a:stretch>
        </p:blipFill>
        <p:spPr>
          <a:xfrm>
            <a:off x="5025036" y="1184828"/>
            <a:ext cx="3773358" cy="5423733"/>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02308" y="620848"/>
            <a:ext cx="8599947" cy="5486399"/>
          </a:xfrm>
        </p:spPr>
        <p:txBody>
          <a:bodyPr>
            <a:normAutofit/>
          </a:bodyPr>
          <a:lstStyle/>
          <a:p>
            <a:pPr marL="274320" lvl="1" indent="-274320">
              <a:spcBef>
                <a:spcPts val="580"/>
              </a:spcBef>
              <a:spcAft>
                <a:spcPts val="1200"/>
              </a:spcAft>
              <a:buClr>
                <a:schemeClr val="accent1"/>
              </a:buClr>
              <a:buNone/>
              <a:defRPr/>
            </a:pPr>
            <a:r>
              <a:rPr lang="zh-CN" altLang="en-US" b="1" dirty="0">
                <a:solidFill>
                  <a:srgbClr val="00B050"/>
                </a:solidFill>
                <a:latin typeface="Arial Narrow" pitchFamily="34" charset="0"/>
                <a:ea typeface="黑体" pitchFamily="2" charset="-122"/>
              </a:rPr>
              <a:t>配置</a:t>
            </a:r>
            <a:r>
              <a:rPr lang="en-US" altLang="zh-CN" b="1" dirty="0">
                <a:solidFill>
                  <a:srgbClr val="00B050"/>
                </a:solidFill>
                <a:latin typeface="Arial Narrow" pitchFamily="34" charset="0"/>
                <a:ea typeface="黑体" pitchFamily="2" charset="-122"/>
              </a:rPr>
              <a:t>Java Project</a:t>
            </a:r>
          </a:p>
          <a:p>
            <a:pPr>
              <a:buNone/>
            </a:pPr>
            <a:r>
              <a:rPr lang="zh-CN" altLang="en-US" dirty="0">
                <a:solidFill>
                  <a:srgbClr val="0066FF"/>
                </a:solidFill>
                <a:latin typeface="Arial Narrow" pitchFamily="34" charset="0"/>
                <a:ea typeface="黑体" pitchFamily="2" charset="-122"/>
              </a:rPr>
              <a:t>加入外部</a:t>
            </a:r>
            <a:r>
              <a:rPr lang="en-US" altLang="zh-CN" dirty="0">
                <a:solidFill>
                  <a:srgbClr val="0066FF"/>
                </a:solidFill>
                <a:latin typeface="Arial Narrow" pitchFamily="34" charset="0"/>
                <a:ea typeface="黑体" pitchFamily="2" charset="-122"/>
              </a:rPr>
              <a:t>jar</a:t>
            </a:r>
            <a:r>
              <a:rPr lang="zh-CN" altLang="en-US" dirty="0">
                <a:solidFill>
                  <a:srgbClr val="0066FF"/>
                </a:solidFill>
                <a:latin typeface="Arial Narrow" pitchFamily="34" charset="0"/>
                <a:ea typeface="黑体" pitchFamily="2" charset="-122"/>
              </a:rPr>
              <a:t>文件</a:t>
            </a:r>
            <a:r>
              <a:rPr lang="en-US" altLang="zh-CN" dirty="0">
                <a:solidFill>
                  <a:srgbClr val="0066FF"/>
                </a:solidFill>
                <a:latin typeface="Arial Narrow" pitchFamily="34" charset="0"/>
                <a:ea typeface="黑体" pitchFamily="2" charset="-122"/>
              </a:rPr>
              <a:t>    </a:t>
            </a:r>
          </a:p>
          <a:p>
            <a:pPr>
              <a:buNone/>
            </a:pPr>
            <a:r>
              <a:rPr lang="zh-CN" altLang="en-US" sz="1800" dirty="0">
                <a:solidFill>
                  <a:srgbClr val="0066FF"/>
                </a:solidFill>
                <a:latin typeface="Arial Narrow" pitchFamily="34" charset="0"/>
                <a:ea typeface="黑体" pitchFamily="2" charset="-122"/>
              </a:rPr>
              <a:t>进入工具栏菜单</a:t>
            </a:r>
            <a:r>
              <a:rPr lang="en-US" altLang="zh-CN" sz="1800" dirty="0">
                <a:solidFill>
                  <a:srgbClr val="0066FF"/>
                </a:solidFill>
                <a:latin typeface="Arial Narrow" pitchFamily="34" charset="0"/>
                <a:ea typeface="黑体" pitchFamily="2" charset="-122"/>
              </a:rPr>
              <a:t>  File-》Project </a:t>
            </a:r>
            <a:r>
              <a:rPr lang="en-US" altLang="zh-CN" sz="1800" dirty="0" err="1">
                <a:solidFill>
                  <a:srgbClr val="0066FF"/>
                </a:solidFill>
                <a:latin typeface="Arial Narrow" pitchFamily="34" charset="0"/>
                <a:ea typeface="黑体" pitchFamily="2" charset="-122"/>
              </a:rPr>
              <a:t>Stucture</a:t>
            </a:r>
            <a:endParaRPr lang="en-US" altLang="zh-CN" sz="1800" dirty="0">
              <a:solidFill>
                <a:srgbClr val="0066FF"/>
              </a:solidFill>
              <a:latin typeface="Arial Narrow" pitchFamily="34" charset="0"/>
              <a:ea typeface="黑体" pitchFamily="2" charset="-122"/>
            </a:endParaRPr>
          </a:p>
          <a:p>
            <a:pPr>
              <a:buNone/>
            </a:pPr>
            <a:r>
              <a:rPr lang="zh-CN" altLang="en-US" sz="2000" dirty="0">
                <a:latin typeface="Arial Narrow" pitchFamily="34" charset="0"/>
                <a:ea typeface="黑体" pitchFamily="2" charset="-122"/>
              </a:rPr>
              <a:t>加入</a:t>
            </a:r>
            <a:r>
              <a:rPr lang="en-US" altLang="zh-CN" sz="2000" dirty="0" err="1">
                <a:latin typeface="Arial Narrow" pitchFamily="34" charset="0"/>
                <a:ea typeface="黑体" pitchFamily="2" charset="-122"/>
              </a:rPr>
              <a:t>hadoop-mapreduce</a:t>
            </a:r>
            <a:r>
              <a:rPr lang="en-US" altLang="zh-CN" sz="2000" dirty="0">
                <a:latin typeface="Arial Narrow" pitchFamily="34" charset="0"/>
                <a:ea typeface="黑体" pitchFamily="2" charset="-122"/>
              </a:rPr>
              <a:t>-</a:t>
            </a:r>
          </a:p>
          <a:p>
            <a:pPr>
              <a:buNone/>
            </a:pPr>
            <a:r>
              <a:rPr lang="en-US" altLang="zh-CN" sz="2000" dirty="0">
                <a:latin typeface="Arial Narrow" pitchFamily="34" charset="0"/>
                <a:ea typeface="黑体" pitchFamily="2" charset="-122"/>
              </a:rPr>
              <a:t>client-core-2.7.1.jar</a:t>
            </a:r>
          </a:p>
          <a:p>
            <a:pPr>
              <a:buNone/>
            </a:pPr>
            <a:r>
              <a:rPr lang="zh-CN" altLang="en-US" sz="2000" dirty="0">
                <a:latin typeface="Arial Narrow" pitchFamily="34" charset="0"/>
                <a:ea typeface="黑体" pitchFamily="2" charset="-122"/>
              </a:rPr>
              <a:t>以及</a:t>
            </a:r>
            <a:r>
              <a:rPr lang="en-US" altLang="zh-CN" sz="2000" dirty="0">
                <a:latin typeface="Arial Narrow" pitchFamily="34" charset="0"/>
                <a:ea typeface="黑体" pitchFamily="2" charset="-122"/>
              </a:rPr>
              <a:t>lib</a:t>
            </a:r>
            <a:r>
              <a:rPr lang="zh-CN" altLang="en-US" sz="2000" dirty="0">
                <a:latin typeface="Arial Narrow" pitchFamily="34" charset="0"/>
                <a:ea typeface="黑体" pitchFamily="2" charset="-122"/>
              </a:rPr>
              <a:t>下所有的</a:t>
            </a:r>
            <a:r>
              <a:rPr lang="en-US" altLang="zh-CN" sz="2000" dirty="0">
                <a:latin typeface="Arial Narrow" pitchFamily="34" charset="0"/>
                <a:ea typeface="黑体" pitchFamily="2" charset="-122"/>
              </a:rPr>
              <a:t>jar,</a:t>
            </a:r>
          </a:p>
          <a:p>
            <a:pPr>
              <a:buNone/>
            </a:pPr>
            <a:r>
              <a:rPr lang="zh-CN" altLang="en-US" sz="2000" dirty="0">
                <a:latin typeface="Arial Narrow" pitchFamily="34" charset="0"/>
                <a:ea typeface="黑体" pitchFamily="2" charset="-122"/>
              </a:rPr>
              <a:t>在</a:t>
            </a:r>
            <a:r>
              <a:rPr lang="en-US" altLang="zh-CN" sz="2000" dirty="0">
                <a:latin typeface="Arial Narrow" pitchFamily="34" charset="0"/>
                <a:ea typeface="黑体" pitchFamily="2" charset="-122"/>
              </a:rPr>
              <a:t>${HADOOP_HOME}/</a:t>
            </a:r>
          </a:p>
          <a:p>
            <a:pPr>
              <a:buNone/>
            </a:pPr>
            <a:r>
              <a:rPr lang="en-US" altLang="zh-CN" sz="2000" dirty="0">
                <a:latin typeface="Arial Narrow" pitchFamily="34" charset="0"/>
                <a:ea typeface="黑体" pitchFamily="2" charset="-122"/>
              </a:rPr>
              <a:t>share/</a:t>
            </a:r>
            <a:r>
              <a:rPr lang="en-US" altLang="zh-CN" sz="2000" dirty="0" err="1">
                <a:latin typeface="Arial Narrow" pitchFamily="34" charset="0"/>
                <a:ea typeface="黑体" pitchFamily="2" charset="-122"/>
              </a:rPr>
              <a:t>hadoop</a:t>
            </a:r>
            <a:r>
              <a:rPr lang="en-US" altLang="zh-CN" sz="2000" dirty="0">
                <a:latin typeface="Arial Narrow" pitchFamily="34" charset="0"/>
                <a:ea typeface="黑体" pitchFamily="2" charset="-122"/>
              </a:rPr>
              <a:t>/</a:t>
            </a:r>
            <a:r>
              <a:rPr lang="en-US" altLang="zh-CN" sz="2000" dirty="0" err="1">
                <a:latin typeface="Arial Narrow" pitchFamily="34" charset="0"/>
                <a:ea typeface="黑体" pitchFamily="2" charset="-122"/>
              </a:rPr>
              <a:t>mapreduce</a:t>
            </a:r>
            <a:endParaRPr lang="en-US" altLang="zh-CN" sz="2000" dirty="0">
              <a:latin typeface="Arial Narrow" pitchFamily="34" charset="0"/>
              <a:ea typeface="黑体" pitchFamily="2" charset="-122"/>
            </a:endParaRPr>
          </a:p>
          <a:p>
            <a:pPr>
              <a:buNone/>
            </a:pPr>
            <a:r>
              <a:rPr lang="zh-CN" altLang="en-US" sz="2000" dirty="0">
                <a:latin typeface="Arial Narrow" pitchFamily="34" charset="0"/>
                <a:ea typeface="黑体" pitchFamily="2" charset="-122"/>
              </a:rPr>
              <a:t>目录下</a:t>
            </a:r>
            <a:endParaRPr lang="en-US" altLang="zh-CN" sz="2000" dirty="0">
              <a:latin typeface="Arial Narrow" pitchFamily="34" charset="0"/>
              <a:ea typeface="黑体" pitchFamily="2" charset="-122"/>
            </a:endParaRPr>
          </a:p>
          <a:p>
            <a:pPr marL="274320" lvl="1" indent="-274320">
              <a:spcBef>
                <a:spcPts val="580"/>
              </a:spcBef>
              <a:spcAft>
                <a:spcPts val="1200"/>
              </a:spcAft>
              <a:buClr>
                <a:schemeClr val="accent1"/>
              </a:buClr>
              <a:buNone/>
              <a:defRPr/>
            </a:pPr>
            <a:endParaRPr lang="zh-CN" altLang="en-US" sz="1800" dirty="0">
              <a:solidFill>
                <a:srgbClr val="0066FF"/>
              </a:solidFill>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2" name="图片 1"/>
          <p:cNvPicPr>
            <a:picLocks noChangeAspect="1"/>
          </p:cNvPicPr>
          <p:nvPr/>
        </p:nvPicPr>
        <p:blipFill>
          <a:blip r:embed="rId2"/>
          <a:stretch>
            <a:fillRect/>
          </a:stretch>
        </p:blipFill>
        <p:spPr>
          <a:xfrm>
            <a:off x="2894142" y="2149071"/>
            <a:ext cx="6153473" cy="395817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3568" y="805575"/>
            <a:ext cx="8599947" cy="5486399"/>
          </a:xfrm>
        </p:spPr>
        <p:txBody>
          <a:bodyPr>
            <a:normAutofit/>
          </a:bodyPr>
          <a:lstStyle/>
          <a:p>
            <a:pPr marL="274320" lvl="1" indent="-274320">
              <a:spcBef>
                <a:spcPts val="580"/>
              </a:spcBef>
              <a:spcAft>
                <a:spcPts val="1200"/>
              </a:spcAft>
              <a:buClr>
                <a:schemeClr val="accent1"/>
              </a:buClr>
              <a:buNone/>
              <a:defRPr/>
            </a:pPr>
            <a:r>
              <a:rPr lang="zh-CN" altLang="en-US" b="1" dirty="0">
                <a:solidFill>
                  <a:srgbClr val="00B050"/>
                </a:solidFill>
                <a:latin typeface="Arial Narrow" pitchFamily="34" charset="0"/>
                <a:ea typeface="黑体" pitchFamily="2" charset="-122"/>
              </a:rPr>
              <a:t>编写程序代码</a:t>
            </a:r>
            <a:endParaRPr lang="en-US" altLang="zh-CN" b="1" dirty="0">
              <a:solidFill>
                <a:srgbClr val="00B050"/>
              </a:solidFill>
              <a:latin typeface="Arial Narrow" pitchFamily="34" charset="0"/>
              <a:ea typeface="黑体" pitchFamily="2" charset="-122"/>
            </a:endParaRPr>
          </a:p>
          <a:p>
            <a:pPr>
              <a:buNone/>
            </a:pPr>
            <a:r>
              <a:rPr lang="zh-CN" altLang="en-US" sz="2400" dirty="0">
                <a:solidFill>
                  <a:srgbClr val="0066FF"/>
                </a:solidFill>
                <a:latin typeface="Arial Narrow" pitchFamily="34" charset="0"/>
                <a:ea typeface="黑体" pitchFamily="2" charset="-122"/>
              </a:rPr>
              <a:t>编写程序类代码</a:t>
            </a:r>
            <a:endParaRPr lang="en-US" altLang="zh-CN" sz="2400" dirty="0">
              <a:solidFill>
                <a:srgbClr val="0066FF"/>
              </a:solidFill>
              <a:latin typeface="Arial Narrow" pitchFamily="34" charset="0"/>
              <a:ea typeface="黑体" pitchFamily="2" charset="-122"/>
            </a:endParaRPr>
          </a:p>
          <a:p>
            <a:pPr>
              <a:buNone/>
            </a:pPr>
            <a:r>
              <a:rPr lang="zh-CN" altLang="en-US" sz="2000" dirty="0">
                <a:latin typeface="Arial Narrow" pitchFamily="34" charset="0"/>
                <a:ea typeface="黑体" pitchFamily="2" charset="-122"/>
              </a:rPr>
              <a:t>生成名为</a:t>
            </a:r>
            <a:r>
              <a:rPr lang="en-US" altLang="zh-CN" sz="2000" dirty="0">
                <a:latin typeface="Arial Narrow" pitchFamily="34" charset="0"/>
                <a:ea typeface="黑体" pitchFamily="2" charset="-122"/>
              </a:rPr>
              <a:t>example</a:t>
            </a:r>
          </a:p>
          <a:p>
            <a:pPr>
              <a:buNone/>
            </a:pPr>
            <a:r>
              <a:rPr lang="zh-CN" altLang="en-US" sz="2000" dirty="0">
                <a:latin typeface="Arial Narrow" pitchFamily="34" charset="0"/>
                <a:ea typeface="黑体" pitchFamily="2" charset="-122"/>
              </a:rPr>
              <a:t>的</a:t>
            </a:r>
            <a:r>
              <a:rPr lang="en-US" altLang="zh-CN" sz="2000" dirty="0">
                <a:latin typeface="Arial Narrow" pitchFamily="34" charset="0"/>
                <a:ea typeface="黑体" pitchFamily="2" charset="-122"/>
              </a:rPr>
              <a:t>package</a:t>
            </a:r>
          </a:p>
          <a:p>
            <a:pPr>
              <a:buNone/>
            </a:pPr>
            <a:r>
              <a:rPr lang="zh-CN" altLang="en-US" sz="2000" dirty="0">
                <a:latin typeface="Arial Narrow" pitchFamily="34" charset="0"/>
                <a:ea typeface="黑体" pitchFamily="2" charset="-122"/>
              </a:rPr>
              <a:t>生成</a:t>
            </a:r>
            <a:r>
              <a:rPr lang="en-US" altLang="zh-CN" sz="2000" dirty="0">
                <a:latin typeface="Arial Narrow" pitchFamily="34" charset="0"/>
                <a:ea typeface="黑体" pitchFamily="2" charset="-122"/>
              </a:rPr>
              <a:t>example.</a:t>
            </a:r>
          </a:p>
          <a:p>
            <a:pPr>
              <a:buNone/>
            </a:pPr>
            <a:r>
              <a:rPr lang="en-US" altLang="zh-CN" sz="2000" dirty="0">
                <a:latin typeface="Arial Narrow" pitchFamily="34" charset="0"/>
                <a:ea typeface="黑体" pitchFamily="2" charset="-122"/>
              </a:rPr>
              <a:t>WordCount.java</a:t>
            </a:r>
            <a:r>
              <a:rPr lang="zh-CN" altLang="en-US" sz="2000" dirty="0">
                <a:latin typeface="Arial Narrow" pitchFamily="34" charset="0"/>
                <a:ea typeface="黑体" pitchFamily="2" charset="-122"/>
              </a:rPr>
              <a:t>类</a:t>
            </a:r>
            <a:endParaRPr lang="en-US" altLang="zh-CN" sz="2000" dirty="0">
              <a:latin typeface="Arial Narrow" pitchFamily="34" charset="0"/>
              <a:ea typeface="黑体" pitchFamily="2" charset="-122"/>
            </a:endParaRPr>
          </a:p>
          <a:p>
            <a:pPr>
              <a:buNone/>
            </a:pPr>
            <a:endParaRPr lang="en-US" altLang="zh-CN" sz="2000" dirty="0">
              <a:latin typeface="Arial Narrow" pitchFamily="34" charset="0"/>
              <a:ea typeface="黑体" pitchFamily="2" charset="-122"/>
            </a:endParaRPr>
          </a:p>
          <a:p>
            <a:pPr marL="274320" lvl="1" indent="-274320">
              <a:spcBef>
                <a:spcPts val="580"/>
              </a:spcBef>
              <a:spcAft>
                <a:spcPts val="1200"/>
              </a:spcAft>
              <a:buClr>
                <a:schemeClr val="accent1"/>
              </a:buClr>
              <a:buNone/>
              <a:defRPr/>
            </a:pPr>
            <a:endParaRPr lang="zh-CN" altLang="en-US" sz="1600" dirty="0">
              <a:solidFill>
                <a:srgbClr val="0066FF"/>
              </a:solidFill>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2" name="图片 1"/>
          <p:cNvPicPr>
            <a:picLocks noChangeAspect="1"/>
          </p:cNvPicPr>
          <p:nvPr/>
        </p:nvPicPr>
        <p:blipFill>
          <a:blip r:embed="rId2"/>
          <a:stretch>
            <a:fillRect/>
          </a:stretch>
        </p:blipFill>
        <p:spPr>
          <a:xfrm>
            <a:off x="2119744" y="2263365"/>
            <a:ext cx="6872037" cy="373908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905163"/>
            <a:ext cx="8599947" cy="5486399"/>
          </a:xfrm>
        </p:spPr>
        <p:txBody>
          <a:bodyPr>
            <a:normAutofit/>
          </a:bodyPr>
          <a:lstStyle/>
          <a:p>
            <a:pPr marL="274320" lvl="1" indent="-274320">
              <a:spcBef>
                <a:spcPts val="580"/>
              </a:spcBef>
              <a:spcAft>
                <a:spcPts val="1200"/>
              </a:spcAft>
              <a:buClr>
                <a:schemeClr val="accent1"/>
              </a:buClr>
              <a:buNone/>
              <a:defRPr/>
            </a:pPr>
            <a:r>
              <a:rPr lang="en-US" altLang="zh-CN" b="1" dirty="0" err="1">
                <a:solidFill>
                  <a:srgbClr val="00B050"/>
                </a:solidFill>
                <a:latin typeface="Arial Narrow" pitchFamily="34" charset="0"/>
                <a:ea typeface="黑体" pitchFamily="2" charset="-122"/>
              </a:rPr>
              <a:t>WordCount</a:t>
            </a:r>
            <a:r>
              <a:rPr lang="zh-CN" altLang="en-US" b="1" dirty="0">
                <a:solidFill>
                  <a:srgbClr val="00B050"/>
                </a:solidFill>
                <a:latin typeface="Arial Narrow" pitchFamily="34" charset="0"/>
                <a:ea typeface="黑体" pitchFamily="2" charset="-122"/>
              </a:rPr>
              <a:t>编程示例</a:t>
            </a:r>
            <a:endParaRPr lang="en-US" altLang="zh-CN" b="1" dirty="0">
              <a:solidFill>
                <a:srgbClr val="00B050"/>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zh-CN" altLang="en-US" dirty="0">
                <a:solidFill>
                  <a:srgbClr val="0066FF"/>
                </a:solidFill>
                <a:latin typeface="Arial Narrow" pitchFamily="34" charset="0"/>
                <a:ea typeface="黑体" pitchFamily="2" charset="-122"/>
              </a:rPr>
              <a:t>基本数据计算流程</a:t>
            </a: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27650" name="Picture 2" descr="图片1"/>
          <p:cNvPicPr>
            <a:picLocks noChangeAspect="1" noChangeArrowheads="1"/>
          </p:cNvPicPr>
          <p:nvPr/>
        </p:nvPicPr>
        <p:blipFill>
          <a:blip r:embed="rId2" cstate="print"/>
          <a:srcRect l="3496"/>
          <a:stretch>
            <a:fillRect/>
          </a:stretch>
        </p:blipFill>
        <p:spPr bwMode="auto">
          <a:xfrm>
            <a:off x="1218333" y="2257136"/>
            <a:ext cx="7085322" cy="4162136"/>
          </a:xfrm>
          <a:prstGeom prst="rect">
            <a:avLst/>
          </a:prstGeom>
          <a:noFill/>
          <a:ln w="12700">
            <a:solidFill>
              <a:srgbClr val="000000"/>
            </a:solid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905163"/>
            <a:ext cx="8599947" cy="5486399"/>
          </a:xfrm>
        </p:spPr>
        <p:txBody>
          <a:bodyPr>
            <a:normAutofit/>
          </a:bodyPr>
          <a:lstStyle/>
          <a:p>
            <a:pPr marL="274320" lvl="1" indent="-274320">
              <a:spcBef>
                <a:spcPts val="580"/>
              </a:spcBef>
              <a:spcAft>
                <a:spcPts val="1200"/>
              </a:spcAft>
              <a:buClr>
                <a:schemeClr val="accent1"/>
              </a:buClr>
              <a:buNone/>
              <a:defRPr/>
            </a:pPr>
            <a:r>
              <a:rPr lang="en-US" altLang="zh-CN" b="1" dirty="0" err="1">
                <a:solidFill>
                  <a:srgbClr val="00B050"/>
                </a:solidFill>
                <a:latin typeface="Arial Narrow" pitchFamily="34" charset="0"/>
                <a:ea typeface="黑体" pitchFamily="2" charset="-122"/>
              </a:rPr>
              <a:t>WordCount</a:t>
            </a:r>
            <a:r>
              <a:rPr lang="zh-CN" altLang="en-US" b="1" dirty="0">
                <a:solidFill>
                  <a:srgbClr val="00B050"/>
                </a:solidFill>
                <a:latin typeface="Arial Narrow" pitchFamily="34" charset="0"/>
                <a:ea typeface="黑体" pitchFamily="2" charset="-122"/>
              </a:rPr>
              <a:t>编程示例</a:t>
            </a:r>
            <a:endParaRPr lang="en-US" altLang="zh-CN" b="1" dirty="0">
              <a:solidFill>
                <a:srgbClr val="00B050"/>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zh-CN" altLang="en-US" dirty="0">
                <a:solidFill>
                  <a:srgbClr val="0066FF"/>
                </a:solidFill>
                <a:latin typeface="Arial Narrow" pitchFamily="34" charset="0"/>
                <a:ea typeface="黑体" pitchFamily="2" charset="-122"/>
              </a:rPr>
              <a:t>编程实现</a:t>
            </a:r>
            <a:endParaRPr lang="en-US" altLang="zh-CN" dirty="0">
              <a:solidFill>
                <a:srgbClr val="0066FF"/>
              </a:solidFill>
              <a:latin typeface="Arial Narrow" pitchFamily="34" charset="0"/>
              <a:ea typeface="黑体" pitchFamily="2" charset="-122"/>
            </a:endParaRPr>
          </a:p>
          <a:p>
            <a:pPr latinLnBrk="1">
              <a:buNone/>
            </a:pPr>
            <a:r>
              <a:rPr lang="zh-CN" altLang="en-US" sz="2400" dirty="0">
                <a:latin typeface="Arial Narrow" pitchFamily="34" charset="0"/>
                <a:ea typeface="黑体" pitchFamily="2" charset="-122"/>
              </a:rPr>
              <a:t>程序员主要的编码工作如下： </a:t>
            </a:r>
          </a:p>
          <a:p>
            <a:pPr latinLnBrk="1"/>
            <a:r>
              <a:rPr lang="zh-CN" altLang="en-US" sz="2400" dirty="0">
                <a:latin typeface="Arial Narrow" pitchFamily="34" charset="0"/>
                <a:ea typeface="黑体" pitchFamily="2" charset="-122"/>
              </a:rPr>
              <a:t>实现</a:t>
            </a:r>
            <a:r>
              <a:rPr lang="en-US" sz="2400" dirty="0">
                <a:latin typeface="Arial Narrow" pitchFamily="34" charset="0"/>
                <a:ea typeface="黑体" pitchFamily="2" charset="-122"/>
              </a:rPr>
              <a:t>Map</a:t>
            </a:r>
            <a:r>
              <a:rPr lang="zh-CN" altLang="en-US" sz="2400" dirty="0">
                <a:latin typeface="Arial Narrow" pitchFamily="34" charset="0"/>
                <a:ea typeface="黑体" pitchFamily="2" charset="-122"/>
              </a:rPr>
              <a:t>类</a:t>
            </a:r>
            <a:r>
              <a:rPr lang="en-US" sz="2400" dirty="0">
                <a:latin typeface="Arial Narrow" pitchFamily="34" charset="0"/>
                <a:ea typeface="黑体" pitchFamily="2" charset="-122"/>
              </a:rPr>
              <a:t> </a:t>
            </a:r>
            <a:endParaRPr lang="zh-CN" altLang="en-US" sz="2400" dirty="0">
              <a:latin typeface="Arial Narrow" pitchFamily="34" charset="0"/>
              <a:ea typeface="黑体" pitchFamily="2" charset="-122"/>
            </a:endParaRPr>
          </a:p>
          <a:p>
            <a:pPr latinLnBrk="1"/>
            <a:r>
              <a:rPr lang="zh-CN" altLang="en-US" sz="2400" dirty="0">
                <a:latin typeface="Arial Narrow" pitchFamily="34" charset="0"/>
                <a:ea typeface="黑体" pitchFamily="2" charset="-122"/>
              </a:rPr>
              <a:t>实现</a:t>
            </a:r>
            <a:r>
              <a:rPr lang="en-US" sz="2400" dirty="0">
                <a:latin typeface="Arial Narrow" pitchFamily="34" charset="0"/>
                <a:ea typeface="黑体" pitchFamily="2" charset="-122"/>
              </a:rPr>
              <a:t>Reduce</a:t>
            </a:r>
            <a:r>
              <a:rPr lang="zh-CN" altLang="en-US" sz="2400" dirty="0">
                <a:latin typeface="Arial Narrow" pitchFamily="34" charset="0"/>
                <a:ea typeface="黑体" pitchFamily="2" charset="-122"/>
              </a:rPr>
              <a:t>类</a:t>
            </a:r>
            <a:r>
              <a:rPr lang="en-US" sz="2400" dirty="0">
                <a:latin typeface="Arial Narrow" pitchFamily="34" charset="0"/>
                <a:ea typeface="黑体" pitchFamily="2" charset="-122"/>
              </a:rPr>
              <a:t> </a:t>
            </a:r>
            <a:endParaRPr lang="zh-CN" altLang="en-US" sz="2400" dirty="0">
              <a:latin typeface="Arial Narrow" pitchFamily="34" charset="0"/>
              <a:ea typeface="黑体" pitchFamily="2" charset="-122"/>
            </a:endParaRPr>
          </a:p>
          <a:p>
            <a:r>
              <a:rPr lang="zh-CN" altLang="en-US" sz="2400" dirty="0">
                <a:latin typeface="Arial Narrow" pitchFamily="34" charset="0"/>
                <a:ea typeface="黑体" pitchFamily="2" charset="-122"/>
              </a:rPr>
              <a:t>实现</a:t>
            </a:r>
            <a:r>
              <a:rPr lang="en-US" sz="2400" dirty="0">
                <a:latin typeface="Arial Narrow" pitchFamily="34" charset="0"/>
                <a:ea typeface="黑体" pitchFamily="2" charset="-122"/>
              </a:rPr>
              <a:t>main</a:t>
            </a:r>
            <a:r>
              <a:rPr lang="zh-CN" altLang="en-US" sz="2400" dirty="0">
                <a:latin typeface="Arial Narrow" pitchFamily="34" charset="0"/>
                <a:ea typeface="黑体" pitchFamily="2" charset="-122"/>
              </a:rPr>
              <a:t>函数（运行</a:t>
            </a:r>
            <a:r>
              <a:rPr lang="en-US" sz="2400" dirty="0">
                <a:latin typeface="Arial Narrow" pitchFamily="34" charset="0"/>
                <a:ea typeface="黑体" pitchFamily="2" charset="-122"/>
              </a:rPr>
              <a:t>Job</a:t>
            </a:r>
            <a:r>
              <a:rPr lang="zh-CN" altLang="en-US" sz="2400" dirty="0">
                <a:latin typeface="Arial Narrow" pitchFamily="34" charset="0"/>
                <a:ea typeface="黑体" pitchFamily="2" charset="-122"/>
              </a:rPr>
              <a:t>）</a:t>
            </a:r>
            <a:endParaRPr lang="zh-CN" altLang="en-US" sz="2400" dirty="0">
              <a:solidFill>
                <a:srgbClr val="0066FF"/>
              </a:solidFill>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905163"/>
            <a:ext cx="8599947" cy="5486399"/>
          </a:xfrm>
        </p:spPr>
        <p:txBody>
          <a:bodyPr>
            <a:normAutofit/>
          </a:bodyPr>
          <a:lstStyle/>
          <a:p>
            <a:pPr marL="274320" lvl="1" indent="-274320">
              <a:spcBef>
                <a:spcPts val="580"/>
              </a:spcBef>
              <a:spcAft>
                <a:spcPts val="1200"/>
              </a:spcAft>
              <a:buClr>
                <a:schemeClr val="accent1"/>
              </a:buClr>
              <a:buNone/>
              <a:defRPr/>
            </a:pPr>
            <a:r>
              <a:rPr lang="en-US" altLang="zh-CN" b="1" dirty="0" err="1">
                <a:solidFill>
                  <a:srgbClr val="00B050"/>
                </a:solidFill>
                <a:latin typeface="Arial Narrow" pitchFamily="34" charset="0"/>
                <a:ea typeface="黑体" pitchFamily="2" charset="-122"/>
              </a:rPr>
              <a:t>WordCount</a:t>
            </a:r>
            <a:r>
              <a:rPr lang="zh-CN" altLang="en-US" b="1" dirty="0">
                <a:solidFill>
                  <a:srgbClr val="00B050"/>
                </a:solidFill>
                <a:latin typeface="Arial Narrow" pitchFamily="34" charset="0"/>
                <a:ea typeface="黑体" pitchFamily="2" charset="-122"/>
              </a:rPr>
              <a:t>编程示例</a:t>
            </a:r>
            <a:endParaRPr lang="en-US" altLang="zh-CN" b="1" dirty="0">
              <a:solidFill>
                <a:srgbClr val="00B050"/>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zh-CN" altLang="en-US" dirty="0">
                <a:solidFill>
                  <a:srgbClr val="0066FF"/>
                </a:solidFill>
                <a:latin typeface="Arial Narrow" pitchFamily="34" charset="0"/>
                <a:ea typeface="黑体" pitchFamily="2" charset="-122"/>
              </a:rPr>
              <a:t>实现</a:t>
            </a:r>
            <a:r>
              <a:rPr lang="en-US" altLang="en-US" dirty="0">
                <a:solidFill>
                  <a:srgbClr val="0066FF"/>
                </a:solidFill>
                <a:latin typeface="Arial Narrow" pitchFamily="34" charset="0"/>
                <a:ea typeface="黑体" pitchFamily="2" charset="-122"/>
              </a:rPr>
              <a:t>Map</a:t>
            </a:r>
            <a:r>
              <a:rPr lang="zh-CN" altLang="en-US" dirty="0">
                <a:solidFill>
                  <a:srgbClr val="0066FF"/>
                </a:solidFill>
                <a:latin typeface="Arial Narrow" pitchFamily="34" charset="0"/>
                <a:ea typeface="黑体" pitchFamily="2" charset="-122"/>
              </a:rPr>
              <a:t>类</a:t>
            </a:r>
          </a:p>
          <a:p>
            <a:pPr latinLnBrk="1"/>
            <a:r>
              <a:rPr lang="zh-CN" altLang="en-US" sz="2400" dirty="0">
                <a:latin typeface="Arial Narrow" pitchFamily="34" charset="0"/>
                <a:ea typeface="黑体" pitchFamily="2" charset="-122"/>
              </a:rPr>
              <a:t>这个类实现</a:t>
            </a:r>
            <a:r>
              <a:rPr lang="en-US" sz="2400" dirty="0">
                <a:latin typeface="Arial Narrow" pitchFamily="34" charset="0"/>
                <a:ea typeface="黑体" pitchFamily="2" charset="-122"/>
              </a:rPr>
              <a:t> </a:t>
            </a:r>
            <a:r>
              <a:rPr lang="en-US" sz="2400" dirty="0" err="1">
                <a:latin typeface="Arial Narrow" pitchFamily="34" charset="0"/>
                <a:ea typeface="黑体" pitchFamily="2" charset="-122"/>
              </a:rPr>
              <a:t>Mapper</a:t>
            </a:r>
            <a:r>
              <a:rPr lang="en-US" sz="2400" dirty="0">
                <a:latin typeface="Arial Narrow" pitchFamily="34" charset="0"/>
                <a:ea typeface="黑体" pitchFamily="2" charset="-122"/>
              </a:rPr>
              <a:t> </a:t>
            </a:r>
            <a:r>
              <a:rPr lang="zh-CN" altLang="en-US" sz="2400" dirty="0">
                <a:latin typeface="Arial Narrow" pitchFamily="34" charset="0"/>
                <a:ea typeface="黑体" pitchFamily="2" charset="-122"/>
              </a:rPr>
              <a:t>接口中的</a:t>
            </a:r>
            <a:r>
              <a:rPr lang="en-US" sz="2400" dirty="0">
                <a:latin typeface="Arial Narrow" pitchFamily="34" charset="0"/>
                <a:ea typeface="黑体" pitchFamily="2" charset="-122"/>
              </a:rPr>
              <a:t> map </a:t>
            </a:r>
            <a:r>
              <a:rPr lang="zh-CN" altLang="en-US" sz="2400" dirty="0">
                <a:latin typeface="Arial Narrow" pitchFamily="34" charset="0"/>
                <a:ea typeface="黑体" pitchFamily="2" charset="-122"/>
              </a:rPr>
              <a:t>方法，输入参数中的</a:t>
            </a:r>
            <a:r>
              <a:rPr lang="en-US" sz="2400" dirty="0">
                <a:latin typeface="Arial Narrow" pitchFamily="34" charset="0"/>
                <a:ea typeface="黑体" pitchFamily="2" charset="-122"/>
              </a:rPr>
              <a:t> value </a:t>
            </a:r>
            <a:r>
              <a:rPr lang="zh-CN" altLang="en-US" sz="2400" dirty="0">
                <a:latin typeface="Arial Narrow" pitchFamily="34" charset="0"/>
                <a:ea typeface="黑体" pitchFamily="2" charset="-122"/>
              </a:rPr>
              <a:t>是文本文件中的一行，利用</a:t>
            </a:r>
            <a:r>
              <a:rPr lang="en-US" sz="2400" dirty="0">
                <a:latin typeface="Arial Narrow" pitchFamily="34" charset="0"/>
                <a:ea typeface="黑体" pitchFamily="2" charset="-122"/>
              </a:rPr>
              <a:t> </a:t>
            </a:r>
            <a:r>
              <a:rPr lang="en-US" sz="2400" dirty="0" err="1">
                <a:latin typeface="Arial Narrow" pitchFamily="34" charset="0"/>
                <a:ea typeface="黑体" pitchFamily="2" charset="-122"/>
              </a:rPr>
              <a:t>StringTokenizer</a:t>
            </a:r>
            <a:r>
              <a:rPr lang="en-US" sz="2400" dirty="0">
                <a:latin typeface="Arial Narrow" pitchFamily="34" charset="0"/>
                <a:ea typeface="黑体" pitchFamily="2" charset="-122"/>
              </a:rPr>
              <a:t> </a:t>
            </a:r>
            <a:r>
              <a:rPr lang="zh-CN" altLang="en-US" sz="2400" dirty="0">
                <a:latin typeface="Arial Narrow" pitchFamily="34" charset="0"/>
                <a:ea typeface="黑体" pitchFamily="2" charset="-122"/>
              </a:rPr>
              <a:t>将这个字符串拆成单词，然后通过</a:t>
            </a:r>
            <a:r>
              <a:rPr lang="en-US" sz="2400" b="1" dirty="0" err="1">
                <a:latin typeface="Arial Narrow" pitchFamily="34" charset="0"/>
                <a:ea typeface="黑体" pitchFamily="2" charset="-122"/>
              </a:rPr>
              <a:t>context.write</a:t>
            </a:r>
            <a:r>
              <a:rPr lang="zh-CN" altLang="en-US" sz="2400" dirty="0">
                <a:latin typeface="Arial Narrow" pitchFamily="34" charset="0"/>
                <a:ea typeface="黑体" pitchFamily="2" charset="-122"/>
              </a:rPr>
              <a:t>收集</a:t>
            </a:r>
            <a:r>
              <a:rPr lang="en-US" sz="2400" dirty="0">
                <a:latin typeface="Arial Narrow" pitchFamily="34" charset="0"/>
                <a:ea typeface="黑体" pitchFamily="2" charset="-122"/>
              </a:rPr>
              <a:t>&lt;key, value&gt;</a:t>
            </a:r>
            <a:r>
              <a:rPr lang="zh-CN" altLang="en-US" sz="2400" dirty="0">
                <a:latin typeface="Arial Narrow" pitchFamily="34" charset="0"/>
                <a:ea typeface="黑体" pitchFamily="2" charset="-122"/>
              </a:rPr>
              <a:t>对。</a:t>
            </a:r>
          </a:p>
          <a:p>
            <a:pPr latinLnBrk="1"/>
            <a:r>
              <a:rPr lang="zh-CN" altLang="en-US" sz="2400" dirty="0">
                <a:latin typeface="Arial Narrow" pitchFamily="34" charset="0"/>
                <a:ea typeface="黑体" pitchFamily="2" charset="-122"/>
              </a:rPr>
              <a:t>代码中</a:t>
            </a:r>
            <a:r>
              <a:rPr lang="en-US" sz="2400" dirty="0">
                <a:latin typeface="Arial Narrow" pitchFamily="34" charset="0"/>
                <a:ea typeface="黑体" pitchFamily="2" charset="-122"/>
              </a:rPr>
              <a:t> </a:t>
            </a:r>
            <a:r>
              <a:rPr lang="en-US" sz="2400" dirty="0" err="1">
                <a:latin typeface="Arial Narrow" pitchFamily="34" charset="0"/>
                <a:ea typeface="黑体" pitchFamily="2" charset="-122"/>
              </a:rPr>
              <a:t>LongWritable</a:t>
            </a:r>
            <a:r>
              <a:rPr lang="en-US" sz="2400" dirty="0">
                <a:latin typeface="Arial Narrow" pitchFamily="34" charset="0"/>
                <a:ea typeface="黑体" pitchFamily="2" charset="-122"/>
              </a:rPr>
              <a:t>, </a:t>
            </a:r>
            <a:r>
              <a:rPr lang="en-US" sz="2400" dirty="0" err="1">
                <a:latin typeface="Arial Narrow" pitchFamily="34" charset="0"/>
                <a:ea typeface="黑体" pitchFamily="2" charset="-122"/>
              </a:rPr>
              <a:t>IntWritable</a:t>
            </a:r>
            <a:r>
              <a:rPr lang="en-US" sz="2400" dirty="0">
                <a:latin typeface="Arial Narrow" pitchFamily="34" charset="0"/>
                <a:ea typeface="黑体" pitchFamily="2" charset="-122"/>
              </a:rPr>
              <a:t>, Text </a:t>
            </a:r>
            <a:r>
              <a:rPr lang="zh-CN" altLang="en-US" sz="2400" dirty="0">
                <a:latin typeface="Arial Narrow" pitchFamily="34" charset="0"/>
                <a:ea typeface="黑体" pitchFamily="2" charset="-122"/>
              </a:rPr>
              <a:t>均是</a:t>
            </a:r>
            <a:r>
              <a:rPr lang="en-US" sz="2400" dirty="0">
                <a:latin typeface="Arial Narrow" pitchFamily="34" charset="0"/>
                <a:ea typeface="黑体" pitchFamily="2" charset="-122"/>
              </a:rPr>
              <a:t> </a:t>
            </a:r>
            <a:r>
              <a:rPr lang="en-US" sz="2400" dirty="0" err="1">
                <a:latin typeface="Arial Narrow" pitchFamily="34" charset="0"/>
                <a:ea typeface="黑体" pitchFamily="2" charset="-122"/>
              </a:rPr>
              <a:t>Hadoop</a:t>
            </a:r>
            <a:r>
              <a:rPr lang="en-US" sz="2400" dirty="0">
                <a:latin typeface="Arial Narrow" pitchFamily="34" charset="0"/>
                <a:ea typeface="黑体" pitchFamily="2" charset="-122"/>
              </a:rPr>
              <a:t> </a:t>
            </a:r>
            <a:r>
              <a:rPr lang="zh-CN" altLang="en-US" sz="2400" dirty="0">
                <a:latin typeface="Arial Narrow" pitchFamily="34" charset="0"/>
                <a:ea typeface="黑体" pitchFamily="2" charset="-122"/>
              </a:rPr>
              <a:t>中实现的用于封装</a:t>
            </a:r>
            <a:r>
              <a:rPr lang="en-US" sz="2400" dirty="0">
                <a:latin typeface="Arial Narrow" pitchFamily="34" charset="0"/>
                <a:ea typeface="黑体" pitchFamily="2" charset="-122"/>
              </a:rPr>
              <a:t> Java </a:t>
            </a:r>
            <a:r>
              <a:rPr lang="zh-CN" altLang="en-US" sz="2400" dirty="0">
                <a:latin typeface="Arial Narrow" pitchFamily="34" charset="0"/>
                <a:ea typeface="黑体" pitchFamily="2" charset="-122"/>
              </a:rPr>
              <a:t>数据类型的类，这些类都能够被串行化从而便于在分布式环境中进行数据交换，可以将它们分别视为</a:t>
            </a:r>
            <a:r>
              <a:rPr lang="en-US" sz="2400" dirty="0">
                <a:latin typeface="Arial Narrow" pitchFamily="34" charset="0"/>
                <a:ea typeface="黑体" pitchFamily="2" charset="-122"/>
              </a:rPr>
              <a:t> long, </a:t>
            </a:r>
            <a:r>
              <a:rPr lang="en-US" sz="2400" dirty="0" err="1">
                <a:latin typeface="Arial Narrow" pitchFamily="34" charset="0"/>
                <a:ea typeface="黑体" pitchFamily="2" charset="-122"/>
              </a:rPr>
              <a:t>int</a:t>
            </a:r>
            <a:r>
              <a:rPr lang="en-US" sz="2400" dirty="0">
                <a:latin typeface="Arial Narrow" pitchFamily="34" charset="0"/>
                <a:ea typeface="黑体" pitchFamily="2" charset="-122"/>
              </a:rPr>
              <a:t>, String </a:t>
            </a:r>
            <a:r>
              <a:rPr lang="zh-CN" altLang="en-US" sz="2400" dirty="0">
                <a:latin typeface="Arial Narrow" pitchFamily="34" charset="0"/>
                <a:ea typeface="黑体" pitchFamily="2" charset="-122"/>
              </a:rPr>
              <a:t>的替代。</a:t>
            </a: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905163"/>
            <a:ext cx="8599947" cy="5486399"/>
          </a:xfrm>
        </p:spPr>
        <p:txBody>
          <a:bodyPr>
            <a:normAutofit fontScale="85000" lnSpcReduction="20000"/>
          </a:bodyPr>
          <a:lstStyle/>
          <a:p>
            <a:pPr marL="274320" lvl="1" indent="-274320">
              <a:spcBef>
                <a:spcPts val="580"/>
              </a:spcBef>
              <a:spcAft>
                <a:spcPts val="1200"/>
              </a:spcAft>
              <a:buClr>
                <a:schemeClr val="accent1"/>
              </a:buClr>
              <a:buNone/>
              <a:defRPr/>
            </a:pPr>
            <a:r>
              <a:rPr lang="en-US" altLang="zh-CN" b="1" dirty="0" err="1">
                <a:solidFill>
                  <a:srgbClr val="00B050"/>
                </a:solidFill>
                <a:latin typeface="Arial Narrow" pitchFamily="34" charset="0"/>
                <a:ea typeface="黑体" pitchFamily="2" charset="-122"/>
              </a:rPr>
              <a:t>WordCount</a:t>
            </a:r>
            <a:r>
              <a:rPr lang="zh-CN" altLang="en-US" b="1" dirty="0">
                <a:solidFill>
                  <a:srgbClr val="00B050"/>
                </a:solidFill>
                <a:latin typeface="Arial Narrow" pitchFamily="34" charset="0"/>
                <a:ea typeface="黑体" pitchFamily="2" charset="-122"/>
              </a:rPr>
              <a:t>编程示例</a:t>
            </a:r>
            <a:endParaRPr lang="en-US" altLang="zh-CN" b="1" dirty="0">
              <a:solidFill>
                <a:srgbClr val="00B050"/>
              </a:solidFill>
              <a:latin typeface="Arial Narrow" pitchFamily="34" charset="0"/>
              <a:ea typeface="黑体" pitchFamily="2" charset="-122"/>
            </a:endParaRPr>
          </a:p>
          <a:p>
            <a:pPr latinLnBrk="1">
              <a:buNone/>
            </a:pPr>
            <a:r>
              <a:rPr lang="en-US" dirty="0">
                <a:solidFill>
                  <a:srgbClr val="0066FF"/>
                </a:solidFill>
                <a:latin typeface="Arial Narrow" pitchFamily="34" charset="0"/>
                <a:ea typeface="黑体" pitchFamily="2" charset="-122"/>
              </a:rPr>
              <a:t>Map</a:t>
            </a:r>
            <a:r>
              <a:rPr lang="zh-CN" altLang="en-US" dirty="0">
                <a:solidFill>
                  <a:srgbClr val="0066FF"/>
                </a:solidFill>
                <a:latin typeface="Arial Narrow" pitchFamily="34" charset="0"/>
                <a:ea typeface="黑体" pitchFamily="2" charset="-122"/>
              </a:rPr>
              <a:t>类代码 </a:t>
            </a:r>
          </a:p>
          <a:p>
            <a:pPr latinLnBrk="1">
              <a:buNone/>
            </a:pPr>
            <a:r>
              <a:rPr lang="en-US" sz="1900" dirty="0">
                <a:latin typeface="Arial Narrow" pitchFamily="34" charset="0"/>
                <a:ea typeface="黑体" pitchFamily="2" charset="-122"/>
              </a:rPr>
              <a:t>public static class </a:t>
            </a:r>
            <a:r>
              <a:rPr lang="en-US" sz="1900" dirty="0" err="1">
                <a:latin typeface="Arial Narrow" pitchFamily="34" charset="0"/>
                <a:ea typeface="黑体" pitchFamily="2" charset="-122"/>
              </a:rPr>
              <a:t>TokenizerMapper</a:t>
            </a:r>
            <a:r>
              <a:rPr lang="en-US" sz="1900" dirty="0">
                <a:latin typeface="Arial Narrow" pitchFamily="34" charset="0"/>
                <a:ea typeface="黑体" pitchFamily="2" charset="-122"/>
              </a:rPr>
              <a:t> 	//</a:t>
            </a:r>
            <a:r>
              <a:rPr lang="zh-CN" altLang="en-US" sz="1900" dirty="0">
                <a:latin typeface="Arial Narrow" pitchFamily="34" charset="0"/>
                <a:ea typeface="黑体" pitchFamily="2" charset="-122"/>
              </a:rPr>
              <a:t>定义</a:t>
            </a:r>
            <a:r>
              <a:rPr lang="en-US" sz="1900" dirty="0">
                <a:latin typeface="Arial Narrow" pitchFamily="34" charset="0"/>
                <a:ea typeface="黑体" pitchFamily="2" charset="-122"/>
              </a:rPr>
              <a:t>Map</a:t>
            </a:r>
            <a:r>
              <a:rPr lang="zh-CN" altLang="en-US" sz="1900" dirty="0">
                <a:latin typeface="Arial Narrow" pitchFamily="34" charset="0"/>
                <a:ea typeface="黑体" pitchFamily="2" charset="-122"/>
              </a:rPr>
              <a:t>类实现字符串分解</a:t>
            </a:r>
            <a:r>
              <a:rPr lang="en-US" sz="1900" dirty="0">
                <a:latin typeface="Arial Narrow" pitchFamily="34" charset="0"/>
                <a:ea typeface="黑体" pitchFamily="2" charset="-122"/>
              </a:rPr>
              <a:t> </a:t>
            </a:r>
            <a:endParaRPr lang="zh-CN" altLang="en-US" sz="1900" dirty="0">
              <a:latin typeface="Arial Narrow" pitchFamily="34" charset="0"/>
              <a:ea typeface="黑体" pitchFamily="2" charset="-122"/>
            </a:endParaRPr>
          </a:p>
          <a:p>
            <a:pPr latinLnBrk="1">
              <a:buNone/>
            </a:pPr>
            <a:r>
              <a:rPr lang="en-US" sz="1900" dirty="0">
                <a:latin typeface="Arial Narrow" pitchFamily="34" charset="0"/>
                <a:ea typeface="黑体" pitchFamily="2" charset="-122"/>
              </a:rPr>
              <a:t>             extends </a:t>
            </a:r>
            <a:r>
              <a:rPr lang="en-US" sz="1900" dirty="0" err="1">
                <a:latin typeface="Arial Narrow" pitchFamily="34" charset="0"/>
                <a:ea typeface="黑体" pitchFamily="2" charset="-122"/>
              </a:rPr>
              <a:t>Mapper</a:t>
            </a:r>
            <a:r>
              <a:rPr lang="en-US" sz="1900" dirty="0">
                <a:latin typeface="Arial Narrow" pitchFamily="34" charset="0"/>
                <a:ea typeface="黑体" pitchFamily="2" charset="-122"/>
              </a:rPr>
              <a:t>&lt;Object, Text, Text, </a:t>
            </a:r>
            <a:r>
              <a:rPr lang="en-US" sz="1900" dirty="0" err="1">
                <a:latin typeface="Arial Narrow" pitchFamily="34" charset="0"/>
                <a:ea typeface="黑体" pitchFamily="2" charset="-122"/>
              </a:rPr>
              <a:t>IntWritable</a:t>
            </a:r>
            <a:r>
              <a:rPr lang="en-US" sz="1900" dirty="0">
                <a:latin typeface="Arial Narrow" pitchFamily="34" charset="0"/>
                <a:ea typeface="黑体" pitchFamily="2" charset="-122"/>
              </a:rPr>
              <a:t>&gt;</a:t>
            </a:r>
          </a:p>
          <a:p>
            <a:pPr latinLnBrk="1">
              <a:buNone/>
            </a:pPr>
            <a:r>
              <a:rPr lang="en-US" sz="1900" dirty="0">
                <a:latin typeface="Arial Narrow" pitchFamily="34" charset="0"/>
                <a:ea typeface="黑体" pitchFamily="2" charset="-122"/>
              </a:rPr>
              <a:t>{</a:t>
            </a:r>
            <a:endParaRPr lang="zh-CN" altLang="en-US" sz="1900" dirty="0">
              <a:latin typeface="Arial Narrow" pitchFamily="34" charset="0"/>
              <a:ea typeface="黑体" pitchFamily="2" charset="-122"/>
            </a:endParaRPr>
          </a:p>
          <a:p>
            <a:pPr latinLnBrk="1">
              <a:buNone/>
            </a:pPr>
            <a:r>
              <a:rPr lang="en-US" sz="1900" dirty="0">
                <a:latin typeface="Arial Narrow" pitchFamily="34" charset="0"/>
                <a:ea typeface="黑体" pitchFamily="2" charset="-122"/>
              </a:rPr>
              <a:t>    private final static </a:t>
            </a:r>
            <a:r>
              <a:rPr lang="en-US" sz="1900" dirty="0" err="1">
                <a:latin typeface="Arial Narrow" pitchFamily="34" charset="0"/>
                <a:ea typeface="黑体" pitchFamily="2" charset="-122"/>
              </a:rPr>
              <a:t>IntWritable</a:t>
            </a:r>
            <a:r>
              <a:rPr lang="en-US" sz="1900" dirty="0">
                <a:latin typeface="Arial Narrow" pitchFamily="34" charset="0"/>
                <a:ea typeface="黑体" pitchFamily="2" charset="-122"/>
              </a:rPr>
              <a:t> one = new </a:t>
            </a:r>
            <a:r>
              <a:rPr lang="en-US" sz="1900" dirty="0" err="1">
                <a:latin typeface="Arial Narrow" pitchFamily="34" charset="0"/>
                <a:ea typeface="黑体" pitchFamily="2" charset="-122"/>
              </a:rPr>
              <a:t>IntWritable</a:t>
            </a:r>
            <a:r>
              <a:rPr lang="en-US" sz="1900" dirty="0">
                <a:latin typeface="Arial Narrow" pitchFamily="34" charset="0"/>
                <a:ea typeface="黑体" pitchFamily="2" charset="-122"/>
              </a:rPr>
              <a:t>(1);</a:t>
            </a:r>
            <a:endParaRPr lang="zh-CN" altLang="en-US" sz="1900" dirty="0">
              <a:latin typeface="Arial Narrow" pitchFamily="34" charset="0"/>
              <a:ea typeface="黑体" pitchFamily="2" charset="-122"/>
            </a:endParaRPr>
          </a:p>
          <a:p>
            <a:pPr latinLnBrk="1">
              <a:buNone/>
            </a:pPr>
            <a:r>
              <a:rPr lang="en-US" sz="1900" dirty="0">
                <a:latin typeface="Arial Narrow" pitchFamily="34" charset="0"/>
                <a:ea typeface="黑体" pitchFamily="2" charset="-122"/>
              </a:rPr>
              <a:t>    private Text word = new Text();</a:t>
            </a:r>
            <a:endParaRPr lang="zh-CN" altLang="en-US" sz="1900" dirty="0">
              <a:latin typeface="Arial Narrow" pitchFamily="34" charset="0"/>
              <a:ea typeface="黑体" pitchFamily="2" charset="-122"/>
            </a:endParaRPr>
          </a:p>
          <a:p>
            <a:pPr latinLnBrk="1">
              <a:buNone/>
            </a:pPr>
            <a:r>
              <a:rPr lang="en-US" sz="1900" dirty="0">
                <a:latin typeface="Arial Narrow" pitchFamily="34" charset="0"/>
                <a:ea typeface="黑体" pitchFamily="2" charset="-122"/>
              </a:rPr>
              <a:t>    //</a:t>
            </a:r>
            <a:r>
              <a:rPr lang="zh-CN" altLang="en-US" sz="1900" dirty="0">
                <a:latin typeface="Arial Narrow" pitchFamily="34" charset="0"/>
                <a:ea typeface="黑体" pitchFamily="2" charset="-122"/>
              </a:rPr>
              <a:t>实现</a:t>
            </a:r>
            <a:r>
              <a:rPr lang="en-US" sz="1900" dirty="0">
                <a:latin typeface="Arial Narrow" pitchFamily="34" charset="0"/>
                <a:ea typeface="黑体" pitchFamily="2" charset="-122"/>
              </a:rPr>
              <a:t>map()</a:t>
            </a:r>
            <a:r>
              <a:rPr lang="zh-CN" altLang="en-US" sz="1900" dirty="0">
                <a:latin typeface="Arial Narrow" pitchFamily="34" charset="0"/>
                <a:ea typeface="黑体" pitchFamily="2" charset="-122"/>
              </a:rPr>
              <a:t>函数 </a:t>
            </a:r>
            <a:r>
              <a:rPr lang="en-US" sz="1900" dirty="0">
                <a:latin typeface="Arial Narrow" pitchFamily="34" charset="0"/>
                <a:ea typeface="黑体" pitchFamily="2" charset="-122"/>
              </a:rPr>
              <a:t>  </a:t>
            </a:r>
            <a:endParaRPr lang="zh-CN" altLang="en-US" sz="1900" dirty="0">
              <a:latin typeface="Arial Narrow" pitchFamily="34" charset="0"/>
              <a:ea typeface="黑体" pitchFamily="2" charset="-122"/>
            </a:endParaRPr>
          </a:p>
          <a:p>
            <a:pPr latinLnBrk="1">
              <a:buNone/>
            </a:pPr>
            <a:r>
              <a:rPr lang="en-US" sz="1900" dirty="0">
                <a:latin typeface="Arial Narrow" pitchFamily="34" charset="0"/>
                <a:ea typeface="黑体" pitchFamily="2" charset="-122"/>
              </a:rPr>
              <a:t>    </a:t>
            </a:r>
            <a:r>
              <a:rPr lang="en-US" sz="1900" dirty="0">
                <a:solidFill>
                  <a:srgbClr val="C00000"/>
                </a:solidFill>
                <a:latin typeface="Arial Narrow" pitchFamily="34" charset="0"/>
                <a:ea typeface="黑体" pitchFamily="2" charset="-122"/>
              </a:rPr>
              <a:t>public void map(Object key, Text value, Context </a:t>
            </a:r>
            <a:r>
              <a:rPr lang="en-US" sz="1900" dirty="0" err="1">
                <a:solidFill>
                  <a:srgbClr val="C00000"/>
                </a:solidFill>
                <a:latin typeface="Arial Narrow" pitchFamily="34" charset="0"/>
                <a:ea typeface="黑体" pitchFamily="2" charset="-122"/>
              </a:rPr>
              <a:t>context</a:t>
            </a:r>
            <a:r>
              <a:rPr lang="en-US" sz="1900" dirty="0">
                <a:solidFill>
                  <a:srgbClr val="C00000"/>
                </a:solidFill>
                <a:latin typeface="Arial Narrow" pitchFamily="34" charset="0"/>
                <a:ea typeface="黑体" pitchFamily="2" charset="-122"/>
              </a:rPr>
              <a:t>)</a:t>
            </a:r>
            <a:r>
              <a:rPr lang="en-US" sz="1900" dirty="0">
                <a:latin typeface="Arial Narrow" pitchFamily="34" charset="0"/>
                <a:ea typeface="黑体" pitchFamily="2" charset="-122"/>
              </a:rPr>
              <a:t>	</a:t>
            </a:r>
            <a:endParaRPr lang="zh-CN" altLang="en-US" sz="1900" dirty="0">
              <a:latin typeface="Arial Narrow" pitchFamily="34" charset="0"/>
              <a:ea typeface="黑体" pitchFamily="2" charset="-122"/>
            </a:endParaRPr>
          </a:p>
          <a:p>
            <a:pPr latinLnBrk="1">
              <a:buNone/>
            </a:pPr>
            <a:r>
              <a:rPr lang="en-US" sz="1900" dirty="0">
                <a:latin typeface="Arial Narrow" pitchFamily="34" charset="0"/>
                <a:ea typeface="黑体" pitchFamily="2" charset="-122"/>
              </a:rPr>
              <a:t>                     throws </a:t>
            </a:r>
            <a:r>
              <a:rPr lang="en-US" sz="1900" dirty="0" err="1">
                <a:latin typeface="Arial Narrow" pitchFamily="34" charset="0"/>
                <a:ea typeface="黑体" pitchFamily="2" charset="-122"/>
              </a:rPr>
              <a:t>IOException</a:t>
            </a:r>
            <a:r>
              <a:rPr lang="en-US" sz="1900" dirty="0">
                <a:latin typeface="Arial Narrow" pitchFamily="34" charset="0"/>
                <a:ea typeface="黑体" pitchFamily="2" charset="-122"/>
              </a:rPr>
              <a:t>, </a:t>
            </a:r>
            <a:r>
              <a:rPr lang="en-US" sz="1900" dirty="0" err="1">
                <a:latin typeface="Arial Narrow" pitchFamily="34" charset="0"/>
                <a:ea typeface="黑体" pitchFamily="2" charset="-122"/>
              </a:rPr>
              <a:t>InterruptedException</a:t>
            </a:r>
            <a:r>
              <a:rPr lang="en-US" sz="1900" dirty="0">
                <a:latin typeface="Arial Narrow" pitchFamily="34" charset="0"/>
                <a:ea typeface="黑体" pitchFamily="2" charset="-122"/>
              </a:rPr>
              <a:t> </a:t>
            </a:r>
          </a:p>
          <a:p>
            <a:pPr latinLnBrk="1">
              <a:buNone/>
            </a:pPr>
            <a:r>
              <a:rPr lang="en-US" sz="1900" dirty="0">
                <a:latin typeface="Arial Narrow" pitchFamily="34" charset="0"/>
                <a:ea typeface="黑体" pitchFamily="2" charset="-122"/>
              </a:rPr>
              <a:t>    {  //</a:t>
            </a:r>
            <a:r>
              <a:rPr lang="zh-CN" altLang="en-US" sz="1900" dirty="0">
                <a:latin typeface="Arial Narrow" pitchFamily="34" charset="0"/>
                <a:ea typeface="黑体" pitchFamily="2" charset="-122"/>
              </a:rPr>
              <a:t>将字符串拆解成单词</a:t>
            </a:r>
          </a:p>
          <a:p>
            <a:pPr latinLnBrk="1">
              <a:buNone/>
            </a:pPr>
            <a:r>
              <a:rPr lang="en-US" sz="1900" dirty="0">
                <a:latin typeface="Arial Narrow" pitchFamily="34" charset="0"/>
                <a:ea typeface="黑体" pitchFamily="2" charset="-122"/>
              </a:rPr>
              <a:t>         </a:t>
            </a:r>
            <a:r>
              <a:rPr lang="en-US" sz="1900" dirty="0" err="1">
                <a:latin typeface="Arial Narrow" pitchFamily="34" charset="0"/>
                <a:ea typeface="黑体" pitchFamily="2" charset="-122"/>
              </a:rPr>
              <a:t>StringTokenizer</a:t>
            </a:r>
            <a:r>
              <a:rPr lang="en-US" sz="1900" dirty="0">
                <a:latin typeface="Arial Narrow" pitchFamily="34" charset="0"/>
                <a:ea typeface="黑体" pitchFamily="2" charset="-122"/>
              </a:rPr>
              <a:t> </a:t>
            </a:r>
            <a:r>
              <a:rPr lang="en-US" sz="1900" dirty="0" err="1">
                <a:latin typeface="Arial Narrow" pitchFamily="34" charset="0"/>
                <a:ea typeface="黑体" pitchFamily="2" charset="-122"/>
              </a:rPr>
              <a:t>itr</a:t>
            </a:r>
            <a:r>
              <a:rPr lang="en-US" sz="1900" dirty="0">
                <a:latin typeface="Arial Narrow" pitchFamily="34" charset="0"/>
                <a:ea typeface="黑体" pitchFamily="2" charset="-122"/>
              </a:rPr>
              <a:t> = new </a:t>
            </a:r>
            <a:r>
              <a:rPr lang="en-US" sz="1900" dirty="0" err="1">
                <a:latin typeface="Arial Narrow" pitchFamily="34" charset="0"/>
                <a:ea typeface="黑体" pitchFamily="2" charset="-122"/>
              </a:rPr>
              <a:t>StringTokenizer</a:t>
            </a:r>
            <a:r>
              <a:rPr lang="en-US" sz="1900" dirty="0">
                <a:latin typeface="Arial Narrow" pitchFamily="34" charset="0"/>
                <a:ea typeface="黑体" pitchFamily="2" charset="-122"/>
              </a:rPr>
              <a:t>(</a:t>
            </a:r>
            <a:r>
              <a:rPr lang="en-US" sz="1900" dirty="0" err="1">
                <a:latin typeface="Arial Narrow" pitchFamily="34" charset="0"/>
                <a:ea typeface="黑体" pitchFamily="2" charset="-122"/>
              </a:rPr>
              <a:t>value.toString</a:t>
            </a:r>
            <a:r>
              <a:rPr lang="en-US" sz="1900" dirty="0">
                <a:latin typeface="Arial Narrow" pitchFamily="34" charset="0"/>
                <a:ea typeface="黑体" pitchFamily="2" charset="-122"/>
              </a:rPr>
              <a:t>());	 </a:t>
            </a:r>
            <a:endParaRPr lang="zh-CN" altLang="en-US" sz="1900" dirty="0">
              <a:latin typeface="Arial Narrow" pitchFamily="34" charset="0"/>
              <a:ea typeface="黑体" pitchFamily="2" charset="-122"/>
            </a:endParaRPr>
          </a:p>
          <a:p>
            <a:pPr latinLnBrk="1">
              <a:buNone/>
            </a:pPr>
            <a:r>
              <a:rPr lang="en-US" sz="1900" dirty="0">
                <a:latin typeface="Arial Narrow" pitchFamily="34" charset="0"/>
                <a:ea typeface="黑体" pitchFamily="2" charset="-122"/>
              </a:rPr>
              <a:t>         while (</a:t>
            </a:r>
            <a:r>
              <a:rPr lang="en-US" sz="1900" dirty="0" err="1">
                <a:latin typeface="Arial Narrow" pitchFamily="34" charset="0"/>
                <a:ea typeface="黑体" pitchFamily="2" charset="-122"/>
              </a:rPr>
              <a:t>itr.hasMoreTokens</a:t>
            </a:r>
            <a:r>
              <a:rPr lang="en-US" sz="1900" dirty="0">
                <a:latin typeface="Arial Narrow" pitchFamily="34" charset="0"/>
                <a:ea typeface="黑体" pitchFamily="2" charset="-122"/>
              </a:rPr>
              <a:t>()) </a:t>
            </a:r>
          </a:p>
          <a:p>
            <a:pPr latinLnBrk="1">
              <a:buNone/>
            </a:pPr>
            <a:r>
              <a:rPr lang="en-US" sz="1900" dirty="0">
                <a:latin typeface="Arial Narrow" pitchFamily="34" charset="0"/>
                <a:ea typeface="黑体" pitchFamily="2" charset="-122"/>
              </a:rPr>
              <a:t>         {    </a:t>
            </a:r>
            <a:r>
              <a:rPr lang="en-US" sz="1900" dirty="0" err="1">
                <a:latin typeface="Arial Narrow" pitchFamily="34" charset="0"/>
                <a:ea typeface="黑体" pitchFamily="2" charset="-122"/>
              </a:rPr>
              <a:t>word.set</a:t>
            </a:r>
            <a:r>
              <a:rPr lang="en-US" sz="1900" dirty="0">
                <a:latin typeface="Arial Narrow" pitchFamily="34" charset="0"/>
                <a:ea typeface="黑体" pitchFamily="2" charset="-122"/>
              </a:rPr>
              <a:t>(</a:t>
            </a:r>
            <a:r>
              <a:rPr lang="en-US" sz="1900" dirty="0" err="1">
                <a:latin typeface="Arial Narrow" pitchFamily="34" charset="0"/>
                <a:ea typeface="黑体" pitchFamily="2" charset="-122"/>
              </a:rPr>
              <a:t>itr.nextToken</a:t>
            </a:r>
            <a:r>
              <a:rPr lang="en-US" sz="1900" dirty="0">
                <a:latin typeface="Arial Narrow" pitchFamily="34" charset="0"/>
                <a:ea typeface="黑体" pitchFamily="2" charset="-122"/>
              </a:rPr>
              <a:t>());	//</a:t>
            </a:r>
            <a:r>
              <a:rPr lang="zh-CN" altLang="en-US" sz="1900" dirty="0">
                <a:latin typeface="Arial Narrow" pitchFamily="34" charset="0"/>
                <a:ea typeface="黑体" pitchFamily="2" charset="-122"/>
              </a:rPr>
              <a:t>将分解后的一个单词写入</a:t>
            </a:r>
            <a:r>
              <a:rPr lang="en-US" sz="1900" dirty="0">
                <a:latin typeface="Arial Narrow" pitchFamily="34" charset="0"/>
                <a:ea typeface="黑体" pitchFamily="2" charset="-122"/>
              </a:rPr>
              <a:t>word</a:t>
            </a:r>
            <a:r>
              <a:rPr lang="zh-CN" altLang="en-US" sz="1900" dirty="0">
                <a:latin typeface="Arial Narrow" pitchFamily="34" charset="0"/>
                <a:ea typeface="黑体" pitchFamily="2" charset="-122"/>
              </a:rPr>
              <a:t>类</a:t>
            </a:r>
            <a:r>
              <a:rPr lang="en-US" sz="1900" dirty="0">
                <a:latin typeface="Arial Narrow" pitchFamily="34" charset="0"/>
                <a:ea typeface="黑体" pitchFamily="2" charset="-122"/>
              </a:rPr>
              <a:t>         </a:t>
            </a:r>
          </a:p>
          <a:p>
            <a:pPr latinLnBrk="1">
              <a:buNone/>
            </a:pPr>
            <a:r>
              <a:rPr lang="en-US" sz="1900" dirty="0">
                <a:latin typeface="Arial Narrow" pitchFamily="34" charset="0"/>
                <a:ea typeface="黑体" pitchFamily="2" charset="-122"/>
              </a:rPr>
              <a:t>              </a:t>
            </a:r>
            <a:r>
              <a:rPr lang="en-US" sz="1900" dirty="0" err="1">
                <a:latin typeface="Arial Narrow" pitchFamily="34" charset="0"/>
                <a:ea typeface="黑体" pitchFamily="2" charset="-122"/>
              </a:rPr>
              <a:t>context.write</a:t>
            </a:r>
            <a:r>
              <a:rPr lang="en-US" sz="1900" dirty="0">
                <a:latin typeface="Arial Narrow" pitchFamily="34" charset="0"/>
                <a:ea typeface="黑体" pitchFamily="2" charset="-122"/>
              </a:rPr>
              <a:t>(word, one);	//</a:t>
            </a:r>
            <a:r>
              <a:rPr lang="zh-CN" altLang="en-US" sz="1900" dirty="0">
                <a:latin typeface="Arial Narrow" pitchFamily="34" charset="0"/>
                <a:ea typeface="黑体" pitchFamily="2" charset="-122"/>
              </a:rPr>
              <a:t>收集</a:t>
            </a:r>
            <a:r>
              <a:rPr lang="en-US" sz="1900" dirty="0">
                <a:latin typeface="Arial Narrow" pitchFamily="34" charset="0"/>
                <a:ea typeface="黑体" pitchFamily="2" charset="-122"/>
              </a:rPr>
              <a:t>&lt;key, value&gt;</a:t>
            </a:r>
            <a:endParaRPr lang="zh-CN" altLang="en-US" sz="1900" dirty="0">
              <a:latin typeface="Arial Narrow" pitchFamily="34" charset="0"/>
              <a:ea typeface="黑体" pitchFamily="2" charset="-122"/>
            </a:endParaRPr>
          </a:p>
          <a:p>
            <a:pPr latinLnBrk="1">
              <a:buNone/>
            </a:pPr>
            <a:r>
              <a:rPr lang="en-US" sz="1900" dirty="0">
                <a:latin typeface="Arial Narrow" pitchFamily="34" charset="0"/>
                <a:ea typeface="黑体" pitchFamily="2" charset="-122"/>
              </a:rPr>
              <a:t>         }</a:t>
            </a:r>
            <a:endParaRPr lang="zh-CN" altLang="en-US" sz="1900" dirty="0">
              <a:latin typeface="Arial Narrow" pitchFamily="34" charset="0"/>
              <a:ea typeface="黑体" pitchFamily="2" charset="-122"/>
            </a:endParaRPr>
          </a:p>
          <a:p>
            <a:pPr latinLnBrk="1">
              <a:buNone/>
            </a:pPr>
            <a:r>
              <a:rPr lang="en-US" sz="1900" dirty="0">
                <a:latin typeface="Arial Narrow" pitchFamily="34" charset="0"/>
                <a:ea typeface="黑体" pitchFamily="2" charset="-122"/>
              </a:rPr>
              <a:t>     }</a:t>
            </a:r>
            <a:endParaRPr lang="zh-CN" altLang="en-US" sz="1900" dirty="0">
              <a:latin typeface="Arial Narrow" pitchFamily="34" charset="0"/>
              <a:ea typeface="黑体" pitchFamily="2" charset="-122"/>
            </a:endParaRPr>
          </a:p>
          <a:p>
            <a:pPr>
              <a:buNone/>
            </a:pPr>
            <a:r>
              <a:rPr lang="en-US" sz="1900" dirty="0">
                <a:latin typeface="Arial Narrow" pitchFamily="34" charset="0"/>
                <a:ea typeface="黑体" pitchFamily="2" charset="-122"/>
              </a:rPr>
              <a:t> } </a:t>
            </a:r>
            <a:endParaRPr lang="en-US" altLang="zh-CN" sz="1900" dirty="0">
              <a:latin typeface="Arial Narrow" pitchFamily="34" charset="0"/>
              <a:ea typeface="黑体" pitchFamily="2" charset="-122"/>
            </a:endParaRPr>
          </a:p>
          <a:p>
            <a:pPr marL="274320" lvl="1" indent="-274320">
              <a:spcBef>
                <a:spcPts val="580"/>
              </a:spcBef>
              <a:spcAft>
                <a:spcPts val="1200"/>
              </a:spcAft>
              <a:buClr>
                <a:schemeClr val="accent1"/>
              </a:buClr>
              <a:buNone/>
              <a:defRPr/>
            </a:pPr>
            <a:endParaRPr lang="zh-CN" altLang="en-US" sz="1600" dirty="0">
              <a:solidFill>
                <a:srgbClr val="0066FF"/>
              </a:solidFill>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905163"/>
            <a:ext cx="8599947" cy="5486399"/>
          </a:xfrm>
        </p:spPr>
        <p:txBody>
          <a:bodyPr>
            <a:normAutofit/>
          </a:bodyPr>
          <a:lstStyle/>
          <a:p>
            <a:pPr marL="274320" lvl="1" indent="-274320">
              <a:spcBef>
                <a:spcPts val="580"/>
              </a:spcBef>
              <a:spcAft>
                <a:spcPts val="1200"/>
              </a:spcAft>
              <a:buClr>
                <a:schemeClr val="accent1"/>
              </a:buClr>
              <a:buNone/>
              <a:defRPr/>
            </a:pPr>
            <a:r>
              <a:rPr lang="zh-CN" altLang="en-US" b="1" dirty="0">
                <a:solidFill>
                  <a:srgbClr val="00B050"/>
                </a:solidFill>
                <a:latin typeface="Arial Narrow" pitchFamily="34" charset="0"/>
                <a:ea typeface="黑体" pitchFamily="2" charset="-122"/>
              </a:rPr>
              <a:t>详细</a:t>
            </a:r>
            <a:r>
              <a:rPr lang="en-US" altLang="zh-CN" b="1" dirty="0" err="1">
                <a:solidFill>
                  <a:srgbClr val="00B050"/>
                </a:solidFill>
                <a:latin typeface="Arial Narrow" pitchFamily="34" charset="0"/>
                <a:ea typeface="黑体" pitchFamily="2" charset="-122"/>
              </a:rPr>
              <a:t>WordCount</a:t>
            </a:r>
            <a:r>
              <a:rPr lang="zh-CN" altLang="en-US" b="1" dirty="0">
                <a:solidFill>
                  <a:srgbClr val="00B050"/>
                </a:solidFill>
                <a:latin typeface="Arial Narrow" pitchFamily="34" charset="0"/>
                <a:ea typeface="黑体" pitchFamily="2" charset="-122"/>
              </a:rPr>
              <a:t>程序代码</a:t>
            </a:r>
            <a:endParaRPr lang="en-US" altLang="zh-CN" b="1" dirty="0">
              <a:solidFill>
                <a:srgbClr val="00B050"/>
              </a:solidFill>
              <a:latin typeface="Arial Narrow" pitchFamily="34" charset="0"/>
              <a:ea typeface="黑体" pitchFamily="2" charset="-122"/>
            </a:endParaRPr>
          </a:p>
          <a:p>
            <a:pPr lvl="0" latinLnBrk="1">
              <a:lnSpc>
                <a:spcPct val="80000"/>
              </a:lnSpc>
              <a:buNone/>
            </a:pPr>
            <a:r>
              <a:rPr lang="zh-CN" altLang="en-US" sz="2400" dirty="0">
                <a:solidFill>
                  <a:srgbClr val="0066FF"/>
                </a:solidFill>
                <a:latin typeface="Arial Narrow" pitchFamily="34" charset="0"/>
                <a:ea typeface="黑体" pitchFamily="2" charset="-122"/>
              </a:rPr>
              <a:t>实现</a:t>
            </a:r>
            <a:r>
              <a:rPr lang="en-US" sz="2400" dirty="0">
                <a:solidFill>
                  <a:srgbClr val="0066FF"/>
                </a:solidFill>
                <a:latin typeface="Arial Narrow" pitchFamily="34" charset="0"/>
                <a:ea typeface="黑体" pitchFamily="2" charset="-122"/>
              </a:rPr>
              <a:t>Reduce</a:t>
            </a:r>
            <a:r>
              <a:rPr lang="zh-CN" altLang="en-US" sz="2400" dirty="0">
                <a:solidFill>
                  <a:srgbClr val="0066FF"/>
                </a:solidFill>
                <a:latin typeface="Arial Narrow" pitchFamily="34" charset="0"/>
                <a:ea typeface="黑体" pitchFamily="2" charset="-122"/>
              </a:rPr>
              <a:t>类</a:t>
            </a:r>
          </a:p>
          <a:p>
            <a:pPr latinLnBrk="1"/>
            <a:r>
              <a:rPr lang="zh-CN" altLang="en-US" sz="2400" dirty="0">
                <a:latin typeface="Arial Narrow" pitchFamily="34" charset="0"/>
                <a:ea typeface="黑体" pitchFamily="2" charset="-122"/>
              </a:rPr>
              <a:t>这个类实现</a:t>
            </a:r>
            <a:r>
              <a:rPr lang="en-US" sz="2400" dirty="0">
                <a:latin typeface="Arial Narrow" pitchFamily="34" charset="0"/>
                <a:ea typeface="黑体" pitchFamily="2" charset="-122"/>
              </a:rPr>
              <a:t> Reducer </a:t>
            </a:r>
            <a:r>
              <a:rPr lang="zh-CN" altLang="en-US" sz="2400" dirty="0">
                <a:latin typeface="Arial Narrow" pitchFamily="34" charset="0"/>
                <a:ea typeface="黑体" pitchFamily="2" charset="-122"/>
              </a:rPr>
              <a:t>接口中的</a:t>
            </a:r>
            <a:r>
              <a:rPr lang="en-US" sz="2400" dirty="0">
                <a:latin typeface="Arial Narrow" pitchFamily="34" charset="0"/>
                <a:ea typeface="黑体" pitchFamily="2" charset="-122"/>
              </a:rPr>
              <a:t> reduce </a:t>
            </a:r>
            <a:r>
              <a:rPr lang="zh-CN" altLang="en-US" sz="2400" dirty="0">
                <a:latin typeface="Arial Narrow" pitchFamily="34" charset="0"/>
                <a:ea typeface="黑体" pitchFamily="2" charset="-122"/>
              </a:rPr>
              <a:t>方法</a:t>
            </a:r>
            <a:r>
              <a:rPr lang="en-US" sz="2400" dirty="0">
                <a:latin typeface="Arial Narrow" pitchFamily="34" charset="0"/>
                <a:ea typeface="黑体" pitchFamily="2" charset="-122"/>
              </a:rPr>
              <a:t>, </a:t>
            </a:r>
            <a:r>
              <a:rPr lang="zh-CN" altLang="en-US" sz="2400" dirty="0">
                <a:latin typeface="Arial Narrow" pitchFamily="34" charset="0"/>
                <a:ea typeface="黑体" pitchFamily="2" charset="-122"/>
              </a:rPr>
              <a:t>输入参数中的</a:t>
            </a:r>
            <a:endParaRPr lang="en-US" altLang="zh-CN" sz="2400" dirty="0">
              <a:latin typeface="Arial Narrow" pitchFamily="34" charset="0"/>
              <a:ea typeface="黑体" pitchFamily="2" charset="-122"/>
            </a:endParaRPr>
          </a:p>
          <a:p>
            <a:pPr latinLnBrk="1">
              <a:buNone/>
            </a:pPr>
            <a:r>
              <a:rPr lang="en-US" altLang="zh-CN" sz="2400" dirty="0">
                <a:latin typeface="Arial Narrow" pitchFamily="34" charset="0"/>
                <a:ea typeface="黑体" pitchFamily="2" charset="-122"/>
              </a:rPr>
              <a:t>    (</a:t>
            </a:r>
            <a:r>
              <a:rPr lang="en-US" sz="2400" dirty="0">
                <a:latin typeface="Arial Narrow" pitchFamily="34" charset="0"/>
                <a:ea typeface="黑体" pitchFamily="2" charset="-122"/>
              </a:rPr>
              <a:t>key, values) </a:t>
            </a:r>
            <a:r>
              <a:rPr lang="zh-CN" altLang="en-US" sz="2400" dirty="0">
                <a:latin typeface="Arial Narrow" pitchFamily="34" charset="0"/>
                <a:ea typeface="黑体" pitchFamily="2" charset="-122"/>
              </a:rPr>
              <a:t>是由</a:t>
            </a:r>
            <a:r>
              <a:rPr lang="en-US" sz="2400" dirty="0">
                <a:latin typeface="Arial Narrow" pitchFamily="34" charset="0"/>
                <a:ea typeface="黑体" pitchFamily="2" charset="-122"/>
              </a:rPr>
              <a:t> Map </a:t>
            </a:r>
            <a:r>
              <a:rPr lang="zh-CN" altLang="en-US" sz="2400" dirty="0">
                <a:latin typeface="Arial Narrow" pitchFamily="34" charset="0"/>
                <a:ea typeface="黑体" pitchFamily="2" charset="-122"/>
              </a:rPr>
              <a:t>任务输出的中间结果，</a:t>
            </a:r>
            <a:r>
              <a:rPr lang="en-US" sz="2400" dirty="0">
                <a:latin typeface="Arial Narrow" pitchFamily="34" charset="0"/>
                <a:ea typeface="黑体" pitchFamily="2" charset="-122"/>
              </a:rPr>
              <a:t>values </a:t>
            </a:r>
            <a:r>
              <a:rPr lang="zh-CN" altLang="en-US" sz="2400" dirty="0">
                <a:latin typeface="Arial Narrow" pitchFamily="34" charset="0"/>
                <a:ea typeface="黑体" pitchFamily="2" charset="-122"/>
              </a:rPr>
              <a:t>是一个</a:t>
            </a:r>
            <a:endParaRPr lang="en-US" altLang="zh-CN" sz="2400" dirty="0">
              <a:latin typeface="Arial Narrow" pitchFamily="34" charset="0"/>
              <a:ea typeface="黑体" pitchFamily="2" charset="-122"/>
            </a:endParaRPr>
          </a:p>
          <a:p>
            <a:pPr latinLnBrk="1">
              <a:buNone/>
            </a:pPr>
            <a:r>
              <a:rPr lang="en-US" sz="2400" dirty="0">
                <a:latin typeface="Arial Narrow" pitchFamily="34" charset="0"/>
                <a:ea typeface="黑体" pitchFamily="2" charset="-122"/>
              </a:rPr>
              <a:t>    </a:t>
            </a:r>
            <a:r>
              <a:rPr lang="en-US" sz="2400" dirty="0" err="1">
                <a:latin typeface="Arial Narrow" pitchFamily="34" charset="0"/>
                <a:ea typeface="黑体" pitchFamily="2" charset="-122"/>
              </a:rPr>
              <a:t>Iterator</a:t>
            </a:r>
            <a:r>
              <a:rPr lang="en-US" sz="2400" dirty="0">
                <a:latin typeface="Arial Narrow" pitchFamily="34" charset="0"/>
                <a:ea typeface="黑体" pitchFamily="2" charset="-122"/>
              </a:rPr>
              <a:t>, </a:t>
            </a:r>
            <a:r>
              <a:rPr lang="zh-CN" altLang="en-US" sz="2400" dirty="0">
                <a:latin typeface="Arial Narrow" pitchFamily="34" charset="0"/>
                <a:ea typeface="黑体" pitchFamily="2" charset="-122"/>
              </a:rPr>
              <a:t>遍历这个</a:t>
            </a:r>
            <a:r>
              <a:rPr lang="en-US" sz="2400" dirty="0">
                <a:latin typeface="Arial Narrow" pitchFamily="34" charset="0"/>
                <a:ea typeface="黑体" pitchFamily="2" charset="-122"/>
              </a:rPr>
              <a:t> </a:t>
            </a:r>
            <a:r>
              <a:rPr lang="en-US" sz="2400" dirty="0" err="1">
                <a:latin typeface="Arial Narrow" pitchFamily="34" charset="0"/>
                <a:ea typeface="黑体" pitchFamily="2" charset="-122"/>
              </a:rPr>
              <a:t>Iterator</a:t>
            </a:r>
            <a:r>
              <a:rPr lang="en-US" sz="2400" dirty="0">
                <a:latin typeface="Arial Narrow" pitchFamily="34" charset="0"/>
                <a:ea typeface="黑体" pitchFamily="2" charset="-122"/>
              </a:rPr>
              <a:t>, </a:t>
            </a:r>
            <a:r>
              <a:rPr lang="zh-CN" altLang="en-US" sz="2400" dirty="0">
                <a:latin typeface="Arial Narrow" pitchFamily="34" charset="0"/>
                <a:ea typeface="黑体" pitchFamily="2" charset="-122"/>
              </a:rPr>
              <a:t>就可以得到属于同一个</a:t>
            </a:r>
            <a:r>
              <a:rPr lang="en-US" sz="2400" dirty="0">
                <a:latin typeface="Arial Narrow" pitchFamily="34" charset="0"/>
                <a:ea typeface="黑体" pitchFamily="2" charset="-122"/>
              </a:rPr>
              <a:t> key </a:t>
            </a:r>
            <a:r>
              <a:rPr lang="zh-CN" altLang="en-US" sz="2400" dirty="0">
                <a:latin typeface="Arial Narrow" pitchFamily="34" charset="0"/>
                <a:ea typeface="黑体" pitchFamily="2" charset="-122"/>
              </a:rPr>
              <a:t>的</a:t>
            </a:r>
            <a:r>
              <a:rPr lang="zh-CN" altLang="en-US" sz="2400" dirty="0" smtClean="0">
                <a:latin typeface="Arial Narrow" pitchFamily="34" charset="0"/>
                <a:ea typeface="黑体" pitchFamily="2" charset="-122"/>
              </a:rPr>
              <a:t>所有</a:t>
            </a:r>
            <a:endParaRPr lang="en-US" altLang="zh-CN" sz="2400" dirty="0" smtClean="0">
              <a:latin typeface="Arial Narrow" pitchFamily="34" charset="0"/>
              <a:ea typeface="黑体" pitchFamily="2" charset="-122"/>
            </a:endParaRPr>
          </a:p>
          <a:p>
            <a:pPr latinLnBrk="1">
              <a:buNone/>
            </a:pPr>
            <a:r>
              <a:rPr lang="en-US" sz="2400" dirty="0" smtClean="0">
                <a:latin typeface="Arial Narrow" pitchFamily="34" charset="0"/>
                <a:ea typeface="黑体" pitchFamily="2" charset="-122"/>
              </a:rPr>
              <a:t> </a:t>
            </a:r>
            <a:r>
              <a:rPr lang="en-US" sz="2400" dirty="0" smtClean="0">
                <a:latin typeface="Arial Narrow" pitchFamily="34" charset="0"/>
                <a:ea typeface="黑体" pitchFamily="2" charset="-122"/>
              </a:rPr>
              <a:t>  </a:t>
            </a:r>
            <a:r>
              <a:rPr lang="en-US" sz="2400" dirty="0" smtClean="0">
                <a:latin typeface="Arial Narrow" pitchFamily="34" charset="0"/>
                <a:ea typeface="黑体" pitchFamily="2" charset="-122"/>
              </a:rPr>
              <a:t> </a:t>
            </a:r>
            <a:r>
              <a:rPr lang="en-US" sz="2400" dirty="0">
                <a:latin typeface="Arial Narrow" pitchFamily="34" charset="0"/>
                <a:ea typeface="黑体" pitchFamily="2" charset="-122"/>
              </a:rPr>
              <a:t>value. </a:t>
            </a:r>
            <a:r>
              <a:rPr lang="zh-CN" altLang="en-US" sz="2400" dirty="0">
                <a:latin typeface="Arial Narrow" pitchFamily="34" charset="0"/>
                <a:ea typeface="黑体" pitchFamily="2" charset="-122"/>
              </a:rPr>
              <a:t>此处，</a:t>
            </a:r>
            <a:r>
              <a:rPr lang="en-US" sz="2400" dirty="0">
                <a:latin typeface="Arial Narrow" pitchFamily="34" charset="0"/>
                <a:ea typeface="黑体" pitchFamily="2" charset="-122"/>
              </a:rPr>
              <a:t>key </a:t>
            </a:r>
            <a:r>
              <a:rPr lang="zh-CN" altLang="en-US" sz="2400" dirty="0">
                <a:latin typeface="Arial Narrow" pitchFamily="34" charset="0"/>
                <a:ea typeface="黑体" pitchFamily="2" charset="-122"/>
              </a:rPr>
              <a:t>是一个单词，</a:t>
            </a:r>
            <a:r>
              <a:rPr lang="en-US" sz="2400" dirty="0">
                <a:latin typeface="Arial Narrow" pitchFamily="34" charset="0"/>
                <a:ea typeface="黑体" pitchFamily="2" charset="-122"/>
              </a:rPr>
              <a:t>value </a:t>
            </a:r>
            <a:r>
              <a:rPr lang="zh-CN" altLang="en-US" sz="2400" dirty="0">
                <a:latin typeface="Arial Narrow" pitchFamily="34" charset="0"/>
                <a:ea typeface="黑体" pitchFamily="2" charset="-122"/>
              </a:rPr>
              <a:t>是词频。只需要将所有的</a:t>
            </a:r>
            <a:r>
              <a:rPr lang="en-US" sz="2400" dirty="0">
                <a:latin typeface="Arial Narrow" pitchFamily="34" charset="0"/>
                <a:ea typeface="黑体" pitchFamily="2" charset="-122"/>
              </a:rPr>
              <a:t> value </a:t>
            </a:r>
            <a:r>
              <a:rPr lang="zh-CN" altLang="en-US" sz="2400" dirty="0">
                <a:latin typeface="Arial Narrow" pitchFamily="34" charset="0"/>
                <a:ea typeface="黑体" pitchFamily="2" charset="-122"/>
              </a:rPr>
              <a:t>相加，就可以得到这个单词的总的出现次数。</a:t>
            </a:r>
          </a:p>
          <a:p>
            <a:pPr marL="274320" lvl="1" indent="-274320">
              <a:spcBef>
                <a:spcPts val="580"/>
              </a:spcBef>
              <a:spcAft>
                <a:spcPts val="1200"/>
              </a:spcAft>
              <a:buClr>
                <a:schemeClr val="accent1"/>
              </a:buClr>
              <a:buNone/>
              <a:defRPr/>
            </a:pPr>
            <a:endParaRPr lang="zh-CN" altLang="en-US" sz="1600" dirty="0">
              <a:solidFill>
                <a:srgbClr val="0066FF"/>
              </a:solidFill>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720435"/>
            <a:ext cx="8599947" cy="5966692"/>
          </a:xfrm>
        </p:spPr>
        <p:txBody>
          <a:bodyPr>
            <a:normAutofit fontScale="62500" lnSpcReduction="20000"/>
          </a:bodyPr>
          <a:lstStyle/>
          <a:p>
            <a:pPr marL="274320" lvl="1" indent="-274320">
              <a:spcBef>
                <a:spcPts val="580"/>
              </a:spcBef>
              <a:spcAft>
                <a:spcPts val="1200"/>
              </a:spcAft>
              <a:buClr>
                <a:schemeClr val="accent1"/>
              </a:buClr>
              <a:buNone/>
              <a:defRPr/>
            </a:pPr>
            <a:r>
              <a:rPr lang="zh-CN" altLang="en-US" sz="3800" b="1" dirty="0">
                <a:solidFill>
                  <a:srgbClr val="00B050"/>
                </a:solidFill>
                <a:latin typeface="Arial Narrow" pitchFamily="34" charset="0"/>
                <a:ea typeface="黑体" pitchFamily="2" charset="-122"/>
              </a:rPr>
              <a:t>详细</a:t>
            </a:r>
            <a:r>
              <a:rPr lang="en-US" altLang="zh-CN" sz="3800" b="1" dirty="0" err="1">
                <a:solidFill>
                  <a:srgbClr val="00B050"/>
                </a:solidFill>
                <a:latin typeface="Arial Narrow" pitchFamily="34" charset="0"/>
                <a:ea typeface="黑体" pitchFamily="2" charset="-122"/>
              </a:rPr>
              <a:t>WordCount</a:t>
            </a:r>
            <a:r>
              <a:rPr lang="zh-CN" altLang="en-US" sz="3800" b="1" dirty="0">
                <a:solidFill>
                  <a:srgbClr val="00B050"/>
                </a:solidFill>
                <a:latin typeface="Arial Narrow" pitchFamily="34" charset="0"/>
                <a:ea typeface="黑体" pitchFamily="2" charset="-122"/>
              </a:rPr>
              <a:t>程序代码</a:t>
            </a:r>
            <a:endParaRPr lang="en-US" altLang="zh-CN" sz="3800" b="1" dirty="0">
              <a:solidFill>
                <a:srgbClr val="00B050"/>
              </a:solidFill>
              <a:latin typeface="Arial Narrow" pitchFamily="34" charset="0"/>
              <a:ea typeface="黑体" pitchFamily="2" charset="-122"/>
            </a:endParaRPr>
          </a:p>
          <a:p>
            <a:pPr latinLnBrk="1">
              <a:spcAft>
                <a:spcPts val="1200"/>
              </a:spcAft>
              <a:buNone/>
              <a:defRPr/>
            </a:pPr>
            <a:r>
              <a:rPr lang="en-US" altLang="en-US" sz="3800" dirty="0">
                <a:solidFill>
                  <a:srgbClr val="0066FF"/>
                </a:solidFill>
                <a:latin typeface="Arial Narrow" pitchFamily="34" charset="0"/>
                <a:ea typeface="黑体" pitchFamily="2" charset="-122"/>
              </a:rPr>
              <a:t>Reduce</a:t>
            </a:r>
            <a:r>
              <a:rPr lang="zh-CN" altLang="en-US" sz="3800" dirty="0">
                <a:solidFill>
                  <a:srgbClr val="0066FF"/>
                </a:solidFill>
                <a:latin typeface="Arial Narrow" pitchFamily="34" charset="0"/>
                <a:ea typeface="黑体" pitchFamily="2" charset="-122"/>
              </a:rPr>
              <a:t>类代码 </a:t>
            </a:r>
          </a:p>
          <a:p>
            <a:pPr latinLnBrk="1">
              <a:buNone/>
            </a:pPr>
            <a:r>
              <a:rPr lang="en-US" sz="2900" dirty="0">
                <a:latin typeface="Arial Narrow" pitchFamily="34" charset="0"/>
                <a:ea typeface="黑体" pitchFamily="2" charset="-122"/>
              </a:rPr>
              <a:t>//</a:t>
            </a:r>
            <a:r>
              <a:rPr lang="zh-CN" altLang="en-US" sz="2900" dirty="0">
                <a:latin typeface="Arial Narrow" pitchFamily="34" charset="0"/>
                <a:ea typeface="黑体" pitchFamily="2" charset="-122"/>
              </a:rPr>
              <a:t>定义</a:t>
            </a:r>
            <a:r>
              <a:rPr lang="en-US" sz="2900" dirty="0">
                <a:latin typeface="Arial Narrow" pitchFamily="34" charset="0"/>
                <a:ea typeface="黑体" pitchFamily="2" charset="-122"/>
              </a:rPr>
              <a:t>Reduce</a:t>
            </a:r>
            <a:r>
              <a:rPr lang="zh-CN" altLang="en-US" sz="2900" dirty="0">
                <a:latin typeface="Arial Narrow" pitchFamily="34" charset="0"/>
                <a:ea typeface="黑体" pitchFamily="2" charset="-122"/>
              </a:rPr>
              <a:t>类规约同一</a:t>
            </a:r>
            <a:r>
              <a:rPr lang="en-US" sz="2900" dirty="0">
                <a:latin typeface="Arial Narrow" pitchFamily="34" charset="0"/>
                <a:ea typeface="黑体" pitchFamily="2" charset="-122"/>
              </a:rPr>
              <a:t>key</a:t>
            </a:r>
            <a:r>
              <a:rPr lang="zh-CN" altLang="en-US" sz="2900" dirty="0">
                <a:latin typeface="Arial Narrow" pitchFamily="34" charset="0"/>
                <a:ea typeface="黑体" pitchFamily="2" charset="-122"/>
              </a:rPr>
              <a:t>的</a:t>
            </a:r>
            <a:r>
              <a:rPr lang="en-US" sz="2900" dirty="0">
                <a:latin typeface="Arial Narrow" pitchFamily="34" charset="0"/>
                <a:ea typeface="黑体" pitchFamily="2" charset="-122"/>
              </a:rPr>
              <a:t>value</a:t>
            </a:r>
            <a:endParaRPr lang="zh-CN" altLang="en-US" sz="2900" dirty="0">
              <a:latin typeface="Arial Narrow" pitchFamily="34" charset="0"/>
              <a:ea typeface="黑体" pitchFamily="2" charset="-122"/>
            </a:endParaRPr>
          </a:p>
          <a:p>
            <a:pPr latinLnBrk="1">
              <a:buNone/>
            </a:pPr>
            <a:r>
              <a:rPr lang="en-US" sz="2900" dirty="0">
                <a:latin typeface="Arial Narrow" pitchFamily="34" charset="0"/>
                <a:ea typeface="黑体" pitchFamily="2" charset="-122"/>
              </a:rPr>
              <a:t>public static class </a:t>
            </a:r>
            <a:r>
              <a:rPr lang="en-US" sz="2900" dirty="0" err="1">
                <a:latin typeface="Arial Narrow" pitchFamily="34" charset="0"/>
                <a:ea typeface="黑体" pitchFamily="2" charset="-122"/>
              </a:rPr>
              <a:t>IntSumReducer</a:t>
            </a:r>
            <a:r>
              <a:rPr lang="en-US" sz="2900" dirty="0">
                <a:latin typeface="Arial Narrow" pitchFamily="34" charset="0"/>
                <a:ea typeface="黑体" pitchFamily="2" charset="-122"/>
              </a:rPr>
              <a:t>  extends Reducer&lt;</a:t>
            </a:r>
            <a:r>
              <a:rPr lang="en-US" sz="2900" dirty="0" err="1">
                <a:latin typeface="Arial Narrow" pitchFamily="34" charset="0"/>
                <a:ea typeface="黑体" pitchFamily="2" charset="-122"/>
              </a:rPr>
              <a:t>Text,IntWritable,Text,IntWritable</a:t>
            </a:r>
            <a:r>
              <a:rPr lang="en-US" sz="2900" dirty="0">
                <a:latin typeface="Arial Narrow" pitchFamily="34" charset="0"/>
                <a:ea typeface="黑体" pitchFamily="2" charset="-122"/>
              </a:rPr>
              <a:t>&gt; </a:t>
            </a:r>
          </a:p>
          <a:p>
            <a:pPr latinLnBrk="1">
              <a:buNone/>
            </a:pPr>
            <a:r>
              <a:rPr lang="en-US" sz="2900" dirty="0">
                <a:latin typeface="Arial Narrow" pitchFamily="34" charset="0"/>
                <a:ea typeface="黑体" pitchFamily="2" charset="-122"/>
              </a:rPr>
              <a:t>{</a:t>
            </a:r>
            <a:endParaRPr lang="zh-CN" altLang="en-US" sz="2900" dirty="0">
              <a:latin typeface="Arial Narrow" pitchFamily="34" charset="0"/>
              <a:ea typeface="黑体" pitchFamily="2" charset="-122"/>
            </a:endParaRPr>
          </a:p>
          <a:p>
            <a:pPr latinLnBrk="1">
              <a:buNone/>
            </a:pPr>
            <a:r>
              <a:rPr lang="en-US" sz="2900" dirty="0">
                <a:latin typeface="Arial Narrow" pitchFamily="34" charset="0"/>
                <a:ea typeface="黑体" pitchFamily="2" charset="-122"/>
              </a:rPr>
              <a:t>    private </a:t>
            </a:r>
            <a:r>
              <a:rPr lang="en-US" sz="2900" dirty="0" err="1">
                <a:latin typeface="Arial Narrow" pitchFamily="34" charset="0"/>
                <a:ea typeface="黑体" pitchFamily="2" charset="-122"/>
              </a:rPr>
              <a:t>IntWritable</a:t>
            </a:r>
            <a:r>
              <a:rPr lang="en-US" sz="2900" dirty="0">
                <a:latin typeface="Arial Narrow" pitchFamily="34" charset="0"/>
                <a:ea typeface="黑体" pitchFamily="2" charset="-122"/>
              </a:rPr>
              <a:t> result = new </a:t>
            </a:r>
            <a:r>
              <a:rPr lang="en-US" sz="2900" dirty="0" err="1">
                <a:latin typeface="Arial Narrow" pitchFamily="34" charset="0"/>
                <a:ea typeface="黑体" pitchFamily="2" charset="-122"/>
              </a:rPr>
              <a:t>IntWritable</a:t>
            </a:r>
            <a:r>
              <a:rPr lang="en-US" sz="2900" dirty="0">
                <a:latin typeface="Arial Narrow" pitchFamily="34" charset="0"/>
                <a:ea typeface="黑体" pitchFamily="2" charset="-122"/>
              </a:rPr>
              <a:t>();</a:t>
            </a:r>
            <a:endParaRPr lang="zh-CN" altLang="en-US" sz="2900" dirty="0">
              <a:latin typeface="Arial Narrow" pitchFamily="34" charset="0"/>
              <a:ea typeface="黑体" pitchFamily="2" charset="-122"/>
            </a:endParaRPr>
          </a:p>
          <a:p>
            <a:pPr latinLnBrk="1">
              <a:buNone/>
            </a:pPr>
            <a:r>
              <a:rPr lang="en-US" sz="2900" dirty="0">
                <a:latin typeface="Arial Narrow" pitchFamily="34" charset="0"/>
                <a:ea typeface="黑体" pitchFamily="2" charset="-122"/>
              </a:rPr>
              <a:t>    //</a:t>
            </a:r>
            <a:r>
              <a:rPr lang="zh-CN" altLang="en-US" sz="2900" dirty="0">
                <a:latin typeface="Arial Narrow" pitchFamily="34" charset="0"/>
                <a:ea typeface="黑体" pitchFamily="2" charset="-122"/>
              </a:rPr>
              <a:t>实现</a:t>
            </a:r>
            <a:r>
              <a:rPr lang="en-US" sz="2900" dirty="0">
                <a:latin typeface="Arial Narrow" pitchFamily="34" charset="0"/>
                <a:ea typeface="黑体" pitchFamily="2" charset="-122"/>
              </a:rPr>
              <a:t>reduce()</a:t>
            </a:r>
            <a:r>
              <a:rPr lang="zh-CN" altLang="en-US" sz="2900" dirty="0">
                <a:latin typeface="Arial Narrow" pitchFamily="34" charset="0"/>
                <a:ea typeface="黑体" pitchFamily="2" charset="-122"/>
              </a:rPr>
              <a:t>函数</a:t>
            </a:r>
          </a:p>
          <a:p>
            <a:pPr latinLnBrk="1">
              <a:buNone/>
            </a:pPr>
            <a:r>
              <a:rPr lang="en-US" sz="2900" dirty="0">
                <a:solidFill>
                  <a:srgbClr val="C00000"/>
                </a:solidFill>
                <a:latin typeface="Arial Narrow" pitchFamily="34" charset="0"/>
                <a:ea typeface="黑体" pitchFamily="2" charset="-122"/>
              </a:rPr>
              <a:t>    public void reduce(Text key, </a:t>
            </a:r>
            <a:r>
              <a:rPr lang="en-US" sz="2900" dirty="0" err="1">
                <a:solidFill>
                  <a:srgbClr val="C00000"/>
                </a:solidFill>
                <a:latin typeface="Arial Narrow" pitchFamily="34" charset="0"/>
                <a:ea typeface="黑体" pitchFamily="2" charset="-122"/>
              </a:rPr>
              <a:t>Iterable</a:t>
            </a:r>
            <a:r>
              <a:rPr lang="en-US" sz="2900" dirty="0">
                <a:solidFill>
                  <a:srgbClr val="C00000"/>
                </a:solidFill>
                <a:latin typeface="Arial Narrow" pitchFamily="34" charset="0"/>
                <a:ea typeface="黑体" pitchFamily="2" charset="-122"/>
              </a:rPr>
              <a:t>&lt;</a:t>
            </a:r>
            <a:r>
              <a:rPr lang="en-US" sz="2900" dirty="0" err="1">
                <a:solidFill>
                  <a:srgbClr val="C00000"/>
                </a:solidFill>
                <a:latin typeface="Arial Narrow" pitchFamily="34" charset="0"/>
                <a:ea typeface="黑体" pitchFamily="2" charset="-122"/>
              </a:rPr>
              <a:t>IntWritable</a:t>
            </a:r>
            <a:r>
              <a:rPr lang="en-US" sz="2900" dirty="0">
                <a:solidFill>
                  <a:srgbClr val="C00000"/>
                </a:solidFill>
                <a:latin typeface="Arial Narrow" pitchFamily="34" charset="0"/>
                <a:ea typeface="黑体" pitchFamily="2" charset="-122"/>
              </a:rPr>
              <a:t>&gt; values, Context </a:t>
            </a:r>
            <a:r>
              <a:rPr lang="en-US" sz="2900" dirty="0" err="1">
                <a:solidFill>
                  <a:srgbClr val="C00000"/>
                </a:solidFill>
                <a:latin typeface="Arial Narrow" pitchFamily="34" charset="0"/>
                <a:ea typeface="黑体" pitchFamily="2" charset="-122"/>
              </a:rPr>
              <a:t>context</a:t>
            </a:r>
            <a:r>
              <a:rPr lang="en-US" sz="2900" dirty="0">
                <a:solidFill>
                  <a:srgbClr val="C00000"/>
                </a:solidFill>
                <a:latin typeface="Arial Narrow" pitchFamily="34" charset="0"/>
                <a:ea typeface="黑体" pitchFamily="2" charset="-122"/>
              </a:rPr>
              <a:t> )</a:t>
            </a:r>
            <a:endParaRPr lang="zh-CN" altLang="en-US" sz="2900" dirty="0">
              <a:solidFill>
                <a:srgbClr val="C00000"/>
              </a:solidFill>
              <a:latin typeface="Arial Narrow" pitchFamily="34" charset="0"/>
              <a:ea typeface="黑体" pitchFamily="2" charset="-122"/>
            </a:endParaRPr>
          </a:p>
          <a:p>
            <a:pPr latinLnBrk="1">
              <a:buNone/>
            </a:pPr>
            <a:r>
              <a:rPr lang="en-US" sz="2900" dirty="0">
                <a:latin typeface="Arial Narrow" pitchFamily="34" charset="0"/>
                <a:ea typeface="黑体" pitchFamily="2" charset="-122"/>
              </a:rPr>
              <a:t>                       throws </a:t>
            </a:r>
            <a:r>
              <a:rPr lang="en-US" sz="2900" dirty="0" err="1">
                <a:latin typeface="Arial Narrow" pitchFamily="34" charset="0"/>
                <a:ea typeface="黑体" pitchFamily="2" charset="-122"/>
              </a:rPr>
              <a:t>IOException</a:t>
            </a:r>
            <a:r>
              <a:rPr lang="en-US" sz="2900" dirty="0">
                <a:latin typeface="Arial Narrow" pitchFamily="34" charset="0"/>
                <a:ea typeface="黑体" pitchFamily="2" charset="-122"/>
              </a:rPr>
              <a:t>, </a:t>
            </a:r>
            <a:r>
              <a:rPr lang="en-US" sz="2900" dirty="0" err="1">
                <a:latin typeface="Arial Narrow" pitchFamily="34" charset="0"/>
                <a:ea typeface="黑体" pitchFamily="2" charset="-122"/>
              </a:rPr>
              <a:t>InterruptedException</a:t>
            </a:r>
            <a:r>
              <a:rPr lang="en-US" sz="2900" dirty="0">
                <a:latin typeface="Arial Narrow" pitchFamily="34" charset="0"/>
                <a:ea typeface="黑体" pitchFamily="2" charset="-122"/>
              </a:rPr>
              <a:t> </a:t>
            </a:r>
          </a:p>
          <a:p>
            <a:pPr latinLnBrk="1">
              <a:buNone/>
            </a:pPr>
            <a:r>
              <a:rPr lang="en-US" sz="2900" dirty="0">
                <a:latin typeface="Arial Narrow" pitchFamily="34" charset="0"/>
                <a:ea typeface="黑体" pitchFamily="2" charset="-122"/>
              </a:rPr>
              <a:t>    {</a:t>
            </a:r>
            <a:endParaRPr lang="zh-CN" altLang="en-US" sz="2900" dirty="0">
              <a:latin typeface="Arial Narrow" pitchFamily="34" charset="0"/>
              <a:ea typeface="黑体" pitchFamily="2" charset="-122"/>
            </a:endParaRPr>
          </a:p>
          <a:p>
            <a:pPr latinLnBrk="1">
              <a:buNone/>
            </a:pPr>
            <a:r>
              <a:rPr lang="en-US" sz="2900" dirty="0">
                <a:latin typeface="Arial Narrow" pitchFamily="34" charset="0"/>
                <a:ea typeface="黑体" pitchFamily="2" charset="-122"/>
              </a:rPr>
              <a:t>      </a:t>
            </a:r>
            <a:r>
              <a:rPr lang="en-US" sz="2900" dirty="0" err="1">
                <a:latin typeface="Arial Narrow" pitchFamily="34" charset="0"/>
                <a:ea typeface="黑体" pitchFamily="2" charset="-122"/>
              </a:rPr>
              <a:t>int</a:t>
            </a:r>
            <a:r>
              <a:rPr lang="en-US" sz="2900" dirty="0">
                <a:latin typeface="Arial Narrow" pitchFamily="34" charset="0"/>
                <a:ea typeface="黑体" pitchFamily="2" charset="-122"/>
              </a:rPr>
              <a:t> sum = 0;</a:t>
            </a:r>
            <a:endParaRPr lang="zh-CN" altLang="en-US" sz="2900" dirty="0">
              <a:latin typeface="Arial Narrow" pitchFamily="34" charset="0"/>
              <a:ea typeface="黑体" pitchFamily="2" charset="-122"/>
            </a:endParaRPr>
          </a:p>
          <a:p>
            <a:pPr latinLnBrk="1">
              <a:buNone/>
            </a:pPr>
            <a:r>
              <a:rPr lang="zh-CN" altLang="en-US" sz="2900" dirty="0">
                <a:latin typeface="Arial Narrow" pitchFamily="34" charset="0"/>
                <a:ea typeface="黑体" pitchFamily="2" charset="-122"/>
              </a:rPr>
              <a:t>  　</a:t>
            </a:r>
            <a:r>
              <a:rPr lang="en-US" sz="2900" dirty="0">
                <a:latin typeface="Arial Narrow" pitchFamily="34" charset="0"/>
                <a:ea typeface="黑体" pitchFamily="2" charset="-122"/>
              </a:rPr>
              <a:t>//</a:t>
            </a:r>
            <a:r>
              <a:rPr lang="zh-CN" altLang="en-US" sz="2900" dirty="0">
                <a:latin typeface="Arial Narrow" pitchFamily="34" charset="0"/>
                <a:ea typeface="黑体" pitchFamily="2" charset="-122"/>
              </a:rPr>
              <a:t>遍历迭代</a:t>
            </a:r>
            <a:r>
              <a:rPr lang="en-US" sz="2900" dirty="0">
                <a:latin typeface="Arial Narrow" pitchFamily="34" charset="0"/>
                <a:ea typeface="黑体" pitchFamily="2" charset="-122"/>
              </a:rPr>
              <a:t>values</a:t>
            </a:r>
            <a:r>
              <a:rPr lang="zh-CN" altLang="en-US" sz="2900" dirty="0">
                <a:latin typeface="Arial Narrow" pitchFamily="34" charset="0"/>
                <a:ea typeface="黑体" pitchFamily="2" charset="-122"/>
              </a:rPr>
              <a:t>，得到同一</a:t>
            </a:r>
            <a:r>
              <a:rPr lang="en-US" sz="2900" dirty="0">
                <a:latin typeface="Arial Narrow" pitchFamily="34" charset="0"/>
                <a:ea typeface="黑体" pitchFamily="2" charset="-122"/>
              </a:rPr>
              <a:t>key</a:t>
            </a:r>
            <a:r>
              <a:rPr lang="zh-CN" altLang="en-US" sz="2900" dirty="0">
                <a:latin typeface="Arial Narrow" pitchFamily="34" charset="0"/>
                <a:ea typeface="黑体" pitchFamily="2" charset="-122"/>
              </a:rPr>
              <a:t>的所有</a:t>
            </a:r>
            <a:r>
              <a:rPr lang="en-US" sz="2900" dirty="0">
                <a:latin typeface="Arial Narrow" pitchFamily="34" charset="0"/>
                <a:ea typeface="黑体" pitchFamily="2" charset="-122"/>
              </a:rPr>
              <a:t>value</a:t>
            </a:r>
            <a:endParaRPr lang="zh-CN" altLang="en-US" sz="2900" dirty="0">
              <a:latin typeface="Arial Narrow" pitchFamily="34" charset="0"/>
              <a:ea typeface="黑体" pitchFamily="2" charset="-122"/>
            </a:endParaRPr>
          </a:p>
          <a:p>
            <a:pPr latinLnBrk="1">
              <a:buNone/>
            </a:pPr>
            <a:r>
              <a:rPr lang="en-US" sz="2900" dirty="0">
                <a:latin typeface="Arial Narrow" pitchFamily="34" charset="0"/>
                <a:ea typeface="黑体" pitchFamily="2" charset="-122"/>
              </a:rPr>
              <a:t>      for (</a:t>
            </a:r>
            <a:r>
              <a:rPr lang="en-US" sz="2900" dirty="0" err="1">
                <a:latin typeface="Arial Narrow" pitchFamily="34" charset="0"/>
                <a:ea typeface="黑体" pitchFamily="2" charset="-122"/>
              </a:rPr>
              <a:t>IntWritable</a:t>
            </a:r>
            <a:r>
              <a:rPr lang="en-US" sz="2900" dirty="0">
                <a:latin typeface="Arial Narrow" pitchFamily="34" charset="0"/>
                <a:ea typeface="黑体" pitchFamily="2" charset="-122"/>
              </a:rPr>
              <a:t> </a:t>
            </a:r>
            <a:r>
              <a:rPr lang="en-US" sz="2900" dirty="0" err="1">
                <a:latin typeface="Arial Narrow" pitchFamily="34" charset="0"/>
                <a:ea typeface="黑体" pitchFamily="2" charset="-122"/>
              </a:rPr>
              <a:t>val</a:t>
            </a:r>
            <a:r>
              <a:rPr lang="en-US" sz="2900" dirty="0">
                <a:latin typeface="Arial Narrow" pitchFamily="34" charset="0"/>
                <a:ea typeface="黑体" pitchFamily="2" charset="-122"/>
              </a:rPr>
              <a:t> : values) {  sum += </a:t>
            </a:r>
            <a:r>
              <a:rPr lang="en-US" sz="2900" dirty="0" err="1">
                <a:latin typeface="Arial Narrow" pitchFamily="34" charset="0"/>
                <a:ea typeface="黑体" pitchFamily="2" charset="-122"/>
              </a:rPr>
              <a:t>val.get</a:t>
            </a:r>
            <a:r>
              <a:rPr lang="en-US" sz="2900" dirty="0">
                <a:latin typeface="Arial Narrow" pitchFamily="34" charset="0"/>
                <a:ea typeface="黑体" pitchFamily="2" charset="-122"/>
              </a:rPr>
              <a:t>();      }</a:t>
            </a:r>
            <a:endParaRPr lang="zh-CN" altLang="en-US" sz="2900" dirty="0">
              <a:latin typeface="Arial Narrow" pitchFamily="34" charset="0"/>
              <a:ea typeface="黑体" pitchFamily="2" charset="-122"/>
            </a:endParaRPr>
          </a:p>
          <a:p>
            <a:pPr latinLnBrk="1">
              <a:buNone/>
            </a:pPr>
            <a:r>
              <a:rPr lang="en-US" sz="2900" dirty="0">
                <a:latin typeface="Arial Narrow" pitchFamily="34" charset="0"/>
                <a:ea typeface="黑体" pitchFamily="2" charset="-122"/>
              </a:rPr>
              <a:t>      </a:t>
            </a:r>
            <a:r>
              <a:rPr lang="en-US" sz="2900" dirty="0" err="1">
                <a:latin typeface="Arial Narrow" pitchFamily="34" charset="0"/>
                <a:ea typeface="黑体" pitchFamily="2" charset="-122"/>
              </a:rPr>
              <a:t>result.set</a:t>
            </a:r>
            <a:r>
              <a:rPr lang="en-US" sz="2900" dirty="0">
                <a:latin typeface="Arial Narrow" pitchFamily="34" charset="0"/>
                <a:ea typeface="黑体" pitchFamily="2" charset="-122"/>
              </a:rPr>
              <a:t>(sum);</a:t>
            </a:r>
            <a:endParaRPr lang="zh-CN" altLang="en-US" sz="2900" dirty="0">
              <a:latin typeface="Arial Narrow" pitchFamily="34" charset="0"/>
              <a:ea typeface="黑体" pitchFamily="2" charset="-122"/>
            </a:endParaRPr>
          </a:p>
          <a:p>
            <a:pPr latinLnBrk="1">
              <a:buNone/>
            </a:pPr>
            <a:r>
              <a:rPr lang="zh-CN" altLang="en-US" sz="2900" dirty="0">
                <a:latin typeface="Arial Narrow" pitchFamily="34" charset="0"/>
                <a:ea typeface="黑体" pitchFamily="2" charset="-122"/>
              </a:rPr>
              <a:t>  　</a:t>
            </a:r>
            <a:r>
              <a:rPr lang="en-US" sz="2900" dirty="0">
                <a:latin typeface="Arial Narrow" pitchFamily="34" charset="0"/>
                <a:ea typeface="黑体" pitchFamily="2" charset="-122"/>
              </a:rPr>
              <a:t>//</a:t>
            </a:r>
            <a:r>
              <a:rPr lang="zh-CN" altLang="en-US" sz="2900" dirty="0">
                <a:latin typeface="Arial Narrow" pitchFamily="34" charset="0"/>
                <a:ea typeface="黑体" pitchFamily="2" charset="-122"/>
              </a:rPr>
              <a:t>产生输出对</a:t>
            </a:r>
            <a:r>
              <a:rPr lang="en-US" sz="2900" dirty="0">
                <a:latin typeface="Arial Narrow" pitchFamily="34" charset="0"/>
                <a:ea typeface="黑体" pitchFamily="2" charset="-122"/>
              </a:rPr>
              <a:t>&lt;key, value&gt;</a:t>
            </a:r>
            <a:endParaRPr lang="zh-CN" altLang="en-US" sz="2900" dirty="0">
              <a:latin typeface="Arial Narrow" pitchFamily="34" charset="0"/>
              <a:ea typeface="黑体" pitchFamily="2" charset="-122"/>
            </a:endParaRPr>
          </a:p>
          <a:p>
            <a:pPr latinLnBrk="1">
              <a:buNone/>
            </a:pPr>
            <a:r>
              <a:rPr lang="en-US" sz="2900" dirty="0">
                <a:latin typeface="Arial Narrow" pitchFamily="34" charset="0"/>
                <a:ea typeface="黑体" pitchFamily="2" charset="-122"/>
              </a:rPr>
              <a:t>      </a:t>
            </a:r>
            <a:r>
              <a:rPr lang="en-US" sz="2900" dirty="0" err="1">
                <a:latin typeface="Arial Narrow" pitchFamily="34" charset="0"/>
                <a:ea typeface="黑体" pitchFamily="2" charset="-122"/>
              </a:rPr>
              <a:t>context.write</a:t>
            </a:r>
            <a:r>
              <a:rPr lang="en-US" sz="2900" dirty="0">
                <a:latin typeface="Arial Narrow" pitchFamily="34" charset="0"/>
                <a:ea typeface="黑体" pitchFamily="2" charset="-122"/>
              </a:rPr>
              <a:t>(key, result);		</a:t>
            </a:r>
            <a:endParaRPr lang="zh-CN" altLang="en-US" sz="2900" dirty="0">
              <a:latin typeface="Arial Narrow" pitchFamily="34" charset="0"/>
              <a:ea typeface="黑体" pitchFamily="2" charset="-122"/>
            </a:endParaRPr>
          </a:p>
          <a:p>
            <a:pPr latinLnBrk="1">
              <a:buNone/>
            </a:pPr>
            <a:r>
              <a:rPr lang="en-US" sz="2900" dirty="0">
                <a:latin typeface="Arial Narrow" pitchFamily="34" charset="0"/>
                <a:ea typeface="黑体" pitchFamily="2" charset="-122"/>
              </a:rPr>
              <a:t>    }</a:t>
            </a:r>
            <a:endParaRPr lang="zh-CN" altLang="en-US" sz="2900" dirty="0">
              <a:latin typeface="Arial Narrow" pitchFamily="34" charset="0"/>
              <a:ea typeface="黑体" pitchFamily="2" charset="-122"/>
            </a:endParaRPr>
          </a:p>
          <a:p>
            <a:pPr>
              <a:buNone/>
            </a:pPr>
            <a:r>
              <a:rPr lang="en-US" sz="2900" dirty="0">
                <a:latin typeface="Arial Narrow" pitchFamily="34" charset="0"/>
                <a:ea typeface="黑体" pitchFamily="2" charset="-122"/>
              </a:rPr>
              <a:t>}</a:t>
            </a:r>
            <a:endParaRPr lang="en-US" altLang="zh-CN" sz="1900" dirty="0">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720435"/>
            <a:ext cx="8599947" cy="5966692"/>
          </a:xfrm>
        </p:spPr>
        <p:txBody>
          <a:bodyPr>
            <a:normAutofit/>
          </a:bodyPr>
          <a:lstStyle/>
          <a:p>
            <a:pPr marL="274320" lvl="1" indent="-274320">
              <a:spcBef>
                <a:spcPts val="580"/>
              </a:spcBef>
              <a:spcAft>
                <a:spcPts val="1200"/>
              </a:spcAft>
              <a:buClr>
                <a:schemeClr val="accent1"/>
              </a:buClr>
              <a:buNone/>
              <a:defRPr/>
            </a:pPr>
            <a:r>
              <a:rPr lang="zh-CN" altLang="en-US" b="1" dirty="0">
                <a:solidFill>
                  <a:srgbClr val="00B050"/>
                </a:solidFill>
                <a:latin typeface="Arial Narrow" pitchFamily="34" charset="0"/>
                <a:ea typeface="黑体" pitchFamily="2" charset="-122"/>
              </a:rPr>
              <a:t>详细</a:t>
            </a:r>
            <a:r>
              <a:rPr lang="en-US" altLang="zh-CN" b="1" dirty="0" err="1">
                <a:solidFill>
                  <a:srgbClr val="00B050"/>
                </a:solidFill>
                <a:latin typeface="Arial Narrow" pitchFamily="34" charset="0"/>
                <a:ea typeface="黑体" pitchFamily="2" charset="-122"/>
              </a:rPr>
              <a:t>WordCount</a:t>
            </a:r>
            <a:r>
              <a:rPr lang="zh-CN" altLang="en-US" b="1" dirty="0">
                <a:solidFill>
                  <a:srgbClr val="00B050"/>
                </a:solidFill>
                <a:latin typeface="Arial Narrow" pitchFamily="34" charset="0"/>
                <a:ea typeface="黑体" pitchFamily="2" charset="-122"/>
              </a:rPr>
              <a:t>程序代码</a:t>
            </a:r>
            <a:endParaRPr lang="en-US" altLang="zh-CN" b="1" dirty="0">
              <a:solidFill>
                <a:srgbClr val="00B050"/>
              </a:solidFill>
              <a:latin typeface="Arial Narrow" pitchFamily="34" charset="0"/>
              <a:ea typeface="黑体" pitchFamily="2" charset="-122"/>
            </a:endParaRPr>
          </a:p>
          <a:p>
            <a:pPr lvl="0" latinLnBrk="1">
              <a:lnSpc>
                <a:spcPct val="80000"/>
              </a:lnSpc>
              <a:spcAft>
                <a:spcPts val="1200"/>
              </a:spcAft>
              <a:buNone/>
              <a:defRPr/>
            </a:pPr>
            <a:r>
              <a:rPr lang="zh-CN" altLang="en-US" sz="2400" dirty="0">
                <a:solidFill>
                  <a:srgbClr val="0066FF"/>
                </a:solidFill>
                <a:latin typeface="Arial Narrow" pitchFamily="34" charset="0"/>
                <a:ea typeface="黑体" pitchFamily="2" charset="-122"/>
              </a:rPr>
              <a:t>实现</a:t>
            </a:r>
            <a:r>
              <a:rPr lang="en-US" altLang="en-US" sz="2400" dirty="0">
                <a:solidFill>
                  <a:srgbClr val="0066FF"/>
                </a:solidFill>
                <a:latin typeface="Arial Narrow" pitchFamily="34" charset="0"/>
                <a:ea typeface="黑体" pitchFamily="2" charset="-122"/>
              </a:rPr>
              <a:t>main</a:t>
            </a:r>
            <a:r>
              <a:rPr lang="zh-CN" altLang="en-US" sz="2400" dirty="0">
                <a:solidFill>
                  <a:srgbClr val="0066FF"/>
                </a:solidFill>
                <a:latin typeface="Arial Narrow" pitchFamily="34" charset="0"/>
                <a:ea typeface="黑体" pitchFamily="2" charset="-122"/>
              </a:rPr>
              <a:t>函数（运行</a:t>
            </a:r>
            <a:r>
              <a:rPr lang="en-US" altLang="en-US" sz="2400" dirty="0">
                <a:solidFill>
                  <a:srgbClr val="0066FF"/>
                </a:solidFill>
                <a:latin typeface="Arial Narrow" pitchFamily="34" charset="0"/>
                <a:ea typeface="黑体" pitchFamily="2" charset="-122"/>
              </a:rPr>
              <a:t>Job</a:t>
            </a:r>
            <a:r>
              <a:rPr lang="zh-CN" altLang="en-US" sz="2400" dirty="0">
                <a:solidFill>
                  <a:srgbClr val="0066FF"/>
                </a:solidFill>
                <a:latin typeface="Arial Narrow" pitchFamily="34" charset="0"/>
                <a:ea typeface="黑体" pitchFamily="2" charset="-122"/>
              </a:rPr>
              <a:t>）</a:t>
            </a:r>
          </a:p>
          <a:p>
            <a:pPr latinLnBrk="1"/>
            <a:r>
              <a:rPr lang="zh-CN" altLang="en-US" sz="2400" dirty="0">
                <a:latin typeface="Arial Narrow" pitchFamily="34" charset="0"/>
                <a:ea typeface="黑体" pitchFamily="2" charset="-122"/>
              </a:rPr>
              <a:t>在</a:t>
            </a:r>
            <a:r>
              <a:rPr lang="en-US" sz="2400" dirty="0">
                <a:latin typeface="Arial Narrow" pitchFamily="34" charset="0"/>
                <a:ea typeface="黑体" pitchFamily="2" charset="-122"/>
              </a:rPr>
              <a:t> </a:t>
            </a:r>
            <a:r>
              <a:rPr lang="en-US" sz="2400" dirty="0" err="1">
                <a:latin typeface="Arial Narrow" pitchFamily="34" charset="0"/>
                <a:ea typeface="黑体" pitchFamily="2" charset="-122"/>
              </a:rPr>
              <a:t>Hadoop</a:t>
            </a:r>
            <a:r>
              <a:rPr lang="en-US" sz="2400" dirty="0">
                <a:latin typeface="Arial Narrow" pitchFamily="34" charset="0"/>
                <a:ea typeface="黑体" pitchFamily="2" charset="-122"/>
              </a:rPr>
              <a:t> </a:t>
            </a:r>
            <a:r>
              <a:rPr lang="zh-CN" altLang="en-US" sz="2400" dirty="0">
                <a:latin typeface="Arial Narrow" pitchFamily="34" charset="0"/>
                <a:ea typeface="黑体" pitchFamily="2" charset="-122"/>
              </a:rPr>
              <a:t>中一次计算任务称之为一个</a:t>
            </a:r>
            <a:r>
              <a:rPr lang="en-US" sz="2400" dirty="0">
                <a:latin typeface="Arial Narrow" pitchFamily="34" charset="0"/>
                <a:ea typeface="黑体" pitchFamily="2" charset="-122"/>
              </a:rPr>
              <a:t> job, main</a:t>
            </a:r>
            <a:r>
              <a:rPr lang="zh-CN" altLang="en-US" sz="2400" dirty="0">
                <a:latin typeface="Arial Narrow" pitchFamily="34" charset="0"/>
                <a:ea typeface="黑体" pitchFamily="2" charset="-122"/>
              </a:rPr>
              <a:t>函数主要负责新建一个</a:t>
            </a:r>
            <a:r>
              <a:rPr lang="en-US" sz="2400" dirty="0">
                <a:latin typeface="Arial Narrow" pitchFamily="34" charset="0"/>
                <a:ea typeface="黑体" pitchFamily="2" charset="-122"/>
              </a:rPr>
              <a:t>Job</a:t>
            </a:r>
            <a:r>
              <a:rPr lang="zh-CN" altLang="en-US" sz="2400" dirty="0">
                <a:latin typeface="Arial Narrow" pitchFamily="34" charset="0"/>
                <a:ea typeface="黑体" pitchFamily="2" charset="-122"/>
              </a:rPr>
              <a:t>对象并为之设定相应的</a:t>
            </a:r>
            <a:r>
              <a:rPr lang="en-US" sz="2400" dirty="0" err="1">
                <a:latin typeface="Arial Narrow" pitchFamily="34" charset="0"/>
                <a:ea typeface="黑体" pitchFamily="2" charset="-122"/>
              </a:rPr>
              <a:t>Mapper</a:t>
            </a:r>
            <a:r>
              <a:rPr lang="zh-CN" altLang="en-US" sz="2400" dirty="0">
                <a:latin typeface="Arial Narrow" pitchFamily="34" charset="0"/>
                <a:ea typeface="黑体" pitchFamily="2" charset="-122"/>
              </a:rPr>
              <a:t>和</a:t>
            </a:r>
            <a:r>
              <a:rPr lang="en-US" sz="2400" dirty="0">
                <a:latin typeface="Arial Narrow" pitchFamily="34" charset="0"/>
                <a:ea typeface="黑体" pitchFamily="2" charset="-122"/>
              </a:rPr>
              <a:t>Reducer</a:t>
            </a:r>
            <a:r>
              <a:rPr lang="zh-CN" altLang="en-US" sz="2400" dirty="0">
                <a:latin typeface="Arial Narrow" pitchFamily="34" charset="0"/>
                <a:ea typeface="黑体" pitchFamily="2" charset="-122"/>
              </a:rPr>
              <a:t>类，以及输入、输出路径等。</a:t>
            </a:r>
          </a:p>
          <a:p>
            <a:pPr>
              <a:buNone/>
            </a:pPr>
            <a:endParaRPr lang="en-US" altLang="zh-CN" sz="1900" dirty="0">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035" y="1161581"/>
            <a:ext cx="8527057" cy="5322346"/>
          </a:xfrm>
        </p:spPr>
        <p:txBody>
          <a:bodyPr>
            <a:normAutofit/>
          </a:bodyPr>
          <a:lstStyle/>
          <a:p>
            <a:pPr>
              <a:buNone/>
            </a:pPr>
            <a:r>
              <a:rPr lang="zh-CN" altLang="en-US" sz="2800" b="1" dirty="0">
                <a:solidFill>
                  <a:srgbClr val="00B050"/>
                </a:solidFill>
                <a:latin typeface="Arial Narrow" pitchFamily="34" charset="0"/>
                <a:ea typeface="黑体" pitchFamily="2" charset="-122"/>
              </a:rPr>
              <a:t>基本安装步骤</a:t>
            </a:r>
            <a:endParaRPr lang="en-US" altLang="zh-CN" sz="2800" b="1" dirty="0">
              <a:solidFill>
                <a:srgbClr val="00B050"/>
              </a:solidFill>
              <a:latin typeface="Arial Narrow" pitchFamily="34" charset="0"/>
              <a:ea typeface="黑体" pitchFamily="2" charset="-122"/>
            </a:endParaRPr>
          </a:p>
          <a:p>
            <a:pPr>
              <a:spcAft>
                <a:spcPts val="600"/>
              </a:spcAft>
              <a:defRPr/>
            </a:pPr>
            <a:r>
              <a:rPr lang="zh-CN" altLang="en-US" sz="2400" dirty="0">
                <a:latin typeface="Arial Narrow" pitchFamily="34" charset="0"/>
                <a:ea typeface="黑体" pitchFamily="2" charset="-122"/>
              </a:rPr>
              <a:t>安装</a:t>
            </a:r>
            <a:r>
              <a:rPr lang="en-US" altLang="zh-CN" sz="2400" dirty="0">
                <a:latin typeface="Arial Narrow" pitchFamily="34" charset="0"/>
                <a:ea typeface="黑体" pitchFamily="2" charset="-122"/>
              </a:rPr>
              <a:t>JDK</a:t>
            </a:r>
          </a:p>
          <a:p>
            <a:pPr lvl="0">
              <a:spcAft>
                <a:spcPts val="600"/>
              </a:spcAft>
              <a:defRPr/>
            </a:pPr>
            <a:r>
              <a:rPr lang="zh-CN" altLang="en-US" sz="2400" dirty="0">
                <a:latin typeface="Arial Narrow" pitchFamily="34" charset="0"/>
                <a:ea typeface="黑体" pitchFamily="2" charset="-122"/>
              </a:rPr>
              <a:t>下载安装</a:t>
            </a:r>
            <a:r>
              <a:rPr lang="en-US" altLang="zh-CN" sz="2400" dirty="0" err="1">
                <a:latin typeface="Arial Narrow" pitchFamily="34" charset="0"/>
                <a:ea typeface="黑体" pitchFamily="2" charset="-122"/>
              </a:rPr>
              <a:t>Hadoop</a:t>
            </a:r>
            <a:endParaRPr lang="en-US" altLang="zh-CN" sz="2400" dirty="0">
              <a:latin typeface="Arial Narrow" pitchFamily="34" charset="0"/>
              <a:ea typeface="黑体" pitchFamily="2" charset="-122"/>
            </a:endParaRPr>
          </a:p>
          <a:p>
            <a:pPr lvl="0">
              <a:spcAft>
                <a:spcPts val="600"/>
              </a:spcAft>
              <a:defRPr/>
            </a:pPr>
            <a:r>
              <a:rPr lang="zh-CN" altLang="en-US" sz="2400" dirty="0">
                <a:latin typeface="Arial Narrow" pitchFamily="34" charset="0"/>
                <a:ea typeface="黑体" pitchFamily="2" charset="-122"/>
              </a:rPr>
              <a:t>配置</a:t>
            </a:r>
            <a:r>
              <a:rPr lang="en-US" altLang="zh-CN" sz="2400" dirty="0">
                <a:latin typeface="Arial Narrow" pitchFamily="34" charset="0"/>
                <a:ea typeface="黑体" pitchFamily="2" charset="-122"/>
              </a:rPr>
              <a:t>SSH</a:t>
            </a:r>
          </a:p>
          <a:p>
            <a:pPr lvl="0">
              <a:spcAft>
                <a:spcPts val="600"/>
              </a:spcAft>
              <a:defRPr/>
            </a:pPr>
            <a:r>
              <a:rPr lang="zh-CN" altLang="en-US" sz="2400" dirty="0">
                <a:latin typeface="Arial Narrow" pitchFamily="34" charset="0"/>
                <a:ea typeface="黑体" pitchFamily="2" charset="-122"/>
              </a:rPr>
              <a:t>配置</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的环境</a:t>
            </a:r>
            <a:endParaRPr lang="en-US" altLang="zh-CN" sz="2400" dirty="0">
              <a:latin typeface="Arial Narrow" pitchFamily="34" charset="0"/>
              <a:ea typeface="黑体" pitchFamily="2" charset="-122"/>
            </a:endParaRPr>
          </a:p>
          <a:p>
            <a:pPr lvl="0">
              <a:spcAft>
                <a:spcPts val="600"/>
              </a:spcAft>
              <a:defRPr/>
            </a:pPr>
            <a:r>
              <a:rPr lang="zh-CN" altLang="en-US" sz="2400" dirty="0">
                <a:latin typeface="Arial Narrow" pitchFamily="34" charset="0"/>
                <a:ea typeface="黑体" pitchFamily="2" charset="-122"/>
              </a:rPr>
              <a:t>格式化</a:t>
            </a:r>
            <a:r>
              <a:rPr lang="en-US" altLang="zh-CN" sz="2400" dirty="0">
                <a:latin typeface="Arial Narrow" pitchFamily="34" charset="0"/>
                <a:ea typeface="黑体" pitchFamily="2" charset="-122"/>
              </a:rPr>
              <a:t>HDFS</a:t>
            </a:r>
            <a:r>
              <a:rPr lang="zh-CN" altLang="en-US" sz="2400" dirty="0">
                <a:latin typeface="Arial Narrow" pitchFamily="34" charset="0"/>
                <a:ea typeface="黑体" pitchFamily="2" charset="-122"/>
              </a:rPr>
              <a:t>文件系统</a:t>
            </a:r>
            <a:endParaRPr lang="en-US" altLang="zh-CN" sz="2400" dirty="0">
              <a:latin typeface="Arial Narrow" pitchFamily="34" charset="0"/>
              <a:ea typeface="黑体" pitchFamily="2" charset="-122"/>
            </a:endParaRPr>
          </a:p>
          <a:p>
            <a:pPr lvl="0">
              <a:spcAft>
                <a:spcPts val="600"/>
              </a:spcAft>
              <a:defRPr/>
            </a:pPr>
            <a:r>
              <a:rPr lang="zh-CN" altLang="en-US" sz="2400" dirty="0">
                <a:latin typeface="Arial Narrow" pitchFamily="34" charset="0"/>
                <a:ea typeface="黑体" pitchFamily="2" charset="-122"/>
              </a:rPr>
              <a:t>启动</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环境</a:t>
            </a:r>
            <a:endParaRPr lang="en-US" altLang="zh-CN" sz="2400" dirty="0">
              <a:latin typeface="Arial Narrow" pitchFamily="34" charset="0"/>
              <a:ea typeface="黑体" pitchFamily="2" charset="-122"/>
            </a:endParaRPr>
          </a:p>
          <a:p>
            <a:pPr lvl="0">
              <a:spcAft>
                <a:spcPts val="600"/>
              </a:spcAft>
              <a:defRPr/>
            </a:pPr>
            <a:r>
              <a:rPr lang="zh-CN" altLang="en-US" sz="2400" dirty="0">
                <a:latin typeface="Arial Narrow" pitchFamily="34" charset="0"/>
                <a:ea typeface="黑体" pitchFamily="2" charset="-122"/>
              </a:rPr>
              <a:t>运行程序测试</a:t>
            </a:r>
            <a:endParaRPr lang="en-US" altLang="zh-CN" sz="2400" dirty="0">
              <a:latin typeface="Arial Narrow" pitchFamily="34" charset="0"/>
              <a:ea typeface="黑体" pitchFamily="2" charset="-122"/>
            </a:endParaRPr>
          </a:p>
          <a:p>
            <a:pPr lvl="0">
              <a:spcAft>
                <a:spcPts val="600"/>
              </a:spcAft>
              <a:defRPr/>
            </a:pPr>
            <a:r>
              <a:rPr lang="zh-CN" altLang="en-US" sz="2400" dirty="0">
                <a:latin typeface="Arial Narrow" pitchFamily="34" charset="0"/>
                <a:ea typeface="黑体" pitchFamily="2" charset="-122"/>
              </a:rPr>
              <a:t>查看集群状态</a:t>
            </a:r>
          </a:p>
          <a:p>
            <a:pPr>
              <a:buNone/>
            </a:pPr>
            <a:r>
              <a:rPr lang="en-US" altLang="zh-CN" dirty="0">
                <a:solidFill>
                  <a:srgbClr val="C00000"/>
                </a:solidFill>
                <a:latin typeface="Arial Narrow" pitchFamily="34" charset="0"/>
                <a:ea typeface="黑体" pitchFamily="2" charset="-122"/>
              </a:rPr>
              <a:t> </a:t>
            </a:r>
            <a:endParaRPr lang="zh-CN" altLang="en-US" dirty="0">
              <a:latin typeface="Arial Narrow" pitchFamily="34" charset="0"/>
              <a:ea typeface="黑体" pitchFamily="2" charset="-122"/>
            </a:endParaRPr>
          </a:p>
        </p:txBody>
      </p:sp>
      <p:sp>
        <p:nvSpPr>
          <p:cNvPr id="23" name="Title 1"/>
          <p:cNvSpPr txBox="1">
            <a:spLocks/>
          </p:cNvSpPr>
          <p:nvPr/>
        </p:nvSpPr>
        <p:spPr>
          <a:xfrm>
            <a:off x="365545" y="542367"/>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1.</a:t>
            </a:r>
            <a:r>
              <a:rPr kumimoji="0" lang="zh-CN" altLang="en-US"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单机</a:t>
            </a:r>
            <a:r>
              <a:rPr kumimoji="0" lang="en-US" altLang="zh-CN" sz="32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系统安装基本步骤</a:t>
            </a:r>
            <a:endParaRPr kumimoji="0" lang="en-US" altLang="zh-CN" sz="32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720435"/>
            <a:ext cx="8599947" cy="5966692"/>
          </a:xfrm>
        </p:spPr>
        <p:txBody>
          <a:bodyPr>
            <a:normAutofit fontScale="62500" lnSpcReduction="20000"/>
          </a:bodyPr>
          <a:lstStyle/>
          <a:p>
            <a:pPr marL="274320" lvl="1" indent="-274320">
              <a:spcBef>
                <a:spcPts val="580"/>
              </a:spcBef>
              <a:spcAft>
                <a:spcPts val="1200"/>
              </a:spcAft>
              <a:buClr>
                <a:schemeClr val="accent1"/>
              </a:buClr>
              <a:buNone/>
              <a:defRPr/>
            </a:pPr>
            <a:r>
              <a:rPr lang="zh-CN" altLang="en-US" sz="3800" b="1" dirty="0">
                <a:solidFill>
                  <a:srgbClr val="00B050"/>
                </a:solidFill>
                <a:latin typeface="Arial Narrow" pitchFamily="34" charset="0"/>
                <a:ea typeface="黑体" pitchFamily="2" charset="-122"/>
              </a:rPr>
              <a:t>详细</a:t>
            </a:r>
            <a:r>
              <a:rPr lang="en-US" altLang="zh-CN" sz="3800" b="1" dirty="0" err="1">
                <a:solidFill>
                  <a:srgbClr val="00B050"/>
                </a:solidFill>
                <a:latin typeface="Arial Narrow" pitchFamily="34" charset="0"/>
                <a:ea typeface="黑体" pitchFamily="2" charset="-122"/>
              </a:rPr>
              <a:t>WordCount</a:t>
            </a:r>
            <a:r>
              <a:rPr lang="zh-CN" altLang="en-US" sz="3800" b="1" dirty="0">
                <a:solidFill>
                  <a:srgbClr val="00B050"/>
                </a:solidFill>
                <a:latin typeface="Arial Narrow" pitchFamily="34" charset="0"/>
                <a:ea typeface="黑体" pitchFamily="2" charset="-122"/>
              </a:rPr>
              <a:t>程序代码</a:t>
            </a:r>
            <a:endParaRPr lang="en-US" altLang="zh-CN" sz="3800" b="1" dirty="0">
              <a:solidFill>
                <a:srgbClr val="00B050"/>
              </a:solidFill>
              <a:latin typeface="Arial Narrow" pitchFamily="34" charset="0"/>
              <a:ea typeface="黑体" pitchFamily="2" charset="-122"/>
            </a:endParaRPr>
          </a:p>
          <a:p>
            <a:pPr lvl="0" latinLnBrk="1">
              <a:lnSpc>
                <a:spcPct val="80000"/>
              </a:lnSpc>
              <a:spcAft>
                <a:spcPts val="1200"/>
              </a:spcAft>
              <a:buNone/>
              <a:defRPr/>
            </a:pPr>
            <a:r>
              <a:rPr lang="en-US" altLang="en-US" sz="3800" dirty="0">
                <a:solidFill>
                  <a:srgbClr val="0066FF"/>
                </a:solidFill>
                <a:latin typeface="Arial Narrow" pitchFamily="34" charset="0"/>
                <a:ea typeface="黑体" pitchFamily="2" charset="-122"/>
              </a:rPr>
              <a:t>main</a:t>
            </a:r>
            <a:r>
              <a:rPr lang="zh-CN" altLang="en-US" sz="3800" dirty="0">
                <a:solidFill>
                  <a:srgbClr val="0066FF"/>
                </a:solidFill>
                <a:latin typeface="Arial Narrow" pitchFamily="34" charset="0"/>
                <a:ea typeface="黑体" pitchFamily="2" charset="-122"/>
              </a:rPr>
              <a:t>函数代码</a:t>
            </a:r>
          </a:p>
          <a:p>
            <a:pPr latinLnBrk="1">
              <a:spcBef>
                <a:spcPts val="0"/>
              </a:spcBef>
              <a:buNone/>
            </a:pPr>
            <a:r>
              <a:rPr lang="en-US" dirty="0">
                <a:latin typeface="Arial Narrow" pitchFamily="34" charset="0"/>
                <a:ea typeface="黑体" pitchFamily="2" charset="-122"/>
              </a:rPr>
              <a:t>public static void main(String[] </a:t>
            </a:r>
            <a:r>
              <a:rPr lang="en-US" dirty="0" err="1">
                <a:latin typeface="Arial Narrow" pitchFamily="34" charset="0"/>
                <a:ea typeface="黑体" pitchFamily="2" charset="-122"/>
              </a:rPr>
              <a:t>args</a:t>
            </a:r>
            <a:r>
              <a:rPr lang="en-US" dirty="0">
                <a:latin typeface="Arial Narrow" pitchFamily="34" charset="0"/>
                <a:ea typeface="黑体" pitchFamily="2" charset="-122"/>
              </a:rPr>
              <a:t>) throws Exception </a:t>
            </a:r>
          </a:p>
          <a:p>
            <a:pPr latinLnBrk="1">
              <a:spcBef>
                <a:spcPts val="0"/>
              </a:spcBef>
              <a:buNone/>
            </a:pPr>
            <a:r>
              <a:rPr lang="en-US" dirty="0">
                <a:latin typeface="Arial Narrow" pitchFamily="34" charset="0"/>
                <a:ea typeface="黑体" pitchFamily="2" charset="-122"/>
              </a:rPr>
              <a:t>{    </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为任务设定配置文件</a:t>
            </a:r>
            <a:r>
              <a:rPr lang="en-US" dirty="0">
                <a:latin typeface="Arial Narrow" pitchFamily="34" charset="0"/>
                <a:ea typeface="黑体" pitchFamily="2" charset="-122"/>
              </a:rPr>
              <a:t> </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Configuration conf = new Configuration();	 </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命令行参数</a:t>
            </a:r>
            <a:r>
              <a:rPr lang="en-US" dirty="0">
                <a:latin typeface="Arial Narrow" pitchFamily="34" charset="0"/>
                <a:ea typeface="黑体" pitchFamily="2" charset="-122"/>
              </a:rPr>
              <a:t> </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String[] </a:t>
            </a:r>
            <a:r>
              <a:rPr lang="en-US" dirty="0" err="1">
                <a:latin typeface="Arial Narrow" pitchFamily="34" charset="0"/>
                <a:ea typeface="黑体" pitchFamily="2" charset="-122"/>
              </a:rPr>
              <a:t>otherArgs</a:t>
            </a:r>
            <a:r>
              <a:rPr lang="en-US" dirty="0">
                <a:latin typeface="Arial Narrow" pitchFamily="34" charset="0"/>
                <a:ea typeface="黑体" pitchFamily="2" charset="-122"/>
              </a:rPr>
              <a:t> = new </a:t>
            </a:r>
            <a:r>
              <a:rPr lang="en-US" dirty="0" err="1">
                <a:latin typeface="Arial Narrow" pitchFamily="34" charset="0"/>
                <a:ea typeface="黑体" pitchFamily="2" charset="-122"/>
              </a:rPr>
              <a:t>GenericOptionsParser</a:t>
            </a:r>
            <a:r>
              <a:rPr lang="en-US" dirty="0">
                <a:latin typeface="Arial Narrow" pitchFamily="34" charset="0"/>
                <a:ea typeface="黑体" pitchFamily="2" charset="-122"/>
              </a:rPr>
              <a:t>(conf, </a:t>
            </a:r>
            <a:r>
              <a:rPr lang="en-US" dirty="0" err="1">
                <a:latin typeface="Arial Narrow" pitchFamily="34" charset="0"/>
                <a:ea typeface="黑体" pitchFamily="2" charset="-122"/>
              </a:rPr>
              <a:t>args</a:t>
            </a:r>
            <a:r>
              <a:rPr lang="en-US" dirty="0">
                <a:latin typeface="Arial Narrow" pitchFamily="34" charset="0"/>
                <a:ea typeface="黑体" pitchFamily="2" charset="-122"/>
              </a:rPr>
              <a:t>).</a:t>
            </a:r>
            <a:r>
              <a:rPr lang="en-US" dirty="0" err="1">
                <a:latin typeface="Arial Narrow" pitchFamily="34" charset="0"/>
                <a:ea typeface="黑体" pitchFamily="2" charset="-122"/>
              </a:rPr>
              <a:t>getRemainingArgs</a:t>
            </a:r>
            <a:r>
              <a:rPr lang="en-US" dirty="0">
                <a:latin typeface="Arial Narrow" pitchFamily="34" charset="0"/>
                <a:ea typeface="黑体" pitchFamily="2" charset="-122"/>
              </a:rPr>
              <a:t>();	 </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if (</a:t>
            </a:r>
            <a:r>
              <a:rPr lang="en-US" dirty="0" err="1">
                <a:latin typeface="Arial Narrow" pitchFamily="34" charset="0"/>
                <a:ea typeface="黑体" pitchFamily="2" charset="-122"/>
              </a:rPr>
              <a:t>otherArgs.length</a:t>
            </a:r>
            <a:r>
              <a:rPr lang="en-US" dirty="0">
                <a:latin typeface="Arial Narrow" pitchFamily="34" charset="0"/>
                <a:ea typeface="黑体" pitchFamily="2" charset="-122"/>
              </a:rPr>
              <a:t> != 2) </a:t>
            </a:r>
          </a:p>
          <a:p>
            <a:pPr latinLnBrk="1">
              <a:spcBef>
                <a:spcPts val="0"/>
              </a:spcBef>
              <a:buNone/>
            </a:pPr>
            <a:r>
              <a:rPr lang="en-US" dirty="0">
                <a:latin typeface="Arial Narrow" pitchFamily="34" charset="0"/>
                <a:ea typeface="黑体" pitchFamily="2" charset="-122"/>
              </a:rPr>
              <a:t>    {    </a:t>
            </a:r>
            <a:r>
              <a:rPr lang="en-US" dirty="0" err="1">
                <a:latin typeface="Arial Narrow" pitchFamily="34" charset="0"/>
                <a:ea typeface="黑体" pitchFamily="2" charset="-122"/>
              </a:rPr>
              <a:t>System.err.println</a:t>
            </a:r>
            <a:r>
              <a:rPr lang="en-US" dirty="0">
                <a:latin typeface="Arial Narrow" pitchFamily="34" charset="0"/>
                <a:ea typeface="黑体" pitchFamily="2" charset="-122"/>
              </a:rPr>
              <a:t>("Usage: </a:t>
            </a:r>
            <a:r>
              <a:rPr lang="en-US" dirty="0" err="1">
                <a:latin typeface="Arial Narrow" pitchFamily="34" charset="0"/>
                <a:ea typeface="黑体" pitchFamily="2" charset="-122"/>
              </a:rPr>
              <a:t>wordcount</a:t>
            </a:r>
            <a:r>
              <a:rPr lang="en-US" dirty="0">
                <a:latin typeface="Arial Narrow" pitchFamily="34" charset="0"/>
                <a:ea typeface="黑体" pitchFamily="2" charset="-122"/>
              </a:rPr>
              <a:t> &lt;in&gt; &lt;out&gt;");</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err="1">
                <a:latin typeface="Arial Narrow" pitchFamily="34" charset="0"/>
                <a:ea typeface="黑体" pitchFamily="2" charset="-122"/>
              </a:rPr>
              <a:t>System.exit</a:t>
            </a:r>
            <a:r>
              <a:rPr lang="en-US" dirty="0">
                <a:latin typeface="Arial Narrow" pitchFamily="34" charset="0"/>
                <a:ea typeface="黑体" pitchFamily="2" charset="-122"/>
              </a:rPr>
              <a:t>(2);</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 	</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Job </a:t>
            </a:r>
            <a:r>
              <a:rPr lang="en-US" dirty="0" err="1">
                <a:latin typeface="Arial Narrow" pitchFamily="34" charset="0"/>
                <a:ea typeface="黑体" pitchFamily="2" charset="-122"/>
              </a:rPr>
              <a:t>job</a:t>
            </a:r>
            <a:r>
              <a:rPr lang="en-US" dirty="0">
                <a:latin typeface="Arial Narrow" pitchFamily="34" charset="0"/>
                <a:ea typeface="黑体" pitchFamily="2" charset="-122"/>
              </a:rPr>
              <a:t> = </a:t>
            </a:r>
            <a:r>
              <a:rPr lang="en-US" dirty="0" err="1">
                <a:latin typeface="Arial Narrow" pitchFamily="34" charset="0"/>
                <a:ea typeface="黑体" pitchFamily="2" charset="-122"/>
              </a:rPr>
              <a:t>Job.getInstance</a:t>
            </a:r>
            <a:r>
              <a:rPr lang="en-US" dirty="0">
                <a:latin typeface="Arial Narrow" pitchFamily="34" charset="0"/>
                <a:ea typeface="黑体" pitchFamily="2" charset="-122"/>
              </a:rPr>
              <a:t>(</a:t>
            </a:r>
            <a:r>
              <a:rPr lang="en-US" dirty="0" err="1">
                <a:latin typeface="Arial Narrow" pitchFamily="34" charset="0"/>
                <a:ea typeface="黑体" pitchFamily="2" charset="-122"/>
              </a:rPr>
              <a:t>conf</a:t>
            </a:r>
            <a:r>
              <a:rPr lang="en-US" dirty="0">
                <a:latin typeface="Arial Narrow" pitchFamily="34" charset="0"/>
                <a:ea typeface="黑体" pitchFamily="2" charset="-122"/>
              </a:rPr>
              <a:t>, "word count");</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新建一个用户定义的</a:t>
            </a:r>
            <a:r>
              <a:rPr lang="en-US" dirty="0">
                <a:solidFill>
                  <a:srgbClr val="C00000"/>
                </a:solidFill>
                <a:latin typeface="Arial Narrow" pitchFamily="34" charset="0"/>
                <a:ea typeface="黑体" pitchFamily="2" charset="-122"/>
              </a:rPr>
              <a:t>Job</a:t>
            </a:r>
            <a:endParaRPr lang="zh-CN" altLang="en-US" dirty="0">
              <a:solidFill>
                <a:srgbClr val="C00000"/>
              </a:solidFill>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err="1">
                <a:latin typeface="Arial Narrow" pitchFamily="34" charset="0"/>
                <a:ea typeface="黑体" pitchFamily="2" charset="-122"/>
              </a:rPr>
              <a:t>job.setJarByClass</a:t>
            </a:r>
            <a:r>
              <a:rPr lang="en-US" dirty="0">
                <a:latin typeface="Arial Narrow" pitchFamily="34" charset="0"/>
                <a:ea typeface="黑体" pitchFamily="2" charset="-122"/>
              </a:rPr>
              <a:t>(</a:t>
            </a:r>
            <a:r>
              <a:rPr lang="en-US" dirty="0" err="1">
                <a:latin typeface="Arial Narrow" pitchFamily="34" charset="0"/>
                <a:ea typeface="黑体" pitchFamily="2" charset="-122"/>
              </a:rPr>
              <a:t>WordCount.class</a:t>
            </a:r>
            <a:r>
              <a:rPr lang="en-US" dirty="0">
                <a:latin typeface="Arial Narrow" pitchFamily="34" charset="0"/>
                <a:ea typeface="黑体" pitchFamily="2" charset="-122"/>
              </a:rPr>
              <a:t>);	</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设置执行任务的</a:t>
            </a:r>
            <a:r>
              <a:rPr lang="en-US" dirty="0">
                <a:solidFill>
                  <a:srgbClr val="C00000"/>
                </a:solidFill>
                <a:latin typeface="Arial Narrow" pitchFamily="34" charset="0"/>
                <a:ea typeface="黑体" pitchFamily="2" charset="-122"/>
              </a:rPr>
              <a:t>jar</a:t>
            </a:r>
            <a:endParaRPr lang="zh-CN" altLang="en-US" dirty="0">
              <a:solidFill>
                <a:srgbClr val="C00000"/>
              </a:solidFill>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err="1">
                <a:latin typeface="Arial Narrow" pitchFamily="34" charset="0"/>
                <a:ea typeface="黑体" pitchFamily="2" charset="-122"/>
              </a:rPr>
              <a:t>job.setMapperClass</a:t>
            </a:r>
            <a:r>
              <a:rPr lang="en-US" dirty="0">
                <a:latin typeface="Arial Narrow" pitchFamily="34" charset="0"/>
                <a:ea typeface="黑体" pitchFamily="2" charset="-122"/>
              </a:rPr>
              <a:t>(</a:t>
            </a:r>
            <a:r>
              <a:rPr lang="en-US" dirty="0" err="1">
                <a:latin typeface="Arial Narrow" pitchFamily="34" charset="0"/>
                <a:ea typeface="黑体" pitchFamily="2" charset="-122"/>
              </a:rPr>
              <a:t>TokenizerMapper.class</a:t>
            </a:r>
            <a:r>
              <a:rPr lang="en-US" dirty="0">
                <a:latin typeface="Arial Narrow" pitchFamily="34" charset="0"/>
                <a:ea typeface="黑体" pitchFamily="2" charset="-122"/>
              </a:rPr>
              <a:t>);	</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设置</a:t>
            </a:r>
            <a:r>
              <a:rPr lang="en-US" dirty="0" err="1">
                <a:solidFill>
                  <a:srgbClr val="C00000"/>
                </a:solidFill>
                <a:latin typeface="Arial Narrow" pitchFamily="34" charset="0"/>
                <a:ea typeface="黑体" pitchFamily="2" charset="-122"/>
              </a:rPr>
              <a:t>Mapper</a:t>
            </a:r>
            <a:r>
              <a:rPr lang="zh-CN" altLang="en-US" dirty="0">
                <a:solidFill>
                  <a:srgbClr val="C00000"/>
                </a:solidFill>
                <a:latin typeface="Arial Narrow" pitchFamily="34" charset="0"/>
                <a:ea typeface="黑体" pitchFamily="2" charset="-122"/>
              </a:rPr>
              <a:t>类</a:t>
            </a:r>
            <a:r>
              <a:rPr lang="en-US" dirty="0">
                <a:solidFill>
                  <a:srgbClr val="C00000"/>
                </a:solidFill>
                <a:latin typeface="Arial Narrow" pitchFamily="34" charset="0"/>
                <a:ea typeface="黑体" pitchFamily="2" charset="-122"/>
              </a:rPr>
              <a:t> </a:t>
            </a:r>
            <a:endParaRPr lang="zh-CN" altLang="en-US" dirty="0">
              <a:solidFill>
                <a:srgbClr val="C00000"/>
              </a:solidFill>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err="1">
                <a:latin typeface="Arial Narrow" pitchFamily="34" charset="0"/>
                <a:ea typeface="黑体" pitchFamily="2" charset="-122"/>
              </a:rPr>
              <a:t>job.setCombinerClass</a:t>
            </a:r>
            <a:r>
              <a:rPr lang="en-US" dirty="0">
                <a:latin typeface="Arial Narrow" pitchFamily="34" charset="0"/>
                <a:ea typeface="黑体" pitchFamily="2" charset="-122"/>
              </a:rPr>
              <a:t>(</a:t>
            </a:r>
            <a:r>
              <a:rPr lang="en-US" dirty="0" err="1">
                <a:latin typeface="Arial Narrow" pitchFamily="34" charset="0"/>
                <a:ea typeface="黑体" pitchFamily="2" charset="-122"/>
              </a:rPr>
              <a:t>IntSumReducer.class</a:t>
            </a:r>
            <a:r>
              <a:rPr lang="en-US" dirty="0">
                <a:latin typeface="Arial Narrow" pitchFamily="34" charset="0"/>
                <a:ea typeface="黑体" pitchFamily="2" charset="-122"/>
              </a:rPr>
              <a:t>);	</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设置</a:t>
            </a:r>
            <a:r>
              <a:rPr lang="en-US" dirty="0">
                <a:solidFill>
                  <a:srgbClr val="C00000"/>
                </a:solidFill>
                <a:latin typeface="Arial Narrow" pitchFamily="34" charset="0"/>
                <a:ea typeface="黑体" pitchFamily="2" charset="-122"/>
              </a:rPr>
              <a:t>Combine</a:t>
            </a:r>
            <a:r>
              <a:rPr lang="zh-CN" altLang="en-US" dirty="0">
                <a:solidFill>
                  <a:srgbClr val="C00000"/>
                </a:solidFill>
                <a:latin typeface="Arial Narrow" pitchFamily="34" charset="0"/>
                <a:ea typeface="黑体" pitchFamily="2" charset="-122"/>
              </a:rPr>
              <a:t>类</a:t>
            </a:r>
            <a:r>
              <a:rPr lang="en-US" dirty="0">
                <a:solidFill>
                  <a:srgbClr val="C00000"/>
                </a:solidFill>
                <a:latin typeface="Arial Narrow" pitchFamily="34" charset="0"/>
                <a:ea typeface="黑体" pitchFamily="2" charset="-122"/>
              </a:rPr>
              <a:t> </a:t>
            </a:r>
            <a:endParaRPr lang="zh-CN" altLang="en-US" dirty="0">
              <a:solidFill>
                <a:srgbClr val="C00000"/>
              </a:solidFill>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err="1">
                <a:latin typeface="Arial Narrow" pitchFamily="34" charset="0"/>
                <a:ea typeface="黑体" pitchFamily="2" charset="-122"/>
              </a:rPr>
              <a:t>job.setReducerClass</a:t>
            </a:r>
            <a:r>
              <a:rPr lang="en-US" dirty="0">
                <a:latin typeface="Arial Narrow" pitchFamily="34" charset="0"/>
                <a:ea typeface="黑体" pitchFamily="2" charset="-122"/>
              </a:rPr>
              <a:t>(</a:t>
            </a:r>
            <a:r>
              <a:rPr lang="en-US" dirty="0" err="1">
                <a:latin typeface="Arial Narrow" pitchFamily="34" charset="0"/>
                <a:ea typeface="黑体" pitchFamily="2" charset="-122"/>
              </a:rPr>
              <a:t>IntSumReducer.class</a:t>
            </a:r>
            <a:r>
              <a:rPr lang="en-US" dirty="0">
                <a:latin typeface="Arial Narrow" pitchFamily="34" charset="0"/>
                <a:ea typeface="黑体" pitchFamily="2" charset="-122"/>
              </a:rPr>
              <a:t>);	</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设置</a:t>
            </a:r>
            <a:r>
              <a:rPr lang="en-US" dirty="0">
                <a:solidFill>
                  <a:srgbClr val="C00000"/>
                </a:solidFill>
                <a:latin typeface="Arial Narrow" pitchFamily="34" charset="0"/>
                <a:ea typeface="黑体" pitchFamily="2" charset="-122"/>
              </a:rPr>
              <a:t>Reducer</a:t>
            </a:r>
            <a:r>
              <a:rPr lang="zh-CN" altLang="en-US" dirty="0">
                <a:solidFill>
                  <a:srgbClr val="C00000"/>
                </a:solidFill>
                <a:latin typeface="Arial Narrow" pitchFamily="34" charset="0"/>
                <a:ea typeface="黑体" pitchFamily="2" charset="-122"/>
              </a:rPr>
              <a:t>类</a:t>
            </a:r>
            <a:r>
              <a:rPr lang="en-US" dirty="0">
                <a:solidFill>
                  <a:srgbClr val="C00000"/>
                </a:solidFill>
                <a:latin typeface="Arial Narrow" pitchFamily="34" charset="0"/>
                <a:ea typeface="黑体" pitchFamily="2" charset="-122"/>
              </a:rPr>
              <a:t> </a:t>
            </a:r>
            <a:endParaRPr lang="zh-CN" altLang="en-US" dirty="0">
              <a:solidFill>
                <a:srgbClr val="C00000"/>
              </a:solidFill>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job.setOutputKeyClass(Text.class);	</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设置</a:t>
            </a:r>
            <a:r>
              <a:rPr lang="en-US" dirty="0">
                <a:solidFill>
                  <a:srgbClr val="C00000"/>
                </a:solidFill>
                <a:latin typeface="Arial Narrow" pitchFamily="34" charset="0"/>
                <a:ea typeface="黑体" pitchFamily="2" charset="-122"/>
              </a:rPr>
              <a:t>job</a:t>
            </a:r>
            <a:r>
              <a:rPr lang="zh-CN" altLang="en-US" dirty="0">
                <a:solidFill>
                  <a:srgbClr val="C00000"/>
                </a:solidFill>
                <a:latin typeface="Arial Narrow" pitchFamily="34" charset="0"/>
                <a:ea typeface="黑体" pitchFamily="2" charset="-122"/>
              </a:rPr>
              <a:t>输出的</a:t>
            </a:r>
            <a:r>
              <a:rPr lang="en-US" dirty="0">
                <a:solidFill>
                  <a:srgbClr val="C00000"/>
                </a:solidFill>
                <a:latin typeface="Arial Narrow" pitchFamily="34" charset="0"/>
                <a:ea typeface="黑体" pitchFamily="2" charset="-122"/>
              </a:rPr>
              <a:t>key</a:t>
            </a:r>
            <a:endParaRPr lang="zh-CN" altLang="en-US" dirty="0">
              <a:solidFill>
                <a:srgbClr val="C00000"/>
              </a:solidFill>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设置</a:t>
            </a:r>
            <a:r>
              <a:rPr lang="en-US" dirty="0">
                <a:solidFill>
                  <a:srgbClr val="C00000"/>
                </a:solidFill>
                <a:latin typeface="Arial Narrow" pitchFamily="34" charset="0"/>
                <a:ea typeface="黑体" pitchFamily="2" charset="-122"/>
              </a:rPr>
              <a:t>job</a:t>
            </a:r>
            <a:r>
              <a:rPr lang="zh-CN" altLang="en-US" dirty="0">
                <a:solidFill>
                  <a:srgbClr val="C00000"/>
                </a:solidFill>
                <a:latin typeface="Arial Narrow" pitchFamily="34" charset="0"/>
                <a:ea typeface="黑体" pitchFamily="2" charset="-122"/>
              </a:rPr>
              <a:t>输出的</a:t>
            </a:r>
            <a:r>
              <a:rPr lang="en-US" dirty="0">
                <a:solidFill>
                  <a:srgbClr val="C00000"/>
                </a:solidFill>
                <a:latin typeface="Arial Narrow" pitchFamily="34" charset="0"/>
                <a:ea typeface="黑体" pitchFamily="2" charset="-122"/>
              </a:rPr>
              <a:t>value </a:t>
            </a:r>
            <a:endParaRPr lang="zh-CN" altLang="en-US" dirty="0">
              <a:solidFill>
                <a:srgbClr val="C00000"/>
              </a:solidFill>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err="1">
                <a:latin typeface="Arial Narrow" pitchFamily="34" charset="0"/>
                <a:ea typeface="黑体" pitchFamily="2" charset="-122"/>
              </a:rPr>
              <a:t>job.setOutputValueClass</a:t>
            </a:r>
            <a:r>
              <a:rPr lang="en-US" dirty="0">
                <a:latin typeface="Arial Narrow" pitchFamily="34" charset="0"/>
                <a:ea typeface="黑体" pitchFamily="2" charset="-122"/>
              </a:rPr>
              <a:t>(</a:t>
            </a:r>
            <a:r>
              <a:rPr lang="en-US" dirty="0" err="1">
                <a:latin typeface="Arial Narrow" pitchFamily="34" charset="0"/>
                <a:ea typeface="黑体" pitchFamily="2" charset="-122"/>
              </a:rPr>
              <a:t>IntWritable.class</a:t>
            </a:r>
            <a:r>
              <a:rPr lang="en-US" dirty="0">
                <a:latin typeface="Arial Narrow" pitchFamily="34" charset="0"/>
                <a:ea typeface="黑体" pitchFamily="2" charset="-122"/>
              </a:rPr>
              <a:t>);	</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设置输入文件的路径</a:t>
            </a:r>
            <a:r>
              <a:rPr lang="en-US" dirty="0">
                <a:latin typeface="Arial Narrow" pitchFamily="34" charset="0"/>
                <a:ea typeface="黑体" pitchFamily="2" charset="-122"/>
              </a:rPr>
              <a:t> </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err="1">
                <a:latin typeface="Arial Narrow" pitchFamily="34" charset="0"/>
                <a:ea typeface="黑体" pitchFamily="2" charset="-122"/>
              </a:rPr>
              <a:t>FileInputFormat.addInputPath</a:t>
            </a:r>
            <a:r>
              <a:rPr lang="en-US" dirty="0">
                <a:latin typeface="Arial Narrow" pitchFamily="34" charset="0"/>
                <a:ea typeface="黑体" pitchFamily="2" charset="-122"/>
              </a:rPr>
              <a:t>(job, new Path(</a:t>
            </a:r>
            <a:r>
              <a:rPr lang="en-US" dirty="0" err="1">
                <a:latin typeface="Arial Narrow" pitchFamily="34" charset="0"/>
                <a:ea typeface="黑体" pitchFamily="2" charset="-122"/>
              </a:rPr>
              <a:t>otherArgs</a:t>
            </a:r>
            <a:r>
              <a:rPr lang="en-US" dirty="0">
                <a:latin typeface="Arial Narrow" pitchFamily="34" charset="0"/>
                <a:ea typeface="黑体" pitchFamily="2" charset="-122"/>
              </a:rPr>
              <a:t>[0]));	</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设置输出文件的路径</a:t>
            </a:r>
            <a:r>
              <a:rPr lang="zh-CN" altLang="en-US" dirty="0">
                <a:latin typeface="Arial Narrow" pitchFamily="34" charset="0"/>
                <a:ea typeface="黑体" pitchFamily="2" charset="-122"/>
              </a:rPr>
              <a:t> </a:t>
            </a:r>
          </a:p>
          <a:p>
            <a:pPr latinLnBrk="1">
              <a:spcBef>
                <a:spcPts val="0"/>
              </a:spcBef>
              <a:buNone/>
            </a:pPr>
            <a:r>
              <a:rPr lang="en-US" dirty="0">
                <a:latin typeface="Arial Narrow" pitchFamily="34" charset="0"/>
                <a:ea typeface="黑体" pitchFamily="2" charset="-122"/>
              </a:rPr>
              <a:t>    </a:t>
            </a:r>
            <a:r>
              <a:rPr lang="en-US" dirty="0" err="1">
                <a:latin typeface="Arial Narrow" pitchFamily="34" charset="0"/>
                <a:ea typeface="黑体" pitchFamily="2" charset="-122"/>
              </a:rPr>
              <a:t>FileOutputFormat.setOutputPath</a:t>
            </a:r>
            <a:r>
              <a:rPr lang="en-US" dirty="0">
                <a:latin typeface="Arial Narrow" pitchFamily="34" charset="0"/>
                <a:ea typeface="黑体" pitchFamily="2" charset="-122"/>
              </a:rPr>
              <a:t>(job, new Path(</a:t>
            </a:r>
            <a:r>
              <a:rPr lang="en-US" dirty="0" err="1">
                <a:latin typeface="Arial Narrow" pitchFamily="34" charset="0"/>
                <a:ea typeface="黑体" pitchFamily="2" charset="-122"/>
              </a:rPr>
              <a:t>otherArgs</a:t>
            </a:r>
            <a:r>
              <a:rPr lang="en-US" dirty="0">
                <a:latin typeface="Arial Narrow" pitchFamily="34" charset="0"/>
                <a:ea typeface="黑体" pitchFamily="2" charset="-122"/>
              </a:rPr>
              <a:t>[1]));	 </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a:solidFill>
                  <a:srgbClr val="C00000"/>
                </a:solidFill>
                <a:latin typeface="Arial Narrow" pitchFamily="34" charset="0"/>
                <a:ea typeface="黑体" pitchFamily="2" charset="-122"/>
              </a:rPr>
              <a:t>//</a:t>
            </a:r>
            <a:r>
              <a:rPr lang="zh-CN" altLang="en-US" dirty="0">
                <a:solidFill>
                  <a:srgbClr val="C00000"/>
                </a:solidFill>
                <a:latin typeface="Arial Narrow" pitchFamily="34" charset="0"/>
                <a:ea typeface="黑体" pitchFamily="2" charset="-122"/>
              </a:rPr>
              <a:t>提交任务并等待任务完成</a:t>
            </a:r>
            <a:r>
              <a:rPr lang="en-US" dirty="0">
                <a:latin typeface="Arial Narrow" pitchFamily="34" charset="0"/>
                <a:ea typeface="黑体" pitchFamily="2" charset="-122"/>
              </a:rPr>
              <a:t>  </a:t>
            </a:r>
            <a:endParaRPr lang="zh-CN" altLang="en-US" dirty="0">
              <a:latin typeface="Arial Narrow" pitchFamily="34" charset="0"/>
              <a:ea typeface="黑体" pitchFamily="2" charset="-122"/>
            </a:endParaRPr>
          </a:p>
          <a:p>
            <a:pPr latinLnBrk="1">
              <a:spcBef>
                <a:spcPts val="0"/>
              </a:spcBef>
              <a:buNone/>
            </a:pPr>
            <a:r>
              <a:rPr lang="en-US" dirty="0">
                <a:latin typeface="Arial Narrow" pitchFamily="34" charset="0"/>
                <a:ea typeface="黑体" pitchFamily="2" charset="-122"/>
              </a:rPr>
              <a:t>    </a:t>
            </a:r>
            <a:r>
              <a:rPr lang="en-US" dirty="0" err="1">
                <a:latin typeface="Arial Narrow" pitchFamily="34" charset="0"/>
                <a:ea typeface="黑体" pitchFamily="2" charset="-122"/>
              </a:rPr>
              <a:t>System.exit</a:t>
            </a:r>
            <a:r>
              <a:rPr lang="en-US" dirty="0">
                <a:latin typeface="Arial Narrow" pitchFamily="34" charset="0"/>
                <a:ea typeface="黑体" pitchFamily="2" charset="-122"/>
              </a:rPr>
              <a:t>(</a:t>
            </a:r>
            <a:r>
              <a:rPr lang="en-US" dirty="0" err="1">
                <a:latin typeface="Arial Narrow" pitchFamily="34" charset="0"/>
                <a:ea typeface="黑体" pitchFamily="2" charset="-122"/>
              </a:rPr>
              <a:t>job.waitForCompletion</a:t>
            </a:r>
            <a:r>
              <a:rPr lang="en-US" dirty="0">
                <a:latin typeface="Arial Narrow" pitchFamily="34" charset="0"/>
                <a:ea typeface="黑体" pitchFamily="2" charset="-122"/>
              </a:rPr>
              <a:t>(true) ? 0 : 1);		 </a:t>
            </a:r>
            <a:endParaRPr lang="zh-CN" altLang="en-US" dirty="0">
              <a:latin typeface="Arial Narrow" pitchFamily="34" charset="0"/>
              <a:ea typeface="黑体" pitchFamily="2" charset="-122"/>
            </a:endParaRPr>
          </a:p>
          <a:p>
            <a:pPr>
              <a:spcBef>
                <a:spcPts val="0"/>
              </a:spcBef>
              <a:buNone/>
            </a:pPr>
            <a:r>
              <a:rPr lang="en-US" dirty="0">
                <a:latin typeface="Arial Narrow" pitchFamily="34" charset="0"/>
                <a:ea typeface="黑体" pitchFamily="2" charset="-122"/>
              </a:rPr>
              <a:t>}</a:t>
            </a:r>
            <a:endParaRPr lang="en-US" altLang="zh-CN" sz="2200" dirty="0">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905163"/>
            <a:ext cx="8599947" cy="5486399"/>
          </a:xfrm>
        </p:spPr>
        <p:txBody>
          <a:bodyPr>
            <a:normAutofit/>
          </a:bodyPr>
          <a:lstStyle/>
          <a:p>
            <a:pPr marL="274320" lvl="1" indent="-274320">
              <a:spcBef>
                <a:spcPts val="580"/>
              </a:spcBef>
              <a:spcAft>
                <a:spcPts val="1200"/>
              </a:spcAft>
              <a:buClr>
                <a:schemeClr val="accent1"/>
              </a:buClr>
              <a:buNone/>
              <a:defRPr/>
            </a:pPr>
            <a:r>
              <a:rPr lang="zh-CN" altLang="en-US" b="1" dirty="0">
                <a:solidFill>
                  <a:srgbClr val="00B050"/>
                </a:solidFill>
                <a:latin typeface="Arial Narrow" pitchFamily="34" charset="0"/>
                <a:ea typeface="黑体" pitchFamily="2" charset="-122"/>
              </a:rPr>
              <a:t>编译源代码</a:t>
            </a:r>
            <a:endParaRPr lang="en-US" altLang="zh-CN" b="1" dirty="0">
              <a:solidFill>
                <a:srgbClr val="00B050"/>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zh-CN" altLang="en-US" dirty="0">
                <a:solidFill>
                  <a:srgbClr val="0066FF"/>
                </a:solidFill>
                <a:latin typeface="Arial Narrow" pitchFamily="34" charset="0"/>
                <a:ea typeface="黑体" pitchFamily="2" charset="-122"/>
              </a:rPr>
              <a:t>完成编译</a:t>
            </a:r>
            <a:endParaRPr lang="en-US" altLang="zh-CN" dirty="0">
              <a:solidFill>
                <a:srgbClr val="0066FF"/>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zh-CN" altLang="en-US" dirty="0">
                <a:solidFill>
                  <a:srgbClr val="0066FF"/>
                </a:solidFill>
                <a:latin typeface="Arial Narrow" pitchFamily="34" charset="0"/>
                <a:ea typeface="黑体" pitchFamily="2" charset="-122"/>
              </a:rPr>
              <a:t>导出</a:t>
            </a:r>
            <a:r>
              <a:rPr lang="en-US" altLang="zh-CN" dirty="0">
                <a:solidFill>
                  <a:srgbClr val="0066FF"/>
                </a:solidFill>
                <a:latin typeface="Arial Narrow" pitchFamily="34" charset="0"/>
                <a:ea typeface="黑体" pitchFamily="2" charset="-122"/>
              </a:rPr>
              <a:t>jar</a:t>
            </a:r>
            <a:r>
              <a:rPr lang="zh-CN" altLang="en-US" dirty="0">
                <a:solidFill>
                  <a:srgbClr val="0066FF"/>
                </a:solidFill>
                <a:latin typeface="Arial Narrow" pitchFamily="34" charset="0"/>
                <a:ea typeface="黑体" pitchFamily="2" charset="-122"/>
              </a:rPr>
              <a:t>文件</a:t>
            </a:r>
            <a:endParaRPr lang="en-US" altLang="zh-CN" dirty="0">
              <a:solidFill>
                <a:srgbClr val="0066FF"/>
              </a:solidFill>
              <a:latin typeface="Arial Narrow" pitchFamily="34" charset="0"/>
              <a:ea typeface="黑体" pitchFamily="2" charset="-122"/>
            </a:endParaRPr>
          </a:p>
          <a:p>
            <a:pPr>
              <a:buNone/>
            </a:pPr>
            <a:r>
              <a:rPr lang="zh-CN" altLang="en-US" sz="2000" dirty="0">
                <a:latin typeface="Arial Narrow" pitchFamily="34" charset="0"/>
                <a:ea typeface="黑体" pitchFamily="2" charset="-122"/>
              </a:rPr>
              <a:t>导出</a:t>
            </a:r>
            <a:r>
              <a:rPr lang="en-US" altLang="zh-CN" sz="2000" dirty="0" err="1">
                <a:latin typeface="Arial Narrow" pitchFamily="34" charset="0"/>
                <a:ea typeface="黑体" pitchFamily="2" charset="-122"/>
              </a:rPr>
              <a:t>WordCount</a:t>
            </a:r>
            <a:endParaRPr lang="en-US" altLang="zh-CN" sz="2000" dirty="0">
              <a:latin typeface="Arial Narrow" pitchFamily="34" charset="0"/>
              <a:ea typeface="黑体" pitchFamily="2" charset="-122"/>
            </a:endParaRPr>
          </a:p>
          <a:p>
            <a:pPr>
              <a:buNone/>
            </a:pPr>
            <a:r>
              <a:rPr lang="zh-CN" altLang="en-US" sz="2000" dirty="0">
                <a:latin typeface="Arial Narrow" pitchFamily="34" charset="0"/>
                <a:ea typeface="黑体" pitchFamily="2" charset="-122"/>
              </a:rPr>
              <a:t>程序的</a:t>
            </a:r>
            <a:r>
              <a:rPr lang="en-US" altLang="zh-CN" sz="2000" dirty="0">
                <a:latin typeface="Arial Narrow" pitchFamily="34" charset="0"/>
                <a:ea typeface="黑体" pitchFamily="2" charset="-122"/>
              </a:rPr>
              <a:t>jar</a:t>
            </a:r>
            <a:r>
              <a:rPr lang="zh-CN" altLang="en-US" sz="2000" dirty="0">
                <a:latin typeface="Arial Narrow" pitchFamily="34" charset="0"/>
                <a:ea typeface="黑体" pitchFamily="2" charset="-122"/>
              </a:rPr>
              <a:t>打包文件</a:t>
            </a:r>
          </a:p>
          <a:p>
            <a:pPr marL="274320" lvl="1" indent="-274320">
              <a:spcBef>
                <a:spcPts val="580"/>
              </a:spcBef>
              <a:spcAft>
                <a:spcPts val="1200"/>
              </a:spcAft>
              <a:buClr>
                <a:schemeClr val="accent1"/>
              </a:buClr>
              <a:buNone/>
              <a:defRPr/>
            </a:pPr>
            <a:endParaRPr lang="zh-CN" altLang="en-US" sz="1600" dirty="0">
              <a:solidFill>
                <a:srgbClr val="0066FF"/>
              </a:solidFill>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2" name="图片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12572" y="1579418"/>
            <a:ext cx="6458854" cy="468178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905163"/>
            <a:ext cx="8599947" cy="5486399"/>
          </a:xfrm>
        </p:spPr>
        <p:txBody>
          <a:bodyPr>
            <a:normAutofit/>
          </a:bodyPr>
          <a:lstStyle/>
          <a:p>
            <a:pPr marL="274320" lvl="1" indent="-274320">
              <a:spcBef>
                <a:spcPts val="580"/>
              </a:spcBef>
              <a:spcAft>
                <a:spcPts val="1200"/>
              </a:spcAft>
              <a:buClr>
                <a:schemeClr val="accent1"/>
              </a:buClr>
              <a:buNone/>
              <a:defRPr/>
            </a:pPr>
            <a:r>
              <a:rPr lang="zh-CN" altLang="en-US" b="1" dirty="0">
                <a:solidFill>
                  <a:srgbClr val="00B050"/>
                </a:solidFill>
                <a:latin typeface="Arial Narrow" pitchFamily="34" charset="0"/>
                <a:ea typeface="黑体" pitchFamily="2" charset="-122"/>
              </a:rPr>
              <a:t>本地运行调试</a:t>
            </a:r>
            <a:endParaRPr lang="en-US" altLang="zh-CN" b="1" dirty="0">
              <a:solidFill>
                <a:srgbClr val="00B050"/>
              </a:solidFill>
              <a:latin typeface="Arial Narrow" pitchFamily="34" charset="0"/>
              <a:ea typeface="黑体" pitchFamily="2" charset="-122"/>
            </a:endParaRPr>
          </a:p>
          <a:p>
            <a:r>
              <a:rPr lang="zh-CN" altLang="en-US" sz="2400" dirty="0">
                <a:latin typeface="Arial Narrow" pitchFamily="34" charset="0"/>
                <a:ea typeface="黑体" pitchFamily="2" charset="-122"/>
              </a:rPr>
              <a:t>导出</a:t>
            </a:r>
            <a:r>
              <a:rPr lang="en-US" altLang="zh-CN" sz="2400" dirty="0">
                <a:latin typeface="Arial Narrow" pitchFamily="34" charset="0"/>
                <a:ea typeface="黑体" pitchFamily="2" charset="-122"/>
              </a:rPr>
              <a:t>jar</a:t>
            </a:r>
            <a:r>
              <a:rPr lang="zh-CN" altLang="en-US" sz="2400" dirty="0">
                <a:latin typeface="Arial Narrow" pitchFamily="34" charset="0"/>
                <a:ea typeface="黑体" pitchFamily="2" charset="-122"/>
              </a:rPr>
              <a:t>文件的时候可以指定一个主类</a:t>
            </a:r>
            <a:r>
              <a:rPr lang="en-US" altLang="zh-CN" sz="2400" dirty="0" err="1">
                <a:latin typeface="Arial Narrow" pitchFamily="34" charset="0"/>
                <a:ea typeface="黑体" pitchFamily="2" charset="-122"/>
              </a:rPr>
              <a:t>MainClass</a:t>
            </a:r>
            <a:r>
              <a:rPr lang="zh-CN" altLang="en-US" sz="2400" dirty="0">
                <a:latin typeface="Arial Narrow" pitchFamily="34" charset="0"/>
                <a:ea typeface="黑体" pitchFamily="2" charset="-122"/>
              </a:rPr>
              <a:t>，作为默认执行的一个类</a:t>
            </a:r>
            <a:endParaRPr lang="en-US" altLang="zh-CN" sz="2400" dirty="0">
              <a:latin typeface="Arial Narrow" pitchFamily="34" charset="0"/>
              <a:ea typeface="黑体" pitchFamily="2" charset="-122"/>
            </a:endParaRPr>
          </a:p>
          <a:p>
            <a:r>
              <a:rPr lang="zh-CN" altLang="en-US" sz="2400" dirty="0">
                <a:latin typeface="Arial Narrow" pitchFamily="34" charset="0"/>
                <a:ea typeface="黑体" pitchFamily="2" charset="-122"/>
              </a:rPr>
              <a:t>将程序复制到本地</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系统的执行目录，并准备一个小的测试数据，即可通过</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的安装包进行运行调试</a:t>
            </a:r>
            <a:endParaRPr lang="en-US" altLang="zh-CN" sz="2400" dirty="0">
              <a:latin typeface="Arial Narrow" pitchFamily="34" charset="0"/>
              <a:ea typeface="黑体" pitchFamily="2" charset="-122"/>
            </a:endParaRPr>
          </a:p>
          <a:p>
            <a:pPr>
              <a:buNone/>
            </a:pPr>
            <a:r>
              <a:rPr lang="en-US" altLang="zh-CN" dirty="0">
                <a:latin typeface="Arial Narrow" pitchFamily="34" charset="0"/>
                <a:ea typeface="黑体" pitchFamily="2" charset="-122"/>
              </a:rPr>
              <a:t>    </a:t>
            </a:r>
            <a:r>
              <a:rPr lang="en-US" altLang="zh-CN" sz="2200" dirty="0">
                <a:solidFill>
                  <a:srgbClr val="00B0F0"/>
                </a:solidFill>
                <a:latin typeface="Arial Narrow" pitchFamily="34" charset="0"/>
                <a:ea typeface="黑体" pitchFamily="2" charset="-122"/>
              </a:rPr>
              <a:t>bin/</a:t>
            </a:r>
            <a:r>
              <a:rPr lang="en-US" altLang="zh-CN" sz="2200" dirty="0" err="1">
                <a:solidFill>
                  <a:srgbClr val="00B0F0"/>
                </a:solidFill>
                <a:latin typeface="Arial Narrow" pitchFamily="34" charset="0"/>
                <a:ea typeface="黑体" pitchFamily="2" charset="-122"/>
              </a:rPr>
              <a:t>hadoop</a:t>
            </a:r>
            <a:r>
              <a:rPr lang="en-US" altLang="zh-CN" sz="2200" dirty="0">
                <a:solidFill>
                  <a:srgbClr val="00B0F0"/>
                </a:solidFill>
                <a:latin typeface="Arial Narrow" pitchFamily="34" charset="0"/>
                <a:ea typeface="黑体" pitchFamily="2" charset="-122"/>
              </a:rPr>
              <a:t> fs –</a:t>
            </a:r>
            <a:r>
              <a:rPr lang="en-US" altLang="zh-CN" sz="2200" dirty="0" err="1">
                <a:solidFill>
                  <a:srgbClr val="00B0F0"/>
                </a:solidFill>
                <a:latin typeface="Arial Narrow" pitchFamily="34" charset="0"/>
                <a:ea typeface="黑体" pitchFamily="2" charset="-122"/>
              </a:rPr>
              <a:t>mkdir</a:t>
            </a:r>
            <a:r>
              <a:rPr lang="en-US" altLang="zh-CN" sz="2200" dirty="0">
                <a:solidFill>
                  <a:srgbClr val="00B0F0"/>
                </a:solidFill>
                <a:latin typeface="Arial Narrow" pitchFamily="34" charset="0"/>
                <a:ea typeface="黑体" pitchFamily="2" charset="-122"/>
              </a:rPr>
              <a:t> input</a:t>
            </a:r>
          </a:p>
          <a:p>
            <a:pPr>
              <a:buNone/>
            </a:pPr>
            <a:r>
              <a:rPr lang="en-US" altLang="zh-CN" sz="2200" dirty="0">
                <a:solidFill>
                  <a:srgbClr val="00B0F0"/>
                </a:solidFill>
                <a:latin typeface="Arial Narrow" pitchFamily="34" charset="0"/>
                <a:ea typeface="黑体" pitchFamily="2" charset="-122"/>
              </a:rPr>
              <a:t>     bin/</a:t>
            </a:r>
            <a:r>
              <a:rPr lang="en-US" altLang="zh-CN" sz="2200" dirty="0" err="1">
                <a:solidFill>
                  <a:srgbClr val="00B0F0"/>
                </a:solidFill>
                <a:latin typeface="Arial Narrow" pitchFamily="34" charset="0"/>
                <a:ea typeface="黑体" pitchFamily="2" charset="-122"/>
              </a:rPr>
              <a:t>hadoop</a:t>
            </a:r>
            <a:r>
              <a:rPr lang="en-US" altLang="zh-CN" sz="2200" dirty="0">
                <a:solidFill>
                  <a:srgbClr val="00B0F0"/>
                </a:solidFill>
                <a:latin typeface="Arial Narrow" pitchFamily="34" charset="0"/>
                <a:ea typeface="黑体" pitchFamily="2" charset="-122"/>
              </a:rPr>
              <a:t> fs –put docs/*.html input</a:t>
            </a:r>
          </a:p>
          <a:p>
            <a:pPr>
              <a:buNone/>
            </a:pPr>
            <a:r>
              <a:rPr lang="en-US" altLang="zh-CN" sz="2200" dirty="0">
                <a:solidFill>
                  <a:srgbClr val="00B0F0"/>
                </a:solidFill>
                <a:latin typeface="Arial Narrow" pitchFamily="34" charset="0"/>
                <a:ea typeface="黑体" pitchFamily="2" charset="-122"/>
              </a:rPr>
              <a:t>     bin/</a:t>
            </a:r>
            <a:r>
              <a:rPr lang="en-US" altLang="zh-CN" sz="2200" dirty="0" err="1">
                <a:solidFill>
                  <a:srgbClr val="00B0F0"/>
                </a:solidFill>
                <a:latin typeface="Arial Narrow" pitchFamily="34" charset="0"/>
                <a:ea typeface="黑体" pitchFamily="2" charset="-122"/>
              </a:rPr>
              <a:t>hadoop</a:t>
            </a:r>
            <a:r>
              <a:rPr lang="en-US" altLang="zh-CN" sz="2200" dirty="0">
                <a:solidFill>
                  <a:srgbClr val="00B0F0"/>
                </a:solidFill>
                <a:latin typeface="Arial Narrow" pitchFamily="34" charset="0"/>
                <a:ea typeface="黑体" pitchFamily="2" charset="-122"/>
              </a:rPr>
              <a:t> jar example.jar </a:t>
            </a:r>
            <a:r>
              <a:rPr lang="en-US" altLang="zh-CN" sz="2200" dirty="0" err="1">
                <a:solidFill>
                  <a:srgbClr val="00B0F0"/>
                </a:solidFill>
                <a:latin typeface="Arial Narrow" pitchFamily="34" charset="0"/>
                <a:ea typeface="黑体" pitchFamily="2" charset="-122"/>
              </a:rPr>
              <a:t>wordcount</a:t>
            </a:r>
            <a:r>
              <a:rPr lang="en-US" altLang="zh-CN" sz="2200" dirty="0">
                <a:solidFill>
                  <a:srgbClr val="00B0F0"/>
                </a:solidFill>
                <a:latin typeface="Arial Narrow" pitchFamily="34" charset="0"/>
                <a:ea typeface="黑体" pitchFamily="2" charset="-122"/>
              </a:rPr>
              <a:t> input output</a:t>
            </a:r>
          </a:p>
          <a:p>
            <a:pPr>
              <a:buNone/>
            </a:pPr>
            <a:endParaRPr lang="zh-CN" altLang="en-US" dirty="0">
              <a:latin typeface="Arial Narrow" pitchFamily="34" charset="0"/>
              <a:ea typeface="黑体" pitchFamily="2" charset="-122"/>
            </a:endParaRPr>
          </a:p>
          <a:p>
            <a:pPr marL="274320" lvl="1" indent="-274320">
              <a:spcBef>
                <a:spcPts val="580"/>
              </a:spcBef>
              <a:spcAft>
                <a:spcPts val="1200"/>
              </a:spcAft>
              <a:buClr>
                <a:schemeClr val="accent1"/>
              </a:buClr>
              <a:buNone/>
              <a:defRPr/>
            </a:pPr>
            <a:endParaRPr lang="zh-CN" altLang="en-US" sz="1600" dirty="0">
              <a:solidFill>
                <a:srgbClr val="0066FF"/>
              </a:solidFill>
              <a:latin typeface="Arial Narrow" pitchFamily="34" charset="0"/>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0851" y="905163"/>
            <a:ext cx="8599947" cy="5486399"/>
          </a:xfrm>
        </p:spPr>
        <p:txBody>
          <a:bodyPr>
            <a:normAutofit/>
          </a:bodyPr>
          <a:lstStyle/>
          <a:p>
            <a:pPr marL="274320" lvl="1" indent="-274320">
              <a:spcBef>
                <a:spcPts val="580"/>
              </a:spcBef>
              <a:spcAft>
                <a:spcPts val="1200"/>
              </a:spcAft>
              <a:buClr>
                <a:schemeClr val="accent1"/>
              </a:buClr>
              <a:buNone/>
              <a:defRPr/>
            </a:pPr>
            <a:r>
              <a:rPr lang="zh-CN" altLang="en-US" b="1" dirty="0">
                <a:solidFill>
                  <a:srgbClr val="00B050"/>
                </a:solidFill>
                <a:latin typeface="黑体" pitchFamily="2" charset="-122"/>
                <a:ea typeface="黑体" pitchFamily="2" charset="-122"/>
              </a:rPr>
              <a:t>远程作业提交</a:t>
            </a:r>
            <a:endParaRPr lang="en-US" altLang="zh-CN" b="1" dirty="0">
              <a:solidFill>
                <a:srgbClr val="00B050"/>
              </a:solidFill>
              <a:latin typeface="黑体" pitchFamily="2" charset="-122"/>
              <a:ea typeface="黑体" pitchFamily="2" charset="-122"/>
            </a:endParaRPr>
          </a:p>
          <a:p>
            <a:r>
              <a:rPr lang="zh-CN" altLang="en-US" sz="2400" dirty="0">
                <a:latin typeface="黑体" pitchFamily="2" charset="-122"/>
                <a:ea typeface="黑体" pitchFamily="2" charset="-122"/>
              </a:rPr>
              <a:t>当需要用集群进行海量数据处理时，在本地程序调试正确运行后，可按照前述的远程作业提交步骤，将作业提交到远程</a:t>
            </a:r>
            <a:r>
              <a:rPr lang="en-US" altLang="zh-CN" sz="2400" dirty="0" err="1">
                <a:latin typeface="黑体" pitchFamily="2" charset="-122"/>
                <a:ea typeface="黑体" pitchFamily="2" charset="-122"/>
              </a:rPr>
              <a:t>hadoop</a:t>
            </a:r>
            <a:r>
              <a:rPr lang="zh-CN" altLang="en-US" sz="2400" dirty="0">
                <a:latin typeface="黑体" pitchFamily="2" charset="-122"/>
                <a:ea typeface="黑体" pitchFamily="2" charset="-122"/>
              </a:rPr>
              <a:t>集群上运行。</a:t>
            </a:r>
          </a:p>
          <a:p>
            <a:pPr marL="274320" lvl="1" indent="-274320">
              <a:spcBef>
                <a:spcPts val="580"/>
              </a:spcBef>
              <a:spcAft>
                <a:spcPts val="1200"/>
              </a:spcAft>
              <a:buClr>
                <a:schemeClr val="accent1"/>
              </a:buClr>
              <a:buNone/>
              <a:defRPr/>
            </a:pPr>
            <a:endParaRPr lang="zh-CN" altLang="en-US" sz="1600" dirty="0">
              <a:solidFill>
                <a:srgbClr val="0066FF"/>
              </a:solidFill>
              <a:latin typeface="黑体" pitchFamily="2" charset="-122"/>
              <a:ea typeface="黑体" pitchFamily="2" charset="-122"/>
            </a:endParaRPr>
          </a:p>
        </p:txBody>
      </p:sp>
      <p:sp>
        <p:nvSpPr>
          <p:cNvPr id="15" name="Title 1"/>
          <p:cNvSpPr txBox="1">
            <a:spLocks/>
          </p:cNvSpPr>
          <p:nvPr/>
        </p:nvSpPr>
        <p:spPr>
          <a:xfrm>
            <a:off x="476381" y="256044"/>
            <a:ext cx="8325874" cy="46439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程序开发</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31615" y="1108363"/>
            <a:ext cx="8683076" cy="5486399"/>
          </a:xfrm>
        </p:spPr>
        <p:txBody>
          <a:bodyPr>
            <a:normAutofit/>
          </a:bodyPr>
          <a:lstStyle/>
          <a:p>
            <a:pPr marL="274320" lvl="1" indent="-274320">
              <a:spcBef>
                <a:spcPts val="580"/>
              </a:spcBef>
              <a:buClr>
                <a:schemeClr val="accent1"/>
              </a:buClr>
              <a:buNone/>
              <a:defRPr/>
            </a:pPr>
            <a:r>
              <a:rPr lang="zh-CN" altLang="en-US" sz="2600" b="1" dirty="0">
                <a:solidFill>
                  <a:srgbClr val="00B050"/>
                </a:solidFill>
                <a:latin typeface="Arial Narrow" pitchFamily="34" charset="0"/>
                <a:ea typeface="黑体" pitchFamily="2" charset="-122"/>
              </a:rPr>
              <a:t>实验内容与要求</a:t>
            </a:r>
            <a:endParaRPr lang="en-US" altLang="zh-CN" sz="2600" b="1" dirty="0">
              <a:solidFill>
                <a:srgbClr val="00B050"/>
              </a:solidFill>
              <a:latin typeface="Arial Narrow" pitchFamily="34" charset="0"/>
              <a:ea typeface="黑体" pitchFamily="2" charset="-122"/>
            </a:endParaRPr>
          </a:p>
          <a:p>
            <a:pPr marL="342900" lvl="1" indent="-342900">
              <a:spcBef>
                <a:spcPts val="580"/>
              </a:spcBef>
              <a:buClr>
                <a:schemeClr val="accent1"/>
              </a:buClr>
              <a:buNone/>
              <a:defRPr/>
            </a:pPr>
            <a:r>
              <a:rPr lang="en-US" altLang="zh-CN" dirty="0">
                <a:latin typeface="Arial Narrow" pitchFamily="34" charset="0"/>
                <a:ea typeface="黑体" pitchFamily="2" charset="-122"/>
              </a:rPr>
              <a:t>1. </a:t>
            </a:r>
            <a:r>
              <a:rPr lang="zh-CN" altLang="en-US" sz="2200" dirty="0">
                <a:latin typeface="Arial Narrow" pitchFamily="34" charset="0"/>
                <a:ea typeface="黑体" pitchFamily="2" charset="-122"/>
              </a:rPr>
              <a:t>每人在自己本地电脑上正确安装和运行伪分布式</a:t>
            </a:r>
            <a:r>
              <a:rPr lang="en-US" altLang="zh-CN" sz="2200" dirty="0" err="1">
                <a:latin typeface="Arial Narrow" pitchFamily="34" charset="0"/>
                <a:ea typeface="黑体" pitchFamily="2" charset="-122"/>
              </a:rPr>
              <a:t>Hadoop</a:t>
            </a:r>
            <a:r>
              <a:rPr lang="zh-CN" altLang="en-US" sz="2200" dirty="0">
                <a:latin typeface="Arial Narrow" pitchFamily="34" charset="0"/>
                <a:ea typeface="黑体" pitchFamily="2" charset="-122"/>
              </a:rPr>
              <a:t>系统</a:t>
            </a:r>
            <a:endParaRPr lang="en-US" altLang="zh-CN" sz="2200" dirty="0">
              <a:latin typeface="Arial Narrow" pitchFamily="34" charset="0"/>
              <a:ea typeface="黑体" pitchFamily="2" charset="-122"/>
            </a:endParaRPr>
          </a:p>
          <a:p>
            <a:pPr marL="342900" lvl="1" indent="-342900">
              <a:spcBef>
                <a:spcPts val="580"/>
              </a:spcBef>
              <a:buClr>
                <a:schemeClr val="accent1"/>
              </a:buClr>
              <a:buNone/>
              <a:defRPr/>
            </a:pPr>
            <a:r>
              <a:rPr lang="en-US" altLang="zh-CN" sz="2200" dirty="0">
                <a:latin typeface="Arial Narrow" pitchFamily="34" charset="0"/>
                <a:ea typeface="黑体" pitchFamily="2" charset="-122"/>
              </a:rPr>
              <a:t>	</a:t>
            </a:r>
            <a:r>
              <a:rPr lang="zh-CN" altLang="en-US" sz="2200" dirty="0">
                <a:latin typeface="Arial Narrow" pitchFamily="34" charset="0"/>
                <a:ea typeface="黑体" pitchFamily="2" charset="-122"/>
              </a:rPr>
              <a:t>安装操作手册和本课程课件请从</a:t>
            </a:r>
            <a:r>
              <a:rPr lang="en-US" altLang="zh-CN" sz="2200" dirty="0" err="1">
                <a:latin typeface="Arial Narrow" pitchFamily="34" charset="0"/>
                <a:ea typeface="黑体" pitchFamily="2" charset="-122"/>
              </a:rPr>
              <a:t>MapReduce</a:t>
            </a:r>
            <a:r>
              <a:rPr lang="zh-CN" altLang="en-US" sz="2200" dirty="0">
                <a:latin typeface="Arial Narrow" pitchFamily="34" charset="0"/>
                <a:ea typeface="黑体" pitchFamily="2" charset="-122"/>
              </a:rPr>
              <a:t>课程目录下载。</a:t>
            </a:r>
            <a:endParaRPr lang="en-US" altLang="zh-CN" sz="2200" dirty="0">
              <a:latin typeface="Arial Narrow" pitchFamily="34" charset="0"/>
              <a:ea typeface="黑体" pitchFamily="2" charset="-122"/>
            </a:endParaRPr>
          </a:p>
          <a:p>
            <a:pPr marL="342900" lvl="1" indent="-342900">
              <a:spcBef>
                <a:spcPts val="580"/>
              </a:spcBef>
              <a:buClr>
                <a:schemeClr val="accent1"/>
              </a:buClr>
              <a:buNone/>
              <a:defRPr/>
            </a:pPr>
            <a:r>
              <a:rPr lang="en-US" altLang="zh-CN" sz="2200" dirty="0">
                <a:latin typeface="Arial Narrow" pitchFamily="34" charset="0"/>
                <a:ea typeface="黑体" pitchFamily="2" charset="-122"/>
              </a:rPr>
              <a:t>2. </a:t>
            </a:r>
            <a:r>
              <a:rPr lang="zh-CN" altLang="en-US" sz="2200" dirty="0">
                <a:latin typeface="Arial Narrow" pitchFamily="34" charset="0"/>
                <a:ea typeface="黑体" pitchFamily="2" charset="-122"/>
              </a:rPr>
              <a:t>安装完成后</a:t>
            </a:r>
            <a:r>
              <a:rPr lang="en-US" altLang="zh-CN" sz="2200" dirty="0">
                <a:latin typeface="Arial Narrow" pitchFamily="34" charset="0"/>
                <a:ea typeface="黑体" pitchFamily="2" charset="-122"/>
              </a:rPr>
              <a:t>,</a:t>
            </a:r>
            <a:r>
              <a:rPr lang="zh-CN" altLang="en-US" sz="2200" dirty="0">
                <a:latin typeface="Arial Narrow" pitchFamily="34" charset="0"/>
                <a:ea typeface="黑体" pitchFamily="2" charset="-122"/>
              </a:rPr>
              <a:t>自己寻找一组英文网页数据</a:t>
            </a:r>
            <a:r>
              <a:rPr lang="en-US" altLang="zh-CN" sz="2200" dirty="0">
                <a:latin typeface="Arial Narrow" pitchFamily="34" charset="0"/>
                <a:ea typeface="黑体" pitchFamily="2" charset="-122"/>
              </a:rPr>
              <a:t>,</a:t>
            </a:r>
            <a:r>
              <a:rPr lang="zh-CN" altLang="en-US" sz="2200" dirty="0">
                <a:latin typeface="Arial Narrow" pitchFamily="34" charset="0"/>
                <a:ea typeface="黑体" pitchFamily="2" charset="-122"/>
              </a:rPr>
              <a:t>在本机上运行</a:t>
            </a:r>
            <a:r>
              <a:rPr lang="en-US" altLang="zh-CN" sz="2200" dirty="0" err="1">
                <a:latin typeface="Arial Narrow" pitchFamily="34" charset="0"/>
                <a:ea typeface="黑体" pitchFamily="2" charset="-122"/>
              </a:rPr>
              <a:t>Hadoop</a:t>
            </a:r>
            <a:r>
              <a:rPr lang="zh-CN" altLang="en-US" sz="2200" dirty="0">
                <a:latin typeface="Arial Narrow" pitchFamily="34" charset="0"/>
                <a:ea typeface="黑体" pitchFamily="2" charset="-122"/>
              </a:rPr>
              <a:t>系统自带的</a:t>
            </a:r>
            <a:r>
              <a:rPr lang="en-US" altLang="zh-CN" sz="2200" dirty="0" err="1">
                <a:latin typeface="Arial Narrow" pitchFamily="34" charset="0"/>
                <a:ea typeface="黑体" pitchFamily="2" charset="-122"/>
              </a:rPr>
              <a:t>WordCount</a:t>
            </a:r>
            <a:r>
              <a:rPr lang="zh-CN" altLang="en-US" sz="2200" dirty="0">
                <a:latin typeface="Arial Narrow" pitchFamily="34" charset="0"/>
                <a:ea typeface="黑体" pitchFamily="2" charset="-122"/>
              </a:rPr>
              <a:t>可执行程序文件</a:t>
            </a:r>
            <a:r>
              <a:rPr lang="en-US" altLang="zh-CN" sz="2200" dirty="0">
                <a:latin typeface="Arial Narrow" pitchFamily="34" charset="0"/>
                <a:ea typeface="黑体" pitchFamily="2" charset="-122"/>
              </a:rPr>
              <a:t>,</a:t>
            </a:r>
            <a:r>
              <a:rPr lang="zh-CN" altLang="en-US" sz="2200" dirty="0">
                <a:latin typeface="Arial Narrow" pitchFamily="34" charset="0"/>
                <a:ea typeface="黑体" pitchFamily="2" charset="-122"/>
              </a:rPr>
              <a:t>并产生输出结果</a:t>
            </a:r>
            <a:endParaRPr lang="en-US" altLang="zh-CN" sz="2200" dirty="0">
              <a:latin typeface="Arial Narrow" pitchFamily="34" charset="0"/>
              <a:ea typeface="黑体" pitchFamily="2" charset="-122"/>
            </a:endParaRPr>
          </a:p>
          <a:p>
            <a:pPr marL="342900" lvl="1" indent="-342900">
              <a:spcBef>
                <a:spcPts val="580"/>
              </a:spcBef>
              <a:buClr>
                <a:schemeClr val="accent1"/>
              </a:buClr>
              <a:buNone/>
              <a:defRPr/>
            </a:pPr>
            <a:r>
              <a:rPr lang="en-US" altLang="zh-CN" sz="2200" dirty="0">
                <a:latin typeface="Arial Narrow" pitchFamily="34" charset="0"/>
                <a:ea typeface="黑体" pitchFamily="2" charset="-122"/>
              </a:rPr>
              <a:t>3. </a:t>
            </a:r>
            <a:r>
              <a:rPr lang="zh-CN" altLang="en-US" sz="2200" dirty="0">
                <a:latin typeface="Arial Narrow" pitchFamily="34" charset="0"/>
                <a:ea typeface="黑体" pitchFamily="2" charset="-122"/>
              </a:rPr>
              <a:t>实验结果提交：要求书写一个实验报告，其中包括：</a:t>
            </a:r>
            <a:endParaRPr lang="en-US" altLang="zh-CN" sz="2200" dirty="0">
              <a:latin typeface="Arial Narrow" pitchFamily="34" charset="0"/>
              <a:ea typeface="黑体" pitchFamily="2" charset="-122"/>
            </a:endParaRPr>
          </a:p>
          <a:p>
            <a:pPr marL="617220" lvl="2" indent="-342900">
              <a:spcBef>
                <a:spcPts val="580"/>
              </a:spcBef>
              <a:buClr>
                <a:schemeClr val="accent1"/>
              </a:buClr>
              <a:buAutoNum type="arabicPeriod"/>
              <a:defRPr/>
            </a:pPr>
            <a:r>
              <a:rPr lang="zh-CN" altLang="en-US" sz="1800" dirty="0">
                <a:latin typeface="Arial Narrow" pitchFamily="34" charset="0"/>
                <a:ea typeface="黑体" pitchFamily="2" charset="-122"/>
              </a:rPr>
              <a:t>系统安装运行的情况</a:t>
            </a:r>
            <a:endParaRPr lang="en-US" altLang="zh-CN" sz="1800" dirty="0">
              <a:latin typeface="Arial Narrow" pitchFamily="34" charset="0"/>
              <a:ea typeface="黑体" pitchFamily="2" charset="-122"/>
            </a:endParaRPr>
          </a:p>
          <a:p>
            <a:pPr marL="617220" lvl="2" indent="-342900">
              <a:spcBef>
                <a:spcPts val="580"/>
              </a:spcBef>
              <a:buClr>
                <a:schemeClr val="accent1"/>
              </a:buClr>
              <a:buAutoNum type="arabicPeriod"/>
              <a:defRPr/>
            </a:pPr>
            <a:r>
              <a:rPr lang="zh-CN" altLang="en-US" sz="1800" dirty="0">
                <a:latin typeface="Arial Narrow" pitchFamily="34" charset="0"/>
                <a:ea typeface="黑体" pitchFamily="2" charset="-122"/>
              </a:rPr>
              <a:t>实验数据说明（下载的什么网页数据，多少个</a:t>
            </a:r>
            <a:r>
              <a:rPr lang="en-US" altLang="zh-CN" sz="1800" dirty="0">
                <a:latin typeface="Arial Narrow" pitchFamily="34" charset="0"/>
                <a:ea typeface="黑体" pitchFamily="2" charset="-122"/>
              </a:rPr>
              <a:t>HTML</a:t>
            </a:r>
            <a:r>
              <a:rPr lang="zh-CN" altLang="en-US" sz="1800" dirty="0">
                <a:latin typeface="Arial Narrow" pitchFamily="34" charset="0"/>
                <a:ea typeface="黑体" pitchFamily="2" charset="-122"/>
              </a:rPr>
              <a:t>或</a:t>
            </a:r>
            <a:r>
              <a:rPr lang="en-US" altLang="zh-CN" sz="1800" dirty="0">
                <a:latin typeface="Arial Narrow" pitchFamily="34" charset="0"/>
                <a:ea typeface="黑体" pitchFamily="2" charset="-122"/>
              </a:rPr>
              <a:t>text</a:t>
            </a:r>
            <a:r>
              <a:rPr lang="zh-CN" altLang="en-US" sz="1800" dirty="0">
                <a:latin typeface="Arial Narrow" pitchFamily="34" charset="0"/>
                <a:ea typeface="黑体" pitchFamily="2" charset="-122"/>
              </a:rPr>
              <a:t>文件</a:t>
            </a:r>
            <a:r>
              <a:rPr lang="en-US" altLang="zh-CN" sz="1800" dirty="0">
                <a:latin typeface="Arial Narrow" pitchFamily="34" charset="0"/>
                <a:ea typeface="黑体" pitchFamily="2" charset="-122"/>
              </a:rPr>
              <a:t>)</a:t>
            </a:r>
          </a:p>
          <a:p>
            <a:pPr marL="617220" lvl="2" indent="-342900">
              <a:spcBef>
                <a:spcPts val="580"/>
              </a:spcBef>
              <a:buClr>
                <a:schemeClr val="accent1"/>
              </a:buClr>
              <a:buAutoNum type="arabicPeriod"/>
              <a:defRPr/>
            </a:pPr>
            <a:r>
              <a:rPr lang="zh-CN" altLang="en-US" sz="1800" dirty="0">
                <a:latin typeface="Arial Narrow" pitchFamily="34" charset="0"/>
                <a:ea typeface="黑体" pitchFamily="2" charset="-122"/>
              </a:rPr>
              <a:t>程序运行后在</a:t>
            </a:r>
            <a:r>
              <a:rPr lang="en-US" altLang="zh-CN" sz="1800" dirty="0" err="1">
                <a:latin typeface="Arial Narrow" pitchFamily="34" charset="0"/>
                <a:ea typeface="黑体" pitchFamily="2" charset="-122"/>
              </a:rPr>
              <a:t>Hadoop</a:t>
            </a:r>
            <a:r>
              <a:rPr lang="en-US" altLang="zh-CN" sz="1800" dirty="0">
                <a:latin typeface="Arial Narrow" pitchFamily="34" charset="0"/>
                <a:ea typeface="黑体" pitchFamily="2" charset="-122"/>
              </a:rPr>
              <a:t> Web</a:t>
            </a:r>
            <a:r>
              <a:rPr lang="zh-CN" altLang="en-US" sz="1800" dirty="0">
                <a:latin typeface="Arial Narrow" pitchFamily="34" charset="0"/>
                <a:ea typeface="黑体" pitchFamily="2" charset="-122"/>
              </a:rPr>
              <a:t>作业状态查看界面上的作业运行状态屏幕拷贝</a:t>
            </a:r>
            <a:endParaRPr lang="en-US" altLang="zh-CN" sz="1800" dirty="0">
              <a:latin typeface="Arial Narrow" pitchFamily="34" charset="0"/>
              <a:ea typeface="黑体" pitchFamily="2" charset="-122"/>
            </a:endParaRPr>
          </a:p>
          <a:p>
            <a:pPr marL="617220" lvl="2" indent="-342900">
              <a:spcBef>
                <a:spcPts val="580"/>
              </a:spcBef>
              <a:buClr>
                <a:schemeClr val="accent1"/>
              </a:buClr>
              <a:buAutoNum type="arabicPeriod"/>
              <a:defRPr/>
            </a:pPr>
            <a:r>
              <a:rPr lang="zh-CN" altLang="en-US" sz="1800" dirty="0">
                <a:latin typeface="Arial Narrow" pitchFamily="34" charset="0"/>
                <a:ea typeface="黑体" pitchFamily="2" charset="-122"/>
              </a:rPr>
              <a:t>实验输出结果开头部分的屏幕拷贝</a:t>
            </a:r>
            <a:endParaRPr lang="en-US" altLang="zh-CN" sz="1800" dirty="0">
              <a:latin typeface="Arial Narrow" pitchFamily="34" charset="0"/>
              <a:ea typeface="黑体" pitchFamily="2" charset="-122"/>
            </a:endParaRPr>
          </a:p>
          <a:p>
            <a:pPr marL="617220" lvl="2" indent="-342900">
              <a:spcBef>
                <a:spcPts val="580"/>
              </a:spcBef>
              <a:buClr>
                <a:schemeClr val="accent1"/>
              </a:buClr>
              <a:buAutoNum type="arabicPeriod"/>
              <a:defRPr/>
            </a:pPr>
            <a:r>
              <a:rPr lang="zh-CN" altLang="en-US" sz="1800" dirty="0">
                <a:latin typeface="Arial Narrow" pitchFamily="34" charset="0"/>
                <a:ea typeface="黑体" pitchFamily="2" charset="-122"/>
              </a:rPr>
              <a:t>实验体会</a:t>
            </a:r>
            <a:endParaRPr lang="en-US" altLang="zh-CN" sz="1800" dirty="0">
              <a:latin typeface="Arial Narrow" pitchFamily="34" charset="0"/>
              <a:ea typeface="黑体" pitchFamily="2" charset="-122"/>
            </a:endParaRPr>
          </a:p>
          <a:p>
            <a:pPr marL="617220" lvl="2" indent="-342900">
              <a:spcBef>
                <a:spcPts val="580"/>
              </a:spcBef>
              <a:buClr>
                <a:schemeClr val="accent1"/>
              </a:buClr>
              <a:buAutoNum type="arabicPeriod"/>
              <a:defRPr/>
            </a:pPr>
            <a:r>
              <a:rPr lang="zh-CN" altLang="en-US" sz="1800" dirty="0">
                <a:solidFill>
                  <a:srgbClr val="0066FF"/>
                </a:solidFill>
                <a:latin typeface="Arial Narrow" pitchFamily="34" charset="0"/>
                <a:ea typeface="黑体" pitchFamily="2" charset="-122"/>
              </a:rPr>
              <a:t>实验报告文件命名规则：</a:t>
            </a:r>
            <a:r>
              <a:rPr lang="en-US" altLang="zh-CN" sz="1800" dirty="0">
                <a:solidFill>
                  <a:srgbClr val="FF0000"/>
                </a:solidFill>
                <a:latin typeface="Arial Narrow" pitchFamily="34" charset="0"/>
                <a:ea typeface="黑体" pitchFamily="2" charset="-122"/>
              </a:rPr>
              <a:t>MPLab1-</a:t>
            </a:r>
            <a:r>
              <a:rPr lang="zh-CN" altLang="en-US" sz="1800" dirty="0">
                <a:solidFill>
                  <a:srgbClr val="FF0000"/>
                </a:solidFill>
                <a:latin typeface="Arial Narrow" pitchFamily="34" charset="0"/>
                <a:ea typeface="黑体" pitchFamily="2" charset="-122"/>
              </a:rPr>
              <a:t>学号</a:t>
            </a:r>
            <a:r>
              <a:rPr lang="en-US" altLang="zh-CN" sz="1800" dirty="0">
                <a:solidFill>
                  <a:srgbClr val="FF0000"/>
                </a:solidFill>
                <a:latin typeface="Arial Narrow" pitchFamily="34" charset="0"/>
                <a:ea typeface="黑体" pitchFamily="2" charset="-122"/>
              </a:rPr>
              <a:t>-</a:t>
            </a:r>
            <a:r>
              <a:rPr lang="zh-CN" altLang="en-US" sz="1800" dirty="0">
                <a:solidFill>
                  <a:srgbClr val="FF0000"/>
                </a:solidFill>
                <a:latin typeface="Arial Narrow" pitchFamily="34" charset="0"/>
                <a:ea typeface="黑体" pitchFamily="2" charset="-122"/>
              </a:rPr>
              <a:t>姓名</a:t>
            </a:r>
            <a:r>
              <a:rPr lang="en-US" altLang="zh-CN" sz="1800" dirty="0">
                <a:solidFill>
                  <a:srgbClr val="FF0000"/>
                </a:solidFill>
                <a:latin typeface="Arial Narrow" pitchFamily="34" charset="0"/>
                <a:ea typeface="黑体" pitchFamily="2" charset="-122"/>
              </a:rPr>
              <a:t>.doc</a:t>
            </a:r>
          </a:p>
          <a:p>
            <a:pPr marL="617220" lvl="2" indent="-342900">
              <a:spcBef>
                <a:spcPts val="580"/>
              </a:spcBef>
              <a:buClr>
                <a:schemeClr val="accent1"/>
              </a:buClr>
              <a:buNone/>
              <a:defRPr/>
            </a:pPr>
            <a:r>
              <a:rPr lang="en-US" altLang="zh-CN" sz="1800" dirty="0" smtClean="0">
                <a:solidFill>
                  <a:srgbClr val="0066FF"/>
                </a:solidFill>
                <a:latin typeface="Arial Narrow" pitchFamily="34" charset="0"/>
                <a:ea typeface="黑体" pitchFamily="2" charset="-122"/>
              </a:rPr>
              <a:t>	</a:t>
            </a:r>
            <a:r>
              <a:rPr lang="zh-CN" altLang="en-US" sz="1800" dirty="0" smtClean="0">
                <a:solidFill>
                  <a:srgbClr val="0066FF"/>
                </a:solidFill>
                <a:latin typeface="Arial Narrow" pitchFamily="34" charset="0"/>
                <a:ea typeface="黑体" pitchFamily="2" charset="-122"/>
              </a:rPr>
              <a:t>实验</a:t>
            </a:r>
            <a:r>
              <a:rPr lang="zh-CN" altLang="en-US" sz="1800" dirty="0">
                <a:solidFill>
                  <a:srgbClr val="0066FF"/>
                </a:solidFill>
                <a:latin typeface="Arial Narrow" pitchFamily="34" charset="0"/>
                <a:ea typeface="黑体" pitchFamily="2" charset="-122"/>
              </a:rPr>
              <a:t>完成时间</a:t>
            </a:r>
            <a:r>
              <a:rPr lang="zh-CN" altLang="en-US" sz="1800" dirty="0" smtClean="0">
                <a:solidFill>
                  <a:srgbClr val="0066FF"/>
                </a:solidFill>
                <a:latin typeface="Arial Narrow" pitchFamily="34" charset="0"/>
                <a:ea typeface="黑体" pitchFamily="2" charset="-122"/>
              </a:rPr>
              <a:t>：</a:t>
            </a:r>
            <a:r>
              <a:rPr lang="en-US" altLang="zh-CN" sz="1800" dirty="0" smtClean="0">
                <a:solidFill>
                  <a:srgbClr val="FF0000"/>
                </a:solidFill>
                <a:latin typeface="Arial Narrow" pitchFamily="34" charset="0"/>
                <a:ea typeface="黑体" pitchFamily="2" charset="-122"/>
              </a:rPr>
              <a:t>9</a:t>
            </a:r>
            <a:r>
              <a:rPr lang="zh-CN" altLang="en-US" sz="1800" dirty="0" smtClean="0">
                <a:solidFill>
                  <a:srgbClr val="FF0000"/>
                </a:solidFill>
                <a:latin typeface="Arial Narrow" pitchFamily="34" charset="0"/>
                <a:ea typeface="黑体" pitchFamily="2" charset="-122"/>
              </a:rPr>
              <a:t>月</a:t>
            </a:r>
            <a:r>
              <a:rPr lang="en-US" altLang="zh-CN" sz="1800" dirty="0" smtClean="0">
                <a:solidFill>
                  <a:srgbClr val="FF0000"/>
                </a:solidFill>
                <a:latin typeface="Arial Narrow" pitchFamily="34" charset="0"/>
                <a:ea typeface="黑体" pitchFamily="2" charset="-122"/>
              </a:rPr>
              <a:t>19</a:t>
            </a:r>
            <a:r>
              <a:rPr lang="zh-CN" altLang="en-US" sz="1800" dirty="0" smtClean="0">
                <a:solidFill>
                  <a:srgbClr val="FF0000"/>
                </a:solidFill>
                <a:latin typeface="Arial Narrow" pitchFamily="34" charset="0"/>
                <a:ea typeface="黑体" pitchFamily="2" charset="-122"/>
              </a:rPr>
              <a:t>日前</a:t>
            </a:r>
            <a:r>
              <a:rPr lang="zh-CN" altLang="en-US" sz="1800" dirty="0">
                <a:solidFill>
                  <a:srgbClr val="FF0000"/>
                </a:solidFill>
                <a:latin typeface="Arial Narrow" pitchFamily="34" charset="0"/>
                <a:ea typeface="黑体" pitchFamily="2" charset="-122"/>
              </a:rPr>
              <a:t>完成并提交报告</a:t>
            </a:r>
          </a:p>
        </p:txBody>
      </p:sp>
      <p:sp>
        <p:nvSpPr>
          <p:cNvPr id="15" name="Title 1"/>
          <p:cNvSpPr txBox="1">
            <a:spLocks/>
          </p:cNvSpPr>
          <p:nvPr/>
        </p:nvSpPr>
        <p:spPr>
          <a:xfrm>
            <a:off x="476381" y="256044"/>
            <a:ext cx="8325874" cy="778430"/>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0066FF"/>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实验</a:t>
            </a:r>
            <a:r>
              <a:rPr kumimoji="0" lang="en-US" altLang="zh-CN" sz="2400" b="1" i="0" u="none" strike="noStrike" kern="1200" cap="none" spc="50" normalizeH="0" baseline="0" noProof="0" dirty="0" smtClean="0">
                <a:ln w="11430"/>
                <a:solidFill>
                  <a:srgbClr val="0066FF"/>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2</a:t>
            </a:r>
            <a:r>
              <a:rPr kumimoji="0" lang="zh-CN" altLang="en-US" sz="2400" b="1" i="0" u="none" strike="noStrike" kern="1200" cap="none" spc="50" normalizeH="0" baseline="0" noProof="0" dirty="0" smtClean="0">
                <a:ln w="11430"/>
                <a:solidFill>
                  <a:srgbClr val="0066FF"/>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a:t>
            </a:r>
            <a:r>
              <a:rPr kumimoji="0" lang="zh-CN" altLang="en-US" sz="2400" b="1" i="0" u="none" strike="noStrike" kern="1200" cap="none" spc="50" normalizeH="0" baseline="0" noProof="0" dirty="0">
                <a:ln w="11430"/>
                <a:solidFill>
                  <a:srgbClr val="0066FF"/>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安装单机</a:t>
            </a:r>
            <a:r>
              <a:rPr kumimoji="0" lang="en-US" altLang="zh-CN" sz="2400" b="1" i="0" u="none" strike="noStrike" kern="1200" cap="none" spc="50" normalizeH="0" baseline="0" noProof="0" dirty="0" err="1">
                <a:ln w="11430"/>
                <a:solidFill>
                  <a:srgbClr val="0066FF"/>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0066FF"/>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系统与</a:t>
            </a:r>
            <a:r>
              <a:rPr kumimoji="0" lang="en-US" altLang="zh-CN" sz="2400" b="1" i="0" u="none" strike="noStrike" kern="1200" cap="none" spc="50" normalizeH="0" baseline="0" noProof="0" dirty="0" err="1">
                <a:ln w="11430"/>
                <a:solidFill>
                  <a:srgbClr val="0066FF"/>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WordCount</a:t>
            </a:r>
            <a:r>
              <a:rPr kumimoji="0" lang="zh-CN" altLang="en-US" sz="2400" b="1" i="0" u="none" strike="noStrike" kern="1200" cap="none" spc="50" normalizeH="0" baseline="0" noProof="0" dirty="0">
                <a:ln w="11430"/>
                <a:solidFill>
                  <a:srgbClr val="0066FF"/>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程序实验</a:t>
            </a:r>
            <a:endParaRPr kumimoji="0" lang="en-US" altLang="zh-CN" sz="2400" b="1" i="0" u="none" strike="noStrike" kern="1200" cap="none" spc="50" normalizeH="0" baseline="0" noProof="0" dirty="0">
              <a:ln w="11430"/>
              <a:solidFill>
                <a:srgbClr val="0066FF"/>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68560" y="1108363"/>
            <a:ext cx="8599947" cy="5486399"/>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实验分组</a:t>
            </a:r>
            <a:endParaRPr lang="en-US" altLang="zh-CN" sz="2600" b="1" dirty="0">
              <a:solidFill>
                <a:srgbClr val="00B050"/>
              </a:solidFill>
              <a:latin typeface="Arial Narrow" pitchFamily="34" charset="0"/>
              <a:ea typeface="黑体" pitchFamily="2" charset="-122"/>
            </a:endParaRPr>
          </a:p>
          <a:p>
            <a:pPr marL="268288" lvl="1" indent="-268288">
              <a:spcBef>
                <a:spcPts val="580"/>
              </a:spcBef>
              <a:buClr>
                <a:schemeClr val="accent1"/>
              </a:buClr>
              <a:defRPr/>
            </a:pPr>
            <a:r>
              <a:rPr lang="zh-CN" altLang="en-US" dirty="0">
                <a:latin typeface="Arial Narrow" pitchFamily="34" charset="0"/>
                <a:ea typeface="黑体" pitchFamily="2" charset="-122"/>
              </a:rPr>
              <a:t>自</a:t>
            </a:r>
            <a:r>
              <a:rPr lang="zh-CN" altLang="en-US" dirty="0" smtClean="0">
                <a:latin typeface="Arial Narrow" pitchFamily="34" charset="0"/>
                <a:ea typeface="黑体" pitchFamily="2" charset="-122"/>
              </a:rPr>
              <a:t>第三次</a:t>
            </a:r>
            <a:r>
              <a:rPr lang="zh-CN" altLang="en-US" dirty="0">
                <a:latin typeface="Arial Narrow" pitchFamily="34" charset="0"/>
                <a:ea typeface="黑体" pitchFamily="2" charset="-122"/>
              </a:rPr>
              <a:t>实验开始，以小组形式完成后续实验，以及最后的课程</a:t>
            </a:r>
            <a:r>
              <a:rPr lang="zh-CN" altLang="en-US" dirty="0" smtClean="0">
                <a:latin typeface="Arial Narrow" pitchFamily="34" charset="0"/>
                <a:ea typeface="黑体" pitchFamily="2" charset="-122"/>
              </a:rPr>
              <a:t>设计。</a:t>
            </a:r>
            <a:endParaRPr lang="en-US" altLang="zh-CN" dirty="0">
              <a:latin typeface="Arial Narrow" pitchFamily="34" charset="0"/>
              <a:ea typeface="黑体" pitchFamily="2" charset="-122"/>
            </a:endParaRPr>
          </a:p>
          <a:p>
            <a:pPr marL="268288" lvl="1" indent="-268288">
              <a:spcBef>
                <a:spcPts val="580"/>
              </a:spcBef>
              <a:buClr>
                <a:schemeClr val="accent1"/>
              </a:buClr>
              <a:defRPr/>
            </a:pPr>
            <a:r>
              <a:rPr lang="zh-CN" altLang="en-US" dirty="0">
                <a:latin typeface="Arial Narrow" pitchFamily="34" charset="0"/>
                <a:ea typeface="黑体" pitchFamily="2" charset="-122"/>
              </a:rPr>
              <a:t>可自由组合实验小组，每组</a:t>
            </a:r>
            <a:r>
              <a:rPr lang="en-US" altLang="zh-CN" dirty="0">
                <a:latin typeface="Arial Narrow" pitchFamily="34" charset="0"/>
                <a:ea typeface="黑体" pitchFamily="2" charset="-122"/>
              </a:rPr>
              <a:t>2-4</a:t>
            </a:r>
            <a:r>
              <a:rPr lang="zh-CN" altLang="en-US" dirty="0">
                <a:latin typeface="Arial Narrow" pitchFamily="34" charset="0"/>
                <a:ea typeface="黑体" pitchFamily="2" charset="-122"/>
              </a:rPr>
              <a:t>人</a:t>
            </a:r>
            <a:endParaRPr lang="en-US" altLang="zh-CN" dirty="0">
              <a:latin typeface="Arial Narrow" pitchFamily="34" charset="0"/>
              <a:ea typeface="黑体" pitchFamily="2" charset="-122"/>
            </a:endParaRPr>
          </a:p>
          <a:p>
            <a:pPr marL="268288" lvl="1" indent="-268288">
              <a:spcBef>
                <a:spcPts val="580"/>
              </a:spcBef>
              <a:buClr>
                <a:schemeClr val="accent1"/>
              </a:buClr>
              <a:defRPr/>
            </a:pPr>
            <a:r>
              <a:rPr lang="zh-CN" altLang="en-US" dirty="0">
                <a:latin typeface="Arial Narrow" pitchFamily="34" charset="0"/>
                <a:ea typeface="黑体" pitchFamily="2" charset="-122"/>
              </a:rPr>
              <a:t>请各小组成立后，为在</a:t>
            </a:r>
            <a:r>
              <a:rPr lang="en-US" altLang="zh-CN" dirty="0" err="1">
                <a:latin typeface="Arial Narrow" pitchFamily="34" charset="0"/>
                <a:ea typeface="黑体" pitchFamily="2" charset="-122"/>
              </a:rPr>
              <a:t>Hadoop</a:t>
            </a:r>
            <a:r>
              <a:rPr lang="zh-CN" altLang="en-US" dirty="0">
                <a:latin typeface="Arial Narrow" pitchFamily="34" charset="0"/>
                <a:ea typeface="黑体" pitchFamily="2" charset="-122"/>
              </a:rPr>
              <a:t>集群上创建小组的访问账户，请将小组成员信息（姓名，学号，邮箱）发送给：</a:t>
            </a:r>
            <a:endParaRPr lang="en-US" altLang="zh-CN" dirty="0">
              <a:latin typeface="Arial Narrow" pitchFamily="34" charset="0"/>
              <a:ea typeface="黑体" pitchFamily="2" charset="-122"/>
            </a:endParaRPr>
          </a:p>
          <a:p>
            <a:pPr marL="268288" lvl="1" indent="-268288">
              <a:spcBef>
                <a:spcPts val="580"/>
              </a:spcBef>
              <a:buClr>
                <a:schemeClr val="accent1"/>
              </a:buClr>
              <a:buNone/>
              <a:defRPr/>
            </a:pPr>
            <a:r>
              <a:rPr lang="en-US" altLang="zh-CN" dirty="0">
                <a:latin typeface="Arial Narrow" pitchFamily="34" charset="0"/>
                <a:ea typeface="黑体" pitchFamily="2" charset="-122"/>
              </a:rPr>
              <a:t>	         </a:t>
            </a:r>
            <a:r>
              <a:rPr lang="en-US" altLang="zh-CN" dirty="0">
                <a:solidFill>
                  <a:srgbClr val="C00000"/>
                </a:solidFill>
                <a:latin typeface="Arial Narrow" pitchFamily="34" charset="0"/>
                <a:ea typeface="黑体" pitchFamily="2" charset="-122"/>
              </a:rPr>
              <a:t>BigDataCourseNJU@126.com</a:t>
            </a:r>
          </a:p>
          <a:p>
            <a:pPr marL="342900" lvl="1" indent="-342900">
              <a:spcBef>
                <a:spcPts val="580"/>
              </a:spcBef>
              <a:buClr>
                <a:schemeClr val="accent1"/>
              </a:buClr>
              <a:buNone/>
              <a:defRPr/>
            </a:pPr>
            <a:endParaRPr lang="zh-CN" altLang="en-US" sz="1800" dirty="0">
              <a:latin typeface="Arial Narrow" pitchFamily="34" charset="0"/>
              <a:ea typeface="黑体" pitchFamily="2" charset="-122"/>
            </a:endParaRPr>
          </a:p>
        </p:txBody>
      </p:sp>
      <p:sp>
        <p:nvSpPr>
          <p:cNvPr id="15" name="Title 1"/>
          <p:cNvSpPr txBox="1">
            <a:spLocks/>
          </p:cNvSpPr>
          <p:nvPr/>
        </p:nvSpPr>
        <p:spPr>
          <a:xfrm>
            <a:off x="476381" y="256044"/>
            <a:ext cx="8325874" cy="778430"/>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50" normalizeH="0" baseline="0" noProof="0" dirty="0">
                <a:ln w="11430"/>
                <a:solidFill>
                  <a:srgbClr val="0066FF"/>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后续实验安排</a:t>
            </a:r>
            <a:endParaRPr kumimoji="0" lang="en-US" altLang="zh-CN" sz="3200" b="1" i="0" u="none" strike="noStrike" kern="1200" cap="none" spc="50" normalizeH="0" baseline="0" noProof="0" dirty="0">
              <a:ln w="11430"/>
              <a:solidFill>
                <a:srgbClr val="0066FF"/>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780" y="2821069"/>
            <a:ext cx="7772400" cy="1143000"/>
          </a:xfrm>
        </p:spPr>
        <p:txBody>
          <a:bodyPr>
            <a:normAutofit/>
          </a:bodyPr>
          <a:lstStyle/>
          <a:p>
            <a:pPr algn="ctr"/>
            <a:r>
              <a:rPr lang="en-US" altLang="zh-CN" sz="6000" dirty="0">
                <a:solidFill>
                  <a:srgbClr val="C00000"/>
                </a:solidFill>
                <a:latin typeface="Arial Unicode MS" pitchFamily="34" charset="-122"/>
                <a:ea typeface="Arial Unicode MS" pitchFamily="34" charset="-122"/>
                <a:cs typeface="Arial Unicode MS" pitchFamily="34" charset="-122"/>
              </a:rPr>
              <a:t>Thanks</a:t>
            </a:r>
            <a:r>
              <a:rPr lang="zh-CN" altLang="en-US" sz="6000" dirty="0">
                <a:solidFill>
                  <a:srgbClr val="C00000"/>
                </a:solidFill>
                <a:latin typeface="Arial Unicode MS" pitchFamily="34" charset="-122"/>
                <a:ea typeface="Arial Unicode MS" pitchFamily="34" charset="-122"/>
                <a:cs typeface="Arial Unicode MS" pitchFamily="34"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5"/>
            <a:ext cx="8516820" cy="5536894"/>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单机和单机伪分布方式安装过程</a:t>
            </a:r>
            <a:endParaRPr lang="en-US" altLang="zh-CN" sz="2600" b="1" dirty="0">
              <a:solidFill>
                <a:srgbClr val="00B050"/>
              </a:solidFill>
              <a:latin typeface="Arial Narrow" pitchFamily="34" charset="0"/>
              <a:ea typeface="黑体" pitchFamily="2" charset="-122"/>
            </a:endParaRPr>
          </a:p>
          <a:p>
            <a:pPr>
              <a:spcAft>
                <a:spcPts val="1200"/>
              </a:spcAft>
              <a:buNone/>
              <a:defRPr/>
            </a:pPr>
            <a:r>
              <a:rPr lang="en-US" altLang="zh-CN" sz="2400" dirty="0">
                <a:solidFill>
                  <a:srgbClr val="0066FF"/>
                </a:solidFill>
                <a:latin typeface="Arial Narrow" pitchFamily="34" charset="0"/>
                <a:ea typeface="黑体" pitchFamily="2" charset="-122"/>
              </a:rPr>
              <a:t>1. </a:t>
            </a:r>
            <a:r>
              <a:rPr lang="zh-CN" altLang="en-US" sz="2400" dirty="0">
                <a:solidFill>
                  <a:srgbClr val="0066FF"/>
                </a:solidFill>
                <a:latin typeface="Arial Narrow" pitchFamily="34" charset="0"/>
                <a:ea typeface="黑体" pitchFamily="2" charset="-122"/>
              </a:rPr>
              <a:t>单机操作系统安装</a:t>
            </a:r>
            <a:endParaRPr lang="en-US" altLang="zh-CN" sz="2400" dirty="0">
              <a:solidFill>
                <a:srgbClr val="0066FF"/>
              </a:solidFill>
              <a:latin typeface="Arial Narrow" pitchFamily="34" charset="0"/>
              <a:ea typeface="黑体" pitchFamily="2" charset="-122"/>
            </a:endParaRPr>
          </a:p>
          <a:p>
            <a:pPr marL="360363" lvl="1" indent="-41275">
              <a:spcAft>
                <a:spcPts val="1200"/>
              </a:spcAft>
              <a:buNone/>
              <a:defRPr/>
            </a:pPr>
            <a:r>
              <a:rPr lang="zh-CN" altLang="en-US" dirty="0">
                <a:latin typeface="Arial Narrow" pitchFamily="34" charset="0"/>
                <a:ea typeface="黑体" pitchFamily="2" charset="-122"/>
              </a:rPr>
              <a:t>在单机上安装</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或</a:t>
            </a:r>
            <a:r>
              <a:rPr lang="en-US" altLang="zh-CN" dirty="0">
                <a:latin typeface="Arial Narrow" pitchFamily="34" charset="0"/>
                <a:ea typeface="黑体" pitchFamily="2" charset="-122"/>
              </a:rPr>
              <a:t>Window</a:t>
            </a:r>
            <a:r>
              <a:rPr lang="zh-CN" altLang="en-US" dirty="0">
                <a:latin typeface="Arial Narrow" pitchFamily="34" charset="0"/>
                <a:ea typeface="黑体" pitchFamily="2" charset="-122"/>
              </a:rPr>
              <a:t>下虚拟</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，假设安装后机器名为</a:t>
            </a:r>
            <a:r>
              <a:rPr lang="en-US" altLang="zh-CN" dirty="0">
                <a:latin typeface="Arial Narrow" pitchFamily="34" charset="0"/>
                <a:ea typeface="黑体" pitchFamily="2" charset="-122"/>
              </a:rPr>
              <a:t>Siler</a:t>
            </a: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2. </a:t>
            </a:r>
            <a:r>
              <a:rPr lang="zh-CN" altLang="en-US" dirty="0">
                <a:solidFill>
                  <a:srgbClr val="0066FF"/>
                </a:solidFill>
                <a:latin typeface="Arial Narrow" pitchFamily="34" charset="0"/>
                <a:ea typeface="黑体" pitchFamily="2" charset="-122"/>
              </a:rPr>
              <a:t>安装</a:t>
            </a:r>
            <a:r>
              <a:rPr lang="en-US" altLang="zh-CN" dirty="0">
                <a:solidFill>
                  <a:srgbClr val="0066FF"/>
                </a:solidFill>
                <a:latin typeface="Arial Narrow" pitchFamily="34" charset="0"/>
                <a:ea typeface="黑体" pitchFamily="2" charset="-122"/>
              </a:rPr>
              <a:t>SSH</a:t>
            </a: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    </a:t>
            </a:r>
            <a:r>
              <a:rPr lang="zh-CN" altLang="en-US" dirty="0">
                <a:latin typeface="Arial Narrow" pitchFamily="34" charset="0"/>
                <a:ea typeface="黑体" pitchFamily="2" charset="-122"/>
              </a:rPr>
              <a:t>如果安装</a:t>
            </a:r>
            <a:r>
              <a:rPr lang="en-US" altLang="en-US" dirty="0">
                <a:latin typeface="Arial Narrow" pitchFamily="34" charset="0"/>
                <a:ea typeface="黑体" pitchFamily="2" charset="-122"/>
              </a:rPr>
              <a:t>R</a:t>
            </a:r>
            <a:r>
              <a:rPr lang="en-US" altLang="zh-CN" dirty="0">
                <a:latin typeface="Arial Narrow" pitchFamily="34" charset="0"/>
                <a:ea typeface="黑体" pitchFamily="2" charset="-122"/>
              </a:rPr>
              <a:t>HELS 7.0</a:t>
            </a:r>
            <a:r>
              <a:rPr lang="en-US" altLang="en-US" dirty="0">
                <a:latin typeface="Arial Narrow" pitchFamily="34" charset="0"/>
                <a:ea typeface="黑体" pitchFamily="2" charset="-122"/>
              </a:rPr>
              <a:t> , </a:t>
            </a:r>
            <a:r>
              <a:rPr lang="zh-CN" altLang="en-US" dirty="0">
                <a:latin typeface="Arial Narrow" pitchFamily="34" charset="0"/>
                <a:ea typeface="黑体" pitchFamily="2" charset="-122"/>
              </a:rPr>
              <a:t>确保软件安装时把</a:t>
            </a:r>
            <a:r>
              <a:rPr lang="en-US" altLang="zh-CN" dirty="0">
                <a:latin typeface="Arial Narrow" pitchFamily="34" charset="0"/>
                <a:ea typeface="黑体" pitchFamily="2" charset="-122"/>
              </a:rPr>
              <a:t>SSH</a:t>
            </a:r>
            <a:r>
              <a:rPr lang="zh-CN" altLang="en-US" dirty="0">
                <a:latin typeface="Arial Narrow" pitchFamily="34" charset="0"/>
                <a:ea typeface="黑体" pitchFamily="2" charset="-122"/>
              </a:rPr>
              <a:t>选上；如果安装</a:t>
            </a:r>
            <a:r>
              <a:rPr lang="en-US" altLang="zh-CN" dirty="0">
                <a:latin typeface="Arial Narrow" pitchFamily="34" charset="0"/>
                <a:ea typeface="黑体" pitchFamily="2" charset="-122"/>
              </a:rPr>
              <a:t>Linux</a:t>
            </a:r>
            <a:r>
              <a:rPr lang="zh-CN" altLang="en-US" dirty="0">
                <a:latin typeface="Arial Narrow" pitchFamily="34" charset="0"/>
                <a:ea typeface="黑体" pitchFamily="2" charset="-122"/>
              </a:rPr>
              <a:t>时没有安装</a:t>
            </a:r>
            <a:r>
              <a:rPr lang="en-US" altLang="zh-CN" dirty="0">
                <a:latin typeface="Arial Narrow" pitchFamily="34" charset="0"/>
                <a:ea typeface="黑体" pitchFamily="2" charset="-122"/>
              </a:rPr>
              <a:t>SSH</a:t>
            </a:r>
            <a:r>
              <a:rPr lang="zh-CN" altLang="en-US" dirty="0">
                <a:latin typeface="Arial Narrow" pitchFamily="34" charset="0"/>
                <a:ea typeface="黑体" pitchFamily="2" charset="-122"/>
              </a:rPr>
              <a:t>，则需要另行安装</a:t>
            </a:r>
            <a:r>
              <a:rPr lang="en-US" altLang="zh-CN" dirty="0">
                <a:latin typeface="Arial Narrow" pitchFamily="34" charset="0"/>
                <a:ea typeface="黑体" pitchFamily="2" charset="-122"/>
              </a:rPr>
              <a:t>SSH</a:t>
            </a: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3. </a:t>
            </a:r>
            <a:r>
              <a:rPr lang="zh-CN" altLang="en-US" dirty="0">
                <a:solidFill>
                  <a:srgbClr val="0066FF"/>
                </a:solidFill>
                <a:latin typeface="Arial Narrow" pitchFamily="34" charset="0"/>
                <a:ea typeface="黑体" pitchFamily="2" charset="-122"/>
              </a:rPr>
              <a:t>安装</a:t>
            </a:r>
            <a:r>
              <a:rPr lang="en-US" altLang="zh-CN" dirty="0">
                <a:solidFill>
                  <a:srgbClr val="0066FF"/>
                </a:solidFill>
                <a:latin typeface="Arial Narrow" pitchFamily="34" charset="0"/>
                <a:ea typeface="黑体" pitchFamily="2" charset="-122"/>
              </a:rPr>
              <a:t>Java</a:t>
            </a:r>
          </a:p>
          <a:p>
            <a:pPr marL="274320" lvl="1" indent="-274320">
              <a:spcBef>
                <a:spcPts val="580"/>
              </a:spcBef>
              <a:spcAft>
                <a:spcPts val="1200"/>
              </a:spcAft>
              <a:buClr>
                <a:schemeClr val="accent1"/>
              </a:buClr>
              <a:buNone/>
              <a:defRPr/>
            </a:pPr>
            <a:r>
              <a:rPr lang="en-US" altLang="zh-CN" dirty="0">
                <a:latin typeface="Arial Narrow" pitchFamily="34" charset="0"/>
                <a:ea typeface="黑体" pitchFamily="2" charset="-122"/>
              </a:rPr>
              <a:t>    </a:t>
            </a:r>
            <a:r>
              <a:rPr lang="zh-CN" altLang="en-US" dirty="0">
                <a:latin typeface="Arial Narrow" pitchFamily="34" charset="0"/>
                <a:ea typeface="黑体" pitchFamily="2" charset="-122"/>
              </a:rPr>
              <a:t>下载和安装</a:t>
            </a:r>
            <a:r>
              <a:rPr lang="en-US" altLang="zh-CN" dirty="0">
                <a:latin typeface="Arial Narrow" pitchFamily="34" charset="0"/>
                <a:ea typeface="黑体" pitchFamily="2" charset="-122"/>
              </a:rPr>
              <a:t>Java</a:t>
            </a:r>
            <a:r>
              <a:rPr lang="zh-CN" altLang="en-US" dirty="0" smtClean="0">
                <a:latin typeface="Arial Narrow" pitchFamily="34" charset="0"/>
                <a:ea typeface="黑体" pitchFamily="2" charset="-122"/>
              </a:rPr>
              <a:t>，例如，将</a:t>
            </a:r>
            <a:r>
              <a:rPr lang="en-US" altLang="zh-CN" dirty="0">
                <a:latin typeface="Arial Narrow" pitchFamily="34" charset="0"/>
                <a:ea typeface="黑体" pitchFamily="2" charset="-122"/>
              </a:rPr>
              <a:t>java</a:t>
            </a:r>
            <a:r>
              <a:rPr lang="zh-CN" altLang="en-US" dirty="0">
                <a:latin typeface="Arial Narrow" pitchFamily="34" charset="0"/>
                <a:ea typeface="黑体" pitchFamily="2" charset="-122"/>
              </a:rPr>
              <a:t>安装</a:t>
            </a:r>
            <a:r>
              <a:rPr lang="zh-CN" altLang="en-US" dirty="0" smtClean="0">
                <a:latin typeface="Arial Narrow" pitchFamily="34" charset="0"/>
                <a:ea typeface="黑体" pitchFamily="2" charset="-122"/>
              </a:rPr>
              <a:t>在</a:t>
            </a:r>
            <a:r>
              <a:rPr lang="en-US" altLang="zh-CN" dirty="0" smtClean="0">
                <a:latin typeface="Arial Narrow" pitchFamily="34" charset="0"/>
                <a:ea typeface="黑体" pitchFamily="2" charset="-122"/>
              </a:rPr>
              <a:t>/</a:t>
            </a:r>
            <a:r>
              <a:rPr lang="en-US" altLang="zh-CN" dirty="0" err="1">
                <a:latin typeface="Arial Narrow" pitchFamily="34" charset="0"/>
                <a:ea typeface="黑体" pitchFamily="2" charset="-122"/>
              </a:rPr>
              <a:t>usr</a:t>
            </a:r>
            <a:r>
              <a:rPr lang="en-US" altLang="zh-CN" dirty="0">
                <a:latin typeface="Arial Narrow" pitchFamily="34" charset="0"/>
                <a:ea typeface="黑体" pitchFamily="2" charset="-122"/>
              </a:rPr>
              <a:t>/java</a:t>
            </a:r>
            <a:r>
              <a:rPr lang="zh-CN" altLang="en-US" dirty="0">
                <a:latin typeface="Arial Narrow" pitchFamily="34" charset="0"/>
                <a:ea typeface="黑体" pitchFamily="2" charset="-122"/>
              </a:rPr>
              <a:t>目录下</a:t>
            </a:r>
            <a:endParaRPr lang="en-US" altLang="zh-CN"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单机</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5"/>
            <a:ext cx="8516820" cy="5536894"/>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单机和单机伪分布方式安装过程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4. </a:t>
            </a:r>
            <a:r>
              <a:rPr lang="zh-CN" altLang="en-US" dirty="0">
                <a:solidFill>
                  <a:srgbClr val="0066FF"/>
                </a:solidFill>
                <a:latin typeface="Arial Narrow" pitchFamily="34" charset="0"/>
                <a:ea typeface="黑体" pitchFamily="2" charset="-122"/>
              </a:rPr>
              <a:t>创建用户</a:t>
            </a:r>
            <a:endParaRPr lang="en-US" altLang="zh-CN" dirty="0">
              <a:solidFill>
                <a:srgbClr val="0066FF"/>
              </a:solidFill>
              <a:latin typeface="Arial Narrow" pitchFamily="34" charset="0"/>
              <a:ea typeface="黑体" pitchFamily="2" charset="-122"/>
            </a:endParaRPr>
          </a:p>
          <a:p>
            <a:pPr marL="360363" lvl="1" indent="-41275">
              <a:buNone/>
            </a:pPr>
            <a:r>
              <a:rPr lang="zh-CN" altLang="en-US" dirty="0">
                <a:latin typeface="Arial Narrow" pitchFamily="34" charset="0"/>
                <a:ea typeface="黑体" pitchFamily="2" charset="-122"/>
              </a:rPr>
              <a:t>为</a:t>
            </a:r>
            <a:r>
              <a:rPr lang="en-US" dirty="0" err="1">
                <a:latin typeface="Arial Narrow" pitchFamily="34" charset="0"/>
                <a:ea typeface="黑体" pitchFamily="2" charset="-122"/>
              </a:rPr>
              <a:t>Hadoop</a:t>
            </a:r>
            <a:r>
              <a:rPr lang="zh-CN" altLang="en-US" dirty="0">
                <a:latin typeface="Arial Narrow" pitchFamily="34" charset="0"/>
                <a:ea typeface="黑体" pitchFamily="2" charset="-122"/>
              </a:rPr>
              <a:t>创建一个专门的用户组如</a:t>
            </a:r>
            <a:r>
              <a:rPr lang="en-US" dirty="0" err="1">
                <a:latin typeface="Arial Narrow" pitchFamily="34" charset="0"/>
                <a:ea typeface="黑体" pitchFamily="2" charset="-122"/>
              </a:rPr>
              <a:t>hadoop</a:t>
            </a:r>
            <a:r>
              <a:rPr lang="en-US" dirty="0">
                <a:latin typeface="Arial Narrow" pitchFamily="34" charset="0"/>
                <a:ea typeface="黑体" pitchFamily="2" charset="-122"/>
              </a:rPr>
              <a:t>-user</a:t>
            </a:r>
            <a:r>
              <a:rPr lang="zh-CN" altLang="en-US" dirty="0">
                <a:latin typeface="Arial Narrow" pitchFamily="34" charset="0"/>
                <a:ea typeface="黑体" pitchFamily="2" charset="-122"/>
              </a:rPr>
              <a:t>，然后在该用户组下创建</a:t>
            </a:r>
            <a:r>
              <a:rPr lang="en-US" altLang="zh-CN" dirty="0">
                <a:latin typeface="Arial Narrow" pitchFamily="34" charset="0"/>
                <a:ea typeface="黑体" pitchFamily="2" charset="-122"/>
              </a:rPr>
              <a:t>Hadoop</a:t>
            </a:r>
            <a:r>
              <a:rPr lang="zh-CN" altLang="en-US" dirty="0">
                <a:latin typeface="Arial Narrow" pitchFamily="34" charset="0"/>
                <a:ea typeface="黑体" pitchFamily="2" charset="-122"/>
              </a:rPr>
              <a:t>用户。可在安装系统的时候创建，也可以在安装好之后用如下命令创建：</a:t>
            </a:r>
          </a:p>
          <a:p>
            <a:pPr lvl="1">
              <a:buNone/>
            </a:pPr>
            <a:endParaRPr lang="en-US" sz="2000" dirty="0">
              <a:latin typeface="Arial Narrow" pitchFamily="34" charset="0"/>
              <a:ea typeface="黑体" pitchFamily="2" charset="-122"/>
            </a:endParaRPr>
          </a:p>
          <a:p>
            <a:pPr lvl="1">
              <a:buNone/>
            </a:pPr>
            <a:r>
              <a:rPr lang="en-US" sz="2000" dirty="0">
                <a:solidFill>
                  <a:srgbClr val="00B0F0"/>
                </a:solidFill>
                <a:latin typeface="Arial Narrow" pitchFamily="34" charset="0"/>
                <a:ea typeface="黑体" pitchFamily="2" charset="-122"/>
              </a:rPr>
              <a:t>[</a:t>
            </a:r>
            <a:r>
              <a:rPr lang="en-US" sz="2000" dirty="0" err="1">
                <a:solidFill>
                  <a:srgbClr val="00B0F0"/>
                </a:solidFill>
                <a:latin typeface="Arial Narrow" pitchFamily="34" charset="0"/>
                <a:ea typeface="黑体" pitchFamily="2" charset="-122"/>
              </a:rPr>
              <a:t>root@Siler</a:t>
            </a:r>
            <a:r>
              <a:rPr lang="en-US" sz="2000" dirty="0">
                <a:solidFill>
                  <a:srgbClr val="00B0F0"/>
                </a:solidFill>
                <a:latin typeface="Arial Narrow" pitchFamily="34" charset="0"/>
                <a:ea typeface="黑体" pitchFamily="2" charset="-122"/>
              </a:rPr>
              <a:t> ~]# </a:t>
            </a:r>
            <a:r>
              <a:rPr lang="en-US" sz="2000" dirty="0" err="1">
                <a:solidFill>
                  <a:srgbClr val="00B0F0"/>
                </a:solidFill>
                <a:latin typeface="Arial Narrow" pitchFamily="34" charset="0"/>
                <a:ea typeface="黑体" pitchFamily="2" charset="-122"/>
              </a:rPr>
              <a:t>groupadd</a:t>
            </a:r>
            <a:r>
              <a:rPr lang="en-US" sz="2000" dirty="0">
                <a:solidFill>
                  <a:srgbClr val="00B0F0"/>
                </a:solidFill>
                <a:latin typeface="Arial Narrow" pitchFamily="34" charset="0"/>
                <a:ea typeface="黑体" pitchFamily="2" charset="-122"/>
              </a:rPr>
              <a:t>  </a:t>
            </a:r>
            <a:r>
              <a:rPr lang="en-US" sz="2000" dirty="0" err="1">
                <a:solidFill>
                  <a:srgbClr val="C00000"/>
                </a:solidFill>
                <a:latin typeface="Arial Narrow" pitchFamily="34" charset="0"/>
                <a:ea typeface="黑体" pitchFamily="2" charset="-122"/>
              </a:rPr>
              <a:t>hadoop</a:t>
            </a:r>
            <a:r>
              <a:rPr lang="en-US" sz="2000" dirty="0">
                <a:solidFill>
                  <a:srgbClr val="C00000"/>
                </a:solidFill>
                <a:latin typeface="Arial Narrow" pitchFamily="34" charset="0"/>
                <a:ea typeface="黑体" pitchFamily="2" charset="-122"/>
              </a:rPr>
              <a:t>-user</a:t>
            </a:r>
            <a:endParaRPr lang="zh-CN" altLang="en-US" sz="2000" dirty="0">
              <a:solidFill>
                <a:srgbClr val="C00000"/>
              </a:solidFill>
              <a:latin typeface="Arial Narrow" pitchFamily="34" charset="0"/>
              <a:ea typeface="黑体" pitchFamily="2" charset="-122"/>
            </a:endParaRPr>
          </a:p>
          <a:p>
            <a:pPr lvl="1">
              <a:buNone/>
            </a:pPr>
            <a:r>
              <a:rPr lang="en-US" sz="2000" dirty="0">
                <a:solidFill>
                  <a:srgbClr val="00B0F0"/>
                </a:solidFill>
                <a:latin typeface="Arial Narrow" pitchFamily="34" charset="0"/>
                <a:ea typeface="黑体" pitchFamily="2" charset="-122"/>
              </a:rPr>
              <a:t>[</a:t>
            </a:r>
            <a:r>
              <a:rPr lang="en-US" sz="2000" dirty="0" err="1">
                <a:solidFill>
                  <a:srgbClr val="00B0F0"/>
                </a:solidFill>
                <a:latin typeface="Arial Narrow" pitchFamily="34" charset="0"/>
                <a:ea typeface="黑体" pitchFamily="2" charset="-122"/>
              </a:rPr>
              <a:t>root@Siler</a:t>
            </a:r>
            <a:r>
              <a:rPr lang="en-US" sz="2000" dirty="0">
                <a:solidFill>
                  <a:srgbClr val="00B0F0"/>
                </a:solidFill>
                <a:latin typeface="Arial Narrow" pitchFamily="34" charset="0"/>
                <a:ea typeface="黑体" pitchFamily="2" charset="-122"/>
              </a:rPr>
              <a:t> ~]# </a:t>
            </a:r>
            <a:r>
              <a:rPr lang="en-US" altLang="zh-CN" sz="2000" dirty="0" err="1">
                <a:latin typeface="Arial Narrow" pitchFamily="34" charset="0"/>
                <a:ea typeface="黑体" pitchFamily="2" charset="-122"/>
              </a:rPr>
              <a:t>useradd</a:t>
            </a:r>
            <a:r>
              <a:rPr lang="en-US" altLang="zh-CN" sz="2000" dirty="0">
                <a:latin typeface="Arial Narrow" pitchFamily="34" charset="0"/>
                <a:ea typeface="黑体" pitchFamily="2" charset="-122"/>
              </a:rPr>
              <a:t> -g </a:t>
            </a:r>
            <a:r>
              <a:rPr lang="en-US" altLang="zh-CN" sz="2000" dirty="0" err="1">
                <a:latin typeface="Arial Narrow" pitchFamily="34" charset="0"/>
                <a:ea typeface="黑体" pitchFamily="2" charset="-122"/>
              </a:rPr>
              <a:t>hadoop_user</a:t>
            </a:r>
            <a:r>
              <a:rPr lang="en-US" altLang="zh-CN" sz="2000" dirty="0">
                <a:latin typeface="Arial Narrow" pitchFamily="34" charset="0"/>
                <a:ea typeface="黑体" pitchFamily="2" charset="-122"/>
              </a:rPr>
              <a:t>   -d /home/</a:t>
            </a:r>
            <a:r>
              <a:rPr lang="en-US" altLang="zh-CN" sz="2000" dirty="0" err="1">
                <a:latin typeface="Arial Narrow" pitchFamily="34" charset="0"/>
                <a:ea typeface="黑体" pitchFamily="2" charset="-122"/>
              </a:rPr>
              <a:t>hadoop</a:t>
            </a:r>
            <a:r>
              <a:rPr lang="en-US" altLang="zh-CN" sz="2000" dirty="0">
                <a:latin typeface="Arial Narrow" pitchFamily="34" charset="0"/>
                <a:ea typeface="黑体" pitchFamily="2" charset="-122"/>
              </a:rPr>
              <a:t>    </a:t>
            </a:r>
            <a:r>
              <a:rPr lang="en-US" altLang="zh-CN" sz="2000" dirty="0" err="1">
                <a:solidFill>
                  <a:srgbClr val="C00000"/>
                </a:solidFill>
                <a:latin typeface="Arial Narrow" pitchFamily="34" charset="0"/>
                <a:ea typeface="黑体" pitchFamily="2" charset="-122"/>
              </a:rPr>
              <a:t>hadoop</a:t>
            </a:r>
            <a:endParaRPr lang="en-US" altLang="zh-CN" sz="2000" dirty="0">
              <a:solidFill>
                <a:srgbClr val="C00000"/>
              </a:solidFill>
              <a:latin typeface="Arial Narrow" pitchFamily="34" charset="0"/>
              <a:ea typeface="黑体" pitchFamily="2" charset="-122"/>
            </a:endParaRPr>
          </a:p>
          <a:p>
            <a:pPr lvl="1">
              <a:buNone/>
            </a:pPr>
            <a:r>
              <a:rPr lang="en-US" altLang="zh-CN" sz="2000" dirty="0">
                <a:latin typeface="Arial Narrow" pitchFamily="34" charset="0"/>
                <a:ea typeface="黑体" pitchFamily="2" charset="-122"/>
              </a:rPr>
              <a:t>“</a:t>
            </a:r>
            <a:r>
              <a:rPr lang="en-US" altLang="zh-CN" sz="2000" dirty="0" err="1">
                <a:solidFill>
                  <a:srgbClr val="C00000"/>
                </a:solidFill>
                <a:latin typeface="Arial Narrow" pitchFamily="34" charset="0"/>
                <a:ea typeface="黑体" pitchFamily="2" charset="-122"/>
              </a:rPr>
              <a:t>hadoop</a:t>
            </a:r>
            <a:r>
              <a:rPr lang="en-US" altLang="zh-CN" sz="2000" dirty="0">
                <a:latin typeface="Arial Narrow" pitchFamily="34" charset="0"/>
                <a:ea typeface="黑体" pitchFamily="2" charset="-122"/>
              </a:rPr>
              <a:t>”</a:t>
            </a:r>
            <a:r>
              <a:rPr lang="zh-CN" altLang="en-US" sz="2000" dirty="0">
                <a:latin typeface="Arial Narrow" pitchFamily="34" charset="0"/>
                <a:ea typeface="黑体" pitchFamily="2" charset="-122"/>
              </a:rPr>
              <a:t>是所创建的用户名</a:t>
            </a:r>
            <a:r>
              <a:rPr lang="en-US" altLang="zh-CN" sz="2000" dirty="0">
                <a:latin typeface="Arial Narrow" pitchFamily="34" charset="0"/>
                <a:ea typeface="黑体" pitchFamily="2" charset="-122"/>
              </a:rPr>
              <a:t>, -d</a:t>
            </a:r>
            <a:r>
              <a:rPr lang="zh-CN" altLang="en-US" sz="2000" dirty="0">
                <a:latin typeface="Arial Narrow" pitchFamily="34" charset="0"/>
                <a:ea typeface="黑体" pitchFamily="2" charset="-122"/>
              </a:rPr>
              <a:t>指明</a:t>
            </a:r>
            <a:r>
              <a:rPr lang="en-US" altLang="zh-CN" sz="2000" dirty="0">
                <a:latin typeface="Arial Narrow" pitchFamily="34" charset="0"/>
                <a:ea typeface="黑体" pitchFamily="2" charset="-122"/>
              </a:rPr>
              <a:t>“ </a:t>
            </a:r>
            <a:r>
              <a:rPr lang="en-US" altLang="zh-CN" sz="2000" dirty="0" err="1">
                <a:solidFill>
                  <a:srgbClr val="C00000"/>
                </a:solidFill>
                <a:latin typeface="Arial Narrow" pitchFamily="34" charset="0"/>
                <a:ea typeface="黑体" pitchFamily="2" charset="-122"/>
              </a:rPr>
              <a:t>hadoop</a:t>
            </a:r>
            <a:r>
              <a:rPr lang="en-US" altLang="zh-CN" sz="2000" dirty="0">
                <a:latin typeface="Arial Narrow" pitchFamily="34" charset="0"/>
                <a:ea typeface="黑体" pitchFamily="2" charset="-122"/>
              </a:rPr>
              <a:t>”</a:t>
            </a:r>
            <a:r>
              <a:rPr lang="zh-CN" altLang="en-US" sz="2000" dirty="0">
                <a:latin typeface="Arial Narrow" pitchFamily="34" charset="0"/>
                <a:ea typeface="黑体" pitchFamily="2" charset="-122"/>
              </a:rPr>
              <a:t>用户的</a:t>
            </a:r>
            <a:r>
              <a:rPr lang="en-US" altLang="zh-CN" sz="2000" dirty="0">
                <a:latin typeface="Arial Narrow" pitchFamily="34" charset="0"/>
                <a:ea typeface="黑体" pitchFamily="2" charset="-122"/>
              </a:rPr>
              <a:t>home</a:t>
            </a:r>
            <a:r>
              <a:rPr lang="zh-CN" altLang="en-US" sz="2000" dirty="0">
                <a:latin typeface="Arial Narrow" pitchFamily="34" charset="0"/>
                <a:ea typeface="黑体" pitchFamily="2" charset="-122"/>
              </a:rPr>
              <a:t>目录是</a:t>
            </a:r>
            <a:r>
              <a:rPr lang="en-US" altLang="zh-CN" sz="2000" dirty="0">
                <a:latin typeface="Arial Narrow" pitchFamily="34" charset="0"/>
                <a:ea typeface="黑体" pitchFamily="2" charset="-122"/>
              </a:rPr>
              <a:t>/home/</a:t>
            </a:r>
            <a:r>
              <a:rPr lang="en-US" altLang="zh-CN" sz="2000" dirty="0" err="1">
                <a:latin typeface="Arial Narrow" pitchFamily="34" charset="0"/>
                <a:ea typeface="黑体" pitchFamily="2" charset="-122"/>
              </a:rPr>
              <a:t>hadoop</a:t>
            </a:r>
            <a:r>
              <a:rPr lang="en-US" altLang="zh-CN" sz="2000" dirty="0">
                <a:latin typeface="Arial Narrow" pitchFamily="34" charset="0"/>
                <a:ea typeface="黑体" pitchFamily="2" charset="-122"/>
              </a:rPr>
              <a:t> </a:t>
            </a:r>
            <a:r>
              <a:rPr lang="zh-CN" altLang="en-US" sz="2000" dirty="0">
                <a:latin typeface="Arial Narrow" pitchFamily="34" charset="0"/>
                <a:ea typeface="黑体" pitchFamily="2" charset="-122"/>
              </a:rPr>
              <a:t>）</a:t>
            </a:r>
          </a:p>
          <a:p>
            <a:pPr lvl="1">
              <a:buNone/>
            </a:pPr>
            <a:r>
              <a:rPr lang="en-US" sz="2000" dirty="0">
                <a:solidFill>
                  <a:srgbClr val="00B0F0"/>
                </a:solidFill>
                <a:latin typeface="Arial Narrow" pitchFamily="34" charset="0"/>
                <a:ea typeface="黑体" pitchFamily="2" charset="-122"/>
              </a:rPr>
              <a:t>[</a:t>
            </a:r>
            <a:r>
              <a:rPr lang="en-US" sz="2000" dirty="0" err="1">
                <a:solidFill>
                  <a:srgbClr val="00B0F0"/>
                </a:solidFill>
                <a:latin typeface="Arial Narrow" pitchFamily="34" charset="0"/>
                <a:ea typeface="黑体" pitchFamily="2" charset="-122"/>
              </a:rPr>
              <a:t>root@Siler</a:t>
            </a:r>
            <a:r>
              <a:rPr lang="en-US" sz="2000" dirty="0">
                <a:solidFill>
                  <a:srgbClr val="00B0F0"/>
                </a:solidFill>
                <a:latin typeface="Arial Narrow" pitchFamily="34" charset="0"/>
                <a:ea typeface="黑体" pitchFamily="2" charset="-122"/>
              </a:rPr>
              <a:t> ~]# </a:t>
            </a:r>
            <a:r>
              <a:rPr lang="en-US" sz="2000" dirty="0" err="1">
                <a:solidFill>
                  <a:srgbClr val="00B0F0"/>
                </a:solidFill>
                <a:latin typeface="Arial Narrow" pitchFamily="34" charset="0"/>
                <a:ea typeface="黑体" pitchFamily="2" charset="-122"/>
              </a:rPr>
              <a:t>passwd</a:t>
            </a:r>
            <a:r>
              <a:rPr lang="en-US" sz="2000" dirty="0">
                <a:solidFill>
                  <a:srgbClr val="00B0F0"/>
                </a:solidFill>
                <a:latin typeface="Arial Narrow" pitchFamily="34" charset="0"/>
                <a:ea typeface="黑体" pitchFamily="2" charset="-122"/>
              </a:rPr>
              <a:t> </a:t>
            </a:r>
            <a:r>
              <a:rPr lang="en-US" altLang="zh-CN" sz="2000" dirty="0" err="1">
                <a:solidFill>
                  <a:srgbClr val="C00000"/>
                </a:solidFill>
                <a:latin typeface="Arial Narrow" pitchFamily="34" charset="0"/>
                <a:ea typeface="黑体" pitchFamily="2" charset="-122"/>
              </a:rPr>
              <a:t>hadoop</a:t>
            </a:r>
            <a:r>
              <a:rPr lang="en-US" sz="2000" dirty="0">
                <a:latin typeface="Arial Narrow" pitchFamily="34" charset="0"/>
                <a:ea typeface="黑体" pitchFamily="2" charset="-122"/>
              </a:rPr>
              <a:t> [</a:t>
            </a:r>
            <a:r>
              <a:rPr lang="zh-CN" altLang="en-US" sz="2000" dirty="0">
                <a:latin typeface="Arial Narrow" pitchFamily="34" charset="0"/>
                <a:ea typeface="黑体" pitchFamily="2" charset="-122"/>
              </a:rPr>
              <a:t>给用户</a:t>
            </a:r>
            <a:r>
              <a:rPr lang="en-US" altLang="zh-CN" sz="2000" dirty="0" err="1">
                <a:latin typeface="Arial Narrow" pitchFamily="34" charset="0"/>
                <a:ea typeface="黑体" pitchFamily="2" charset="-122"/>
              </a:rPr>
              <a:t>hadoop</a:t>
            </a:r>
            <a:r>
              <a:rPr lang="zh-CN" altLang="en-US" sz="2000" dirty="0">
                <a:latin typeface="Arial Narrow" pitchFamily="34" charset="0"/>
                <a:ea typeface="黑体" pitchFamily="2" charset="-122"/>
              </a:rPr>
              <a:t>设置口令</a:t>
            </a:r>
            <a:r>
              <a:rPr lang="en-US" sz="2000" dirty="0">
                <a:latin typeface="Arial Narrow" pitchFamily="34" charset="0"/>
                <a:ea typeface="黑体" pitchFamily="2" charset="-122"/>
              </a:rPr>
              <a:t>]</a:t>
            </a:r>
          </a:p>
          <a:p>
            <a:pPr marL="268288" lvl="1" indent="50800">
              <a:buNone/>
            </a:pPr>
            <a:endParaRPr lang="en-US" altLang="zh-CN" sz="2000" dirty="0">
              <a:solidFill>
                <a:srgbClr val="FF0000"/>
              </a:solidFill>
              <a:latin typeface="Arial Narrow" pitchFamily="34" charset="0"/>
              <a:ea typeface="黑体" pitchFamily="2" charset="-122"/>
            </a:endParaRPr>
          </a:p>
          <a:p>
            <a:pPr lvl="1">
              <a:buNone/>
            </a:pPr>
            <a:endParaRPr lang="zh-CN" altLang="en-US" sz="20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单机</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5"/>
            <a:ext cx="8516820" cy="5536894"/>
          </a:xfrm>
        </p:spPr>
        <p:txBody>
          <a:bodyPr>
            <a:normAutofit/>
          </a:bodyPr>
          <a:lstStyle/>
          <a:p>
            <a:pPr marL="274320" lvl="1" indent="-274320">
              <a:spcBef>
                <a:spcPts val="580"/>
              </a:spcBef>
              <a:spcAft>
                <a:spcPts val="1200"/>
              </a:spcAft>
              <a:buClr>
                <a:schemeClr val="accent1"/>
              </a:buClr>
              <a:buNone/>
              <a:defRPr/>
            </a:pPr>
            <a:r>
              <a:rPr lang="zh-CN" altLang="en-US" sz="2600" b="1" dirty="0">
                <a:solidFill>
                  <a:srgbClr val="00B050"/>
                </a:solidFill>
                <a:latin typeface="Arial Narrow" pitchFamily="34" charset="0"/>
                <a:ea typeface="黑体" pitchFamily="2" charset="-122"/>
              </a:rPr>
              <a:t>单机和单机伪分布方式安装过程</a:t>
            </a:r>
            <a:endParaRPr lang="en-US" altLang="zh-CN" sz="2600" b="1" dirty="0">
              <a:solidFill>
                <a:srgbClr val="00B050"/>
              </a:solidFill>
              <a:latin typeface="Arial Narrow" pitchFamily="34" charset="0"/>
              <a:ea typeface="黑体" pitchFamily="2" charset="-122"/>
            </a:endParaRPr>
          </a:p>
          <a:p>
            <a:pPr marL="274320" lvl="1" indent="-274320">
              <a:spcBef>
                <a:spcPts val="580"/>
              </a:spcBef>
              <a:spcAft>
                <a:spcPts val="1200"/>
              </a:spcAft>
              <a:buClr>
                <a:schemeClr val="accent1"/>
              </a:buClr>
              <a:buNone/>
              <a:defRPr/>
            </a:pPr>
            <a:r>
              <a:rPr lang="en-US" altLang="zh-CN" dirty="0">
                <a:solidFill>
                  <a:srgbClr val="0066FF"/>
                </a:solidFill>
                <a:latin typeface="Arial Narrow" pitchFamily="34" charset="0"/>
                <a:ea typeface="黑体" pitchFamily="2" charset="-122"/>
              </a:rPr>
              <a:t>5. </a:t>
            </a:r>
            <a:r>
              <a:rPr lang="zh-CN" altLang="en-US" dirty="0">
                <a:solidFill>
                  <a:srgbClr val="0066FF"/>
                </a:solidFill>
                <a:latin typeface="Arial Narrow" pitchFamily="34" charset="0"/>
                <a:ea typeface="黑体" pitchFamily="2" charset="-122"/>
              </a:rPr>
              <a:t>解压安装</a:t>
            </a:r>
            <a:r>
              <a:rPr lang="en-US" altLang="zh-CN" dirty="0" err="1">
                <a:solidFill>
                  <a:srgbClr val="0066FF"/>
                </a:solidFill>
                <a:latin typeface="Arial Narrow" pitchFamily="34" charset="0"/>
                <a:ea typeface="黑体" pitchFamily="2" charset="-122"/>
              </a:rPr>
              <a:t>Hadoop</a:t>
            </a:r>
            <a:endParaRPr lang="zh-CN" altLang="en-US" dirty="0">
              <a:solidFill>
                <a:srgbClr val="0066FF"/>
              </a:solidFill>
              <a:latin typeface="Arial Narrow" pitchFamily="34" charset="0"/>
              <a:ea typeface="黑体" pitchFamily="2" charset="-122"/>
            </a:endParaRPr>
          </a:p>
          <a:p>
            <a:r>
              <a:rPr lang="zh-CN" altLang="en-US" sz="2400" dirty="0">
                <a:latin typeface="Arial Narrow" pitchFamily="34" charset="0"/>
                <a:ea typeface="黑体" pitchFamily="2" charset="-122"/>
              </a:rPr>
              <a:t>到</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官网下载</a:t>
            </a:r>
            <a:r>
              <a:rPr lang="en-US" sz="2400" dirty="0" err="1">
                <a:latin typeface="Arial Narrow" pitchFamily="34" charset="0"/>
                <a:ea typeface="黑体" pitchFamily="2" charset="-122"/>
              </a:rPr>
              <a:t>hadoop</a:t>
            </a:r>
            <a:endParaRPr lang="zh-CN" altLang="en-US" sz="2400" dirty="0">
              <a:latin typeface="Arial Narrow" pitchFamily="34" charset="0"/>
              <a:ea typeface="黑体" pitchFamily="2" charset="-122"/>
            </a:endParaRPr>
          </a:p>
          <a:p>
            <a:r>
              <a:rPr lang="zh-CN" altLang="en-US" sz="2400" dirty="0">
                <a:latin typeface="Arial Narrow" pitchFamily="34" charset="0"/>
                <a:ea typeface="黑体" pitchFamily="2" charset="-122"/>
              </a:rPr>
              <a:t>建立安装目录</a:t>
            </a:r>
          </a:p>
          <a:p>
            <a:pPr>
              <a:buNone/>
            </a:pPr>
            <a:r>
              <a:rPr lang="en-US" sz="2400" dirty="0">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err="1">
                <a:solidFill>
                  <a:srgbClr val="00B0F0"/>
                </a:solidFill>
                <a:latin typeface="Arial Narrow" pitchFamily="34" charset="0"/>
                <a:ea typeface="黑体" pitchFamily="2" charset="-122"/>
              </a:rPr>
              <a:t>@Siler</a:t>
            </a:r>
            <a:r>
              <a:rPr lang="en-US" sz="2000" dirty="0">
                <a:solidFill>
                  <a:srgbClr val="00B0F0"/>
                </a:solidFill>
                <a:latin typeface="Arial Narrow" pitchFamily="34" charset="0"/>
                <a:ea typeface="黑体" pitchFamily="2" charset="-122"/>
              </a:rPr>
              <a:t> ~] </a:t>
            </a:r>
            <a:r>
              <a:rPr lang="en-US" sz="2000" dirty="0" err="1">
                <a:solidFill>
                  <a:srgbClr val="00B0F0"/>
                </a:solidFill>
                <a:latin typeface="Arial Narrow" pitchFamily="34" charset="0"/>
                <a:ea typeface="黑体" pitchFamily="2" charset="-122"/>
              </a:rPr>
              <a:t>mkdir</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hadoop_installs</a:t>
            </a:r>
            <a:endParaRPr lang="zh-CN" altLang="en-US" sz="2400" dirty="0">
              <a:solidFill>
                <a:srgbClr val="00B0F0"/>
              </a:solidFill>
              <a:latin typeface="Arial Narrow" pitchFamily="34" charset="0"/>
              <a:ea typeface="黑体" pitchFamily="2" charset="-122"/>
            </a:endParaRPr>
          </a:p>
          <a:p>
            <a:r>
              <a:rPr lang="zh-CN" altLang="en-US" sz="2400" dirty="0">
                <a:latin typeface="Arial Narrow" pitchFamily="34" charset="0"/>
                <a:ea typeface="黑体" pitchFamily="2" charset="-122"/>
              </a:rPr>
              <a:t>把</a:t>
            </a:r>
            <a:r>
              <a:rPr lang="en-US" sz="2400" dirty="0">
                <a:latin typeface="Arial Narrow" pitchFamily="34" charset="0"/>
                <a:ea typeface="黑体" pitchFamily="2" charset="-122"/>
              </a:rPr>
              <a:t>hadoop-2.7.1.tar.gz</a:t>
            </a:r>
            <a:r>
              <a:rPr lang="zh-CN" altLang="en-US" sz="2400" dirty="0">
                <a:latin typeface="Arial Narrow" pitchFamily="34" charset="0"/>
                <a:ea typeface="黑体" pitchFamily="2" charset="-122"/>
              </a:rPr>
              <a:t>放在这里，然后解压：</a:t>
            </a:r>
          </a:p>
          <a:p>
            <a:pPr>
              <a:buNone/>
            </a:pPr>
            <a:r>
              <a:rPr lang="en-US" sz="2400" dirty="0">
                <a:solidFill>
                  <a:srgbClr val="00B0F0"/>
                </a:solidFill>
                <a:latin typeface="Arial Narrow" pitchFamily="34" charset="0"/>
                <a:ea typeface="黑体" pitchFamily="2" charset="-122"/>
              </a:rPr>
              <a:t>    </a:t>
            </a:r>
            <a:r>
              <a:rPr lang="en-US" sz="2000" dirty="0">
                <a:solidFill>
                  <a:srgbClr val="00B0F0"/>
                </a:solidFill>
                <a:latin typeface="Arial Narrow" pitchFamily="34" charset="0"/>
                <a:ea typeface="黑体" pitchFamily="2" charset="-122"/>
              </a:rPr>
              <a:t>[</a:t>
            </a:r>
            <a:r>
              <a:rPr lang="en-US" altLang="zh-CN" sz="2000" dirty="0" err="1">
                <a:solidFill>
                  <a:srgbClr val="00B0F0"/>
                </a:solidFill>
                <a:latin typeface="Arial Narrow" pitchFamily="34" charset="0"/>
                <a:ea typeface="黑体" pitchFamily="2" charset="-122"/>
              </a:rPr>
              <a:t>hadoop</a:t>
            </a:r>
            <a:r>
              <a:rPr lang="en-US" sz="2000" dirty="0" err="1">
                <a:solidFill>
                  <a:srgbClr val="00B0F0"/>
                </a:solidFill>
                <a:latin typeface="Arial Narrow" pitchFamily="34" charset="0"/>
                <a:ea typeface="黑体" pitchFamily="2" charset="-122"/>
              </a:rPr>
              <a:t>@Siler</a:t>
            </a:r>
            <a:r>
              <a:rPr lang="en-US" sz="2000" dirty="0">
                <a:solidFill>
                  <a:srgbClr val="00B0F0"/>
                </a:solidFill>
                <a:latin typeface="Arial Narrow" pitchFamily="34" charset="0"/>
                <a:ea typeface="黑体" pitchFamily="2" charset="-122"/>
              </a:rPr>
              <a:t> </a:t>
            </a:r>
            <a:r>
              <a:rPr lang="en-US" sz="2000" dirty="0" err="1">
                <a:solidFill>
                  <a:srgbClr val="00B0F0"/>
                </a:solidFill>
                <a:latin typeface="Arial Narrow" pitchFamily="34" charset="0"/>
                <a:ea typeface="黑体" pitchFamily="2" charset="-122"/>
              </a:rPr>
              <a:t>hadoop_installs</a:t>
            </a:r>
            <a:r>
              <a:rPr lang="en-US" sz="2000" dirty="0">
                <a:solidFill>
                  <a:srgbClr val="00B0F0"/>
                </a:solidFill>
                <a:latin typeface="Arial Narrow" pitchFamily="34" charset="0"/>
                <a:ea typeface="黑体" pitchFamily="2" charset="-122"/>
              </a:rPr>
              <a:t>]$ tar –</a:t>
            </a:r>
            <a:r>
              <a:rPr lang="en-US" sz="2000" dirty="0" err="1">
                <a:solidFill>
                  <a:srgbClr val="00B0F0"/>
                </a:solidFill>
                <a:latin typeface="Arial Narrow" pitchFamily="34" charset="0"/>
                <a:ea typeface="黑体" pitchFamily="2" charset="-122"/>
              </a:rPr>
              <a:t>zxvf</a:t>
            </a:r>
            <a:r>
              <a:rPr lang="en-US" sz="2000" dirty="0">
                <a:solidFill>
                  <a:srgbClr val="00B0F0"/>
                </a:solidFill>
                <a:latin typeface="Arial Narrow" pitchFamily="34" charset="0"/>
                <a:ea typeface="黑体" pitchFamily="2" charset="-122"/>
              </a:rPr>
              <a:t> hadoop-2.7.1.tar.gz</a:t>
            </a:r>
            <a:endParaRPr lang="zh-CN" altLang="en-US" sz="2400" dirty="0">
              <a:solidFill>
                <a:srgbClr val="00B0F0"/>
              </a:solidFill>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单机</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3980" y="745944"/>
            <a:ext cx="8516820" cy="5770265"/>
          </a:xfrm>
        </p:spPr>
        <p:txBody>
          <a:bodyPr>
            <a:noAutofit/>
          </a:bodyPr>
          <a:lstStyle/>
          <a:p>
            <a:pPr marL="274320" lvl="1" indent="-274320">
              <a:spcBef>
                <a:spcPts val="580"/>
              </a:spcBef>
              <a:buClr>
                <a:schemeClr val="accent1"/>
              </a:buClr>
              <a:buNone/>
              <a:defRPr/>
            </a:pPr>
            <a:r>
              <a:rPr lang="zh-CN" altLang="en-US" b="1" dirty="0">
                <a:solidFill>
                  <a:srgbClr val="00B050"/>
                </a:solidFill>
                <a:latin typeface="Arial Narrow" pitchFamily="34" charset="0"/>
                <a:ea typeface="黑体" pitchFamily="2" charset="-122"/>
              </a:rPr>
              <a:t>单机和单机伪分布方式安装过程</a:t>
            </a:r>
            <a:endParaRPr lang="en-US" altLang="zh-CN" b="1" dirty="0">
              <a:solidFill>
                <a:srgbClr val="00B050"/>
              </a:solidFill>
              <a:latin typeface="Arial Narrow" pitchFamily="34" charset="0"/>
              <a:ea typeface="黑体" pitchFamily="2" charset="-122"/>
            </a:endParaRPr>
          </a:p>
          <a:p>
            <a:pPr>
              <a:buNone/>
            </a:pPr>
            <a:r>
              <a:rPr lang="en-US" altLang="zh-CN" sz="2400" dirty="0">
                <a:solidFill>
                  <a:srgbClr val="C00000"/>
                </a:solidFill>
                <a:latin typeface="Arial Narrow" pitchFamily="34" charset="0"/>
                <a:ea typeface="黑体" pitchFamily="2" charset="-122"/>
              </a:rPr>
              <a:t>Hadoop</a:t>
            </a:r>
            <a:r>
              <a:rPr lang="zh-CN" altLang="en-US" sz="2400" dirty="0">
                <a:solidFill>
                  <a:srgbClr val="C00000"/>
                </a:solidFill>
                <a:latin typeface="Arial Narrow" pitchFamily="34" charset="0"/>
                <a:ea typeface="黑体" pitchFamily="2" charset="-122"/>
              </a:rPr>
              <a:t>版本信息</a:t>
            </a:r>
            <a:endParaRPr lang="en-US" altLang="zh-CN" sz="2400" dirty="0">
              <a:solidFill>
                <a:srgbClr val="C00000"/>
              </a:solidFill>
              <a:latin typeface="Arial Narrow" pitchFamily="34" charset="0"/>
              <a:ea typeface="黑体" pitchFamily="2" charset="-122"/>
            </a:endParaRPr>
          </a:p>
          <a:p>
            <a:pPr>
              <a:buNone/>
            </a:pPr>
            <a:r>
              <a:rPr lang="zh-CN" altLang="en-US" sz="1800" dirty="0">
                <a:latin typeface="Arial Narrow" pitchFamily="34" charset="0"/>
                <a:ea typeface="黑体" pitchFamily="2" charset="-122"/>
              </a:rPr>
              <a:t>根据</a:t>
            </a:r>
            <a:r>
              <a:rPr lang="en-US" altLang="zh-CN" sz="1800" dirty="0">
                <a:latin typeface="Arial Narrow" pitchFamily="34" charset="0"/>
                <a:ea typeface="黑体" pitchFamily="2" charset="-122"/>
              </a:rPr>
              <a:t>Apache Hadoop</a:t>
            </a:r>
            <a:r>
              <a:rPr lang="zh-CN" altLang="en-US" sz="1800" dirty="0">
                <a:latin typeface="Arial Narrow" pitchFamily="34" charset="0"/>
                <a:ea typeface="黑体" pitchFamily="2" charset="-122"/>
              </a:rPr>
              <a:t>官方提供的</a:t>
            </a:r>
            <a:r>
              <a:rPr lang="en-US" altLang="zh-CN" sz="1800" dirty="0">
                <a:latin typeface="Arial Narrow" pitchFamily="34" charset="0"/>
                <a:ea typeface="黑体" pitchFamily="2" charset="-122"/>
              </a:rPr>
              <a:t>release</a:t>
            </a:r>
            <a:r>
              <a:rPr lang="zh-CN" altLang="en-US" sz="1800" dirty="0">
                <a:latin typeface="Arial Narrow" pitchFamily="34" charset="0"/>
                <a:ea typeface="黑体" pitchFamily="2" charset="-122"/>
              </a:rPr>
              <a:t>，目前有以下版本可下载：</a:t>
            </a:r>
          </a:p>
          <a:p>
            <a:pPr>
              <a:buNone/>
            </a:pPr>
            <a:r>
              <a:rPr lang="en-US" altLang="zh-CN" sz="1800" dirty="0">
                <a:solidFill>
                  <a:srgbClr val="C00000"/>
                </a:solidFill>
                <a:latin typeface="Arial Narrow" pitchFamily="34" charset="0"/>
                <a:ea typeface="黑体" pitchFamily="2" charset="-122"/>
              </a:rPr>
              <a:t>2.5.x</a:t>
            </a:r>
            <a:r>
              <a:rPr lang="en-US" altLang="zh-CN" sz="1800" dirty="0">
                <a:latin typeface="Arial Narrow" pitchFamily="34" charset="0"/>
                <a:ea typeface="黑体" pitchFamily="2" charset="-122"/>
              </a:rPr>
              <a:t> </a:t>
            </a:r>
            <a:r>
              <a:rPr lang="zh-CN" altLang="en-US" sz="1800" dirty="0">
                <a:latin typeface="Arial Narrow" pitchFamily="34" charset="0"/>
                <a:ea typeface="黑体" pitchFamily="2" charset="-122"/>
              </a:rPr>
              <a:t>：</a:t>
            </a:r>
            <a:r>
              <a:rPr lang="en-US" altLang="zh-CN" sz="1800" dirty="0">
                <a:latin typeface="Arial Narrow" pitchFamily="34" charset="0"/>
                <a:ea typeface="黑体" pitchFamily="2" charset="-122"/>
              </a:rPr>
              <a:t>hadoop-2.5.0/</a:t>
            </a:r>
            <a:r>
              <a:rPr lang="zh-CN" altLang="en-US" sz="1800" dirty="0">
                <a:latin typeface="Arial Narrow" pitchFamily="34" charset="0"/>
                <a:ea typeface="黑体" pitchFamily="2" charset="-122"/>
              </a:rPr>
              <a:t>，</a:t>
            </a:r>
            <a:r>
              <a:rPr lang="en-US" altLang="zh-CN" sz="1800" dirty="0">
                <a:latin typeface="Arial Narrow" pitchFamily="34" charset="0"/>
                <a:ea typeface="黑体" pitchFamily="2" charset="-122"/>
              </a:rPr>
              <a:t> hadoop-2.5.1/ </a:t>
            </a:r>
            <a:r>
              <a:rPr lang="zh-CN" altLang="en-US" sz="1800" dirty="0">
                <a:latin typeface="Arial Narrow" pitchFamily="34" charset="0"/>
                <a:ea typeface="黑体" pitchFamily="2" charset="-122"/>
              </a:rPr>
              <a:t>，</a:t>
            </a:r>
            <a:r>
              <a:rPr lang="en-US" altLang="zh-CN" sz="1800" dirty="0">
                <a:latin typeface="Arial Narrow" pitchFamily="34" charset="0"/>
                <a:ea typeface="黑体" pitchFamily="2" charset="-122"/>
              </a:rPr>
              <a:t> hadoop-2.5.2/ </a:t>
            </a:r>
          </a:p>
          <a:p>
            <a:pPr>
              <a:buNone/>
            </a:pPr>
            <a:r>
              <a:rPr lang="en-US" altLang="zh-CN" sz="1800" dirty="0">
                <a:solidFill>
                  <a:srgbClr val="C00000"/>
                </a:solidFill>
                <a:latin typeface="Arial Narrow" pitchFamily="34" charset="0"/>
                <a:ea typeface="黑体" pitchFamily="2" charset="-122"/>
              </a:rPr>
              <a:t>2.6.x</a:t>
            </a:r>
            <a:r>
              <a:rPr lang="zh-CN" altLang="en-US" sz="1800" dirty="0">
                <a:latin typeface="Arial Narrow" pitchFamily="34" charset="0"/>
                <a:ea typeface="黑体" pitchFamily="2" charset="-122"/>
              </a:rPr>
              <a:t>：</a:t>
            </a:r>
            <a:r>
              <a:rPr lang="en-US" altLang="zh-CN" sz="1800" dirty="0">
                <a:latin typeface="Arial Narrow" pitchFamily="34" charset="0"/>
                <a:ea typeface="黑体" pitchFamily="2" charset="-122"/>
              </a:rPr>
              <a:t>hadoop-2.6.0/</a:t>
            </a:r>
            <a:r>
              <a:rPr lang="zh-CN" altLang="en-US" sz="1800" dirty="0">
                <a:latin typeface="Arial Narrow" pitchFamily="34" charset="0"/>
                <a:ea typeface="黑体" pitchFamily="2" charset="-122"/>
              </a:rPr>
              <a:t>，</a:t>
            </a:r>
            <a:r>
              <a:rPr lang="en-US" altLang="zh-CN" sz="1800" dirty="0">
                <a:latin typeface="Arial Narrow" pitchFamily="34" charset="0"/>
                <a:ea typeface="黑体" pitchFamily="2" charset="-122"/>
              </a:rPr>
              <a:t>hadoop-2.6.1/</a:t>
            </a:r>
            <a:r>
              <a:rPr lang="zh-CN" altLang="en-US" sz="1800" dirty="0">
                <a:latin typeface="Arial Narrow" pitchFamily="34" charset="0"/>
                <a:ea typeface="黑体" pitchFamily="2" charset="-122"/>
              </a:rPr>
              <a:t>，</a:t>
            </a:r>
            <a:r>
              <a:rPr lang="en-US" altLang="zh-CN" sz="1800" dirty="0">
                <a:latin typeface="Arial Narrow" pitchFamily="34" charset="0"/>
                <a:ea typeface="黑体" pitchFamily="2" charset="-122"/>
              </a:rPr>
              <a:t>hadoop-2.6.2/</a:t>
            </a:r>
            <a:r>
              <a:rPr lang="zh-CN" altLang="en-US" sz="1800" dirty="0">
                <a:latin typeface="Arial Narrow" pitchFamily="34" charset="0"/>
                <a:ea typeface="黑体" pitchFamily="2" charset="-122"/>
              </a:rPr>
              <a:t>，</a:t>
            </a:r>
            <a:r>
              <a:rPr lang="en-US" altLang="zh-CN" sz="1800" dirty="0">
                <a:latin typeface="Arial Narrow" pitchFamily="34" charset="0"/>
                <a:ea typeface="黑体" pitchFamily="2" charset="-122"/>
              </a:rPr>
              <a:t>hadoop-2.6.3/</a:t>
            </a:r>
          </a:p>
          <a:p>
            <a:pPr>
              <a:buNone/>
            </a:pPr>
            <a:r>
              <a:rPr lang="en-US" altLang="zh-CN" sz="1800" dirty="0">
                <a:solidFill>
                  <a:srgbClr val="C00000"/>
                </a:solidFill>
                <a:latin typeface="Arial Narrow" pitchFamily="34" charset="0"/>
                <a:ea typeface="黑体" pitchFamily="2" charset="-122"/>
              </a:rPr>
              <a:t>2.7.x</a:t>
            </a:r>
            <a:r>
              <a:rPr lang="zh-CN" altLang="en-US" sz="1800" dirty="0">
                <a:latin typeface="Arial Narrow" pitchFamily="34" charset="0"/>
                <a:ea typeface="黑体" pitchFamily="2" charset="-122"/>
              </a:rPr>
              <a:t>：</a:t>
            </a:r>
            <a:r>
              <a:rPr lang="en-US" altLang="zh-CN" sz="1800" dirty="0">
                <a:latin typeface="Arial Narrow" pitchFamily="34" charset="0"/>
                <a:ea typeface="黑体" pitchFamily="2" charset="-122"/>
              </a:rPr>
              <a:t>hadoop-2.7.1/</a:t>
            </a:r>
            <a:r>
              <a:rPr lang="zh-CN" altLang="en-US" sz="1800" dirty="0">
                <a:latin typeface="Arial Narrow" pitchFamily="34" charset="0"/>
                <a:ea typeface="黑体" pitchFamily="2" charset="-122"/>
              </a:rPr>
              <a:t>，</a:t>
            </a:r>
            <a:r>
              <a:rPr lang="en-US" altLang="zh-CN" sz="1800" dirty="0">
                <a:latin typeface="Arial Narrow" pitchFamily="34" charset="0"/>
                <a:ea typeface="黑体" pitchFamily="2" charset="-122"/>
              </a:rPr>
              <a:t>hadoop-2.7.2/, hadoop-2.7.3/</a:t>
            </a:r>
          </a:p>
          <a:p>
            <a:pPr>
              <a:buNone/>
            </a:pPr>
            <a:r>
              <a:rPr lang="zh-CN" altLang="en-US" sz="1800" dirty="0">
                <a:solidFill>
                  <a:srgbClr val="FF0000"/>
                </a:solidFill>
                <a:latin typeface="Arial Narrow" pitchFamily="34" charset="0"/>
                <a:ea typeface="黑体" pitchFamily="2" charset="-122"/>
              </a:rPr>
              <a:t>其中</a:t>
            </a:r>
            <a:r>
              <a:rPr lang="en-US" altLang="zh-CN" sz="1800" dirty="0">
                <a:solidFill>
                  <a:srgbClr val="FF0000"/>
                </a:solidFill>
                <a:latin typeface="Arial Narrow" pitchFamily="34" charset="0"/>
                <a:ea typeface="黑体" pitchFamily="2" charset="-122"/>
              </a:rPr>
              <a:t>2.7.1 </a:t>
            </a:r>
            <a:r>
              <a:rPr lang="zh-CN" altLang="en-US" sz="1800" dirty="0">
                <a:solidFill>
                  <a:srgbClr val="FF0000"/>
                </a:solidFill>
                <a:latin typeface="Arial Narrow" pitchFamily="34" charset="0"/>
                <a:ea typeface="黑体" pitchFamily="2" charset="-122"/>
              </a:rPr>
              <a:t>是稳定版本，发布于</a:t>
            </a:r>
            <a:r>
              <a:rPr lang="en-US" altLang="zh-CN" sz="1800" dirty="0">
                <a:solidFill>
                  <a:srgbClr val="FF0000"/>
                </a:solidFill>
                <a:latin typeface="Arial Narrow" pitchFamily="34" charset="0"/>
                <a:ea typeface="黑体" pitchFamily="2" charset="-122"/>
              </a:rPr>
              <a:t>2015</a:t>
            </a:r>
            <a:r>
              <a:rPr lang="zh-CN" altLang="en-US" sz="1800" dirty="0">
                <a:solidFill>
                  <a:srgbClr val="FF0000"/>
                </a:solidFill>
                <a:latin typeface="Arial Narrow" pitchFamily="34" charset="0"/>
                <a:ea typeface="黑体" pitchFamily="2" charset="-122"/>
              </a:rPr>
              <a:t>年</a:t>
            </a:r>
            <a:r>
              <a:rPr lang="en-US" altLang="zh-CN" sz="1800" dirty="0">
                <a:solidFill>
                  <a:srgbClr val="FF0000"/>
                </a:solidFill>
                <a:latin typeface="Arial Narrow" pitchFamily="34" charset="0"/>
                <a:ea typeface="黑体" pitchFamily="2" charset="-122"/>
              </a:rPr>
              <a:t>7</a:t>
            </a:r>
            <a:r>
              <a:rPr lang="zh-CN" altLang="en-US" sz="1800" dirty="0">
                <a:solidFill>
                  <a:srgbClr val="FF0000"/>
                </a:solidFill>
                <a:latin typeface="Arial Narrow" pitchFamily="34" charset="0"/>
                <a:ea typeface="黑体" pitchFamily="2" charset="-122"/>
              </a:rPr>
              <a:t>月</a:t>
            </a:r>
            <a:r>
              <a:rPr lang="en-US" altLang="zh-CN" sz="1800" dirty="0">
                <a:solidFill>
                  <a:srgbClr val="FF0000"/>
                </a:solidFill>
                <a:latin typeface="Arial Narrow" pitchFamily="34" charset="0"/>
                <a:ea typeface="黑体" pitchFamily="2" charset="-122"/>
              </a:rPr>
              <a:t>6</a:t>
            </a:r>
            <a:r>
              <a:rPr lang="zh-CN" altLang="en-US" sz="1800" dirty="0">
                <a:solidFill>
                  <a:srgbClr val="FF0000"/>
                </a:solidFill>
                <a:latin typeface="Arial Narrow" pitchFamily="34" charset="0"/>
                <a:ea typeface="黑体" pitchFamily="2" charset="-122"/>
              </a:rPr>
              <a:t>日</a:t>
            </a:r>
            <a:r>
              <a:rPr lang="zh-CN" altLang="en-US" sz="1800" dirty="0">
                <a:latin typeface="Arial Narrow" pitchFamily="34" charset="0"/>
                <a:ea typeface="黑体" pitchFamily="2" charset="-122"/>
              </a:rPr>
              <a:t>，官方的说明是：“</a:t>
            </a:r>
            <a:r>
              <a:rPr lang="en-US" altLang="zh-CN" sz="1800" dirty="0">
                <a:latin typeface="Arial Narrow" pitchFamily="34" charset="0"/>
                <a:ea typeface="黑体" pitchFamily="2" charset="-122"/>
              </a:rPr>
              <a:t>It is stable and includes new developer and user-facing incompatibilities, features, and major improvements.”</a:t>
            </a:r>
            <a:r>
              <a:rPr lang="zh-CN" altLang="en-US" sz="1800" dirty="0">
                <a:latin typeface="Arial Narrow" pitchFamily="34" charset="0"/>
                <a:ea typeface="黑体" pitchFamily="2" charset="-122"/>
              </a:rPr>
              <a:t>。</a:t>
            </a:r>
          </a:p>
          <a:p>
            <a:pPr>
              <a:buNone/>
            </a:pPr>
            <a:r>
              <a:rPr lang="zh-CN" altLang="en-US" sz="1800" dirty="0">
                <a:latin typeface="Arial Narrow" pitchFamily="34" charset="0"/>
                <a:ea typeface="黑体" pitchFamily="2" charset="-122"/>
              </a:rPr>
              <a:t>到</a:t>
            </a:r>
            <a:r>
              <a:rPr lang="en-US" altLang="zh-CN" sz="1800" dirty="0">
                <a:latin typeface="Arial Narrow" pitchFamily="34" charset="0"/>
                <a:ea typeface="黑体" pitchFamily="2" charset="-122"/>
              </a:rPr>
              <a:t>2016</a:t>
            </a:r>
            <a:r>
              <a:rPr lang="zh-CN" altLang="en-US" sz="1800" dirty="0">
                <a:latin typeface="Arial Narrow" pitchFamily="34" charset="0"/>
                <a:ea typeface="黑体" pitchFamily="2" charset="-122"/>
              </a:rPr>
              <a:t>年</a:t>
            </a:r>
            <a:r>
              <a:rPr lang="en-US" altLang="zh-CN" sz="1800" dirty="0">
                <a:latin typeface="Arial Narrow" pitchFamily="34" charset="0"/>
                <a:ea typeface="黑体" pitchFamily="2" charset="-122"/>
              </a:rPr>
              <a:t>9</a:t>
            </a:r>
            <a:r>
              <a:rPr lang="zh-CN" altLang="en-US" sz="1800" dirty="0">
                <a:latin typeface="Arial Narrow" pitchFamily="34" charset="0"/>
                <a:ea typeface="黑体" pitchFamily="2" charset="-122"/>
              </a:rPr>
              <a:t>月</a:t>
            </a:r>
            <a:r>
              <a:rPr lang="en-US" altLang="zh-CN" sz="1800" dirty="0">
                <a:latin typeface="Arial Narrow" pitchFamily="34" charset="0"/>
                <a:ea typeface="黑体" pitchFamily="2" charset="-122"/>
              </a:rPr>
              <a:t>3</a:t>
            </a:r>
            <a:r>
              <a:rPr lang="zh-CN" altLang="en-US" sz="1800" dirty="0">
                <a:latin typeface="Arial Narrow" pitchFamily="34" charset="0"/>
                <a:ea typeface="黑体" pitchFamily="2" charset="-122"/>
              </a:rPr>
              <a:t>日，在</a:t>
            </a:r>
            <a:r>
              <a:rPr lang="en-US" altLang="zh-CN" sz="1800" dirty="0">
                <a:latin typeface="Arial Narrow" pitchFamily="34" charset="0"/>
                <a:ea typeface="黑体" pitchFamily="2" charset="-122"/>
              </a:rPr>
              <a:t>2.7.3 </a:t>
            </a:r>
            <a:r>
              <a:rPr lang="zh-CN" altLang="en-US" sz="1800" dirty="0">
                <a:latin typeface="Arial Narrow" pitchFamily="34" charset="0"/>
                <a:ea typeface="黑体" pitchFamily="2" charset="-122"/>
              </a:rPr>
              <a:t>的基础上发布了</a:t>
            </a:r>
            <a:r>
              <a:rPr lang="en-US" altLang="zh-CN" sz="1800" dirty="0">
                <a:latin typeface="Arial Narrow" pitchFamily="34" charset="0"/>
                <a:ea typeface="黑体" pitchFamily="2" charset="-122"/>
              </a:rPr>
              <a:t>hadoop-3.0.0-alpha1</a:t>
            </a:r>
          </a:p>
          <a:p>
            <a:pPr>
              <a:buNone/>
            </a:pPr>
            <a:r>
              <a:rPr lang="en-US" altLang="zh-CN" sz="1600" dirty="0">
                <a:solidFill>
                  <a:srgbClr val="0066FF"/>
                </a:solidFill>
                <a:latin typeface="Arial Narrow" pitchFamily="34" charset="0"/>
                <a:ea typeface="黑体" pitchFamily="2" charset="-122"/>
              </a:rPr>
              <a:t>http://hadoop.apache.org/docs/r3.0.0-alpha1/hadoop-project-dist/hadoop-common/release/3.0.0-alpha1/RELEASENOTES.3.0.0-alpha1.html</a:t>
            </a:r>
          </a:p>
          <a:p>
            <a:pPr>
              <a:buNone/>
            </a:pPr>
            <a:r>
              <a:rPr lang="en-US" altLang="zh-CN" sz="1800" dirty="0">
                <a:solidFill>
                  <a:srgbClr val="C00000"/>
                </a:solidFill>
                <a:latin typeface="Arial Narrow" pitchFamily="34" charset="0"/>
                <a:ea typeface="黑体" pitchFamily="2" charset="-122"/>
              </a:rPr>
              <a:t>3.0.0</a:t>
            </a:r>
            <a:r>
              <a:rPr lang="zh-CN" altLang="en-US" sz="1800" dirty="0">
                <a:solidFill>
                  <a:srgbClr val="C00000"/>
                </a:solidFill>
                <a:latin typeface="Arial Narrow" pitchFamily="34" charset="0"/>
                <a:ea typeface="黑体" pitchFamily="2" charset="-122"/>
              </a:rPr>
              <a:t>版本</a:t>
            </a:r>
            <a:r>
              <a:rPr lang="en-US" altLang="zh-CN" sz="1800" dirty="0">
                <a:solidFill>
                  <a:srgbClr val="C00000"/>
                </a:solidFill>
                <a:latin typeface="Arial Narrow" pitchFamily="34" charset="0"/>
                <a:ea typeface="黑体" pitchFamily="2" charset="-122"/>
              </a:rPr>
              <a:t>(alpha)</a:t>
            </a:r>
            <a:r>
              <a:rPr lang="zh-CN" altLang="en-US" sz="1800" dirty="0">
                <a:latin typeface="Arial Narrow" pitchFamily="34" charset="0"/>
                <a:ea typeface="黑体" pitchFamily="2" charset="-122"/>
              </a:rPr>
              <a:t>：</a:t>
            </a:r>
            <a:r>
              <a:rPr lang="en-US" altLang="zh-CN" sz="1800" dirty="0">
                <a:latin typeface="Arial Narrow" pitchFamily="34" charset="0"/>
                <a:ea typeface="黑体" pitchFamily="2" charset="-122"/>
              </a:rPr>
              <a:t>hadoop-3.0.0-alpha1/</a:t>
            </a:r>
            <a:r>
              <a:rPr lang="zh-CN" altLang="en-US" sz="1800" dirty="0">
                <a:latin typeface="Arial Narrow" pitchFamily="34" charset="0"/>
                <a:ea typeface="黑体" pitchFamily="2" charset="-122"/>
              </a:rPr>
              <a:t>，</a:t>
            </a:r>
            <a:r>
              <a:rPr lang="en-US" altLang="zh-CN" sz="1800" dirty="0">
                <a:latin typeface="Arial Narrow" pitchFamily="34" charset="0"/>
                <a:ea typeface="黑体" pitchFamily="2" charset="-122"/>
              </a:rPr>
              <a:t>hadoop-3.0.0-alpha2/</a:t>
            </a:r>
          </a:p>
          <a:p>
            <a:pPr>
              <a:buNone/>
            </a:pPr>
            <a:r>
              <a:rPr lang="zh-CN" altLang="en-US" sz="1800" dirty="0">
                <a:latin typeface="Arial Narrow" pitchFamily="34" charset="0"/>
                <a:ea typeface="黑体" pitchFamily="2" charset="-122"/>
              </a:rPr>
              <a:t>目前我们开课及对外提供服务的</a:t>
            </a:r>
            <a:r>
              <a:rPr lang="en-US" altLang="zh-CN" sz="1800" dirty="0">
                <a:latin typeface="Arial Narrow" pitchFamily="34" charset="0"/>
                <a:ea typeface="黑体" pitchFamily="2" charset="-122"/>
              </a:rPr>
              <a:t>Hadoop </a:t>
            </a:r>
            <a:r>
              <a:rPr lang="zh-CN" altLang="en-US" sz="1800" dirty="0">
                <a:latin typeface="Arial Narrow" pitchFamily="34" charset="0"/>
                <a:ea typeface="黑体" pitchFamily="2" charset="-122"/>
              </a:rPr>
              <a:t>集群是</a:t>
            </a:r>
            <a:r>
              <a:rPr lang="en-US" altLang="zh-CN" sz="1800" dirty="0">
                <a:solidFill>
                  <a:srgbClr val="C00000"/>
                </a:solidFill>
                <a:latin typeface="Arial Narrow" pitchFamily="34" charset="0"/>
                <a:ea typeface="黑体" pitchFamily="2" charset="-122"/>
              </a:rPr>
              <a:t>2.7.1</a:t>
            </a:r>
            <a:r>
              <a:rPr lang="zh-CN" altLang="en-US" sz="1800" dirty="0">
                <a:latin typeface="Arial Narrow" pitchFamily="34" charset="0"/>
                <a:ea typeface="黑体" pitchFamily="2" charset="-122"/>
              </a:rPr>
              <a:t>版本的</a:t>
            </a:r>
          </a:p>
          <a:p>
            <a:pPr>
              <a:buNone/>
            </a:pPr>
            <a:r>
              <a:rPr lang="en-US" altLang="zh-CN" sz="1800" dirty="0">
                <a:latin typeface="Arial Narrow" pitchFamily="34" charset="0"/>
                <a:ea typeface="黑体" pitchFamily="2" charset="-122"/>
              </a:rPr>
              <a:t>Hadoop-2.7.x </a:t>
            </a:r>
            <a:r>
              <a:rPr lang="zh-CN" altLang="en-US" sz="1800" dirty="0">
                <a:latin typeface="Arial Narrow" pitchFamily="34" charset="0"/>
                <a:ea typeface="黑体" pitchFamily="2" charset="-122"/>
              </a:rPr>
              <a:t>的</a:t>
            </a:r>
            <a:r>
              <a:rPr lang="en-US" altLang="zh-CN" sz="1800" dirty="0">
                <a:latin typeface="Arial Narrow" pitchFamily="34" charset="0"/>
                <a:ea typeface="黑体" pitchFamily="2" charset="-122"/>
              </a:rPr>
              <a:t>API</a:t>
            </a:r>
            <a:r>
              <a:rPr lang="zh-CN" altLang="en-US" sz="1800" dirty="0">
                <a:latin typeface="Arial Narrow" pitchFamily="34" charset="0"/>
                <a:ea typeface="黑体" pitchFamily="2" charset="-122"/>
              </a:rPr>
              <a:t>是一致的 课程中可以参考</a:t>
            </a:r>
            <a:endParaRPr lang="en-US" altLang="zh-CN" sz="1800" dirty="0">
              <a:latin typeface="Arial Narrow" pitchFamily="34" charset="0"/>
              <a:ea typeface="黑体" pitchFamily="2" charset="-122"/>
            </a:endParaRPr>
          </a:p>
          <a:p>
            <a:pPr>
              <a:buNone/>
            </a:pPr>
            <a:r>
              <a:rPr lang="en-US" altLang="zh-CN" sz="1800" dirty="0">
                <a:solidFill>
                  <a:srgbClr val="0066FF"/>
                </a:solidFill>
                <a:latin typeface="Arial Narrow" pitchFamily="34" charset="0"/>
                <a:ea typeface="黑体" pitchFamily="2" charset="-122"/>
              </a:rPr>
              <a:t>      </a:t>
            </a:r>
            <a:r>
              <a:rPr lang="en-US" altLang="zh-CN" sz="1600" dirty="0">
                <a:solidFill>
                  <a:srgbClr val="0066FF"/>
                </a:solidFill>
                <a:latin typeface="Arial Narrow" pitchFamily="34" charset="0"/>
                <a:ea typeface="黑体" pitchFamily="2" charset="-122"/>
              </a:rPr>
              <a:t>http://hadoop.apache.org/docs/r2.7.1/api/index.html</a:t>
            </a:r>
          </a:p>
          <a:p>
            <a:pPr>
              <a:buNone/>
            </a:pPr>
            <a:r>
              <a:rPr lang="zh-CN" altLang="en-US" sz="1800" dirty="0">
                <a:latin typeface="Arial Narrow" pitchFamily="34" charset="0"/>
                <a:ea typeface="黑体" pitchFamily="2" charset="-122"/>
              </a:rPr>
              <a:t>或者参考所下载的</a:t>
            </a:r>
            <a:r>
              <a:rPr lang="en-US" altLang="zh-CN" sz="1800" dirty="0">
                <a:latin typeface="Arial Narrow" pitchFamily="34" charset="0"/>
                <a:ea typeface="黑体" pitchFamily="2" charset="-122"/>
              </a:rPr>
              <a:t>Hadoop</a:t>
            </a:r>
            <a:r>
              <a:rPr lang="zh-CN" altLang="en-US" sz="1800" dirty="0">
                <a:latin typeface="Arial Narrow" pitchFamily="34" charset="0"/>
                <a:ea typeface="黑体" pitchFamily="2" charset="-122"/>
              </a:rPr>
              <a:t>包中</a:t>
            </a:r>
            <a:r>
              <a:rPr lang="en-US" altLang="zh-CN" sz="1800" dirty="0">
                <a:latin typeface="Arial Narrow" pitchFamily="34" charset="0"/>
                <a:ea typeface="黑体" pitchFamily="2" charset="-122"/>
              </a:rPr>
              <a:t>share/doc</a:t>
            </a:r>
            <a:r>
              <a:rPr lang="zh-CN" altLang="en-US" sz="1800" dirty="0">
                <a:latin typeface="Arial Narrow" pitchFamily="34" charset="0"/>
                <a:ea typeface="黑体" pitchFamily="2" charset="-122"/>
              </a:rPr>
              <a:t>文件夹下的内容</a:t>
            </a:r>
            <a:endParaRPr lang="zh-CN" altLang="en-US" sz="1600" dirty="0">
              <a:latin typeface="Arial Narrow" pitchFamily="34" charset="0"/>
              <a:ea typeface="黑体" pitchFamily="2" charset="-122"/>
            </a:endParaRPr>
          </a:p>
        </p:txBody>
      </p:sp>
      <p:sp>
        <p:nvSpPr>
          <p:cNvPr id="15" name="Title 1"/>
          <p:cNvSpPr txBox="1">
            <a:spLocks/>
          </p:cNvSpPr>
          <p:nvPr/>
        </p:nvSpPr>
        <p:spPr>
          <a:xfrm>
            <a:off x="1067508" y="237571"/>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单机</a:t>
            </a:r>
            <a:r>
              <a:rPr kumimoji="0" lang="en-US" altLang="zh-CN" sz="2400" b="1" i="0" u="none" strike="noStrike" kern="1200" cap="none" spc="50" normalizeH="0" baseline="0" noProof="0" dirty="0" err="1">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Hadoop</a:t>
            </a:r>
            <a:r>
              <a:rPr kumimoji="0" lang="zh-CN" altLang="en-US"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系统基本安装步骤</a:t>
            </a:r>
            <a:endParaRPr kumimoji="0" lang="en-US" altLang="zh-CN" sz="24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28235</TotalTime>
  <Words>3632</Words>
  <Application>Microsoft Office PowerPoint</Application>
  <PresentationFormat>全屏显示(4:3)</PresentationFormat>
  <Paragraphs>552</Paragraphs>
  <Slides>56</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56</vt:i4>
      </vt:variant>
    </vt:vector>
  </HeadingPairs>
  <TitlesOfParts>
    <vt:vector size="57" baseType="lpstr">
      <vt:lpstr>Equity</vt:lpstr>
      <vt:lpstr>Ch.4. Hadoop系统安装运行  与程序开发</vt:lpstr>
      <vt:lpstr>Ch.4. Hadoop系统安装运行与程序开发</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1. 并行计算技术简介</dc:title>
  <dc:creator>yihua</dc:creator>
  <cp:lastModifiedBy>Yihua Huang</cp:lastModifiedBy>
  <cp:revision>676</cp:revision>
  <cp:lastPrinted>2015-10-10T06:33:13Z</cp:lastPrinted>
  <dcterms:created xsi:type="dcterms:W3CDTF">2011-01-31T19:55:44Z</dcterms:created>
  <dcterms:modified xsi:type="dcterms:W3CDTF">2017-10-11T15:12:17Z</dcterms:modified>
</cp:coreProperties>
</file>