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308" r:id="rId2"/>
    <p:sldId id="315" r:id="rId3"/>
    <p:sldId id="297" r:id="rId4"/>
    <p:sldId id="316" r:id="rId5"/>
    <p:sldId id="274" r:id="rId6"/>
    <p:sldId id="257" r:id="rId7"/>
    <p:sldId id="258" r:id="rId8"/>
    <p:sldId id="259" r:id="rId9"/>
    <p:sldId id="260" r:id="rId10"/>
    <p:sldId id="261" r:id="rId11"/>
    <p:sldId id="263" r:id="rId12"/>
    <p:sldId id="264" r:id="rId13"/>
    <p:sldId id="267" r:id="rId14"/>
    <p:sldId id="268" r:id="rId15"/>
    <p:sldId id="270" r:id="rId16"/>
    <p:sldId id="272" r:id="rId17"/>
    <p:sldId id="273" r:id="rId18"/>
    <p:sldId id="275" r:id="rId19"/>
    <p:sldId id="277" r:id="rId20"/>
    <p:sldId id="279" r:id="rId21"/>
    <p:sldId id="280" r:id="rId22"/>
    <p:sldId id="281" r:id="rId23"/>
    <p:sldId id="311" r:id="rId24"/>
    <p:sldId id="309" r:id="rId25"/>
    <p:sldId id="282" r:id="rId26"/>
    <p:sldId id="310" r:id="rId27"/>
    <p:sldId id="285" r:id="rId28"/>
    <p:sldId id="319" r:id="rId29"/>
    <p:sldId id="317" r:id="rId3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615" autoAdjust="0"/>
    <p:restoredTop sz="86340" autoAdjust="0"/>
  </p:normalViewPr>
  <p:slideViewPr>
    <p:cSldViewPr>
      <p:cViewPr varScale="1">
        <p:scale>
          <a:sx n="94" d="100"/>
          <a:sy n="94" d="100"/>
        </p:scale>
        <p:origin x="-2040" y="-102"/>
      </p:cViewPr>
      <p:guideLst>
        <p:guide orient="horz" pos="2160"/>
        <p:guide pos="2880"/>
      </p:guideLst>
    </p:cSldViewPr>
  </p:slideViewPr>
  <p:outlineViewPr>
    <p:cViewPr>
      <p:scale>
        <a:sx n="33" d="100"/>
        <a:sy n="33" d="100"/>
      </p:scale>
      <p:origin x="270" y="20497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E934DF13-EB06-43A7-9BC3-1ECA7D664453}" type="datetimeFigureOut">
              <a:rPr lang="zh-CN" altLang="en-US"/>
              <a:pPr>
                <a:defRPr/>
              </a:pPr>
              <a:t>2017/11/8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9542B9F2-10A1-4B54-B70A-BED04B044002}" type="slidenum">
              <a:rPr lang="zh-CN" altLang="en-US"/>
              <a:pPr>
                <a:defRPr/>
              </a:pPr>
              <a:t>‹#›</a:t>
            </a:fld>
            <a:endParaRPr lang="zh-CN" altLang="en-US"/>
          </a:p>
        </p:txBody>
      </p:sp>
    </p:spTree>
    <p:extLst>
      <p:ext uri="{BB962C8B-B14F-4D97-AF65-F5344CB8AC3E}">
        <p14:creationId xmlns="" xmlns:p14="http://schemas.microsoft.com/office/powerpoint/2010/main" val="108136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Date Placeholder 27"/>
          <p:cNvSpPr>
            <a:spLocks noGrp="1"/>
          </p:cNvSpPr>
          <p:nvPr>
            <p:ph type="dt" sz="half" idx="10"/>
          </p:nvPr>
        </p:nvSpPr>
        <p:spPr/>
        <p:txBody>
          <a:bodyPr/>
          <a:lstStyle>
            <a:lvl1pPr>
              <a:defRPr/>
            </a:lvl1pPr>
          </a:lstStyle>
          <a:p>
            <a:pPr>
              <a:defRPr/>
            </a:pPr>
            <a:fld id="{897FED51-DAB2-41FC-8A70-41DD9D4C6D44}" type="datetimeFigureOut">
              <a:rPr lang="zh-CN" altLang="en-US"/>
              <a:pPr>
                <a:defRPr/>
              </a:pPr>
              <a:t>2017/11/8</a:t>
            </a:fld>
            <a:endParaRPr lang="zh-CN" altLang="en-US"/>
          </a:p>
        </p:txBody>
      </p:sp>
      <p:sp>
        <p:nvSpPr>
          <p:cNvPr id="12" name="Footer Placeholder 16"/>
          <p:cNvSpPr>
            <a:spLocks noGrp="1"/>
          </p:cNvSpPr>
          <p:nvPr>
            <p:ph type="ftr" sz="quarter" idx="11"/>
          </p:nvPr>
        </p:nvSpPr>
        <p:spPr/>
        <p:txBody>
          <a:bodyPr/>
          <a:lstStyle>
            <a:lvl1pPr>
              <a:defRPr/>
            </a:lvl1pPr>
          </a:lstStyle>
          <a:p>
            <a:pPr>
              <a:defRPr/>
            </a:pPr>
            <a:endParaRPr lang="zh-CN" alt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B4B02F1B-B883-4C1A-B0C7-000EF8A74465}"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13"/>
          <p:cNvSpPr>
            <a:spLocks noGrp="1"/>
          </p:cNvSpPr>
          <p:nvPr>
            <p:ph type="dt" sz="half" idx="10"/>
          </p:nvPr>
        </p:nvSpPr>
        <p:spPr/>
        <p:txBody>
          <a:bodyPr/>
          <a:lstStyle>
            <a:lvl1pPr>
              <a:defRPr/>
            </a:lvl1pPr>
          </a:lstStyle>
          <a:p>
            <a:pPr>
              <a:defRPr/>
            </a:pPr>
            <a:fld id="{4E8E02CF-396E-4C10-AC1B-8634F328AC8E}"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459AAE1D-E6EC-4716-8943-0BCF5E30B72F}" type="slidenum">
              <a:rPr lang="zh-CN" altLang="en-US"/>
              <a:pPr>
                <a:defRPr/>
              </a:pPr>
              <a:t>‹#›</a:t>
            </a:fld>
            <a:endParaRPr lang="zh-CN" altLang="en-US"/>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13"/>
          <p:cNvSpPr>
            <a:spLocks noGrp="1"/>
          </p:cNvSpPr>
          <p:nvPr>
            <p:ph type="dt" sz="half" idx="10"/>
          </p:nvPr>
        </p:nvSpPr>
        <p:spPr/>
        <p:txBody>
          <a:bodyPr/>
          <a:lstStyle>
            <a:lvl1pPr>
              <a:defRPr/>
            </a:lvl1pPr>
          </a:lstStyle>
          <a:p>
            <a:pPr>
              <a:defRPr/>
            </a:pPr>
            <a:fld id="{535A465D-6B25-4BDC-813B-EA6267AA6989}"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1D44FB4D-37E6-4C98-B0FB-C5C1E4D69613}" type="slidenum">
              <a:rPr lang="zh-CN" altLang="en-US"/>
              <a:pPr>
                <a:defRPr/>
              </a:pPr>
              <a:t>‹#›</a:t>
            </a:fld>
            <a:endParaRPr lang="zh-CN" altLang="en-US"/>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13"/>
          <p:cNvSpPr>
            <a:spLocks noGrp="1"/>
          </p:cNvSpPr>
          <p:nvPr>
            <p:ph type="dt" sz="half" idx="10"/>
          </p:nvPr>
        </p:nvSpPr>
        <p:spPr/>
        <p:txBody>
          <a:bodyPr/>
          <a:lstStyle>
            <a:lvl1pPr>
              <a:defRPr/>
            </a:lvl1pPr>
          </a:lstStyle>
          <a:p>
            <a:pPr>
              <a:defRPr/>
            </a:pPr>
            <a:fld id="{A95FD81D-8A46-4D65-9A21-7C6DA47A21B3}"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DA95BC98-AB8E-43B1-8116-E90A1B8B2685}" type="slidenum">
              <a:rPr lang="zh-CN" altLang="en-US"/>
              <a:pPr>
                <a:defRPr/>
              </a:pPr>
              <a:t>‹#›</a:t>
            </a:fld>
            <a:endParaRPr lang="zh-CN" altLang="en-US"/>
          </a:p>
        </p:txBody>
      </p:sp>
    </p:spTree>
  </p:cSld>
  <p:clrMapOvr>
    <a:masterClrMapping/>
  </p:clrMapOvr>
  <p:transition>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fld id="{220D8035-4620-48B4-86D1-392A683C79C2}" type="datetimeFigureOut">
              <a:rPr lang="zh-CN" altLang="en-US"/>
              <a:pPr>
                <a:defRPr/>
              </a:pPr>
              <a:t>2017/11/8</a:t>
            </a:fld>
            <a:endParaRPr lang="zh-CN" alt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0A0ADE8D-B0BE-4941-A74D-1FC1D961C5C5}"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13"/>
          <p:cNvSpPr>
            <a:spLocks noGrp="1"/>
          </p:cNvSpPr>
          <p:nvPr>
            <p:ph type="dt" sz="half" idx="10"/>
          </p:nvPr>
        </p:nvSpPr>
        <p:spPr/>
        <p:txBody>
          <a:bodyPr/>
          <a:lstStyle>
            <a:lvl1pPr>
              <a:defRPr/>
            </a:lvl1pPr>
          </a:lstStyle>
          <a:p>
            <a:pPr>
              <a:defRPr/>
            </a:pPr>
            <a:fld id="{2398227B-0192-4CF2-A15B-0F36DFB2B485}" type="datetimeFigureOut">
              <a:rPr lang="zh-CN" altLang="en-US"/>
              <a:pPr>
                <a:defRPr/>
              </a:pPr>
              <a:t>2017/11/8</a:t>
            </a:fld>
            <a:endParaRPr lang="zh-CN" altLang="en-US"/>
          </a:p>
        </p:txBody>
      </p:sp>
      <p:sp>
        <p:nvSpPr>
          <p:cNvPr id="6" name="Footer Placeholder 2"/>
          <p:cNvSpPr>
            <a:spLocks noGrp="1"/>
          </p:cNvSpPr>
          <p:nvPr>
            <p:ph type="ftr" sz="quarter" idx="11"/>
          </p:nvPr>
        </p:nvSpPr>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p:txBody>
          <a:bodyPr/>
          <a:lstStyle>
            <a:lvl1pPr>
              <a:defRPr/>
            </a:lvl1pPr>
          </a:lstStyle>
          <a:p>
            <a:pPr>
              <a:defRPr/>
            </a:pPr>
            <a:fld id="{6B3CDEF5-1349-40AA-9CC0-EB901498C48B}" type="slidenum">
              <a:rPr lang="zh-CN" altLang="en-US"/>
              <a:pPr>
                <a:defRPr/>
              </a:pPr>
              <a:t>‹#›</a:t>
            </a:fld>
            <a:endParaRPr lang="zh-CN" altLang="en-US"/>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Content Placeholder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13"/>
          <p:cNvSpPr>
            <a:spLocks noGrp="1"/>
          </p:cNvSpPr>
          <p:nvPr>
            <p:ph type="dt" sz="half" idx="10"/>
          </p:nvPr>
        </p:nvSpPr>
        <p:spPr/>
        <p:txBody>
          <a:bodyPr/>
          <a:lstStyle>
            <a:lvl1pPr>
              <a:defRPr/>
            </a:lvl1pPr>
          </a:lstStyle>
          <a:p>
            <a:pPr>
              <a:defRPr/>
            </a:pPr>
            <a:fld id="{F8ABB36A-603B-4410-B508-DCA70383A321}" type="datetimeFigureOut">
              <a:rPr lang="zh-CN" altLang="en-US"/>
              <a:pPr>
                <a:defRPr/>
              </a:pPr>
              <a:t>2017/11/8</a:t>
            </a:fld>
            <a:endParaRPr lang="zh-CN" altLang="en-US"/>
          </a:p>
        </p:txBody>
      </p:sp>
      <p:sp>
        <p:nvSpPr>
          <p:cNvPr id="8" name="Footer Placeholder 2"/>
          <p:cNvSpPr>
            <a:spLocks noGrp="1"/>
          </p:cNvSpPr>
          <p:nvPr>
            <p:ph type="ftr" sz="quarter" idx="11"/>
          </p:nvPr>
        </p:nvSpPr>
        <p:spPr/>
        <p:txBody>
          <a:bodyPr/>
          <a:lstStyle>
            <a:lvl1pPr>
              <a:defRPr/>
            </a:lvl1pPr>
          </a:lstStyle>
          <a:p>
            <a:pPr>
              <a:defRPr/>
            </a:pPr>
            <a:endParaRPr lang="zh-CN" altLang="en-US"/>
          </a:p>
        </p:txBody>
      </p:sp>
      <p:sp>
        <p:nvSpPr>
          <p:cNvPr id="9" name="Slide Number Placeholder 22"/>
          <p:cNvSpPr>
            <a:spLocks noGrp="1"/>
          </p:cNvSpPr>
          <p:nvPr>
            <p:ph type="sldNum" sz="quarter" idx="12"/>
          </p:nvPr>
        </p:nvSpPr>
        <p:spPr/>
        <p:txBody>
          <a:bodyPr/>
          <a:lstStyle>
            <a:lvl1pPr>
              <a:defRPr/>
            </a:lvl1pPr>
          </a:lstStyle>
          <a:p>
            <a:pPr>
              <a:defRPr/>
            </a:pPr>
            <a:fld id="{9980BFAF-81B6-4EDC-93AB-6BA1BEADB487}" type="slidenum">
              <a:rPr lang="zh-CN" altLang="en-US"/>
              <a:pPr>
                <a:defRPr/>
              </a:pPr>
              <a:t>‹#›</a:t>
            </a:fld>
            <a:endParaRPr lang="zh-CN" altLang="en-US"/>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13"/>
          <p:cNvSpPr>
            <a:spLocks noGrp="1"/>
          </p:cNvSpPr>
          <p:nvPr>
            <p:ph type="dt" sz="half" idx="10"/>
          </p:nvPr>
        </p:nvSpPr>
        <p:spPr/>
        <p:txBody>
          <a:bodyPr/>
          <a:lstStyle>
            <a:lvl1pPr>
              <a:defRPr/>
            </a:lvl1pPr>
          </a:lstStyle>
          <a:p>
            <a:pPr>
              <a:defRPr/>
            </a:pPr>
            <a:fld id="{0E178EC9-F777-4A93-BEE8-2E33D8F912BC}" type="datetimeFigureOut">
              <a:rPr lang="zh-CN" altLang="en-US"/>
              <a:pPr>
                <a:defRPr/>
              </a:pPr>
              <a:t>2017/11/8</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22"/>
          <p:cNvSpPr>
            <a:spLocks noGrp="1"/>
          </p:cNvSpPr>
          <p:nvPr>
            <p:ph type="sldNum" sz="quarter" idx="12"/>
          </p:nvPr>
        </p:nvSpPr>
        <p:spPr/>
        <p:txBody>
          <a:bodyPr/>
          <a:lstStyle>
            <a:lvl1pPr>
              <a:defRPr/>
            </a:lvl1pPr>
          </a:lstStyle>
          <a:p>
            <a:pPr>
              <a:defRPr/>
            </a:pPr>
            <a:fld id="{A14979FC-12E0-441A-A2B7-13BAC766F2BE}" type="slidenum">
              <a:rPr lang="zh-CN" altLang="en-US"/>
              <a:pPr>
                <a:defRPr/>
              </a:pPr>
              <a:t>‹#›</a:t>
            </a:fld>
            <a:endParaRPr lang="zh-CN" altLang="en-US"/>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D1F8BC0-B7A9-4CFC-997E-96DB0DCF4FE8}" type="datetimeFigureOut">
              <a:rPr lang="zh-CN" altLang="en-US"/>
              <a:pPr>
                <a:defRPr/>
              </a:pPr>
              <a:t>2017/11/8</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22"/>
          <p:cNvSpPr>
            <a:spLocks noGrp="1"/>
          </p:cNvSpPr>
          <p:nvPr>
            <p:ph type="sldNum" sz="quarter" idx="12"/>
          </p:nvPr>
        </p:nvSpPr>
        <p:spPr/>
        <p:txBody>
          <a:bodyPr/>
          <a:lstStyle>
            <a:lvl1pPr>
              <a:defRPr/>
            </a:lvl1pPr>
          </a:lstStyle>
          <a:p>
            <a:pPr>
              <a:defRPr/>
            </a:pPr>
            <a:fld id="{F5D780F6-9755-4301-BE0F-3D493C39B974}" type="slidenum">
              <a:rPr lang="zh-CN" altLang="en-US"/>
              <a:pPr>
                <a:defRPr/>
              </a:pPr>
              <a:t>‹#›</a:t>
            </a:fld>
            <a:endParaRPr lang="zh-CN" altLang="en-US"/>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Content Placeholder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4"/>
          <p:cNvSpPr>
            <a:spLocks noGrp="1"/>
          </p:cNvSpPr>
          <p:nvPr>
            <p:ph type="dt" sz="half" idx="10"/>
          </p:nvPr>
        </p:nvSpPr>
        <p:spPr/>
        <p:txBody>
          <a:bodyPr/>
          <a:lstStyle>
            <a:lvl1pPr>
              <a:defRPr/>
            </a:lvl1pPr>
          </a:lstStyle>
          <a:p>
            <a:pPr>
              <a:defRPr/>
            </a:pPr>
            <a:fld id="{3F26FFF0-05E8-4525-A834-C29BCC21B9B1}" type="datetimeFigureOut">
              <a:rPr lang="zh-CN" altLang="en-US"/>
              <a:pPr>
                <a:defRPr/>
              </a:pPr>
              <a:t>2017/11/8</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D691505C-662B-4A00-9E44-1D062AFBB7BD}" type="slidenum">
              <a:rPr lang="zh-CN" altLang="en-US"/>
              <a:pPr>
                <a:defRPr/>
              </a:pPr>
              <a:t>‹#›</a:t>
            </a:fld>
            <a:endParaRPr lang="zh-CN" altLang="en-US"/>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Date Placeholder 4"/>
          <p:cNvSpPr>
            <a:spLocks noGrp="1"/>
          </p:cNvSpPr>
          <p:nvPr>
            <p:ph type="dt" sz="half" idx="10"/>
          </p:nvPr>
        </p:nvSpPr>
        <p:spPr/>
        <p:txBody>
          <a:bodyPr/>
          <a:lstStyle>
            <a:lvl1pPr>
              <a:defRPr/>
            </a:lvl1pPr>
          </a:lstStyle>
          <a:p>
            <a:pPr>
              <a:defRPr/>
            </a:pPr>
            <a:fld id="{677933BD-C77B-4E1E-90FC-C85BEC8FAED3}" type="datetimeFigureOut">
              <a:rPr lang="zh-CN" altLang="en-US"/>
              <a:pPr>
                <a:defRPr/>
              </a:pPr>
              <a:t>2017/11/8</a:t>
            </a:fld>
            <a:endParaRPr lang="zh-CN" alt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69F8C8E5-6475-4F8A-BD2E-A66F7726BB1B}" type="slidenum">
              <a:rPr lang="zh-CN" altLang="en-US"/>
              <a:pPr>
                <a:defRPr/>
              </a:pPr>
              <a:t>‹#›</a:t>
            </a:fld>
            <a:endParaRPr lang="zh-CN" altLang="en-US"/>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fld id="{5C9379BD-9D7D-4EB3-9567-8ABB666998F1}" type="datetimeFigureOut">
              <a:rPr lang="zh-CN" altLang="en-US"/>
              <a:pPr>
                <a:defRPr/>
              </a:pPr>
              <a:t>2017/11/8</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D3292040-132E-4462-A85D-8A4F2F3A212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5" r:id="rId1"/>
    <p:sldLayoutId id="2147483748" r:id="rId2"/>
    <p:sldLayoutId id="2147483756" r:id="rId3"/>
    <p:sldLayoutId id="2147483749" r:id="rId4"/>
    <p:sldLayoutId id="2147483750" r:id="rId5"/>
    <p:sldLayoutId id="2147483751" r:id="rId6"/>
    <p:sldLayoutId id="2147483752" r:id="rId7"/>
    <p:sldLayoutId id="2147483757" r:id="rId8"/>
    <p:sldLayoutId id="2147483758" r:id="rId9"/>
    <p:sldLayoutId id="2147483753" r:id="rId10"/>
    <p:sldLayoutId id="2147483754" r:id="rId11"/>
  </p:sldLayoutIdLst>
  <p:transition>
    <p:cover dir="rd"/>
  </p:transition>
  <p:txStyles>
    <p:titleStyle>
      <a:lvl1pPr algn="l" rtl="0" eaLnBrk="0" fontAlgn="base" hangingPunct="0">
        <a:spcBef>
          <a:spcPct val="0"/>
        </a:spcBef>
        <a:spcAft>
          <a:spcPct val="0"/>
        </a:spcAft>
        <a:defRPr sz="4000" kern="1200">
          <a:solidFill>
            <a:schemeClr val="tx2"/>
          </a:solidFill>
          <a:latin typeface="+mj-lt"/>
          <a:ea typeface="+mj-ea"/>
          <a:cs typeface="幼圆"/>
        </a:defRPr>
      </a:lvl1pPr>
      <a:lvl2pPr algn="l" rtl="0" eaLnBrk="0" fontAlgn="base" hangingPunct="0">
        <a:spcBef>
          <a:spcPct val="0"/>
        </a:spcBef>
        <a:spcAft>
          <a:spcPct val="0"/>
        </a:spcAft>
        <a:defRPr sz="4000">
          <a:solidFill>
            <a:schemeClr val="tx2"/>
          </a:solidFill>
          <a:latin typeface="Franklin Gothic Book"/>
          <a:ea typeface="幼圆"/>
          <a:cs typeface="幼圆"/>
        </a:defRPr>
      </a:lvl2pPr>
      <a:lvl3pPr algn="l" rtl="0" eaLnBrk="0" fontAlgn="base" hangingPunct="0">
        <a:spcBef>
          <a:spcPct val="0"/>
        </a:spcBef>
        <a:spcAft>
          <a:spcPct val="0"/>
        </a:spcAft>
        <a:defRPr sz="4000">
          <a:solidFill>
            <a:schemeClr val="tx2"/>
          </a:solidFill>
          <a:latin typeface="Franklin Gothic Book"/>
          <a:ea typeface="幼圆"/>
          <a:cs typeface="幼圆"/>
        </a:defRPr>
      </a:lvl3pPr>
      <a:lvl4pPr algn="l" rtl="0" eaLnBrk="0" fontAlgn="base" hangingPunct="0">
        <a:spcBef>
          <a:spcPct val="0"/>
        </a:spcBef>
        <a:spcAft>
          <a:spcPct val="0"/>
        </a:spcAft>
        <a:defRPr sz="4000">
          <a:solidFill>
            <a:schemeClr val="tx2"/>
          </a:solidFill>
          <a:latin typeface="Franklin Gothic Book"/>
          <a:ea typeface="幼圆"/>
          <a:cs typeface="幼圆"/>
        </a:defRPr>
      </a:lvl4pPr>
      <a:lvl5pPr algn="l" rtl="0" eaLnBrk="0" fontAlgn="base" hangingPunct="0">
        <a:spcBef>
          <a:spcPct val="0"/>
        </a:spcBef>
        <a:spcAft>
          <a:spcPct val="0"/>
        </a:spcAft>
        <a:defRPr sz="4000">
          <a:solidFill>
            <a:schemeClr val="tx2"/>
          </a:solidFill>
          <a:latin typeface="Franklin Gothic Book"/>
          <a:ea typeface="幼圆"/>
          <a:cs typeface="幼圆"/>
        </a:defRPr>
      </a:lvl5pPr>
      <a:lvl6pPr marL="457200" algn="l" rtl="0" fontAlgn="base">
        <a:spcBef>
          <a:spcPct val="0"/>
        </a:spcBef>
        <a:spcAft>
          <a:spcPct val="0"/>
        </a:spcAft>
        <a:defRPr sz="4000">
          <a:solidFill>
            <a:schemeClr val="tx2"/>
          </a:solidFill>
          <a:latin typeface="Franklin Gothic Book"/>
          <a:ea typeface="幼圆"/>
          <a:cs typeface="幼圆"/>
        </a:defRPr>
      </a:lvl6pPr>
      <a:lvl7pPr marL="914400" algn="l" rtl="0" fontAlgn="base">
        <a:spcBef>
          <a:spcPct val="0"/>
        </a:spcBef>
        <a:spcAft>
          <a:spcPct val="0"/>
        </a:spcAft>
        <a:defRPr sz="4000">
          <a:solidFill>
            <a:schemeClr val="tx2"/>
          </a:solidFill>
          <a:latin typeface="Franklin Gothic Book"/>
          <a:ea typeface="幼圆"/>
          <a:cs typeface="幼圆"/>
        </a:defRPr>
      </a:lvl7pPr>
      <a:lvl8pPr marL="1371600" algn="l" rtl="0" fontAlgn="base">
        <a:spcBef>
          <a:spcPct val="0"/>
        </a:spcBef>
        <a:spcAft>
          <a:spcPct val="0"/>
        </a:spcAft>
        <a:defRPr sz="4000">
          <a:solidFill>
            <a:schemeClr val="tx2"/>
          </a:solidFill>
          <a:latin typeface="Franklin Gothic Book"/>
          <a:ea typeface="幼圆"/>
          <a:cs typeface="幼圆"/>
        </a:defRPr>
      </a:lvl8pPr>
      <a:lvl9pPr marL="1828800" algn="l" rtl="0" fontAlgn="base">
        <a:spcBef>
          <a:spcPct val="0"/>
        </a:spcBef>
        <a:spcAft>
          <a:spcPct val="0"/>
        </a:spcAft>
        <a:defRPr sz="4000">
          <a:solidFill>
            <a:schemeClr val="tx2"/>
          </a:solidFill>
          <a:latin typeface="Franklin Gothic Book"/>
          <a:ea typeface="幼圆"/>
          <a:cs typeface="幼圆"/>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1643050"/>
            <a:ext cx="8286808" cy="928694"/>
          </a:xfrm>
        </p:spPr>
        <p:txBody>
          <a:bodyPr>
            <a:noAutofit/>
            <a:scene3d>
              <a:camera prst="orthographicFront"/>
              <a:lightRig rig="threePt" dir="t"/>
            </a:scene3d>
            <a:sp3d extrusionH="57150">
              <a:bevelT w="38100" h="38100"/>
            </a:sp3d>
          </a:bodyPr>
          <a:lstStyle/>
          <a:p>
            <a:pPr eaLnBrk="1" fontAlgn="auto" hangingPunct="1">
              <a:spcAft>
                <a:spcPts val="0"/>
              </a:spcAft>
              <a:defRPr/>
            </a:pPr>
            <a:r>
              <a:rPr lang="en-US" altLang="zh-CN"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Ch.8.</a:t>
            </a:r>
            <a:r>
              <a:rPr lang="zh-CN" altLang="en-US"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基于</a:t>
            </a:r>
            <a:r>
              <a:rPr lang="en-US" altLang="zh-CN"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MapReduce</a:t>
            </a:r>
            <a:r>
              <a:rPr lang="zh-CN" altLang="en-US"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的搜索引擎算法</a:t>
            </a:r>
          </a:p>
        </p:txBody>
      </p:sp>
      <p:sp>
        <p:nvSpPr>
          <p:cNvPr id="5" name="Content Placeholder 4"/>
          <p:cNvSpPr>
            <a:spLocks noGrp="1"/>
          </p:cNvSpPr>
          <p:nvPr>
            <p:ph sz="quarter" idx="1"/>
          </p:nvPr>
        </p:nvSpPr>
        <p:spPr>
          <a:xfrm>
            <a:off x="2214546" y="3000372"/>
            <a:ext cx="5022584" cy="2245156"/>
          </a:xfrm>
        </p:spPr>
        <p:txBody>
          <a:bodyPr>
            <a:normAutofit/>
          </a:bodyPr>
          <a:lstStyle/>
          <a:p>
            <a:pPr marL="274320" indent="-274320" eaLnBrk="1" fontAlgn="auto" hangingPunct="1">
              <a:spcBef>
                <a:spcPts val="1800"/>
              </a:spcBef>
              <a:spcAft>
                <a:spcPts val="0"/>
              </a:spcAft>
              <a:buFont typeface="Wingdings 2"/>
              <a:buNone/>
              <a:defRPr/>
            </a:pP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南京大学计算机科学与技术系</a:t>
            </a: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a:p>
            <a:pPr marL="274320" indent="-274320" eaLnBrk="1" fontAlgn="auto" hangingPunct="1">
              <a:spcBef>
                <a:spcPts val="1800"/>
              </a:spcBef>
              <a:spcAft>
                <a:spcPts val="0"/>
              </a:spcAft>
              <a:buFont typeface="Wingdings 2"/>
              <a:buNone/>
              <a:defRPr/>
            </a:pP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主讲人：黄宜华</a:t>
            </a:r>
            <a:r>
              <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a:t>
            </a: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顾荣</a:t>
            </a: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6" name="Title 3"/>
          <p:cNvSpPr txBox="1">
            <a:spLocks/>
          </p:cNvSpPr>
          <p:nvPr/>
        </p:nvSpPr>
        <p:spPr>
          <a:xfrm>
            <a:off x="714348" y="142852"/>
            <a:ext cx="7772400" cy="1143000"/>
          </a:xfrm>
          <a:prstGeom prst="rect">
            <a:avLst/>
          </a:prstGeom>
        </p:spPr>
        <p:txBody>
          <a:bodyPr bIns="91440" anchor="b">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深入理解大数据</a:t>
            </a:r>
            <a:r>
              <a:rPr lang="en-US" altLang="zh-CN"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a:t>
            </a:r>
            <a:r>
              <a:rPr lang="zh-CN" altLang="en-US"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大数据处理与编程实践</a:t>
            </a:r>
            <a:endParaRPr lang="zh-CN" altLang="en-US" sz="3200" b="1" spc="50" dirty="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8" name="Rectangle 4"/>
          <p:cNvSpPr/>
          <p:nvPr/>
        </p:nvSpPr>
        <p:spPr>
          <a:xfrm>
            <a:off x="1714480" y="5715016"/>
            <a:ext cx="5532862"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鸣谢：本课程得到</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Google</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 </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北京）与</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Intel</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公司</a:t>
            </a:r>
            <a:endParaRPr lang="en-US" altLang="zh-CN" sz="2000" b="1" dirty="0" smtClean="0">
              <a:solidFill>
                <a:srgbClr val="0066FF"/>
              </a:solidFill>
              <a:effectLst>
                <a:outerShdw blurRad="50800" dist="38100" dir="18900000" algn="bl" rotWithShape="0">
                  <a:prstClr val="black">
                    <a:alpha val="40000"/>
                  </a:prstClr>
                </a:outerShdw>
              </a:effectLst>
              <a:latin typeface="+mj-ea"/>
              <a:ea typeface="+mj-ea"/>
            </a:endParaRPr>
          </a:p>
          <a:p>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      </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中国大学合作部</a:t>
            </a:r>
            <a:r>
              <a:rPr lang="zh-CN" altLang="en-US" sz="2000" b="1" smtClean="0">
                <a:solidFill>
                  <a:srgbClr val="0066FF"/>
                </a:solidFill>
                <a:effectLst>
                  <a:outerShdw blurRad="50800" dist="38100" dir="18900000" algn="bl" rotWithShape="0">
                    <a:prstClr val="black">
                      <a:alpha val="40000"/>
                    </a:prstClr>
                  </a:outerShdw>
                </a:effectLst>
                <a:latin typeface="+mj-ea"/>
                <a:ea typeface="+mj-ea"/>
              </a:rPr>
              <a:t>精品课程计划</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资助</a:t>
            </a:r>
            <a:endParaRPr lang="zh-CN" altLang="en-US" sz="2000" b="1" dirty="0">
              <a:solidFill>
                <a:srgbClr val="0066FF"/>
              </a:solidFill>
              <a:effectLst>
                <a:outerShdw blurRad="50800" dist="38100" dir="18900000" algn="bl" rotWithShape="0">
                  <a:prstClr val="black">
                    <a:alpha val="40000"/>
                  </a:prstClr>
                </a:outerShdw>
              </a:effectLst>
              <a:latin typeface="+mj-ea"/>
              <a:ea typeface="+mj-ea"/>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sz="quarter" idx="1"/>
          </p:nvPr>
        </p:nvSpPr>
        <p:spPr>
          <a:xfrm>
            <a:off x="642938" y="1428750"/>
            <a:ext cx="7772400" cy="3376613"/>
          </a:xfrm>
        </p:spPr>
        <p:txBody>
          <a:bodyPr/>
          <a:lstStyle/>
          <a:p>
            <a:pPr eaLnBrk="1" hangingPunct="1">
              <a:buFont typeface="Wingdings 2" pitchFamily="18" charset="2"/>
              <a:buNone/>
            </a:pPr>
            <a:r>
              <a:rPr lang="zh-CN" altLang="en-US" smtClean="0">
                <a:latin typeface="黑体" pitchFamily="2" charset="-122"/>
                <a:ea typeface="黑体" pitchFamily="2" charset="-122"/>
              </a:rPr>
              <a:t>简化模型面临的缺陷</a:t>
            </a:r>
            <a:endParaRPr lang="en-US" altLang="zh-CN" smtClean="0">
              <a:latin typeface="黑体" pitchFamily="2" charset="-122"/>
              <a:ea typeface="黑体" pitchFamily="2" charset="-122"/>
            </a:endParaRPr>
          </a:p>
          <a:p>
            <a:pPr eaLnBrk="1" hangingPunct="1">
              <a:buFont typeface="Wingdings 2" pitchFamily="18" charset="2"/>
              <a:buNone/>
            </a:pPr>
            <a:r>
              <a:rPr lang="zh-CN" altLang="en-US" smtClean="0">
                <a:latin typeface="黑体" pitchFamily="2" charset="-122"/>
                <a:ea typeface="黑体" pitchFamily="2" charset="-122"/>
              </a:rPr>
              <a:t>  实际的网络超链接环境没有这么理想化，</a:t>
            </a:r>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会面临两个问题：</a:t>
            </a:r>
            <a:endParaRPr lang="en-US" altLang="zh-CN" smtClean="0">
              <a:latin typeface="黑体" pitchFamily="2" charset="-122"/>
              <a:ea typeface="黑体" pitchFamily="2" charset="-122"/>
            </a:endParaRPr>
          </a:p>
          <a:p>
            <a:pPr lvl="1" eaLnBrk="1" hangingPunct="1">
              <a:buFont typeface="Arial" charset="0"/>
              <a:buChar char="•"/>
            </a:pPr>
            <a:r>
              <a:rPr lang="en-US" altLang="zh-CN" smtClean="0">
                <a:latin typeface="黑体" pitchFamily="2" charset="-122"/>
                <a:ea typeface="黑体" pitchFamily="2" charset="-122"/>
              </a:rPr>
              <a:t>Rank leak</a:t>
            </a:r>
          </a:p>
          <a:p>
            <a:pPr lvl="1" eaLnBrk="1" hangingPunct="1">
              <a:buFont typeface="Arial" charset="0"/>
              <a:buChar char="•"/>
            </a:pPr>
            <a:r>
              <a:rPr lang="en-US" altLang="zh-CN" smtClean="0">
                <a:latin typeface="黑体" pitchFamily="2" charset="-122"/>
                <a:ea typeface="黑体" pitchFamily="2" charset="-122"/>
              </a:rPr>
              <a:t>Rank sink</a:t>
            </a:r>
          </a:p>
          <a:p>
            <a:pPr eaLnBrk="1" hangingPunct="1"/>
            <a:endParaRPr lang="zh-CN" altLang="en-US" smtClean="0">
              <a:latin typeface="黑体" pitchFamily="2" charset="-122"/>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
        <p:nvSpPr>
          <p:cNvPr id="5" name="标题 1"/>
          <p:cNvSpPr txBox="1">
            <a:spLocks/>
          </p:cNvSpPr>
          <p:nvPr/>
        </p:nvSpPr>
        <p:spPr>
          <a:xfrm>
            <a:off x="571500" y="571500"/>
            <a:ext cx="7772400" cy="714375"/>
          </a:xfrm>
          <a:prstGeom prst="rect">
            <a:avLst/>
          </a:prstGeom>
        </p:spPr>
        <p:txBody>
          <a:bodyPr bIns="91440" anchor="b">
            <a:normAutofit/>
          </a:bodyPr>
          <a:lstStyle/>
          <a:p>
            <a:pPr fontAlgn="auto">
              <a:spcAft>
                <a:spcPts val="0"/>
              </a:spcAft>
              <a:defRPr/>
            </a:pPr>
            <a:r>
              <a:rPr lang="zh-CN" altLang="en-US" sz="2600" b="1">
                <a:solidFill>
                  <a:srgbClr val="00B050"/>
                </a:solidFill>
                <a:latin typeface="黑体" pitchFamily="2" charset="-122"/>
                <a:ea typeface="黑体" pitchFamily="2" charset="-122"/>
                <a:cs typeface="+mj-cs"/>
              </a:rPr>
              <a:t>简化模型</a:t>
            </a:r>
            <a:endParaRPr lang="zh-CN" altLang="en-US" sz="2600" b="1" dirty="0">
              <a:solidFill>
                <a:srgbClr val="00B050"/>
              </a:solidFill>
              <a:latin typeface="黑体" pitchFamily="2" charset="-122"/>
              <a:ea typeface="黑体" pitchFamily="2" charset="-122"/>
              <a:cs typeface="+mj-cs"/>
            </a:endParaRPr>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42938" y="428625"/>
            <a:ext cx="7772400" cy="1143000"/>
          </a:xfrm>
        </p:spPr>
        <p:txBody>
          <a:bodyPr/>
          <a:lstStyle/>
          <a:p>
            <a:pPr eaLnBrk="1" hangingPunct="1"/>
            <a:r>
              <a:rPr lang="en-US" altLang="zh-CN" sz="2600" b="1" smtClean="0">
                <a:solidFill>
                  <a:srgbClr val="00B050"/>
                </a:solidFill>
                <a:latin typeface="Arial" charset="0"/>
                <a:cs typeface="Arial" charset="0"/>
              </a:rPr>
              <a:t>Rank Leak</a:t>
            </a:r>
            <a:endParaRPr lang="zh-CN" altLang="en-US" sz="2600" b="1" smtClean="0">
              <a:solidFill>
                <a:srgbClr val="00B050"/>
              </a:solidFill>
              <a:latin typeface="Arial" charset="0"/>
              <a:cs typeface="Arial" charset="0"/>
            </a:endParaRPr>
          </a:p>
        </p:txBody>
      </p:sp>
      <p:pic>
        <p:nvPicPr>
          <p:cNvPr id="17411" name="Picture 3"/>
          <p:cNvPicPr>
            <a:picLocks noGrp="1" noChangeAspect="1" noChangeArrowheads="1"/>
          </p:cNvPicPr>
          <p:nvPr>
            <p:ph sz="quarter" idx="1"/>
          </p:nvPr>
        </p:nvPicPr>
        <p:blipFill>
          <a:blip r:embed="rId2" cstate="print"/>
          <a:srcRect/>
          <a:stretch>
            <a:fillRect/>
          </a:stretch>
        </p:blipFill>
        <p:spPr>
          <a:xfrm>
            <a:off x="468313" y="1844675"/>
            <a:ext cx="2519362" cy="2416175"/>
          </a:xfrm>
        </p:spPr>
      </p:pic>
      <p:graphicFrame>
        <p:nvGraphicFramePr>
          <p:cNvPr id="8" name="内容占位符 5"/>
          <p:cNvGraphicFramePr>
            <a:graphicFrameLocks/>
          </p:cNvGraphicFramePr>
          <p:nvPr/>
        </p:nvGraphicFramePr>
        <p:xfrm>
          <a:off x="3276600" y="1773238"/>
          <a:ext cx="5143535" cy="2595880"/>
        </p:xfrm>
        <a:graphic>
          <a:graphicData uri="http://schemas.openxmlformats.org/drawingml/2006/table">
            <a:tbl>
              <a:tblPr firstRow="1" bandRow="1">
                <a:tableStyleId>{5C22544A-7EE6-4342-B048-85BDC9FD1C3A}</a:tableStyleId>
              </a:tblPr>
              <a:tblGrid>
                <a:gridCol w="1143008"/>
                <a:gridCol w="914406"/>
                <a:gridCol w="1028707"/>
                <a:gridCol w="1028707"/>
                <a:gridCol w="1028707"/>
              </a:tblGrid>
              <a:tr h="370840">
                <a:tc>
                  <a:txBody>
                    <a:bodyPr/>
                    <a:lstStyle/>
                    <a:p>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PR(A)</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PR(B)</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PR(C)</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PR(D)</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初始</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一次迭代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二次迭代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Narrow" pitchFamily="34" charset="0"/>
                          <a:ea typeface="黑体" pitchFamily="2" charset="-122"/>
                        </a:rPr>
                        <a:t>0.125</a:t>
                      </a:r>
                      <a:endParaRPr lang="zh-CN" altLang="en-US" dirty="0" smtClean="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三次迭代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0.125</a:t>
                      </a:r>
                      <a:endParaRPr lang="zh-CN" altLang="en-US" dirty="0">
                        <a:latin typeface="Arial Narrow" pitchFamily="34" charset="0"/>
                        <a:ea typeface="黑体" pitchFamily="2" charset="-122"/>
                      </a:endParaRPr>
                    </a:p>
                  </a:txBody>
                  <a:tcPr/>
                </a:tc>
              </a:tr>
              <a:tr h="370840">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r>
              <a:tr h="370840">
                <a:tc>
                  <a:txBody>
                    <a:bodyPr/>
                    <a:lstStyle/>
                    <a:p>
                      <a:r>
                        <a:rPr lang="en-US" altLang="zh-CN" dirty="0" smtClean="0">
                          <a:latin typeface="Arial Narrow" pitchFamily="34" charset="0"/>
                          <a:ea typeface="黑体" pitchFamily="2" charset="-122"/>
                        </a:rPr>
                        <a:t>n</a:t>
                      </a:r>
                      <a:r>
                        <a:rPr lang="zh-CN" altLang="en-US" dirty="0" smtClean="0">
                          <a:latin typeface="Arial Narrow" pitchFamily="34" charset="0"/>
                          <a:ea typeface="黑体" pitchFamily="2" charset="-122"/>
                        </a:rPr>
                        <a:t>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r>
            </a:tbl>
          </a:graphicData>
        </a:graphic>
      </p:graphicFrame>
      <p:sp>
        <p:nvSpPr>
          <p:cNvPr id="17462" name="TextBox 10"/>
          <p:cNvSpPr txBox="1">
            <a:spLocks noChangeArrowheads="1"/>
          </p:cNvSpPr>
          <p:nvPr/>
        </p:nvSpPr>
        <p:spPr bwMode="auto">
          <a:xfrm>
            <a:off x="571500" y="4786313"/>
            <a:ext cx="8175625" cy="1631950"/>
          </a:xfrm>
          <a:prstGeom prst="rect">
            <a:avLst/>
          </a:prstGeom>
          <a:noFill/>
          <a:ln w="9525">
            <a:noFill/>
            <a:miter lim="800000"/>
            <a:headEnd/>
            <a:tailEnd/>
          </a:ln>
        </p:spPr>
        <p:txBody>
          <a:bodyPr>
            <a:spAutoFit/>
          </a:bodyPr>
          <a:lstStyle/>
          <a:p>
            <a:r>
              <a:rPr lang="en-US" altLang="zh-CN" sz="2000" b="1" dirty="0">
                <a:latin typeface="Arial Narrow" pitchFamily="34" charset="0"/>
                <a:ea typeface="黑体" pitchFamily="2" charset="-122"/>
              </a:rPr>
              <a:t>Rank leak</a:t>
            </a:r>
            <a:r>
              <a:rPr lang="zh-CN" altLang="en-US" sz="2000" b="1" dirty="0">
                <a:latin typeface="Arial Narrow" pitchFamily="34" charset="0"/>
                <a:ea typeface="黑体" pitchFamily="2" charset="-122"/>
              </a:rPr>
              <a:t>：一个独立的网页如果没有外出的链接就产生排名泄漏</a:t>
            </a:r>
            <a:endParaRPr lang="en-US" altLang="zh-CN" sz="2000" b="1" dirty="0">
              <a:latin typeface="Arial Narrow" pitchFamily="34" charset="0"/>
              <a:ea typeface="黑体" pitchFamily="2" charset="-122"/>
            </a:endParaRPr>
          </a:p>
          <a:p>
            <a:r>
              <a:rPr lang="zh-CN" altLang="en-US" sz="2000" b="1" dirty="0">
                <a:latin typeface="Arial Narrow" pitchFamily="34" charset="0"/>
                <a:ea typeface="黑体" pitchFamily="2" charset="-122"/>
              </a:rPr>
              <a:t>解决办法：</a:t>
            </a:r>
            <a:endParaRPr lang="en-US" altLang="zh-CN" sz="2000" b="1" dirty="0">
              <a:latin typeface="Arial Narrow" pitchFamily="34" charset="0"/>
              <a:ea typeface="黑体" pitchFamily="2" charset="-122"/>
            </a:endParaRPr>
          </a:p>
          <a:p>
            <a:r>
              <a:rPr lang="en-US" altLang="zh-CN" sz="2000" b="1" dirty="0">
                <a:latin typeface="Arial Narrow" pitchFamily="34" charset="0"/>
                <a:ea typeface="黑体" pitchFamily="2" charset="-122"/>
              </a:rPr>
              <a:t>1.</a:t>
            </a:r>
            <a:r>
              <a:rPr lang="zh-CN" altLang="en-US" sz="2000" b="1" dirty="0">
                <a:latin typeface="Arial Narrow" pitchFamily="34" charset="0"/>
                <a:ea typeface="黑体" pitchFamily="2" charset="-122"/>
              </a:rPr>
              <a:t>将无出度的节点递归地从图中去掉，待其他节点计算完毕后再加上</a:t>
            </a:r>
            <a:endParaRPr lang="en-US" altLang="zh-CN" sz="2000" b="1" dirty="0">
              <a:latin typeface="Arial Narrow" pitchFamily="34" charset="0"/>
              <a:ea typeface="黑体" pitchFamily="2" charset="-122"/>
            </a:endParaRPr>
          </a:p>
          <a:p>
            <a:r>
              <a:rPr lang="en-US" altLang="zh-CN" sz="2000" b="1" dirty="0">
                <a:latin typeface="Arial Narrow" pitchFamily="34" charset="0"/>
                <a:ea typeface="黑体" pitchFamily="2" charset="-122"/>
              </a:rPr>
              <a:t>2.</a:t>
            </a:r>
            <a:r>
              <a:rPr lang="zh-CN" altLang="en-US" sz="2000" b="1" dirty="0">
                <a:latin typeface="Arial Narrow" pitchFamily="34" charset="0"/>
                <a:ea typeface="黑体" pitchFamily="2" charset="-122"/>
              </a:rPr>
              <a:t>对无出度的节点添加一条边，指向那些指向它的顶点</a:t>
            </a:r>
          </a:p>
          <a:p>
            <a:endParaRPr lang="zh-CN" altLang="en-US" sz="2000" dirty="0">
              <a:latin typeface="Arial Narrow" pitchFamily="34" charset="0"/>
              <a:ea typeface="黑体" pitchFamily="2" charset="-122"/>
            </a:endParaRPr>
          </a:p>
        </p:txBody>
      </p:sp>
      <p:sp>
        <p:nvSpPr>
          <p:cNvPr id="6"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42938" y="428625"/>
            <a:ext cx="7772400" cy="928688"/>
          </a:xfrm>
        </p:spPr>
        <p:txBody>
          <a:bodyPr/>
          <a:lstStyle/>
          <a:p>
            <a:pPr eaLnBrk="1" hangingPunct="1"/>
            <a:r>
              <a:rPr lang="en-US" altLang="zh-CN" sz="2600" b="1" smtClean="0">
                <a:solidFill>
                  <a:srgbClr val="00B050"/>
                </a:solidFill>
                <a:latin typeface="Arial" charset="0"/>
                <a:cs typeface="Arial" charset="0"/>
              </a:rPr>
              <a:t>Rank Sink</a:t>
            </a:r>
            <a:endParaRPr lang="zh-CN" altLang="en-US" sz="2600" b="1" smtClean="0">
              <a:solidFill>
                <a:srgbClr val="00B050"/>
              </a:solidFill>
              <a:latin typeface="Arial" charset="0"/>
              <a:cs typeface="Arial" charset="0"/>
            </a:endParaRPr>
          </a:p>
        </p:txBody>
      </p:sp>
      <p:pic>
        <p:nvPicPr>
          <p:cNvPr id="18435" name="内容占位符 4" descr="div_ex.png"/>
          <p:cNvPicPr>
            <a:picLocks noGrp="1" noChangeAspect="1"/>
          </p:cNvPicPr>
          <p:nvPr>
            <p:ph sz="quarter" idx="1"/>
          </p:nvPr>
        </p:nvPicPr>
        <p:blipFill>
          <a:blip r:embed="rId2" cstate="print"/>
          <a:srcRect/>
          <a:stretch>
            <a:fillRect/>
          </a:stretch>
        </p:blipFill>
        <p:spPr>
          <a:xfrm>
            <a:off x="642938" y="1714500"/>
            <a:ext cx="2500312" cy="2738438"/>
          </a:xfrm>
        </p:spPr>
      </p:pic>
      <p:graphicFrame>
        <p:nvGraphicFramePr>
          <p:cNvPr id="6" name="内容占位符 5"/>
          <p:cNvGraphicFramePr>
            <a:graphicFrameLocks noGrp="1"/>
          </p:cNvGraphicFramePr>
          <p:nvPr>
            <p:ph sz="quarter" idx="2"/>
          </p:nvPr>
        </p:nvGraphicFramePr>
        <p:xfrm>
          <a:off x="3643313" y="1785938"/>
          <a:ext cx="5143535" cy="2595880"/>
        </p:xfrm>
        <a:graphic>
          <a:graphicData uri="http://schemas.openxmlformats.org/drawingml/2006/table">
            <a:tbl>
              <a:tblPr firstRow="1" bandRow="1">
                <a:tableStyleId>{5C22544A-7EE6-4342-B048-85BDC9FD1C3A}</a:tableStyleId>
              </a:tblPr>
              <a:tblGrid>
                <a:gridCol w="1143008"/>
                <a:gridCol w="914406"/>
                <a:gridCol w="1028707"/>
                <a:gridCol w="1028707"/>
                <a:gridCol w="1028707"/>
              </a:tblGrid>
              <a:tr h="370840">
                <a:tc>
                  <a:txBody>
                    <a:bodyPr/>
                    <a:lstStyle/>
                    <a:p>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PR(A)</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PR(B)</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PR(C)</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PR(D)</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初始</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一次迭代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二次迭代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Narrow" pitchFamily="34" charset="0"/>
                          <a:ea typeface="黑体" pitchFamily="2" charset="-122"/>
                        </a:rPr>
                        <a:t>0.375</a:t>
                      </a:r>
                      <a:endParaRPr lang="zh-CN" altLang="en-US" dirty="0" smtClean="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三次迭代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四次迭代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0.25</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0.375</a:t>
                      </a:r>
                      <a:endParaRPr lang="zh-CN" altLang="en-US" dirty="0">
                        <a:latin typeface="Arial Narrow" pitchFamily="34" charset="0"/>
                        <a:ea typeface="黑体" pitchFamily="2" charset="-122"/>
                      </a:endParaRPr>
                    </a:p>
                  </a:txBody>
                  <a:tcPr/>
                </a:tc>
              </a:tr>
              <a:tr h="370840">
                <a:tc>
                  <a:txBody>
                    <a:bodyPr/>
                    <a:lstStyle/>
                    <a:p>
                      <a:r>
                        <a:rPr lang="zh-CN" altLang="en-US" dirty="0" smtClean="0">
                          <a:latin typeface="Arial Narrow" pitchFamily="34" charset="0"/>
                          <a:ea typeface="黑体" pitchFamily="2" charset="-122"/>
                        </a:rPr>
                        <a:t>五次迭代</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0</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c>
                  <a:txBody>
                    <a:bodyPr/>
                    <a:lstStyle/>
                    <a:p>
                      <a:r>
                        <a:rPr lang="en-US" altLang="zh-CN" dirty="0" smtClean="0">
                          <a:latin typeface="Arial Narrow" pitchFamily="34" charset="0"/>
                          <a:ea typeface="黑体" pitchFamily="2" charset="-122"/>
                        </a:rPr>
                        <a:t>…</a:t>
                      </a:r>
                      <a:endParaRPr lang="zh-CN" altLang="en-US" dirty="0">
                        <a:latin typeface="Arial Narrow" pitchFamily="34" charset="0"/>
                        <a:ea typeface="黑体" pitchFamily="2" charset="-122"/>
                      </a:endParaRPr>
                    </a:p>
                  </a:txBody>
                  <a:tcPr/>
                </a:tc>
              </a:tr>
            </a:tbl>
          </a:graphicData>
        </a:graphic>
      </p:graphicFrame>
      <p:sp>
        <p:nvSpPr>
          <p:cNvPr id="18486" name="TextBox 6"/>
          <p:cNvSpPr txBox="1">
            <a:spLocks noChangeArrowheads="1"/>
          </p:cNvSpPr>
          <p:nvPr/>
        </p:nvSpPr>
        <p:spPr bwMode="auto">
          <a:xfrm>
            <a:off x="857250" y="4929188"/>
            <a:ext cx="7500938" cy="1015663"/>
          </a:xfrm>
          <a:prstGeom prst="rect">
            <a:avLst/>
          </a:prstGeom>
          <a:noFill/>
          <a:ln w="9525">
            <a:noFill/>
            <a:miter lim="800000"/>
            <a:headEnd/>
            <a:tailEnd/>
          </a:ln>
        </p:spPr>
        <p:txBody>
          <a:bodyPr>
            <a:spAutoFit/>
          </a:bodyPr>
          <a:lstStyle/>
          <a:p>
            <a:r>
              <a:rPr lang="en-US" altLang="zh-CN" sz="2000" b="1" dirty="0">
                <a:latin typeface="黑体" pitchFamily="2" charset="-122"/>
                <a:ea typeface="黑体" pitchFamily="2" charset="-122"/>
              </a:rPr>
              <a:t>Rank sink</a:t>
            </a:r>
            <a:r>
              <a:rPr lang="zh-CN" altLang="en-US" sz="2000" b="1" dirty="0">
                <a:latin typeface="黑体" pitchFamily="2" charset="-122"/>
                <a:ea typeface="黑体" pitchFamily="2" charset="-122"/>
              </a:rPr>
              <a:t>：整个网页图</a:t>
            </a:r>
            <a:r>
              <a:rPr lang="zh-CN" altLang="en-US" sz="2000" b="1" dirty="0" smtClean="0">
                <a:latin typeface="黑体" pitchFamily="2" charset="-122"/>
                <a:ea typeface="黑体" pitchFamily="2" charset="-122"/>
              </a:rPr>
              <a:t>中</a:t>
            </a:r>
            <a:r>
              <a:rPr lang="zh-CN" altLang="en-US" sz="2000" b="1" dirty="0" smtClean="0"/>
              <a:t>若有网页没有入度链接，如节点</a:t>
            </a:r>
            <a:r>
              <a:rPr lang="en-US" sz="2000" b="1" dirty="0" smtClean="0"/>
              <a:t>A</a:t>
            </a:r>
            <a:r>
              <a:rPr lang="zh-CN" altLang="en-US" sz="2000" b="1" dirty="0" smtClean="0"/>
              <a:t>所示，其所产生的贡献会被由节点</a:t>
            </a:r>
            <a:r>
              <a:rPr lang="en-US" sz="2000" b="1" dirty="0" smtClean="0"/>
              <a:t>B</a:t>
            </a:r>
            <a:r>
              <a:rPr lang="zh-CN" altLang="en-US" sz="2000" b="1" dirty="0" smtClean="0"/>
              <a:t>、</a:t>
            </a:r>
            <a:r>
              <a:rPr lang="en-US" sz="2000" b="1" dirty="0" smtClean="0"/>
              <a:t>C</a:t>
            </a:r>
            <a:r>
              <a:rPr lang="zh-CN" altLang="en-US" sz="2000" b="1" dirty="0" smtClean="0"/>
              <a:t>、</a:t>
            </a:r>
            <a:r>
              <a:rPr lang="en-US" sz="2000" b="1" dirty="0" smtClean="0"/>
              <a:t>D</a:t>
            </a:r>
            <a:r>
              <a:rPr lang="zh-CN" altLang="en-US" sz="2000" b="1" dirty="0" smtClean="0"/>
              <a:t>构成的强联通分量“吞噬”掉，就会产生排名下沉，节点</a:t>
            </a:r>
            <a:r>
              <a:rPr lang="en-US" sz="2000" b="1" dirty="0" smtClean="0"/>
              <a:t>A</a:t>
            </a:r>
            <a:r>
              <a:rPr lang="zh-CN" altLang="en-US" sz="2000" b="1" dirty="0" smtClean="0"/>
              <a:t>的</a:t>
            </a:r>
            <a:r>
              <a:rPr lang="en-US" sz="2000" b="1" dirty="0" smtClean="0"/>
              <a:t>PR</a:t>
            </a:r>
            <a:r>
              <a:rPr lang="zh-CN" altLang="en-US" sz="2000" b="1" dirty="0" smtClean="0"/>
              <a:t>值在迭代后会趋向于</a:t>
            </a:r>
            <a:r>
              <a:rPr lang="en-US" sz="2000" b="1" dirty="0" smtClean="0"/>
              <a:t>0</a:t>
            </a:r>
            <a:endParaRPr lang="en-US" altLang="zh-CN" sz="2000" b="1" dirty="0">
              <a:latin typeface="黑体" pitchFamily="2" charset="-122"/>
              <a:ea typeface="黑体" pitchFamily="2" charset="-122"/>
            </a:endParaRPr>
          </a:p>
        </p:txBody>
      </p:sp>
      <p:sp>
        <p:nvSpPr>
          <p:cNvPr id="8"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14375" y="714375"/>
            <a:ext cx="7772400" cy="642938"/>
          </a:xfrm>
        </p:spPr>
        <p:txBody>
          <a:bodyPr/>
          <a:lstStyle/>
          <a:p>
            <a:pPr eaLnBrk="1" hangingPunct="1"/>
            <a:r>
              <a:rPr lang="en-US" altLang="zh-CN" sz="2600" b="1" smtClean="0">
                <a:solidFill>
                  <a:srgbClr val="00B050"/>
                </a:solidFill>
                <a:latin typeface="黑体" pitchFamily="2" charset="-122"/>
                <a:ea typeface="黑体" pitchFamily="2" charset="-122"/>
              </a:rPr>
              <a:t>PageRank</a:t>
            </a:r>
            <a:r>
              <a:rPr lang="zh-CN" altLang="en-US" sz="2600" b="1" smtClean="0">
                <a:solidFill>
                  <a:srgbClr val="00B050"/>
                </a:solidFill>
                <a:latin typeface="黑体" pitchFamily="2" charset="-122"/>
                <a:ea typeface="黑体" pitchFamily="2" charset="-122"/>
              </a:rPr>
              <a:t>的随机浏览模型</a:t>
            </a:r>
          </a:p>
        </p:txBody>
      </p:sp>
      <p:sp>
        <p:nvSpPr>
          <p:cNvPr id="19459" name="内容占位符 2"/>
          <p:cNvSpPr>
            <a:spLocks noGrp="1"/>
          </p:cNvSpPr>
          <p:nvPr>
            <p:ph sz="quarter" idx="1"/>
          </p:nvPr>
        </p:nvSpPr>
        <p:spPr>
          <a:xfrm>
            <a:off x="785813" y="1571625"/>
            <a:ext cx="7772400" cy="4572000"/>
          </a:xfrm>
        </p:spPr>
        <p:txBody>
          <a:bodyPr/>
          <a:lstStyle/>
          <a:p>
            <a:pPr eaLnBrk="1" hangingPunct="1"/>
            <a:r>
              <a:rPr lang="zh-CN" altLang="en-US" sz="2400" smtClean="0">
                <a:latin typeface="黑体" pitchFamily="2" charset="-122"/>
                <a:ea typeface="黑体" pitchFamily="2" charset="-122"/>
              </a:rPr>
              <a:t>假定一个上网者从一个随机的网页开始浏览</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上网者不断点击当前网页的链接开始下一次浏览</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但是，上网者最终厌倦了，开始了一个随机的网页</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随机上网者用以上方式访问一个新网页的概率就等于这个网页的</a:t>
            </a:r>
            <a:r>
              <a:rPr lang="en-US" altLang="zh-CN" sz="2400" smtClean="0">
                <a:latin typeface="黑体" pitchFamily="2" charset="-122"/>
                <a:ea typeface="黑体" pitchFamily="2" charset="-122"/>
              </a:rPr>
              <a:t>PageRank</a:t>
            </a:r>
            <a:r>
              <a:rPr lang="zh-CN" altLang="en-US" sz="2400" smtClean="0">
                <a:latin typeface="黑体" pitchFamily="2" charset="-122"/>
                <a:ea typeface="黑体" pitchFamily="2" charset="-122"/>
              </a:rPr>
              <a:t>值</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这种随机模型更加接近于用户的浏览行为</a:t>
            </a:r>
            <a:endParaRPr lang="en-US" altLang="zh-CN" sz="2400" smtClean="0">
              <a:latin typeface="黑体" pitchFamily="2" charset="-122"/>
              <a:ea typeface="黑体" pitchFamily="2" charset="-122"/>
            </a:endParaRPr>
          </a:p>
          <a:p>
            <a:pPr eaLnBrk="1" hangingPunct="1"/>
            <a:endParaRPr lang="zh-CN" altLang="en-US" sz="2400" smtClean="0">
              <a:latin typeface="黑体" pitchFamily="2" charset="-122"/>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42938" y="571500"/>
            <a:ext cx="7772400" cy="857250"/>
          </a:xfrm>
        </p:spPr>
        <p:txBody>
          <a:bodyPr/>
          <a:lstStyle/>
          <a:p>
            <a:pPr eaLnBrk="1" hangingPunct="1"/>
            <a:r>
              <a:rPr lang="zh-CN" altLang="en-US" sz="2600" b="1" smtClean="0">
                <a:solidFill>
                  <a:srgbClr val="00B050"/>
                </a:solidFill>
                <a:latin typeface="黑体" pitchFamily="2" charset="-122"/>
                <a:ea typeface="黑体" pitchFamily="2" charset="-122"/>
              </a:rPr>
              <a:t>随机浏览模型的图表示</a:t>
            </a:r>
          </a:p>
        </p:txBody>
      </p:sp>
      <p:pic>
        <p:nvPicPr>
          <p:cNvPr id="20483" name="Content Placeholder 3"/>
          <p:cNvPicPr>
            <a:picLocks noGrp="1" noChangeAspect="1" noChangeArrowheads="1"/>
          </p:cNvPicPr>
          <p:nvPr>
            <p:ph sz="quarter" idx="1"/>
          </p:nvPr>
        </p:nvPicPr>
        <p:blipFill>
          <a:blip r:embed="rId2" cstate="print"/>
          <a:srcRect/>
          <a:stretch>
            <a:fillRect/>
          </a:stretch>
        </p:blipFill>
        <p:spPr>
          <a:xfrm>
            <a:off x="2571750" y="1500188"/>
            <a:ext cx="3563938" cy="3527425"/>
          </a:xfrm>
        </p:spPr>
      </p:pic>
      <p:sp>
        <p:nvSpPr>
          <p:cNvPr id="20484" name="TextBox 4"/>
          <p:cNvSpPr txBox="1">
            <a:spLocks noChangeArrowheads="1"/>
          </p:cNvSpPr>
          <p:nvPr/>
        </p:nvSpPr>
        <p:spPr bwMode="auto">
          <a:xfrm>
            <a:off x="785813" y="5214938"/>
            <a:ext cx="7416800" cy="1200150"/>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设定任意两个顶点之间都有直接通路，</a:t>
            </a:r>
            <a:endParaRPr lang="en-US" altLang="zh-CN" sz="2400">
              <a:latin typeface="黑体" pitchFamily="2" charset="-122"/>
              <a:ea typeface="黑体" pitchFamily="2" charset="-122"/>
            </a:endParaRPr>
          </a:p>
          <a:p>
            <a:r>
              <a:rPr lang="zh-CN" altLang="en-US" sz="2400">
                <a:latin typeface="黑体" pitchFamily="2" charset="-122"/>
                <a:ea typeface="黑体" pitchFamily="2" charset="-122"/>
              </a:rPr>
              <a:t>在每个顶点处以概率</a:t>
            </a:r>
            <a:r>
              <a:rPr lang="en-US" altLang="zh-CN" sz="2400">
                <a:latin typeface="黑体" pitchFamily="2" charset="-122"/>
                <a:ea typeface="黑体" pitchFamily="2" charset="-122"/>
              </a:rPr>
              <a:t>d</a:t>
            </a:r>
            <a:r>
              <a:rPr lang="zh-CN" altLang="en-US" sz="2400">
                <a:latin typeface="黑体" pitchFamily="2" charset="-122"/>
                <a:ea typeface="黑体" pitchFamily="2" charset="-122"/>
              </a:rPr>
              <a:t>按原来蓝色方向转移，以概率</a:t>
            </a:r>
            <a:r>
              <a:rPr lang="en-US" altLang="zh-CN" sz="2400">
                <a:latin typeface="黑体" pitchFamily="2" charset="-122"/>
                <a:ea typeface="黑体" pitchFamily="2" charset="-122"/>
              </a:rPr>
              <a:t>1-d</a:t>
            </a:r>
            <a:r>
              <a:rPr lang="zh-CN" altLang="en-US" sz="2400">
                <a:latin typeface="黑体" pitchFamily="2" charset="-122"/>
                <a:ea typeface="黑体" pitchFamily="2" charset="-122"/>
              </a:rPr>
              <a:t>按红色方向转移。</a:t>
            </a:r>
          </a:p>
        </p:txBody>
      </p:sp>
      <p:sp>
        <p:nvSpPr>
          <p:cNvPr id="6"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42938" y="571500"/>
            <a:ext cx="7772400" cy="785813"/>
          </a:xfrm>
        </p:spPr>
        <p:txBody>
          <a:bodyPr/>
          <a:lstStyle/>
          <a:p>
            <a:pPr eaLnBrk="1" hangingPunct="1"/>
            <a:r>
              <a:rPr lang="zh-CN" altLang="en-US" sz="2600" b="1" smtClean="0">
                <a:solidFill>
                  <a:srgbClr val="00B050"/>
                </a:solidFill>
                <a:latin typeface="黑体" pitchFamily="2" charset="-122"/>
                <a:ea typeface="黑体" pitchFamily="2" charset="-122"/>
              </a:rPr>
              <a:t>随机浏览模型的矩阵表示</a:t>
            </a:r>
          </a:p>
        </p:txBody>
      </p:sp>
      <p:sp>
        <p:nvSpPr>
          <p:cNvPr id="21507" name="内容占位符 2"/>
          <p:cNvSpPr>
            <a:spLocks noGrp="1"/>
          </p:cNvSpPr>
          <p:nvPr>
            <p:ph sz="quarter" idx="1"/>
          </p:nvPr>
        </p:nvSpPr>
        <p:spPr>
          <a:xfrm>
            <a:off x="785813" y="1571625"/>
            <a:ext cx="7772400" cy="4572000"/>
          </a:xfrm>
        </p:spPr>
        <p:txBody>
          <a:bodyPr/>
          <a:lstStyle/>
          <a:p>
            <a:pPr eaLnBrk="1" hangingPunct="1"/>
            <a:r>
              <a:rPr lang="zh-CN" altLang="en-US" sz="2400" smtClean="0">
                <a:latin typeface="黑体" pitchFamily="2" charset="-122"/>
                <a:ea typeface="黑体" pitchFamily="2" charset="-122"/>
              </a:rPr>
              <a:t>回顾简单模型的矩阵表示：</a:t>
            </a:r>
            <a:endParaRPr lang="en-US" altLang="zh-CN" sz="2400" smtClean="0">
              <a:latin typeface="黑体" pitchFamily="2" charset="-122"/>
              <a:ea typeface="黑体" pitchFamily="2" charset="-122"/>
            </a:endParaRPr>
          </a:p>
          <a:p>
            <a:pPr lvl="1" eaLnBrk="1" hangingPunct="1">
              <a:buFont typeface="Arial" charset="0"/>
              <a:buChar char="•"/>
            </a:pPr>
            <a:r>
              <a:rPr lang="en-US" altLang="zh-CN" smtClean="0">
                <a:latin typeface="黑体" pitchFamily="2" charset="-122"/>
                <a:ea typeface="黑体" pitchFamily="2" charset="-122"/>
              </a:rPr>
              <a:t>R</a:t>
            </a:r>
            <a:r>
              <a:rPr lang="en-US" altLang="zh-CN" baseline="30000" smtClean="0">
                <a:latin typeface="黑体" pitchFamily="2" charset="-122"/>
                <a:ea typeface="黑体" pitchFamily="2" charset="-122"/>
              </a:rPr>
              <a:t> </a:t>
            </a:r>
            <a:r>
              <a:rPr lang="en-US" altLang="zh-CN" smtClean="0">
                <a:latin typeface="黑体" pitchFamily="2" charset="-122"/>
                <a:ea typeface="黑体" pitchFamily="2" charset="-122"/>
              </a:rPr>
              <a:t>= HR</a:t>
            </a:r>
            <a:endParaRPr lang="zh-CN" altLang="en-US"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随机浏览模型的矩阵表示：</a:t>
            </a:r>
            <a:endParaRPr lang="en-US" altLang="zh-CN" sz="2400" smtClean="0">
              <a:latin typeface="黑体" pitchFamily="2" charset="-122"/>
              <a:ea typeface="黑体" pitchFamily="2" charset="-122"/>
            </a:endParaRPr>
          </a:p>
          <a:p>
            <a:pPr lvl="1" eaLnBrk="1" hangingPunct="1">
              <a:buFont typeface="Arial" charset="0"/>
              <a:buChar char="•"/>
            </a:pPr>
            <a:r>
              <a:rPr lang="en-US" altLang="zh-CN" smtClean="0">
                <a:latin typeface="黑体" pitchFamily="2" charset="-122"/>
                <a:ea typeface="黑体" pitchFamily="2" charset="-122"/>
              </a:rPr>
              <a:t> </a:t>
            </a:r>
            <a:r>
              <a:rPr lang="zh-CN" altLang="en-US" smtClean="0">
                <a:latin typeface="黑体" pitchFamily="2" charset="-122"/>
                <a:ea typeface="黑体" pitchFamily="2" charset="-122"/>
              </a:rPr>
              <a:t>令：</a:t>
            </a:r>
            <a:r>
              <a:rPr lang="en-US" altLang="zh-CN" smtClean="0">
                <a:latin typeface="黑体" pitchFamily="2" charset="-122"/>
                <a:ea typeface="黑体" pitchFamily="2" charset="-122"/>
              </a:rPr>
              <a:t>H’= d*H + (1-d)*[1/N]</a:t>
            </a:r>
            <a:r>
              <a:rPr lang="en-US" altLang="zh-CN" baseline="-25000" smtClean="0">
                <a:latin typeface="黑体" pitchFamily="2" charset="-122"/>
                <a:ea typeface="黑体" pitchFamily="2" charset="-122"/>
              </a:rPr>
              <a:t>N×N</a:t>
            </a:r>
            <a:endParaRPr lang="zh-CN" altLang="en-US" smtClean="0">
              <a:latin typeface="黑体" pitchFamily="2" charset="-122"/>
              <a:ea typeface="黑体" pitchFamily="2" charset="-122"/>
            </a:endParaRPr>
          </a:p>
          <a:p>
            <a:pPr lvl="1" eaLnBrk="1" hangingPunct="1">
              <a:buFont typeface="Arial" charset="0"/>
              <a:buChar char="•"/>
            </a:pPr>
            <a:r>
              <a:rPr lang="zh-CN" altLang="en-US" smtClean="0">
                <a:solidFill>
                  <a:srgbClr val="FF0000"/>
                </a:solidFill>
                <a:latin typeface="黑体" pitchFamily="2" charset="-122"/>
                <a:ea typeface="黑体" pitchFamily="2" charset="-122"/>
              </a:rPr>
              <a:t>则：</a:t>
            </a:r>
            <a:r>
              <a:rPr lang="en-US" altLang="zh-CN" smtClean="0">
                <a:solidFill>
                  <a:srgbClr val="FF0000"/>
                </a:solidFill>
                <a:latin typeface="黑体" pitchFamily="2" charset="-122"/>
                <a:ea typeface="黑体" pitchFamily="2" charset="-122"/>
              </a:rPr>
              <a:t> R= H’R</a:t>
            </a:r>
            <a:endParaRPr lang="en-US" altLang="zh-CN" baseline="-25000" smtClean="0">
              <a:latin typeface="黑体" pitchFamily="2" charset="-122"/>
              <a:ea typeface="黑体" pitchFamily="2" charset="-122"/>
            </a:endParaRPr>
          </a:p>
          <a:p>
            <a:pPr lvl="1" eaLnBrk="1" hangingPunct="1">
              <a:buFont typeface="Arial" charset="0"/>
              <a:buChar char="•"/>
            </a:pPr>
            <a:r>
              <a:rPr lang="zh-CN" altLang="en-US" sz="2800" baseline="-25000" smtClean="0">
                <a:latin typeface="黑体" pitchFamily="2" charset="-122"/>
                <a:ea typeface="黑体" pitchFamily="2" charset="-122"/>
              </a:rPr>
              <a:t>其中</a:t>
            </a:r>
            <a:r>
              <a:rPr lang="en-US" altLang="zh-CN" sz="2800" baseline="-25000" smtClean="0">
                <a:latin typeface="黑体" pitchFamily="2" charset="-122"/>
                <a:ea typeface="黑体" pitchFamily="2" charset="-122"/>
              </a:rPr>
              <a:t>R</a:t>
            </a:r>
            <a:r>
              <a:rPr lang="zh-CN" altLang="en-US" sz="2800" baseline="-25000" smtClean="0">
                <a:latin typeface="黑体" pitchFamily="2" charset="-122"/>
                <a:ea typeface="黑体" pitchFamily="2" charset="-122"/>
              </a:rPr>
              <a:t>为列向量，代表</a:t>
            </a:r>
            <a:r>
              <a:rPr lang="en-US" altLang="zh-CN" sz="2800" baseline="-25000" smtClean="0">
                <a:latin typeface="黑体" pitchFamily="2" charset="-122"/>
                <a:ea typeface="黑体" pitchFamily="2" charset="-122"/>
              </a:rPr>
              <a:t>PageRank</a:t>
            </a:r>
            <a:r>
              <a:rPr lang="zh-CN" altLang="en-US" sz="2800" baseline="-25000" smtClean="0">
                <a:latin typeface="黑体" pitchFamily="2" charset="-122"/>
                <a:ea typeface="黑体" pitchFamily="2" charset="-122"/>
              </a:rPr>
              <a:t>值；</a:t>
            </a:r>
            <a:r>
              <a:rPr lang="en-US" altLang="zh-CN" sz="2800" baseline="-25000" smtClean="0">
                <a:latin typeface="黑体" pitchFamily="2" charset="-122"/>
                <a:ea typeface="黑体" pitchFamily="2" charset="-122"/>
              </a:rPr>
              <a:t>H’</a:t>
            </a:r>
            <a:r>
              <a:rPr lang="zh-CN" altLang="en-US" sz="2800" baseline="-25000" smtClean="0">
                <a:latin typeface="黑体" pitchFamily="2" charset="-122"/>
                <a:ea typeface="黑体" pitchFamily="2" charset="-122"/>
              </a:rPr>
              <a:t>代表转移矩阵；</a:t>
            </a:r>
            <a:r>
              <a:rPr lang="en-US" altLang="zh-CN" sz="2800" baseline="-25000" smtClean="0">
                <a:latin typeface="黑体" pitchFamily="2" charset="-122"/>
                <a:ea typeface="黑体" pitchFamily="2" charset="-122"/>
              </a:rPr>
              <a:t>d</a:t>
            </a:r>
            <a:r>
              <a:rPr lang="zh-CN" altLang="en-US" sz="2800" baseline="-25000" smtClean="0">
                <a:latin typeface="黑体" pitchFamily="2" charset="-122"/>
                <a:ea typeface="黑体" pitchFamily="2" charset="-122"/>
              </a:rPr>
              <a:t>代表阻尼因子，通常设为</a:t>
            </a:r>
            <a:r>
              <a:rPr lang="en-US" altLang="zh-CN" sz="2800" baseline="-25000" smtClean="0">
                <a:latin typeface="黑体" pitchFamily="2" charset="-122"/>
                <a:ea typeface="黑体" pitchFamily="2" charset="-122"/>
              </a:rPr>
              <a:t>0.85</a:t>
            </a:r>
            <a:r>
              <a:rPr lang="zh-CN" altLang="en-US" sz="2800" baseline="-25000" smtClean="0">
                <a:latin typeface="黑体" pitchFamily="2" charset="-122"/>
                <a:ea typeface="黑体" pitchFamily="2" charset="-122"/>
              </a:rPr>
              <a:t>；</a:t>
            </a:r>
            <a:r>
              <a:rPr lang="en-US" altLang="zh-CN" sz="2800" baseline="-25000" smtClean="0">
                <a:latin typeface="黑体" pitchFamily="2" charset="-122"/>
                <a:ea typeface="黑体" pitchFamily="2" charset="-122"/>
              </a:rPr>
              <a:t>d</a:t>
            </a:r>
            <a:r>
              <a:rPr lang="zh-CN" altLang="en-US" sz="2800" baseline="-25000" smtClean="0">
                <a:latin typeface="黑体" pitchFamily="2" charset="-122"/>
                <a:ea typeface="黑体" pitchFamily="2" charset="-122"/>
              </a:rPr>
              <a:t>即按照超链进行浏览的概率；</a:t>
            </a:r>
            <a:r>
              <a:rPr lang="en-US" altLang="zh-CN" sz="2800" baseline="-25000" smtClean="0">
                <a:latin typeface="黑体" pitchFamily="2" charset="-122"/>
                <a:ea typeface="黑体" pitchFamily="2" charset="-122"/>
              </a:rPr>
              <a:t>1-d</a:t>
            </a:r>
            <a:r>
              <a:rPr lang="zh-CN" altLang="en-US" sz="2800" baseline="-25000" smtClean="0">
                <a:latin typeface="黑体" pitchFamily="2" charset="-122"/>
                <a:ea typeface="黑体" pitchFamily="2" charset="-122"/>
              </a:rPr>
              <a:t>为随机跳转一个新网页的概率</a:t>
            </a:r>
            <a:endParaRPr lang="en-US" altLang="zh-CN" sz="2800" baseline="-25000" smtClean="0">
              <a:latin typeface="黑体" pitchFamily="2" charset="-122"/>
              <a:ea typeface="黑体" pitchFamily="2" charset="-122"/>
            </a:endParaRPr>
          </a:p>
          <a:p>
            <a:pPr lvl="1" eaLnBrk="1" hangingPunct="1">
              <a:buFont typeface="Wingdings 2" pitchFamily="18" charset="2"/>
              <a:buNone/>
            </a:pPr>
            <a:endParaRPr lang="zh-CN" altLang="en-US" sz="2800" baseline="-250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由于等式</a:t>
            </a:r>
            <a:r>
              <a:rPr lang="en-US" altLang="zh-CN" sz="2400" smtClean="0">
                <a:latin typeface="黑体" pitchFamily="2" charset="-122"/>
                <a:ea typeface="黑体" pitchFamily="2" charset="-122"/>
              </a:rPr>
              <a:t>R=HR</a:t>
            </a:r>
            <a:r>
              <a:rPr lang="zh-CN" altLang="en-US" sz="2400" smtClean="0">
                <a:latin typeface="黑体" pitchFamily="2" charset="-122"/>
                <a:ea typeface="黑体" pitchFamily="2" charset="-122"/>
              </a:rPr>
              <a:t>满足马尔可夫链的性质，如果马尔可夫链收敛，则</a:t>
            </a:r>
            <a:r>
              <a:rPr lang="en-US" altLang="zh-CN" sz="2400" smtClean="0">
                <a:latin typeface="黑体" pitchFamily="2" charset="-122"/>
                <a:ea typeface="黑体" pitchFamily="2" charset="-122"/>
              </a:rPr>
              <a:t>R</a:t>
            </a:r>
            <a:r>
              <a:rPr lang="zh-CN" altLang="en-US" sz="2400" smtClean="0">
                <a:latin typeface="黑体" pitchFamily="2" charset="-122"/>
                <a:ea typeface="黑体" pitchFamily="2" charset="-122"/>
              </a:rPr>
              <a:t>存在唯一解</a:t>
            </a:r>
            <a:endParaRPr lang="en-US" altLang="zh-CN" sz="2400" smtClean="0">
              <a:latin typeface="黑体" pitchFamily="2" charset="-122"/>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28625" y="428625"/>
            <a:ext cx="7772400" cy="785813"/>
          </a:xfrm>
        </p:spPr>
        <p:txBody>
          <a:bodyPr/>
          <a:lstStyle/>
          <a:p>
            <a:pPr eaLnBrk="1" hangingPunct="1"/>
            <a:r>
              <a:rPr lang="zh-CN" altLang="en-US" sz="2600" b="1" smtClean="0">
                <a:solidFill>
                  <a:srgbClr val="00B050"/>
                </a:solidFill>
                <a:latin typeface="黑体" pitchFamily="2" charset="-122"/>
                <a:ea typeface="黑体" pitchFamily="2" charset="-122"/>
              </a:rPr>
              <a:t>马尔可夫链收敛定理</a:t>
            </a:r>
          </a:p>
        </p:txBody>
      </p:sp>
      <p:pic>
        <p:nvPicPr>
          <p:cNvPr id="22531" name="Picture 2"/>
          <p:cNvPicPr>
            <a:picLocks noGrp="1" noChangeAspect="1" noChangeArrowheads="1"/>
          </p:cNvPicPr>
          <p:nvPr>
            <p:ph sz="quarter" idx="1"/>
          </p:nvPr>
        </p:nvPicPr>
        <p:blipFill>
          <a:blip r:embed="rId2" cstate="print"/>
          <a:srcRect/>
          <a:stretch>
            <a:fillRect/>
          </a:stretch>
        </p:blipFill>
        <p:spPr>
          <a:xfrm>
            <a:off x="642938" y="1357313"/>
            <a:ext cx="7500937" cy="5267325"/>
          </a:xfrm>
        </p:spPr>
      </p:pic>
      <p:pic>
        <p:nvPicPr>
          <p:cNvPr id="4" name="Picture 3"/>
          <p:cNvPicPr>
            <a:picLocks noChangeAspect="1" noChangeArrowheads="1"/>
          </p:cNvPicPr>
          <p:nvPr/>
        </p:nvPicPr>
        <p:blipFill>
          <a:blip r:embed="rId3" cstate="print"/>
          <a:srcRect/>
          <a:stretch>
            <a:fillRect/>
          </a:stretch>
        </p:blipFill>
        <p:spPr bwMode="auto">
          <a:xfrm>
            <a:off x="6072188" y="3817938"/>
            <a:ext cx="3071812" cy="3040062"/>
          </a:xfrm>
          <a:prstGeom prst="rect">
            <a:avLst/>
          </a:prstGeom>
          <a:noFill/>
          <a:ln w="9525">
            <a:noFill/>
            <a:miter lim="800000"/>
            <a:headEnd/>
            <a:tailEnd/>
          </a:ln>
        </p:spPr>
      </p:pic>
      <p:sp>
        <p:nvSpPr>
          <p:cNvPr id="5"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42938" y="428625"/>
            <a:ext cx="7772400" cy="857250"/>
          </a:xfrm>
        </p:spPr>
        <p:txBody>
          <a:bodyPr/>
          <a:lstStyle/>
          <a:p>
            <a:pPr eaLnBrk="1" hangingPunct="1"/>
            <a:r>
              <a:rPr lang="zh-CN" altLang="en-US" sz="2600" b="1" smtClean="0">
                <a:solidFill>
                  <a:srgbClr val="00B050"/>
                </a:solidFill>
                <a:latin typeface="黑体" pitchFamily="2" charset="-122"/>
                <a:ea typeface="黑体" pitchFamily="2" charset="-122"/>
              </a:rPr>
              <a:t>随机浏览模型的邻接表表示</a:t>
            </a:r>
          </a:p>
        </p:txBody>
      </p:sp>
      <p:sp>
        <p:nvSpPr>
          <p:cNvPr id="23555" name="内容占位符 2"/>
          <p:cNvSpPr>
            <a:spLocks noGrp="1"/>
          </p:cNvSpPr>
          <p:nvPr>
            <p:ph sz="quarter" idx="1"/>
          </p:nvPr>
        </p:nvSpPr>
        <p:spPr>
          <a:xfrm>
            <a:off x="642938" y="1428750"/>
            <a:ext cx="7772400" cy="4572000"/>
          </a:xfrm>
        </p:spPr>
        <p:txBody>
          <a:bodyPr/>
          <a:lstStyle/>
          <a:p>
            <a:pPr eaLnBrk="1" hangingPunct="1"/>
            <a:r>
              <a:rPr lang="zh-CN" altLang="en-US" sz="2400" smtClean="0">
                <a:latin typeface="黑体" pitchFamily="2" charset="-122"/>
                <a:ea typeface="黑体" pitchFamily="2" charset="-122"/>
              </a:rPr>
              <a:t>由于网页数目巨大，网页之间的连接关系的邻接矩阵是一个很大的稀疏矩阵</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采用邻接表来表示网页之间的连接关系</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随机浏览模型的</a:t>
            </a:r>
            <a:r>
              <a:rPr lang="en-US" altLang="zh-CN" sz="2400" smtClean="0">
                <a:latin typeface="黑体" pitchFamily="2" charset="-122"/>
                <a:ea typeface="黑体" pitchFamily="2" charset="-122"/>
              </a:rPr>
              <a:t>PageRank</a:t>
            </a:r>
            <a:r>
              <a:rPr lang="zh-CN" altLang="en-US" sz="2400" smtClean="0">
                <a:latin typeface="黑体" pitchFamily="2" charset="-122"/>
                <a:ea typeface="黑体" pitchFamily="2" charset="-122"/>
              </a:rPr>
              <a:t>公式：</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lvl="1" eaLnBrk="1" hangingPunct="1">
              <a:buFont typeface="Wingdings 2" pitchFamily="18" charset="2"/>
              <a:buNone/>
            </a:pPr>
            <a:endParaRPr lang="en-US" altLang="zh-CN" smtClean="0">
              <a:latin typeface="黑体" pitchFamily="2" charset="-122"/>
              <a:ea typeface="黑体" pitchFamily="2" charset="-122"/>
            </a:endParaRPr>
          </a:p>
          <a:p>
            <a:pPr lvl="1" eaLnBrk="1" hangingPunct="1">
              <a:buFont typeface="Wingdings 2" pitchFamily="18" charset="2"/>
              <a:buNone/>
            </a:pPr>
            <a:r>
              <a:rPr lang="zh-CN" altLang="en-US" smtClean="0">
                <a:latin typeface="黑体" pitchFamily="2" charset="-122"/>
                <a:ea typeface="黑体" pitchFamily="2" charset="-122"/>
              </a:rPr>
              <a:t>通过迭代计算得到所有节点的</a:t>
            </a:r>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值。</a:t>
            </a:r>
            <a:endParaRPr lang="en-US" altLang="zh-CN" smtClean="0">
              <a:latin typeface="黑体" pitchFamily="2" charset="-122"/>
              <a:ea typeface="黑体" pitchFamily="2" charset="-122"/>
            </a:endParaRPr>
          </a:p>
          <a:p>
            <a:pPr eaLnBrk="1" hangingPunct="1"/>
            <a:endParaRPr lang="zh-CN" altLang="en-US" sz="2400" smtClean="0">
              <a:latin typeface="黑体" pitchFamily="2" charset="-122"/>
              <a:ea typeface="黑体" pitchFamily="2" charset="-122"/>
            </a:endParaRPr>
          </a:p>
        </p:txBody>
      </p:sp>
      <p:pic>
        <p:nvPicPr>
          <p:cNvPr id="23556" name="图片 3" descr="80125f33d12ceb608fdb9daec09d9c10.png"/>
          <p:cNvPicPr>
            <a:picLocks noChangeAspect="1"/>
          </p:cNvPicPr>
          <p:nvPr/>
        </p:nvPicPr>
        <p:blipFill>
          <a:blip r:embed="rId2" cstate="print"/>
          <a:srcRect/>
          <a:stretch>
            <a:fillRect/>
          </a:stretch>
        </p:blipFill>
        <p:spPr bwMode="auto">
          <a:xfrm>
            <a:off x="1763713" y="3357563"/>
            <a:ext cx="4643437" cy="844550"/>
          </a:xfrm>
          <a:prstGeom prst="rect">
            <a:avLst/>
          </a:prstGeom>
          <a:noFill/>
          <a:ln w="9525">
            <a:noFill/>
            <a:miter lim="800000"/>
            <a:headEnd/>
            <a:tailEnd/>
          </a:ln>
        </p:spPr>
      </p:pic>
      <p:sp>
        <p:nvSpPr>
          <p:cNvPr id="5"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714375" y="571500"/>
            <a:ext cx="7772400" cy="774700"/>
          </a:xfrm>
        </p:spPr>
        <p:txBody>
          <a:bodyPr/>
          <a:lstStyle/>
          <a:p>
            <a:pPr eaLnBrk="1" hangingPunct="1"/>
            <a:r>
              <a:rPr lang="zh-CN" altLang="en-US" sz="2600" b="1" smtClean="0">
                <a:solidFill>
                  <a:srgbClr val="00B050"/>
                </a:solidFill>
                <a:latin typeface="黑体" pitchFamily="2" charset="-122"/>
                <a:ea typeface="黑体" pitchFamily="2" charset="-122"/>
              </a:rPr>
              <a:t>随机浏览模型</a:t>
            </a:r>
          </a:p>
        </p:txBody>
      </p:sp>
      <p:sp>
        <p:nvSpPr>
          <p:cNvPr id="24579" name="内容占位符 2"/>
          <p:cNvSpPr>
            <a:spLocks noGrp="1"/>
          </p:cNvSpPr>
          <p:nvPr>
            <p:ph sz="quarter" idx="1"/>
          </p:nvPr>
        </p:nvSpPr>
        <p:spPr>
          <a:xfrm>
            <a:off x="785813" y="1428750"/>
            <a:ext cx="7772400" cy="4572000"/>
          </a:xfrm>
        </p:spPr>
        <p:txBody>
          <a:bodyPr/>
          <a:lstStyle/>
          <a:p>
            <a:pPr eaLnBrk="1" hangingPunct="1">
              <a:buFont typeface="Wingdings 2" pitchFamily="18" charset="2"/>
              <a:buNone/>
            </a:pPr>
            <a:r>
              <a:rPr lang="zh-CN" altLang="en-US" smtClean="0">
                <a:latin typeface="黑体" pitchFamily="2" charset="-122"/>
                <a:ea typeface="黑体" pitchFamily="2" charset="-122"/>
              </a:rPr>
              <a:t>随机浏览模型的优点：</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更加符合用户的行为</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一定程度上解决了</a:t>
            </a:r>
            <a:r>
              <a:rPr lang="en-US" altLang="zh-CN" smtClean="0">
                <a:latin typeface="黑体" pitchFamily="2" charset="-122"/>
                <a:ea typeface="黑体" pitchFamily="2" charset="-122"/>
              </a:rPr>
              <a:t>rank leak</a:t>
            </a:r>
            <a:r>
              <a:rPr lang="zh-CN" altLang="en-US" smtClean="0">
                <a:latin typeface="黑体" pitchFamily="2" charset="-122"/>
                <a:ea typeface="黑体" pitchFamily="2" charset="-122"/>
              </a:rPr>
              <a:t>和</a:t>
            </a:r>
            <a:r>
              <a:rPr lang="en-US" altLang="zh-CN" smtClean="0">
                <a:latin typeface="黑体" pitchFamily="2" charset="-122"/>
                <a:ea typeface="黑体" pitchFamily="2" charset="-122"/>
              </a:rPr>
              <a:t>rank sink</a:t>
            </a:r>
            <a:r>
              <a:rPr lang="zh-CN" altLang="en-US" smtClean="0">
                <a:latin typeface="黑体" pitchFamily="2" charset="-122"/>
                <a:ea typeface="黑体" pitchFamily="2" charset="-122"/>
              </a:rPr>
              <a:t>问题</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保证</a:t>
            </a:r>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存在唯一值</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500063" y="428625"/>
            <a:ext cx="7772400" cy="928688"/>
          </a:xfrm>
        </p:spPr>
        <p:txBody>
          <a:bodyPr/>
          <a:lstStyle/>
          <a:p>
            <a:pPr eaLnBrk="1" hangingPunct="1"/>
            <a:r>
              <a:rPr lang="zh-CN" altLang="en-US" sz="2600" smtClean="0">
                <a:solidFill>
                  <a:srgbClr val="00B050"/>
                </a:solidFill>
                <a:latin typeface="黑体" pitchFamily="2" charset="-122"/>
                <a:ea typeface="黑体" pitchFamily="2" charset="-122"/>
              </a:rPr>
              <a:t>用</a:t>
            </a:r>
            <a:r>
              <a:rPr lang="en-US" altLang="zh-CN" sz="2600" smtClean="0">
                <a:solidFill>
                  <a:srgbClr val="00B050"/>
                </a:solidFill>
                <a:latin typeface="黑体" pitchFamily="2" charset="-122"/>
                <a:ea typeface="黑体" pitchFamily="2" charset="-122"/>
              </a:rPr>
              <a:t>MapReduce</a:t>
            </a:r>
            <a:r>
              <a:rPr lang="zh-CN" altLang="en-US" sz="2600" smtClean="0">
                <a:solidFill>
                  <a:srgbClr val="00B050"/>
                </a:solidFill>
                <a:latin typeface="黑体" pitchFamily="2" charset="-122"/>
                <a:ea typeface="黑体" pitchFamily="2" charset="-122"/>
              </a:rPr>
              <a:t>实现</a:t>
            </a:r>
            <a:r>
              <a:rPr lang="en-US" altLang="zh-CN" sz="2600" smtClean="0">
                <a:solidFill>
                  <a:srgbClr val="00B050"/>
                </a:solidFill>
                <a:latin typeface="黑体" pitchFamily="2" charset="-122"/>
                <a:ea typeface="黑体" pitchFamily="2" charset="-122"/>
              </a:rPr>
              <a:t>PageRank</a:t>
            </a:r>
            <a:endParaRPr lang="zh-CN" altLang="en-US" sz="2600" smtClean="0">
              <a:solidFill>
                <a:srgbClr val="00B050"/>
              </a:solidFill>
              <a:latin typeface="黑体" pitchFamily="2" charset="-122"/>
              <a:ea typeface="黑体" pitchFamily="2" charset="-122"/>
            </a:endParaRPr>
          </a:p>
        </p:txBody>
      </p:sp>
      <p:sp>
        <p:nvSpPr>
          <p:cNvPr id="25603" name="内容占位符 2"/>
          <p:cNvSpPr>
            <a:spLocks noGrp="1"/>
          </p:cNvSpPr>
          <p:nvPr>
            <p:ph sz="quarter" idx="1"/>
          </p:nvPr>
        </p:nvSpPr>
        <p:spPr>
          <a:xfrm>
            <a:off x="714375" y="1500188"/>
            <a:ext cx="7772400" cy="4572000"/>
          </a:xfrm>
        </p:spPr>
        <p:txBody>
          <a:bodyPr/>
          <a:lstStyle/>
          <a:p>
            <a:pPr eaLnBrk="1" hangingPunct="1"/>
            <a:r>
              <a:rPr lang="en-US" altLang="zh-CN" b="1" smtClean="0">
                <a:latin typeface="Arial Narrow" pitchFamily="34" charset="0"/>
                <a:ea typeface="黑体" pitchFamily="2" charset="-122"/>
              </a:rPr>
              <a:t>Phase1: GraphBuilder</a:t>
            </a:r>
          </a:p>
          <a:p>
            <a:pPr lvl="1" eaLnBrk="1" hangingPunct="1"/>
            <a:r>
              <a:rPr lang="zh-CN" altLang="en-US" smtClean="0">
                <a:latin typeface="Arial Narrow" pitchFamily="34" charset="0"/>
                <a:ea typeface="黑体" pitchFamily="2" charset="-122"/>
              </a:rPr>
              <a:t>建立网页之间的超链接图</a:t>
            </a:r>
            <a:endParaRPr lang="en-US" altLang="zh-CN" smtClean="0">
              <a:latin typeface="Arial Narrow" pitchFamily="34" charset="0"/>
              <a:ea typeface="黑体" pitchFamily="2" charset="-122"/>
            </a:endParaRPr>
          </a:p>
          <a:p>
            <a:pPr eaLnBrk="1" hangingPunct="1"/>
            <a:r>
              <a:rPr lang="en-US" altLang="zh-CN" b="1" smtClean="0">
                <a:latin typeface="Arial Narrow" pitchFamily="34" charset="0"/>
                <a:ea typeface="黑体" pitchFamily="2" charset="-122"/>
              </a:rPr>
              <a:t>Phase2: PageRankIter</a:t>
            </a:r>
          </a:p>
          <a:p>
            <a:pPr lvl="1" eaLnBrk="1" hangingPunct="1"/>
            <a:r>
              <a:rPr lang="zh-CN" altLang="en-US" smtClean="0">
                <a:latin typeface="Arial Narrow" pitchFamily="34" charset="0"/>
                <a:ea typeface="黑体" pitchFamily="2" charset="-122"/>
              </a:rPr>
              <a:t>迭代计算各个网页的</a:t>
            </a:r>
            <a:r>
              <a:rPr lang="en-US" altLang="zh-CN" smtClean="0">
                <a:latin typeface="Arial Narrow" pitchFamily="34" charset="0"/>
                <a:ea typeface="黑体" pitchFamily="2" charset="-122"/>
              </a:rPr>
              <a:t>PageRank</a:t>
            </a:r>
            <a:r>
              <a:rPr lang="zh-CN" altLang="en-US" smtClean="0">
                <a:latin typeface="Arial Narrow" pitchFamily="34" charset="0"/>
                <a:ea typeface="黑体" pitchFamily="2" charset="-122"/>
              </a:rPr>
              <a:t>值</a:t>
            </a:r>
            <a:endParaRPr lang="en-US" altLang="zh-CN" smtClean="0">
              <a:latin typeface="Arial Narrow" pitchFamily="34" charset="0"/>
              <a:ea typeface="黑体" pitchFamily="2" charset="-122"/>
            </a:endParaRPr>
          </a:p>
          <a:p>
            <a:pPr eaLnBrk="1" hangingPunct="1"/>
            <a:r>
              <a:rPr lang="en-US" altLang="zh-CN" b="1" smtClean="0">
                <a:latin typeface="Arial Narrow" pitchFamily="34" charset="0"/>
                <a:ea typeface="黑体" pitchFamily="2" charset="-122"/>
              </a:rPr>
              <a:t>Phase3: RankViewer</a:t>
            </a:r>
          </a:p>
          <a:p>
            <a:pPr lvl="1" eaLnBrk="1" hangingPunct="1"/>
            <a:r>
              <a:rPr lang="zh-CN" altLang="en-US" smtClean="0">
                <a:latin typeface="Arial Narrow" pitchFamily="34" charset="0"/>
                <a:ea typeface="黑体" pitchFamily="2" charset="-122"/>
              </a:rPr>
              <a:t>按</a:t>
            </a:r>
            <a:r>
              <a:rPr lang="en-US" altLang="zh-CN" smtClean="0">
                <a:latin typeface="Arial Narrow" pitchFamily="34" charset="0"/>
                <a:ea typeface="黑体" pitchFamily="2" charset="-122"/>
              </a:rPr>
              <a:t>PageRank</a:t>
            </a:r>
            <a:r>
              <a:rPr lang="zh-CN" altLang="en-US" smtClean="0">
                <a:latin typeface="Arial Narrow" pitchFamily="34" charset="0"/>
                <a:ea typeface="黑体" pitchFamily="2" charset="-122"/>
              </a:rPr>
              <a:t>值从大到小输出</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285750"/>
            <a:ext cx="7772400" cy="796925"/>
          </a:xfrm>
        </p:spPr>
        <p:txBody>
          <a:bodyPr>
            <a:normAutofit/>
          </a:bodyPr>
          <a:lstStyle/>
          <a:p>
            <a:pPr eaLnBrk="1" fontAlgn="auto" hangingPunct="1">
              <a:spcAft>
                <a:spcPts val="0"/>
              </a:spcAft>
              <a:defRPr/>
            </a:pPr>
            <a:r>
              <a:rPr lang="en-US" altLang="zh-CN" sz="32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1. </a:t>
            </a:r>
            <a:r>
              <a:rPr lang="zh-CN" altLang="en-US" sz="32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32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3200" dirty="0">
              <a:solidFill>
                <a:srgbClr val="C00000"/>
              </a:solidFill>
              <a:cs typeface="+mj-cs"/>
            </a:endParaRPr>
          </a:p>
        </p:txBody>
      </p:sp>
      <p:sp>
        <p:nvSpPr>
          <p:cNvPr id="9219" name="内容占位符 2"/>
          <p:cNvSpPr>
            <a:spLocks noGrp="1"/>
          </p:cNvSpPr>
          <p:nvPr>
            <p:ph sz="quarter" idx="1"/>
          </p:nvPr>
        </p:nvSpPr>
        <p:spPr>
          <a:xfrm>
            <a:off x="642938" y="1214438"/>
            <a:ext cx="7772400" cy="4572000"/>
          </a:xfrm>
        </p:spPr>
        <p:txBody>
          <a:bodyPr/>
          <a:lstStyle/>
          <a:p>
            <a:pPr eaLnBrk="1" hangingPunct="1">
              <a:buFont typeface="Wingdings 2" pitchFamily="18" charset="2"/>
              <a:buNone/>
            </a:pPr>
            <a:r>
              <a:rPr lang="zh-CN" altLang="en-US" sz="2800" b="1" smtClean="0">
                <a:solidFill>
                  <a:srgbClr val="00B050"/>
                </a:solidFill>
                <a:latin typeface="黑体" pitchFamily="2" charset="-122"/>
                <a:ea typeface="黑体" pitchFamily="2" charset="-122"/>
              </a:rPr>
              <a:t>图问题与</a:t>
            </a:r>
            <a:r>
              <a:rPr lang="en-US" altLang="zh-CN" sz="2800" b="1" smtClean="0">
                <a:solidFill>
                  <a:srgbClr val="00B050"/>
                </a:solidFill>
                <a:latin typeface="黑体" pitchFamily="2" charset="-122"/>
                <a:ea typeface="黑体" pitchFamily="2" charset="-122"/>
              </a:rPr>
              <a:t>MapReduce</a:t>
            </a:r>
          </a:p>
          <a:p>
            <a:pPr eaLnBrk="1" hangingPunct="1"/>
            <a:r>
              <a:rPr lang="zh-CN" altLang="en-US" smtClean="0">
                <a:latin typeface="黑体" pitchFamily="2" charset="-122"/>
                <a:ea typeface="黑体" pitchFamily="2" charset="-122"/>
              </a:rPr>
              <a:t>一些图问题：</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最短路径</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最小生成树</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广度优先搜索</a:t>
            </a:r>
            <a:endParaRPr lang="en-US" altLang="zh-CN" smtClean="0">
              <a:latin typeface="黑体" pitchFamily="2" charset="-122"/>
              <a:ea typeface="黑体" pitchFamily="2" charset="-122"/>
            </a:endParaRPr>
          </a:p>
          <a:p>
            <a:pPr lvl="1" eaLnBrk="1" hangingPunct="1"/>
            <a:r>
              <a:rPr lang="en-US" altLang="zh-CN" smtClean="0">
                <a:latin typeface="黑体" pitchFamily="2" charset="-122"/>
                <a:ea typeface="黑体" pitchFamily="2" charset="-122"/>
              </a:rPr>
              <a:t>PageRank</a:t>
            </a:r>
          </a:p>
          <a:p>
            <a:pPr eaLnBrk="1" hangingPunct="1"/>
            <a:r>
              <a:rPr lang="zh-CN" altLang="en-US" smtClean="0">
                <a:latin typeface="黑体" pitchFamily="2" charset="-122"/>
                <a:ea typeface="黑体" pitchFamily="2" charset="-122"/>
              </a:rPr>
              <a:t>关键问题：</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怎么在</a:t>
            </a:r>
            <a:r>
              <a:rPr lang="en-US" altLang="zh-CN" smtClean="0">
                <a:latin typeface="黑体" pitchFamily="2" charset="-122"/>
                <a:ea typeface="黑体" pitchFamily="2" charset="-122"/>
              </a:rPr>
              <a:t>MapReduce</a:t>
            </a:r>
            <a:r>
              <a:rPr lang="zh-CN" altLang="en-US" smtClean="0">
                <a:latin typeface="黑体" pitchFamily="2" charset="-122"/>
                <a:ea typeface="黑体" pitchFamily="2" charset="-122"/>
              </a:rPr>
              <a:t>中表示图数据</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怎么用</a:t>
            </a:r>
            <a:r>
              <a:rPr lang="en-US" altLang="zh-CN" smtClean="0">
                <a:latin typeface="黑体" pitchFamily="2" charset="-122"/>
                <a:ea typeface="黑体" pitchFamily="2" charset="-122"/>
              </a:rPr>
              <a:t>MapReduce</a:t>
            </a:r>
            <a:r>
              <a:rPr lang="zh-CN" altLang="en-US" smtClean="0">
                <a:latin typeface="黑体" pitchFamily="2" charset="-122"/>
                <a:ea typeface="黑体" pitchFamily="2" charset="-122"/>
              </a:rPr>
              <a:t>遍历图</a:t>
            </a:r>
            <a:endParaRPr lang="en-US" altLang="zh-CN" smtClean="0">
              <a:latin typeface="黑体" pitchFamily="2" charset="-122"/>
              <a:ea typeface="黑体" pitchFamily="2" charset="-122"/>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500063" y="285750"/>
            <a:ext cx="7772400" cy="1143000"/>
          </a:xfrm>
        </p:spPr>
        <p:txBody>
          <a:bodyPr/>
          <a:lstStyle/>
          <a:p>
            <a:pPr eaLnBrk="1" hangingPunct="1"/>
            <a:r>
              <a:rPr lang="en-US" altLang="zh-CN" sz="2600" b="1" smtClean="0">
                <a:solidFill>
                  <a:srgbClr val="00B050"/>
                </a:solidFill>
                <a:latin typeface="Arial Narrow" pitchFamily="34" charset="0"/>
                <a:ea typeface="黑体" pitchFamily="2" charset="-122"/>
              </a:rPr>
              <a:t>Phase1</a:t>
            </a:r>
            <a:r>
              <a:rPr lang="zh-CN" altLang="en-US" sz="2600" b="1" smtClean="0">
                <a:solidFill>
                  <a:srgbClr val="00B050"/>
                </a:solidFill>
                <a:latin typeface="Arial Narrow" pitchFamily="34" charset="0"/>
                <a:ea typeface="黑体" pitchFamily="2" charset="-122"/>
              </a:rPr>
              <a:t>：</a:t>
            </a:r>
            <a:r>
              <a:rPr lang="en-US" altLang="zh-CN" sz="2600" b="1" smtClean="0">
                <a:solidFill>
                  <a:srgbClr val="00B050"/>
                </a:solidFill>
                <a:latin typeface="Arial Narrow" pitchFamily="34" charset="0"/>
                <a:ea typeface="黑体" pitchFamily="2" charset="-122"/>
              </a:rPr>
              <a:t>GraphBuilder</a:t>
            </a:r>
            <a:endParaRPr lang="zh-CN" altLang="en-US" sz="2600" b="1" smtClean="0">
              <a:solidFill>
                <a:srgbClr val="00B050"/>
              </a:solidFill>
              <a:latin typeface="Arial Narrow" pitchFamily="34" charset="0"/>
              <a:ea typeface="黑体" pitchFamily="2" charset="-122"/>
            </a:endParaRPr>
          </a:p>
        </p:txBody>
      </p:sp>
      <p:sp>
        <p:nvSpPr>
          <p:cNvPr id="26627" name="内容占位符 2"/>
          <p:cNvSpPr>
            <a:spLocks noGrp="1"/>
          </p:cNvSpPr>
          <p:nvPr>
            <p:ph sz="quarter" idx="1"/>
          </p:nvPr>
        </p:nvSpPr>
        <p:spPr>
          <a:xfrm>
            <a:off x="500063" y="1571625"/>
            <a:ext cx="8142287" cy="4608513"/>
          </a:xfrm>
        </p:spPr>
        <p:txBody>
          <a:bodyPr/>
          <a:lstStyle/>
          <a:p>
            <a:pPr eaLnBrk="1" hangingPunct="1"/>
            <a:r>
              <a:rPr lang="zh-CN" altLang="en-US" sz="2400" smtClean="0">
                <a:latin typeface="Arial Narrow" pitchFamily="34" charset="0"/>
                <a:ea typeface="黑体" pitchFamily="2" charset="-122"/>
              </a:rPr>
              <a:t>原始数据集：维基百科各网页间的链接信息。文本文件，共</a:t>
            </a:r>
            <a:r>
              <a:rPr lang="en-US" altLang="zh-CN" sz="2400" smtClean="0">
                <a:latin typeface="Arial Narrow" pitchFamily="34" charset="0"/>
                <a:ea typeface="黑体" pitchFamily="2" charset="-122"/>
              </a:rPr>
              <a:t>11.2G</a:t>
            </a:r>
            <a:r>
              <a:rPr lang="zh-CN" altLang="en-US" sz="2400" smtClean="0">
                <a:latin typeface="Arial Narrow" pitchFamily="34" charset="0"/>
                <a:ea typeface="黑体" pitchFamily="2" charset="-122"/>
              </a:rPr>
              <a:t>，每行包含一个网页名，及其所链接的全部网页名</a:t>
            </a:r>
            <a:endParaRPr lang="en-US" altLang="zh-CN" sz="2400" smtClean="0">
              <a:latin typeface="Arial Narrow" pitchFamily="34" charset="0"/>
              <a:ea typeface="黑体" pitchFamily="2" charset="-122"/>
            </a:endParaRPr>
          </a:p>
          <a:p>
            <a:pPr eaLnBrk="1" hangingPunct="1"/>
            <a:r>
              <a:rPr lang="en-US" altLang="zh-CN" sz="2400" smtClean="0">
                <a:latin typeface="Arial Narrow" pitchFamily="34" charset="0"/>
                <a:ea typeface="黑体" pitchFamily="2" charset="-122"/>
              </a:rPr>
              <a:t>GraphBuilder</a:t>
            </a:r>
            <a:r>
              <a:rPr lang="zh-CN" altLang="en-US" sz="2400" smtClean="0">
                <a:latin typeface="Arial Narrow" pitchFamily="34" charset="0"/>
                <a:ea typeface="黑体" pitchFamily="2" charset="-122"/>
              </a:rPr>
              <a:t>目标：分析原始数据，建立各个网页之间的链接关系</a:t>
            </a:r>
            <a:endParaRPr lang="en-US" altLang="zh-CN" sz="2400" smtClean="0">
              <a:latin typeface="Arial Narrow" pitchFamily="34" charset="0"/>
              <a:ea typeface="黑体" pitchFamily="2" charset="-122"/>
            </a:endParaRPr>
          </a:p>
          <a:p>
            <a:pPr lvl="1" eaLnBrk="1" hangingPunct="1">
              <a:buFont typeface="Arial" charset="0"/>
              <a:buChar char="•"/>
            </a:pPr>
            <a:r>
              <a:rPr lang="en-US" altLang="zh-CN" smtClean="0">
                <a:latin typeface="Arial Narrow" pitchFamily="34" charset="0"/>
                <a:ea typeface="黑体" pitchFamily="2" charset="-122"/>
              </a:rPr>
              <a:t>Map</a:t>
            </a:r>
            <a:r>
              <a:rPr lang="zh-CN" altLang="en-US" smtClean="0">
                <a:latin typeface="Arial Narrow" pitchFamily="34" charset="0"/>
                <a:ea typeface="黑体" pitchFamily="2" charset="-122"/>
              </a:rPr>
              <a:t>：逐行分析原始数据</a:t>
            </a:r>
            <a:r>
              <a:rPr lang="en-US" altLang="zh-CN" smtClean="0">
                <a:latin typeface="Arial Narrow" pitchFamily="34" charset="0"/>
                <a:ea typeface="黑体" pitchFamily="2" charset="-122"/>
              </a:rPr>
              <a:t>, </a:t>
            </a:r>
            <a:r>
              <a:rPr lang="zh-CN" altLang="en-US" smtClean="0">
                <a:latin typeface="Arial Narrow" pitchFamily="34" charset="0"/>
                <a:ea typeface="黑体" pitchFamily="2" charset="-122"/>
              </a:rPr>
              <a:t>输出</a:t>
            </a:r>
            <a:r>
              <a:rPr lang="en-US" altLang="zh-CN" smtClean="0">
                <a:latin typeface="Arial Narrow" pitchFamily="34" charset="0"/>
                <a:ea typeface="黑体" pitchFamily="2" charset="-122"/>
              </a:rPr>
              <a:t>&lt;URL ,(PR_init, link_list)&gt;</a:t>
            </a:r>
          </a:p>
          <a:p>
            <a:pPr lvl="2" eaLnBrk="1" hangingPunct="1">
              <a:buFont typeface="Arial" charset="0"/>
              <a:buChar char="•"/>
            </a:pPr>
            <a:r>
              <a:rPr lang="zh-CN" altLang="en-US" sz="2400" smtClean="0">
                <a:solidFill>
                  <a:schemeClr val="tx2"/>
                </a:solidFill>
                <a:latin typeface="Arial Narrow" pitchFamily="34" charset="0"/>
                <a:ea typeface="黑体" pitchFamily="2" charset="-122"/>
              </a:rPr>
              <a:t>其中网页的</a:t>
            </a:r>
            <a:r>
              <a:rPr lang="en-US" altLang="zh-CN" sz="2400" smtClean="0">
                <a:solidFill>
                  <a:schemeClr val="tx2"/>
                </a:solidFill>
                <a:latin typeface="Arial Narrow" pitchFamily="34" charset="0"/>
                <a:ea typeface="黑体" pitchFamily="2" charset="-122"/>
              </a:rPr>
              <a:t>URL</a:t>
            </a:r>
            <a:r>
              <a:rPr lang="zh-CN" altLang="en-US" sz="2400" smtClean="0">
                <a:solidFill>
                  <a:schemeClr val="tx2"/>
                </a:solidFill>
                <a:latin typeface="Arial Narrow" pitchFamily="34" charset="0"/>
                <a:ea typeface="黑体" pitchFamily="2" charset="-122"/>
              </a:rPr>
              <a:t>作为</a:t>
            </a:r>
            <a:r>
              <a:rPr lang="en-US" altLang="zh-CN" sz="2400" smtClean="0">
                <a:solidFill>
                  <a:schemeClr val="tx2"/>
                </a:solidFill>
                <a:latin typeface="Arial Narrow" pitchFamily="34" charset="0"/>
                <a:ea typeface="黑体" pitchFamily="2" charset="-122"/>
              </a:rPr>
              <a:t>key,  PageRank</a:t>
            </a:r>
            <a:r>
              <a:rPr lang="zh-CN" altLang="en-US" sz="2400" smtClean="0">
                <a:solidFill>
                  <a:schemeClr val="tx2"/>
                </a:solidFill>
                <a:latin typeface="Arial Narrow" pitchFamily="34" charset="0"/>
                <a:ea typeface="黑体" pitchFamily="2" charset="-122"/>
              </a:rPr>
              <a:t>初始值（</a:t>
            </a:r>
            <a:r>
              <a:rPr lang="en-US" altLang="zh-CN" sz="2400" smtClean="0">
                <a:solidFill>
                  <a:schemeClr val="tx2"/>
                </a:solidFill>
                <a:latin typeface="Arial Narrow" pitchFamily="34" charset="0"/>
                <a:ea typeface="黑体" pitchFamily="2" charset="-122"/>
              </a:rPr>
              <a:t>PR_init</a:t>
            </a:r>
            <a:r>
              <a:rPr lang="zh-CN" altLang="en-US" sz="2400" smtClean="0">
                <a:solidFill>
                  <a:schemeClr val="tx2"/>
                </a:solidFill>
                <a:latin typeface="Arial Narrow" pitchFamily="34" charset="0"/>
                <a:ea typeface="黑体" pitchFamily="2" charset="-122"/>
              </a:rPr>
              <a:t>）和网页的出度列表一起作为</a:t>
            </a:r>
            <a:r>
              <a:rPr lang="en-US" altLang="zh-CN" sz="2400" smtClean="0">
                <a:solidFill>
                  <a:schemeClr val="tx2"/>
                </a:solidFill>
                <a:latin typeface="Arial Narrow" pitchFamily="34" charset="0"/>
                <a:ea typeface="黑体" pitchFamily="2" charset="-122"/>
              </a:rPr>
              <a:t>value,</a:t>
            </a:r>
            <a:r>
              <a:rPr lang="zh-CN" altLang="en-US" sz="2400" smtClean="0">
                <a:solidFill>
                  <a:schemeClr val="tx2"/>
                </a:solidFill>
                <a:latin typeface="Arial Narrow" pitchFamily="34" charset="0"/>
                <a:ea typeface="黑体" pitchFamily="2" charset="-122"/>
              </a:rPr>
              <a:t>以字符串表示</a:t>
            </a:r>
            <a:r>
              <a:rPr lang="en-US" altLang="zh-CN" sz="2400" smtClean="0">
                <a:solidFill>
                  <a:schemeClr val="tx2"/>
                </a:solidFill>
                <a:latin typeface="Arial Narrow" pitchFamily="34" charset="0"/>
                <a:ea typeface="黑体" pitchFamily="2" charset="-122"/>
              </a:rPr>
              <a:t>value</a:t>
            </a:r>
            <a:r>
              <a:rPr lang="zh-CN" altLang="en-US" sz="2400" smtClean="0">
                <a:solidFill>
                  <a:schemeClr val="tx2"/>
                </a:solidFill>
                <a:latin typeface="Arial Narrow" pitchFamily="34" charset="0"/>
                <a:ea typeface="黑体" pitchFamily="2" charset="-122"/>
              </a:rPr>
              <a:t>，用特定的符号将二者分开</a:t>
            </a:r>
            <a:r>
              <a:rPr lang="zh-CN" altLang="en-US" sz="2400" smtClean="0">
                <a:latin typeface="Arial Narrow" pitchFamily="34" charset="0"/>
                <a:ea typeface="黑体" pitchFamily="2" charset="-122"/>
              </a:rPr>
              <a:t>。</a:t>
            </a:r>
            <a:endParaRPr lang="en-US" altLang="zh-CN" sz="2400" smtClean="0">
              <a:latin typeface="Arial Narrow" pitchFamily="34" charset="0"/>
              <a:ea typeface="黑体" pitchFamily="2" charset="-122"/>
            </a:endParaRPr>
          </a:p>
          <a:p>
            <a:pPr lvl="1" eaLnBrk="1" hangingPunct="1">
              <a:buFont typeface="Arial" charset="0"/>
              <a:buChar char="•"/>
            </a:pPr>
            <a:r>
              <a:rPr lang="en-US" altLang="zh-CN" smtClean="0">
                <a:latin typeface="Arial Narrow" pitchFamily="34" charset="0"/>
                <a:ea typeface="黑体" pitchFamily="2" charset="-122"/>
              </a:rPr>
              <a:t>Reduce: </a:t>
            </a:r>
            <a:r>
              <a:rPr lang="zh-CN" altLang="en-US" smtClean="0">
                <a:latin typeface="Arial Narrow" pitchFamily="34" charset="0"/>
                <a:ea typeface="黑体" pitchFamily="2" charset="-122"/>
              </a:rPr>
              <a:t>输出</a:t>
            </a:r>
            <a:r>
              <a:rPr lang="en-US" altLang="zh-CN" smtClean="0">
                <a:latin typeface="Arial Narrow" pitchFamily="34" charset="0"/>
                <a:ea typeface="黑体" pitchFamily="2" charset="-122"/>
              </a:rPr>
              <a:t>&lt;URL, (PR_init, link_list)&gt;</a:t>
            </a:r>
          </a:p>
          <a:p>
            <a:pPr lvl="2" eaLnBrk="1" hangingPunct="1">
              <a:buFont typeface="Arial" charset="0"/>
              <a:buChar char="•"/>
            </a:pPr>
            <a:r>
              <a:rPr lang="zh-CN" altLang="en-US" sz="2400" smtClean="0">
                <a:solidFill>
                  <a:schemeClr val="tx2"/>
                </a:solidFill>
                <a:latin typeface="Arial Narrow" pitchFamily="34" charset="0"/>
                <a:ea typeface="黑体" pitchFamily="2" charset="-122"/>
              </a:rPr>
              <a:t>该阶段的</a:t>
            </a:r>
            <a:r>
              <a:rPr lang="en-US" altLang="zh-CN" sz="2400" smtClean="0">
                <a:solidFill>
                  <a:schemeClr val="tx2"/>
                </a:solidFill>
                <a:latin typeface="Arial Narrow" pitchFamily="34" charset="0"/>
                <a:ea typeface="黑体" pitchFamily="2" charset="-122"/>
              </a:rPr>
              <a:t>Reduce</a:t>
            </a:r>
            <a:r>
              <a:rPr lang="zh-CN" altLang="en-US" sz="2400" smtClean="0">
                <a:solidFill>
                  <a:schemeClr val="tx2"/>
                </a:solidFill>
                <a:latin typeface="Arial Narrow" pitchFamily="34" charset="0"/>
                <a:ea typeface="黑体" pitchFamily="2" charset="-122"/>
              </a:rPr>
              <a:t>不需要做任何处理</a:t>
            </a:r>
            <a:endParaRPr lang="en-US" altLang="zh-CN" sz="2400" smtClean="0">
              <a:solidFill>
                <a:schemeClr val="tx2"/>
              </a:solidFill>
              <a:latin typeface="Arial Narrow" pitchFamily="34" charset="0"/>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500063" y="285750"/>
            <a:ext cx="7772400" cy="1000125"/>
          </a:xfrm>
        </p:spPr>
        <p:txBody>
          <a:bodyPr/>
          <a:lstStyle/>
          <a:p>
            <a:pPr eaLnBrk="1" hangingPunct="1"/>
            <a:r>
              <a:rPr lang="en-US" altLang="zh-CN" sz="2600" b="1" smtClean="0">
                <a:solidFill>
                  <a:srgbClr val="00B050"/>
                </a:solidFill>
                <a:latin typeface="Arial Narrow" pitchFamily="34" charset="0"/>
              </a:rPr>
              <a:t>Phase2</a:t>
            </a:r>
            <a:r>
              <a:rPr lang="zh-CN" altLang="en-US" sz="2600" b="1" smtClean="0">
                <a:solidFill>
                  <a:srgbClr val="00B050"/>
                </a:solidFill>
                <a:latin typeface="Arial Narrow" pitchFamily="34" charset="0"/>
              </a:rPr>
              <a:t>：</a:t>
            </a:r>
            <a:r>
              <a:rPr lang="en-US" altLang="zh-CN" sz="2600" b="1" smtClean="0">
                <a:solidFill>
                  <a:srgbClr val="00B050"/>
                </a:solidFill>
                <a:latin typeface="Arial Narrow" pitchFamily="34" charset="0"/>
              </a:rPr>
              <a:t>PageRankIter</a:t>
            </a:r>
            <a:endParaRPr lang="zh-CN" altLang="en-US" sz="2600" b="1" smtClean="0">
              <a:solidFill>
                <a:srgbClr val="00B050"/>
              </a:solidFill>
              <a:latin typeface="Arial Narrow" pitchFamily="34" charset="0"/>
            </a:endParaRPr>
          </a:p>
        </p:txBody>
      </p:sp>
      <p:sp>
        <p:nvSpPr>
          <p:cNvPr id="27651" name="内容占位符 2"/>
          <p:cNvSpPr>
            <a:spLocks noGrp="1"/>
          </p:cNvSpPr>
          <p:nvPr>
            <p:ph sz="quarter" idx="1"/>
          </p:nvPr>
        </p:nvSpPr>
        <p:spPr>
          <a:xfrm>
            <a:off x="428625" y="1357313"/>
            <a:ext cx="8429625" cy="4681537"/>
          </a:xfrm>
        </p:spPr>
        <p:txBody>
          <a:bodyPr/>
          <a:lstStyle/>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400" dirty="0" smtClean="0">
                <a:latin typeface="Arial Narrow" pitchFamily="34" charset="0"/>
                <a:ea typeface="黑体" pitchFamily="2" charset="-122"/>
              </a:rPr>
              <a:t>迭代计算</a:t>
            </a:r>
            <a:r>
              <a:rPr lang="en-US" altLang="zh-CN" sz="2400" dirty="0" smtClean="0">
                <a:latin typeface="Arial Narrow" pitchFamily="34" charset="0"/>
                <a:ea typeface="黑体" pitchFamily="2" charset="-122"/>
              </a:rPr>
              <a:t>PR</a:t>
            </a:r>
            <a:r>
              <a:rPr lang="zh-CN" altLang="en-US" sz="2400" dirty="0" smtClean="0">
                <a:latin typeface="Arial Narrow" pitchFamily="34" charset="0"/>
                <a:ea typeface="黑体" pitchFamily="2" charset="-122"/>
              </a:rPr>
              <a:t>值，直到</a:t>
            </a:r>
            <a:r>
              <a:rPr lang="en-US" altLang="zh-CN" sz="2400" dirty="0" smtClean="0">
                <a:latin typeface="Arial Narrow" pitchFamily="34" charset="0"/>
                <a:ea typeface="黑体" pitchFamily="2" charset="-122"/>
              </a:rPr>
              <a:t>PR</a:t>
            </a:r>
            <a:r>
              <a:rPr lang="zh-CN" altLang="en-US" sz="2400" dirty="0" smtClean="0">
                <a:latin typeface="Arial Narrow" pitchFamily="34" charset="0"/>
                <a:ea typeface="黑体" pitchFamily="2" charset="-122"/>
              </a:rPr>
              <a:t>值收敛或迭代预定次数</a:t>
            </a:r>
            <a:endParaRPr lang="en-GB" altLang="zh-CN" sz="2400" dirty="0" smtClean="0">
              <a:latin typeface="Arial Narrow" pitchFamily="34" charset="0"/>
              <a:ea typeface="黑体" pitchFamily="2" charset="-122"/>
            </a:endParaRP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对上阶段的</a:t>
            </a:r>
            <a:r>
              <a:rPr lang="en-GB" altLang="zh-CN" sz="2400" dirty="0" smtClean="0">
                <a:latin typeface="Arial Narrow" pitchFamily="34" charset="0"/>
                <a:ea typeface="黑体" pitchFamily="2" charset="-122"/>
              </a:rPr>
              <a:t> &lt;URL, (</a:t>
            </a:r>
            <a:r>
              <a:rPr lang="en-GB" altLang="zh-CN" sz="2400" dirty="0" err="1" smtClean="0">
                <a:latin typeface="Arial Narrow" pitchFamily="34" charset="0"/>
                <a:ea typeface="黑体" pitchFamily="2" charset="-122"/>
              </a:rPr>
              <a:t>cur_rank</a:t>
            </a:r>
            <a:r>
              <a:rPr lang="en-GB" altLang="zh-CN" sz="2400" dirty="0" smtClean="0">
                <a:latin typeface="Arial Narrow" pitchFamily="34" charset="0"/>
                <a:ea typeface="黑体" pitchFamily="2" charset="-122"/>
              </a:rPr>
              <a:t>, </a:t>
            </a:r>
            <a:r>
              <a:rPr lang="en-US" altLang="zh-CN" sz="2400" dirty="0" smtClean="0">
                <a:latin typeface="Arial Narrow" pitchFamily="34" charset="0"/>
                <a:ea typeface="黑体" pitchFamily="2" charset="-122"/>
              </a:rPr>
              <a:t>link</a:t>
            </a:r>
            <a:r>
              <a:rPr lang="en-GB" altLang="zh-CN" sz="2400" dirty="0" smtClean="0">
                <a:latin typeface="Arial Narrow" pitchFamily="34" charset="0"/>
                <a:ea typeface="黑体" pitchFamily="2" charset="-122"/>
              </a:rPr>
              <a:t>_list)&gt;</a:t>
            </a:r>
            <a:r>
              <a:rPr lang="zh-CN" altLang="en-US" sz="2400" dirty="0" smtClean="0">
                <a:latin typeface="Arial Narrow" pitchFamily="34" charset="0"/>
                <a:ea typeface="黑体" pitchFamily="2" charset="-122"/>
              </a:rPr>
              <a:t>产生两种</a:t>
            </a:r>
            <a:r>
              <a:rPr lang="en-US" altLang="zh-CN" sz="2400" dirty="0" smtClean="0">
                <a:latin typeface="Arial Narrow" pitchFamily="34" charset="0"/>
                <a:ea typeface="黑体" pitchFamily="2" charset="-122"/>
              </a:rPr>
              <a:t>&lt;key, value&gt;</a:t>
            </a:r>
            <a:r>
              <a:rPr lang="zh-CN" altLang="en-US" sz="2400" dirty="0" smtClean="0">
                <a:latin typeface="Arial Narrow" pitchFamily="34" charset="0"/>
                <a:ea typeface="黑体" pitchFamily="2" charset="-122"/>
              </a:rPr>
              <a:t>对：</a:t>
            </a:r>
            <a:endParaRPr lang="en-GB" altLang="zh-CN" sz="2400" dirty="0" smtClean="0">
              <a:latin typeface="Arial Narrow" pitchFamily="34" charset="0"/>
              <a:ea typeface="黑体" pitchFamily="2" charset="-122"/>
            </a:endParaRPr>
          </a:p>
          <a:p>
            <a:pPr lvl="1" eaLnBrk="1" hangingPunct="1">
              <a:spcBef>
                <a:spcPts val="600"/>
              </a:spcBef>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smtClean="0">
                <a:latin typeface="Arial Narrow" pitchFamily="34" charset="0"/>
                <a:ea typeface="黑体" pitchFamily="2" charset="-122"/>
              </a:rPr>
              <a:t>1. </a:t>
            </a:r>
            <a:r>
              <a:rPr lang="en-GB" altLang="zh-CN" dirty="0" smtClean="0">
                <a:latin typeface="Arial Narrow" pitchFamily="34" charset="0"/>
                <a:ea typeface="黑体" pitchFamily="2" charset="-122"/>
              </a:rPr>
              <a:t>For each </a:t>
            </a:r>
            <a:r>
              <a:rPr lang="en-GB" altLang="zh-CN" i="1" dirty="0" smtClean="0">
                <a:latin typeface="Arial Narrow" pitchFamily="34" charset="0"/>
                <a:ea typeface="黑体" pitchFamily="2" charset="-122"/>
              </a:rPr>
              <a:t>u</a:t>
            </a:r>
            <a:r>
              <a:rPr lang="en-GB" altLang="zh-CN" dirty="0" smtClean="0">
                <a:latin typeface="Arial Narrow" pitchFamily="34" charset="0"/>
                <a:ea typeface="黑体" pitchFamily="2" charset="-122"/>
              </a:rPr>
              <a:t> in </a:t>
            </a:r>
            <a:r>
              <a:rPr lang="en-GB" altLang="zh-CN" dirty="0" err="1" smtClean="0">
                <a:latin typeface="Arial Narrow" pitchFamily="34" charset="0"/>
                <a:ea typeface="黑体" pitchFamily="2" charset="-122"/>
              </a:rPr>
              <a:t>link_list</a:t>
            </a:r>
            <a:r>
              <a:rPr lang="en-GB" altLang="zh-CN" dirty="0" smtClean="0">
                <a:latin typeface="Arial Narrow" pitchFamily="34" charset="0"/>
                <a:ea typeface="黑体" pitchFamily="2" charset="-122"/>
              </a:rPr>
              <a:t>,  </a:t>
            </a:r>
            <a:r>
              <a:rPr lang="zh-CN" altLang="en-US" dirty="0" smtClean="0">
                <a:latin typeface="Arial Narrow" pitchFamily="34" charset="0"/>
                <a:ea typeface="黑体" pitchFamily="2" charset="-122"/>
              </a:rPr>
              <a:t>输出</a:t>
            </a:r>
            <a:r>
              <a:rPr lang="en-GB" altLang="zh-CN" dirty="0" smtClean="0">
                <a:latin typeface="Arial Narrow" pitchFamily="34" charset="0"/>
                <a:ea typeface="黑体" pitchFamily="2" charset="-122"/>
              </a:rPr>
              <a:t> &lt;</a:t>
            </a:r>
            <a:r>
              <a:rPr lang="en-GB" altLang="zh-CN" i="1" dirty="0" smtClean="0">
                <a:latin typeface="Arial Narrow" pitchFamily="34" charset="0"/>
                <a:ea typeface="黑体" pitchFamily="2" charset="-122"/>
              </a:rPr>
              <a:t>u</a:t>
            </a:r>
            <a:r>
              <a:rPr lang="en-GB" altLang="zh-CN" dirty="0" smtClean="0">
                <a:latin typeface="Arial Narrow" pitchFamily="34" charset="0"/>
                <a:ea typeface="黑体" pitchFamily="2" charset="-122"/>
              </a:rPr>
              <a:t>,  </a:t>
            </a:r>
            <a:r>
              <a:rPr lang="en-GB" altLang="zh-CN" dirty="0" err="1" smtClean="0">
                <a:latin typeface="Arial Narrow" pitchFamily="34" charset="0"/>
                <a:ea typeface="黑体" pitchFamily="2" charset="-122"/>
              </a:rPr>
              <a:t>cur_rank</a:t>
            </a:r>
            <a:r>
              <a:rPr lang="en-GB" altLang="zh-CN" dirty="0" smtClean="0">
                <a:latin typeface="Arial Narrow" pitchFamily="34" charset="0"/>
                <a:ea typeface="黑体" pitchFamily="2" charset="-122"/>
              </a:rPr>
              <a:t>/|</a:t>
            </a:r>
            <a:r>
              <a:rPr lang="en-GB" altLang="zh-CN" dirty="0" err="1" smtClean="0">
                <a:latin typeface="Arial Narrow" pitchFamily="34" charset="0"/>
                <a:ea typeface="黑体" pitchFamily="2" charset="-122"/>
              </a:rPr>
              <a:t>link_list</a:t>
            </a:r>
            <a:r>
              <a:rPr lang="en-GB" altLang="zh-CN" dirty="0" smtClean="0">
                <a:latin typeface="Arial Narrow" pitchFamily="34" charset="0"/>
                <a:ea typeface="黑体" pitchFamily="2" charset="-122"/>
              </a:rPr>
              <a:t>|&gt;</a:t>
            </a:r>
          </a:p>
          <a:p>
            <a:pPr lvl="2" eaLnBrk="1" hangingPunct="1">
              <a:spcBef>
                <a:spcPts val="6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tx2"/>
                </a:solidFill>
                <a:latin typeface="Arial Narrow" pitchFamily="34" charset="0"/>
                <a:ea typeface="黑体" pitchFamily="2" charset="-122"/>
              </a:rPr>
              <a:t>其中</a:t>
            </a:r>
            <a:r>
              <a:rPr lang="en-US" altLang="zh-CN" dirty="0" smtClean="0">
                <a:solidFill>
                  <a:schemeClr val="tx2"/>
                </a:solidFill>
                <a:latin typeface="Arial Narrow" pitchFamily="34" charset="0"/>
                <a:ea typeface="黑体" pitchFamily="2" charset="-122"/>
              </a:rPr>
              <a:t>u</a:t>
            </a:r>
            <a:r>
              <a:rPr lang="zh-CN" altLang="en-US" dirty="0" smtClean="0">
                <a:solidFill>
                  <a:schemeClr val="tx2"/>
                </a:solidFill>
                <a:latin typeface="Arial Narrow" pitchFamily="34" charset="0"/>
                <a:ea typeface="黑体" pitchFamily="2" charset="-122"/>
              </a:rPr>
              <a:t>代表当前</a:t>
            </a:r>
            <a:r>
              <a:rPr lang="en-US" altLang="zh-CN" dirty="0" smtClean="0">
                <a:solidFill>
                  <a:schemeClr val="tx2"/>
                </a:solidFill>
                <a:latin typeface="Arial Narrow" pitchFamily="34" charset="0"/>
                <a:ea typeface="黑体" pitchFamily="2" charset="-122"/>
              </a:rPr>
              <a:t>URL</a:t>
            </a:r>
            <a:r>
              <a:rPr lang="zh-CN" altLang="en-US" dirty="0" smtClean="0">
                <a:solidFill>
                  <a:schemeClr val="tx2"/>
                </a:solidFill>
                <a:latin typeface="Arial Narrow" pitchFamily="34" charset="0"/>
                <a:ea typeface="黑体" pitchFamily="2" charset="-122"/>
              </a:rPr>
              <a:t>所链接到网页</a:t>
            </a:r>
            <a:r>
              <a:rPr lang="en-US" altLang="zh-CN" dirty="0" smtClean="0">
                <a:solidFill>
                  <a:schemeClr val="tx2"/>
                </a:solidFill>
                <a:latin typeface="Arial Narrow" pitchFamily="34" charset="0"/>
                <a:ea typeface="黑体" pitchFamily="2" charset="-122"/>
              </a:rPr>
              <a:t>ID</a:t>
            </a:r>
            <a:r>
              <a:rPr lang="zh-CN" altLang="en-US" dirty="0" smtClean="0">
                <a:solidFill>
                  <a:schemeClr val="tx2"/>
                </a:solidFill>
                <a:latin typeface="Arial Narrow" pitchFamily="34" charset="0"/>
                <a:ea typeface="黑体" pitchFamily="2" charset="-122"/>
              </a:rPr>
              <a:t>，并作为</a:t>
            </a:r>
            <a:r>
              <a:rPr lang="en-US" altLang="zh-CN" dirty="0" smtClean="0">
                <a:solidFill>
                  <a:schemeClr val="tx2"/>
                </a:solidFill>
                <a:latin typeface="Arial Narrow" pitchFamily="34" charset="0"/>
                <a:ea typeface="黑体" pitchFamily="2" charset="-122"/>
              </a:rPr>
              <a:t>key</a:t>
            </a:r>
            <a:r>
              <a:rPr lang="zh-CN" altLang="en-US" dirty="0" smtClean="0">
                <a:solidFill>
                  <a:schemeClr val="tx2"/>
                </a:solidFill>
                <a:latin typeface="Arial Narrow" pitchFamily="34" charset="0"/>
                <a:ea typeface="黑体" pitchFamily="2" charset="-122"/>
              </a:rPr>
              <a:t>；</a:t>
            </a:r>
            <a:endParaRPr lang="en-US" altLang="zh-CN" dirty="0" smtClean="0">
              <a:solidFill>
                <a:schemeClr val="tx2"/>
              </a:solidFill>
              <a:latin typeface="Arial Narrow" pitchFamily="34" charset="0"/>
              <a:ea typeface="黑体" pitchFamily="2" charset="-122"/>
            </a:endParaRPr>
          </a:p>
          <a:p>
            <a:pPr lvl="2" eaLnBrk="1" hangingPunct="1">
              <a:spcBef>
                <a:spcPts val="6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err="1" smtClean="0">
                <a:solidFill>
                  <a:schemeClr val="tx2"/>
                </a:solidFill>
                <a:latin typeface="Arial Narrow" pitchFamily="34" charset="0"/>
                <a:ea typeface="黑体" pitchFamily="2" charset="-122"/>
              </a:rPr>
              <a:t>Cur_rank</a:t>
            </a:r>
            <a:r>
              <a:rPr lang="zh-CN" altLang="en-US" dirty="0" smtClean="0">
                <a:solidFill>
                  <a:schemeClr val="tx2"/>
                </a:solidFill>
                <a:latin typeface="Arial Narrow" pitchFamily="34" charset="0"/>
                <a:ea typeface="黑体" pitchFamily="2" charset="-122"/>
              </a:rPr>
              <a:t>为当前</a:t>
            </a:r>
            <a:r>
              <a:rPr lang="en-US" altLang="zh-CN" dirty="0" smtClean="0">
                <a:solidFill>
                  <a:schemeClr val="tx2"/>
                </a:solidFill>
                <a:latin typeface="Arial Narrow" pitchFamily="34" charset="0"/>
                <a:ea typeface="黑体" pitchFamily="2" charset="-122"/>
              </a:rPr>
              <a:t>URL</a:t>
            </a:r>
            <a:r>
              <a:rPr lang="zh-CN" altLang="en-US" dirty="0" smtClean="0">
                <a:solidFill>
                  <a:schemeClr val="tx2"/>
                </a:solidFill>
                <a:latin typeface="Arial Narrow" pitchFamily="34" charset="0"/>
                <a:ea typeface="黑体" pitchFamily="2" charset="-122"/>
              </a:rPr>
              <a:t>的</a:t>
            </a:r>
            <a:r>
              <a:rPr lang="en-US" altLang="zh-CN" dirty="0" smtClean="0">
                <a:solidFill>
                  <a:schemeClr val="tx2"/>
                </a:solidFill>
                <a:latin typeface="Arial Narrow" pitchFamily="34" charset="0"/>
                <a:ea typeface="黑体" pitchFamily="2" charset="-122"/>
              </a:rPr>
              <a:t>PageRank</a:t>
            </a:r>
            <a:r>
              <a:rPr lang="zh-CN" altLang="en-US" dirty="0" smtClean="0">
                <a:solidFill>
                  <a:schemeClr val="tx2"/>
                </a:solidFill>
                <a:latin typeface="Arial Narrow" pitchFamily="34" charset="0"/>
                <a:ea typeface="黑体" pitchFamily="2" charset="-122"/>
              </a:rPr>
              <a:t>值，</a:t>
            </a:r>
            <a:r>
              <a:rPr lang="en-GB" altLang="zh-CN" dirty="0" smtClean="0">
                <a:solidFill>
                  <a:schemeClr val="tx2"/>
                </a:solidFill>
                <a:latin typeface="Arial Narrow" pitchFamily="34" charset="0"/>
                <a:ea typeface="黑体" pitchFamily="2" charset="-122"/>
              </a:rPr>
              <a:t> |</a:t>
            </a:r>
            <a:r>
              <a:rPr lang="en-GB" altLang="zh-CN" dirty="0" err="1" smtClean="0">
                <a:solidFill>
                  <a:schemeClr val="tx2"/>
                </a:solidFill>
                <a:latin typeface="Arial Narrow" pitchFamily="34" charset="0"/>
                <a:ea typeface="黑体" pitchFamily="2" charset="-122"/>
              </a:rPr>
              <a:t>link_list</a:t>
            </a:r>
            <a:r>
              <a:rPr lang="en-US" altLang="zh-CN" dirty="0" smtClean="0">
                <a:solidFill>
                  <a:schemeClr val="tx2"/>
                </a:solidFill>
                <a:latin typeface="Arial Narrow" pitchFamily="34" charset="0"/>
                <a:ea typeface="黑体" pitchFamily="2" charset="-122"/>
              </a:rPr>
              <a:t>|</a:t>
            </a:r>
            <a:r>
              <a:rPr lang="zh-CN" altLang="en-US" dirty="0" smtClean="0">
                <a:solidFill>
                  <a:schemeClr val="tx2"/>
                </a:solidFill>
                <a:latin typeface="Arial Narrow" pitchFamily="34" charset="0"/>
                <a:ea typeface="黑体" pitchFamily="2" charset="-122"/>
              </a:rPr>
              <a:t>为当前</a:t>
            </a:r>
            <a:r>
              <a:rPr lang="en-US" altLang="zh-CN" dirty="0" smtClean="0">
                <a:solidFill>
                  <a:schemeClr val="tx2"/>
                </a:solidFill>
                <a:latin typeface="Arial Narrow" pitchFamily="34" charset="0"/>
                <a:ea typeface="黑体" pitchFamily="2" charset="-122"/>
              </a:rPr>
              <a:t>URL</a:t>
            </a:r>
            <a:r>
              <a:rPr lang="zh-CN" altLang="en-US" dirty="0" smtClean="0">
                <a:solidFill>
                  <a:schemeClr val="tx2"/>
                </a:solidFill>
                <a:latin typeface="Arial Narrow" pitchFamily="34" charset="0"/>
                <a:ea typeface="黑体" pitchFamily="2" charset="-122"/>
              </a:rPr>
              <a:t>的出度数量，</a:t>
            </a:r>
            <a:r>
              <a:rPr lang="en-GB" altLang="zh-CN" dirty="0" smtClean="0">
                <a:solidFill>
                  <a:schemeClr val="tx2"/>
                </a:solidFill>
                <a:latin typeface="Arial Narrow" pitchFamily="34" charset="0"/>
                <a:ea typeface="黑体" pitchFamily="2" charset="-122"/>
              </a:rPr>
              <a:t> ,  </a:t>
            </a:r>
            <a:r>
              <a:rPr lang="en-GB" altLang="zh-CN" dirty="0" err="1" smtClean="0">
                <a:solidFill>
                  <a:schemeClr val="tx2"/>
                </a:solidFill>
                <a:latin typeface="Arial Narrow" pitchFamily="34" charset="0"/>
                <a:ea typeface="黑体" pitchFamily="2" charset="-122"/>
              </a:rPr>
              <a:t>cur_rank</a:t>
            </a:r>
            <a:r>
              <a:rPr lang="en-GB" altLang="zh-CN" dirty="0" smtClean="0">
                <a:solidFill>
                  <a:schemeClr val="tx2"/>
                </a:solidFill>
                <a:latin typeface="Arial Narrow" pitchFamily="34" charset="0"/>
                <a:ea typeface="黑体" pitchFamily="2" charset="-122"/>
              </a:rPr>
              <a:t>/|</a:t>
            </a:r>
            <a:r>
              <a:rPr lang="en-GB" altLang="zh-CN" dirty="0" err="1" smtClean="0">
                <a:solidFill>
                  <a:schemeClr val="tx2"/>
                </a:solidFill>
                <a:latin typeface="Arial Narrow" pitchFamily="34" charset="0"/>
                <a:ea typeface="黑体" pitchFamily="2" charset="-122"/>
              </a:rPr>
              <a:t>link_list</a:t>
            </a:r>
            <a:r>
              <a:rPr lang="en-GB" altLang="zh-CN" dirty="0" smtClean="0">
                <a:solidFill>
                  <a:schemeClr val="tx2"/>
                </a:solidFill>
                <a:latin typeface="Arial Narrow" pitchFamily="34" charset="0"/>
                <a:ea typeface="黑体" pitchFamily="2" charset="-122"/>
              </a:rPr>
              <a:t>|</a:t>
            </a:r>
            <a:r>
              <a:rPr lang="zh-CN" altLang="en-US" dirty="0" smtClean="0">
                <a:solidFill>
                  <a:schemeClr val="tx2"/>
                </a:solidFill>
                <a:latin typeface="Arial Narrow" pitchFamily="34" charset="0"/>
                <a:ea typeface="黑体" pitchFamily="2" charset="-122"/>
              </a:rPr>
              <a:t>作为</a:t>
            </a:r>
            <a:r>
              <a:rPr lang="en-US" altLang="zh-CN" dirty="0" smtClean="0">
                <a:solidFill>
                  <a:schemeClr val="tx2"/>
                </a:solidFill>
                <a:latin typeface="Arial Narrow" pitchFamily="34" charset="0"/>
                <a:ea typeface="黑体" pitchFamily="2" charset="-122"/>
              </a:rPr>
              <a:t>value</a:t>
            </a:r>
            <a:r>
              <a:rPr lang="zh-CN" altLang="en-US" dirty="0" smtClean="0">
                <a:solidFill>
                  <a:schemeClr val="tx2"/>
                </a:solidFill>
                <a:latin typeface="Arial Narrow" pitchFamily="34" charset="0"/>
                <a:ea typeface="黑体" pitchFamily="2" charset="-122"/>
              </a:rPr>
              <a:t>。</a:t>
            </a:r>
            <a:endParaRPr lang="en-GB" altLang="zh-CN" dirty="0" smtClean="0">
              <a:solidFill>
                <a:schemeClr val="tx2"/>
              </a:solidFill>
              <a:latin typeface="Arial Narrow" pitchFamily="34" charset="0"/>
              <a:ea typeface="黑体" pitchFamily="2" charset="-122"/>
            </a:endParaRPr>
          </a:p>
          <a:p>
            <a:pPr lvl="1" eaLnBrk="1" hangingPunct="1">
              <a:spcBef>
                <a:spcPts val="600"/>
              </a:spcBef>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smtClean="0">
                <a:latin typeface="Arial Narrow" pitchFamily="34" charset="0"/>
                <a:ea typeface="黑体" pitchFamily="2" charset="-122"/>
              </a:rPr>
              <a:t>2. </a:t>
            </a:r>
            <a:r>
              <a:rPr lang="zh-CN" altLang="en-US" dirty="0" smtClean="0">
                <a:latin typeface="Arial Narrow" pitchFamily="34" charset="0"/>
                <a:ea typeface="黑体" pitchFamily="2" charset="-122"/>
              </a:rPr>
              <a:t>同时为了完成迭代过程，需要传递每个网页的链接信息</a:t>
            </a:r>
            <a:r>
              <a:rPr lang="en-GB" altLang="zh-CN" dirty="0" smtClean="0">
                <a:latin typeface="Arial Narrow" pitchFamily="34" charset="0"/>
                <a:ea typeface="黑体" pitchFamily="2" charset="-122"/>
              </a:rPr>
              <a:t>&lt;URL, </a:t>
            </a:r>
            <a:r>
              <a:rPr lang="en-GB" altLang="zh-CN" dirty="0" err="1" smtClean="0">
                <a:latin typeface="Arial Narrow" pitchFamily="34" charset="0"/>
                <a:ea typeface="黑体" pitchFamily="2" charset="-122"/>
              </a:rPr>
              <a:t>link_list</a:t>
            </a:r>
            <a:r>
              <a:rPr lang="en-GB" altLang="zh-CN" dirty="0" smtClean="0">
                <a:latin typeface="Arial Narrow" pitchFamily="34" charset="0"/>
                <a:ea typeface="黑体" pitchFamily="2" charset="-122"/>
              </a:rPr>
              <a:t>&gt;</a:t>
            </a:r>
          </a:p>
          <a:p>
            <a:pPr lvl="2" eaLnBrk="1" hangingPunct="1">
              <a:spcBef>
                <a:spcPts val="6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tx2"/>
                </a:solidFill>
                <a:latin typeface="Arial Narrow" pitchFamily="34" charset="0"/>
                <a:ea typeface="黑体" pitchFamily="2" charset="-122"/>
              </a:rPr>
              <a:t>在迭代过程中，必须保留网页的局部链出信息，以维护图的结构。</a:t>
            </a:r>
            <a:endParaRPr lang="en-GB" altLang="zh-CN" dirty="0" smtClean="0">
              <a:solidFill>
                <a:schemeClr val="tx2"/>
              </a:solidFill>
              <a:latin typeface="Arial Narrow" pitchFamily="34" charset="0"/>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571500" y="428625"/>
            <a:ext cx="7772400" cy="928688"/>
          </a:xfrm>
        </p:spPr>
        <p:txBody>
          <a:bodyPr/>
          <a:lstStyle/>
          <a:p>
            <a:pPr eaLnBrk="1" hangingPunct="1"/>
            <a:r>
              <a:rPr lang="en-US" altLang="zh-CN" sz="2600" b="1" smtClean="0">
                <a:solidFill>
                  <a:srgbClr val="00B050"/>
                </a:solidFill>
                <a:latin typeface="Arial Narrow" pitchFamily="34" charset="0"/>
              </a:rPr>
              <a:t>Phase2</a:t>
            </a:r>
            <a:r>
              <a:rPr lang="zh-CN" altLang="en-US" sz="2600" b="1" smtClean="0">
                <a:solidFill>
                  <a:srgbClr val="00B050"/>
                </a:solidFill>
                <a:latin typeface="Arial Narrow" pitchFamily="34" charset="0"/>
              </a:rPr>
              <a:t>：</a:t>
            </a:r>
            <a:r>
              <a:rPr lang="en-US" altLang="zh-CN" sz="2600" b="1" smtClean="0">
                <a:solidFill>
                  <a:srgbClr val="00B050"/>
                </a:solidFill>
                <a:latin typeface="Arial Narrow" pitchFamily="34" charset="0"/>
              </a:rPr>
              <a:t>PageRankIter</a:t>
            </a:r>
            <a:endParaRPr lang="zh-CN" altLang="en-US" sz="2600" b="1" smtClean="0">
              <a:solidFill>
                <a:srgbClr val="00B050"/>
              </a:solidFill>
              <a:latin typeface="Arial Narrow" pitchFamily="34" charset="0"/>
            </a:endParaRPr>
          </a:p>
        </p:txBody>
      </p:sp>
      <p:sp>
        <p:nvSpPr>
          <p:cNvPr id="3" name="内容占位符 2"/>
          <p:cNvSpPr>
            <a:spLocks noGrp="1"/>
          </p:cNvSpPr>
          <p:nvPr>
            <p:ph sz="quarter" idx="1"/>
          </p:nvPr>
        </p:nvSpPr>
        <p:spPr>
          <a:xfrm>
            <a:off x="500063" y="1500188"/>
            <a:ext cx="8358187" cy="4572000"/>
          </a:xfrm>
        </p:spPr>
        <p:txBody>
          <a:bodyPr>
            <a:noAutofit/>
          </a:bodyPr>
          <a:lstStyle/>
          <a:p>
            <a:pPr marL="274320" indent="-274320" eaLnBrk="1" fontAlgn="auto" hangingPunct="1">
              <a:spcBef>
                <a:spcPts val="600"/>
              </a:spcBef>
              <a:spcAft>
                <a:spcPts val="0"/>
              </a:spcAft>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zh-CN" sz="2400" dirty="0" smtClean="0">
                <a:latin typeface="Arial Narrow" pitchFamily="34" charset="0"/>
                <a:ea typeface="黑体" pitchFamily="2" charset="-122"/>
              </a:rPr>
              <a:t>Reduce </a:t>
            </a:r>
            <a:r>
              <a:rPr lang="zh-CN" altLang="en-US" sz="2400" dirty="0" smtClean="0">
                <a:latin typeface="Arial Narrow" pitchFamily="34" charset="0"/>
                <a:ea typeface="黑体" pitchFamily="2" charset="-122"/>
              </a:rPr>
              <a:t>对 </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输出的</a:t>
            </a:r>
            <a:r>
              <a:rPr lang="en-US" altLang="zh-CN" sz="2400" dirty="0" smtClean="0">
                <a:latin typeface="Arial Narrow" pitchFamily="34" charset="0"/>
                <a:ea typeface="黑体" pitchFamily="2" charset="-122"/>
              </a:rPr>
              <a:t>&lt;</a:t>
            </a:r>
            <a:r>
              <a:rPr lang="en-GB" altLang="zh-CN" sz="2400" dirty="0" smtClean="0">
                <a:latin typeface="Arial Narrow" pitchFamily="34" charset="0"/>
                <a:ea typeface="黑体" pitchFamily="2" charset="-122"/>
              </a:rPr>
              <a:t>URL, </a:t>
            </a:r>
            <a:r>
              <a:rPr lang="en-GB" altLang="zh-CN" sz="2400" dirty="0" err="1" smtClean="0">
                <a:latin typeface="Arial Narrow" pitchFamily="34" charset="0"/>
                <a:ea typeface="黑体" pitchFamily="2" charset="-122"/>
              </a:rPr>
              <a:t>url_list</a:t>
            </a:r>
            <a:r>
              <a:rPr lang="en-GB" altLang="zh-CN" sz="2400" dirty="0" smtClean="0">
                <a:latin typeface="Arial Narrow" pitchFamily="34" charset="0"/>
                <a:ea typeface="黑体" pitchFamily="2" charset="-122"/>
              </a:rPr>
              <a:t>&gt; </a:t>
            </a:r>
            <a:r>
              <a:rPr lang="zh-CN" altLang="en-US" sz="2400" dirty="0" smtClean="0">
                <a:latin typeface="Arial Narrow" pitchFamily="34" charset="0"/>
                <a:ea typeface="黑体" pitchFamily="2" charset="-122"/>
              </a:rPr>
              <a:t>和多个</a:t>
            </a:r>
            <a:r>
              <a:rPr lang="en-GB" altLang="zh-CN" sz="2400" dirty="0" smtClean="0">
                <a:latin typeface="Arial Narrow" pitchFamily="34" charset="0"/>
                <a:ea typeface="黑体" pitchFamily="2" charset="-122"/>
              </a:rPr>
              <a:t> </a:t>
            </a:r>
            <a:r>
              <a:rPr lang="en-US" altLang="zh-CN" sz="2400" dirty="0" smtClean="0">
                <a:latin typeface="Arial Narrow" pitchFamily="34" charset="0"/>
                <a:ea typeface="黑体" pitchFamily="2" charset="-122"/>
              </a:rPr>
              <a:t>&lt;</a:t>
            </a:r>
            <a:r>
              <a:rPr lang="en-GB" altLang="zh-CN" sz="2400" dirty="0" smtClean="0">
                <a:latin typeface="Arial Narrow" pitchFamily="34" charset="0"/>
                <a:ea typeface="黑体" pitchFamily="2" charset="-122"/>
              </a:rPr>
              <a:t>URL, </a:t>
            </a:r>
            <a:r>
              <a:rPr lang="en-GB" altLang="zh-CN" sz="2400" i="1" dirty="0" err="1" smtClean="0">
                <a:latin typeface="Arial Narrow" pitchFamily="34" charset="0"/>
                <a:ea typeface="黑体" pitchFamily="2" charset="-122"/>
              </a:rPr>
              <a:t>val</a:t>
            </a:r>
            <a:r>
              <a:rPr lang="en-GB" altLang="zh-CN" sz="2400" dirty="0" smtClean="0">
                <a:latin typeface="Arial Narrow" pitchFamily="34" charset="0"/>
                <a:ea typeface="黑体" pitchFamily="2" charset="-122"/>
              </a:rPr>
              <a:t>&gt;</a:t>
            </a:r>
            <a:r>
              <a:rPr lang="zh-CN" altLang="en-US" sz="2400" dirty="0" smtClean="0">
                <a:latin typeface="Arial Narrow" pitchFamily="34" charset="0"/>
                <a:ea typeface="黑体" pitchFamily="2" charset="-122"/>
              </a:rPr>
              <a:t>做如下处理：</a:t>
            </a:r>
            <a:endParaRPr lang="en-US" altLang="zh-CN" sz="2400" dirty="0" smtClean="0">
              <a:latin typeface="Arial Narrow" pitchFamily="34" charset="0"/>
              <a:ea typeface="黑体" pitchFamily="2" charset="-122"/>
            </a:endParaRPr>
          </a:p>
          <a:p>
            <a:pPr marL="548640" lvl="1" eaLnBrk="1" fontAlgn="auto" hangingPunct="1">
              <a:spcBef>
                <a:spcPts val="600"/>
              </a:spcBef>
              <a:spcAft>
                <a:spcPts val="0"/>
              </a:spcAft>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zh-CN" altLang="en-US" dirty="0" smtClean="0">
                <a:latin typeface="Arial Narrow" pitchFamily="34" charset="0"/>
                <a:ea typeface="黑体" pitchFamily="2" charset="-122"/>
              </a:rPr>
              <a:t>其中</a:t>
            </a:r>
            <a:r>
              <a:rPr lang="en-US" altLang="zh-CN" dirty="0" smtClean="0">
                <a:latin typeface="Arial Narrow" pitchFamily="34" charset="0"/>
                <a:ea typeface="黑体" pitchFamily="2" charset="-122"/>
              </a:rPr>
              <a:t>&lt;</a:t>
            </a:r>
            <a:r>
              <a:rPr lang="en-GB" altLang="zh-CN" dirty="0" smtClean="0">
                <a:latin typeface="Arial Narrow" pitchFamily="34" charset="0"/>
                <a:ea typeface="黑体" pitchFamily="2" charset="-122"/>
              </a:rPr>
              <a:t>URL, </a:t>
            </a:r>
            <a:r>
              <a:rPr lang="en-GB" altLang="zh-CN" dirty="0" err="1" smtClean="0">
                <a:latin typeface="Arial Narrow" pitchFamily="34" charset="0"/>
                <a:ea typeface="黑体" pitchFamily="2" charset="-122"/>
              </a:rPr>
              <a:t>url_list</a:t>
            </a:r>
            <a:r>
              <a:rPr lang="en-GB" altLang="zh-CN" dirty="0" smtClean="0">
                <a:latin typeface="Arial Narrow" pitchFamily="34" charset="0"/>
                <a:ea typeface="黑体" pitchFamily="2" charset="-122"/>
              </a:rPr>
              <a:t>&gt; </a:t>
            </a:r>
            <a:r>
              <a:rPr lang="zh-CN" altLang="en-US" dirty="0" smtClean="0">
                <a:latin typeface="Arial Narrow" pitchFamily="34" charset="0"/>
                <a:ea typeface="黑体" pitchFamily="2" charset="-122"/>
              </a:rPr>
              <a:t>为当前</a:t>
            </a:r>
            <a:r>
              <a:rPr lang="en-US" altLang="zh-CN" dirty="0" smtClean="0">
                <a:latin typeface="Arial Narrow" pitchFamily="34" charset="0"/>
                <a:ea typeface="黑体" pitchFamily="2" charset="-122"/>
              </a:rPr>
              <a:t>URL</a:t>
            </a:r>
            <a:r>
              <a:rPr lang="zh-CN" altLang="en-US" dirty="0" smtClean="0">
                <a:latin typeface="Arial Narrow" pitchFamily="34" charset="0"/>
                <a:ea typeface="黑体" pitchFamily="2" charset="-122"/>
              </a:rPr>
              <a:t>的链出信息；</a:t>
            </a:r>
            <a:endParaRPr lang="en-US" altLang="zh-CN" dirty="0" smtClean="0">
              <a:latin typeface="Arial Narrow" pitchFamily="34" charset="0"/>
              <a:ea typeface="黑体" pitchFamily="2" charset="-122"/>
            </a:endParaRPr>
          </a:p>
          <a:p>
            <a:pPr marL="548640" lvl="1" eaLnBrk="1" fontAlgn="auto" hangingPunct="1">
              <a:spcBef>
                <a:spcPts val="600"/>
              </a:spcBef>
              <a:spcAft>
                <a:spcPts val="0"/>
              </a:spcAft>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zh-CN" dirty="0" smtClean="0">
                <a:latin typeface="Arial Narrow" pitchFamily="34" charset="0"/>
                <a:ea typeface="黑体" pitchFamily="2" charset="-122"/>
              </a:rPr>
              <a:t> </a:t>
            </a:r>
            <a:r>
              <a:rPr lang="en-US" altLang="zh-CN" dirty="0" smtClean="0">
                <a:latin typeface="Arial Narrow" pitchFamily="34" charset="0"/>
                <a:ea typeface="黑体" pitchFamily="2" charset="-122"/>
              </a:rPr>
              <a:t>&lt;</a:t>
            </a:r>
            <a:r>
              <a:rPr lang="en-GB" altLang="zh-CN" dirty="0" smtClean="0">
                <a:latin typeface="Arial Narrow" pitchFamily="34" charset="0"/>
                <a:ea typeface="黑体" pitchFamily="2" charset="-122"/>
              </a:rPr>
              <a:t>URL, </a:t>
            </a:r>
            <a:r>
              <a:rPr lang="en-GB" altLang="zh-CN" dirty="0" err="1" smtClean="0">
                <a:latin typeface="Arial Narrow" pitchFamily="34" charset="0"/>
                <a:ea typeface="黑体" pitchFamily="2" charset="-122"/>
              </a:rPr>
              <a:t>val</a:t>
            </a:r>
            <a:r>
              <a:rPr lang="en-GB" altLang="zh-CN" dirty="0" smtClean="0">
                <a:latin typeface="Arial Narrow" pitchFamily="34" charset="0"/>
                <a:ea typeface="黑体" pitchFamily="2" charset="-122"/>
              </a:rPr>
              <a:t>&gt;</a:t>
            </a:r>
            <a:r>
              <a:rPr lang="zh-CN" altLang="en-US" dirty="0" smtClean="0">
                <a:latin typeface="Arial Narrow" pitchFamily="34" charset="0"/>
                <a:ea typeface="黑体" pitchFamily="2" charset="-122"/>
              </a:rPr>
              <a:t>为当前</a:t>
            </a:r>
            <a:r>
              <a:rPr lang="en-US" altLang="zh-CN" dirty="0" smtClean="0">
                <a:latin typeface="Arial Narrow" pitchFamily="34" charset="0"/>
                <a:ea typeface="黑体" pitchFamily="2" charset="-122"/>
              </a:rPr>
              <a:t>URL</a:t>
            </a:r>
            <a:r>
              <a:rPr lang="zh-CN" altLang="en-US" dirty="0" smtClean="0">
                <a:latin typeface="Arial Narrow" pitchFamily="34" charset="0"/>
                <a:ea typeface="黑体" pitchFamily="2" charset="-122"/>
              </a:rPr>
              <a:t>的链入网页对其贡献的</a:t>
            </a:r>
            <a:r>
              <a:rPr lang="en-US" altLang="zh-CN" dirty="0" err="1" smtClean="0">
                <a:latin typeface="Arial Narrow" pitchFamily="34" charset="0"/>
                <a:ea typeface="黑体" pitchFamily="2" charset="-122"/>
              </a:rPr>
              <a:t>PageRank</a:t>
            </a:r>
            <a:r>
              <a:rPr lang="zh-CN" altLang="en-US" dirty="0" smtClean="0">
                <a:latin typeface="Arial Narrow" pitchFamily="34" charset="0"/>
                <a:ea typeface="黑体" pitchFamily="2" charset="-122"/>
              </a:rPr>
              <a:t>值</a:t>
            </a:r>
            <a:endParaRPr lang="en-GB" altLang="zh-CN" dirty="0" smtClean="0">
              <a:latin typeface="Arial Narrow" pitchFamily="34" charset="0"/>
              <a:ea typeface="黑体" pitchFamily="2" charset="-122"/>
            </a:endParaRPr>
          </a:p>
          <a:p>
            <a:pPr marL="548640" lvl="1" eaLnBrk="1" fontAlgn="auto" hangingPunct="1">
              <a:spcBef>
                <a:spcPts val="600"/>
              </a:spcBef>
              <a:spcAft>
                <a:spcPts val="0"/>
              </a:spcAft>
              <a:buFont typeface="Wingdings 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zh-CN" altLang="en-US" dirty="0" smtClean="0">
                <a:latin typeface="Arial Narrow" pitchFamily="34" charset="0"/>
                <a:ea typeface="黑体" pitchFamily="2" charset="-122"/>
              </a:rPr>
              <a:t>   计算所有</a:t>
            </a:r>
            <a:r>
              <a:rPr lang="en-US" altLang="zh-CN" dirty="0" err="1" smtClean="0">
                <a:latin typeface="Arial Narrow" pitchFamily="34" charset="0"/>
                <a:ea typeface="黑体" pitchFamily="2" charset="-122"/>
              </a:rPr>
              <a:t>val</a:t>
            </a:r>
            <a:r>
              <a:rPr lang="zh-CN" altLang="en-US" dirty="0" smtClean="0">
                <a:latin typeface="Arial Narrow" pitchFamily="34" charset="0"/>
                <a:ea typeface="黑体" pitchFamily="2" charset="-122"/>
              </a:rPr>
              <a:t>的和，并乘上</a:t>
            </a:r>
            <a:r>
              <a:rPr lang="en-US" altLang="zh-CN" dirty="0" smtClean="0">
                <a:latin typeface="Arial Narrow" pitchFamily="34" charset="0"/>
                <a:ea typeface="黑体" pitchFamily="2" charset="-122"/>
              </a:rPr>
              <a:t>d</a:t>
            </a:r>
            <a:r>
              <a:rPr lang="zh-CN" altLang="en-US" dirty="0" smtClean="0">
                <a:latin typeface="Arial Narrow" pitchFamily="34" charset="0"/>
                <a:ea typeface="黑体" pitchFamily="2" charset="-122"/>
              </a:rPr>
              <a:t>，在加上常数</a:t>
            </a:r>
            <a:r>
              <a:rPr lang="en-GB" altLang="zh-CN" dirty="0" smtClean="0">
                <a:latin typeface="Arial Narrow" pitchFamily="34" charset="0"/>
                <a:ea typeface="黑体" pitchFamily="2" charset="-122"/>
              </a:rPr>
              <a:t>(1-d) /N</a:t>
            </a:r>
            <a:r>
              <a:rPr lang="zh-CN" altLang="en-US" dirty="0" smtClean="0">
                <a:latin typeface="Arial Narrow" pitchFamily="34" charset="0"/>
                <a:ea typeface="黑体" pitchFamily="2" charset="-122"/>
              </a:rPr>
              <a:t>得到</a:t>
            </a:r>
            <a:r>
              <a:rPr lang="en-US" altLang="zh-CN" dirty="0" err="1" smtClean="0">
                <a:latin typeface="Arial Narrow" pitchFamily="34" charset="0"/>
                <a:ea typeface="黑体" pitchFamily="2" charset="-122"/>
              </a:rPr>
              <a:t>new_rank</a:t>
            </a:r>
            <a:r>
              <a:rPr lang="zh-CN" altLang="en-US" dirty="0" smtClean="0">
                <a:latin typeface="Arial Narrow" pitchFamily="34" charset="0"/>
                <a:ea typeface="黑体" pitchFamily="2" charset="-122"/>
              </a:rPr>
              <a:t>。</a:t>
            </a:r>
            <a:endParaRPr lang="en-GB" altLang="zh-CN" dirty="0" smtClean="0">
              <a:latin typeface="Arial Narrow" pitchFamily="34" charset="0"/>
              <a:ea typeface="黑体" pitchFamily="2" charset="-122"/>
            </a:endParaRPr>
          </a:p>
          <a:p>
            <a:pPr marL="548640" lvl="1" eaLnBrk="1" fontAlgn="auto" hangingPunct="1">
              <a:spcBef>
                <a:spcPts val="600"/>
              </a:spcBef>
              <a:spcAft>
                <a:spcPts val="0"/>
              </a:spcAft>
              <a:buFont typeface="Wingdings 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zh-CN" altLang="en-US" dirty="0" smtClean="0">
                <a:latin typeface="Arial Narrow" pitchFamily="34" charset="0"/>
                <a:ea typeface="黑体" pitchFamily="2" charset="-122"/>
              </a:rPr>
              <a:t>    输出</a:t>
            </a:r>
            <a:r>
              <a:rPr lang="en-GB" altLang="zh-CN" dirty="0" smtClean="0">
                <a:latin typeface="Arial Narrow" pitchFamily="34" charset="0"/>
                <a:ea typeface="黑体" pitchFamily="2" charset="-122"/>
              </a:rPr>
              <a:t> (URL, (</a:t>
            </a:r>
            <a:r>
              <a:rPr lang="en-GB" altLang="zh-CN" dirty="0" err="1" smtClean="0">
                <a:latin typeface="Arial Narrow" pitchFamily="34" charset="0"/>
                <a:ea typeface="黑体" pitchFamily="2" charset="-122"/>
              </a:rPr>
              <a:t>new_rank</a:t>
            </a:r>
            <a:r>
              <a:rPr lang="en-GB" altLang="zh-CN" dirty="0" smtClean="0">
                <a:latin typeface="Arial Narrow" pitchFamily="34" charset="0"/>
                <a:ea typeface="黑体" pitchFamily="2" charset="-122"/>
              </a:rPr>
              <a:t>, </a:t>
            </a:r>
            <a:r>
              <a:rPr lang="en-GB" altLang="zh-CN" dirty="0" err="1" smtClean="0">
                <a:latin typeface="Arial Narrow" pitchFamily="34" charset="0"/>
                <a:ea typeface="黑体" pitchFamily="2" charset="-122"/>
              </a:rPr>
              <a:t>url_list</a:t>
            </a:r>
            <a:r>
              <a:rPr lang="en-GB" altLang="zh-CN" dirty="0" smtClean="0">
                <a:latin typeface="Arial Narrow" pitchFamily="34" charset="0"/>
                <a:ea typeface="黑体" pitchFamily="2" charset="-122"/>
              </a:rPr>
              <a:t>))</a:t>
            </a:r>
            <a:r>
              <a:rPr lang="zh-CN" altLang="en-US" dirty="0" smtClean="0">
                <a:latin typeface="Arial Narrow" pitchFamily="34" charset="0"/>
                <a:ea typeface="黑体" pitchFamily="2" charset="-122"/>
              </a:rPr>
              <a:t>。</a:t>
            </a:r>
            <a:endParaRPr lang="en-GB" altLang="zh-CN" dirty="0" smtClean="0">
              <a:latin typeface="Arial Narrow" pitchFamily="34" charset="0"/>
              <a:ea typeface="黑体" pitchFamily="2" charset="-122"/>
            </a:endParaRPr>
          </a:p>
          <a:p>
            <a:pPr marL="274320" indent="-274320" eaLnBrk="1" fontAlgn="auto" hangingPunct="1">
              <a:spcBef>
                <a:spcPts val="600"/>
              </a:spcBef>
              <a:spcAft>
                <a:spcPts val="0"/>
              </a:spcAft>
              <a:buFont typeface="Wingdings 2"/>
              <a:buChar char=""/>
              <a:defRPr/>
            </a:pPr>
            <a:endParaRPr lang="en-US" altLang="zh-CN" sz="2400" dirty="0" smtClean="0">
              <a:latin typeface="Arial Narrow" pitchFamily="34" charset="0"/>
              <a:ea typeface="黑体" pitchFamily="2" charset="-122"/>
            </a:endParaRPr>
          </a:p>
          <a:p>
            <a:pPr marL="342900" lvl="1" indent="-342900" eaLnBrk="1" fontAlgn="auto" hangingPunct="1">
              <a:spcBef>
                <a:spcPts val="600"/>
              </a:spcBef>
              <a:spcAft>
                <a:spcPts val="0"/>
              </a:spcAft>
              <a:buFont typeface="Wingdings 2"/>
              <a:buNone/>
              <a:defRPr/>
            </a:pPr>
            <a:r>
              <a:rPr lang="zh-CN" altLang="en-US" dirty="0" smtClean="0">
                <a:latin typeface="Arial Narrow" pitchFamily="34" charset="0"/>
                <a:ea typeface="黑体" pitchFamily="2" charset="-122"/>
              </a:rPr>
              <a:t>迭代计算公式：</a:t>
            </a:r>
            <a:endParaRPr lang="en-US" altLang="zh-CN" dirty="0" smtClean="0">
              <a:latin typeface="Arial Narrow" pitchFamily="34" charset="0"/>
              <a:ea typeface="黑体" pitchFamily="2" charset="-122"/>
            </a:endParaRPr>
          </a:p>
          <a:p>
            <a:pPr marL="742950" lvl="2" indent="-342900" eaLnBrk="1" fontAlgn="auto" hangingPunct="1">
              <a:spcBef>
                <a:spcPts val="600"/>
              </a:spcBef>
              <a:spcAft>
                <a:spcPts val="0"/>
              </a:spcAft>
              <a:buClr>
                <a:schemeClr val="accent1">
                  <a:tint val="60000"/>
                </a:schemeClr>
              </a:buClr>
              <a:buFont typeface="Wingdings 2"/>
              <a:buChar char=""/>
              <a:defRPr/>
            </a:pPr>
            <a:r>
              <a:rPr lang="en-GB" altLang="zh-CN" dirty="0" smtClean="0">
                <a:latin typeface="Arial Narrow" pitchFamily="34" charset="0"/>
                <a:ea typeface="黑体" pitchFamily="2" charset="-122"/>
              </a:rPr>
              <a:t>PR(A) = (1-d) /N+ d (PR(T</a:t>
            </a:r>
            <a:r>
              <a:rPr lang="en-GB" altLang="zh-CN" baseline="-33000" dirty="0" smtClean="0">
                <a:latin typeface="Arial Narrow" pitchFamily="34" charset="0"/>
                <a:ea typeface="黑体" pitchFamily="2" charset="-122"/>
              </a:rPr>
              <a:t>1</a:t>
            </a:r>
            <a:r>
              <a:rPr lang="en-GB" altLang="zh-CN" dirty="0" smtClean="0">
                <a:latin typeface="Arial Narrow" pitchFamily="34" charset="0"/>
                <a:ea typeface="黑体" pitchFamily="2" charset="-122"/>
              </a:rPr>
              <a:t>)/C(T</a:t>
            </a:r>
            <a:r>
              <a:rPr lang="en-GB" altLang="zh-CN" baseline="-33000" dirty="0" smtClean="0">
                <a:latin typeface="Arial Narrow" pitchFamily="34" charset="0"/>
                <a:ea typeface="黑体" pitchFamily="2" charset="-122"/>
              </a:rPr>
              <a:t>1</a:t>
            </a:r>
            <a:r>
              <a:rPr lang="en-GB" altLang="zh-CN" dirty="0" smtClean="0">
                <a:latin typeface="Arial Narrow" pitchFamily="34" charset="0"/>
                <a:ea typeface="黑体" pitchFamily="2" charset="-122"/>
              </a:rPr>
              <a:t>) + ... + PR(</a:t>
            </a:r>
            <a:r>
              <a:rPr lang="en-GB" altLang="zh-CN" dirty="0" err="1" smtClean="0">
                <a:latin typeface="Arial Narrow" pitchFamily="34" charset="0"/>
                <a:ea typeface="黑体" pitchFamily="2" charset="-122"/>
              </a:rPr>
              <a:t>T</a:t>
            </a:r>
            <a:r>
              <a:rPr lang="en-GB" altLang="zh-CN" baseline="-33000" dirty="0" err="1" smtClean="0">
                <a:latin typeface="Arial Narrow" pitchFamily="34" charset="0"/>
                <a:ea typeface="黑体" pitchFamily="2" charset="-122"/>
              </a:rPr>
              <a:t>n</a:t>
            </a:r>
            <a:r>
              <a:rPr lang="en-GB" altLang="zh-CN" dirty="0" smtClean="0">
                <a:latin typeface="Arial Narrow" pitchFamily="34" charset="0"/>
                <a:ea typeface="黑体" pitchFamily="2" charset="-122"/>
              </a:rPr>
              <a:t>)/C(</a:t>
            </a:r>
            <a:r>
              <a:rPr lang="en-GB" altLang="zh-CN" dirty="0" err="1" smtClean="0">
                <a:latin typeface="Arial Narrow" pitchFamily="34" charset="0"/>
                <a:ea typeface="黑体" pitchFamily="2" charset="-122"/>
              </a:rPr>
              <a:t>T</a:t>
            </a:r>
            <a:r>
              <a:rPr lang="en-GB" altLang="zh-CN" baseline="-33000" dirty="0" err="1" smtClean="0">
                <a:latin typeface="Arial Narrow" pitchFamily="34" charset="0"/>
                <a:ea typeface="黑体" pitchFamily="2" charset="-122"/>
              </a:rPr>
              <a:t>n</a:t>
            </a:r>
            <a:r>
              <a:rPr lang="en-GB" altLang="zh-CN" dirty="0" smtClean="0">
                <a:latin typeface="Arial Narrow" pitchFamily="34" charset="0"/>
                <a:ea typeface="黑体" pitchFamily="2" charset="-122"/>
              </a:rPr>
              <a:t>))</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a:xfrm>
            <a:off x="571500" y="428625"/>
            <a:ext cx="7772400" cy="857250"/>
          </a:xfrm>
        </p:spPr>
        <p:txBody>
          <a:bodyPr/>
          <a:lstStyle/>
          <a:p>
            <a:pPr eaLnBrk="1" hangingPunct="1"/>
            <a:r>
              <a:rPr lang="en-US" altLang="zh-CN" sz="2600" b="1" smtClean="0">
                <a:solidFill>
                  <a:srgbClr val="00B050"/>
                </a:solidFill>
                <a:latin typeface="Arial Narrow" pitchFamily="34" charset="0"/>
              </a:rPr>
              <a:t>PageRank</a:t>
            </a:r>
            <a:r>
              <a:rPr lang="zh-CN" altLang="en-US" sz="2600" b="1" smtClean="0">
                <a:solidFill>
                  <a:srgbClr val="00B050"/>
                </a:solidFill>
                <a:latin typeface="黑体" pitchFamily="2" charset="-122"/>
                <a:ea typeface="黑体" pitchFamily="2" charset="-122"/>
              </a:rPr>
              <a:t>过程示意图</a:t>
            </a:r>
            <a:endParaRPr lang="en-US" sz="2600" b="1" smtClean="0">
              <a:solidFill>
                <a:srgbClr val="00B050"/>
              </a:solidFill>
              <a:latin typeface="黑体" pitchFamily="2" charset="-122"/>
              <a:ea typeface="黑体" pitchFamily="2" charset="-122"/>
            </a:endParaRPr>
          </a:p>
        </p:txBody>
      </p:sp>
      <p:graphicFrame>
        <p:nvGraphicFramePr>
          <p:cNvPr id="297" name="Table 296"/>
          <p:cNvGraphicFramePr>
            <a:graphicFrameLocks noGrp="1"/>
          </p:cNvGraphicFramePr>
          <p:nvPr/>
        </p:nvGraphicFramePr>
        <p:xfrm>
          <a:off x="6781800" y="150018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5</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298" name="Table 297"/>
          <p:cNvGraphicFramePr>
            <a:graphicFrameLocks noGrp="1"/>
          </p:cNvGraphicFramePr>
          <p:nvPr/>
        </p:nvGraphicFramePr>
        <p:xfrm>
          <a:off x="1905000" y="150018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endParaRPr lang="en-US" sz="1200" dirty="0">
                        <a:solidFill>
                          <a:schemeClr val="tx1"/>
                        </a:solidFill>
                        <a:latin typeface="Arial" pitchFamily="34" charset="0"/>
                        <a:cs typeface="Arial" pitchFamily="34" charset="0"/>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299" name="Table 298"/>
          <p:cNvGraphicFramePr>
            <a:graphicFrameLocks noGrp="1"/>
          </p:cNvGraphicFramePr>
          <p:nvPr/>
        </p:nvGraphicFramePr>
        <p:xfrm>
          <a:off x="3124200" y="150018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00" name="Table 299"/>
          <p:cNvGraphicFramePr>
            <a:graphicFrameLocks noGrp="1"/>
          </p:cNvGraphicFramePr>
          <p:nvPr/>
        </p:nvGraphicFramePr>
        <p:xfrm>
          <a:off x="4343400" y="150018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01" name="Table 300"/>
          <p:cNvGraphicFramePr>
            <a:graphicFrameLocks noGrp="1"/>
          </p:cNvGraphicFramePr>
          <p:nvPr/>
        </p:nvGraphicFramePr>
        <p:xfrm>
          <a:off x="5562600" y="150018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4</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sp>
        <p:nvSpPr>
          <p:cNvPr id="302" name="Rectangle 301"/>
          <p:cNvSpPr/>
          <p:nvPr/>
        </p:nvSpPr>
        <p:spPr>
          <a:xfrm>
            <a:off x="1905000" y="1792288"/>
            <a:ext cx="914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03" name="Rectangle 302"/>
          <p:cNvSpPr/>
          <p:nvPr/>
        </p:nvSpPr>
        <p:spPr>
          <a:xfrm>
            <a:off x="1828800" y="2478088"/>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04" name="Rectangle 303"/>
          <p:cNvSpPr/>
          <p:nvPr/>
        </p:nvSpPr>
        <p:spPr>
          <a:xfrm>
            <a:off x="2438400" y="2478088"/>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cxnSp>
        <p:nvCxnSpPr>
          <p:cNvPr id="305" name="Straight Arrow Connector 304"/>
          <p:cNvCxnSpPr>
            <a:endCxn id="304" idx="0"/>
          </p:cNvCxnSpPr>
          <p:nvPr/>
        </p:nvCxnSpPr>
        <p:spPr>
          <a:xfrm rot="16200000" flipH="1">
            <a:off x="24003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6" name="Straight Arrow Connector 305"/>
          <p:cNvCxnSpPr>
            <a:endCxn id="303" idx="0"/>
          </p:cNvCxnSpPr>
          <p:nvPr/>
        </p:nvCxnSpPr>
        <p:spPr>
          <a:xfrm rot="5400000">
            <a:off x="20193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7" name="Rectangle 306"/>
          <p:cNvSpPr/>
          <p:nvPr/>
        </p:nvSpPr>
        <p:spPr>
          <a:xfrm>
            <a:off x="3124200" y="1792288"/>
            <a:ext cx="9144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08" name="Rectangle 307"/>
          <p:cNvSpPr/>
          <p:nvPr/>
        </p:nvSpPr>
        <p:spPr>
          <a:xfrm>
            <a:off x="3048000" y="2478088"/>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09" name="Rectangle 308"/>
          <p:cNvSpPr/>
          <p:nvPr/>
        </p:nvSpPr>
        <p:spPr>
          <a:xfrm>
            <a:off x="3657600" y="2478088"/>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cxnSp>
        <p:nvCxnSpPr>
          <p:cNvPr id="310" name="Straight Arrow Connector 309"/>
          <p:cNvCxnSpPr>
            <a:endCxn id="309" idx="0"/>
          </p:cNvCxnSpPr>
          <p:nvPr/>
        </p:nvCxnSpPr>
        <p:spPr>
          <a:xfrm rot="16200000" flipH="1">
            <a:off x="36195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1" name="Straight Arrow Connector 310"/>
          <p:cNvCxnSpPr>
            <a:endCxn id="308" idx="0"/>
          </p:cNvCxnSpPr>
          <p:nvPr/>
        </p:nvCxnSpPr>
        <p:spPr>
          <a:xfrm rot="5400000">
            <a:off x="32385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2" name="Rectangle 311"/>
          <p:cNvSpPr/>
          <p:nvPr/>
        </p:nvSpPr>
        <p:spPr>
          <a:xfrm>
            <a:off x="6781800" y="1792288"/>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cxnSp>
        <p:nvCxnSpPr>
          <p:cNvPr id="313" name="Straight Arrow Connector 312"/>
          <p:cNvCxnSpPr/>
          <p:nvPr/>
        </p:nvCxnSpPr>
        <p:spPr>
          <a:xfrm rot="16200000" flipH="1">
            <a:off x="74295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4" name="Straight Arrow Connector 313"/>
          <p:cNvCxnSpPr/>
          <p:nvPr/>
        </p:nvCxnSpPr>
        <p:spPr>
          <a:xfrm rot="5400000">
            <a:off x="6743700" y="2211388"/>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5" name="Rectangle 314"/>
          <p:cNvSpPr/>
          <p:nvPr/>
        </p:nvSpPr>
        <p:spPr>
          <a:xfrm>
            <a:off x="6629400" y="2478088"/>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1</a:t>
            </a:r>
          </a:p>
        </p:txBody>
      </p:sp>
      <p:sp>
        <p:nvSpPr>
          <p:cNvPr id="316" name="Rectangle 315"/>
          <p:cNvSpPr/>
          <p:nvPr/>
        </p:nvSpPr>
        <p:spPr>
          <a:xfrm>
            <a:off x="7086600" y="2478088"/>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17" name="Rectangle 316"/>
          <p:cNvSpPr/>
          <p:nvPr/>
        </p:nvSpPr>
        <p:spPr>
          <a:xfrm>
            <a:off x="7543800" y="2478088"/>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cxnSp>
        <p:nvCxnSpPr>
          <p:cNvPr id="318" name="Straight Arrow Connector 317"/>
          <p:cNvCxnSpPr>
            <a:stCxn id="312" idx="2"/>
            <a:endCxn id="316" idx="0"/>
          </p:cNvCxnSpPr>
          <p:nvPr/>
        </p:nvCxnSpPr>
        <p:spPr>
          <a:xfrm rot="5400000">
            <a:off x="7086601" y="2324100"/>
            <a:ext cx="304800" cy="317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9" name="Rectangle 318"/>
          <p:cNvSpPr/>
          <p:nvPr/>
        </p:nvSpPr>
        <p:spPr>
          <a:xfrm>
            <a:off x="4343400" y="1792288"/>
            <a:ext cx="9144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20" name="Rectangle 319"/>
          <p:cNvSpPr/>
          <p:nvPr/>
        </p:nvSpPr>
        <p:spPr>
          <a:xfrm>
            <a:off x="4343400" y="2478088"/>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cxnSp>
        <p:nvCxnSpPr>
          <p:cNvPr id="321" name="Straight Arrow Connector 320"/>
          <p:cNvCxnSpPr>
            <a:stCxn id="319" idx="2"/>
            <a:endCxn id="320" idx="0"/>
          </p:cNvCxnSpPr>
          <p:nvPr/>
        </p:nvCxnSpPr>
        <p:spPr>
          <a:xfrm rot="5400000">
            <a:off x="4648201" y="2324100"/>
            <a:ext cx="304800" cy="317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2" name="Rectangle 321"/>
          <p:cNvSpPr/>
          <p:nvPr/>
        </p:nvSpPr>
        <p:spPr>
          <a:xfrm>
            <a:off x="5562600" y="1792288"/>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23" name="Rectangle 322"/>
          <p:cNvSpPr/>
          <p:nvPr/>
        </p:nvSpPr>
        <p:spPr>
          <a:xfrm>
            <a:off x="5562600" y="2478088"/>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cxnSp>
        <p:nvCxnSpPr>
          <p:cNvPr id="324" name="Straight Arrow Connector 323"/>
          <p:cNvCxnSpPr>
            <a:stCxn id="322" idx="2"/>
            <a:endCxn id="323" idx="0"/>
          </p:cNvCxnSpPr>
          <p:nvPr/>
        </p:nvCxnSpPr>
        <p:spPr>
          <a:xfrm rot="5400000">
            <a:off x="5867401" y="2324100"/>
            <a:ext cx="304800" cy="317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5" name="Rectangle 324"/>
          <p:cNvSpPr/>
          <p:nvPr/>
        </p:nvSpPr>
        <p:spPr>
          <a:xfrm>
            <a:off x="2286000" y="4071938"/>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26" name="Rectangle 325"/>
          <p:cNvSpPr/>
          <p:nvPr/>
        </p:nvSpPr>
        <p:spPr>
          <a:xfrm>
            <a:off x="4724400" y="4071938"/>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sp>
        <p:nvSpPr>
          <p:cNvPr id="327" name="Rectangle 326"/>
          <p:cNvSpPr/>
          <p:nvPr/>
        </p:nvSpPr>
        <p:spPr>
          <a:xfrm>
            <a:off x="3505200" y="4071938"/>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28" name="Rectangle 327"/>
          <p:cNvSpPr/>
          <p:nvPr/>
        </p:nvSpPr>
        <p:spPr>
          <a:xfrm>
            <a:off x="6553200" y="4071938"/>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sp>
        <p:nvSpPr>
          <p:cNvPr id="329" name="Rectangle 328"/>
          <p:cNvSpPr/>
          <p:nvPr/>
        </p:nvSpPr>
        <p:spPr>
          <a:xfrm>
            <a:off x="1600200" y="4071938"/>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1</a:t>
            </a:r>
          </a:p>
        </p:txBody>
      </p:sp>
      <p:sp>
        <p:nvSpPr>
          <p:cNvPr id="330" name="Rectangle 329"/>
          <p:cNvSpPr/>
          <p:nvPr/>
        </p:nvSpPr>
        <p:spPr>
          <a:xfrm>
            <a:off x="2895600" y="4071938"/>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31" name="Rectangle 330"/>
          <p:cNvSpPr/>
          <p:nvPr/>
        </p:nvSpPr>
        <p:spPr>
          <a:xfrm>
            <a:off x="4114800" y="4071938"/>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32" name="Rectangle 331"/>
          <p:cNvSpPr/>
          <p:nvPr/>
        </p:nvSpPr>
        <p:spPr>
          <a:xfrm>
            <a:off x="5334000" y="4071938"/>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sp>
        <p:nvSpPr>
          <p:cNvPr id="333" name="Rectangle 332"/>
          <p:cNvSpPr/>
          <p:nvPr/>
        </p:nvSpPr>
        <p:spPr>
          <a:xfrm>
            <a:off x="7162800" y="4071938"/>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sp>
        <p:nvSpPr>
          <p:cNvPr id="334" name="Rectangle 333"/>
          <p:cNvSpPr/>
          <p:nvPr/>
        </p:nvSpPr>
        <p:spPr>
          <a:xfrm>
            <a:off x="1600200" y="4795838"/>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5" name="Rectangle 334"/>
          <p:cNvSpPr/>
          <p:nvPr/>
        </p:nvSpPr>
        <p:spPr>
          <a:xfrm>
            <a:off x="2362200" y="4795838"/>
            <a:ext cx="762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6" name="Rectangle 335"/>
          <p:cNvSpPr/>
          <p:nvPr/>
        </p:nvSpPr>
        <p:spPr>
          <a:xfrm>
            <a:off x="3581400" y="4795838"/>
            <a:ext cx="762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7" name="Rectangle 336"/>
          <p:cNvSpPr/>
          <p:nvPr/>
        </p:nvSpPr>
        <p:spPr>
          <a:xfrm>
            <a:off x="4800600" y="4795838"/>
            <a:ext cx="13716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8" name="Rectangle 337"/>
          <p:cNvSpPr/>
          <p:nvPr/>
        </p:nvSpPr>
        <p:spPr>
          <a:xfrm>
            <a:off x="6629400" y="4795838"/>
            <a:ext cx="13716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cxnSp>
        <p:nvCxnSpPr>
          <p:cNvPr id="339" name="Straight Arrow Connector 338"/>
          <p:cNvCxnSpPr>
            <a:stCxn id="329" idx="2"/>
            <a:endCxn id="334" idx="0"/>
          </p:cNvCxnSpPr>
          <p:nvPr/>
        </p:nvCxnSpPr>
        <p:spPr>
          <a:xfrm rot="5400000">
            <a:off x="1581151" y="4624387"/>
            <a:ext cx="342900" cy="3175"/>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0" name="Straight Arrow Connector 339"/>
          <p:cNvCxnSpPr>
            <a:stCxn id="325" idx="2"/>
          </p:cNvCxnSpPr>
          <p:nvPr/>
        </p:nvCxnSpPr>
        <p:spPr>
          <a:xfrm rot="16200000" flipH="1">
            <a:off x="2381250" y="4586288"/>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1" name="Straight Arrow Connector 340"/>
          <p:cNvCxnSpPr>
            <a:stCxn id="330" idx="2"/>
          </p:cNvCxnSpPr>
          <p:nvPr/>
        </p:nvCxnSpPr>
        <p:spPr>
          <a:xfrm rot="5400000">
            <a:off x="2800350" y="4548188"/>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2" name="Straight Arrow Connector 341"/>
          <p:cNvCxnSpPr>
            <a:stCxn id="327" idx="2"/>
          </p:cNvCxnSpPr>
          <p:nvPr/>
        </p:nvCxnSpPr>
        <p:spPr>
          <a:xfrm rot="16200000" flipH="1">
            <a:off x="3600450" y="4586288"/>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3" name="Straight Arrow Connector 342"/>
          <p:cNvCxnSpPr>
            <a:stCxn id="331" idx="2"/>
          </p:cNvCxnSpPr>
          <p:nvPr/>
        </p:nvCxnSpPr>
        <p:spPr>
          <a:xfrm rot="5400000">
            <a:off x="4019550" y="4548188"/>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4" name="Straight Arrow Connector 343"/>
          <p:cNvCxnSpPr>
            <a:stCxn id="326" idx="2"/>
          </p:cNvCxnSpPr>
          <p:nvPr/>
        </p:nvCxnSpPr>
        <p:spPr>
          <a:xfrm rot="16200000" flipH="1">
            <a:off x="4933950" y="4471988"/>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5" name="Straight Arrow Connector 344"/>
          <p:cNvCxnSpPr>
            <a:stCxn id="332" idx="2"/>
          </p:cNvCxnSpPr>
          <p:nvPr/>
        </p:nvCxnSpPr>
        <p:spPr>
          <a:xfrm rot="5400000">
            <a:off x="5581650" y="4586288"/>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6" name="Straight Arrow Connector 345"/>
          <p:cNvCxnSpPr>
            <a:stCxn id="328" idx="2"/>
          </p:cNvCxnSpPr>
          <p:nvPr/>
        </p:nvCxnSpPr>
        <p:spPr>
          <a:xfrm rot="16200000" flipH="1">
            <a:off x="6762750" y="4471988"/>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7" name="Straight Arrow Connector 346"/>
          <p:cNvCxnSpPr>
            <a:stCxn id="333" idx="2"/>
          </p:cNvCxnSpPr>
          <p:nvPr/>
        </p:nvCxnSpPr>
        <p:spPr>
          <a:xfrm rot="5400000">
            <a:off x="7410450" y="4586288"/>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graphicFrame>
        <p:nvGraphicFramePr>
          <p:cNvPr id="348" name="Table 347"/>
          <p:cNvGraphicFramePr>
            <a:graphicFrameLocks noGrp="1"/>
          </p:cNvGraphicFramePr>
          <p:nvPr/>
        </p:nvGraphicFramePr>
        <p:xfrm>
          <a:off x="6553200" y="520223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ysClr val="windowText" lastClr="000000"/>
                          </a:solidFill>
                          <a:effectLst/>
                          <a:uLnTx/>
                          <a:uFillTx/>
                          <a:latin typeface="Arial" pitchFamily="34" charset="0"/>
                          <a:ea typeface="+mn-ea"/>
                          <a:cs typeface="Arial" pitchFamily="34" charset="0"/>
                        </a:rPr>
                        <a:t>5</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1</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2</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3</a:t>
                      </a:r>
                      <a:r>
                        <a:rPr lang="en-US" sz="1200" dirty="0" smtClean="0">
                          <a:solidFill>
                            <a:sysClr val="windowText" lastClr="000000"/>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49" name="Table 348"/>
          <p:cNvGraphicFramePr>
            <a:graphicFrameLocks noGrp="1"/>
          </p:cNvGraphicFramePr>
          <p:nvPr/>
        </p:nvGraphicFramePr>
        <p:xfrm>
          <a:off x="1524000" y="520223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endParaRPr lang="en-US" sz="1200" dirty="0">
                        <a:solidFill>
                          <a:schemeClr val="tx1"/>
                        </a:solidFill>
                        <a:latin typeface="Arial" pitchFamily="34" charset="0"/>
                        <a:cs typeface="Arial" pitchFamily="34" charset="0"/>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0" name="Table 349"/>
          <p:cNvGraphicFramePr>
            <a:graphicFrameLocks noGrp="1"/>
          </p:cNvGraphicFramePr>
          <p:nvPr/>
        </p:nvGraphicFramePr>
        <p:xfrm>
          <a:off x="2286000" y="520223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1" name="Table 350"/>
          <p:cNvGraphicFramePr>
            <a:graphicFrameLocks noGrp="1"/>
          </p:cNvGraphicFramePr>
          <p:nvPr/>
        </p:nvGraphicFramePr>
        <p:xfrm>
          <a:off x="3505200" y="520223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2" name="Table 351"/>
          <p:cNvGraphicFramePr>
            <a:graphicFrameLocks noGrp="1"/>
          </p:cNvGraphicFramePr>
          <p:nvPr/>
        </p:nvGraphicFramePr>
        <p:xfrm>
          <a:off x="4724400" y="5202238"/>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ysClr val="windowText" lastClr="000000"/>
                          </a:solidFill>
                          <a:effectLst/>
                          <a:uLnTx/>
                          <a:uFillTx/>
                          <a:latin typeface="Arial" pitchFamily="34" charset="0"/>
                          <a:ea typeface="+mn-ea"/>
                          <a:cs typeface="Arial" pitchFamily="34" charset="0"/>
                        </a:rPr>
                        <a:t>4</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5</a:t>
                      </a:r>
                      <a:r>
                        <a:rPr lang="en-US" sz="1200" dirty="0" smtClean="0">
                          <a:solidFill>
                            <a:sysClr val="windowText" lastClr="000000"/>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sp>
        <p:nvSpPr>
          <p:cNvPr id="29765" name="TextBox 352"/>
          <p:cNvSpPr txBox="1">
            <a:spLocks noChangeArrowheads="1"/>
          </p:cNvSpPr>
          <p:nvPr/>
        </p:nvSpPr>
        <p:spPr bwMode="auto">
          <a:xfrm>
            <a:off x="828675" y="2173288"/>
            <a:ext cx="646113" cy="369887"/>
          </a:xfrm>
          <a:prstGeom prst="rect">
            <a:avLst/>
          </a:prstGeom>
          <a:noFill/>
          <a:ln w="9525">
            <a:noFill/>
            <a:miter lim="800000"/>
            <a:headEnd/>
            <a:tailEnd/>
          </a:ln>
        </p:spPr>
        <p:txBody>
          <a:bodyPr wrap="none">
            <a:spAutoFit/>
          </a:bodyPr>
          <a:lstStyle/>
          <a:p>
            <a:pPr algn="r"/>
            <a:r>
              <a:rPr lang="en-US" altLang="zh-CN" b="1">
                <a:cs typeface="Arial" charset="0"/>
              </a:rPr>
              <a:t>Map</a:t>
            </a:r>
          </a:p>
        </p:txBody>
      </p:sp>
      <p:sp>
        <p:nvSpPr>
          <p:cNvPr id="29766" name="TextBox 353"/>
          <p:cNvSpPr txBox="1">
            <a:spLocks noChangeArrowheads="1"/>
          </p:cNvSpPr>
          <p:nvPr/>
        </p:nvSpPr>
        <p:spPr bwMode="auto">
          <a:xfrm>
            <a:off x="457200" y="4491038"/>
            <a:ext cx="1017588" cy="369887"/>
          </a:xfrm>
          <a:prstGeom prst="rect">
            <a:avLst/>
          </a:prstGeom>
          <a:noFill/>
          <a:ln w="9525">
            <a:noFill/>
            <a:miter lim="800000"/>
            <a:headEnd/>
            <a:tailEnd/>
          </a:ln>
        </p:spPr>
        <p:txBody>
          <a:bodyPr wrap="none">
            <a:spAutoFit/>
          </a:bodyPr>
          <a:lstStyle/>
          <a:p>
            <a:pPr algn="r"/>
            <a:r>
              <a:rPr lang="en-US" altLang="zh-CN" b="1">
                <a:cs typeface="Arial" charset="0"/>
              </a:rPr>
              <a:t>Reduce</a:t>
            </a:r>
          </a:p>
        </p:txBody>
      </p:sp>
      <p:sp>
        <p:nvSpPr>
          <p:cNvPr id="61"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cxnSp>
        <p:nvCxnSpPr>
          <p:cNvPr id="63" name="Straight Arrow Connector 62"/>
          <p:cNvCxnSpPr>
            <a:stCxn id="303" idx="2"/>
            <a:endCxn id="325" idx="0"/>
          </p:cNvCxnSpPr>
          <p:nvPr/>
        </p:nvCxnSpPr>
        <p:spPr>
          <a:xfrm rot="16200000" flipH="1">
            <a:off x="1679575" y="3236913"/>
            <a:ext cx="12128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30" idx="0"/>
          </p:cNvCxnSpPr>
          <p:nvPr/>
        </p:nvCxnSpPr>
        <p:spPr>
          <a:xfrm rot="10800000" flipV="1">
            <a:off x="3048000" y="2857500"/>
            <a:ext cx="4238625" cy="121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26" idx="0"/>
          </p:cNvCxnSpPr>
          <p:nvPr/>
        </p:nvCxnSpPr>
        <p:spPr>
          <a:xfrm>
            <a:off x="2643188" y="2857500"/>
            <a:ext cx="2309812" cy="121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32" idx="0"/>
          </p:cNvCxnSpPr>
          <p:nvPr/>
        </p:nvCxnSpPr>
        <p:spPr>
          <a:xfrm rot="16200000" flipH="1">
            <a:off x="4681538" y="2962275"/>
            <a:ext cx="1214438" cy="1004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H="1">
            <a:off x="2908300" y="3235325"/>
            <a:ext cx="12128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31" idx="0"/>
          </p:cNvCxnSpPr>
          <p:nvPr/>
        </p:nvCxnSpPr>
        <p:spPr>
          <a:xfrm rot="10800000" flipV="1">
            <a:off x="4267200" y="2857500"/>
            <a:ext cx="3448050" cy="121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28" idx="0"/>
          </p:cNvCxnSpPr>
          <p:nvPr/>
        </p:nvCxnSpPr>
        <p:spPr>
          <a:xfrm>
            <a:off x="3929063" y="2857500"/>
            <a:ext cx="2852737" cy="121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333" idx="0"/>
          </p:cNvCxnSpPr>
          <p:nvPr/>
        </p:nvCxnSpPr>
        <p:spPr>
          <a:xfrm>
            <a:off x="6000750" y="2857500"/>
            <a:ext cx="1619250" cy="121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76" name="TextBox 76"/>
          <p:cNvSpPr txBox="1">
            <a:spLocks noChangeArrowheads="1"/>
          </p:cNvSpPr>
          <p:nvPr/>
        </p:nvSpPr>
        <p:spPr bwMode="auto">
          <a:xfrm>
            <a:off x="2357438" y="3214688"/>
            <a:ext cx="4929187" cy="369887"/>
          </a:xfrm>
          <a:prstGeom prst="rect">
            <a:avLst/>
          </a:prstGeom>
          <a:noFill/>
          <a:ln w="9525">
            <a:noFill/>
            <a:miter lim="800000"/>
            <a:headEnd/>
            <a:tailEnd/>
          </a:ln>
        </p:spPr>
        <p:txBody>
          <a:bodyPr>
            <a:spAutoFit/>
          </a:bodyPr>
          <a:lstStyle/>
          <a:p>
            <a:pPr algn="ctr"/>
            <a:r>
              <a:rPr lang="en-US" altLang="zh-CN" b="1">
                <a:cs typeface="Arial" charset="0"/>
              </a:rPr>
              <a:t>shuffle</a:t>
            </a:r>
            <a:endParaRPr lang="zh-CN" altLang="en-US" b="1">
              <a:cs typeface="Arial"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4" grpId="0" animBg="1"/>
      <p:bldP spid="308" grpId="0" animBg="1"/>
      <p:bldP spid="309" grpId="0" animBg="1"/>
      <p:bldP spid="315" grpId="0" animBg="1"/>
      <p:bldP spid="316" grpId="0" animBg="1"/>
      <p:bldP spid="317" grpId="0" animBg="1"/>
      <p:bldP spid="320" grpId="0" animBg="1"/>
      <p:bldP spid="323"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571500" y="357188"/>
            <a:ext cx="7772400" cy="928687"/>
          </a:xfrm>
        </p:spPr>
        <p:txBody>
          <a:bodyPr/>
          <a:lstStyle/>
          <a:p>
            <a:pPr eaLnBrk="1" hangingPunct="1"/>
            <a:r>
              <a:rPr lang="en-US" altLang="zh-CN" sz="2600" b="1" smtClean="0">
                <a:solidFill>
                  <a:srgbClr val="00B050"/>
                </a:solidFill>
                <a:latin typeface="Arial Narrow" pitchFamily="34" charset="0"/>
              </a:rPr>
              <a:t>Phase2</a:t>
            </a:r>
            <a:r>
              <a:rPr lang="zh-CN" altLang="en-US" sz="2600" b="1" smtClean="0">
                <a:solidFill>
                  <a:srgbClr val="00B050"/>
                </a:solidFill>
                <a:latin typeface="Arial Narrow" pitchFamily="34" charset="0"/>
              </a:rPr>
              <a:t>：</a:t>
            </a:r>
            <a:r>
              <a:rPr lang="en-US" altLang="zh-CN" sz="2600" b="1" smtClean="0">
                <a:solidFill>
                  <a:srgbClr val="00B050"/>
                </a:solidFill>
                <a:latin typeface="Arial Narrow" pitchFamily="34" charset="0"/>
              </a:rPr>
              <a:t>PageRankIter </a:t>
            </a:r>
          </a:p>
        </p:txBody>
      </p:sp>
      <p:pic>
        <p:nvPicPr>
          <p:cNvPr id="30723" name="Content Placeholder 4" descr="graphs-pr.png"/>
          <p:cNvPicPr>
            <a:picLocks noGrp="1" noChangeAspect="1"/>
          </p:cNvPicPr>
          <p:nvPr>
            <p:ph sz="quarter" idx="1"/>
          </p:nvPr>
        </p:nvPicPr>
        <p:blipFill>
          <a:blip r:embed="rId2" cstate="print"/>
          <a:srcRect/>
          <a:stretch>
            <a:fillRect/>
          </a:stretch>
        </p:blipFill>
        <p:spPr>
          <a:xfrm>
            <a:off x="714375" y="1428750"/>
            <a:ext cx="7715250" cy="4208463"/>
          </a:xfrm>
        </p:spPr>
      </p:pic>
      <p:sp>
        <p:nvSpPr>
          <p:cNvPr id="30724" name="TextBox 3"/>
          <p:cNvSpPr txBox="1">
            <a:spLocks noChangeArrowheads="1"/>
          </p:cNvSpPr>
          <p:nvPr/>
        </p:nvSpPr>
        <p:spPr bwMode="auto">
          <a:xfrm>
            <a:off x="3143250" y="5786438"/>
            <a:ext cx="3529013" cy="461962"/>
          </a:xfrm>
          <a:prstGeom prst="rect">
            <a:avLst/>
          </a:prstGeom>
          <a:noFill/>
          <a:ln w="9525">
            <a:noFill/>
            <a:miter lim="800000"/>
            <a:headEnd/>
            <a:tailEnd/>
          </a:ln>
        </p:spPr>
        <p:txBody>
          <a:bodyPr>
            <a:spAutoFit/>
          </a:bodyPr>
          <a:lstStyle/>
          <a:p>
            <a:r>
              <a:rPr lang="en-US" altLang="zh-CN" sz="2400">
                <a:latin typeface="黑体" pitchFamily="2" charset="-122"/>
                <a:ea typeface="黑体" pitchFamily="2" charset="-122"/>
              </a:rPr>
              <a:t>PageRankIter</a:t>
            </a:r>
            <a:r>
              <a:rPr lang="zh-CN" altLang="en-US" sz="2400">
                <a:latin typeface="黑体" pitchFamily="2" charset="-122"/>
                <a:ea typeface="黑体" pitchFamily="2" charset="-122"/>
              </a:rPr>
              <a:t>伪代码</a:t>
            </a:r>
          </a:p>
        </p:txBody>
      </p:sp>
      <p:sp>
        <p:nvSpPr>
          <p:cNvPr id="7"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71500" y="285750"/>
            <a:ext cx="7772400" cy="1000125"/>
          </a:xfrm>
        </p:spPr>
        <p:txBody>
          <a:bodyPr/>
          <a:lstStyle/>
          <a:p>
            <a:pPr eaLnBrk="1" hangingPunct="1"/>
            <a:r>
              <a:rPr lang="en-US" altLang="zh-CN" sz="2600" b="1" smtClean="0">
                <a:solidFill>
                  <a:srgbClr val="00B050"/>
                </a:solidFill>
                <a:latin typeface="Arial Narrow" pitchFamily="34" charset="0"/>
              </a:rPr>
              <a:t>Phase3</a:t>
            </a:r>
            <a:r>
              <a:rPr lang="zh-CN" altLang="en-US" sz="2600" b="1" smtClean="0">
                <a:solidFill>
                  <a:srgbClr val="00B050"/>
                </a:solidFill>
                <a:latin typeface="Arial Narrow" pitchFamily="34" charset="0"/>
              </a:rPr>
              <a:t>：</a:t>
            </a:r>
            <a:r>
              <a:rPr lang="en-US" altLang="zh-CN" sz="2600" b="1" smtClean="0">
                <a:solidFill>
                  <a:srgbClr val="00B050"/>
                </a:solidFill>
                <a:latin typeface="Arial Narrow" pitchFamily="34" charset="0"/>
              </a:rPr>
              <a:t>Rankviewer</a:t>
            </a:r>
            <a:endParaRPr lang="zh-CN" altLang="en-US" sz="2600" b="1" smtClean="0">
              <a:solidFill>
                <a:srgbClr val="00B050"/>
              </a:solidFill>
              <a:latin typeface="Arial Narrow" pitchFamily="34" charset="0"/>
            </a:endParaRPr>
          </a:p>
        </p:txBody>
      </p:sp>
      <p:sp>
        <p:nvSpPr>
          <p:cNvPr id="31747" name="内容占位符 2"/>
          <p:cNvSpPr>
            <a:spLocks noGrp="1"/>
          </p:cNvSpPr>
          <p:nvPr>
            <p:ph sz="quarter" idx="1"/>
          </p:nvPr>
        </p:nvSpPr>
        <p:spPr>
          <a:xfrm>
            <a:off x="642938" y="1357313"/>
            <a:ext cx="8072437" cy="4572000"/>
          </a:xfrm>
        </p:spPr>
        <p:txBody>
          <a:bodyPr/>
          <a:lstStyle/>
          <a:p>
            <a:pPr eaLnBrk="1" hangingPunct="1">
              <a:lnSpc>
                <a:spcPct val="120000"/>
              </a:lnSpc>
            </a:pPr>
            <a:r>
              <a:rPr lang="en-US" altLang="zh-CN" sz="2400" smtClean="0">
                <a:latin typeface="Arial Narrow" pitchFamily="34" charset="0"/>
                <a:ea typeface="黑体" pitchFamily="2" charset="-122"/>
              </a:rPr>
              <a:t>PageRankViewer</a:t>
            </a:r>
            <a:r>
              <a:rPr lang="zh-CN" altLang="en-US" sz="2400" smtClean="0">
                <a:latin typeface="Arial Narrow" pitchFamily="34" charset="0"/>
                <a:ea typeface="黑体" pitchFamily="2" charset="-122"/>
              </a:rPr>
              <a:t>：将最终结果排序输出。</a:t>
            </a:r>
            <a:endParaRPr lang="en-US" altLang="zh-CN" sz="2400" smtClean="0">
              <a:latin typeface="Arial Narrow" pitchFamily="34" charset="0"/>
              <a:ea typeface="黑体" pitchFamily="2" charset="-122"/>
            </a:endParaRPr>
          </a:p>
          <a:p>
            <a:pPr lvl="1" eaLnBrk="1" hangingPunct="1">
              <a:lnSpc>
                <a:spcPct val="120000"/>
              </a:lnSpc>
              <a:buFont typeface="Arial" charset="0"/>
              <a:buChar char="•"/>
            </a:pPr>
            <a:r>
              <a:rPr lang="en-US" altLang="zh-CN" smtClean="0">
                <a:latin typeface="Arial Narrow" pitchFamily="34" charset="0"/>
                <a:ea typeface="黑体" pitchFamily="2" charset="-122"/>
              </a:rPr>
              <a:t>PageRankViewer</a:t>
            </a:r>
            <a:r>
              <a:rPr lang="zh-CN" altLang="en-US" smtClean="0">
                <a:latin typeface="Arial Narrow" pitchFamily="34" charset="0"/>
                <a:ea typeface="黑体" pitchFamily="2" charset="-122"/>
              </a:rPr>
              <a:t>从最后一次迭代的结果读出文件，并将文件名和其</a:t>
            </a:r>
            <a:r>
              <a:rPr lang="en-US" altLang="zh-CN" smtClean="0">
                <a:latin typeface="Arial Narrow" pitchFamily="34" charset="0"/>
                <a:ea typeface="黑体" pitchFamily="2" charset="-122"/>
              </a:rPr>
              <a:t>PR</a:t>
            </a:r>
            <a:r>
              <a:rPr lang="zh-CN" altLang="en-US" smtClean="0">
                <a:latin typeface="Arial Narrow" pitchFamily="34" charset="0"/>
                <a:ea typeface="黑体" pitchFamily="2" charset="-122"/>
              </a:rPr>
              <a:t>值读出，并以</a:t>
            </a:r>
            <a:r>
              <a:rPr lang="en-US" altLang="zh-CN" smtClean="0">
                <a:latin typeface="Arial Narrow" pitchFamily="34" charset="0"/>
                <a:ea typeface="黑体" pitchFamily="2" charset="-122"/>
              </a:rPr>
              <a:t>PR</a:t>
            </a:r>
            <a:r>
              <a:rPr lang="zh-CN" altLang="en-US" smtClean="0">
                <a:latin typeface="Arial Narrow" pitchFamily="34" charset="0"/>
                <a:ea typeface="黑体" pitchFamily="2" charset="-122"/>
              </a:rPr>
              <a:t>值为</a:t>
            </a:r>
            <a:r>
              <a:rPr lang="en-US" altLang="zh-CN" smtClean="0">
                <a:latin typeface="Arial Narrow" pitchFamily="34" charset="0"/>
                <a:ea typeface="黑体" pitchFamily="2" charset="-122"/>
              </a:rPr>
              <a:t>key</a:t>
            </a:r>
            <a:r>
              <a:rPr lang="zh-CN" altLang="en-US" smtClean="0">
                <a:latin typeface="Arial Narrow" pitchFamily="34" charset="0"/>
                <a:ea typeface="黑体" pitchFamily="2" charset="-122"/>
              </a:rPr>
              <a:t>网页名为</a:t>
            </a:r>
            <a:r>
              <a:rPr lang="en-US" altLang="zh-CN" smtClean="0">
                <a:latin typeface="Arial Narrow" pitchFamily="34" charset="0"/>
                <a:ea typeface="黑体" pitchFamily="2" charset="-122"/>
              </a:rPr>
              <a:t>value</a:t>
            </a:r>
            <a:r>
              <a:rPr lang="zh-CN" altLang="en-US" smtClean="0">
                <a:latin typeface="Arial Narrow" pitchFamily="34" charset="0"/>
                <a:ea typeface="黑体" pitchFamily="2" charset="-122"/>
              </a:rPr>
              <a:t>，并且以</a:t>
            </a:r>
            <a:r>
              <a:rPr lang="en-US" altLang="zh-CN" smtClean="0">
                <a:latin typeface="Arial Narrow" pitchFamily="34" charset="0"/>
                <a:ea typeface="黑体" pitchFamily="2" charset="-122"/>
              </a:rPr>
              <a:t>PR</a:t>
            </a:r>
            <a:r>
              <a:rPr lang="zh-CN" altLang="en-US" smtClean="0">
                <a:latin typeface="Arial Narrow" pitchFamily="34" charset="0"/>
                <a:ea typeface="黑体" pitchFamily="2" charset="-122"/>
              </a:rPr>
              <a:t>值从大到小的顺序输出。</a:t>
            </a:r>
            <a:endParaRPr lang="en-US" altLang="zh-CN" smtClean="0">
              <a:latin typeface="Arial Narrow" pitchFamily="34" charset="0"/>
              <a:ea typeface="黑体" pitchFamily="2" charset="-122"/>
            </a:endParaRPr>
          </a:p>
          <a:p>
            <a:pPr eaLnBrk="1" hangingPunct="1">
              <a:lnSpc>
                <a:spcPct val="120000"/>
              </a:lnSpc>
              <a:buFont typeface="Arial" charset="0"/>
              <a:buChar char="•"/>
            </a:pPr>
            <a:r>
              <a:rPr lang="zh-CN" altLang="en-US" sz="2400" smtClean="0">
                <a:latin typeface="Arial Narrow" pitchFamily="34" charset="0"/>
                <a:ea typeface="黑体" pitchFamily="2" charset="-122"/>
              </a:rPr>
              <a:t>排序过程中可以采用框架自身的排序处理，重载</a:t>
            </a:r>
            <a:r>
              <a:rPr lang="en-US" altLang="zh-CN" sz="2400" smtClean="0">
                <a:latin typeface="Arial Narrow" pitchFamily="34" charset="0"/>
                <a:ea typeface="黑体" pitchFamily="2" charset="-122"/>
              </a:rPr>
              <a:t>key</a:t>
            </a:r>
            <a:r>
              <a:rPr lang="zh-CN" altLang="en-US" sz="2400" smtClean="0">
                <a:latin typeface="Arial Narrow" pitchFamily="34" charset="0"/>
                <a:ea typeface="黑体" pitchFamily="2" charset="-122"/>
              </a:rPr>
              <a:t>的比较函数，使其经过</a:t>
            </a:r>
            <a:r>
              <a:rPr lang="en-US" altLang="zh-CN" sz="2400" smtClean="0">
                <a:latin typeface="Arial Narrow" pitchFamily="34" charset="0"/>
                <a:ea typeface="黑体" pitchFamily="2" charset="-122"/>
              </a:rPr>
              <a:t>shuffle</a:t>
            </a:r>
            <a:r>
              <a:rPr lang="zh-CN" altLang="en-US" sz="2400" smtClean="0">
                <a:latin typeface="Arial Narrow" pitchFamily="34" charset="0"/>
                <a:ea typeface="黑体" pitchFamily="2" charset="-122"/>
              </a:rPr>
              <a:t>和</a:t>
            </a:r>
            <a:r>
              <a:rPr lang="en-US" altLang="zh-CN" sz="2400" smtClean="0">
                <a:latin typeface="Arial Narrow" pitchFamily="34" charset="0"/>
                <a:ea typeface="黑体" pitchFamily="2" charset="-122"/>
              </a:rPr>
              <a:t>sort</a:t>
            </a:r>
            <a:r>
              <a:rPr lang="zh-CN" altLang="en-US" sz="2400" smtClean="0">
                <a:latin typeface="Arial Narrow" pitchFamily="34" charset="0"/>
                <a:ea typeface="黑体" pitchFamily="2" charset="-122"/>
              </a:rPr>
              <a:t>后反序（从大到小）输出</a:t>
            </a:r>
            <a:endParaRPr lang="en-US" altLang="zh-CN" sz="2400" smtClean="0">
              <a:latin typeface="Arial Narrow" pitchFamily="34" charset="0"/>
              <a:ea typeface="黑体" pitchFamily="2" charset="-122"/>
            </a:endParaRPr>
          </a:p>
          <a:p>
            <a:pPr lvl="2" eaLnBrk="1" hangingPunct="1">
              <a:lnSpc>
                <a:spcPct val="120000"/>
              </a:lnSpc>
              <a:buFont typeface="Wingdings 2" pitchFamily="18" charset="2"/>
              <a:buNone/>
            </a:pPr>
            <a:r>
              <a:rPr lang="en-US" altLang="zh-CN" sz="1600" b="1" smtClean="0">
                <a:latin typeface="Arial Narrow" pitchFamily="34" charset="0"/>
                <a:ea typeface="黑体" pitchFamily="2" charset="-122"/>
              </a:rPr>
              <a:t>public static class DecFloatWritable extends </a:t>
            </a:r>
            <a:r>
              <a:rPr lang="en-US" altLang="zh-CN" sz="1600" b="1" u="sng" smtClean="0">
                <a:latin typeface="Arial Narrow" pitchFamily="34" charset="0"/>
                <a:ea typeface="黑体" pitchFamily="2" charset="-122"/>
              </a:rPr>
              <a:t>FloatWritable {</a:t>
            </a:r>
          </a:p>
          <a:p>
            <a:pPr lvl="2" eaLnBrk="1" hangingPunct="1">
              <a:lnSpc>
                <a:spcPct val="120000"/>
              </a:lnSpc>
              <a:buFont typeface="Wingdings 2" pitchFamily="18" charset="2"/>
              <a:buNone/>
            </a:pPr>
            <a:r>
              <a:rPr lang="en-US" altLang="zh-CN" sz="1600" smtClean="0">
                <a:latin typeface="Arial Narrow" pitchFamily="34" charset="0"/>
                <a:ea typeface="黑体" pitchFamily="2" charset="-122"/>
              </a:rPr>
              <a:t>…</a:t>
            </a:r>
            <a:endParaRPr lang="zh-CN" altLang="en-US" sz="1600" smtClean="0">
              <a:latin typeface="Arial Narrow" pitchFamily="34" charset="0"/>
              <a:ea typeface="黑体" pitchFamily="2" charset="-122"/>
            </a:endParaRPr>
          </a:p>
          <a:p>
            <a:pPr lvl="2" eaLnBrk="1" hangingPunct="1">
              <a:lnSpc>
                <a:spcPct val="120000"/>
              </a:lnSpc>
              <a:buFont typeface="Wingdings 2" pitchFamily="18" charset="2"/>
              <a:buNone/>
            </a:pPr>
            <a:r>
              <a:rPr lang="en-US" altLang="zh-CN" sz="1600" smtClean="0">
                <a:latin typeface="Arial Narrow" pitchFamily="34" charset="0"/>
                <a:ea typeface="黑体" pitchFamily="2" charset="-122"/>
              </a:rPr>
              <a:t>@Override</a:t>
            </a:r>
          </a:p>
          <a:p>
            <a:pPr lvl="2" eaLnBrk="1" hangingPunct="1">
              <a:lnSpc>
                <a:spcPct val="120000"/>
              </a:lnSpc>
              <a:buFont typeface="Wingdings 2" pitchFamily="18" charset="2"/>
              <a:buNone/>
            </a:pPr>
            <a:r>
              <a:rPr lang="en-US" altLang="zh-CN" sz="1600" b="1" smtClean="0">
                <a:latin typeface="Arial Narrow" pitchFamily="34" charset="0"/>
                <a:ea typeface="黑体" pitchFamily="2" charset="-122"/>
              </a:rPr>
              <a:t>         public int </a:t>
            </a:r>
            <a:r>
              <a:rPr lang="en-US" altLang="zh-CN" sz="1600" b="1" u="sng" smtClean="0">
                <a:latin typeface="Arial Narrow" pitchFamily="34" charset="0"/>
                <a:ea typeface="黑体" pitchFamily="2" charset="-122"/>
              </a:rPr>
              <a:t>compareTo(Object o) {</a:t>
            </a:r>
          </a:p>
          <a:p>
            <a:pPr lvl="2" eaLnBrk="1" hangingPunct="1">
              <a:lnSpc>
                <a:spcPct val="120000"/>
              </a:lnSpc>
              <a:buFont typeface="Wingdings 2" pitchFamily="18" charset="2"/>
              <a:buNone/>
            </a:pPr>
            <a:r>
              <a:rPr lang="en-US" altLang="zh-CN" sz="1600" b="1" smtClean="0">
                <a:latin typeface="Arial Narrow" pitchFamily="34" charset="0"/>
                <a:ea typeface="黑体" pitchFamily="2" charset="-122"/>
              </a:rPr>
              <a:t>                  return -</a:t>
            </a:r>
            <a:r>
              <a:rPr lang="en-US" altLang="zh-CN" sz="1600" b="1" u="sng" smtClean="0">
                <a:latin typeface="Arial Narrow" pitchFamily="34" charset="0"/>
                <a:ea typeface="黑体" pitchFamily="2" charset="-122"/>
              </a:rPr>
              <a:t>super.compareTo(o);</a:t>
            </a:r>
          </a:p>
          <a:p>
            <a:pPr lvl="2" eaLnBrk="1" hangingPunct="1">
              <a:lnSpc>
                <a:spcPct val="120000"/>
              </a:lnSpc>
              <a:buFont typeface="Wingdings 2" pitchFamily="18" charset="2"/>
              <a:buNone/>
            </a:pPr>
            <a:r>
              <a:rPr lang="en-US" altLang="zh-CN" sz="1600" smtClean="0">
                <a:latin typeface="Arial Narrow" pitchFamily="34" charset="0"/>
                <a:ea typeface="黑体" pitchFamily="2" charset="-122"/>
              </a:rPr>
              <a:t>          }</a:t>
            </a:r>
            <a:endParaRPr lang="zh-CN" altLang="en-US" sz="1600" smtClean="0">
              <a:latin typeface="Arial Narrow" pitchFamily="34" charset="0"/>
              <a:ea typeface="黑体" pitchFamily="2" charset="-122"/>
            </a:endParaRPr>
          </a:p>
          <a:p>
            <a:pPr lvl="2" eaLnBrk="1" hangingPunct="1">
              <a:lnSpc>
                <a:spcPct val="120000"/>
              </a:lnSpc>
              <a:buFont typeface="Wingdings 2" pitchFamily="18" charset="2"/>
              <a:buNone/>
            </a:pPr>
            <a:r>
              <a:rPr lang="en-US" altLang="zh-CN" sz="1600" smtClean="0">
                <a:latin typeface="Arial Narrow" pitchFamily="34" charset="0"/>
                <a:ea typeface="黑体" pitchFamily="2" charset="-122"/>
              </a:rPr>
              <a:t>}</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714375" y="357188"/>
            <a:ext cx="7772400" cy="1143000"/>
          </a:xfrm>
        </p:spPr>
        <p:txBody>
          <a:bodyPr/>
          <a:lstStyle/>
          <a:p>
            <a:pPr eaLnBrk="1" hangingPunct="1"/>
            <a:r>
              <a:rPr lang="en-US" altLang="zh-CN" sz="2600" b="1" smtClean="0">
                <a:solidFill>
                  <a:srgbClr val="00B050"/>
                </a:solidFill>
                <a:latin typeface="黑体" pitchFamily="2" charset="-122"/>
                <a:ea typeface="黑体" pitchFamily="2" charset="-122"/>
              </a:rPr>
              <a:t>PageRank</a:t>
            </a:r>
            <a:r>
              <a:rPr lang="zh-CN" altLang="en-US" sz="2600" b="1" smtClean="0">
                <a:solidFill>
                  <a:srgbClr val="00B050"/>
                </a:solidFill>
                <a:latin typeface="黑体" pitchFamily="2" charset="-122"/>
                <a:ea typeface="黑体" pitchFamily="2" charset="-122"/>
              </a:rPr>
              <a:t>迭代终止条件</a:t>
            </a:r>
          </a:p>
        </p:txBody>
      </p:sp>
      <p:sp>
        <p:nvSpPr>
          <p:cNvPr id="32771" name="内容占位符 2"/>
          <p:cNvSpPr>
            <a:spLocks noGrp="1"/>
          </p:cNvSpPr>
          <p:nvPr>
            <p:ph sz="quarter" idx="1"/>
          </p:nvPr>
        </p:nvSpPr>
        <p:spPr>
          <a:xfrm>
            <a:off x="857250" y="1785938"/>
            <a:ext cx="7772400" cy="4572000"/>
          </a:xfrm>
        </p:spPr>
        <p:txBody>
          <a:bodyPr/>
          <a:lstStyle/>
          <a:p>
            <a:pPr eaLnBrk="1" hangingPunct="1">
              <a:spcBef>
                <a:spcPts val="600"/>
              </a:spcBef>
            </a:pPr>
            <a:r>
              <a:rPr lang="zh-CN" altLang="en-US" smtClean="0">
                <a:latin typeface="黑体" pitchFamily="2" charset="-122"/>
                <a:ea typeface="黑体" pitchFamily="2" charset="-122"/>
              </a:rPr>
              <a:t>可选的终止条件：</a:t>
            </a:r>
            <a:endParaRPr lang="en-US" altLang="zh-CN" smtClean="0">
              <a:latin typeface="黑体" pitchFamily="2" charset="-122"/>
              <a:ea typeface="黑体" pitchFamily="2" charset="-122"/>
            </a:endParaRPr>
          </a:p>
          <a:p>
            <a:pPr lvl="1" eaLnBrk="1" hangingPunct="1">
              <a:spcBef>
                <a:spcPts val="600"/>
              </a:spcBef>
            </a:pPr>
            <a:r>
              <a:rPr lang="zh-CN" altLang="en-US" smtClean="0">
                <a:latin typeface="黑体" pitchFamily="2" charset="-122"/>
                <a:ea typeface="黑体" pitchFamily="2" charset="-122"/>
              </a:rPr>
              <a:t>各网页的</a:t>
            </a:r>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值不再改变；</a:t>
            </a:r>
            <a:endParaRPr lang="en-US" altLang="zh-CN" smtClean="0">
              <a:latin typeface="黑体" pitchFamily="2" charset="-122"/>
              <a:ea typeface="黑体" pitchFamily="2" charset="-122"/>
            </a:endParaRPr>
          </a:p>
          <a:p>
            <a:pPr lvl="1" eaLnBrk="1" hangingPunct="1">
              <a:spcBef>
                <a:spcPts val="600"/>
              </a:spcBef>
            </a:pPr>
            <a:r>
              <a:rPr lang="zh-CN" altLang="en-US" smtClean="0">
                <a:latin typeface="黑体" pitchFamily="2" charset="-122"/>
                <a:ea typeface="黑体" pitchFamily="2" charset="-122"/>
              </a:rPr>
              <a:t>各网页的</a:t>
            </a:r>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值排序不再变化；</a:t>
            </a:r>
            <a:endParaRPr lang="en-US" altLang="zh-CN" smtClean="0">
              <a:latin typeface="黑体" pitchFamily="2" charset="-122"/>
              <a:ea typeface="黑体" pitchFamily="2" charset="-122"/>
            </a:endParaRPr>
          </a:p>
          <a:p>
            <a:pPr lvl="1" eaLnBrk="1" hangingPunct="1">
              <a:spcBef>
                <a:spcPts val="600"/>
              </a:spcBef>
            </a:pPr>
            <a:r>
              <a:rPr lang="zh-CN" altLang="en-US" smtClean="0">
                <a:latin typeface="黑体" pitchFamily="2" charset="-122"/>
                <a:ea typeface="黑体" pitchFamily="2" charset="-122"/>
              </a:rPr>
              <a:t>迭代至固定次数；</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0063" y="571500"/>
            <a:ext cx="7772400" cy="714375"/>
          </a:xfrm>
        </p:spPr>
        <p:txBody>
          <a:bodyPr/>
          <a:lstStyle/>
          <a:p>
            <a:pPr eaLnBrk="1" hangingPunct="1"/>
            <a:r>
              <a:rPr lang="zh-CN" altLang="en-US" sz="2600" b="1" smtClean="0">
                <a:solidFill>
                  <a:srgbClr val="00B050"/>
                </a:solidFill>
                <a:latin typeface="黑体" pitchFamily="2" charset="-122"/>
                <a:ea typeface="黑体" pitchFamily="2" charset="-122"/>
              </a:rPr>
              <a:t>多趟</a:t>
            </a:r>
            <a:r>
              <a:rPr lang="en-US" altLang="zh-CN" sz="2600" b="1" smtClean="0">
                <a:solidFill>
                  <a:srgbClr val="00B050"/>
                </a:solidFill>
                <a:latin typeface="黑体" pitchFamily="2" charset="-122"/>
                <a:ea typeface="黑体" pitchFamily="2" charset="-122"/>
              </a:rPr>
              <a:t>MapReduce</a:t>
            </a:r>
            <a:r>
              <a:rPr lang="zh-CN" altLang="en-US" sz="2600" b="1" smtClean="0">
                <a:solidFill>
                  <a:srgbClr val="00B050"/>
                </a:solidFill>
                <a:latin typeface="黑体" pitchFamily="2" charset="-122"/>
                <a:ea typeface="黑体" pitchFamily="2" charset="-122"/>
              </a:rPr>
              <a:t>的处理</a:t>
            </a:r>
          </a:p>
        </p:txBody>
      </p:sp>
      <p:sp>
        <p:nvSpPr>
          <p:cNvPr id="33795" name="内容占位符 2"/>
          <p:cNvSpPr>
            <a:spLocks noGrp="1"/>
          </p:cNvSpPr>
          <p:nvPr>
            <p:ph sz="quarter" idx="1"/>
          </p:nvPr>
        </p:nvSpPr>
        <p:spPr>
          <a:xfrm>
            <a:off x="714375" y="1357313"/>
            <a:ext cx="7772400" cy="5143500"/>
          </a:xfrm>
        </p:spPr>
        <p:txBody>
          <a:bodyPr/>
          <a:lstStyle/>
          <a:p>
            <a:pPr eaLnBrk="1" hangingPunct="1">
              <a:spcBef>
                <a:spcPct val="0"/>
              </a:spcBef>
              <a:buFont typeface="Wingdings 2" pitchFamily="18" charset="2"/>
              <a:buNone/>
            </a:pPr>
            <a:r>
              <a:rPr lang="en-US" altLang="zh-CN" sz="1600" b="1" smtClean="0">
                <a:latin typeface="Arial Narrow" pitchFamily="34" charset="0"/>
              </a:rPr>
              <a:t>public class PageRankDriver </a:t>
            </a:r>
          </a:p>
          <a:p>
            <a:pPr eaLnBrk="1" hangingPunct="1">
              <a:spcBef>
                <a:spcPct val="0"/>
              </a:spcBef>
              <a:buFont typeface="Wingdings 2" pitchFamily="18" charset="2"/>
              <a:buNone/>
            </a:pPr>
            <a:r>
              <a:rPr lang="en-US" altLang="zh-CN" sz="1600" b="1" smtClean="0">
                <a:latin typeface="Arial Narrow" pitchFamily="34" charset="0"/>
              </a:rPr>
              <a:t>{</a:t>
            </a:r>
          </a:p>
          <a:p>
            <a:pPr eaLnBrk="1" hangingPunct="1">
              <a:spcBef>
                <a:spcPct val="0"/>
              </a:spcBef>
              <a:buFont typeface="Wingdings 2" pitchFamily="18" charset="2"/>
              <a:buNone/>
            </a:pPr>
            <a:r>
              <a:rPr lang="en-US" altLang="zh-CN" sz="1600" smtClean="0">
                <a:latin typeface="Arial Narrow" pitchFamily="34" charset="0"/>
              </a:rPr>
              <a:t>	private static int </a:t>
            </a:r>
            <a:r>
              <a:rPr lang="en-US" altLang="zh-CN" sz="1600" i="1" smtClean="0">
                <a:latin typeface="Arial Narrow" pitchFamily="34" charset="0"/>
              </a:rPr>
              <a:t>times = 10</a:t>
            </a:r>
            <a:r>
              <a:rPr lang="en-US" altLang="zh-CN" sz="1600" b="1" i="1" smtClean="0">
                <a:latin typeface="Arial Narrow" pitchFamily="34" charset="0"/>
              </a:rPr>
              <a:t>;</a:t>
            </a:r>
            <a:endParaRPr lang="zh-CN" altLang="en-US" sz="1600" smtClean="0">
              <a:latin typeface="Arial Narrow" pitchFamily="34" charset="0"/>
            </a:endParaRPr>
          </a:p>
          <a:p>
            <a:pPr eaLnBrk="1" hangingPunct="1">
              <a:spcBef>
                <a:spcPct val="0"/>
              </a:spcBef>
              <a:buFont typeface="Wingdings 2" pitchFamily="18" charset="2"/>
              <a:buNone/>
            </a:pPr>
            <a:r>
              <a:rPr lang="en-US" altLang="zh-CN" sz="1600" b="1" smtClean="0">
                <a:latin typeface="Arial Narrow" pitchFamily="34" charset="0"/>
              </a:rPr>
              <a:t>	public static void main(String args[]) throws Exception</a:t>
            </a:r>
          </a:p>
          <a:p>
            <a:pPr eaLnBrk="1" hangingPunct="1">
              <a:spcBef>
                <a:spcPct val="0"/>
              </a:spcBef>
              <a:buFont typeface="Wingdings 2" pitchFamily="18" charset="2"/>
              <a:buNone/>
            </a:pPr>
            <a:r>
              <a:rPr lang="en-US" altLang="zh-CN" sz="1600" b="1" smtClean="0">
                <a:latin typeface="Arial Narrow" pitchFamily="34" charset="0"/>
              </a:rPr>
              <a:t>	{</a:t>
            </a:r>
          </a:p>
          <a:p>
            <a:pPr eaLnBrk="1" hangingPunct="1">
              <a:spcBef>
                <a:spcPct val="0"/>
              </a:spcBef>
              <a:buFont typeface="Wingdings 2" pitchFamily="18" charset="2"/>
              <a:buNone/>
            </a:pPr>
            <a:r>
              <a:rPr lang="en-US" altLang="zh-CN" sz="1600" smtClean="0">
                <a:latin typeface="Arial Narrow" pitchFamily="34" charset="0"/>
              </a:rPr>
              <a:t>		String[] forGB = {"", args[1]+"/Data0"};</a:t>
            </a:r>
          </a:p>
          <a:p>
            <a:pPr eaLnBrk="1" hangingPunct="1">
              <a:spcBef>
                <a:spcPct val="0"/>
              </a:spcBef>
              <a:buFont typeface="Wingdings 2" pitchFamily="18" charset="2"/>
              <a:buNone/>
            </a:pPr>
            <a:r>
              <a:rPr lang="en-US" altLang="zh-CN" sz="1600" smtClean="0">
                <a:latin typeface="Arial Narrow" pitchFamily="34" charset="0"/>
              </a:rPr>
              <a:t>		forGB[0] = args[0];</a:t>
            </a:r>
          </a:p>
          <a:p>
            <a:pPr eaLnBrk="1" hangingPunct="1">
              <a:spcBef>
                <a:spcPct val="0"/>
              </a:spcBef>
              <a:buFont typeface="Wingdings 2" pitchFamily="18" charset="2"/>
              <a:buNone/>
            </a:pPr>
            <a:r>
              <a:rPr lang="en-US" altLang="zh-CN" sz="1600" smtClean="0">
                <a:solidFill>
                  <a:srgbClr val="FF0000"/>
                </a:solidFill>
                <a:latin typeface="Arial Narrow" pitchFamily="34" charset="0"/>
              </a:rPr>
              <a:t>		GraphBuilder.</a:t>
            </a:r>
            <a:r>
              <a:rPr lang="en-US" altLang="zh-CN" sz="1600" i="1" smtClean="0">
                <a:solidFill>
                  <a:srgbClr val="FF0000"/>
                </a:solidFill>
                <a:latin typeface="Arial Narrow" pitchFamily="34" charset="0"/>
              </a:rPr>
              <a:t>main(forGB)</a:t>
            </a:r>
            <a:r>
              <a:rPr lang="en-US" altLang="zh-CN" sz="1600" i="1" smtClean="0">
                <a:latin typeface="Arial Narrow" pitchFamily="34" charset="0"/>
              </a:rPr>
              <a:t>;</a:t>
            </a:r>
          </a:p>
          <a:p>
            <a:pPr eaLnBrk="1" hangingPunct="1">
              <a:spcBef>
                <a:spcPct val="0"/>
              </a:spcBef>
              <a:buFont typeface="Wingdings 2" pitchFamily="18" charset="2"/>
              <a:buNone/>
            </a:pPr>
            <a:endParaRPr lang="zh-CN" altLang="en-US" sz="1600" smtClean="0">
              <a:latin typeface="Arial Narrow" pitchFamily="34" charset="0"/>
            </a:endParaRPr>
          </a:p>
          <a:p>
            <a:pPr eaLnBrk="1" hangingPunct="1">
              <a:spcBef>
                <a:spcPct val="0"/>
              </a:spcBef>
              <a:buFont typeface="Wingdings 2" pitchFamily="18" charset="2"/>
              <a:buNone/>
            </a:pPr>
            <a:r>
              <a:rPr lang="en-US" altLang="zh-CN" sz="1600" smtClean="0">
                <a:latin typeface="Arial Narrow" pitchFamily="34" charset="0"/>
              </a:rPr>
              <a:t>		String[] forItr = {"Data","Data"};</a:t>
            </a:r>
          </a:p>
          <a:p>
            <a:pPr eaLnBrk="1" hangingPunct="1">
              <a:spcBef>
                <a:spcPct val="0"/>
              </a:spcBef>
              <a:buFont typeface="Wingdings 2" pitchFamily="18" charset="2"/>
              <a:buNone/>
            </a:pPr>
            <a:r>
              <a:rPr lang="nn-NO" altLang="zh-CN" sz="1600" b="1" smtClean="0">
                <a:latin typeface="Arial Narrow" pitchFamily="34" charset="0"/>
              </a:rPr>
              <a:t>		for (int i=0; i&lt;</a:t>
            </a:r>
            <a:r>
              <a:rPr lang="nn-NO" altLang="zh-CN" sz="1600" b="1" i="1" smtClean="0">
                <a:latin typeface="Arial Narrow" pitchFamily="34" charset="0"/>
              </a:rPr>
              <a:t>times; i++) {</a:t>
            </a:r>
          </a:p>
          <a:p>
            <a:pPr eaLnBrk="1" hangingPunct="1">
              <a:spcBef>
                <a:spcPct val="0"/>
              </a:spcBef>
              <a:buFont typeface="Wingdings 2" pitchFamily="18" charset="2"/>
              <a:buNone/>
            </a:pPr>
            <a:r>
              <a:rPr lang="en-US" altLang="zh-CN" sz="1600" smtClean="0">
                <a:latin typeface="Arial Narrow" pitchFamily="34" charset="0"/>
              </a:rPr>
              <a:t>			forItr[0] = args[1]+"/Data"+(i);</a:t>
            </a:r>
          </a:p>
          <a:p>
            <a:pPr eaLnBrk="1" hangingPunct="1">
              <a:spcBef>
                <a:spcPct val="0"/>
              </a:spcBef>
              <a:buFont typeface="Wingdings 2" pitchFamily="18" charset="2"/>
              <a:buNone/>
            </a:pPr>
            <a:r>
              <a:rPr lang="en-US" altLang="zh-CN" sz="1600" smtClean="0">
                <a:latin typeface="Arial Narrow" pitchFamily="34" charset="0"/>
              </a:rPr>
              <a:t>			forItr[1] = args[1]+"/Data"+(i+1);</a:t>
            </a:r>
          </a:p>
          <a:p>
            <a:pPr eaLnBrk="1" hangingPunct="1">
              <a:spcBef>
                <a:spcPct val="0"/>
              </a:spcBef>
              <a:buFont typeface="Wingdings 2" pitchFamily="18" charset="2"/>
              <a:buNone/>
            </a:pPr>
            <a:r>
              <a:rPr lang="en-US" altLang="zh-CN" sz="1600" smtClean="0">
                <a:solidFill>
                  <a:srgbClr val="FF0000"/>
                </a:solidFill>
                <a:latin typeface="Arial Narrow" pitchFamily="34" charset="0"/>
              </a:rPr>
              <a:t>			PageRankIter.</a:t>
            </a:r>
            <a:r>
              <a:rPr lang="en-US" altLang="zh-CN" sz="1600" i="1" smtClean="0">
                <a:solidFill>
                  <a:srgbClr val="FF0000"/>
                </a:solidFill>
                <a:latin typeface="Arial Narrow" pitchFamily="34" charset="0"/>
              </a:rPr>
              <a:t>main(forItr);</a:t>
            </a:r>
          </a:p>
          <a:p>
            <a:pPr eaLnBrk="1" hangingPunct="1">
              <a:spcBef>
                <a:spcPct val="0"/>
              </a:spcBef>
              <a:buFont typeface="Wingdings 2" pitchFamily="18" charset="2"/>
              <a:buNone/>
            </a:pPr>
            <a:r>
              <a:rPr lang="en-US" altLang="zh-CN" sz="1600" smtClean="0">
                <a:latin typeface="Arial Narrow" pitchFamily="34" charset="0"/>
              </a:rPr>
              <a:t>		}</a:t>
            </a:r>
          </a:p>
          <a:p>
            <a:pPr eaLnBrk="1" hangingPunct="1">
              <a:spcBef>
                <a:spcPct val="0"/>
              </a:spcBef>
              <a:buFont typeface="Wingdings 2" pitchFamily="18" charset="2"/>
              <a:buNone/>
            </a:pPr>
            <a:endParaRPr lang="zh-CN" altLang="en-US" sz="1600" smtClean="0">
              <a:latin typeface="Arial Narrow" pitchFamily="34" charset="0"/>
            </a:endParaRPr>
          </a:p>
          <a:p>
            <a:pPr eaLnBrk="1" hangingPunct="1">
              <a:spcBef>
                <a:spcPct val="0"/>
              </a:spcBef>
              <a:buFont typeface="Wingdings 2" pitchFamily="18" charset="2"/>
              <a:buNone/>
            </a:pPr>
            <a:r>
              <a:rPr lang="en-US" altLang="zh-CN" sz="1600" smtClean="0">
                <a:latin typeface="Arial Narrow" pitchFamily="34" charset="0"/>
              </a:rPr>
              <a:t>		String[] forRV = {args[1]+"/Data"+</a:t>
            </a:r>
            <a:r>
              <a:rPr lang="en-US" altLang="zh-CN" sz="1600" i="1" smtClean="0">
                <a:latin typeface="Arial Narrow" pitchFamily="34" charset="0"/>
              </a:rPr>
              <a:t>times, args[1]+"/FinalRank"};</a:t>
            </a:r>
          </a:p>
          <a:p>
            <a:pPr eaLnBrk="1" hangingPunct="1">
              <a:spcBef>
                <a:spcPct val="0"/>
              </a:spcBef>
              <a:buFont typeface="Wingdings 2" pitchFamily="18" charset="2"/>
              <a:buNone/>
            </a:pPr>
            <a:r>
              <a:rPr lang="en-US" altLang="zh-CN" sz="1600" smtClean="0">
                <a:solidFill>
                  <a:srgbClr val="FF0000"/>
                </a:solidFill>
                <a:latin typeface="Arial Narrow" pitchFamily="34" charset="0"/>
              </a:rPr>
              <a:t>		PageRankViewer.</a:t>
            </a:r>
            <a:r>
              <a:rPr lang="en-US" altLang="zh-CN" sz="1600" i="1" smtClean="0">
                <a:solidFill>
                  <a:srgbClr val="FF0000"/>
                </a:solidFill>
                <a:latin typeface="Arial Narrow" pitchFamily="34" charset="0"/>
              </a:rPr>
              <a:t>main(forRV);</a:t>
            </a:r>
          </a:p>
          <a:p>
            <a:pPr eaLnBrk="1" hangingPunct="1">
              <a:spcBef>
                <a:spcPct val="0"/>
              </a:spcBef>
              <a:buFont typeface="Wingdings 2" pitchFamily="18" charset="2"/>
              <a:buNone/>
            </a:pPr>
            <a:r>
              <a:rPr lang="en-US" altLang="zh-CN" sz="1600" smtClean="0">
                <a:latin typeface="Arial Narrow" pitchFamily="34" charset="0"/>
              </a:rPr>
              <a:t>	}</a:t>
            </a:r>
          </a:p>
          <a:p>
            <a:pPr eaLnBrk="1" hangingPunct="1">
              <a:spcBef>
                <a:spcPct val="0"/>
              </a:spcBef>
              <a:buFont typeface="Wingdings 2" pitchFamily="18" charset="2"/>
              <a:buNone/>
            </a:pPr>
            <a:r>
              <a:rPr lang="en-US" altLang="zh-CN" sz="1600" smtClean="0">
                <a:latin typeface="Arial Narrow" pitchFamily="34" charset="0"/>
              </a:rPr>
              <a:t>}</a:t>
            </a:r>
          </a:p>
          <a:p>
            <a:pPr eaLnBrk="1" hangingPunct="1">
              <a:spcBef>
                <a:spcPct val="0"/>
              </a:spcBef>
              <a:buFont typeface="Wingdings 2" pitchFamily="18" charset="2"/>
              <a:buNone/>
            </a:pPr>
            <a:r>
              <a:rPr lang="zh-CN" altLang="en-US" sz="1400" smtClean="0">
                <a:latin typeface="Arial Narrow" pitchFamily="34" charset="0"/>
              </a:rPr>
              <a:t>也可以使用</a:t>
            </a:r>
            <a:r>
              <a:rPr lang="en-US" altLang="zh-CN" sz="1400" u="sng" smtClean="0">
                <a:latin typeface="Arial Narrow" pitchFamily="34" charset="0"/>
              </a:rPr>
              <a:t>org.apache.hadoop.util.ProgramDriver</a:t>
            </a:r>
            <a:endParaRPr lang="zh-CN" altLang="en-US" sz="1400" smtClean="0">
              <a:latin typeface="Arial Narrow" pitchFamily="34" charset="0"/>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ChangeArrowheads="1"/>
          </p:cNvSpPr>
          <p:nvPr/>
        </p:nvSpPr>
        <p:spPr bwMode="auto">
          <a:xfrm>
            <a:off x="439738" y="177800"/>
            <a:ext cx="7326312" cy="777875"/>
          </a:xfrm>
          <a:prstGeom prst="rect">
            <a:avLst/>
          </a:prstGeom>
          <a:noFill/>
          <a:ln w="9525">
            <a:noFill/>
            <a:miter lim="800000"/>
            <a:headEnd/>
            <a:tailEnd/>
          </a:ln>
        </p:spPr>
        <p:txBody>
          <a:bodyPr bIns="91440" anchor="b"/>
          <a:lstStyle/>
          <a:p>
            <a:r>
              <a:rPr lang="zh-CN" altLang="en-US" sz="3200" b="1" dirty="0">
                <a:solidFill>
                  <a:srgbClr val="0066FF"/>
                </a:solidFill>
                <a:latin typeface="Franklin Gothic Book" charset="0"/>
                <a:ea typeface="YouYuan" pitchFamily="49" charset="-122"/>
                <a:sym typeface="YouYuan" pitchFamily="49" charset="-122"/>
              </a:rPr>
              <a:t>实验</a:t>
            </a:r>
            <a:r>
              <a:rPr lang="en-US" altLang="zh-CN" sz="3200" b="1" dirty="0">
                <a:solidFill>
                  <a:srgbClr val="0066FF"/>
                </a:solidFill>
                <a:latin typeface="Franklin Gothic Book" charset="0"/>
                <a:ea typeface="YouYuan" pitchFamily="49" charset="-122"/>
                <a:sym typeface="YouYuan" pitchFamily="49" charset="-122"/>
              </a:rPr>
              <a:t>4</a:t>
            </a:r>
            <a:r>
              <a:rPr lang="zh-CN" altLang="en-US" sz="3200" b="1" dirty="0">
                <a:solidFill>
                  <a:srgbClr val="0066FF"/>
                </a:solidFill>
                <a:latin typeface="Franklin Gothic Book" charset="0"/>
                <a:ea typeface="YouYuan" pitchFamily="49" charset="-122"/>
                <a:sym typeface="YouYuan" pitchFamily="49" charset="-122"/>
              </a:rPr>
              <a:t>：社交网络图三角形计数</a:t>
            </a:r>
            <a:endParaRPr lang="en-US" sz="3200" b="1" dirty="0">
              <a:solidFill>
                <a:srgbClr val="0066FF"/>
              </a:solidFill>
              <a:latin typeface="Franklin Gothic Book" charset="0"/>
              <a:ea typeface="YouYuan" pitchFamily="49" charset="-122"/>
              <a:sym typeface="YouYuan" pitchFamily="49" charset="-122"/>
            </a:endParaRPr>
          </a:p>
        </p:txBody>
      </p:sp>
      <p:sp>
        <p:nvSpPr>
          <p:cNvPr id="8" name="Content Placeholder 2"/>
          <p:cNvSpPr>
            <a:spLocks noGrp="1" noChangeArrowheads="1"/>
          </p:cNvSpPr>
          <p:nvPr>
            <p:ph sz="quarter" idx="1"/>
          </p:nvPr>
        </p:nvSpPr>
        <p:spPr>
          <a:xfrm>
            <a:off x="331788" y="1108075"/>
            <a:ext cx="8812212" cy="5486400"/>
          </a:xfrm>
        </p:spPr>
        <p:txBody>
          <a:bodyPr/>
          <a:lstStyle/>
          <a:p>
            <a:pPr marL="274638" lvl="1" indent="-274638" algn="l" eaLnBrk="1" hangingPunct="1">
              <a:spcBef>
                <a:spcPts val="575"/>
              </a:spcBef>
              <a:buClr>
                <a:schemeClr val="accent1"/>
              </a:buClr>
            </a:pPr>
            <a:r>
              <a:rPr lang="zh-CN" altLang="en-US" sz="2600" b="1" dirty="0" smtClean="0">
                <a:solidFill>
                  <a:srgbClr val="00B050"/>
                </a:solidFill>
                <a:latin typeface="Franklin Gothic Book" charset="0"/>
                <a:ea typeface="YouYuan" pitchFamily="49" charset="-122"/>
                <a:sym typeface="Franklin Gothic Book" charset="0"/>
              </a:rPr>
              <a:t>实验内容与要求</a:t>
            </a:r>
          </a:p>
          <a:p>
            <a:pPr marL="274638" lvl="1" indent="-274638" algn="l" eaLnBrk="1" hangingPunct="1">
              <a:spcBef>
                <a:spcPts val="575"/>
              </a:spcBef>
              <a:buClr>
                <a:schemeClr val="accent1"/>
              </a:buClr>
              <a:buFont typeface="Wingdings 2" pitchFamily="18" charset="2"/>
              <a:buAutoNum type="arabicPeriod"/>
            </a:pPr>
            <a:r>
              <a:rPr lang="en-US" altLang="en-US" sz="2200" dirty="0" err="1" smtClean="0">
                <a:latin typeface="Franklin Gothic Book" charset="0"/>
                <a:ea typeface="SimHei" pitchFamily="49" charset="-122"/>
                <a:sym typeface="Franklin Gothic Book" charset="0"/>
              </a:rPr>
              <a:t>本次实验的输入数据是一张社交网络的关系图</a:t>
            </a:r>
            <a:endParaRPr lang="en-US" altLang="en-US" sz="2200" dirty="0" smtClean="0">
              <a:latin typeface="Franklin Gothic Book" charset="0"/>
              <a:ea typeface="SimHei" pitchFamily="49" charset="-122"/>
              <a:sym typeface="Franklin Gothic Book" charset="0"/>
            </a:endParaRPr>
          </a:p>
          <a:p>
            <a:pPr marL="274638" lvl="1" indent="-274638" algn="l" eaLnBrk="1" hangingPunct="1">
              <a:spcBef>
                <a:spcPts val="575"/>
              </a:spcBef>
              <a:buClr>
                <a:schemeClr val="accent1"/>
              </a:buClr>
              <a:buFont typeface="Wingdings 2" pitchFamily="18" charset="2"/>
              <a:buAutoNum type="arabicPeriod"/>
            </a:pPr>
            <a:r>
              <a:rPr lang="en-US" altLang="en-US" sz="2200" dirty="0" err="1" smtClean="0">
                <a:latin typeface="Franklin Gothic Book" charset="0"/>
                <a:ea typeface="SimHei" pitchFamily="49" charset="-122"/>
                <a:sym typeface="Franklin Gothic Book" charset="0"/>
              </a:rPr>
              <a:t>首先请将输入的有向图转换为无向图</a:t>
            </a:r>
            <a:r>
              <a:rPr lang="zh-CN" altLang="en-US" sz="2200" dirty="0" smtClean="0">
                <a:latin typeface="Franklin Gothic Book" charset="0"/>
                <a:ea typeface="SimHei" pitchFamily="49" charset="-122"/>
                <a:sym typeface="Franklin Gothic Book" charset="0"/>
              </a:rPr>
              <a:t>，</a:t>
            </a:r>
            <a:r>
              <a:rPr lang="en-US" altLang="en-US" sz="2200" dirty="0" err="1" smtClean="0">
                <a:latin typeface="Franklin Gothic Book" charset="0"/>
                <a:ea typeface="SimHei" pitchFamily="49" charset="-122"/>
                <a:sym typeface="Franklin Gothic Book" charset="0"/>
              </a:rPr>
              <a:t>然后在无向图上统计图中出现的所有三角形的个数</a:t>
            </a:r>
            <a:r>
              <a:rPr lang="zh-CN" altLang="en-US" sz="2200" dirty="0" smtClean="0">
                <a:latin typeface="Franklin Gothic Book" charset="0"/>
                <a:ea typeface="SimHei" pitchFamily="49" charset="-122"/>
                <a:sym typeface="Franklin Gothic Book" charset="0"/>
              </a:rPr>
              <a:t>，这是一个典型的图分析问题。</a:t>
            </a:r>
            <a:endParaRPr lang="en-US" altLang="en-US" sz="2200" dirty="0" smtClean="0">
              <a:latin typeface="Franklin Gothic Book" charset="0"/>
              <a:ea typeface="SimHei" pitchFamily="49" charset="-122"/>
              <a:sym typeface="Franklin Gothic Book" charset="0"/>
            </a:endParaRPr>
          </a:p>
          <a:p>
            <a:pPr marL="274638" lvl="1" indent="-274638" algn="l" eaLnBrk="1" hangingPunct="1">
              <a:spcBef>
                <a:spcPts val="575"/>
              </a:spcBef>
              <a:buClr>
                <a:schemeClr val="accent1"/>
              </a:buClr>
              <a:buFont typeface="Wingdings 2" pitchFamily="18" charset="2"/>
              <a:buAutoNum type="arabicPeriod"/>
            </a:pPr>
            <a:r>
              <a:rPr lang="en-US" altLang="en-US" sz="2200" dirty="0" err="1" smtClean="0">
                <a:latin typeface="Franklin Gothic Book" charset="0"/>
                <a:ea typeface="SimHei" pitchFamily="49" charset="-122"/>
                <a:sym typeface="Franklin Gothic Book" charset="0"/>
              </a:rPr>
              <a:t>本次实验需要通过多个MapReduce</a:t>
            </a:r>
            <a:r>
              <a:rPr lang="en-US" altLang="en-US" sz="2200" dirty="0" smtClean="0">
                <a:latin typeface="Franklin Gothic Book" charset="0"/>
                <a:ea typeface="SimHei" pitchFamily="49" charset="-122"/>
                <a:sym typeface="Franklin Gothic Book" charset="0"/>
              </a:rPr>
              <a:t> </a:t>
            </a:r>
            <a:r>
              <a:rPr lang="en-US" altLang="en-US" sz="2200" dirty="0" err="1" smtClean="0">
                <a:latin typeface="Franklin Gothic Book" charset="0"/>
                <a:ea typeface="SimHei" pitchFamily="49" charset="-122"/>
                <a:sym typeface="Franklin Gothic Book" charset="0"/>
              </a:rPr>
              <a:t>Job完成，请编写一个Driver程序将这些MapReduce</a:t>
            </a:r>
            <a:r>
              <a:rPr lang="en-US" altLang="en-US" sz="2200" dirty="0" smtClean="0">
                <a:latin typeface="Franklin Gothic Book" charset="0"/>
                <a:ea typeface="SimHei" pitchFamily="49" charset="-122"/>
                <a:sym typeface="Franklin Gothic Book" charset="0"/>
              </a:rPr>
              <a:t> </a:t>
            </a:r>
            <a:r>
              <a:rPr lang="en-US" altLang="en-US" sz="2200" dirty="0" err="1" smtClean="0">
                <a:latin typeface="Franklin Gothic Book" charset="0"/>
                <a:ea typeface="SimHei" pitchFamily="49" charset="-122"/>
                <a:sym typeface="Franklin Gothic Book" charset="0"/>
              </a:rPr>
              <a:t>Job组织在一起执行</a:t>
            </a:r>
            <a:r>
              <a:rPr lang="en-US" altLang="en-US" sz="2200" dirty="0" smtClean="0">
                <a:latin typeface="Franklin Gothic Book" charset="0"/>
                <a:ea typeface="SimHei" pitchFamily="49" charset="-122"/>
                <a:sym typeface="Franklin Gothic Book" charset="0"/>
              </a:rPr>
              <a:t>。</a:t>
            </a:r>
            <a:endParaRPr lang="zh-CN" altLang="en-US" sz="2200" dirty="0" smtClean="0">
              <a:latin typeface="Franklin Gothic Book" charset="0"/>
              <a:ea typeface="SimHei" pitchFamily="49" charset="-122"/>
              <a:sym typeface="Franklin Gothic Book" charset="0"/>
            </a:endParaRPr>
          </a:p>
          <a:p>
            <a:pPr marL="274638" lvl="1" indent="-274638" algn="l" eaLnBrk="1" hangingPunct="1">
              <a:spcBef>
                <a:spcPts val="575"/>
              </a:spcBef>
              <a:buClr>
                <a:schemeClr val="accent1"/>
              </a:buClr>
              <a:buFont typeface="Wingdings 2" pitchFamily="18" charset="2"/>
              <a:buAutoNum type="arabicPeriod"/>
            </a:pPr>
            <a:r>
              <a:rPr lang="zh-CN" altLang="en-US" sz="2200" dirty="0" smtClean="0">
                <a:latin typeface="Franklin Gothic Book" charset="0"/>
                <a:ea typeface="SimHei" pitchFamily="49" charset="-122"/>
                <a:sym typeface="Franklin Gothic Book" charset="0"/>
              </a:rPr>
              <a:t>实验结果提交：要求书写一个实验报告，其中包括：</a:t>
            </a:r>
          </a:p>
          <a:p>
            <a:pPr marL="447675" lvl="2" indent="-265113" algn="l" eaLnBrk="1" hangingPunct="1">
              <a:spcBef>
                <a:spcPts val="575"/>
              </a:spcBef>
              <a:buClr>
                <a:schemeClr val="accent1"/>
              </a:buClr>
              <a:buFont typeface="Wingdings 2" pitchFamily="18" charset="2"/>
              <a:buAutoNum type="arabicPeriod"/>
            </a:pPr>
            <a:r>
              <a:rPr lang="zh-CN" altLang="en-US" sz="1400" dirty="0" smtClean="0">
                <a:solidFill>
                  <a:srgbClr val="0066FF"/>
                </a:solidFill>
                <a:latin typeface="Franklin Gothic Book" charset="0"/>
                <a:ea typeface="SimHei" pitchFamily="49" charset="-122"/>
                <a:sym typeface="Franklin Gothic Book" charset="0"/>
              </a:rPr>
              <a:t>实验设计说明，包括主要设计思路、算法设计、程序和各个类的设计说明</a:t>
            </a:r>
          </a:p>
          <a:p>
            <a:pPr marL="447675" lvl="2" indent="-265113" algn="l" eaLnBrk="1" hangingPunct="1">
              <a:spcBef>
                <a:spcPts val="575"/>
              </a:spcBef>
              <a:buClr>
                <a:schemeClr val="accent1"/>
              </a:buClr>
              <a:buFont typeface="Wingdings 2" pitchFamily="18" charset="2"/>
              <a:buAutoNum type="arabicPeriod"/>
            </a:pPr>
            <a:r>
              <a:rPr lang="zh-CN" altLang="en-US" sz="1400" dirty="0" smtClean="0">
                <a:solidFill>
                  <a:srgbClr val="0066FF"/>
                </a:solidFill>
                <a:latin typeface="Franklin Gothic Book" charset="0"/>
                <a:ea typeface="SimHei" pitchFamily="49" charset="-122"/>
                <a:sym typeface="Franklin Gothic Book" charset="0"/>
              </a:rPr>
              <a:t>程序运行和实验结果说明和分析,</a:t>
            </a:r>
            <a:r>
              <a:rPr lang="en-US" altLang="en-US" sz="1400" dirty="0" err="1" smtClean="0">
                <a:solidFill>
                  <a:srgbClr val="0066FF"/>
                </a:solidFill>
                <a:latin typeface="Franklin Gothic Book" charset="0"/>
                <a:ea typeface="SimHei" pitchFamily="49" charset="-122"/>
                <a:sym typeface="Franklin Gothic Book" charset="0"/>
              </a:rPr>
              <a:t>包括最终统计出的三角形个数</a:t>
            </a:r>
            <a:endParaRPr lang="en-US" altLang="en-US" sz="1400" dirty="0" smtClean="0">
              <a:solidFill>
                <a:srgbClr val="0066FF"/>
              </a:solidFill>
              <a:latin typeface="Franklin Gothic Book" charset="0"/>
              <a:ea typeface="SimHei" pitchFamily="49" charset="-122"/>
              <a:sym typeface="Franklin Gothic Book" charset="0"/>
            </a:endParaRPr>
          </a:p>
          <a:p>
            <a:pPr marL="447675" lvl="2" indent="-265113" algn="l" eaLnBrk="1" hangingPunct="1">
              <a:spcBef>
                <a:spcPts val="575"/>
              </a:spcBef>
              <a:buClr>
                <a:schemeClr val="accent1"/>
              </a:buClr>
              <a:buFont typeface="Wingdings 2" pitchFamily="18" charset="2"/>
              <a:buAutoNum type="arabicPeriod"/>
            </a:pPr>
            <a:r>
              <a:rPr lang="zh-CN" altLang="en-US" sz="1400" dirty="0" smtClean="0">
                <a:solidFill>
                  <a:srgbClr val="0066FF"/>
                </a:solidFill>
                <a:latin typeface="Franklin Gothic Book" charset="0"/>
                <a:ea typeface="SimHei" pitchFamily="49" charset="-122"/>
                <a:sym typeface="Franklin Gothic Book" charset="0"/>
              </a:rPr>
              <a:t>性能、扩展性等方面存在的不足和可能的改进之处</a:t>
            </a:r>
          </a:p>
          <a:p>
            <a:pPr marL="447675" lvl="2" indent="-265113" algn="l" eaLnBrk="1" hangingPunct="1">
              <a:spcBef>
                <a:spcPts val="575"/>
              </a:spcBef>
              <a:buClr>
                <a:schemeClr val="accent1"/>
              </a:buClr>
              <a:buFont typeface="Wingdings 2" pitchFamily="18" charset="2"/>
              <a:buAutoNum type="arabicPeriod"/>
            </a:pPr>
            <a:r>
              <a:rPr lang="zh-CN" altLang="en-US" sz="1400" dirty="0" smtClean="0">
                <a:solidFill>
                  <a:srgbClr val="0066FF"/>
                </a:solidFill>
                <a:ea typeface="SimHei" pitchFamily="49" charset="-122"/>
              </a:rPr>
              <a:t>源程序 ，执行程序</a:t>
            </a:r>
            <a:endParaRPr lang="en-US" altLang="zh-CN" sz="1400" dirty="0" smtClean="0">
              <a:solidFill>
                <a:srgbClr val="0066FF"/>
              </a:solidFill>
              <a:ea typeface="SimHei" pitchFamily="49" charset="-122"/>
            </a:endParaRPr>
          </a:p>
          <a:p>
            <a:pPr marL="447675" lvl="2" indent="-265113" algn="l" eaLnBrk="1" hangingPunct="1">
              <a:spcBef>
                <a:spcPts val="575"/>
              </a:spcBef>
              <a:buClr>
                <a:schemeClr val="accent1"/>
              </a:buClr>
              <a:buFont typeface="Wingdings 2" pitchFamily="18" charset="2"/>
              <a:buAutoNum type="arabicPeriod"/>
            </a:pPr>
            <a:r>
              <a:rPr lang="en-US" altLang="en-US" sz="1400" dirty="0" err="1" smtClean="0">
                <a:solidFill>
                  <a:srgbClr val="0066FF"/>
                </a:solidFill>
                <a:latin typeface="Franklin Gothic Book" charset="0"/>
                <a:ea typeface="SimHei" pitchFamily="49" charset="-122"/>
                <a:sym typeface="Franklin Gothic Book" charset="0"/>
              </a:rPr>
              <a:t>更多细节见“实验要求”文件夹下的具体内容</a:t>
            </a:r>
            <a:endParaRPr lang="zh-CN" altLang="en-US" sz="1400" dirty="0" smtClean="0">
              <a:solidFill>
                <a:srgbClr val="0066FF"/>
              </a:solidFill>
              <a:latin typeface="Franklin Gothic Book" charset="0"/>
              <a:ea typeface="SimHei" pitchFamily="49" charset="-122"/>
              <a:sym typeface="Franklin Gothic Book" charset="0"/>
            </a:endParaRPr>
          </a:p>
          <a:p>
            <a:pPr marL="447675" lvl="2" indent="-265113" algn="l" eaLnBrk="1" hangingPunct="1">
              <a:spcBef>
                <a:spcPts val="575"/>
              </a:spcBef>
              <a:buClr>
                <a:schemeClr val="accent1"/>
              </a:buClr>
              <a:buFont typeface="Wingdings 2" pitchFamily="18" charset="2"/>
              <a:buAutoNum type="arabicPeriod"/>
            </a:pPr>
            <a:r>
              <a:rPr lang="zh-CN" altLang="en-US" sz="1400" dirty="0" smtClean="0">
                <a:solidFill>
                  <a:srgbClr val="0066FF"/>
                </a:solidFill>
                <a:latin typeface="Franklin Gothic Book" charset="0"/>
                <a:ea typeface="SimHei" pitchFamily="49" charset="-122"/>
                <a:sym typeface="Franklin Gothic Book" charset="0"/>
              </a:rPr>
              <a:t>实验报告文件命名规则：</a:t>
            </a:r>
            <a:r>
              <a:rPr lang="zh-CN" altLang="en-US" sz="1400" dirty="0" smtClean="0">
                <a:solidFill>
                  <a:srgbClr val="FF0000"/>
                </a:solidFill>
                <a:latin typeface="Franklin Gothic Book" charset="0"/>
                <a:ea typeface="SimHei" pitchFamily="49" charset="-122"/>
                <a:sym typeface="Franklin Gothic Book" charset="0"/>
              </a:rPr>
              <a:t>MPLab4-</a:t>
            </a:r>
            <a:r>
              <a:rPr lang="zh-CN" altLang="en-US" sz="1400" dirty="0" smtClean="0">
                <a:solidFill>
                  <a:srgbClr val="FF0000"/>
                </a:solidFill>
                <a:ea typeface="SimHei" pitchFamily="49" charset="-122"/>
              </a:rPr>
              <a:t>组号-组长姓名</a:t>
            </a:r>
            <a:r>
              <a:rPr lang="zh-CN" altLang="en-US" sz="1400" dirty="0" smtClean="0">
                <a:solidFill>
                  <a:srgbClr val="FF0000"/>
                </a:solidFill>
                <a:latin typeface="Franklin Gothic Book" charset="0"/>
                <a:ea typeface="SimHei" pitchFamily="49" charset="-122"/>
                <a:sym typeface="Franklin Gothic Book" charset="0"/>
              </a:rPr>
              <a:t>.doc</a:t>
            </a:r>
          </a:p>
          <a:p>
            <a:pPr marL="447675" lvl="2" indent="-265113" algn="l">
              <a:spcBef>
                <a:spcPts val="575"/>
              </a:spcBef>
              <a:buClr>
                <a:schemeClr val="accent1"/>
              </a:buClr>
              <a:buFont typeface="Wingdings 2" pitchFamily="18" charset="2"/>
              <a:buAutoNum type="arabicPeriod"/>
            </a:pPr>
            <a:r>
              <a:rPr lang="zh-CN" altLang="en-US" sz="1400" dirty="0" smtClean="0">
                <a:solidFill>
                  <a:srgbClr val="0066FF"/>
                </a:solidFill>
                <a:latin typeface="Franklin Gothic Book" charset="0"/>
                <a:ea typeface="SimHei" pitchFamily="49" charset="-122"/>
                <a:sym typeface="Franklin Gothic Book" charset="0"/>
              </a:rPr>
              <a:t>实验报告提交至</a:t>
            </a:r>
            <a:r>
              <a:rPr lang="zh-CN" altLang="en-US" sz="1800" dirty="0" smtClean="0">
                <a:solidFill>
                  <a:srgbClr val="0066FF"/>
                </a:solidFill>
                <a:latin typeface="Franklin Gothic Book" charset="0"/>
                <a:ea typeface="SimHei" pitchFamily="49" charset="-122"/>
                <a:sym typeface="Franklin Gothic Book" charset="0"/>
              </a:rPr>
              <a:t>：</a:t>
            </a:r>
            <a:r>
              <a:rPr lang="zh-CN" altLang="en-US" sz="1600" dirty="0" smtClean="0">
                <a:solidFill>
                  <a:srgbClr val="FF0000"/>
                </a:solidFill>
                <a:ea typeface="SimHei" pitchFamily="49" charset="-122"/>
              </a:rPr>
              <a:t> ftp://pasa-bigdata.nju.edu.cn </a:t>
            </a:r>
            <a:r>
              <a:rPr lang="zh-CN" altLang="en-US" sz="1200" dirty="0" smtClean="0">
                <a:solidFill>
                  <a:srgbClr val="FF0000"/>
                </a:solidFill>
                <a:latin typeface="Arial" pitchFamily="34" charset="0"/>
                <a:ea typeface="SimHei" pitchFamily="49" charset="-122"/>
                <a:sym typeface="Arial" pitchFamily="34" charset="0"/>
              </a:rPr>
              <a:t>   </a:t>
            </a:r>
            <a:r>
              <a:rPr lang="zh-CN" altLang="en-US" sz="1200" dirty="0" smtClean="0">
                <a:solidFill>
                  <a:srgbClr val="FF0000"/>
                </a:solidFill>
                <a:ea typeface="SimHei" pitchFamily="49" charset="-122"/>
              </a:rPr>
              <a:t>用户名：</a:t>
            </a:r>
            <a:r>
              <a:rPr lang="zh-CN" altLang="en-US" sz="1600" dirty="0" smtClean="0">
                <a:solidFill>
                  <a:srgbClr val="FF0000"/>
                </a:solidFill>
                <a:ea typeface="SimHei" pitchFamily="49" charset="-122"/>
              </a:rPr>
              <a:t>hadoopcourse</a:t>
            </a:r>
            <a:r>
              <a:rPr lang="zh-CN" altLang="en-US" sz="1200" dirty="0" smtClean="0">
                <a:solidFill>
                  <a:srgbClr val="FF0000"/>
                </a:solidFill>
                <a:ea typeface="SimHei" pitchFamily="49" charset="-122"/>
              </a:rPr>
              <a:t>   口令：</a:t>
            </a:r>
            <a:r>
              <a:rPr lang="zh-CN" altLang="en-US" sz="1600" dirty="0" smtClean="0">
                <a:solidFill>
                  <a:srgbClr val="FF0000"/>
                </a:solidFill>
                <a:ea typeface="SimHei" pitchFamily="49" charset="-122"/>
              </a:rPr>
              <a:t>course201</a:t>
            </a:r>
            <a:r>
              <a:rPr lang="en-US" altLang="zh-CN" sz="1600" dirty="0" smtClean="0">
                <a:solidFill>
                  <a:srgbClr val="FF0000"/>
                </a:solidFill>
                <a:ea typeface="SimHei" pitchFamily="49" charset="-122"/>
              </a:rPr>
              <a:t>6</a:t>
            </a:r>
            <a:endParaRPr lang="zh-CN" altLang="en-US" sz="1600" dirty="0" smtClean="0">
              <a:solidFill>
                <a:srgbClr val="FF0000"/>
              </a:solidFill>
              <a:ea typeface="SimHei" pitchFamily="49" charset="-122"/>
            </a:endParaRPr>
          </a:p>
          <a:p>
            <a:pPr marL="447675" lvl="2" indent="-265113" algn="l" eaLnBrk="1" hangingPunct="1">
              <a:spcBef>
                <a:spcPts val="575"/>
              </a:spcBef>
              <a:buClr>
                <a:schemeClr val="accent1"/>
              </a:buClr>
            </a:pPr>
            <a:r>
              <a:rPr lang="zh-CN" altLang="en-US" sz="1400" dirty="0" smtClean="0">
                <a:solidFill>
                  <a:srgbClr val="0066FF"/>
                </a:solidFill>
                <a:latin typeface="Franklin Gothic Book" charset="0"/>
                <a:ea typeface="SimHei" pitchFamily="49" charset="-122"/>
                <a:sym typeface="Franklin Gothic Book" charset="0"/>
              </a:rPr>
              <a:t>8. 实验完成时间： </a:t>
            </a:r>
            <a:r>
              <a:rPr lang="en-US" altLang="zh-CN" sz="1400" dirty="0" smtClean="0">
                <a:solidFill>
                  <a:srgbClr val="FF0000"/>
                </a:solidFill>
                <a:ea typeface="SimHei" pitchFamily="49" charset="-122"/>
              </a:rPr>
              <a:t>11</a:t>
            </a:r>
            <a:r>
              <a:rPr lang="zh-CN" altLang="en-US" sz="1400" dirty="0" smtClean="0">
                <a:solidFill>
                  <a:srgbClr val="FF0000"/>
                </a:solidFill>
                <a:latin typeface="Franklin Gothic Book" charset="0"/>
                <a:ea typeface="SimHei" pitchFamily="49" charset="-122"/>
                <a:sym typeface="Franklin Gothic Book" charset="0"/>
              </a:rPr>
              <a:t>月</a:t>
            </a:r>
            <a:r>
              <a:rPr lang="en-US" altLang="zh-CN" sz="1400" dirty="0" smtClean="0">
                <a:solidFill>
                  <a:srgbClr val="FF0000"/>
                </a:solidFill>
                <a:latin typeface="Franklin Gothic Book" charset="0"/>
                <a:ea typeface="SimHei" pitchFamily="49" charset="-122"/>
                <a:sym typeface="Franklin Gothic Book" charset="0"/>
              </a:rPr>
              <a:t>23</a:t>
            </a:r>
            <a:r>
              <a:rPr lang="zh-CN" altLang="en-US" sz="1400" dirty="0" smtClean="0">
                <a:solidFill>
                  <a:srgbClr val="FF0000"/>
                </a:solidFill>
                <a:latin typeface="Franklin Gothic Book" charset="0"/>
                <a:ea typeface="SimHei" pitchFamily="49" charset="-122"/>
                <a:sym typeface="Franklin Gothic Book" charset="0"/>
              </a:rPr>
              <a:t>日前完成并提交报告</a:t>
            </a:r>
            <a:endParaRPr lang="zh-CN" altLang="en-US" sz="1400" dirty="0" smtClean="0"/>
          </a:p>
        </p:txBody>
      </p:sp>
    </p:spTree>
  </p:cSld>
  <p:clrMapOvr>
    <a:masterClrMapping/>
  </p:clrMapOvr>
  <p:transition>
    <p:cover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41363" y="2820988"/>
            <a:ext cx="7772400" cy="1143000"/>
          </a:xfrm>
        </p:spPr>
        <p:txBody>
          <a:bodyPr/>
          <a:lstStyle/>
          <a:p>
            <a:pPr algn="ctr" eaLnBrk="1" hangingPunct="1"/>
            <a:r>
              <a:rPr lang="en-US" altLang="zh-CN" sz="6000" smtClean="0">
                <a:solidFill>
                  <a:srgbClr val="C00000"/>
                </a:solidFill>
                <a:latin typeface="Arial Unicode MS" pitchFamily="34" charset="-122"/>
                <a:ea typeface="Arial Unicode MS" pitchFamily="34" charset="-122"/>
                <a:cs typeface="Arial Unicode MS" pitchFamily="34" charset="-122"/>
              </a:rPr>
              <a:t>Thanks</a:t>
            </a:r>
            <a:r>
              <a:rPr lang="zh-CN" altLang="en-US" sz="6000" smtClean="0">
                <a:solidFill>
                  <a:srgbClr val="C00000"/>
                </a:solidFill>
                <a:latin typeface="Arial Unicode MS" pitchFamily="34" charset="-122"/>
                <a:ea typeface="Arial Unicode MS" pitchFamily="34" charset="-122"/>
                <a:cs typeface="Arial Unicode MS" pitchFamily="34" charset="-122"/>
              </a:rPr>
              <a:t>！</a:t>
            </a:r>
          </a:p>
        </p:txBody>
      </p:sp>
    </p:spTree>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sz="quarter" idx="1"/>
          </p:nvPr>
        </p:nvSpPr>
        <p:spPr>
          <a:xfrm>
            <a:off x="785813" y="785813"/>
            <a:ext cx="7772400" cy="4572000"/>
          </a:xfrm>
        </p:spPr>
        <p:txBody>
          <a:bodyPr/>
          <a:lstStyle/>
          <a:p>
            <a:pPr eaLnBrk="1" hangingPunct="1">
              <a:buFont typeface="Wingdings 2" pitchFamily="18" charset="2"/>
              <a:buNone/>
            </a:pPr>
            <a:r>
              <a:rPr lang="zh-CN" altLang="en-US" sz="2800" b="1" smtClean="0">
                <a:solidFill>
                  <a:srgbClr val="00B050"/>
                </a:solidFill>
                <a:latin typeface="黑体" pitchFamily="2" charset="-122"/>
                <a:ea typeface="黑体" pitchFamily="2" charset="-122"/>
              </a:rPr>
              <a:t>图表示方法</a:t>
            </a:r>
            <a:endParaRPr lang="en-US" sz="2800" b="1" smtClean="0">
              <a:solidFill>
                <a:srgbClr val="00B050"/>
              </a:solidFill>
              <a:latin typeface="黑体" pitchFamily="2" charset="-122"/>
              <a:ea typeface="黑体" pitchFamily="2" charset="-122"/>
            </a:endParaRPr>
          </a:p>
          <a:p>
            <a:pPr eaLnBrk="1" hangingPunct="1"/>
            <a:r>
              <a:rPr lang="en-US" altLang="zh-CN" smtClean="0">
                <a:latin typeface="黑体" pitchFamily="2" charset="-122"/>
                <a:ea typeface="黑体" pitchFamily="2" charset="-122"/>
              </a:rPr>
              <a:t>G = (V, E)</a:t>
            </a:r>
          </a:p>
          <a:p>
            <a:pPr eaLnBrk="1" hangingPunct="1"/>
            <a:r>
              <a:rPr lang="zh-CN" altLang="en-US" smtClean="0">
                <a:latin typeface="黑体" pitchFamily="2" charset="-122"/>
                <a:ea typeface="黑体" pitchFamily="2" charset="-122"/>
              </a:rPr>
              <a:t>两种常见的表示方法</a:t>
            </a:r>
            <a:endParaRPr lang="en-US" smtClean="0">
              <a:latin typeface="黑体" pitchFamily="2" charset="-122"/>
              <a:ea typeface="黑体" pitchFamily="2" charset="-122"/>
            </a:endParaRPr>
          </a:p>
          <a:p>
            <a:pPr lvl="1" eaLnBrk="1" hangingPunct="1">
              <a:buFont typeface="Wingdings 2" pitchFamily="18" charset="2"/>
              <a:buNone/>
            </a:pPr>
            <a:r>
              <a:rPr lang="zh-CN" altLang="en-US" sz="2600" smtClean="0">
                <a:solidFill>
                  <a:srgbClr val="C00000"/>
                </a:solidFill>
                <a:latin typeface="黑体" pitchFamily="2" charset="-122"/>
                <a:ea typeface="黑体" pitchFamily="2" charset="-122"/>
              </a:rPr>
              <a:t>邻接表</a:t>
            </a:r>
            <a:endParaRPr lang="en-US" altLang="zh-CN" sz="2600" smtClean="0">
              <a:solidFill>
                <a:srgbClr val="C00000"/>
              </a:solidFill>
              <a:latin typeface="黑体" pitchFamily="2" charset="-122"/>
              <a:ea typeface="黑体" pitchFamily="2" charset="-122"/>
            </a:endParaRPr>
          </a:p>
          <a:p>
            <a:pPr lvl="1" eaLnBrk="1" hangingPunct="1"/>
            <a:r>
              <a:rPr lang="zh-CN" altLang="en-US" sz="2200" smtClean="0">
                <a:latin typeface="黑体" pitchFamily="2" charset="-122"/>
                <a:ea typeface="黑体" pitchFamily="2" charset="-122"/>
              </a:rPr>
              <a:t>优点</a:t>
            </a:r>
            <a:r>
              <a:rPr lang="en-GB" altLang="zh-CN" sz="2200" smtClean="0">
                <a:latin typeface="黑体" pitchFamily="2" charset="-122"/>
                <a:ea typeface="黑体" pitchFamily="2" charset="-122"/>
              </a:rPr>
              <a:t>:</a:t>
            </a:r>
          </a:p>
          <a:p>
            <a:pPr lvl="2" eaLnBrk="1" hangingPunct="1"/>
            <a:r>
              <a:rPr lang="zh-CN" altLang="en-US" smtClean="0">
                <a:latin typeface="黑体" pitchFamily="2" charset="-122"/>
                <a:ea typeface="黑体" pitchFamily="2" charset="-122"/>
              </a:rPr>
              <a:t>表示更加紧凑</a:t>
            </a:r>
            <a:endParaRPr lang="en-US" altLang="zh-CN" smtClean="0">
              <a:latin typeface="黑体" pitchFamily="2" charset="-122"/>
              <a:ea typeface="黑体" pitchFamily="2" charset="-122"/>
            </a:endParaRPr>
          </a:p>
          <a:p>
            <a:pPr lvl="2" eaLnBrk="1" hangingPunct="1"/>
            <a:r>
              <a:rPr lang="zh-CN" altLang="en-US" smtClean="0">
                <a:latin typeface="黑体" pitchFamily="2" charset="-122"/>
                <a:ea typeface="黑体" pitchFamily="2" charset="-122"/>
              </a:rPr>
              <a:t>容易得到出度信息</a:t>
            </a:r>
            <a:endParaRPr lang="en-GB" smtClean="0">
              <a:latin typeface="黑体" pitchFamily="2" charset="-122"/>
              <a:ea typeface="黑体" pitchFamily="2" charset="-122"/>
            </a:endParaRPr>
          </a:p>
          <a:p>
            <a:pPr lvl="1" eaLnBrk="1" hangingPunct="1"/>
            <a:r>
              <a:rPr lang="zh-CN" altLang="en-US" sz="2200" smtClean="0">
                <a:latin typeface="黑体" pitchFamily="2" charset="-122"/>
                <a:ea typeface="黑体" pitchFamily="2" charset="-122"/>
              </a:rPr>
              <a:t>缺点</a:t>
            </a:r>
            <a:r>
              <a:rPr lang="en-GB" altLang="zh-CN" sz="2200" smtClean="0">
                <a:latin typeface="黑体" pitchFamily="2" charset="-122"/>
                <a:ea typeface="黑体" pitchFamily="2" charset="-122"/>
              </a:rPr>
              <a:t>:</a:t>
            </a:r>
          </a:p>
          <a:p>
            <a:pPr lvl="2" eaLnBrk="1" hangingPunct="1"/>
            <a:r>
              <a:rPr lang="zh-CN" altLang="en-US" smtClean="0">
                <a:latin typeface="黑体" pitchFamily="2" charset="-122"/>
                <a:ea typeface="黑体" pitchFamily="2" charset="-122"/>
              </a:rPr>
              <a:t>不方便得出入度信息</a:t>
            </a:r>
            <a:endParaRPr lang="en-GB" smtClean="0">
              <a:latin typeface="黑体" pitchFamily="2" charset="-122"/>
              <a:ea typeface="黑体" pitchFamily="2" charset="-122"/>
            </a:endParaRPr>
          </a:p>
          <a:p>
            <a:pPr lvl="1" eaLnBrk="1" hangingPunct="1"/>
            <a:endParaRPr lang="en-US" smtClean="0">
              <a:latin typeface="黑体" pitchFamily="2" charset="-122"/>
              <a:ea typeface="黑体" pitchFamily="2" charset="-122"/>
            </a:endParaRPr>
          </a:p>
          <a:p>
            <a:pPr lvl="1" eaLnBrk="1" hangingPunct="1">
              <a:buFont typeface="Wingdings 2" pitchFamily="18" charset="2"/>
              <a:buNone/>
            </a:pPr>
            <a:endParaRPr lang="en-US" smtClean="0">
              <a:ea typeface="宋体" charset="-122"/>
            </a:endParaRPr>
          </a:p>
          <a:p>
            <a:pPr eaLnBrk="1" hangingPunct="1">
              <a:buFont typeface="Wingdings 2" pitchFamily="18" charset="2"/>
              <a:buNone/>
            </a:pPr>
            <a:endParaRPr lang="en-US" smtClean="0">
              <a:ea typeface="宋体"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pic>
        <p:nvPicPr>
          <p:cNvPr id="10244" name="Picture 2"/>
          <p:cNvPicPr>
            <a:picLocks noChangeAspect="1" noChangeArrowheads="1"/>
          </p:cNvPicPr>
          <p:nvPr/>
        </p:nvPicPr>
        <p:blipFill>
          <a:blip r:embed="rId2" cstate="print"/>
          <a:srcRect/>
          <a:stretch>
            <a:fillRect/>
          </a:stretch>
        </p:blipFill>
        <p:spPr bwMode="auto">
          <a:xfrm>
            <a:off x="5643563" y="3786188"/>
            <a:ext cx="2952750" cy="2695575"/>
          </a:xfrm>
          <a:prstGeom prst="rect">
            <a:avLst/>
          </a:prstGeom>
          <a:noFill/>
          <a:ln w="9525">
            <a:noFill/>
            <a:miter lim="800000"/>
            <a:headEnd/>
            <a:tailEnd/>
          </a:ln>
        </p:spPr>
      </p:pic>
      <p:pic>
        <p:nvPicPr>
          <p:cNvPr id="10245" name="Picture 3"/>
          <p:cNvPicPr>
            <a:picLocks noChangeAspect="1" noChangeArrowheads="1"/>
          </p:cNvPicPr>
          <p:nvPr/>
        </p:nvPicPr>
        <p:blipFill>
          <a:blip r:embed="rId3" cstate="print"/>
          <a:srcRect/>
          <a:stretch>
            <a:fillRect/>
          </a:stretch>
        </p:blipFill>
        <p:spPr bwMode="auto">
          <a:xfrm>
            <a:off x="2214563" y="4572000"/>
            <a:ext cx="1646237" cy="1901825"/>
          </a:xfrm>
          <a:prstGeom prst="rect">
            <a:avLst/>
          </a:prstGeom>
          <a:noFill/>
          <a:ln w="9525">
            <a:noFill/>
            <a:miter lim="800000"/>
            <a:headEnd/>
            <a:tailEnd/>
          </a:ln>
        </p:spPr>
      </p:pic>
      <p:sp>
        <p:nvSpPr>
          <p:cNvPr id="20" name="Right Arrow 6"/>
          <p:cNvSpPr>
            <a:spLocks noChangeArrowheads="1"/>
          </p:cNvSpPr>
          <p:nvPr/>
        </p:nvSpPr>
        <p:spPr bwMode="auto">
          <a:xfrm flipH="1">
            <a:off x="4357688" y="5429250"/>
            <a:ext cx="769937" cy="381000"/>
          </a:xfrm>
          <a:prstGeom prst="rightArrow">
            <a:avLst>
              <a:gd name="adj1" fmla="val 50000"/>
              <a:gd name="adj2" fmla="val 50053"/>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fontAlgn="auto">
              <a:spcBef>
                <a:spcPts val="0"/>
              </a:spcBef>
              <a:spcAft>
                <a:spcPts val="0"/>
              </a:spcAft>
              <a:defRPr/>
            </a:pPr>
            <a:endParaRPr lang="en-US"/>
          </a:p>
        </p:txBody>
      </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642938" y="714375"/>
            <a:ext cx="7772400" cy="4572000"/>
          </a:xfrm>
        </p:spPr>
        <p:txBody>
          <a:bodyPr/>
          <a:lstStyle/>
          <a:p>
            <a:pPr eaLnBrk="1" hangingPunct="1">
              <a:buFont typeface="Wingdings 2" pitchFamily="18" charset="2"/>
              <a:buNone/>
            </a:pPr>
            <a:r>
              <a:rPr lang="zh-CN" altLang="en-US" sz="2800" b="1" smtClean="0">
                <a:solidFill>
                  <a:srgbClr val="00B050"/>
                </a:solidFill>
                <a:latin typeface="黑体" pitchFamily="2" charset="-122"/>
                <a:ea typeface="黑体" pitchFamily="2" charset="-122"/>
              </a:rPr>
              <a:t>图表示方法</a:t>
            </a:r>
            <a:endParaRPr lang="en-US" sz="2800" b="1" smtClean="0">
              <a:solidFill>
                <a:srgbClr val="00B050"/>
              </a:solidFill>
              <a:latin typeface="黑体" pitchFamily="2" charset="-122"/>
              <a:ea typeface="黑体" pitchFamily="2" charset="-122"/>
            </a:endParaRPr>
          </a:p>
          <a:p>
            <a:pPr lvl="1" eaLnBrk="1" hangingPunct="1">
              <a:buFont typeface="Wingdings 2" pitchFamily="18" charset="2"/>
              <a:buNone/>
            </a:pPr>
            <a:r>
              <a:rPr lang="zh-CN" altLang="en-US" sz="2600" smtClean="0">
                <a:solidFill>
                  <a:srgbClr val="C00000"/>
                </a:solidFill>
                <a:latin typeface="黑体" pitchFamily="2" charset="-122"/>
                <a:ea typeface="黑体" pitchFamily="2" charset="-122"/>
              </a:rPr>
              <a:t>邻接矩阵</a:t>
            </a:r>
            <a:endParaRPr lang="en-US" altLang="zh-CN" sz="2600" smtClean="0">
              <a:solidFill>
                <a:srgbClr val="C00000"/>
              </a:solidFill>
              <a:latin typeface="黑体" pitchFamily="2" charset="-122"/>
              <a:ea typeface="黑体" pitchFamily="2" charset="-122"/>
            </a:endParaRPr>
          </a:p>
          <a:p>
            <a:pPr lvl="1" eaLnBrk="1" hangingPunct="1"/>
            <a:r>
              <a:rPr lang="zh-CN" altLang="en-US" smtClean="0">
                <a:latin typeface="黑体" pitchFamily="2" charset="-122"/>
                <a:ea typeface="黑体" pitchFamily="2" charset="-122"/>
              </a:rPr>
              <a:t>优点</a:t>
            </a:r>
            <a:r>
              <a:rPr lang="en-GB" altLang="zh-CN" smtClean="0">
                <a:latin typeface="黑体" pitchFamily="2" charset="-122"/>
                <a:ea typeface="黑体" pitchFamily="2" charset="-122"/>
              </a:rPr>
              <a:t>:</a:t>
            </a:r>
          </a:p>
          <a:p>
            <a:pPr lvl="2" eaLnBrk="1" hangingPunct="1"/>
            <a:r>
              <a:rPr lang="zh-CN" altLang="en-US" smtClean="0">
                <a:latin typeface="黑体" pitchFamily="2" charset="-122"/>
                <a:ea typeface="黑体" pitchFamily="2" charset="-122"/>
              </a:rPr>
              <a:t>便于数学操作</a:t>
            </a:r>
            <a:endParaRPr lang="en-US" altLang="zh-CN" smtClean="0">
              <a:latin typeface="黑体" pitchFamily="2" charset="-122"/>
              <a:ea typeface="黑体" pitchFamily="2" charset="-122"/>
            </a:endParaRPr>
          </a:p>
          <a:p>
            <a:pPr lvl="2" eaLnBrk="1" hangingPunct="1"/>
            <a:r>
              <a:rPr lang="zh-CN" altLang="en-US" smtClean="0">
                <a:latin typeface="黑体" pitchFamily="2" charset="-122"/>
                <a:ea typeface="黑体" pitchFamily="2" charset="-122"/>
              </a:rPr>
              <a:t>遍历一行可得到出度信息，遍历一列可以得到入度信息</a:t>
            </a:r>
            <a:endParaRPr lang="en-US" altLang="zh-CN" smtClean="0">
              <a:latin typeface="黑体" pitchFamily="2" charset="-122"/>
              <a:ea typeface="黑体" pitchFamily="2" charset="-122"/>
            </a:endParaRPr>
          </a:p>
          <a:p>
            <a:pPr lvl="1" eaLnBrk="1" hangingPunct="1"/>
            <a:r>
              <a:rPr lang="zh-CN" altLang="en-US" smtClean="0">
                <a:latin typeface="黑体" pitchFamily="2" charset="-122"/>
                <a:ea typeface="黑体" pitchFamily="2" charset="-122"/>
              </a:rPr>
              <a:t>缺点</a:t>
            </a:r>
            <a:r>
              <a:rPr lang="en-GB" altLang="zh-CN" smtClean="0">
                <a:latin typeface="黑体" pitchFamily="2" charset="-122"/>
                <a:ea typeface="黑体" pitchFamily="2" charset="-122"/>
              </a:rPr>
              <a:t>:</a:t>
            </a:r>
          </a:p>
          <a:p>
            <a:pPr lvl="2" eaLnBrk="1" hangingPunct="1"/>
            <a:r>
              <a:rPr lang="zh-CN" altLang="en-US" smtClean="0">
                <a:latin typeface="黑体" pitchFamily="2" charset="-122"/>
                <a:ea typeface="黑体" pitchFamily="2" charset="-122"/>
              </a:rPr>
              <a:t>对于稀疏矩阵浪费内存</a:t>
            </a:r>
            <a:endParaRPr lang="en-GB" smtClean="0">
              <a:latin typeface="黑体" pitchFamily="2" charset="-122"/>
              <a:ea typeface="黑体" pitchFamily="2" charset="-122"/>
            </a:endParaRPr>
          </a:p>
          <a:p>
            <a:pPr lvl="1" eaLnBrk="1" hangingPunct="1">
              <a:buFont typeface="Wingdings 2" pitchFamily="18" charset="2"/>
              <a:buNone/>
            </a:pPr>
            <a:endParaRPr lang="en-US" altLang="zh-CN" smtClean="0">
              <a:solidFill>
                <a:srgbClr val="C00000"/>
              </a:solidFill>
              <a:latin typeface="黑体" pitchFamily="2" charset="-122"/>
              <a:ea typeface="黑体" pitchFamily="2" charset="-122"/>
            </a:endParaRPr>
          </a:p>
          <a:p>
            <a:pPr lvl="1" eaLnBrk="1" hangingPunct="1">
              <a:buFont typeface="Wingdings 2" pitchFamily="18" charset="2"/>
              <a:buNone/>
            </a:pPr>
            <a:endParaRPr lang="en-US" smtClean="0">
              <a:ea typeface="宋体" charset="-122"/>
            </a:endParaRPr>
          </a:p>
          <a:p>
            <a:pPr eaLnBrk="1" hangingPunct="1"/>
            <a:endParaRPr lang="en-US" smtClean="0">
              <a:ea typeface="宋体"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
        <p:nvSpPr>
          <p:cNvPr id="5" name="Oval 7"/>
          <p:cNvSpPr>
            <a:spLocks noChangeArrowheads="1"/>
          </p:cNvSpPr>
          <p:nvPr/>
        </p:nvSpPr>
        <p:spPr bwMode="auto">
          <a:xfrm>
            <a:off x="5162556" y="441960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a:solidFill>
                  <a:schemeClr val="bg2"/>
                </a:solidFill>
              </a:rPr>
              <a:t>1</a:t>
            </a:r>
          </a:p>
        </p:txBody>
      </p:sp>
      <p:sp>
        <p:nvSpPr>
          <p:cNvPr id="6" name="Oval 10"/>
          <p:cNvSpPr>
            <a:spLocks noChangeArrowheads="1"/>
          </p:cNvSpPr>
          <p:nvPr/>
        </p:nvSpPr>
        <p:spPr bwMode="auto">
          <a:xfrm>
            <a:off x="6610356" y="373380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a:solidFill>
                  <a:schemeClr val="bg2"/>
                </a:solidFill>
              </a:rPr>
              <a:t>2</a:t>
            </a:r>
          </a:p>
        </p:txBody>
      </p:sp>
      <p:sp>
        <p:nvSpPr>
          <p:cNvPr id="7" name="Oval 11"/>
          <p:cNvSpPr>
            <a:spLocks noChangeArrowheads="1"/>
          </p:cNvSpPr>
          <p:nvPr/>
        </p:nvSpPr>
        <p:spPr bwMode="auto">
          <a:xfrm>
            <a:off x="7753356" y="487680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a:solidFill>
                  <a:schemeClr val="bg2"/>
                </a:solidFill>
              </a:rPr>
              <a:t>3</a:t>
            </a:r>
          </a:p>
        </p:txBody>
      </p:sp>
      <p:sp>
        <p:nvSpPr>
          <p:cNvPr id="8" name="Oval 12"/>
          <p:cNvSpPr>
            <a:spLocks noChangeArrowheads="1"/>
          </p:cNvSpPr>
          <p:nvPr/>
        </p:nvSpPr>
        <p:spPr bwMode="auto">
          <a:xfrm>
            <a:off x="6153156" y="609600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a:solidFill>
                  <a:schemeClr val="bg2"/>
                </a:solidFill>
              </a:rPr>
              <a:t>4</a:t>
            </a:r>
          </a:p>
        </p:txBody>
      </p:sp>
      <p:cxnSp>
        <p:nvCxnSpPr>
          <p:cNvPr id="9" name="Curved Connector 14"/>
          <p:cNvCxnSpPr>
            <a:cxnSpLocks noChangeShapeType="1"/>
            <a:stCxn id="0" idx="0"/>
            <a:endCxn id="0" idx="2"/>
          </p:cNvCxnSpPr>
          <p:nvPr/>
        </p:nvCxnSpPr>
        <p:spPr bwMode="auto">
          <a:xfrm rot="5400000" flipH="1" flipV="1">
            <a:off x="5810250" y="3619500"/>
            <a:ext cx="419100" cy="11811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0" name="Curved Connector 14"/>
          <p:cNvCxnSpPr>
            <a:cxnSpLocks noChangeShapeType="1"/>
            <a:stCxn id="5" idx="4"/>
            <a:endCxn id="8" idx="2"/>
          </p:cNvCxnSpPr>
          <p:nvPr/>
        </p:nvCxnSpPr>
        <p:spPr bwMode="auto">
          <a:xfrm rot="16200000" flipH="1">
            <a:off x="5086350" y="5295900"/>
            <a:ext cx="1409700" cy="7239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1" name="Curved Connector 14"/>
          <p:cNvCxnSpPr>
            <a:cxnSpLocks noChangeShapeType="1"/>
            <a:stCxn id="6" idx="4"/>
            <a:endCxn id="5" idx="6"/>
          </p:cNvCxnSpPr>
          <p:nvPr/>
        </p:nvCxnSpPr>
        <p:spPr bwMode="auto">
          <a:xfrm rot="5400000">
            <a:off x="6076950" y="3886200"/>
            <a:ext cx="419100" cy="11811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2" name="Curved Connector 14"/>
          <p:cNvCxnSpPr>
            <a:cxnSpLocks noChangeShapeType="1"/>
            <a:stCxn id="6" idx="6"/>
            <a:endCxn id="7" idx="0"/>
          </p:cNvCxnSpPr>
          <p:nvPr/>
        </p:nvCxnSpPr>
        <p:spPr bwMode="auto">
          <a:xfrm>
            <a:off x="7143750" y="4000500"/>
            <a:ext cx="876300" cy="8763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3" name="Curved Connector 14"/>
          <p:cNvCxnSpPr>
            <a:cxnSpLocks noChangeShapeType="1"/>
            <a:stCxn id="6" idx="6"/>
            <a:endCxn id="8" idx="6"/>
          </p:cNvCxnSpPr>
          <p:nvPr/>
        </p:nvCxnSpPr>
        <p:spPr bwMode="auto">
          <a:xfrm flipH="1">
            <a:off x="6686550" y="4000500"/>
            <a:ext cx="457200" cy="2362200"/>
          </a:xfrm>
          <a:prstGeom prst="curvedConnector3">
            <a:avLst>
              <a:gd name="adj1" fmla="val -50000"/>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4" name="Curved Connector 14"/>
          <p:cNvCxnSpPr>
            <a:cxnSpLocks noChangeShapeType="1"/>
            <a:stCxn id="0" idx="3"/>
            <a:endCxn id="5" idx="5"/>
          </p:cNvCxnSpPr>
          <p:nvPr/>
        </p:nvCxnSpPr>
        <p:spPr bwMode="auto">
          <a:xfrm rot="5400000" flipH="1">
            <a:off x="6496051" y="3997325"/>
            <a:ext cx="457200" cy="2212975"/>
          </a:xfrm>
          <a:prstGeom prst="curvedConnector3">
            <a:avLst>
              <a:gd name="adj1" fmla="val -67088"/>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5" name="Curved Connector 14"/>
          <p:cNvCxnSpPr>
            <a:cxnSpLocks noChangeShapeType="1"/>
            <a:stCxn id="0" idx="0"/>
            <a:endCxn id="5" idx="6"/>
          </p:cNvCxnSpPr>
          <p:nvPr/>
        </p:nvCxnSpPr>
        <p:spPr bwMode="auto">
          <a:xfrm rot="16200000" flipV="1">
            <a:off x="5353050" y="5029200"/>
            <a:ext cx="1409700" cy="7239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16" name="Curved Connector 14"/>
          <p:cNvCxnSpPr>
            <a:cxnSpLocks noChangeShapeType="1"/>
            <a:stCxn id="8" idx="6"/>
            <a:endCxn id="7" idx="4"/>
          </p:cNvCxnSpPr>
          <p:nvPr/>
        </p:nvCxnSpPr>
        <p:spPr bwMode="auto">
          <a:xfrm flipV="1">
            <a:off x="6686550" y="5410200"/>
            <a:ext cx="1333500" cy="9525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pic>
        <p:nvPicPr>
          <p:cNvPr id="11280" name="Picture 2"/>
          <p:cNvPicPr>
            <a:picLocks noChangeAspect="1" noChangeArrowheads="1"/>
          </p:cNvPicPr>
          <p:nvPr/>
        </p:nvPicPr>
        <p:blipFill>
          <a:blip r:embed="rId2" cstate="print"/>
          <a:srcRect/>
          <a:stretch>
            <a:fillRect/>
          </a:stretch>
        </p:blipFill>
        <p:spPr bwMode="auto">
          <a:xfrm>
            <a:off x="1214438" y="3857625"/>
            <a:ext cx="2952750" cy="2695575"/>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714375" y="928688"/>
            <a:ext cx="7772400" cy="4572000"/>
          </a:xfrm>
        </p:spPr>
        <p:txBody>
          <a:bodyPr>
            <a:normAutofit/>
          </a:bodyPr>
          <a:lstStyle/>
          <a:p>
            <a:pPr marL="274320" indent="-274320" eaLnBrk="1" fontAlgn="auto" hangingPunct="1">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PageRank</a:t>
            </a:r>
            <a:r>
              <a:rPr lang="zh-CN" altLang="en-US" sz="2800" b="1" dirty="0" smtClean="0">
                <a:solidFill>
                  <a:srgbClr val="00B050"/>
                </a:solidFill>
                <a:latin typeface="黑体" pitchFamily="2" charset="-122"/>
                <a:ea typeface="黑体" pitchFamily="2" charset="-122"/>
              </a:rPr>
              <a:t>概述</a:t>
            </a:r>
            <a:endParaRPr lang="en-US" altLang="zh-CN" sz="2800" b="1" dirty="0" smtClean="0">
              <a:solidFill>
                <a:srgbClr val="00B050"/>
              </a:solidFill>
              <a:latin typeface="黑体" pitchFamily="2" charset="-122"/>
              <a:ea typeface="黑体" pitchFamily="2" charset="-122"/>
            </a:endParaRPr>
          </a:p>
          <a:p>
            <a:pPr indent="-7938" eaLnBrk="1" fontAlgn="auto" hangingPunct="1">
              <a:lnSpc>
                <a:spcPct val="150000"/>
              </a:lnSpc>
              <a:spcBef>
                <a:spcPts val="580"/>
              </a:spcBef>
              <a:spcAft>
                <a:spcPts val="0"/>
              </a:spcAft>
              <a:buFont typeface="Wingdings 2"/>
              <a:buNone/>
              <a:defRPr/>
            </a:pPr>
            <a:r>
              <a:rPr lang="zh-CN" altLang="en-US" sz="2400" dirty="0" smtClean="0">
                <a:latin typeface="Arial Narrow" pitchFamily="34" charset="0"/>
                <a:ea typeface="黑体" pitchFamily="2" charset="-122"/>
              </a:rPr>
              <a:t>什么是</a:t>
            </a:r>
            <a:r>
              <a:rPr lang="en-US" altLang="zh-CN" sz="2400" dirty="0" err="1" smtClean="0">
                <a:latin typeface="Arial Narrow" pitchFamily="34" charset="0"/>
                <a:ea typeface="黑体" pitchFamily="2" charset="-122"/>
              </a:rPr>
              <a:t>PageRank</a:t>
            </a:r>
            <a:endParaRPr lang="en-US" altLang="zh-CN" sz="2400" dirty="0" smtClean="0">
              <a:latin typeface="Arial Narrow" pitchFamily="34" charset="0"/>
              <a:ea typeface="黑体" pitchFamily="2" charset="-122"/>
            </a:endParaRPr>
          </a:p>
          <a:p>
            <a:pPr indent="-7938" eaLnBrk="1" fontAlgn="auto" hangingPunct="1">
              <a:lnSpc>
                <a:spcPct val="150000"/>
              </a:lnSpc>
              <a:spcBef>
                <a:spcPts val="580"/>
              </a:spcBef>
              <a:spcAft>
                <a:spcPts val="0"/>
              </a:spcAft>
              <a:buFont typeface="Wingdings 2"/>
              <a:buNone/>
              <a:defRPr/>
            </a:pPr>
            <a:r>
              <a:rPr lang="en-US" altLang="zh-CN" sz="2400" dirty="0" err="1" smtClean="0">
                <a:latin typeface="Arial Narrow" pitchFamily="34" charset="0"/>
                <a:ea typeface="黑体" pitchFamily="2" charset="-122"/>
              </a:rPr>
              <a:t>PageRank</a:t>
            </a:r>
            <a:r>
              <a:rPr lang="zh-CN" altLang="en-US" sz="2400" dirty="0" smtClean="0">
                <a:latin typeface="Arial Narrow" pitchFamily="34" charset="0"/>
                <a:ea typeface="黑体" pitchFamily="2" charset="-122"/>
              </a:rPr>
              <a:t>的简化模型</a:t>
            </a:r>
            <a:endParaRPr lang="en-US" altLang="zh-CN" sz="2400" dirty="0" smtClean="0">
              <a:latin typeface="Arial Narrow" pitchFamily="34" charset="0"/>
              <a:ea typeface="黑体" pitchFamily="2" charset="-122"/>
            </a:endParaRPr>
          </a:p>
          <a:p>
            <a:pPr indent="-7938" eaLnBrk="1" fontAlgn="auto" hangingPunct="1">
              <a:lnSpc>
                <a:spcPct val="150000"/>
              </a:lnSpc>
              <a:spcBef>
                <a:spcPts val="580"/>
              </a:spcBef>
              <a:spcAft>
                <a:spcPts val="0"/>
              </a:spcAft>
              <a:buFont typeface="Wingdings 2"/>
              <a:buNone/>
              <a:defRPr/>
            </a:pPr>
            <a:r>
              <a:rPr lang="en-US" altLang="zh-CN" sz="2400" dirty="0" err="1" smtClean="0">
                <a:latin typeface="Arial Narrow" pitchFamily="34" charset="0"/>
                <a:ea typeface="黑体" pitchFamily="2" charset="-122"/>
              </a:rPr>
              <a:t>PageRank</a:t>
            </a:r>
            <a:r>
              <a:rPr lang="zh-CN" altLang="en-US" sz="2400" dirty="0" smtClean="0">
                <a:latin typeface="Arial Narrow" pitchFamily="34" charset="0"/>
                <a:ea typeface="黑体" pitchFamily="2" charset="-122"/>
              </a:rPr>
              <a:t>的随机浏览模型</a:t>
            </a:r>
            <a:endParaRPr lang="en-US" altLang="zh-CN" sz="2400" dirty="0" smtClean="0">
              <a:latin typeface="Arial Narrow" pitchFamily="34" charset="0"/>
              <a:ea typeface="黑体" pitchFamily="2" charset="-122"/>
            </a:endParaRPr>
          </a:p>
          <a:p>
            <a:pPr indent="-7938" eaLnBrk="1" fontAlgn="auto" hangingPunct="1">
              <a:lnSpc>
                <a:spcPct val="150000"/>
              </a:lnSpc>
              <a:spcBef>
                <a:spcPts val="580"/>
              </a:spcBef>
              <a:spcAft>
                <a:spcPts val="0"/>
              </a:spcAft>
              <a:buFont typeface="Wingdings 2"/>
              <a:buNone/>
              <a:defRPr/>
            </a:pPr>
            <a:r>
              <a:rPr lang="en-US" altLang="zh-CN" sz="2400" dirty="0" err="1" smtClean="0">
                <a:latin typeface="Arial Narrow" pitchFamily="34" charset="0"/>
                <a:ea typeface="黑体" pitchFamily="2" charset="-122"/>
              </a:rPr>
              <a:t>PageRank</a:t>
            </a:r>
            <a:r>
              <a:rPr lang="zh-CN" altLang="en-US" sz="2400" dirty="0" smtClean="0">
                <a:latin typeface="Arial Narrow" pitchFamily="34" charset="0"/>
                <a:ea typeface="黑体" pitchFamily="2" charset="-122"/>
              </a:rPr>
              <a:t>的</a:t>
            </a:r>
            <a:r>
              <a:rPr lang="en-US" altLang="zh-CN" sz="2400" dirty="0" err="1" smtClean="0">
                <a:latin typeface="Arial Narrow" pitchFamily="34" charset="0"/>
                <a:ea typeface="黑体" pitchFamily="2" charset="-122"/>
              </a:rPr>
              <a:t>MapReduce</a:t>
            </a:r>
            <a:r>
              <a:rPr lang="zh-CN" altLang="en-US" sz="2400" dirty="0" smtClean="0">
                <a:latin typeface="Arial Narrow" pitchFamily="34" charset="0"/>
                <a:ea typeface="黑体" pitchFamily="2" charset="-122"/>
              </a:rPr>
              <a:t>实现</a:t>
            </a:r>
            <a:endParaRPr lang="zh-CN" altLang="en-US" sz="2400" dirty="0">
              <a:latin typeface="Arial Narrow" pitchFamily="34" charset="0"/>
              <a:ea typeface="黑体" pitchFamily="2" charset="-122"/>
            </a:endParaRP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sz="quarter" idx="1"/>
          </p:nvPr>
        </p:nvSpPr>
        <p:spPr>
          <a:xfrm>
            <a:off x="714375" y="1000125"/>
            <a:ext cx="7929563" cy="4572000"/>
          </a:xfrm>
        </p:spPr>
        <p:txBody>
          <a:bodyPr/>
          <a:lstStyle/>
          <a:p>
            <a:pPr eaLnBrk="1" hangingPunct="1">
              <a:buFont typeface="Wingdings 2" pitchFamily="18" charset="2"/>
              <a:buNone/>
            </a:pPr>
            <a:r>
              <a:rPr lang="zh-CN" altLang="en-US" b="1" smtClean="0">
                <a:solidFill>
                  <a:srgbClr val="00B050"/>
                </a:solidFill>
                <a:latin typeface="黑体" pitchFamily="2" charset="-122"/>
                <a:ea typeface="黑体" pitchFamily="2" charset="-122"/>
              </a:rPr>
              <a:t>什么是</a:t>
            </a:r>
            <a:r>
              <a:rPr lang="en-US" altLang="zh-CN" b="1" smtClean="0">
                <a:solidFill>
                  <a:srgbClr val="00B050"/>
                </a:solidFill>
                <a:latin typeface="黑体" pitchFamily="2" charset="-122"/>
                <a:ea typeface="黑体" pitchFamily="2" charset="-122"/>
              </a:rPr>
              <a:t>PageRank</a:t>
            </a:r>
          </a:p>
          <a:p>
            <a:pPr lvl="1" eaLnBrk="1" hangingPunct="1"/>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是一种在搜索引擎中根据网页之间相互的链接关系计算网页排名的技术。</a:t>
            </a:r>
          </a:p>
          <a:p>
            <a:pPr lvl="1" eaLnBrk="1" hangingPunct="1"/>
            <a:r>
              <a:rPr lang="en-US" altLang="zh-CN" smtClean="0">
                <a:latin typeface="黑体" pitchFamily="2" charset="-122"/>
                <a:ea typeface="黑体" pitchFamily="2" charset="-122"/>
              </a:rPr>
              <a:t>PageRank</a:t>
            </a:r>
            <a:r>
              <a:rPr lang="zh-CN" altLang="en-US" smtClean="0">
                <a:latin typeface="黑体" pitchFamily="2" charset="-122"/>
                <a:ea typeface="黑体" pitchFamily="2" charset="-122"/>
              </a:rPr>
              <a:t>是</a:t>
            </a:r>
            <a:r>
              <a:rPr lang="en-US" altLang="zh-CN" smtClean="0">
                <a:latin typeface="黑体" pitchFamily="2" charset="-122"/>
                <a:ea typeface="黑体" pitchFamily="2" charset="-122"/>
              </a:rPr>
              <a:t>Google</a:t>
            </a:r>
            <a:r>
              <a:rPr lang="zh-CN" altLang="en-US" smtClean="0">
                <a:latin typeface="黑体" pitchFamily="2" charset="-122"/>
                <a:ea typeface="黑体" pitchFamily="2" charset="-122"/>
              </a:rPr>
              <a:t>用来标识网页的等级或重要性的一种方法。其级别从</a:t>
            </a:r>
            <a:r>
              <a:rPr lang="en-US" altLang="zh-CN" smtClean="0">
                <a:latin typeface="黑体" pitchFamily="2" charset="-122"/>
                <a:ea typeface="黑体" pitchFamily="2" charset="-122"/>
              </a:rPr>
              <a:t>1</a:t>
            </a:r>
            <a:r>
              <a:rPr lang="zh-CN" altLang="en-US" smtClean="0">
                <a:latin typeface="黑体" pitchFamily="2" charset="-122"/>
                <a:ea typeface="黑体" pitchFamily="2" charset="-122"/>
              </a:rPr>
              <a:t>到</a:t>
            </a:r>
            <a:r>
              <a:rPr lang="en-US" altLang="zh-CN" smtClean="0">
                <a:latin typeface="黑体" pitchFamily="2" charset="-122"/>
                <a:ea typeface="黑体" pitchFamily="2" charset="-122"/>
              </a:rPr>
              <a:t>10</a:t>
            </a:r>
            <a:r>
              <a:rPr lang="zh-CN" altLang="en-US" smtClean="0">
                <a:latin typeface="黑体" pitchFamily="2" charset="-122"/>
                <a:ea typeface="黑体" pitchFamily="2" charset="-122"/>
              </a:rPr>
              <a:t>级，</a:t>
            </a:r>
            <a:r>
              <a:rPr lang="en-US" altLang="zh-CN" smtClean="0">
                <a:latin typeface="黑体" pitchFamily="2" charset="-122"/>
                <a:ea typeface="黑体" pitchFamily="2" charset="-122"/>
              </a:rPr>
              <a:t>PR</a:t>
            </a:r>
            <a:r>
              <a:rPr lang="zh-CN" altLang="en-US" smtClean="0">
                <a:latin typeface="黑体" pitchFamily="2" charset="-122"/>
                <a:ea typeface="黑体" pitchFamily="2" charset="-122"/>
              </a:rPr>
              <a:t>值越高说明该网页越受欢迎（越重要）。</a:t>
            </a:r>
          </a:p>
        </p:txBody>
      </p:sp>
      <p:sp>
        <p:nvSpPr>
          <p:cNvPr id="4"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71500" y="785813"/>
            <a:ext cx="7748588" cy="576262"/>
          </a:xfrm>
        </p:spPr>
        <p:txBody>
          <a:bodyPr/>
          <a:lstStyle/>
          <a:p>
            <a:pPr eaLnBrk="1" hangingPunct="1"/>
            <a:r>
              <a:rPr lang="en-US" altLang="zh-CN" sz="2600" b="1" smtClean="0">
                <a:solidFill>
                  <a:srgbClr val="00B050"/>
                </a:solidFill>
                <a:latin typeface="黑体" pitchFamily="2" charset="-122"/>
                <a:ea typeface="黑体" pitchFamily="2" charset="-122"/>
              </a:rPr>
              <a:t>PageRank</a:t>
            </a:r>
            <a:r>
              <a:rPr lang="zh-CN" altLang="en-US" sz="2600" b="1" smtClean="0">
                <a:solidFill>
                  <a:srgbClr val="00B050"/>
                </a:solidFill>
                <a:latin typeface="黑体" pitchFamily="2" charset="-122"/>
                <a:ea typeface="黑体" pitchFamily="2" charset="-122"/>
              </a:rPr>
              <a:t>的基本设计思想和设计原则</a:t>
            </a:r>
          </a:p>
        </p:txBody>
      </p:sp>
      <p:sp>
        <p:nvSpPr>
          <p:cNvPr id="1028" name="内容占位符 2"/>
          <p:cNvSpPr>
            <a:spLocks noGrp="1"/>
          </p:cNvSpPr>
          <p:nvPr>
            <p:ph sz="quarter" idx="1"/>
          </p:nvPr>
        </p:nvSpPr>
        <p:spPr>
          <a:xfrm>
            <a:off x="357188" y="1500188"/>
            <a:ext cx="2928937" cy="4857750"/>
          </a:xfrm>
        </p:spPr>
        <p:txBody>
          <a:bodyPr/>
          <a:lstStyle/>
          <a:p>
            <a:pPr eaLnBrk="1" hangingPunct="1">
              <a:buFont typeface="Wingdings 2" pitchFamily="18" charset="2"/>
              <a:buNone/>
            </a:pPr>
            <a:r>
              <a:rPr lang="zh-CN" altLang="en-US" sz="2400" smtClean="0">
                <a:latin typeface="黑体" pitchFamily="2" charset="-122"/>
                <a:ea typeface="黑体" pitchFamily="2" charset="-122"/>
              </a:rPr>
              <a:t>被许多优质网页所链接的网页，多半也是优质网页。</a:t>
            </a:r>
            <a:endParaRPr lang="en-US" altLang="zh-CN" sz="2400" smtClean="0">
              <a:latin typeface="黑体" pitchFamily="2" charset="-122"/>
              <a:ea typeface="黑体" pitchFamily="2" charset="-122"/>
            </a:endParaRPr>
          </a:p>
          <a:p>
            <a:pPr eaLnBrk="1" hangingPunct="1">
              <a:buFont typeface="Wingdings 2" pitchFamily="18" charset="2"/>
              <a:buNone/>
            </a:pPr>
            <a:r>
              <a:rPr lang="zh-CN" altLang="en-US" sz="2400" smtClean="0">
                <a:latin typeface="黑体" pitchFamily="2" charset="-122"/>
                <a:ea typeface="黑体" pitchFamily="2" charset="-122"/>
              </a:rPr>
              <a:t>一个网页要想拥有较高的</a:t>
            </a:r>
            <a:r>
              <a:rPr lang="en-US" altLang="zh-CN" sz="2400" smtClean="0">
                <a:latin typeface="黑体" pitchFamily="2" charset="-122"/>
                <a:ea typeface="黑体" pitchFamily="2" charset="-122"/>
              </a:rPr>
              <a:t>PR</a:t>
            </a:r>
            <a:r>
              <a:rPr lang="zh-CN" altLang="en-US" sz="2400" smtClean="0">
                <a:latin typeface="黑体" pitchFamily="2" charset="-122"/>
                <a:ea typeface="黑体" pitchFamily="2" charset="-122"/>
              </a:rPr>
              <a:t>值的条件：</a:t>
            </a:r>
            <a:endParaRPr lang="en-US" altLang="zh-CN" sz="2400" smtClean="0">
              <a:latin typeface="黑体" pitchFamily="2" charset="-122"/>
              <a:ea typeface="黑体" pitchFamily="2" charset="-122"/>
            </a:endParaRPr>
          </a:p>
          <a:p>
            <a:pPr lvl="1" eaLnBrk="1" hangingPunct="1">
              <a:buFont typeface="Wingdings" pitchFamily="2" charset="2"/>
              <a:buChar char="l"/>
            </a:pPr>
            <a:r>
              <a:rPr lang="zh-CN" altLang="en-US" smtClean="0">
                <a:latin typeface="黑体" pitchFamily="2" charset="-122"/>
                <a:ea typeface="黑体" pitchFamily="2" charset="-122"/>
              </a:rPr>
              <a:t>有很多网页链接到它；</a:t>
            </a:r>
            <a:endParaRPr lang="en-US" altLang="zh-CN" smtClean="0">
              <a:latin typeface="黑体" pitchFamily="2" charset="-122"/>
              <a:ea typeface="黑体" pitchFamily="2" charset="-122"/>
            </a:endParaRPr>
          </a:p>
          <a:p>
            <a:pPr lvl="1" eaLnBrk="1" hangingPunct="1">
              <a:buFont typeface="Wingdings" pitchFamily="2" charset="2"/>
              <a:buChar char="l"/>
            </a:pPr>
            <a:r>
              <a:rPr lang="zh-CN" altLang="en-US" smtClean="0">
                <a:latin typeface="黑体" pitchFamily="2" charset="-122"/>
                <a:ea typeface="黑体" pitchFamily="2" charset="-122"/>
              </a:rPr>
              <a:t>有高质量的网页链接到它</a:t>
            </a:r>
            <a:endParaRPr lang="en-US" altLang="zh-CN" smtClean="0">
              <a:latin typeface="黑体" pitchFamily="2" charset="-122"/>
              <a:ea typeface="黑体" pitchFamily="2" charset="-122"/>
            </a:endParaRPr>
          </a:p>
          <a:p>
            <a:pPr eaLnBrk="1" hangingPunct="1"/>
            <a:endParaRPr lang="zh-CN" altLang="en-US" sz="2400" smtClean="0">
              <a:latin typeface="黑体" pitchFamily="2" charset="-122"/>
              <a:ea typeface="黑体" pitchFamily="2" charset="-122"/>
            </a:endParaRPr>
          </a:p>
        </p:txBody>
      </p:sp>
      <p:graphicFrame>
        <p:nvGraphicFramePr>
          <p:cNvPr id="1026" name="Object 2"/>
          <p:cNvGraphicFramePr>
            <a:graphicFrameLocks noChangeAspect="1"/>
          </p:cNvGraphicFramePr>
          <p:nvPr/>
        </p:nvGraphicFramePr>
        <p:xfrm>
          <a:off x="3714750" y="1571625"/>
          <a:ext cx="4924425" cy="5038725"/>
        </p:xfrm>
        <a:graphic>
          <a:graphicData uri="http://schemas.openxmlformats.org/presentationml/2006/ole">
            <p:oleObj spid="_x0000_s1030" name="Visio" r:id="rId3" imgW="6618476" imgH="6770721" progId="">
              <p:embed/>
            </p:oleObj>
          </a:graphicData>
        </a:graphic>
      </p:graphicFrame>
      <p:sp>
        <p:nvSpPr>
          <p:cNvPr id="5"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857250" y="714375"/>
            <a:ext cx="7772400" cy="642938"/>
          </a:xfrm>
        </p:spPr>
        <p:txBody>
          <a:bodyPr/>
          <a:lstStyle/>
          <a:p>
            <a:pPr eaLnBrk="1" hangingPunct="1"/>
            <a:r>
              <a:rPr lang="en-US" altLang="zh-CN" sz="2600" b="1" smtClean="0">
                <a:solidFill>
                  <a:srgbClr val="00B050"/>
                </a:solidFill>
                <a:latin typeface="黑体" pitchFamily="2" charset="-122"/>
                <a:ea typeface="黑体" pitchFamily="2" charset="-122"/>
              </a:rPr>
              <a:t>PageRank</a:t>
            </a:r>
            <a:r>
              <a:rPr lang="zh-CN" altLang="en-US" sz="2600" b="1" smtClean="0">
                <a:solidFill>
                  <a:srgbClr val="00B050"/>
                </a:solidFill>
                <a:latin typeface="黑体" pitchFamily="2" charset="-122"/>
                <a:ea typeface="黑体" pitchFamily="2" charset="-122"/>
              </a:rPr>
              <a:t>的简化模型</a:t>
            </a:r>
          </a:p>
        </p:txBody>
      </p:sp>
      <p:sp>
        <p:nvSpPr>
          <p:cNvPr id="3" name="内容占位符 2"/>
          <p:cNvSpPr>
            <a:spLocks noGrp="1"/>
          </p:cNvSpPr>
          <p:nvPr>
            <p:ph sz="quarter" idx="1"/>
          </p:nvPr>
        </p:nvSpPr>
        <p:spPr>
          <a:xfrm>
            <a:off x="785786" y="1500174"/>
            <a:ext cx="7772400" cy="4572000"/>
          </a:xfrm>
        </p:spPr>
        <p:txBody>
          <a:bodyPr>
            <a:normAutofit/>
          </a:bodyPr>
          <a:lstStyle/>
          <a:p>
            <a:pPr marL="274320" indent="-274320" eaLnBrk="1" fontAlgn="auto" hangingPunct="1">
              <a:spcBef>
                <a:spcPts val="580"/>
              </a:spcBef>
              <a:spcAft>
                <a:spcPts val="0"/>
              </a:spcAft>
              <a:buFont typeface="Wingdings 2"/>
              <a:buChar char=""/>
              <a:defRPr/>
            </a:pPr>
            <a:r>
              <a:rPr lang="zh-CN" altLang="en-US" sz="2400" dirty="0" smtClean="0">
                <a:latin typeface="黑体" pitchFamily="2" charset="-122"/>
                <a:ea typeface="黑体" pitchFamily="2" charset="-122"/>
              </a:rPr>
              <a:t>可以把互联网上的各个网页之间的链接关系看成一个有向图。</a:t>
            </a:r>
            <a:endParaRPr lang="en-US" altLang="zh-CN" sz="2400" dirty="0" smtClean="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latin typeface="黑体" pitchFamily="2" charset="-122"/>
                <a:ea typeface="黑体" pitchFamily="2" charset="-122"/>
              </a:rPr>
              <a:t>对于任意网页</a:t>
            </a:r>
            <a:r>
              <a:rPr lang="en-US" altLang="zh-CN" sz="2400" dirty="0" smtClean="0">
                <a:latin typeface="黑体" pitchFamily="2" charset="-122"/>
                <a:ea typeface="黑体" pitchFamily="2" charset="-122"/>
              </a:rPr>
              <a:t>Pi</a:t>
            </a:r>
            <a:r>
              <a:rPr lang="zh-CN" altLang="en-US" sz="2400" dirty="0" smtClean="0">
                <a:latin typeface="黑体" pitchFamily="2" charset="-122"/>
                <a:ea typeface="黑体" pitchFamily="2" charset="-122"/>
              </a:rPr>
              <a:t>，它的</a:t>
            </a:r>
            <a:r>
              <a:rPr lang="en-US" altLang="zh-CN" sz="2400" dirty="0" err="1">
                <a:latin typeface="黑体" pitchFamily="2" charset="-122"/>
                <a:ea typeface="黑体" pitchFamily="2" charset="-122"/>
              </a:rPr>
              <a:t>PageRank</a:t>
            </a:r>
            <a:r>
              <a:rPr lang="zh-CN" altLang="en-US" sz="2400" dirty="0" smtClean="0">
                <a:latin typeface="黑体" pitchFamily="2" charset="-122"/>
                <a:ea typeface="黑体" pitchFamily="2" charset="-122"/>
              </a:rPr>
              <a:t>值可表示为：</a:t>
            </a:r>
            <a:endParaRPr lang="en-US" altLang="zh-CN" sz="2400" dirty="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endParaRPr lang="en-US" altLang="zh-CN" sz="2400" dirty="0" smtClean="0">
              <a:latin typeface="黑体" pitchFamily="2" charset="-122"/>
              <a:ea typeface="黑体" pitchFamily="2" charset="-122"/>
            </a:endParaRPr>
          </a:p>
          <a:p>
            <a:pPr marL="548640" lvl="1" eaLnBrk="1" fontAlgn="auto" hangingPunct="1">
              <a:spcBef>
                <a:spcPts val="370"/>
              </a:spcBef>
              <a:spcAft>
                <a:spcPts val="0"/>
              </a:spcAft>
              <a:buFont typeface="Wingdings 2"/>
              <a:buNone/>
              <a:defRPr/>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其中</a:t>
            </a:r>
            <a:r>
              <a:rPr lang="en-US" altLang="zh-CN" dirty="0" smtClean="0">
                <a:latin typeface="黑体" pitchFamily="2" charset="-122"/>
                <a:ea typeface="黑体" pitchFamily="2" charset="-122"/>
              </a:rPr>
              <a:t>Bi</a:t>
            </a:r>
            <a:r>
              <a:rPr lang="zh-CN" altLang="en-US" dirty="0" smtClean="0">
                <a:latin typeface="黑体" pitchFamily="2" charset="-122"/>
                <a:ea typeface="黑体" pitchFamily="2" charset="-122"/>
              </a:rPr>
              <a:t>为所有链接到网   </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None/>
              <a:defRPr/>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页</a:t>
            </a:r>
            <a:r>
              <a:rPr lang="en-US" altLang="zh-CN" dirty="0">
                <a:latin typeface="黑体" pitchFamily="2" charset="-122"/>
                <a:ea typeface="黑体" pitchFamily="2" charset="-122"/>
              </a:rPr>
              <a:t>i</a:t>
            </a:r>
            <a:r>
              <a:rPr lang="zh-CN" altLang="en-US" dirty="0" smtClean="0">
                <a:latin typeface="黑体" pitchFamily="2" charset="-122"/>
                <a:ea typeface="黑体" pitchFamily="2" charset="-122"/>
              </a:rPr>
              <a:t>的网页集合</a:t>
            </a:r>
            <a:endParaRPr lang="en-US" altLang="zh-CN" dirty="0" smtClean="0">
              <a:latin typeface="黑体" pitchFamily="2" charset="-122"/>
              <a:ea typeface="黑体" pitchFamily="2" charset="-122"/>
            </a:endParaRPr>
          </a:p>
          <a:p>
            <a:pPr lvl="5">
              <a:buFontTx/>
              <a:buNone/>
              <a:defRPr/>
            </a:pPr>
            <a:r>
              <a:rPr lang="en-US" altLang="zh-CN" sz="2400" dirty="0" smtClean="0">
                <a:latin typeface="黑体" pitchFamily="2" charset="-122"/>
                <a:ea typeface="黑体" pitchFamily="2" charset="-122"/>
              </a:rPr>
              <a:t>			           </a:t>
            </a:r>
            <a:r>
              <a:rPr lang="en-US" altLang="zh-CN" sz="2400" dirty="0" err="1" smtClean="0">
                <a:latin typeface="黑体" pitchFamily="2" charset="-122"/>
                <a:ea typeface="黑体" pitchFamily="2" charset="-122"/>
              </a:rPr>
              <a:t>Lj</a:t>
            </a:r>
            <a:r>
              <a:rPr lang="zh-CN" altLang="en-US" sz="2400" dirty="0" smtClean="0">
                <a:latin typeface="黑体" pitchFamily="2" charset="-122"/>
                <a:ea typeface="黑体" pitchFamily="2" charset="-122"/>
              </a:rPr>
              <a:t>为网页</a:t>
            </a:r>
            <a:r>
              <a:rPr lang="en-US" altLang="zh-CN" sz="2400" dirty="0" smtClean="0">
                <a:latin typeface="黑体" pitchFamily="2" charset="-122"/>
                <a:ea typeface="黑体" pitchFamily="2" charset="-122"/>
              </a:rPr>
              <a:t>j</a:t>
            </a:r>
            <a:r>
              <a:rPr lang="zh-CN" altLang="en-US" sz="2400" dirty="0" smtClean="0">
                <a:latin typeface="黑体" pitchFamily="2" charset="-122"/>
                <a:ea typeface="黑体" pitchFamily="2" charset="-122"/>
              </a:rPr>
              <a:t>的</a:t>
            </a:r>
            <a:r>
              <a:rPr lang="zh-CN" altLang="en-US" sz="2400" dirty="0">
                <a:latin typeface="黑体" pitchFamily="2" charset="-122"/>
                <a:ea typeface="黑体" pitchFamily="2" charset="-122"/>
              </a:rPr>
              <a:t>对外链接数（出度）。</a:t>
            </a:r>
            <a:endParaRPr lang="en-US" altLang="zh-CN" sz="2400" dirty="0">
              <a:latin typeface="黑体" pitchFamily="2" charset="-122"/>
              <a:ea typeface="黑体" pitchFamily="2" charset="-122"/>
            </a:endParaRPr>
          </a:p>
        </p:txBody>
      </p:sp>
      <p:pic>
        <p:nvPicPr>
          <p:cNvPr id="6" name="图片 5" descr="keymap.png"/>
          <p:cNvPicPr>
            <a:picLocks noChangeAspect="1"/>
          </p:cNvPicPr>
          <p:nvPr/>
        </p:nvPicPr>
        <p:blipFill>
          <a:blip r:embed="rId2" cstate="print"/>
          <a:stretch>
            <a:fillRect/>
          </a:stretch>
        </p:blipFill>
        <p:spPr>
          <a:xfrm>
            <a:off x="857224" y="4214818"/>
            <a:ext cx="3888432" cy="2420112"/>
          </a:xfrm>
          <a:prstGeom prst="rect">
            <a:avLst/>
          </a:prstGeom>
          <a:ln>
            <a:noFill/>
          </a:ln>
          <a:effectLst>
            <a:softEdge rad="112500"/>
          </a:effectLst>
        </p:spPr>
      </p:pic>
      <p:pic>
        <p:nvPicPr>
          <p:cNvPr id="14341" name="Picture 2"/>
          <p:cNvPicPr>
            <a:picLocks noChangeAspect="1" noChangeArrowheads="1"/>
          </p:cNvPicPr>
          <p:nvPr/>
        </p:nvPicPr>
        <p:blipFill>
          <a:blip r:embed="rId3" cstate="print"/>
          <a:srcRect/>
          <a:stretch>
            <a:fillRect/>
          </a:stretch>
        </p:blipFill>
        <p:spPr bwMode="auto">
          <a:xfrm>
            <a:off x="1285875" y="2928938"/>
            <a:ext cx="3168650" cy="1133475"/>
          </a:xfrm>
          <a:prstGeom prst="rect">
            <a:avLst/>
          </a:prstGeom>
          <a:noFill/>
          <a:ln w="9525" algn="ctr">
            <a:noFill/>
            <a:miter lim="800000"/>
            <a:headEnd/>
            <a:tailEnd/>
          </a:ln>
        </p:spPr>
      </p:pic>
      <p:sp>
        <p:nvSpPr>
          <p:cNvPr id="7"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571500" y="571500"/>
            <a:ext cx="7772400" cy="714375"/>
          </a:xfrm>
        </p:spPr>
        <p:txBody>
          <a:bodyPr/>
          <a:lstStyle/>
          <a:p>
            <a:pPr eaLnBrk="1" hangingPunct="1"/>
            <a:r>
              <a:rPr lang="zh-CN" altLang="en-US" sz="2600" b="1" smtClean="0">
                <a:solidFill>
                  <a:srgbClr val="00B050"/>
                </a:solidFill>
                <a:latin typeface="黑体" pitchFamily="2" charset="-122"/>
                <a:ea typeface="黑体" pitchFamily="2" charset="-122"/>
              </a:rPr>
              <a:t>简化模型</a:t>
            </a:r>
          </a:p>
        </p:txBody>
      </p:sp>
      <p:pic>
        <p:nvPicPr>
          <p:cNvPr id="15363" name="Picture 2"/>
          <p:cNvPicPr>
            <a:picLocks noGrp="1" noChangeAspect="1" noChangeArrowheads="1"/>
          </p:cNvPicPr>
          <p:nvPr>
            <p:ph sz="quarter" idx="1"/>
          </p:nvPr>
        </p:nvPicPr>
        <p:blipFill>
          <a:blip r:embed="rId2" cstate="print"/>
          <a:srcRect/>
          <a:stretch>
            <a:fillRect/>
          </a:stretch>
        </p:blipFill>
        <p:spPr>
          <a:xfrm>
            <a:off x="500063" y="1428750"/>
            <a:ext cx="7372350" cy="3990975"/>
          </a:xfrm>
        </p:spPr>
      </p:pic>
      <p:sp>
        <p:nvSpPr>
          <p:cNvPr id="5" name="标题 1"/>
          <p:cNvSpPr txBox="1">
            <a:spLocks/>
          </p:cNvSpPr>
          <p:nvPr/>
        </p:nvSpPr>
        <p:spPr>
          <a:xfrm>
            <a:off x="1000125" y="214313"/>
            <a:ext cx="7772400" cy="571500"/>
          </a:xfrm>
          <a:prstGeom prst="rect">
            <a:avLst/>
          </a:prstGeom>
        </p:spPr>
        <p:txBody>
          <a:bodyPr bIns="91440" anchor="b">
            <a:normAutofit/>
          </a:bodyPr>
          <a:lstStyle/>
          <a:p>
            <a:pPr algn="r" fontAlgn="auto">
              <a:spcAft>
                <a:spcPts val="0"/>
              </a:spcAft>
              <a:defRPr/>
            </a:pPr>
            <a:r>
              <a:rPr lang="zh-CN" altLang="en-US"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网页排名图算法</a:t>
            </a:r>
            <a:r>
              <a:rPr lang="en-US" altLang="zh-CN" sz="2400" spc="50" dirty="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cs typeface="+mj-cs"/>
              </a:rPr>
              <a:t>PageRank</a:t>
            </a:r>
            <a:endParaRPr lang="zh-CN" altLang="en-US" sz="2400" dirty="0">
              <a:solidFill>
                <a:srgbClr val="C00000"/>
              </a:solidFill>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Ch6-MapReduce算法设计</Template>
  <TotalTime>1725</TotalTime>
  <Words>1780</Words>
  <Application>Microsoft Office PowerPoint</Application>
  <PresentationFormat>全屏显示(4:3)</PresentationFormat>
  <Paragraphs>314</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1" baseType="lpstr">
      <vt:lpstr>平衡</vt:lpstr>
      <vt:lpstr>Visio</vt:lpstr>
      <vt:lpstr>Ch.8.基于MapReduce的搜索引擎算法</vt:lpstr>
      <vt:lpstr>1. 网页排名图算法PageRank</vt:lpstr>
      <vt:lpstr>幻灯片 3</vt:lpstr>
      <vt:lpstr>幻灯片 4</vt:lpstr>
      <vt:lpstr>幻灯片 5</vt:lpstr>
      <vt:lpstr>幻灯片 6</vt:lpstr>
      <vt:lpstr>PageRank的基本设计思想和设计原则</vt:lpstr>
      <vt:lpstr>PageRank的简化模型</vt:lpstr>
      <vt:lpstr>简化模型</vt:lpstr>
      <vt:lpstr>幻灯片 10</vt:lpstr>
      <vt:lpstr>Rank Leak</vt:lpstr>
      <vt:lpstr>Rank Sink</vt:lpstr>
      <vt:lpstr>PageRank的随机浏览模型</vt:lpstr>
      <vt:lpstr>随机浏览模型的图表示</vt:lpstr>
      <vt:lpstr>随机浏览模型的矩阵表示</vt:lpstr>
      <vt:lpstr>马尔可夫链收敛定理</vt:lpstr>
      <vt:lpstr>随机浏览模型的邻接表表示</vt:lpstr>
      <vt:lpstr>随机浏览模型</vt:lpstr>
      <vt:lpstr>用MapReduce实现PageRank</vt:lpstr>
      <vt:lpstr>Phase1：GraphBuilder</vt:lpstr>
      <vt:lpstr>Phase2：PageRankIter</vt:lpstr>
      <vt:lpstr>Phase2：PageRankIter</vt:lpstr>
      <vt:lpstr>PageRank过程示意图</vt:lpstr>
      <vt:lpstr>Phase2：PageRankIter </vt:lpstr>
      <vt:lpstr>Phase3：Rankviewer</vt:lpstr>
      <vt:lpstr>PageRank迭代终止条件</vt:lpstr>
      <vt:lpstr>多趟MapReduce的处理</vt:lpstr>
      <vt:lpstr>幻灯片 28</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PageRank介绍及其MapReduce实现</dc:title>
  <dc:creator>LUV</dc:creator>
  <cp:lastModifiedBy>Yihua Huang</cp:lastModifiedBy>
  <cp:revision>213</cp:revision>
  <cp:lastPrinted>2015-10-26T05:16:11Z</cp:lastPrinted>
  <dcterms:created xsi:type="dcterms:W3CDTF">2011-05-03T11:12:29Z</dcterms:created>
  <dcterms:modified xsi:type="dcterms:W3CDTF">2017-11-08T14:03:48Z</dcterms:modified>
</cp:coreProperties>
</file>