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91" r:id="rId2"/>
    <p:sldId id="317" r:id="rId3"/>
    <p:sldId id="344" r:id="rId4"/>
    <p:sldId id="345" r:id="rId5"/>
    <p:sldId id="346" r:id="rId6"/>
    <p:sldId id="347" r:id="rId7"/>
    <p:sldId id="282" r:id="rId8"/>
    <p:sldId id="281" r:id="rId9"/>
    <p:sldId id="301" r:id="rId10"/>
    <p:sldId id="302" r:id="rId11"/>
    <p:sldId id="303" r:id="rId12"/>
    <p:sldId id="283" r:id="rId13"/>
    <p:sldId id="273" r:id="rId14"/>
    <p:sldId id="284" r:id="rId15"/>
    <p:sldId id="285" r:id="rId16"/>
    <p:sldId id="287" r:id="rId17"/>
    <p:sldId id="277" r:id="rId18"/>
    <p:sldId id="288" r:id="rId19"/>
    <p:sldId id="278" r:id="rId20"/>
    <p:sldId id="272" r:id="rId21"/>
    <p:sldId id="259" r:id="rId22"/>
    <p:sldId id="258" r:id="rId23"/>
    <p:sldId id="294" r:id="rId24"/>
    <p:sldId id="305" r:id="rId25"/>
    <p:sldId id="307" r:id="rId26"/>
    <p:sldId id="308" r:id="rId27"/>
    <p:sldId id="306" r:id="rId28"/>
    <p:sldId id="310" r:id="rId29"/>
    <p:sldId id="279" r:id="rId30"/>
    <p:sldId id="293" r:id="rId31"/>
    <p:sldId id="311"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48" r:id="rId45"/>
    <p:sldId id="349" r:id="rId46"/>
    <p:sldId id="350" r:id="rId47"/>
    <p:sldId id="351" r:id="rId48"/>
    <p:sldId id="352" r:id="rId49"/>
    <p:sldId id="353"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FF"/>
    <a:srgbClr val="3399FF"/>
    <a:srgbClr val="E3C779"/>
    <a:srgbClr val="23B220"/>
    <a:srgbClr val="69696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299" autoAdjust="0"/>
    <p:restoredTop sz="94660"/>
  </p:normalViewPr>
  <p:slideViewPr>
    <p:cSldViewPr snapToGrid="0">
      <p:cViewPr>
        <p:scale>
          <a:sx n="75" d="100"/>
          <a:sy n="75" d="100"/>
        </p:scale>
        <p:origin x="-2580" y="-85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ltLang="zh-CN"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BF77E042-8621-43D0-85DE-0F477BD9AE9A}" type="datetimeFigureOut">
              <a:rPr lang="zh-CN" altLang="en-US"/>
              <a:pPr>
                <a:defRPr/>
              </a:pPr>
              <a:t>2017/11/8</a:t>
            </a:fld>
            <a:endParaRPr lang="zh-CN" altLang="en-US"/>
          </a:p>
        </p:txBody>
      </p:sp>
      <p:sp>
        <p:nvSpPr>
          <p:cNvPr id="12" name="Footer Placeholder 16"/>
          <p:cNvSpPr>
            <a:spLocks noGrp="1"/>
          </p:cNvSpPr>
          <p:nvPr>
            <p:ph type="ftr" sz="quarter" idx="11"/>
          </p:nvPr>
        </p:nvSpPr>
        <p:spPr/>
        <p:txBody>
          <a:bodyPr/>
          <a:lstStyle>
            <a:lvl1pPr>
              <a:defRPr/>
            </a:lvl1pPr>
          </a:lstStyle>
          <a:p>
            <a:pPr>
              <a:defRPr/>
            </a:pPr>
            <a:endParaRPr lang="zh-CN" alt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94940607-9F9D-4430-97CF-0BDC52A8AF7E}"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C8E6450-357B-49DD-826F-E8D714B971DF}" type="datetimeFigureOut">
              <a:rPr lang="zh-CN" altLang="en-US"/>
              <a:pPr>
                <a:defRPr/>
              </a:pPr>
              <a:t>2017/11/8</a:t>
            </a:fld>
            <a:endParaRPr lang="zh-CN" altLang="en-US"/>
          </a:p>
        </p:txBody>
      </p:sp>
      <p:sp>
        <p:nvSpPr>
          <p:cNvPr id="5" name="Footer Placeholder 2"/>
          <p:cNvSpPr>
            <a:spLocks noGrp="1"/>
          </p:cNvSpPr>
          <p:nvPr>
            <p:ph type="ftr" sz="quarter" idx="11"/>
          </p:nvPr>
        </p:nvSpPr>
        <p:spPr/>
        <p:txBody>
          <a:bodyPr/>
          <a:lstStyle>
            <a:lvl1pPr>
              <a:defRPr/>
            </a:lvl1pPr>
          </a:lstStyle>
          <a:p>
            <a:pPr>
              <a:defRPr/>
            </a:pPr>
            <a:endParaRPr lang="zh-CN" altLang="en-US"/>
          </a:p>
        </p:txBody>
      </p:sp>
      <p:sp>
        <p:nvSpPr>
          <p:cNvPr id="6" name="Slide Number Placeholder 22"/>
          <p:cNvSpPr>
            <a:spLocks noGrp="1"/>
          </p:cNvSpPr>
          <p:nvPr>
            <p:ph type="sldNum" sz="quarter" idx="12"/>
          </p:nvPr>
        </p:nvSpPr>
        <p:spPr/>
        <p:txBody>
          <a:bodyPr/>
          <a:lstStyle>
            <a:lvl1pPr>
              <a:defRPr/>
            </a:lvl1pPr>
          </a:lstStyle>
          <a:p>
            <a:pPr>
              <a:defRPr/>
            </a:pPr>
            <a:fld id="{8542F825-2E5F-414C-ACEC-AB6CD59AB919}" type="slidenum">
              <a:rPr lang="zh-CN" altLang="en-US"/>
              <a:pPr>
                <a:defRPr/>
              </a:pPr>
              <a:t>‹#›</a:t>
            </a:fld>
            <a:endParaRPr lang="zh-CN" altLang="en-US"/>
          </a:p>
        </p:txBody>
      </p:sp>
    </p:spTree>
  </p:cSld>
  <p:clrMapOvr>
    <a:masterClrMapping/>
  </p:clrMapOvr>
  <p:transition spd="med">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CBFBDAE4-732E-4075-A110-89DBB15D5389}" type="datetimeFigureOut">
              <a:rPr lang="zh-CN" altLang="en-US"/>
              <a:pPr>
                <a:defRPr/>
              </a:pPr>
              <a:t>2017/11/8</a:t>
            </a:fld>
            <a:endParaRPr lang="zh-CN" altLang="en-US"/>
          </a:p>
        </p:txBody>
      </p:sp>
      <p:sp>
        <p:nvSpPr>
          <p:cNvPr id="5" name="Footer Placeholder 2"/>
          <p:cNvSpPr>
            <a:spLocks noGrp="1"/>
          </p:cNvSpPr>
          <p:nvPr>
            <p:ph type="ftr" sz="quarter" idx="11"/>
          </p:nvPr>
        </p:nvSpPr>
        <p:spPr/>
        <p:txBody>
          <a:bodyPr/>
          <a:lstStyle>
            <a:lvl1pPr>
              <a:defRPr/>
            </a:lvl1pPr>
          </a:lstStyle>
          <a:p>
            <a:pPr>
              <a:defRPr/>
            </a:pPr>
            <a:endParaRPr lang="zh-CN" altLang="en-US"/>
          </a:p>
        </p:txBody>
      </p:sp>
      <p:sp>
        <p:nvSpPr>
          <p:cNvPr id="6" name="Slide Number Placeholder 22"/>
          <p:cNvSpPr>
            <a:spLocks noGrp="1"/>
          </p:cNvSpPr>
          <p:nvPr>
            <p:ph type="sldNum" sz="quarter" idx="12"/>
          </p:nvPr>
        </p:nvSpPr>
        <p:spPr/>
        <p:txBody>
          <a:bodyPr/>
          <a:lstStyle>
            <a:lvl1pPr>
              <a:defRPr/>
            </a:lvl1pPr>
          </a:lstStyle>
          <a:p>
            <a:pPr>
              <a:defRPr/>
            </a:pPr>
            <a:fld id="{6A92B911-AD2B-4542-B779-89D848B48365}" type="slidenum">
              <a:rPr lang="zh-CN" altLang="en-US"/>
              <a:pPr>
                <a:defRPr/>
              </a:pPr>
              <a:t>‹#›</a:t>
            </a:fld>
            <a:endParaRPr lang="zh-CN" altLang="en-US"/>
          </a:p>
        </p:txBody>
      </p:sp>
    </p:spTree>
  </p:cSld>
  <p:clrMapOvr>
    <a:masterClrMapping/>
  </p:clrMapOvr>
  <p:transition spd="med">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483FD81-37DF-421D-8EB7-D4A9AF13E726}" type="datetimeFigureOut">
              <a:rPr lang="zh-CN" altLang="en-US"/>
              <a:pPr>
                <a:defRPr/>
              </a:pPr>
              <a:t>2017/11/8</a:t>
            </a:fld>
            <a:endParaRPr lang="zh-CN" altLang="en-US"/>
          </a:p>
        </p:txBody>
      </p:sp>
      <p:sp>
        <p:nvSpPr>
          <p:cNvPr id="5" name="Footer Placeholder 2"/>
          <p:cNvSpPr>
            <a:spLocks noGrp="1"/>
          </p:cNvSpPr>
          <p:nvPr>
            <p:ph type="ftr" sz="quarter" idx="11"/>
          </p:nvPr>
        </p:nvSpPr>
        <p:spPr/>
        <p:txBody>
          <a:bodyPr/>
          <a:lstStyle>
            <a:lvl1pPr>
              <a:defRPr/>
            </a:lvl1pPr>
          </a:lstStyle>
          <a:p>
            <a:pPr>
              <a:defRPr/>
            </a:pPr>
            <a:endParaRPr lang="zh-CN" altLang="en-US"/>
          </a:p>
        </p:txBody>
      </p:sp>
      <p:sp>
        <p:nvSpPr>
          <p:cNvPr id="6" name="Slide Number Placeholder 22"/>
          <p:cNvSpPr>
            <a:spLocks noGrp="1"/>
          </p:cNvSpPr>
          <p:nvPr>
            <p:ph type="sldNum" sz="quarter" idx="12"/>
          </p:nvPr>
        </p:nvSpPr>
        <p:spPr/>
        <p:txBody>
          <a:bodyPr/>
          <a:lstStyle>
            <a:lvl1pPr>
              <a:defRPr/>
            </a:lvl1pPr>
          </a:lstStyle>
          <a:p>
            <a:pPr>
              <a:defRPr/>
            </a:pPr>
            <a:fld id="{87C0691D-6748-4BE3-8DDA-14CD025C3205}" type="slidenum">
              <a:rPr lang="zh-CN" altLang="en-US"/>
              <a:pPr>
                <a:defRPr/>
              </a:pPr>
              <a:t>‹#›</a:t>
            </a:fld>
            <a:endParaRPr lang="zh-CN" altLang="en-US"/>
          </a:p>
        </p:txBody>
      </p:sp>
    </p:spTree>
  </p:cSld>
  <p:clrMapOvr>
    <a:masterClrMapping/>
  </p:clrMapOvr>
  <p:transition spd="med">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FB1AD931-C221-4522-BEE9-5FFD02681C2E}" type="datetimeFigureOut">
              <a:rPr lang="zh-CN" altLang="en-US"/>
              <a:pPr>
                <a:defRPr/>
              </a:pPr>
              <a:t>2017/11/8</a:t>
            </a:fld>
            <a:endParaRPr lang="zh-CN" alt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D25B8C3A-7D79-452B-B69D-1A1B9DD60A9F}"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FD6FBE50-FB17-4782-8C06-DBB774D8EC18}" type="datetimeFigureOut">
              <a:rPr lang="zh-CN" altLang="en-US"/>
              <a:pPr>
                <a:defRPr/>
              </a:pPr>
              <a:t>2017/11/8</a:t>
            </a:fld>
            <a:endParaRPr lang="zh-CN" altLang="en-US"/>
          </a:p>
        </p:txBody>
      </p:sp>
      <p:sp>
        <p:nvSpPr>
          <p:cNvPr id="6" name="Footer Placeholder 2"/>
          <p:cNvSpPr>
            <a:spLocks noGrp="1"/>
          </p:cNvSpPr>
          <p:nvPr>
            <p:ph type="ftr" sz="quarter" idx="11"/>
          </p:nvPr>
        </p:nvSpPr>
        <p:spPr/>
        <p:txBody>
          <a:bodyPr/>
          <a:lstStyle>
            <a:lvl1pPr>
              <a:defRPr/>
            </a:lvl1pPr>
          </a:lstStyle>
          <a:p>
            <a:pPr>
              <a:defRPr/>
            </a:pPr>
            <a:endParaRPr lang="zh-CN" altLang="en-US"/>
          </a:p>
        </p:txBody>
      </p:sp>
      <p:sp>
        <p:nvSpPr>
          <p:cNvPr id="7" name="Slide Number Placeholder 22"/>
          <p:cNvSpPr>
            <a:spLocks noGrp="1"/>
          </p:cNvSpPr>
          <p:nvPr>
            <p:ph type="sldNum" sz="quarter" idx="12"/>
          </p:nvPr>
        </p:nvSpPr>
        <p:spPr/>
        <p:txBody>
          <a:bodyPr/>
          <a:lstStyle>
            <a:lvl1pPr>
              <a:defRPr/>
            </a:lvl1pPr>
          </a:lstStyle>
          <a:p>
            <a:pPr>
              <a:defRPr/>
            </a:pPr>
            <a:fld id="{D9EDD853-74CD-4673-9AA7-D0C6647284E4}" type="slidenum">
              <a:rPr lang="zh-CN" altLang="en-US"/>
              <a:pPr>
                <a:defRPr/>
              </a:pPr>
              <a:t>‹#›</a:t>
            </a:fld>
            <a:endParaRPr lang="zh-CN" altLang="en-US"/>
          </a:p>
        </p:txBody>
      </p:sp>
    </p:spTree>
  </p:cSld>
  <p:clrMapOvr>
    <a:masterClrMapping/>
  </p:clrMapOvr>
  <p:transition spd="med">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ltLang="zh-CN"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ltLang="zh-CN"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32982E1B-623D-413F-B750-C08DF006AB3C}" type="datetimeFigureOut">
              <a:rPr lang="zh-CN" altLang="en-US"/>
              <a:pPr>
                <a:defRPr/>
              </a:pPr>
              <a:t>2017/11/8</a:t>
            </a:fld>
            <a:endParaRPr lang="zh-CN" altLang="en-US"/>
          </a:p>
        </p:txBody>
      </p:sp>
      <p:sp>
        <p:nvSpPr>
          <p:cNvPr id="8" name="Footer Placeholder 2"/>
          <p:cNvSpPr>
            <a:spLocks noGrp="1"/>
          </p:cNvSpPr>
          <p:nvPr>
            <p:ph type="ftr" sz="quarter" idx="11"/>
          </p:nvPr>
        </p:nvSpPr>
        <p:spPr/>
        <p:txBody>
          <a:bodyPr/>
          <a:lstStyle>
            <a:lvl1pPr>
              <a:defRPr/>
            </a:lvl1pPr>
          </a:lstStyle>
          <a:p>
            <a:pPr>
              <a:defRPr/>
            </a:pPr>
            <a:endParaRPr lang="zh-CN" altLang="en-US"/>
          </a:p>
        </p:txBody>
      </p:sp>
      <p:sp>
        <p:nvSpPr>
          <p:cNvPr id="9" name="Slide Number Placeholder 22"/>
          <p:cNvSpPr>
            <a:spLocks noGrp="1"/>
          </p:cNvSpPr>
          <p:nvPr>
            <p:ph type="sldNum" sz="quarter" idx="12"/>
          </p:nvPr>
        </p:nvSpPr>
        <p:spPr/>
        <p:txBody>
          <a:bodyPr/>
          <a:lstStyle>
            <a:lvl1pPr>
              <a:defRPr/>
            </a:lvl1pPr>
          </a:lstStyle>
          <a:p>
            <a:pPr>
              <a:defRPr/>
            </a:pPr>
            <a:fld id="{41F75AF6-4E38-4CAB-8982-B8D31A6D6825}" type="slidenum">
              <a:rPr lang="zh-CN" altLang="en-US"/>
              <a:pPr>
                <a:defRPr/>
              </a:pPr>
              <a:t>‹#›</a:t>
            </a:fld>
            <a:endParaRPr lang="zh-CN" altLang="en-US"/>
          </a:p>
        </p:txBody>
      </p:sp>
    </p:spTree>
  </p:cSld>
  <p:clrMapOvr>
    <a:masterClrMapping/>
  </p:clrMapOvr>
  <p:transition spd="med">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A7868D7D-DD7F-4504-AA1D-7C02D5BA1EA9}" type="datetimeFigureOut">
              <a:rPr lang="zh-CN" altLang="en-US"/>
              <a:pPr>
                <a:defRPr/>
              </a:pPr>
              <a:t>2017/11/8</a:t>
            </a:fld>
            <a:endParaRPr lang="zh-CN" altLang="en-US"/>
          </a:p>
        </p:txBody>
      </p:sp>
      <p:sp>
        <p:nvSpPr>
          <p:cNvPr id="4" name="Footer Placeholder 2"/>
          <p:cNvSpPr>
            <a:spLocks noGrp="1"/>
          </p:cNvSpPr>
          <p:nvPr>
            <p:ph type="ftr" sz="quarter" idx="11"/>
          </p:nvPr>
        </p:nvSpPr>
        <p:spPr/>
        <p:txBody>
          <a:bodyPr/>
          <a:lstStyle>
            <a:lvl1pPr>
              <a:defRPr/>
            </a:lvl1pPr>
          </a:lstStyle>
          <a:p>
            <a:pPr>
              <a:defRPr/>
            </a:pPr>
            <a:endParaRPr lang="zh-CN" altLang="en-US"/>
          </a:p>
        </p:txBody>
      </p:sp>
      <p:sp>
        <p:nvSpPr>
          <p:cNvPr id="5" name="Slide Number Placeholder 22"/>
          <p:cNvSpPr>
            <a:spLocks noGrp="1"/>
          </p:cNvSpPr>
          <p:nvPr>
            <p:ph type="sldNum" sz="quarter" idx="12"/>
          </p:nvPr>
        </p:nvSpPr>
        <p:spPr/>
        <p:txBody>
          <a:bodyPr/>
          <a:lstStyle>
            <a:lvl1pPr>
              <a:defRPr/>
            </a:lvl1pPr>
          </a:lstStyle>
          <a:p>
            <a:pPr>
              <a:defRPr/>
            </a:pPr>
            <a:fld id="{EB60ADBA-0C21-4746-B379-9C14F88145F0}" type="slidenum">
              <a:rPr lang="zh-CN" altLang="en-US"/>
              <a:pPr>
                <a:defRPr/>
              </a:pPr>
              <a:t>‹#›</a:t>
            </a:fld>
            <a:endParaRPr lang="zh-CN" altLang="en-US"/>
          </a:p>
        </p:txBody>
      </p:sp>
    </p:spTree>
  </p:cSld>
  <p:clrMapOvr>
    <a:masterClrMapping/>
  </p:clrMapOvr>
  <p:transition spd="med">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ABA0A506-1BA8-4AB1-8DB3-05CD6413C0AB}" type="datetimeFigureOut">
              <a:rPr lang="zh-CN" altLang="en-US"/>
              <a:pPr>
                <a:defRPr/>
              </a:pPr>
              <a:t>2017/11/8</a:t>
            </a:fld>
            <a:endParaRPr lang="zh-CN" altLang="en-US"/>
          </a:p>
        </p:txBody>
      </p:sp>
      <p:sp>
        <p:nvSpPr>
          <p:cNvPr id="3" name="Footer Placeholder 2"/>
          <p:cNvSpPr>
            <a:spLocks noGrp="1"/>
          </p:cNvSpPr>
          <p:nvPr>
            <p:ph type="ftr" sz="quarter" idx="11"/>
          </p:nvPr>
        </p:nvSpPr>
        <p:spPr/>
        <p:txBody>
          <a:bodyPr/>
          <a:lstStyle>
            <a:lvl1pPr>
              <a:defRPr/>
            </a:lvl1pPr>
          </a:lstStyle>
          <a:p>
            <a:pPr>
              <a:defRPr/>
            </a:pPr>
            <a:endParaRPr lang="zh-CN" altLang="en-US"/>
          </a:p>
        </p:txBody>
      </p:sp>
      <p:sp>
        <p:nvSpPr>
          <p:cNvPr id="4" name="Slide Number Placeholder 22"/>
          <p:cNvSpPr>
            <a:spLocks noGrp="1"/>
          </p:cNvSpPr>
          <p:nvPr>
            <p:ph type="sldNum" sz="quarter" idx="12"/>
          </p:nvPr>
        </p:nvSpPr>
        <p:spPr/>
        <p:txBody>
          <a:bodyPr/>
          <a:lstStyle>
            <a:lvl1pPr>
              <a:defRPr/>
            </a:lvl1pPr>
          </a:lstStyle>
          <a:p>
            <a:pPr>
              <a:defRPr/>
            </a:pPr>
            <a:fld id="{45CF1938-9F25-4463-A692-22A0D5DF7E5A}" type="slidenum">
              <a:rPr lang="zh-CN" altLang="en-US"/>
              <a:pPr>
                <a:defRPr/>
              </a:pPr>
              <a:t>‹#›</a:t>
            </a:fld>
            <a:endParaRPr lang="zh-CN" altLang="en-US"/>
          </a:p>
        </p:txBody>
      </p:sp>
    </p:spTree>
  </p:cSld>
  <p:clrMapOvr>
    <a:masterClrMapping/>
  </p:clrMapOvr>
  <p:transition spd="med">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ltLang="zh-CN"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ltLang="zh-CN"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AF0BCABC-7056-484F-9056-D25A397CDEBA}" type="datetimeFigureOut">
              <a:rPr lang="zh-CN" altLang="en-US"/>
              <a:pPr>
                <a:defRPr/>
              </a:pPr>
              <a:t>2017/11/8</a:t>
            </a:fld>
            <a:endParaRPr lang="zh-CN" altLang="en-US"/>
          </a:p>
        </p:txBody>
      </p:sp>
      <p:sp>
        <p:nvSpPr>
          <p:cNvPr id="8" name="Footer Placeholder 5"/>
          <p:cNvSpPr>
            <a:spLocks noGrp="1"/>
          </p:cNvSpPr>
          <p:nvPr>
            <p:ph type="ftr" sz="quarter" idx="11"/>
          </p:nvPr>
        </p:nvSpPr>
        <p:spPr/>
        <p:txBody>
          <a:bodyPr/>
          <a:lstStyle>
            <a:lvl1pPr>
              <a:defRPr/>
            </a:lvl1pPr>
          </a:lstStyle>
          <a:p>
            <a:pPr>
              <a:defRPr/>
            </a:pPr>
            <a:endParaRPr lang="zh-CN" altLang="en-US"/>
          </a:p>
        </p:txBody>
      </p:sp>
      <p:sp>
        <p:nvSpPr>
          <p:cNvPr id="9" name="Slide Number Placeholder 6"/>
          <p:cNvSpPr>
            <a:spLocks noGrp="1"/>
          </p:cNvSpPr>
          <p:nvPr>
            <p:ph type="sldNum" sz="quarter" idx="12"/>
          </p:nvPr>
        </p:nvSpPr>
        <p:spPr/>
        <p:txBody>
          <a:bodyPr/>
          <a:lstStyle>
            <a:lvl1pPr>
              <a:defRPr/>
            </a:lvl1pPr>
          </a:lstStyle>
          <a:p>
            <a:pPr>
              <a:defRPr/>
            </a:pPr>
            <a:fld id="{E74CB183-9EB0-4B31-B8B0-E9EB56FDA46B}" type="slidenum">
              <a:rPr lang="zh-CN" altLang="en-US"/>
              <a:pPr>
                <a:defRPr/>
              </a:pPr>
              <a:t>‹#›</a:t>
            </a:fld>
            <a:endParaRPr lang="zh-CN" altLang="en-US"/>
          </a:p>
        </p:txBody>
      </p:sp>
    </p:spTree>
  </p:cSld>
  <p:clrMapOvr>
    <a:masterClrMapping/>
  </p:clrMapOvr>
  <p:transition spd="med">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ltLang="zh-CN"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ltLang="zh-CN"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altLang="zh-CN"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2BCB2C06-3E01-48D3-9BAA-32FE9DD46B3B}" type="datetimeFigureOut">
              <a:rPr lang="zh-CN" altLang="en-US"/>
              <a:pPr>
                <a:defRPr/>
              </a:pPr>
              <a:t>2017/11/8</a:t>
            </a:fld>
            <a:endParaRPr lang="zh-CN" alt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zh-CN" alt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73D1F489-5AB2-41B2-ABA6-06FEAF589408}" type="slidenum">
              <a:rPr lang="zh-CN" altLang="en-US"/>
              <a:pPr>
                <a:defRPr/>
              </a:pPr>
              <a:t>‹#›</a:t>
            </a:fld>
            <a:endParaRPr lang="zh-CN" altLang="en-US"/>
          </a:p>
        </p:txBody>
      </p:sp>
    </p:spTree>
  </p:cSld>
  <p:clrMapOvr>
    <a:masterClrMapping/>
  </p:clrMapOvr>
  <p:transition spd="med">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52"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ltLang="zh-CN"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fld id="{AF09EB53-FD0B-409D-ADD9-324A0D72A716}" type="datetimeFigureOut">
              <a:rPr lang="zh-CN" altLang="en-US"/>
              <a:pPr>
                <a:defRPr/>
              </a:pPr>
              <a:t>2017/11/8</a:t>
            </a:fld>
            <a:endParaRPr lang="zh-CN" alt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a:solidFill>
                  <a:srgbClr val="FFFFFF"/>
                </a:solidFill>
                <a:latin typeface="+mj-lt"/>
                <a:ea typeface="+mj-ea"/>
                <a:cs typeface="+mj-cs"/>
              </a:defRPr>
            </a:lvl1pPr>
          </a:lstStyle>
          <a:p>
            <a:pPr>
              <a:defRPr/>
            </a:pPr>
            <a:fld id="{081D85C4-59F1-4CDC-A889-31E51FFE647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96" r:id="rId1"/>
    <p:sldLayoutId id="2147483789" r:id="rId2"/>
    <p:sldLayoutId id="2147483797" r:id="rId3"/>
    <p:sldLayoutId id="2147483790" r:id="rId4"/>
    <p:sldLayoutId id="2147483791" r:id="rId5"/>
    <p:sldLayoutId id="2147483792" r:id="rId6"/>
    <p:sldLayoutId id="2147483793" r:id="rId7"/>
    <p:sldLayoutId id="2147483798" r:id="rId8"/>
    <p:sldLayoutId id="2147483799" r:id="rId9"/>
    <p:sldLayoutId id="2147483794" r:id="rId10"/>
    <p:sldLayoutId id="2147483795" r:id="rId11"/>
  </p:sldLayoutIdLst>
  <p:transition spd="med">
    <p:pull dir="rd"/>
  </p:transition>
  <p:txStyles>
    <p:titleStyle>
      <a:lvl1pPr algn="l" rtl="0" eaLnBrk="0" fontAlgn="base" hangingPunct="0">
        <a:spcBef>
          <a:spcPct val="0"/>
        </a:spcBef>
        <a:spcAft>
          <a:spcPct val="0"/>
        </a:spcAft>
        <a:defRPr sz="4000" kern="1200">
          <a:solidFill>
            <a:schemeClr val="tx2"/>
          </a:solidFill>
          <a:latin typeface="+mj-lt"/>
          <a:ea typeface="+mj-ea"/>
          <a:cs typeface="幼圆"/>
        </a:defRPr>
      </a:lvl1pPr>
      <a:lvl2pPr algn="l" rtl="0" eaLnBrk="0" fontAlgn="base" hangingPunct="0">
        <a:spcBef>
          <a:spcPct val="0"/>
        </a:spcBef>
        <a:spcAft>
          <a:spcPct val="0"/>
        </a:spcAft>
        <a:defRPr sz="4000">
          <a:solidFill>
            <a:schemeClr val="tx2"/>
          </a:solidFill>
          <a:latin typeface="Franklin Gothic Book"/>
          <a:ea typeface="幼圆"/>
          <a:cs typeface="幼圆"/>
        </a:defRPr>
      </a:lvl2pPr>
      <a:lvl3pPr algn="l" rtl="0" eaLnBrk="0" fontAlgn="base" hangingPunct="0">
        <a:spcBef>
          <a:spcPct val="0"/>
        </a:spcBef>
        <a:spcAft>
          <a:spcPct val="0"/>
        </a:spcAft>
        <a:defRPr sz="4000">
          <a:solidFill>
            <a:schemeClr val="tx2"/>
          </a:solidFill>
          <a:latin typeface="Franklin Gothic Book"/>
          <a:ea typeface="幼圆"/>
          <a:cs typeface="幼圆"/>
        </a:defRPr>
      </a:lvl3pPr>
      <a:lvl4pPr algn="l" rtl="0" eaLnBrk="0" fontAlgn="base" hangingPunct="0">
        <a:spcBef>
          <a:spcPct val="0"/>
        </a:spcBef>
        <a:spcAft>
          <a:spcPct val="0"/>
        </a:spcAft>
        <a:defRPr sz="4000">
          <a:solidFill>
            <a:schemeClr val="tx2"/>
          </a:solidFill>
          <a:latin typeface="Franklin Gothic Book"/>
          <a:ea typeface="幼圆"/>
          <a:cs typeface="幼圆"/>
        </a:defRPr>
      </a:lvl4pPr>
      <a:lvl5pPr algn="l" rtl="0" eaLnBrk="0" fontAlgn="base" hangingPunct="0">
        <a:spcBef>
          <a:spcPct val="0"/>
        </a:spcBef>
        <a:spcAft>
          <a:spcPct val="0"/>
        </a:spcAft>
        <a:defRPr sz="4000">
          <a:solidFill>
            <a:schemeClr val="tx2"/>
          </a:solidFill>
          <a:latin typeface="Franklin Gothic Book"/>
          <a:ea typeface="幼圆"/>
          <a:cs typeface="幼圆"/>
        </a:defRPr>
      </a:lvl5pPr>
      <a:lvl6pPr marL="457200" algn="l" rtl="0" fontAlgn="base">
        <a:spcBef>
          <a:spcPct val="0"/>
        </a:spcBef>
        <a:spcAft>
          <a:spcPct val="0"/>
        </a:spcAft>
        <a:defRPr sz="4000">
          <a:solidFill>
            <a:schemeClr val="tx2"/>
          </a:solidFill>
          <a:latin typeface="Franklin Gothic Book"/>
          <a:ea typeface="幼圆"/>
          <a:cs typeface="幼圆"/>
        </a:defRPr>
      </a:lvl6pPr>
      <a:lvl7pPr marL="914400" algn="l" rtl="0" fontAlgn="base">
        <a:spcBef>
          <a:spcPct val="0"/>
        </a:spcBef>
        <a:spcAft>
          <a:spcPct val="0"/>
        </a:spcAft>
        <a:defRPr sz="4000">
          <a:solidFill>
            <a:schemeClr val="tx2"/>
          </a:solidFill>
          <a:latin typeface="Franklin Gothic Book"/>
          <a:ea typeface="幼圆"/>
          <a:cs typeface="幼圆"/>
        </a:defRPr>
      </a:lvl7pPr>
      <a:lvl8pPr marL="1371600" algn="l" rtl="0" fontAlgn="base">
        <a:spcBef>
          <a:spcPct val="0"/>
        </a:spcBef>
        <a:spcAft>
          <a:spcPct val="0"/>
        </a:spcAft>
        <a:defRPr sz="4000">
          <a:solidFill>
            <a:schemeClr val="tx2"/>
          </a:solidFill>
          <a:latin typeface="Franklin Gothic Book"/>
          <a:ea typeface="幼圆"/>
          <a:cs typeface="幼圆"/>
        </a:defRPr>
      </a:lvl8pPr>
      <a:lvl9pPr marL="1828800" algn="l" rtl="0" fontAlgn="base">
        <a:spcBef>
          <a:spcPct val="0"/>
        </a:spcBef>
        <a:spcAft>
          <a:spcPct val="0"/>
        </a:spcAft>
        <a:defRPr sz="4000">
          <a:solidFill>
            <a:schemeClr val="tx2"/>
          </a:solidFill>
          <a:latin typeface="Franklin Gothic Book"/>
          <a:ea typeface="幼圆"/>
          <a:cs typeface="幼圆"/>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9" y="1643050"/>
            <a:ext cx="8395598" cy="1143000"/>
          </a:xfrm>
        </p:spPr>
        <p:txBody>
          <a:bodyPr>
            <a:normAutofit/>
            <a:scene3d>
              <a:camera prst="orthographicFront"/>
              <a:lightRig rig="threePt" dir="t"/>
            </a:scene3d>
            <a:sp3d extrusionH="57150">
              <a:bevelT w="38100" h="38100"/>
            </a:sp3d>
          </a:bodyPr>
          <a:lstStyle/>
          <a:p>
            <a:pPr algn="ctr" eaLnBrk="1" fontAlgn="auto" hangingPunct="1">
              <a:spcAft>
                <a:spcPts val="0"/>
              </a:spcAft>
              <a:defRPr/>
            </a:pPr>
            <a:r>
              <a:rPr lang="en-US" altLang="zh-CN" sz="4400" b="1" dirty="0"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rPr>
              <a:t>Ch 9. </a:t>
            </a:r>
            <a:r>
              <a:rPr lang="zh-CN" altLang="en-US" sz="4400" b="1" dirty="0" smtClean="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rPr>
              <a:t>数据挖掘基础算法</a:t>
            </a:r>
            <a:endParaRPr lang="zh-CN" altLang="en-US" sz="4400" b="1" dirty="0">
              <a:solidFill>
                <a:srgbClr val="00B050"/>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endParaRPr>
          </a:p>
        </p:txBody>
      </p:sp>
      <p:sp>
        <p:nvSpPr>
          <p:cNvPr id="5" name="Content Placeholder 4"/>
          <p:cNvSpPr>
            <a:spLocks noGrp="1"/>
          </p:cNvSpPr>
          <p:nvPr>
            <p:ph sz="quarter" idx="1"/>
          </p:nvPr>
        </p:nvSpPr>
        <p:spPr>
          <a:xfrm>
            <a:off x="2714612" y="3284984"/>
            <a:ext cx="4767272" cy="2245156"/>
          </a:xfrm>
        </p:spPr>
        <p:txBody>
          <a:bodyPr>
            <a:normAutofit/>
          </a:bodyPr>
          <a:lstStyle/>
          <a:p>
            <a:pPr marL="274320" indent="-274320" eaLnBrk="1" fontAlgn="auto" hangingPunct="1">
              <a:spcBef>
                <a:spcPts val="1800"/>
              </a:spcBef>
              <a:spcAft>
                <a:spcPts val="0"/>
              </a:spcAft>
              <a:buFont typeface="Wingdings 2"/>
              <a:buNone/>
              <a:defRPr/>
            </a:pPr>
            <a:r>
              <a:rPr lang="zh-CN" altLang="en-US" sz="2400" b="1" dirty="0" smtClean="0">
                <a:ln w="12700">
                  <a:solidFill>
                    <a:schemeClr val="tx2">
                      <a:satMod val="155000"/>
                    </a:schemeClr>
                  </a:solidFill>
                  <a:prstDash val="solid"/>
                </a:ln>
                <a:solidFill>
                  <a:srgbClr val="FFFF00"/>
                </a:solidFill>
                <a:effectLst>
                  <a:glow rad="101600">
                    <a:schemeClr val="accent3">
                      <a:satMod val="175000"/>
                      <a:alpha val="40000"/>
                    </a:schemeClr>
                  </a:glow>
                </a:effectLst>
                <a:latin typeface="黑体" pitchFamily="49" charset="-122"/>
                <a:ea typeface="黑体" pitchFamily="49" charset="-122"/>
              </a:rPr>
              <a:t>南京大学计算机科学与技术系</a:t>
            </a:r>
            <a:endParaRPr lang="en-US" altLang="zh-CN" sz="2400" b="1" dirty="0" smtClean="0">
              <a:ln w="12700">
                <a:solidFill>
                  <a:schemeClr val="tx2">
                    <a:satMod val="155000"/>
                  </a:schemeClr>
                </a:solidFill>
                <a:prstDash val="solid"/>
              </a:ln>
              <a:solidFill>
                <a:srgbClr val="FFFF00"/>
              </a:solidFill>
              <a:effectLst>
                <a:glow rad="101600">
                  <a:schemeClr val="accent3">
                    <a:satMod val="175000"/>
                    <a:alpha val="40000"/>
                  </a:schemeClr>
                </a:glow>
              </a:effectLst>
              <a:latin typeface="黑体" pitchFamily="49" charset="-122"/>
              <a:ea typeface="黑体" pitchFamily="49" charset="-122"/>
            </a:endParaRPr>
          </a:p>
          <a:p>
            <a:pPr marL="274320" indent="-274320" eaLnBrk="1" fontAlgn="auto" hangingPunct="1">
              <a:spcBef>
                <a:spcPts val="1800"/>
              </a:spcBef>
              <a:spcAft>
                <a:spcPts val="0"/>
              </a:spcAft>
              <a:buFont typeface="Wingdings 2"/>
              <a:buNone/>
              <a:defRPr/>
            </a:pPr>
            <a:r>
              <a:rPr lang="zh-CN" altLang="en-US" sz="2400" b="1" dirty="0" smtClean="0">
                <a:ln w="12700">
                  <a:solidFill>
                    <a:schemeClr val="tx2">
                      <a:satMod val="155000"/>
                    </a:schemeClr>
                  </a:solidFill>
                  <a:prstDash val="solid"/>
                </a:ln>
                <a:solidFill>
                  <a:srgbClr val="FFFF00"/>
                </a:solidFill>
                <a:effectLst>
                  <a:glow rad="101600">
                    <a:schemeClr val="accent3">
                      <a:satMod val="175000"/>
                      <a:alpha val="40000"/>
                    </a:schemeClr>
                  </a:glow>
                </a:effectLst>
                <a:latin typeface="黑体" pitchFamily="49" charset="-122"/>
                <a:ea typeface="黑体" pitchFamily="49" charset="-122"/>
              </a:rPr>
              <a:t>主讲人：黄宜</a:t>
            </a:r>
            <a:r>
              <a:rPr lang="zh-CN" altLang="en-US" sz="2400" b="1" dirty="0" smtClean="0">
                <a:ln w="12700">
                  <a:solidFill>
                    <a:schemeClr val="tx2">
                      <a:satMod val="155000"/>
                    </a:schemeClr>
                  </a:solidFill>
                  <a:prstDash val="solid"/>
                </a:ln>
                <a:solidFill>
                  <a:srgbClr val="FFFF00"/>
                </a:solidFill>
                <a:effectLst>
                  <a:glow rad="101600">
                    <a:schemeClr val="accent3">
                      <a:satMod val="175000"/>
                      <a:alpha val="40000"/>
                    </a:schemeClr>
                  </a:glow>
                </a:effectLst>
                <a:latin typeface="黑体" pitchFamily="49" charset="-122"/>
                <a:ea typeface="黑体" pitchFamily="49" charset="-122"/>
              </a:rPr>
              <a:t>华</a:t>
            </a:r>
            <a:r>
              <a:rPr lang="en-US" altLang="zh-CN" sz="2400" b="1" dirty="0" smtClean="0">
                <a:ln w="12700">
                  <a:solidFill>
                    <a:schemeClr val="tx2">
                      <a:satMod val="155000"/>
                    </a:schemeClr>
                  </a:solidFill>
                  <a:prstDash val="solid"/>
                </a:ln>
                <a:solidFill>
                  <a:srgbClr val="FFFF00"/>
                </a:solidFill>
                <a:effectLst>
                  <a:glow rad="101600">
                    <a:schemeClr val="accent3">
                      <a:satMod val="175000"/>
                      <a:alpha val="40000"/>
                    </a:schemeClr>
                  </a:glow>
                </a:effectLst>
                <a:latin typeface="黑体" pitchFamily="49" charset="-122"/>
                <a:ea typeface="黑体" pitchFamily="49" charset="-122"/>
              </a:rPr>
              <a:t>,</a:t>
            </a:r>
            <a:r>
              <a:rPr lang="zh-CN" altLang="en-US" sz="2400" b="1" dirty="0" smtClean="0">
                <a:ln w="12700">
                  <a:solidFill>
                    <a:schemeClr val="tx2">
                      <a:satMod val="155000"/>
                    </a:schemeClr>
                  </a:solidFill>
                  <a:prstDash val="solid"/>
                </a:ln>
                <a:solidFill>
                  <a:srgbClr val="FFFF00"/>
                </a:solidFill>
                <a:effectLst>
                  <a:glow rad="101600">
                    <a:schemeClr val="accent3">
                      <a:satMod val="175000"/>
                      <a:alpha val="40000"/>
                    </a:schemeClr>
                  </a:glow>
                </a:effectLst>
                <a:latin typeface="黑体" pitchFamily="49" charset="-122"/>
                <a:ea typeface="黑体" pitchFamily="49" charset="-122"/>
              </a:rPr>
              <a:t>顾荣</a:t>
            </a:r>
            <a:endParaRPr lang="en-US" altLang="zh-CN" sz="2400" b="1" dirty="0" smtClean="0">
              <a:ln w="12700">
                <a:solidFill>
                  <a:schemeClr val="tx2">
                    <a:satMod val="155000"/>
                  </a:schemeClr>
                </a:solidFill>
                <a:prstDash val="solid"/>
              </a:ln>
              <a:solidFill>
                <a:srgbClr val="FFFF00"/>
              </a:solidFill>
              <a:effectLst>
                <a:glow rad="101600">
                  <a:schemeClr val="accent3">
                    <a:satMod val="175000"/>
                    <a:alpha val="40000"/>
                  </a:schemeClr>
                </a:glow>
              </a:effectLst>
              <a:latin typeface="黑体" pitchFamily="49" charset="-122"/>
              <a:ea typeface="黑体" pitchFamily="49" charset="-122"/>
            </a:endParaRPr>
          </a:p>
          <a:p>
            <a:pPr marL="274320" indent="-274320" eaLnBrk="1" fontAlgn="auto" hangingPunct="1">
              <a:spcBef>
                <a:spcPts val="1200"/>
              </a:spcBef>
              <a:spcAft>
                <a:spcPts val="0"/>
              </a:spcAft>
              <a:buFont typeface="Wingdings 2"/>
              <a:buNone/>
              <a:defRPr/>
            </a:pPr>
            <a:endParaRPr lang="zh-CN" altLang="en-US" sz="2400" b="1" dirty="0">
              <a:ln w="12700">
                <a:solidFill>
                  <a:schemeClr val="tx2">
                    <a:satMod val="155000"/>
                  </a:schemeClr>
                </a:solidFill>
                <a:prstDash val="solid"/>
              </a:ln>
              <a:solidFill>
                <a:srgbClr val="FFFF00"/>
              </a:solidFill>
              <a:effectLst>
                <a:glow rad="101600">
                  <a:schemeClr val="accent3">
                    <a:satMod val="175000"/>
                    <a:alpha val="40000"/>
                  </a:schemeClr>
                </a:glow>
                <a:outerShdw blurRad="41275" dist="20320" dir="1800000" algn="tl" rotWithShape="0">
                  <a:srgbClr val="000000">
                    <a:alpha val="40000"/>
                  </a:srgbClr>
                </a:outerShdw>
              </a:effectLst>
              <a:latin typeface="黑体" pitchFamily="49" charset="-122"/>
              <a:ea typeface="黑体" pitchFamily="49" charset="-122"/>
            </a:endParaRPr>
          </a:p>
        </p:txBody>
      </p:sp>
      <p:sp>
        <p:nvSpPr>
          <p:cNvPr id="6" name="Title 3"/>
          <p:cNvSpPr txBox="1">
            <a:spLocks/>
          </p:cNvSpPr>
          <p:nvPr/>
        </p:nvSpPr>
        <p:spPr>
          <a:xfrm>
            <a:off x="642910" y="142852"/>
            <a:ext cx="7772400" cy="1143000"/>
          </a:xfrm>
          <a:prstGeom prst="rect">
            <a:avLst/>
          </a:prstGeom>
        </p:spPr>
        <p:txBody>
          <a:bodyPr bIns="91440" anchor="b">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Aft>
                <a:spcPts val="0"/>
              </a:spcAft>
              <a:defRPr/>
            </a:pPr>
            <a:r>
              <a:rPr lang="zh-CN" altLang="en-US" sz="3200" b="1" spc="50" dirty="0" smtClean="0">
                <a:ln w="11430"/>
                <a:solidFill>
                  <a:srgbClr val="FF0000"/>
                </a:solidFill>
                <a:effectLst>
                  <a:outerShdw blurRad="76200" dist="50800" dir="5400000" algn="tl" rotWithShape="0">
                    <a:srgbClr val="000000">
                      <a:alpha val="65000"/>
                    </a:srgbClr>
                  </a:outerShdw>
                </a:effectLst>
                <a:latin typeface="黑体" pitchFamily="2" charset="-122"/>
                <a:ea typeface="黑体" pitchFamily="2" charset="-122"/>
                <a:cs typeface="+mj-cs"/>
              </a:rPr>
              <a:t>深入理解大数据</a:t>
            </a:r>
            <a:r>
              <a:rPr lang="en-US" altLang="zh-CN" sz="3200" b="1" spc="50" dirty="0" smtClean="0">
                <a:ln w="11430"/>
                <a:solidFill>
                  <a:srgbClr val="0066FF"/>
                </a:solidFill>
                <a:effectLst>
                  <a:outerShdw blurRad="76200" dist="50800" dir="5400000" algn="tl" rotWithShape="0">
                    <a:srgbClr val="000000">
                      <a:alpha val="65000"/>
                    </a:srgbClr>
                  </a:outerShdw>
                </a:effectLst>
                <a:latin typeface="黑体" pitchFamily="2" charset="-122"/>
                <a:ea typeface="黑体" pitchFamily="2" charset="-122"/>
                <a:cs typeface="+mj-cs"/>
              </a:rPr>
              <a:t>-</a:t>
            </a:r>
            <a:r>
              <a:rPr lang="zh-CN" altLang="en-US" sz="3200" b="1" spc="50" dirty="0" smtClean="0">
                <a:ln w="11430"/>
                <a:solidFill>
                  <a:srgbClr val="0066FF"/>
                </a:solidFill>
                <a:effectLst>
                  <a:outerShdw blurRad="76200" dist="50800" dir="5400000" algn="tl" rotWithShape="0">
                    <a:srgbClr val="000000">
                      <a:alpha val="65000"/>
                    </a:srgbClr>
                  </a:outerShdw>
                </a:effectLst>
                <a:latin typeface="黑体" pitchFamily="2" charset="-122"/>
                <a:ea typeface="黑体" pitchFamily="2" charset="-122"/>
                <a:cs typeface="+mj-cs"/>
              </a:rPr>
              <a:t>大数据处理与编程实践</a:t>
            </a:r>
            <a:endParaRPr lang="zh-CN" altLang="en-US" sz="3200" b="1" spc="50" dirty="0">
              <a:ln w="11430"/>
              <a:solidFill>
                <a:srgbClr val="0066FF"/>
              </a:solidFill>
              <a:effectLst>
                <a:outerShdw blurRad="76200" dist="50800" dir="5400000" algn="tl" rotWithShape="0">
                  <a:srgbClr val="000000">
                    <a:alpha val="65000"/>
                  </a:srgbClr>
                </a:outerShdw>
              </a:effectLst>
              <a:latin typeface="黑体" pitchFamily="2" charset="-122"/>
              <a:ea typeface="黑体" pitchFamily="2" charset="-122"/>
              <a:cs typeface="+mj-cs"/>
            </a:endParaRPr>
          </a:p>
        </p:txBody>
      </p:sp>
      <p:sp>
        <p:nvSpPr>
          <p:cNvPr id="8" name="Rectangle 4"/>
          <p:cNvSpPr/>
          <p:nvPr/>
        </p:nvSpPr>
        <p:spPr>
          <a:xfrm>
            <a:off x="1767469" y="5805557"/>
            <a:ext cx="5532862"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鸣谢：本课程得到</a:t>
            </a:r>
            <a:r>
              <a:rPr lang="en-US" altLang="zh-CN" sz="2000" b="1" dirty="0" smtClean="0">
                <a:solidFill>
                  <a:srgbClr val="0066FF"/>
                </a:solidFill>
                <a:effectLst>
                  <a:outerShdw blurRad="50800" dist="38100" dir="18900000" algn="bl" rotWithShape="0">
                    <a:prstClr val="black">
                      <a:alpha val="40000"/>
                    </a:prstClr>
                  </a:outerShdw>
                </a:effectLst>
                <a:latin typeface="+mj-ea"/>
                <a:ea typeface="+mj-ea"/>
              </a:rPr>
              <a:t>Google</a:t>
            </a:r>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 </a:t>
            </a:r>
            <a:r>
              <a:rPr lang="en-US" altLang="zh-CN" sz="2000" b="1" dirty="0" smtClean="0">
                <a:solidFill>
                  <a:srgbClr val="0066FF"/>
                </a:solidFill>
                <a:effectLst>
                  <a:outerShdw blurRad="50800" dist="38100" dir="18900000" algn="bl" rotWithShape="0">
                    <a:prstClr val="black">
                      <a:alpha val="40000"/>
                    </a:prstClr>
                  </a:outerShdw>
                </a:effectLst>
                <a:latin typeface="+mj-ea"/>
                <a:ea typeface="+mj-ea"/>
              </a:rPr>
              <a:t>(</a:t>
            </a:r>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北京）与</a:t>
            </a:r>
            <a:r>
              <a:rPr lang="en-US" altLang="zh-CN" sz="2000" b="1" dirty="0" smtClean="0">
                <a:solidFill>
                  <a:srgbClr val="0066FF"/>
                </a:solidFill>
                <a:effectLst>
                  <a:outerShdw blurRad="50800" dist="38100" dir="18900000" algn="bl" rotWithShape="0">
                    <a:prstClr val="black">
                      <a:alpha val="40000"/>
                    </a:prstClr>
                  </a:outerShdw>
                </a:effectLst>
                <a:latin typeface="+mj-ea"/>
                <a:ea typeface="+mj-ea"/>
              </a:rPr>
              <a:t>Intel</a:t>
            </a:r>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公司</a:t>
            </a:r>
            <a:endParaRPr lang="en-US" altLang="zh-CN" sz="2000" b="1" dirty="0" smtClean="0">
              <a:solidFill>
                <a:srgbClr val="0066FF"/>
              </a:solidFill>
              <a:effectLst>
                <a:outerShdw blurRad="50800" dist="38100" dir="18900000" algn="bl" rotWithShape="0">
                  <a:prstClr val="black">
                    <a:alpha val="40000"/>
                  </a:prstClr>
                </a:outerShdw>
              </a:effectLst>
              <a:latin typeface="+mj-ea"/>
              <a:ea typeface="+mj-ea"/>
            </a:endParaRPr>
          </a:p>
          <a:p>
            <a:r>
              <a:rPr lang="en-US" altLang="zh-CN" sz="2000" b="1" dirty="0" smtClean="0">
                <a:solidFill>
                  <a:srgbClr val="0066FF"/>
                </a:solidFill>
                <a:effectLst>
                  <a:outerShdw blurRad="50800" dist="38100" dir="18900000" algn="bl" rotWithShape="0">
                    <a:prstClr val="black">
                      <a:alpha val="40000"/>
                    </a:prstClr>
                  </a:outerShdw>
                </a:effectLst>
                <a:latin typeface="+mj-ea"/>
                <a:ea typeface="+mj-ea"/>
              </a:rPr>
              <a:t>      </a:t>
            </a:r>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中国大学合作部</a:t>
            </a:r>
            <a:r>
              <a:rPr lang="zh-CN" altLang="en-US" sz="2000" b="1" smtClean="0">
                <a:solidFill>
                  <a:srgbClr val="0066FF"/>
                </a:solidFill>
                <a:effectLst>
                  <a:outerShdw blurRad="50800" dist="38100" dir="18900000" algn="bl" rotWithShape="0">
                    <a:prstClr val="black">
                      <a:alpha val="40000"/>
                    </a:prstClr>
                  </a:outerShdw>
                </a:effectLst>
                <a:latin typeface="+mj-ea"/>
                <a:ea typeface="+mj-ea"/>
              </a:rPr>
              <a:t>精品课程计划</a:t>
            </a:r>
            <a:r>
              <a:rPr lang="zh-CN" altLang="en-US" sz="2000" b="1" dirty="0" smtClean="0">
                <a:solidFill>
                  <a:srgbClr val="0066FF"/>
                </a:solidFill>
                <a:effectLst>
                  <a:outerShdw blurRad="50800" dist="38100" dir="18900000" algn="bl" rotWithShape="0">
                    <a:prstClr val="black">
                      <a:alpha val="40000"/>
                    </a:prstClr>
                  </a:outerShdw>
                </a:effectLst>
                <a:latin typeface="+mj-ea"/>
                <a:ea typeface="+mj-ea"/>
              </a:rPr>
              <a:t>资助</a:t>
            </a:r>
            <a:endParaRPr lang="zh-CN" altLang="en-US" sz="2000" b="1" dirty="0">
              <a:solidFill>
                <a:srgbClr val="0066FF"/>
              </a:solidFill>
              <a:effectLst>
                <a:outerShdw blurRad="50800" dist="38100" dir="18900000" algn="bl" rotWithShape="0">
                  <a:prstClr val="black">
                    <a:alpha val="40000"/>
                  </a:prstClr>
                </a:outerShdw>
              </a:effectLst>
              <a:latin typeface="+mj-ea"/>
              <a:ea typeface="+mj-ea"/>
            </a:endParaRPr>
          </a:p>
        </p:txBody>
      </p:sp>
    </p:spTree>
  </p:cSld>
  <p:clrMapOvr>
    <a:masterClrMapping/>
  </p:clrMapOvr>
  <p:transition spd="med">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p:cNvSpPr>
            <a:spLocks noGrp="1"/>
          </p:cNvSpPr>
          <p:nvPr>
            <p:ph sz="quarter" idx="1"/>
          </p:nvPr>
        </p:nvSpPr>
        <p:spPr>
          <a:xfrm>
            <a:off x="433388" y="939800"/>
            <a:ext cx="8380412" cy="4525963"/>
          </a:xfrm>
        </p:spPr>
        <p:txBody>
          <a:bodyPr/>
          <a:lstStyle/>
          <a:p>
            <a:pPr eaLnBrk="1" hangingPunct="1">
              <a:buFont typeface="Wingdings 2" pitchFamily="18" charset="2"/>
              <a:buNone/>
            </a:pPr>
            <a:r>
              <a:rPr lang="en-US" altLang="zh-CN" sz="2800" smtClean="0">
                <a:solidFill>
                  <a:srgbClr val="00B050"/>
                </a:solidFill>
                <a:latin typeface="Arial Narrow" pitchFamily="34" charset="0"/>
                <a:ea typeface="黑体" pitchFamily="2" charset="-122"/>
              </a:rPr>
              <a:t>Cluster</a:t>
            </a:r>
            <a:r>
              <a:rPr lang="zh-CN" altLang="en-US" sz="2800" smtClean="0">
                <a:solidFill>
                  <a:srgbClr val="00B050"/>
                </a:solidFill>
                <a:latin typeface="Arial Narrow" pitchFamily="34" charset="0"/>
                <a:ea typeface="黑体" pitchFamily="2" charset="-122"/>
              </a:rPr>
              <a:t>的表示</a:t>
            </a:r>
            <a:endParaRPr lang="en-US" altLang="zh-CN" sz="2800" smtClean="0">
              <a:solidFill>
                <a:srgbClr val="00B050"/>
              </a:solidFill>
              <a:latin typeface="Arial Narrow" pitchFamily="34" charset="0"/>
              <a:ea typeface="黑体" pitchFamily="2" charset="-122"/>
            </a:endParaRPr>
          </a:p>
          <a:p>
            <a:pPr eaLnBrk="1" hangingPunct="1">
              <a:buFont typeface="Wingdings 2" pitchFamily="18" charset="2"/>
              <a:buNone/>
            </a:pPr>
            <a:endParaRPr lang="en-US" altLang="zh-CN" smtClean="0"/>
          </a:p>
          <a:p>
            <a:pPr eaLnBrk="1" hangingPunct="1"/>
            <a:r>
              <a:rPr lang="zh-CN" altLang="en-US" smtClean="0">
                <a:latin typeface="黑体" pitchFamily="2" charset="-122"/>
                <a:ea typeface="黑体" pitchFamily="2" charset="-122"/>
              </a:rPr>
              <a:t>欧氏空间：</a:t>
            </a:r>
            <a:endParaRPr lang="en-US" altLang="zh-CN" smtClean="0">
              <a:latin typeface="黑体" pitchFamily="2" charset="-122"/>
              <a:ea typeface="黑体" pitchFamily="2" charset="-122"/>
            </a:endParaRPr>
          </a:p>
          <a:p>
            <a:pPr lvl="1" eaLnBrk="1" hangingPunct="1">
              <a:buFont typeface="Wingdings" pitchFamily="2" charset="2"/>
              <a:buChar char="Ø"/>
            </a:pPr>
            <a:r>
              <a:rPr lang="zh-CN" altLang="en-US" smtClean="0">
                <a:solidFill>
                  <a:srgbClr val="0000FF"/>
                </a:solidFill>
                <a:latin typeface="黑体" pitchFamily="2" charset="-122"/>
                <a:ea typeface="黑体" pitchFamily="2" charset="-122"/>
              </a:rPr>
              <a:t>取各个数据点的平均值（</a:t>
            </a:r>
            <a:r>
              <a:rPr lang="en-US" altLang="zh-CN" smtClean="0">
                <a:solidFill>
                  <a:srgbClr val="0000FF"/>
                </a:solidFill>
                <a:latin typeface="黑体" pitchFamily="2" charset="-122"/>
                <a:ea typeface="黑体" pitchFamily="2" charset="-122"/>
              </a:rPr>
              <a:t>centroid</a:t>
            </a:r>
            <a:r>
              <a:rPr lang="zh-CN" altLang="en-US" smtClean="0">
                <a:solidFill>
                  <a:srgbClr val="0000FF"/>
                </a:solidFill>
                <a:latin typeface="黑体" pitchFamily="2" charset="-122"/>
                <a:ea typeface="黑体" pitchFamily="2" charset="-122"/>
              </a:rPr>
              <a:t>）</a:t>
            </a:r>
            <a:endParaRPr lang="en-US" altLang="zh-CN" smtClean="0">
              <a:solidFill>
                <a:srgbClr val="0000FF"/>
              </a:solidFill>
              <a:latin typeface="黑体" pitchFamily="2" charset="-122"/>
              <a:ea typeface="黑体" pitchFamily="2" charset="-122"/>
            </a:endParaRPr>
          </a:p>
          <a:p>
            <a:pPr eaLnBrk="1" hangingPunct="1"/>
            <a:endParaRPr lang="en-US" altLang="zh-CN" smtClean="0">
              <a:latin typeface="黑体" pitchFamily="2" charset="-122"/>
              <a:ea typeface="黑体" pitchFamily="2" charset="-122"/>
            </a:endParaRPr>
          </a:p>
          <a:p>
            <a:pPr eaLnBrk="1" hangingPunct="1"/>
            <a:r>
              <a:rPr lang="zh-CN" altLang="en-US" smtClean="0">
                <a:latin typeface="黑体" pitchFamily="2" charset="-122"/>
                <a:ea typeface="黑体" pitchFamily="2" charset="-122"/>
              </a:rPr>
              <a:t>非欧空间</a:t>
            </a:r>
            <a:endParaRPr lang="en-US" altLang="zh-CN" smtClean="0">
              <a:latin typeface="黑体" pitchFamily="2" charset="-122"/>
              <a:ea typeface="黑体" pitchFamily="2" charset="-122"/>
            </a:endParaRPr>
          </a:p>
          <a:p>
            <a:pPr lvl="1" eaLnBrk="1" hangingPunct="1">
              <a:buFont typeface="Wingdings" pitchFamily="2" charset="2"/>
              <a:buChar char="Ø"/>
            </a:pPr>
            <a:r>
              <a:rPr lang="zh-CN" altLang="en-US" smtClean="0">
                <a:solidFill>
                  <a:srgbClr val="0000FF"/>
                </a:solidFill>
                <a:latin typeface="黑体" pitchFamily="2" charset="-122"/>
                <a:ea typeface="黑体" pitchFamily="2" charset="-122"/>
              </a:rPr>
              <a:t>取某个处于最中间的点</a:t>
            </a:r>
            <a:endParaRPr lang="en-US" altLang="zh-CN" smtClean="0">
              <a:solidFill>
                <a:srgbClr val="0000FF"/>
              </a:solidFill>
              <a:latin typeface="黑体" pitchFamily="2" charset="-122"/>
              <a:ea typeface="黑体" pitchFamily="2" charset="-122"/>
            </a:endParaRPr>
          </a:p>
          <a:p>
            <a:pPr lvl="1" eaLnBrk="1" hangingPunct="1">
              <a:buFont typeface="Wingdings" pitchFamily="2" charset="2"/>
              <a:buChar char="Ø"/>
            </a:pPr>
            <a:r>
              <a:rPr lang="zh-CN" altLang="en-US" smtClean="0">
                <a:solidFill>
                  <a:srgbClr val="0000FF"/>
                </a:solidFill>
                <a:latin typeface="黑体" pitchFamily="2" charset="-122"/>
                <a:ea typeface="黑体" pitchFamily="2" charset="-122"/>
              </a:rPr>
              <a:t>取若干个最具代表性的点（</a:t>
            </a:r>
            <a:r>
              <a:rPr lang="en-US" altLang="zh-CN" smtClean="0">
                <a:solidFill>
                  <a:srgbClr val="0000FF"/>
                </a:solidFill>
                <a:latin typeface="黑体" pitchFamily="2" charset="-122"/>
                <a:ea typeface="黑体" pitchFamily="2" charset="-122"/>
              </a:rPr>
              <a:t>clustroid</a:t>
            </a:r>
            <a:r>
              <a:rPr lang="zh-CN" altLang="en-US" smtClean="0">
                <a:solidFill>
                  <a:srgbClr val="0000FF"/>
                </a:solidFill>
                <a:latin typeface="黑体" pitchFamily="2" charset="-122"/>
                <a:ea typeface="黑体" pitchFamily="2" charset="-122"/>
              </a:rPr>
              <a:t>）</a:t>
            </a:r>
            <a:endParaRPr lang="en-US" altLang="zh-CN" smtClean="0">
              <a:solidFill>
                <a:srgbClr val="0000FF"/>
              </a:solidFill>
              <a:latin typeface="黑体" pitchFamily="2" charset="-122"/>
              <a:ea typeface="黑体" pitchFamily="2" charset="-122"/>
            </a:endParaRPr>
          </a:p>
          <a:p>
            <a:pPr lvl="1" eaLnBrk="1" hangingPunct="1">
              <a:buFont typeface="Wingdings" pitchFamily="2" charset="2"/>
              <a:buChar char="Ø"/>
            </a:pPr>
            <a:r>
              <a:rPr lang="en-US" altLang="zh-CN" smtClean="0">
                <a:solidFill>
                  <a:srgbClr val="0000FF"/>
                </a:solidFill>
                <a:latin typeface="黑体" pitchFamily="2" charset="-122"/>
                <a:ea typeface="黑体" pitchFamily="2" charset="-122"/>
              </a:rPr>
              <a:t>... ...</a:t>
            </a:r>
          </a:p>
          <a:p>
            <a:pPr lvl="1" eaLnBrk="1" hangingPunct="1"/>
            <a:endParaRPr lang="en-US" altLang="zh-CN" smtClean="0"/>
          </a:p>
          <a:p>
            <a:pPr lvl="1" eaLnBrk="1" hangingPunct="1"/>
            <a:endParaRPr lang="en-US" altLang="zh-CN" smtClean="0"/>
          </a:p>
        </p:txBody>
      </p:sp>
      <p:sp>
        <p:nvSpPr>
          <p:cNvPr id="5" name="Title 1"/>
          <p:cNvSpPr>
            <a:spLocks noGrp="1"/>
          </p:cNvSpPr>
          <p:nvPr>
            <p:ph type="title"/>
          </p:nvPr>
        </p:nvSpPr>
        <p:spPr>
          <a:xfrm>
            <a:off x="428596" y="357166"/>
            <a:ext cx="8449718" cy="428628"/>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en-US" altLang="zh-CN" sz="2400" dirty="0" smtClean="0">
                <a:ln>
                  <a:solidFill>
                    <a:srgbClr val="FF0000"/>
                  </a:solidFill>
                </a:ln>
                <a:solidFill>
                  <a:srgbClr val="C00000"/>
                </a:solidFill>
                <a:latin typeface="黑体" pitchFamily="2" charset="-122"/>
                <a:ea typeface="黑体" pitchFamily="2" charset="-122"/>
                <a:cs typeface="+mj-cs"/>
              </a:rPr>
              <a:t>K-Means</a:t>
            </a:r>
            <a:r>
              <a:rPr lang="zh-CN" altLang="en-US" sz="2400" dirty="0" smtClean="0">
                <a:ln>
                  <a:solidFill>
                    <a:srgbClr val="FF0000"/>
                  </a:solidFill>
                </a:ln>
                <a:solidFill>
                  <a:srgbClr val="C00000"/>
                </a:solidFill>
                <a:latin typeface="黑体" pitchFamily="2" charset="-122"/>
                <a:ea typeface="黑体" pitchFamily="2" charset="-122"/>
                <a:cs typeface="+mj-cs"/>
              </a:rPr>
              <a:t>聚类算法介绍</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sz="quarter" idx="1"/>
          </p:nvPr>
        </p:nvSpPr>
        <p:spPr>
          <a:xfrm>
            <a:off x="357188" y="939800"/>
            <a:ext cx="8418512" cy="5549900"/>
          </a:xfrm>
        </p:spPr>
        <p:txBody>
          <a:bodyPr/>
          <a:lstStyle/>
          <a:p>
            <a:pPr eaLnBrk="1" hangingPunct="1">
              <a:buFont typeface="Wingdings 2" pitchFamily="18" charset="2"/>
              <a:buNone/>
            </a:pPr>
            <a:r>
              <a:rPr lang="zh-CN" altLang="en-US" sz="2800" smtClean="0">
                <a:solidFill>
                  <a:srgbClr val="00B050"/>
                </a:solidFill>
                <a:latin typeface="Arial Narrow" pitchFamily="34" charset="0"/>
                <a:ea typeface="黑体" pitchFamily="2" charset="-122"/>
              </a:rPr>
              <a:t>相似度</a:t>
            </a:r>
            <a:r>
              <a:rPr lang="en-US" altLang="zh-CN" sz="2800" smtClean="0">
                <a:solidFill>
                  <a:srgbClr val="00B050"/>
                </a:solidFill>
                <a:latin typeface="Arial Narrow" pitchFamily="34" charset="0"/>
                <a:ea typeface="黑体" pitchFamily="2" charset="-122"/>
              </a:rPr>
              <a:t>(</a:t>
            </a:r>
            <a:r>
              <a:rPr lang="zh-CN" altLang="en-US" sz="2800" smtClean="0">
                <a:solidFill>
                  <a:srgbClr val="00B050"/>
                </a:solidFill>
                <a:latin typeface="Arial Narrow" pitchFamily="34" charset="0"/>
                <a:ea typeface="黑体" pitchFamily="2" charset="-122"/>
              </a:rPr>
              <a:t>距离</a:t>
            </a:r>
            <a:r>
              <a:rPr lang="en-US" altLang="zh-CN" sz="2800" smtClean="0">
                <a:solidFill>
                  <a:srgbClr val="00B050"/>
                </a:solidFill>
                <a:latin typeface="Arial Narrow" pitchFamily="34" charset="0"/>
                <a:ea typeface="黑体" pitchFamily="2" charset="-122"/>
              </a:rPr>
              <a:t>)</a:t>
            </a:r>
            <a:r>
              <a:rPr lang="zh-CN" altLang="en-US" sz="2800" smtClean="0">
                <a:solidFill>
                  <a:srgbClr val="00B050"/>
                </a:solidFill>
                <a:latin typeface="Arial Narrow" pitchFamily="34" charset="0"/>
                <a:ea typeface="黑体" pitchFamily="2" charset="-122"/>
              </a:rPr>
              <a:t>的计算</a:t>
            </a:r>
          </a:p>
          <a:p>
            <a:pPr eaLnBrk="1" hangingPunct="1">
              <a:buFont typeface="Wingdings 2" pitchFamily="18" charset="2"/>
              <a:buNone/>
            </a:pPr>
            <a:endParaRPr lang="en-US" altLang="zh-CN" sz="2800" smtClean="0">
              <a:latin typeface="Arial Narrow" pitchFamily="34" charset="0"/>
              <a:ea typeface="黑体" pitchFamily="2" charset="-122"/>
            </a:endParaRPr>
          </a:p>
          <a:p>
            <a:pPr eaLnBrk="1" hangingPunct="1"/>
            <a:r>
              <a:rPr lang="zh-CN" altLang="en-US" sz="2400" smtClean="0">
                <a:latin typeface="Arial Narrow" pitchFamily="34" charset="0"/>
                <a:ea typeface="黑体" pitchFamily="2" charset="-122"/>
              </a:rPr>
              <a:t>欧氏空间：</a:t>
            </a:r>
            <a:r>
              <a:rPr lang="zh-CN" altLang="en-US" sz="2400" smtClean="0">
                <a:solidFill>
                  <a:srgbClr val="0000FF"/>
                </a:solidFill>
                <a:latin typeface="Arial Narrow" pitchFamily="34" charset="0"/>
                <a:ea typeface="黑体" pitchFamily="2" charset="-122"/>
              </a:rPr>
              <a:t>可以有较为简单的方法</a:t>
            </a:r>
            <a:endParaRPr lang="en-US" altLang="zh-CN" sz="2400" smtClean="0">
              <a:latin typeface="Arial Narrow" pitchFamily="34" charset="0"/>
              <a:ea typeface="黑体" pitchFamily="2" charset="-122"/>
            </a:endParaRPr>
          </a:p>
          <a:p>
            <a:pPr eaLnBrk="1" hangingPunct="1"/>
            <a:endParaRPr lang="en-US" altLang="zh-CN" sz="2400" smtClean="0">
              <a:latin typeface="Arial Narrow" pitchFamily="34" charset="0"/>
              <a:ea typeface="黑体" pitchFamily="2" charset="-122"/>
            </a:endParaRPr>
          </a:p>
          <a:p>
            <a:pPr eaLnBrk="1" hangingPunct="1">
              <a:buFont typeface="Wingdings 2" pitchFamily="18" charset="2"/>
              <a:buNone/>
            </a:pPr>
            <a:endParaRPr lang="en-US" altLang="zh-CN" sz="2400" smtClean="0">
              <a:latin typeface="Arial Narrow" pitchFamily="34" charset="0"/>
              <a:ea typeface="黑体" pitchFamily="2" charset="-122"/>
            </a:endParaRPr>
          </a:p>
          <a:p>
            <a:pPr eaLnBrk="1" hangingPunct="1">
              <a:buFont typeface="Wingdings 2" pitchFamily="18" charset="2"/>
              <a:buNone/>
            </a:pPr>
            <a:r>
              <a:rPr lang="en-US" altLang="zh-CN" sz="2400" smtClean="0">
                <a:latin typeface="Arial Narrow" pitchFamily="34" charset="0"/>
                <a:ea typeface="黑体" pitchFamily="2" charset="-122"/>
              </a:rPr>
              <a:t>                                                      </a:t>
            </a:r>
          </a:p>
          <a:p>
            <a:pPr eaLnBrk="1" hangingPunct="1"/>
            <a:r>
              <a:rPr lang="zh-CN" altLang="en-US" sz="2400" smtClean="0">
                <a:latin typeface="Arial Narrow" pitchFamily="34" charset="0"/>
                <a:ea typeface="黑体" pitchFamily="2" charset="-122"/>
              </a:rPr>
              <a:t>非欧氏空间：</a:t>
            </a:r>
            <a:r>
              <a:rPr lang="zh-CN" altLang="en-US" sz="2400" smtClean="0">
                <a:solidFill>
                  <a:srgbClr val="0000FF"/>
                </a:solidFill>
                <a:latin typeface="Arial Narrow" pitchFamily="34" charset="0"/>
                <a:ea typeface="黑体" pitchFamily="2" charset="-122"/>
              </a:rPr>
              <a:t>通常不能直接进行简单的数字计算</a:t>
            </a:r>
            <a:endParaRPr lang="en-US" altLang="zh-CN" sz="2400" smtClean="0">
              <a:latin typeface="Arial Narrow" pitchFamily="34" charset="0"/>
              <a:ea typeface="黑体" pitchFamily="2" charset="-122"/>
            </a:endParaRPr>
          </a:p>
          <a:p>
            <a:pPr lvl="1" eaLnBrk="1" hangingPunct="1">
              <a:lnSpc>
                <a:spcPct val="110000"/>
              </a:lnSpc>
              <a:spcAft>
                <a:spcPts val="600"/>
              </a:spcAft>
              <a:buFont typeface="Wingdings" pitchFamily="2" charset="2"/>
              <a:buChar char="Ø"/>
            </a:pPr>
            <a:r>
              <a:rPr lang="en-US" altLang="zh-CN" smtClean="0">
                <a:latin typeface="Arial Narrow" pitchFamily="34" charset="0"/>
                <a:ea typeface="黑体" pitchFamily="2" charset="-122"/>
              </a:rPr>
              <a:t>Jaccard </a:t>
            </a:r>
            <a:r>
              <a:rPr lang="zh-CN" altLang="en-US" smtClean="0">
                <a:latin typeface="Arial Narrow" pitchFamily="34" charset="0"/>
                <a:ea typeface="黑体" pitchFamily="2" charset="-122"/>
              </a:rPr>
              <a:t>距离</a:t>
            </a:r>
            <a:r>
              <a:rPr lang="en-US" altLang="zh-CN" smtClean="0">
                <a:latin typeface="Arial Narrow" pitchFamily="34" charset="0"/>
                <a:ea typeface="黑体" pitchFamily="2" charset="-122"/>
              </a:rPr>
              <a:t>:  1 - |S ∩ T| / | S </a:t>
            </a:r>
            <a:r>
              <a:rPr lang="en-US" altLang="zh-CN" smtClean="0">
                <a:latin typeface="Dotum" pitchFamily="34" charset="-127"/>
                <a:ea typeface="Dotum" pitchFamily="34" charset="-127"/>
              </a:rPr>
              <a:t>∪</a:t>
            </a:r>
            <a:r>
              <a:rPr lang="en-US" altLang="zh-CN" smtClean="0">
                <a:latin typeface="Arial Narrow" pitchFamily="34" charset="0"/>
                <a:ea typeface="黑体" pitchFamily="2" charset="-122"/>
              </a:rPr>
              <a:t> T|</a:t>
            </a:r>
          </a:p>
          <a:p>
            <a:pPr lvl="1" eaLnBrk="1" hangingPunct="1">
              <a:lnSpc>
                <a:spcPct val="110000"/>
              </a:lnSpc>
              <a:spcAft>
                <a:spcPts val="600"/>
              </a:spcAft>
              <a:buFont typeface="Wingdings" pitchFamily="2" charset="2"/>
              <a:buChar char="Ø"/>
            </a:pPr>
            <a:r>
              <a:rPr lang="en-US" altLang="zh-CN" smtClean="0">
                <a:latin typeface="Arial Narrow" pitchFamily="34" charset="0"/>
                <a:ea typeface="黑体" pitchFamily="2" charset="-122"/>
              </a:rPr>
              <a:t>Cosine</a:t>
            </a:r>
            <a:r>
              <a:rPr lang="zh-CN" altLang="en-US" smtClean="0">
                <a:latin typeface="Arial Narrow" pitchFamily="34" charset="0"/>
                <a:ea typeface="黑体" pitchFamily="2" charset="-122"/>
              </a:rPr>
              <a:t>距离：两个向量的夹角大小</a:t>
            </a:r>
            <a:endParaRPr lang="en-US" altLang="zh-CN" smtClean="0">
              <a:latin typeface="Arial Narrow" pitchFamily="34" charset="0"/>
              <a:ea typeface="黑体" pitchFamily="2" charset="-122"/>
            </a:endParaRPr>
          </a:p>
          <a:p>
            <a:pPr lvl="1" eaLnBrk="1" hangingPunct="1">
              <a:lnSpc>
                <a:spcPct val="110000"/>
              </a:lnSpc>
              <a:spcAft>
                <a:spcPts val="600"/>
              </a:spcAft>
              <a:buFont typeface="Wingdings" pitchFamily="2" charset="2"/>
              <a:buChar char="Ø"/>
            </a:pPr>
            <a:r>
              <a:rPr lang="en-US" altLang="zh-CN" smtClean="0">
                <a:latin typeface="Arial Narrow" pitchFamily="34" charset="0"/>
                <a:ea typeface="黑体" pitchFamily="2" charset="-122"/>
              </a:rPr>
              <a:t>Edit </a:t>
            </a:r>
            <a:r>
              <a:rPr lang="zh-CN" altLang="en-US" smtClean="0">
                <a:latin typeface="Arial Narrow" pitchFamily="34" charset="0"/>
                <a:ea typeface="黑体" pitchFamily="2" charset="-122"/>
              </a:rPr>
              <a:t>距离：适合于</a:t>
            </a:r>
            <a:r>
              <a:rPr lang="en-US" altLang="zh-CN" smtClean="0">
                <a:latin typeface="Arial Narrow" pitchFamily="34" charset="0"/>
                <a:ea typeface="黑体" pitchFamily="2" charset="-122"/>
              </a:rPr>
              <a:t>string</a:t>
            </a:r>
            <a:r>
              <a:rPr lang="zh-CN" altLang="en-US" smtClean="0">
                <a:latin typeface="Arial Narrow" pitchFamily="34" charset="0"/>
                <a:ea typeface="黑体" pitchFamily="2" charset="-122"/>
              </a:rPr>
              <a:t>类型的数据</a:t>
            </a:r>
            <a:endParaRPr lang="en-US" altLang="zh-CN" smtClean="0">
              <a:latin typeface="Arial Narrow" pitchFamily="34" charset="0"/>
              <a:ea typeface="黑体" pitchFamily="2" charset="-122"/>
            </a:endParaRPr>
          </a:p>
          <a:p>
            <a:pPr lvl="1" eaLnBrk="1" hangingPunct="1">
              <a:buFont typeface="Wingdings 2" pitchFamily="18" charset="2"/>
              <a:buNone/>
            </a:pPr>
            <a:endParaRPr lang="en-US" altLang="zh-CN" smtClean="0">
              <a:solidFill>
                <a:srgbClr val="FF0000"/>
              </a:solidFill>
              <a:latin typeface="Arial Narrow" pitchFamily="34" charset="0"/>
              <a:ea typeface="黑体" pitchFamily="2" charset="-122"/>
            </a:endParaRPr>
          </a:p>
          <a:p>
            <a:pPr lvl="1" eaLnBrk="1" hangingPunct="1">
              <a:buFont typeface="Wingdings" pitchFamily="2" charset="2"/>
              <a:buChar char="Ø"/>
            </a:pPr>
            <a:endParaRPr lang="zh-CN" altLang="en-US" smtClean="0">
              <a:latin typeface="Arial Narrow" pitchFamily="34" charset="0"/>
              <a:ea typeface="黑体" pitchFamily="2" charset="-122"/>
            </a:endParaRPr>
          </a:p>
        </p:txBody>
      </p:sp>
      <p:pic>
        <p:nvPicPr>
          <p:cNvPr id="18435" name="Picture 2"/>
          <p:cNvPicPr>
            <a:picLocks noChangeAspect="1" noChangeArrowheads="1"/>
          </p:cNvPicPr>
          <p:nvPr/>
        </p:nvPicPr>
        <p:blipFill>
          <a:blip r:embed="rId2" cstate="print"/>
          <a:srcRect/>
          <a:stretch>
            <a:fillRect/>
          </a:stretch>
        </p:blipFill>
        <p:spPr bwMode="auto">
          <a:xfrm>
            <a:off x="1331913" y="2314575"/>
            <a:ext cx="6119812" cy="1233488"/>
          </a:xfrm>
          <a:prstGeom prst="rect">
            <a:avLst/>
          </a:prstGeom>
          <a:noFill/>
          <a:ln w="9525">
            <a:noFill/>
            <a:miter lim="800000"/>
            <a:headEnd/>
            <a:tailEnd/>
          </a:ln>
        </p:spPr>
      </p:pic>
      <p:sp>
        <p:nvSpPr>
          <p:cNvPr id="6" name="Title 1"/>
          <p:cNvSpPr>
            <a:spLocks noGrp="1"/>
          </p:cNvSpPr>
          <p:nvPr>
            <p:ph type="title"/>
          </p:nvPr>
        </p:nvSpPr>
        <p:spPr>
          <a:xfrm>
            <a:off x="428596" y="357166"/>
            <a:ext cx="8449718" cy="428628"/>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en-US" altLang="zh-CN" sz="2400" dirty="0" smtClean="0">
                <a:ln>
                  <a:solidFill>
                    <a:srgbClr val="FF0000"/>
                  </a:solidFill>
                </a:ln>
                <a:solidFill>
                  <a:srgbClr val="C00000"/>
                </a:solidFill>
                <a:latin typeface="黑体" pitchFamily="2" charset="-122"/>
                <a:ea typeface="黑体" pitchFamily="2" charset="-122"/>
                <a:cs typeface="+mj-cs"/>
              </a:rPr>
              <a:t>K-Means</a:t>
            </a:r>
            <a:r>
              <a:rPr lang="zh-CN" altLang="en-US" sz="2400" dirty="0" smtClean="0">
                <a:ln>
                  <a:solidFill>
                    <a:srgbClr val="FF0000"/>
                  </a:solidFill>
                </a:ln>
                <a:solidFill>
                  <a:srgbClr val="C00000"/>
                </a:solidFill>
                <a:latin typeface="黑体" pitchFamily="2" charset="-122"/>
                <a:ea typeface="黑体" pitchFamily="2" charset="-122"/>
                <a:cs typeface="+mj-cs"/>
              </a:rPr>
              <a:t>聚类算法介绍</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sz="quarter" idx="1"/>
          </p:nvPr>
        </p:nvSpPr>
        <p:spPr>
          <a:xfrm>
            <a:off x="357188" y="857250"/>
            <a:ext cx="8621712" cy="5068888"/>
          </a:xfrm>
        </p:spPr>
        <p:txBody>
          <a:bodyPr/>
          <a:lstStyle/>
          <a:p>
            <a:pPr eaLnBrk="1" hangingPunct="1">
              <a:buFont typeface="Wingdings 2" pitchFamily="18" charset="2"/>
              <a:buNone/>
            </a:pPr>
            <a:r>
              <a:rPr lang="zh-CN" altLang="en-US" sz="2800" smtClean="0">
                <a:solidFill>
                  <a:srgbClr val="00B050"/>
                </a:solidFill>
                <a:latin typeface="Arial Narrow" pitchFamily="34" charset="0"/>
                <a:ea typeface="黑体" pitchFamily="2" charset="-122"/>
              </a:rPr>
              <a:t>基于划分</a:t>
            </a:r>
            <a:r>
              <a:rPr lang="en-US" altLang="zh-CN" sz="2800" smtClean="0">
                <a:solidFill>
                  <a:srgbClr val="00B050"/>
                </a:solidFill>
                <a:latin typeface="Arial Narrow" pitchFamily="34" charset="0"/>
                <a:ea typeface="黑体" pitchFamily="2" charset="-122"/>
              </a:rPr>
              <a:t>(Partitioning)</a:t>
            </a:r>
            <a:r>
              <a:rPr lang="zh-CN" altLang="en-US" sz="2800" smtClean="0">
                <a:solidFill>
                  <a:srgbClr val="00B050"/>
                </a:solidFill>
                <a:latin typeface="Arial Narrow" pitchFamily="34" charset="0"/>
                <a:ea typeface="黑体" pitchFamily="2" charset="-122"/>
              </a:rPr>
              <a:t>的聚类方法</a:t>
            </a:r>
          </a:p>
          <a:p>
            <a:pPr eaLnBrk="1" hangingPunct="1"/>
            <a:r>
              <a:rPr lang="zh-CN" altLang="en-US" sz="2400" smtClean="0">
                <a:latin typeface="Arial Narrow" pitchFamily="34" charset="0"/>
                <a:ea typeface="黑体" pitchFamily="2" charset="-122"/>
              </a:rPr>
              <a:t>给定</a:t>
            </a:r>
            <a:r>
              <a:rPr lang="en-US" altLang="zh-CN" sz="2400" smtClean="0">
                <a:latin typeface="Arial Narrow" pitchFamily="34" charset="0"/>
                <a:ea typeface="黑体" pitchFamily="2" charset="-122"/>
              </a:rPr>
              <a:t>N</a:t>
            </a:r>
            <a:r>
              <a:rPr lang="zh-CN" altLang="en-US" sz="2400" smtClean="0">
                <a:latin typeface="Arial Narrow" pitchFamily="34" charset="0"/>
                <a:ea typeface="黑体" pitchFamily="2" charset="-122"/>
              </a:rPr>
              <a:t>个对象，构造</a:t>
            </a:r>
            <a:r>
              <a:rPr lang="en-US" altLang="zh-CN" sz="2400" smtClean="0">
                <a:latin typeface="Arial Narrow" pitchFamily="34" charset="0"/>
                <a:ea typeface="黑体" pitchFamily="2" charset="-122"/>
              </a:rPr>
              <a:t>K</a:t>
            </a:r>
            <a:r>
              <a:rPr lang="zh-CN" altLang="en-US" sz="2400" smtClean="0">
                <a:latin typeface="Arial Narrow" pitchFamily="34" charset="0"/>
                <a:ea typeface="黑体" pitchFamily="2" charset="-122"/>
              </a:rPr>
              <a:t>个分组，每个分组就代表一个聚类。</a:t>
            </a:r>
            <a:endParaRPr lang="en-US" altLang="zh-CN" sz="2400" smtClean="0">
              <a:latin typeface="Arial Narrow" pitchFamily="34" charset="0"/>
              <a:ea typeface="黑体" pitchFamily="2" charset="-122"/>
            </a:endParaRPr>
          </a:p>
          <a:p>
            <a:pPr eaLnBrk="1" hangingPunct="1">
              <a:buFont typeface="Wingdings 2" pitchFamily="18" charset="2"/>
              <a:buNone/>
            </a:pPr>
            <a:endParaRPr lang="en-US" altLang="zh-CN" sz="2400" smtClean="0">
              <a:latin typeface="Arial Narrow" pitchFamily="34" charset="0"/>
              <a:ea typeface="黑体" pitchFamily="2" charset="-122"/>
            </a:endParaRPr>
          </a:p>
          <a:p>
            <a:pPr eaLnBrk="1" hangingPunct="1"/>
            <a:r>
              <a:rPr lang="en-US" altLang="zh-CN" sz="2400" smtClean="0">
                <a:latin typeface="Arial Narrow" pitchFamily="34" charset="0"/>
                <a:ea typeface="黑体" pitchFamily="2" charset="-122"/>
              </a:rPr>
              <a:t>K</a:t>
            </a:r>
            <a:r>
              <a:rPr lang="zh-CN" altLang="en-US" sz="2400" smtClean="0">
                <a:latin typeface="Arial Narrow" pitchFamily="34" charset="0"/>
                <a:ea typeface="黑体" pitchFamily="2" charset="-122"/>
              </a:rPr>
              <a:t>个分组满足以下条件：</a:t>
            </a:r>
            <a:endParaRPr lang="en-US" altLang="zh-CN" sz="2400" smtClean="0">
              <a:latin typeface="Arial Narrow" pitchFamily="34" charset="0"/>
              <a:ea typeface="黑体" pitchFamily="2" charset="-122"/>
            </a:endParaRPr>
          </a:p>
          <a:p>
            <a:pPr lvl="1" eaLnBrk="1" hangingPunct="1">
              <a:buFont typeface="Wingdings" pitchFamily="2" charset="2"/>
              <a:buChar char="Ø"/>
            </a:pPr>
            <a:r>
              <a:rPr lang="zh-CN" altLang="en-US" smtClean="0">
                <a:solidFill>
                  <a:srgbClr val="0000FF"/>
                </a:solidFill>
                <a:latin typeface="Arial Narrow" pitchFamily="34" charset="0"/>
                <a:ea typeface="黑体" pitchFamily="2" charset="-122"/>
              </a:rPr>
              <a:t>每个分组至少包含一个对象；</a:t>
            </a:r>
            <a:endParaRPr lang="en-US" altLang="zh-CN" smtClean="0">
              <a:solidFill>
                <a:srgbClr val="0000FF"/>
              </a:solidFill>
              <a:latin typeface="Arial Narrow" pitchFamily="34" charset="0"/>
              <a:ea typeface="黑体" pitchFamily="2" charset="-122"/>
            </a:endParaRPr>
          </a:p>
          <a:p>
            <a:pPr lvl="1" eaLnBrk="1" hangingPunct="1">
              <a:buFont typeface="Wingdings" pitchFamily="2" charset="2"/>
              <a:buChar char="Ø"/>
            </a:pPr>
            <a:r>
              <a:rPr lang="zh-CN" altLang="en-US" smtClean="0">
                <a:solidFill>
                  <a:srgbClr val="0000FF"/>
                </a:solidFill>
                <a:latin typeface="Arial Narrow" pitchFamily="34" charset="0"/>
                <a:ea typeface="黑体" pitchFamily="2" charset="-122"/>
              </a:rPr>
              <a:t>每个对象属于且仅属于一个分组；</a:t>
            </a:r>
            <a:endParaRPr lang="en-US" altLang="zh-CN" smtClean="0">
              <a:solidFill>
                <a:srgbClr val="0000FF"/>
              </a:solidFill>
              <a:latin typeface="Arial Narrow" pitchFamily="34" charset="0"/>
              <a:ea typeface="黑体" pitchFamily="2" charset="-122"/>
            </a:endParaRPr>
          </a:p>
          <a:p>
            <a:pPr eaLnBrk="1" hangingPunct="1"/>
            <a:endParaRPr lang="en-US" altLang="zh-CN" sz="2400" smtClean="0">
              <a:latin typeface="Arial Narrow" pitchFamily="34" charset="0"/>
              <a:ea typeface="黑体" pitchFamily="2" charset="-122"/>
            </a:endParaRPr>
          </a:p>
          <a:p>
            <a:pPr eaLnBrk="1" hangingPunct="1"/>
            <a:r>
              <a:rPr lang="en-US" altLang="zh-CN" sz="2400" smtClean="0">
                <a:solidFill>
                  <a:srgbClr val="FF0000"/>
                </a:solidFill>
                <a:latin typeface="Arial Narrow" pitchFamily="34" charset="0"/>
                <a:ea typeface="黑体" pitchFamily="2" charset="-122"/>
              </a:rPr>
              <a:t>K-Means</a:t>
            </a:r>
            <a:r>
              <a:rPr lang="zh-CN" altLang="en-US" sz="2400" smtClean="0">
                <a:solidFill>
                  <a:srgbClr val="FF0000"/>
                </a:solidFill>
                <a:latin typeface="Arial Narrow" pitchFamily="34" charset="0"/>
                <a:ea typeface="黑体" pitchFamily="2" charset="-122"/>
              </a:rPr>
              <a:t>算法</a:t>
            </a:r>
            <a:r>
              <a:rPr lang="zh-CN" altLang="en-US" sz="2400" smtClean="0">
                <a:latin typeface="Arial Narrow" pitchFamily="34" charset="0"/>
                <a:ea typeface="黑体" pitchFamily="2" charset="-122"/>
              </a:rPr>
              <a:t>是最常见和典型的基于划分的聚类方法</a:t>
            </a:r>
          </a:p>
        </p:txBody>
      </p:sp>
      <p:sp>
        <p:nvSpPr>
          <p:cNvPr id="5" name="Title 1"/>
          <p:cNvSpPr>
            <a:spLocks noGrp="1"/>
          </p:cNvSpPr>
          <p:nvPr>
            <p:ph type="title"/>
          </p:nvPr>
        </p:nvSpPr>
        <p:spPr>
          <a:xfrm>
            <a:off x="428596" y="357166"/>
            <a:ext cx="8449718" cy="428628"/>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en-US" altLang="zh-CN" sz="2400" dirty="0" smtClean="0">
                <a:ln>
                  <a:solidFill>
                    <a:srgbClr val="FF0000"/>
                  </a:solidFill>
                </a:ln>
                <a:solidFill>
                  <a:srgbClr val="C00000"/>
                </a:solidFill>
                <a:latin typeface="黑体" pitchFamily="2" charset="-122"/>
                <a:ea typeface="黑体" pitchFamily="2" charset="-122"/>
                <a:cs typeface="+mj-cs"/>
              </a:rPr>
              <a:t>K-Means</a:t>
            </a:r>
            <a:r>
              <a:rPr lang="zh-CN" altLang="en-US" sz="2400" dirty="0" smtClean="0">
                <a:ln>
                  <a:solidFill>
                    <a:srgbClr val="FF0000"/>
                  </a:solidFill>
                </a:ln>
                <a:solidFill>
                  <a:srgbClr val="C00000"/>
                </a:solidFill>
                <a:latin typeface="黑体" pitchFamily="2" charset="-122"/>
                <a:ea typeface="黑体" pitchFamily="2" charset="-122"/>
                <a:cs typeface="+mj-cs"/>
              </a:rPr>
              <a:t>聚类算法介绍</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63" y="785813"/>
            <a:ext cx="8215312" cy="6002337"/>
          </a:xfrm>
          <a:prstGeom prst="rect">
            <a:avLst/>
          </a:prstGeom>
          <a:noFill/>
          <a:ln>
            <a:solidFill>
              <a:schemeClr val="tx1"/>
            </a:solidFill>
          </a:ln>
        </p:spPr>
        <p:txBody>
          <a:bodyPr>
            <a:spAutoFit/>
          </a:bodyPr>
          <a:lstStyle/>
          <a:p>
            <a:pPr marL="274320" indent="-274320" fontAlgn="auto">
              <a:spcBef>
                <a:spcPts val="580"/>
              </a:spcBef>
              <a:spcAft>
                <a:spcPts val="0"/>
              </a:spcAft>
              <a:buClr>
                <a:schemeClr val="accent1"/>
              </a:buClr>
              <a:buSzPct val="85000"/>
              <a:defRPr/>
            </a:pPr>
            <a:r>
              <a:rPr lang="en-US" altLang="zh-CN" sz="2800" dirty="0">
                <a:solidFill>
                  <a:srgbClr val="00B050"/>
                </a:solidFill>
                <a:latin typeface="Arial Narrow" pitchFamily="34" charset="0"/>
                <a:ea typeface="黑体" pitchFamily="2" charset="-122"/>
              </a:rPr>
              <a:t>K-Means</a:t>
            </a:r>
            <a:r>
              <a:rPr lang="zh-CN" altLang="en-US" sz="2800" dirty="0">
                <a:solidFill>
                  <a:srgbClr val="00B050"/>
                </a:solidFill>
                <a:latin typeface="Arial Narrow" pitchFamily="34" charset="0"/>
                <a:ea typeface="黑体" pitchFamily="2" charset="-122"/>
              </a:rPr>
              <a:t>算法</a:t>
            </a:r>
          </a:p>
          <a:p>
            <a:pPr fontAlgn="auto">
              <a:spcBef>
                <a:spcPts val="0"/>
              </a:spcBef>
              <a:spcAft>
                <a:spcPts val="0"/>
              </a:spcAft>
              <a:defRPr/>
            </a:pPr>
            <a:endParaRPr lang="en-US" altLang="zh-CN" sz="2200" b="1" dirty="0">
              <a:solidFill>
                <a:srgbClr val="0000FF"/>
              </a:solidFill>
              <a:latin typeface="楷体" pitchFamily="49" charset="-122"/>
              <a:ea typeface="楷体" pitchFamily="49" charset="-122"/>
            </a:endParaRPr>
          </a:p>
          <a:p>
            <a:pPr fontAlgn="auto">
              <a:spcBef>
                <a:spcPts val="0"/>
              </a:spcBef>
              <a:spcAft>
                <a:spcPts val="0"/>
              </a:spcAft>
              <a:defRPr/>
            </a:pPr>
            <a:r>
              <a:rPr lang="zh-CN" altLang="en-US" sz="2400" b="1" dirty="0">
                <a:solidFill>
                  <a:srgbClr val="0000FF"/>
                </a:solidFill>
                <a:latin typeface="Arial Narrow" pitchFamily="34" charset="0"/>
                <a:ea typeface="黑体" pitchFamily="2" charset="-122"/>
              </a:rPr>
              <a:t>输入：</a:t>
            </a:r>
            <a:r>
              <a:rPr lang="zh-CN" altLang="en-US" sz="2400" dirty="0">
                <a:latin typeface="Arial Narrow" pitchFamily="34" charset="0"/>
                <a:ea typeface="黑体" pitchFamily="2" charset="-122"/>
              </a:rPr>
              <a:t>待聚类的</a:t>
            </a:r>
            <a:r>
              <a:rPr lang="en-US" altLang="zh-CN" sz="2400" dirty="0">
                <a:latin typeface="Arial Narrow" pitchFamily="34" charset="0"/>
                <a:ea typeface="黑体" pitchFamily="2" charset="-122"/>
              </a:rPr>
              <a:t>N</a:t>
            </a:r>
            <a:r>
              <a:rPr lang="zh-CN" altLang="en-US" sz="2400" dirty="0">
                <a:latin typeface="Arial Narrow" pitchFamily="34" charset="0"/>
                <a:ea typeface="黑体" pitchFamily="2" charset="-122"/>
              </a:rPr>
              <a:t>个数据点，期望生成的聚类的个数</a:t>
            </a:r>
            <a:r>
              <a:rPr lang="en-US" altLang="zh-CN" sz="2400" dirty="0">
                <a:latin typeface="Arial Narrow" pitchFamily="34" charset="0"/>
                <a:ea typeface="黑体" pitchFamily="2" charset="-122"/>
              </a:rPr>
              <a:t>K</a:t>
            </a:r>
          </a:p>
          <a:p>
            <a:pPr fontAlgn="auto">
              <a:spcBef>
                <a:spcPts val="0"/>
              </a:spcBef>
              <a:spcAft>
                <a:spcPts val="0"/>
              </a:spcAft>
              <a:defRPr/>
            </a:pPr>
            <a:r>
              <a:rPr lang="zh-CN" altLang="en-US" sz="2400" b="1" dirty="0">
                <a:solidFill>
                  <a:srgbClr val="0000FF"/>
                </a:solidFill>
                <a:latin typeface="Arial Narrow" pitchFamily="34" charset="0"/>
                <a:ea typeface="黑体" pitchFamily="2" charset="-122"/>
              </a:rPr>
              <a:t>输出：</a:t>
            </a:r>
            <a:r>
              <a:rPr lang="en-US" altLang="zh-CN" sz="2400" dirty="0">
                <a:latin typeface="Arial Narrow" pitchFamily="34" charset="0"/>
                <a:ea typeface="黑体" pitchFamily="2" charset="-122"/>
              </a:rPr>
              <a:t>K</a:t>
            </a:r>
            <a:r>
              <a:rPr lang="zh-CN" altLang="en-US" sz="2400" dirty="0">
                <a:latin typeface="Arial Narrow" pitchFamily="34" charset="0"/>
                <a:ea typeface="黑体" pitchFamily="2" charset="-122"/>
              </a:rPr>
              <a:t>个聚类</a:t>
            </a:r>
            <a:endParaRPr lang="en-US" altLang="zh-CN" sz="2400" dirty="0">
              <a:latin typeface="Arial Narrow" pitchFamily="34" charset="0"/>
              <a:ea typeface="黑体" pitchFamily="2" charset="-122"/>
            </a:endParaRPr>
          </a:p>
          <a:p>
            <a:pPr fontAlgn="auto">
              <a:spcBef>
                <a:spcPts val="0"/>
              </a:spcBef>
              <a:spcAft>
                <a:spcPts val="0"/>
              </a:spcAft>
              <a:defRPr/>
            </a:pPr>
            <a:r>
              <a:rPr lang="zh-CN" altLang="en-US" sz="2400" b="1" dirty="0">
                <a:solidFill>
                  <a:srgbClr val="0000FF"/>
                </a:solidFill>
                <a:latin typeface="Arial Narrow" pitchFamily="34" charset="0"/>
                <a:ea typeface="黑体" pitchFamily="2" charset="-122"/>
              </a:rPr>
              <a:t>算法描述</a:t>
            </a:r>
            <a:r>
              <a:rPr lang="en-US" altLang="zh-CN" sz="2400" b="1" dirty="0">
                <a:solidFill>
                  <a:srgbClr val="0000FF"/>
                </a:solidFill>
                <a:latin typeface="Arial Narrow" pitchFamily="34" charset="0"/>
                <a:ea typeface="黑体" pitchFamily="2" charset="-122"/>
              </a:rPr>
              <a:t>:</a:t>
            </a:r>
          </a:p>
          <a:p>
            <a:pPr fontAlgn="auto">
              <a:spcBef>
                <a:spcPts val="0"/>
              </a:spcBef>
              <a:spcAft>
                <a:spcPts val="0"/>
              </a:spcAft>
              <a:defRPr/>
            </a:pPr>
            <a:r>
              <a:rPr lang="zh-CN" altLang="en-US" sz="2400" dirty="0">
                <a:latin typeface="Arial Narrow" pitchFamily="34" charset="0"/>
                <a:ea typeface="黑体" pitchFamily="2" charset="-122"/>
              </a:rPr>
              <a:t>    选出</a:t>
            </a:r>
            <a:r>
              <a:rPr lang="en-US" altLang="zh-CN" sz="2400" dirty="0">
                <a:latin typeface="Arial Narrow" pitchFamily="34" charset="0"/>
                <a:ea typeface="黑体" pitchFamily="2" charset="-122"/>
              </a:rPr>
              <a:t>K</a:t>
            </a:r>
            <a:r>
              <a:rPr lang="zh-CN" altLang="en-US" sz="2400" dirty="0">
                <a:latin typeface="Arial Narrow" pitchFamily="34" charset="0"/>
                <a:ea typeface="黑体" pitchFamily="2" charset="-122"/>
              </a:rPr>
              <a:t>个点作为初始的</a:t>
            </a:r>
            <a:r>
              <a:rPr lang="en-US" altLang="zh-CN" sz="2400" dirty="0">
                <a:latin typeface="Arial Narrow" pitchFamily="34" charset="0"/>
                <a:ea typeface="黑体" pitchFamily="2" charset="-122"/>
              </a:rPr>
              <a:t>cluster center</a:t>
            </a:r>
          </a:p>
          <a:p>
            <a:pPr fontAlgn="auto">
              <a:spcBef>
                <a:spcPts val="0"/>
              </a:spcBef>
              <a:spcAft>
                <a:spcPts val="0"/>
              </a:spcAft>
              <a:defRPr/>
            </a:pPr>
            <a:r>
              <a:rPr lang="en-US" altLang="zh-CN" sz="2400" dirty="0">
                <a:latin typeface="Arial Narrow" pitchFamily="34" charset="0"/>
                <a:ea typeface="黑体" pitchFamily="2" charset="-122"/>
              </a:rPr>
              <a:t>    </a:t>
            </a:r>
            <a:r>
              <a:rPr lang="en-US" altLang="zh-CN" sz="2400" dirty="0">
                <a:solidFill>
                  <a:srgbClr val="FF0000"/>
                </a:solidFill>
                <a:latin typeface="Arial Narrow" pitchFamily="34" charset="0"/>
                <a:ea typeface="黑体" pitchFamily="2" charset="-122"/>
              </a:rPr>
              <a:t>Loop:</a:t>
            </a:r>
          </a:p>
          <a:p>
            <a:pPr fontAlgn="auto">
              <a:spcBef>
                <a:spcPts val="0"/>
              </a:spcBef>
              <a:spcAft>
                <a:spcPts val="0"/>
              </a:spcAft>
              <a:defRPr/>
            </a:pPr>
            <a:r>
              <a:rPr lang="en-US" altLang="zh-CN" sz="2400" dirty="0">
                <a:latin typeface="Arial Narrow" pitchFamily="34" charset="0"/>
                <a:ea typeface="黑体" pitchFamily="2" charset="-122"/>
              </a:rPr>
              <a:t>       </a:t>
            </a:r>
            <a:r>
              <a:rPr lang="zh-CN" altLang="en-US" sz="2400" dirty="0">
                <a:latin typeface="Arial Narrow" pitchFamily="34" charset="0"/>
                <a:ea typeface="黑体" pitchFamily="2" charset="-122"/>
              </a:rPr>
              <a:t>对输入中的每一个点</a:t>
            </a:r>
            <a:r>
              <a:rPr lang="en-US" altLang="zh-CN" sz="2400" dirty="0">
                <a:latin typeface="Arial Narrow" pitchFamily="34" charset="0"/>
                <a:ea typeface="黑体" pitchFamily="2" charset="-122"/>
              </a:rPr>
              <a:t>p</a:t>
            </a:r>
            <a:r>
              <a:rPr lang="zh-CN" altLang="en-US" sz="2400" dirty="0">
                <a:latin typeface="Arial Narrow" pitchFamily="34" charset="0"/>
                <a:ea typeface="黑体" pitchFamily="2" charset="-122"/>
              </a:rPr>
              <a:t>：</a:t>
            </a:r>
            <a:endParaRPr lang="en-US" altLang="zh-CN" sz="2400" dirty="0">
              <a:latin typeface="Arial Narrow" pitchFamily="34" charset="0"/>
              <a:ea typeface="黑体" pitchFamily="2" charset="-122"/>
            </a:endParaRPr>
          </a:p>
          <a:p>
            <a:pPr fontAlgn="auto">
              <a:spcBef>
                <a:spcPts val="0"/>
              </a:spcBef>
              <a:spcAft>
                <a:spcPts val="0"/>
              </a:spcAft>
              <a:defRPr/>
            </a:pPr>
            <a:r>
              <a:rPr lang="en-US" altLang="zh-CN" sz="2400" dirty="0">
                <a:latin typeface="Arial Narrow" pitchFamily="34" charset="0"/>
                <a:ea typeface="黑体" pitchFamily="2" charset="-122"/>
              </a:rPr>
              <a:t>     </a:t>
            </a:r>
            <a:r>
              <a:rPr lang="zh-CN" altLang="en-US" sz="2400" dirty="0">
                <a:latin typeface="Arial Narrow" pitchFamily="34" charset="0"/>
                <a:ea typeface="黑体" pitchFamily="2" charset="-122"/>
              </a:rPr>
              <a:t>｛</a:t>
            </a:r>
            <a:r>
              <a:rPr lang="en-US" altLang="zh-CN" sz="2400" dirty="0">
                <a:latin typeface="Arial Narrow" pitchFamily="34" charset="0"/>
                <a:ea typeface="黑体" pitchFamily="2" charset="-122"/>
              </a:rPr>
              <a:t>   </a:t>
            </a:r>
          </a:p>
          <a:p>
            <a:pPr fontAlgn="auto">
              <a:spcBef>
                <a:spcPts val="0"/>
              </a:spcBef>
              <a:spcAft>
                <a:spcPts val="0"/>
              </a:spcAft>
              <a:defRPr/>
            </a:pPr>
            <a:r>
              <a:rPr lang="en-US" altLang="zh-CN" sz="2400" dirty="0">
                <a:latin typeface="Arial Narrow" pitchFamily="34" charset="0"/>
                <a:ea typeface="黑体" pitchFamily="2" charset="-122"/>
              </a:rPr>
              <a:t>          </a:t>
            </a:r>
            <a:r>
              <a:rPr lang="zh-CN" altLang="en-US" sz="2400" dirty="0">
                <a:latin typeface="Arial Narrow" pitchFamily="34" charset="0"/>
                <a:ea typeface="黑体" pitchFamily="2" charset="-122"/>
              </a:rPr>
              <a:t>计算</a:t>
            </a:r>
            <a:r>
              <a:rPr lang="en-US" altLang="zh-CN" sz="2400" dirty="0">
                <a:latin typeface="Arial Narrow" pitchFamily="34" charset="0"/>
                <a:ea typeface="黑体" pitchFamily="2" charset="-122"/>
              </a:rPr>
              <a:t>p</a:t>
            </a:r>
            <a:r>
              <a:rPr lang="zh-CN" altLang="en-US" sz="2400" dirty="0">
                <a:latin typeface="Arial Narrow" pitchFamily="34" charset="0"/>
                <a:ea typeface="黑体" pitchFamily="2" charset="-122"/>
              </a:rPr>
              <a:t>到各个</a:t>
            </a:r>
            <a:r>
              <a:rPr lang="en-US" altLang="zh-CN" sz="2400" dirty="0">
                <a:latin typeface="Arial Narrow" pitchFamily="34" charset="0"/>
                <a:ea typeface="黑体" pitchFamily="2" charset="-122"/>
              </a:rPr>
              <a:t>cluster</a:t>
            </a:r>
            <a:r>
              <a:rPr lang="zh-CN" altLang="en-US" sz="2400" dirty="0">
                <a:latin typeface="Arial Narrow" pitchFamily="34" charset="0"/>
                <a:ea typeface="黑体" pitchFamily="2" charset="-122"/>
              </a:rPr>
              <a:t>的距离；</a:t>
            </a:r>
            <a:endParaRPr lang="en-US" altLang="zh-CN" sz="2400" dirty="0">
              <a:latin typeface="Arial Narrow" pitchFamily="34" charset="0"/>
              <a:ea typeface="黑体" pitchFamily="2" charset="-122"/>
            </a:endParaRPr>
          </a:p>
          <a:p>
            <a:pPr fontAlgn="auto">
              <a:spcBef>
                <a:spcPts val="0"/>
              </a:spcBef>
              <a:spcAft>
                <a:spcPts val="0"/>
              </a:spcAft>
              <a:defRPr/>
            </a:pPr>
            <a:r>
              <a:rPr lang="en-US" altLang="zh-CN" sz="2400" dirty="0">
                <a:latin typeface="Arial Narrow" pitchFamily="34" charset="0"/>
                <a:ea typeface="黑体" pitchFamily="2" charset="-122"/>
              </a:rPr>
              <a:t>          </a:t>
            </a:r>
            <a:r>
              <a:rPr lang="zh-CN" altLang="en-US" sz="2400" dirty="0">
                <a:latin typeface="Arial Narrow" pitchFamily="34" charset="0"/>
                <a:ea typeface="黑体" pitchFamily="2" charset="-122"/>
              </a:rPr>
              <a:t>将</a:t>
            </a:r>
            <a:r>
              <a:rPr lang="en-US" altLang="zh-CN" sz="2400" dirty="0">
                <a:latin typeface="Arial Narrow" pitchFamily="34" charset="0"/>
                <a:ea typeface="黑体" pitchFamily="2" charset="-122"/>
              </a:rPr>
              <a:t>p</a:t>
            </a:r>
            <a:r>
              <a:rPr lang="zh-CN" altLang="en-US" sz="2400" dirty="0">
                <a:latin typeface="Arial Narrow" pitchFamily="34" charset="0"/>
                <a:ea typeface="黑体" pitchFamily="2" charset="-122"/>
              </a:rPr>
              <a:t>归入最近的</a:t>
            </a:r>
            <a:r>
              <a:rPr lang="en-US" altLang="zh-CN" sz="2400" dirty="0">
                <a:latin typeface="Arial Narrow" pitchFamily="34" charset="0"/>
                <a:ea typeface="黑体" pitchFamily="2" charset="-122"/>
              </a:rPr>
              <a:t>cluster;</a:t>
            </a:r>
          </a:p>
          <a:p>
            <a:pPr fontAlgn="auto">
              <a:spcBef>
                <a:spcPts val="0"/>
              </a:spcBef>
              <a:spcAft>
                <a:spcPts val="0"/>
              </a:spcAft>
              <a:defRPr/>
            </a:pPr>
            <a:r>
              <a:rPr lang="en-US" altLang="zh-CN" sz="2400" dirty="0">
                <a:latin typeface="Arial Narrow" pitchFamily="34" charset="0"/>
                <a:ea typeface="黑体" pitchFamily="2" charset="-122"/>
              </a:rPr>
              <a:t>       </a:t>
            </a:r>
            <a:r>
              <a:rPr lang="zh-CN" altLang="en-US" sz="2400" dirty="0">
                <a:latin typeface="Arial Narrow" pitchFamily="34" charset="0"/>
                <a:ea typeface="黑体" pitchFamily="2" charset="-122"/>
              </a:rPr>
              <a:t>｝</a:t>
            </a:r>
            <a:endParaRPr lang="en-US" altLang="zh-CN" sz="2400" dirty="0">
              <a:latin typeface="Arial Narrow" pitchFamily="34" charset="0"/>
              <a:ea typeface="黑体" pitchFamily="2" charset="-122"/>
            </a:endParaRPr>
          </a:p>
          <a:p>
            <a:pPr fontAlgn="auto">
              <a:spcBef>
                <a:spcPts val="0"/>
              </a:spcBef>
              <a:spcAft>
                <a:spcPts val="0"/>
              </a:spcAft>
              <a:defRPr/>
            </a:pPr>
            <a:r>
              <a:rPr lang="en-US" altLang="zh-CN" sz="2400" dirty="0">
                <a:latin typeface="Arial Narrow" pitchFamily="34" charset="0"/>
                <a:ea typeface="黑体" pitchFamily="2" charset="-122"/>
              </a:rPr>
              <a:t>       </a:t>
            </a:r>
            <a:r>
              <a:rPr lang="zh-CN" altLang="en-US" sz="2400" dirty="0">
                <a:latin typeface="Arial Narrow" pitchFamily="34" charset="0"/>
                <a:ea typeface="黑体" pitchFamily="2" charset="-122"/>
              </a:rPr>
              <a:t>重新计算各个</a:t>
            </a:r>
            <a:r>
              <a:rPr lang="en-US" altLang="zh-CN" sz="2400" dirty="0">
                <a:latin typeface="Arial Narrow" pitchFamily="34" charset="0"/>
                <a:ea typeface="黑体" pitchFamily="2" charset="-122"/>
              </a:rPr>
              <a:t>cluster</a:t>
            </a:r>
            <a:r>
              <a:rPr lang="zh-CN" altLang="en-US" sz="2400" dirty="0">
                <a:latin typeface="Arial Narrow" pitchFamily="34" charset="0"/>
                <a:ea typeface="黑体" pitchFamily="2" charset="-122"/>
              </a:rPr>
              <a:t>的中心</a:t>
            </a:r>
            <a:endParaRPr lang="en-US" altLang="zh-CN" sz="2400" dirty="0">
              <a:latin typeface="Arial Narrow" pitchFamily="34" charset="0"/>
              <a:ea typeface="黑体" pitchFamily="2" charset="-122"/>
            </a:endParaRPr>
          </a:p>
          <a:p>
            <a:pPr fontAlgn="auto">
              <a:spcBef>
                <a:spcPts val="0"/>
              </a:spcBef>
              <a:spcAft>
                <a:spcPts val="0"/>
              </a:spcAft>
              <a:defRPr/>
            </a:pPr>
            <a:r>
              <a:rPr lang="en-US" altLang="zh-CN" sz="2400" dirty="0">
                <a:latin typeface="Arial Narrow" pitchFamily="34" charset="0"/>
                <a:ea typeface="黑体" pitchFamily="2" charset="-122"/>
              </a:rPr>
              <a:t>     </a:t>
            </a:r>
          </a:p>
          <a:p>
            <a:pPr fontAlgn="auto">
              <a:spcBef>
                <a:spcPts val="0"/>
              </a:spcBef>
              <a:spcAft>
                <a:spcPts val="0"/>
              </a:spcAft>
              <a:defRPr/>
            </a:pPr>
            <a:r>
              <a:rPr lang="en-US" altLang="zh-CN" sz="2400" dirty="0">
                <a:latin typeface="Arial Narrow" pitchFamily="34" charset="0"/>
                <a:ea typeface="黑体" pitchFamily="2" charset="-122"/>
              </a:rPr>
              <a:t>       </a:t>
            </a:r>
            <a:r>
              <a:rPr lang="zh-CN" altLang="en-US" sz="2400" dirty="0">
                <a:solidFill>
                  <a:srgbClr val="FF0000"/>
                </a:solidFill>
                <a:latin typeface="Arial Narrow" pitchFamily="34" charset="0"/>
                <a:ea typeface="黑体" pitchFamily="2" charset="-122"/>
              </a:rPr>
              <a:t>如果不满足停止条件，</a:t>
            </a:r>
            <a:r>
              <a:rPr lang="en-US" altLang="zh-CN" sz="2400" dirty="0" err="1">
                <a:solidFill>
                  <a:srgbClr val="FF0000"/>
                </a:solidFill>
                <a:latin typeface="Arial Narrow" pitchFamily="34" charset="0"/>
                <a:ea typeface="黑体" pitchFamily="2" charset="-122"/>
              </a:rPr>
              <a:t>goto</a:t>
            </a:r>
            <a:r>
              <a:rPr lang="en-US" altLang="zh-CN" sz="2400" dirty="0">
                <a:solidFill>
                  <a:srgbClr val="FF0000"/>
                </a:solidFill>
                <a:latin typeface="Arial Narrow" pitchFamily="34" charset="0"/>
                <a:ea typeface="黑体" pitchFamily="2" charset="-122"/>
              </a:rPr>
              <a:t> Loop; </a:t>
            </a:r>
            <a:r>
              <a:rPr lang="zh-CN" altLang="en-US" sz="2400" dirty="0">
                <a:solidFill>
                  <a:srgbClr val="FF0000"/>
                </a:solidFill>
                <a:latin typeface="Arial Narrow" pitchFamily="34" charset="0"/>
                <a:ea typeface="黑体" pitchFamily="2" charset="-122"/>
              </a:rPr>
              <a:t>否则，停止</a:t>
            </a:r>
            <a:endParaRPr lang="en-US" altLang="zh-CN" sz="2400" dirty="0">
              <a:solidFill>
                <a:srgbClr val="FF0000"/>
              </a:solidFill>
              <a:latin typeface="Arial Narrow" pitchFamily="34" charset="0"/>
              <a:ea typeface="黑体" pitchFamily="2" charset="-122"/>
            </a:endParaRPr>
          </a:p>
          <a:p>
            <a:pPr fontAlgn="auto">
              <a:spcBef>
                <a:spcPts val="0"/>
              </a:spcBef>
              <a:spcAft>
                <a:spcPts val="0"/>
              </a:spcAft>
              <a:defRPr/>
            </a:pPr>
            <a:endParaRPr lang="zh-CN" altLang="en-US" sz="2200" dirty="0">
              <a:latin typeface="+mn-lt"/>
              <a:ea typeface="+mn-ea"/>
            </a:endParaRPr>
          </a:p>
        </p:txBody>
      </p:sp>
      <p:sp>
        <p:nvSpPr>
          <p:cNvPr id="5" name="Title 1"/>
          <p:cNvSpPr>
            <a:spLocks noGrp="1"/>
          </p:cNvSpPr>
          <p:nvPr>
            <p:ph type="title"/>
          </p:nvPr>
        </p:nvSpPr>
        <p:spPr>
          <a:xfrm>
            <a:off x="428596" y="357166"/>
            <a:ext cx="8449718" cy="428628"/>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en-US" altLang="zh-CN" sz="2400" dirty="0" smtClean="0">
                <a:ln>
                  <a:solidFill>
                    <a:srgbClr val="FF0000"/>
                  </a:solidFill>
                </a:ln>
                <a:solidFill>
                  <a:srgbClr val="C00000"/>
                </a:solidFill>
                <a:latin typeface="黑体" pitchFamily="2" charset="-122"/>
                <a:ea typeface="黑体" pitchFamily="2" charset="-122"/>
                <a:cs typeface="+mj-cs"/>
              </a:rPr>
              <a:t>K-Means</a:t>
            </a:r>
            <a:r>
              <a:rPr lang="zh-CN" altLang="en-US" sz="2400" dirty="0" smtClean="0">
                <a:ln>
                  <a:solidFill>
                    <a:srgbClr val="FF0000"/>
                  </a:solidFill>
                </a:ln>
                <a:solidFill>
                  <a:srgbClr val="C00000"/>
                </a:solidFill>
                <a:latin typeface="黑体" pitchFamily="2" charset="-122"/>
                <a:ea typeface="黑体" pitchFamily="2" charset="-122"/>
                <a:cs typeface="+mj-cs"/>
              </a:rPr>
              <a:t>聚类算法介绍</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a:spLocks noChangeAspect="1"/>
          </p:cNvSpPr>
          <p:nvPr/>
        </p:nvSpPr>
        <p:spPr>
          <a:xfrm flipV="1">
            <a:off x="4211638" y="1700213"/>
            <a:ext cx="144462"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椭圆 6"/>
          <p:cNvSpPr>
            <a:spLocks noChangeAspect="1"/>
          </p:cNvSpPr>
          <p:nvPr/>
        </p:nvSpPr>
        <p:spPr>
          <a:xfrm flipV="1">
            <a:off x="5148263" y="1700213"/>
            <a:ext cx="144462"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椭圆 7"/>
          <p:cNvSpPr>
            <a:spLocks noChangeAspect="1"/>
          </p:cNvSpPr>
          <p:nvPr/>
        </p:nvSpPr>
        <p:spPr>
          <a:xfrm flipV="1">
            <a:off x="4643438" y="2205038"/>
            <a:ext cx="144462"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椭圆 8"/>
          <p:cNvSpPr>
            <a:spLocks noChangeAspect="1"/>
          </p:cNvSpPr>
          <p:nvPr/>
        </p:nvSpPr>
        <p:spPr>
          <a:xfrm flipV="1">
            <a:off x="7380288" y="2205038"/>
            <a:ext cx="144462"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椭圆 9"/>
          <p:cNvSpPr>
            <a:spLocks noChangeAspect="1"/>
          </p:cNvSpPr>
          <p:nvPr/>
        </p:nvSpPr>
        <p:spPr>
          <a:xfrm flipV="1">
            <a:off x="8316913" y="2205038"/>
            <a:ext cx="142875"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a:spLocks noChangeAspect="1"/>
          </p:cNvSpPr>
          <p:nvPr/>
        </p:nvSpPr>
        <p:spPr>
          <a:xfrm flipV="1">
            <a:off x="7812088" y="1628775"/>
            <a:ext cx="144462"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TextBox 12"/>
          <p:cNvSpPr txBox="1">
            <a:spLocks noChangeArrowheads="1"/>
          </p:cNvSpPr>
          <p:nvPr/>
        </p:nvSpPr>
        <p:spPr bwMode="auto">
          <a:xfrm>
            <a:off x="642938" y="1628775"/>
            <a:ext cx="1800225" cy="830263"/>
          </a:xfrm>
          <a:prstGeom prst="rect">
            <a:avLst/>
          </a:prstGeom>
          <a:noFill/>
          <a:ln w="9525">
            <a:noFill/>
            <a:miter lim="800000"/>
            <a:headEnd/>
            <a:tailEnd/>
          </a:ln>
        </p:spPr>
        <p:txBody>
          <a:bodyPr>
            <a:spAutoFit/>
          </a:bodyPr>
          <a:lstStyle/>
          <a:p>
            <a:r>
              <a:rPr lang="zh-CN" altLang="en-US" sz="2400">
                <a:latin typeface="黑体" pitchFamily="2" charset="-122"/>
                <a:ea typeface="黑体" pitchFamily="2" charset="-122"/>
              </a:rPr>
              <a:t>初始数据</a:t>
            </a:r>
            <a:endParaRPr lang="en-US" altLang="zh-CN" sz="2400">
              <a:latin typeface="黑体" pitchFamily="2" charset="-122"/>
              <a:ea typeface="黑体" pitchFamily="2" charset="-122"/>
            </a:endParaRPr>
          </a:p>
          <a:p>
            <a:r>
              <a:rPr lang="en-US" altLang="zh-CN" sz="2400">
                <a:latin typeface="黑体" pitchFamily="2" charset="-122"/>
                <a:ea typeface="黑体" pitchFamily="2" charset="-122"/>
              </a:rPr>
              <a:t>K = 2</a:t>
            </a:r>
            <a:endParaRPr lang="zh-CN" altLang="en-US" sz="2400">
              <a:latin typeface="黑体" pitchFamily="2" charset="-122"/>
              <a:ea typeface="黑体" pitchFamily="2" charset="-122"/>
            </a:endParaRPr>
          </a:p>
        </p:txBody>
      </p:sp>
      <p:sp>
        <p:nvSpPr>
          <p:cNvPr id="14" name="TextBox 13"/>
          <p:cNvSpPr txBox="1">
            <a:spLocks noChangeArrowheads="1"/>
          </p:cNvSpPr>
          <p:nvPr/>
        </p:nvSpPr>
        <p:spPr bwMode="auto">
          <a:xfrm>
            <a:off x="642938" y="3500438"/>
            <a:ext cx="2592387" cy="461962"/>
          </a:xfrm>
          <a:prstGeom prst="rect">
            <a:avLst/>
          </a:prstGeom>
          <a:noFill/>
          <a:ln w="9525">
            <a:noFill/>
            <a:miter lim="800000"/>
            <a:headEnd/>
            <a:tailEnd/>
          </a:ln>
        </p:spPr>
        <p:txBody>
          <a:bodyPr>
            <a:spAutoFit/>
          </a:bodyPr>
          <a:lstStyle/>
          <a:p>
            <a:r>
              <a:rPr lang="zh-CN" altLang="en-US" sz="2400">
                <a:latin typeface="黑体" pitchFamily="2" charset="-122"/>
                <a:ea typeface="黑体" pitchFamily="2" charset="-122"/>
              </a:rPr>
              <a:t>选择初始中心</a:t>
            </a:r>
          </a:p>
        </p:txBody>
      </p:sp>
      <p:sp>
        <p:nvSpPr>
          <p:cNvPr id="15" name="椭圆 14"/>
          <p:cNvSpPr>
            <a:spLocks noChangeAspect="1"/>
          </p:cNvSpPr>
          <p:nvPr/>
        </p:nvSpPr>
        <p:spPr>
          <a:xfrm flipV="1">
            <a:off x="4284663" y="3429000"/>
            <a:ext cx="142875"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5"/>
          <p:cNvSpPr>
            <a:spLocks noChangeAspect="1"/>
          </p:cNvSpPr>
          <p:nvPr/>
        </p:nvSpPr>
        <p:spPr>
          <a:xfrm flipV="1">
            <a:off x="5219700" y="3429000"/>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16"/>
          <p:cNvSpPr>
            <a:spLocks noChangeAspect="1"/>
          </p:cNvSpPr>
          <p:nvPr/>
        </p:nvSpPr>
        <p:spPr>
          <a:xfrm flipV="1">
            <a:off x="4716463" y="3933825"/>
            <a:ext cx="142875" cy="1428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椭圆 17"/>
          <p:cNvSpPr>
            <a:spLocks noChangeAspect="1"/>
          </p:cNvSpPr>
          <p:nvPr/>
        </p:nvSpPr>
        <p:spPr>
          <a:xfrm flipV="1">
            <a:off x="7451725" y="3933825"/>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椭圆 18"/>
          <p:cNvSpPr>
            <a:spLocks noChangeAspect="1"/>
          </p:cNvSpPr>
          <p:nvPr/>
        </p:nvSpPr>
        <p:spPr>
          <a:xfrm flipV="1">
            <a:off x="8388350" y="3933825"/>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椭圆 19"/>
          <p:cNvSpPr>
            <a:spLocks noChangeAspect="1"/>
          </p:cNvSpPr>
          <p:nvPr/>
        </p:nvSpPr>
        <p:spPr>
          <a:xfrm flipV="1">
            <a:off x="7885113" y="3357563"/>
            <a:ext cx="142875" cy="1428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TextBox 20"/>
          <p:cNvSpPr txBox="1">
            <a:spLocks noChangeArrowheads="1"/>
          </p:cNvSpPr>
          <p:nvPr/>
        </p:nvSpPr>
        <p:spPr bwMode="auto">
          <a:xfrm>
            <a:off x="250825" y="2636838"/>
            <a:ext cx="8713788" cy="523875"/>
          </a:xfrm>
          <a:prstGeom prst="rect">
            <a:avLst/>
          </a:prstGeom>
          <a:noFill/>
          <a:ln w="9525">
            <a:noFill/>
            <a:miter lim="800000"/>
            <a:headEnd/>
            <a:tailEnd/>
          </a:ln>
        </p:spPr>
        <p:txBody>
          <a:bodyPr>
            <a:spAutoFit/>
          </a:bodyPr>
          <a:lstStyle/>
          <a:p>
            <a:r>
              <a:rPr lang="en-US" altLang="zh-CN" sz="2800">
                <a:latin typeface="Perpetua" pitchFamily="18" charset="0"/>
              </a:rPr>
              <a:t>-----------------------------------------------</a:t>
            </a:r>
            <a:endParaRPr lang="zh-CN" altLang="en-US" sz="2800">
              <a:latin typeface="Perpetua" pitchFamily="18" charset="0"/>
            </a:endParaRPr>
          </a:p>
        </p:txBody>
      </p:sp>
      <p:sp>
        <p:nvSpPr>
          <p:cNvPr id="22" name="TextBox 21"/>
          <p:cNvSpPr txBox="1">
            <a:spLocks noChangeArrowheads="1"/>
          </p:cNvSpPr>
          <p:nvPr/>
        </p:nvSpPr>
        <p:spPr bwMode="auto">
          <a:xfrm>
            <a:off x="250825" y="4508500"/>
            <a:ext cx="8713788" cy="523875"/>
          </a:xfrm>
          <a:prstGeom prst="rect">
            <a:avLst/>
          </a:prstGeom>
          <a:noFill/>
          <a:ln w="9525">
            <a:noFill/>
            <a:miter lim="800000"/>
            <a:headEnd/>
            <a:tailEnd/>
          </a:ln>
        </p:spPr>
        <p:txBody>
          <a:bodyPr>
            <a:spAutoFit/>
          </a:bodyPr>
          <a:lstStyle/>
          <a:p>
            <a:r>
              <a:rPr lang="en-US" altLang="zh-CN" sz="2800">
                <a:latin typeface="Perpetua" pitchFamily="18" charset="0"/>
              </a:rPr>
              <a:t>-----------------------------------------------</a:t>
            </a:r>
            <a:endParaRPr lang="zh-CN" altLang="en-US" sz="2800">
              <a:latin typeface="Perpetua" pitchFamily="18" charset="0"/>
            </a:endParaRPr>
          </a:p>
        </p:txBody>
      </p:sp>
      <p:sp>
        <p:nvSpPr>
          <p:cNvPr id="23" name="TextBox 22"/>
          <p:cNvSpPr txBox="1">
            <a:spLocks noChangeArrowheads="1"/>
          </p:cNvSpPr>
          <p:nvPr/>
        </p:nvSpPr>
        <p:spPr bwMode="auto">
          <a:xfrm>
            <a:off x="685800" y="5500688"/>
            <a:ext cx="3529013" cy="461962"/>
          </a:xfrm>
          <a:prstGeom prst="rect">
            <a:avLst/>
          </a:prstGeom>
          <a:noFill/>
          <a:ln w="9525">
            <a:noFill/>
            <a:miter lim="800000"/>
            <a:headEnd/>
            <a:tailEnd/>
          </a:ln>
        </p:spPr>
        <p:txBody>
          <a:bodyPr>
            <a:spAutoFit/>
          </a:bodyPr>
          <a:lstStyle/>
          <a:p>
            <a:r>
              <a:rPr lang="zh-CN" altLang="en-US" sz="2400">
                <a:latin typeface="黑体" pitchFamily="2" charset="-122"/>
                <a:ea typeface="黑体" pitchFamily="2" charset="-122"/>
              </a:rPr>
              <a:t>第</a:t>
            </a:r>
            <a:r>
              <a:rPr lang="en-US" altLang="zh-CN" sz="2400">
                <a:latin typeface="黑体" pitchFamily="2" charset="-122"/>
                <a:ea typeface="黑体" pitchFamily="2" charset="-122"/>
              </a:rPr>
              <a:t>1</a:t>
            </a:r>
            <a:r>
              <a:rPr lang="zh-CN" altLang="en-US" sz="2400">
                <a:latin typeface="黑体" pitchFamily="2" charset="-122"/>
                <a:ea typeface="黑体" pitchFamily="2" charset="-122"/>
              </a:rPr>
              <a:t>次聚类：计算距离</a:t>
            </a:r>
          </a:p>
        </p:txBody>
      </p:sp>
      <p:sp>
        <p:nvSpPr>
          <p:cNvPr id="24" name="椭圆 23"/>
          <p:cNvSpPr>
            <a:spLocks noChangeAspect="1"/>
          </p:cNvSpPr>
          <p:nvPr/>
        </p:nvSpPr>
        <p:spPr>
          <a:xfrm flipV="1">
            <a:off x="4427538" y="5589588"/>
            <a:ext cx="14446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椭圆 24"/>
          <p:cNvSpPr>
            <a:spLocks noChangeAspect="1"/>
          </p:cNvSpPr>
          <p:nvPr/>
        </p:nvSpPr>
        <p:spPr>
          <a:xfrm flipV="1">
            <a:off x="5305425" y="5554663"/>
            <a:ext cx="142875"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椭圆 25"/>
          <p:cNvSpPr>
            <a:spLocks noChangeAspect="1"/>
          </p:cNvSpPr>
          <p:nvPr/>
        </p:nvSpPr>
        <p:spPr>
          <a:xfrm flipV="1">
            <a:off x="4859338" y="6092825"/>
            <a:ext cx="144462" cy="1444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椭圆 26"/>
          <p:cNvSpPr>
            <a:spLocks noChangeAspect="1"/>
          </p:cNvSpPr>
          <p:nvPr/>
        </p:nvSpPr>
        <p:spPr>
          <a:xfrm flipV="1">
            <a:off x="7608888" y="6080125"/>
            <a:ext cx="144462"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椭圆 27"/>
          <p:cNvSpPr>
            <a:spLocks noChangeAspect="1"/>
          </p:cNvSpPr>
          <p:nvPr/>
        </p:nvSpPr>
        <p:spPr>
          <a:xfrm flipV="1">
            <a:off x="8459788" y="6165850"/>
            <a:ext cx="14446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椭圆 28"/>
          <p:cNvSpPr>
            <a:spLocks noChangeAspect="1"/>
          </p:cNvSpPr>
          <p:nvPr/>
        </p:nvSpPr>
        <p:spPr>
          <a:xfrm flipV="1">
            <a:off x="8027988" y="5516563"/>
            <a:ext cx="144462" cy="14446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31" name="直接箭头连接符 30"/>
          <p:cNvCxnSpPr/>
          <p:nvPr/>
        </p:nvCxnSpPr>
        <p:spPr>
          <a:xfrm rot="16200000" flipH="1">
            <a:off x="4546600" y="5734050"/>
            <a:ext cx="381000" cy="381000"/>
          </a:xfrm>
          <a:prstGeom prst="straightConnector1">
            <a:avLst/>
          </a:prstGeom>
          <a:ln w="19050">
            <a:solidFill>
              <a:schemeClr val="tx2">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a:off x="4946650" y="5768975"/>
            <a:ext cx="454025" cy="339725"/>
          </a:xfrm>
          <a:prstGeom prst="straightConnector1">
            <a:avLst/>
          </a:prstGeom>
          <a:ln w="19050">
            <a:solidFill>
              <a:schemeClr val="tx2">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29" idx="1"/>
          </p:cNvCxnSpPr>
          <p:nvPr/>
        </p:nvCxnSpPr>
        <p:spPr>
          <a:xfrm rot="5400000" flipH="1" flipV="1">
            <a:off x="7669213" y="5711825"/>
            <a:ext cx="452437" cy="309563"/>
          </a:xfrm>
          <a:prstGeom prst="straightConnector1">
            <a:avLst/>
          </a:prstGeom>
          <a:ln w="19050">
            <a:solidFill>
              <a:schemeClr val="tx2">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rot="16200000" flipV="1">
            <a:off x="8096250" y="5737225"/>
            <a:ext cx="512763" cy="360363"/>
          </a:xfrm>
          <a:prstGeom prst="straightConnector1">
            <a:avLst/>
          </a:prstGeom>
          <a:ln w="19050">
            <a:solidFill>
              <a:schemeClr val="tx2">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4719638" y="5824538"/>
            <a:ext cx="411162" cy="646112"/>
          </a:xfrm>
          <a:prstGeom prst="rect">
            <a:avLst/>
          </a:prstGeom>
          <a:noFill/>
          <a:ln w="9525">
            <a:noFill/>
            <a:miter lim="800000"/>
            <a:headEnd/>
            <a:tailEnd/>
          </a:ln>
        </p:spPr>
        <p:txBody>
          <a:bodyPr>
            <a:spAutoFit/>
          </a:bodyPr>
          <a:lstStyle/>
          <a:p>
            <a:r>
              <a:rPr lang="en-US" altLang="zh-CN" sz="3600" b="1">
                <a:latin typeface="Perpetua" pitchFamily="18" charset="0"/>
              </a:rPr>
              <a:t>+</a:t>
            </a:r>
            <a:endParaRPr lang="zh-CN" altLang="en-US" sz="2800" b="1">
              <a:latin typeface="Perpetua" pitchFamily="18" charset="0"/>
            </a:endParaRPr>
          </a:p>
        </p:txBody>
      </p:sp>
      <p:sp>
        <p:nvSpPr>
          <p:cNvPr id="44" name="TextBox 43"/>
          <p:cNvSpPr txBox="1">
            <a:spLocks noChangeArrowheads="1"/>
          </p:cNvSpPr>
          <p:nvPr/>
        </p:nvSpPr>
        <p:spPr bwMode="auto">
          <a:xfrm>
            <a:off x="7897813" y="5237163"/>
            <a:ext cx="409575" cy="646112"/>
          </a:xfrm>
          <a:prstGeom prst="rect">
            <a:avLst/>
          </a:prstGeom>
          <a:noFill/>
          <a:ln w="9525">
            <a:noFill/>
            <a:miter lim="800000"/>
            <a:headEnd/>
            <a:tailEnd/>
          </a:ln>
        </p:spPr>
        <p:txBody>
          <a:bodyPr>
            <a:spAutoFit/>
          </a:bodyPr>
          <a:lstStyle/>
          <a:p>
            <a:r>
              <a:rPr lang="en-US" altLang="zh-CN" sz="3600" b="1">
                <a:latin typeface="Perpetua" pitchFamily="18" charset="0"/>
              </a:rPr>
              <a:t>+</a:t>
            </a:r>
            <a:endParaRPr lang="zh-CN" altLang="en-US" sz="2800" b="1">
              <a:latin typeface="Perpetua" pitchFamily="18" charset="0"/>
            </a:endParaRPr>
          </a:p>
        </p:txBody>
      </p:sp>
      <p:sp>
        <p:nvSpPr>
          <p:cNvPr id="33" name="Title 1"/>
          <p:cNvSpPr>
            <a:spLocks noGrp="1"/>
          </p:cNvSpPr>
          <p:nvPr>
            <p:ph type="title"/>
          </p:nvPr>
        </p:nvSpPr>
        <p:spPr>
          <a:xfrm>
            <a:off x="428596" y="357166"/>
            <a:ext cx="8449718" cy="428628"/>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en-US" altLang="zh-CN" sz="2400" dirty="0" smtClean="0">
                <a:ln>
                  <a:solidFill>
                    <a:srgbClr val="FF0000"/>
                  </a:solidFill>
                </a:ln>
                <a:solidFill>
                  <a:srgbClr val="C00000"/>
                </a:solidFill>
                <a:latin typeface="黑体" pitchFamily="2" charset="-122"/>
                <a:ea typeface="黑体" pitchFamily="2" charset="-122"/>
                <a:cs typeface="+mj-cs"/>
              </a:rPr>
              <a:t>K-Means</a:t>
            </a:r>
            <a:r>
              <a:rPr lang="zh-CN" altLang="en-US" sz="2400" dirty="0" smtClean="0">
                <a:ln>
                  <a:solidFill>
                    <a:srgbClr val="FF0000"/>
                  </a:solidFill>
                </a:ln>
                <a:solidFill>
                  <a:srgbClr val="C00000"/>
                </a:solidFill>
                <a:latin typeface="黑体" pitchFamily="2" charset="-122"/>
                <a:ea typeface="黑体" pitchFamily="2" charset="-122"/>
                <a:cs typeface="+mj-cs"/>
              </a:rPr>
              <a:t>聚类算法介绍</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
        <p:nvSpPr>
          <p:cNvPr id="21536" name="TextBox 35"/>
          <p:cNvSpPr txBox="1">
            <a:spLocks noChangeArrowheads="1"/>
          </p:cNvSpPr>
          <p:nvPr/>
        </p:nvSpPr>
        <p:spPr bwMode="auto">
          <a:xfrm>
            <a:off x="357188" y="857250"/>
            <a:ext cx="6572250" cy="523875"/>
          </a:xfrm>
          <a:prstGeom prst="rect">
            <a:avLst/>
          </a:prstGeom>
          <a:noFill/>
          <a:ln w="9525">
            <a:noFill/>
            <a:miter lim="800000"/>
            <a:headEnd/>
            <a:tailEnd/>
          </a:ln>
        </p:spPr>
        <p:txBody>
          <a:bodyPr>
            <a:spAutoFit/>
          </a:bodyPr>
          <a:lstStyle/>
          <a:p>
            <a:pPr marL="273050" indent="-273050">
              <a:spcBef>
                <a:spcPts val="575"/>
              </a:spcBef>
              <a:buClr>
                <a:schemeClr val="accent1"/>
              </a:buClr>
              <a:buSzPct val="85000"/>
            </a:pPr>
            <a:r>
              <a:rPr lang="zh-CN" altLang="en-US" sz="2800">
                <a:solidFill>
                  <a:srgbClr val="00B050"/>
                </a:solidFill>
                <a:latin typeface="Arial Narrow" pitchFamily="34" charset="0"/>
                <a:ea typeface="黑体" pitchFamily="2" charset="-122"/>
              </a:rPr>
              <a:t>过程示例</a:t>
            </a:r>
          </a:p>
        </p:txBody>
      </p:sp>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6" grpId="0" animBg="1"/>
      <p:bldP spid="17" grpId="0" animBg="1"/>
      <p:bldP spid="18" grpId="0" animBg="1"/>
      <p:bldP spid="19" grpId="0" animBg="1"/>
      <p:bldP spid="20" grpId="0" animBg="1"/>
      <p:bldP spid="21" grpId="0"/>
      <p:bldP spid="22" grpId="0"/>
      <p:bldP spid="23" grpId="0"/>
      <p:bldP spid="24" grpId="0" animBg="1"/>
      <p:bldP spid="25" grpId="0" animBg="1"/>
      <p:bldP spid="26" grpId="0" animBg="1"/>
      <p:bldP spid="27" grpId="0" animBg="1"/>
      <p:bldP spid="28" grpId="0" animBg="1"/>
      <p:bldP spid="29" grpId="0" animBg="1"/>
      <p:bldP spid="42" grpId="0"/>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571500" y="2071688"/>
            <a:ext cx="2500313" cy="830262"/>
          </a:xfrm>
          <a:prstGeom prst="rect">
            <a:avLst/>
          </a:prstGeom>
          <a:noFill/>
          <a:ln w="9525">
            <a:noFill/>
            <a:miter lim="800000"/>
            <a:headEnd/>
            <a:tailEnd/>
          </a:ln>
        </p:spPr>
        <p:txBody>
          <a:bodyPr>
            <a:spAutoFit/>
          </a:bodyPr>
          <a:lstStyle/>
          <a:p>
            <a:r>
              <a:rPr lang="zh-CN" altLang="en-US" sz="2400">
                <a:latin typeface="黑体" pitchFamily="2" charset="-122"/>
                <a:ea typeface="黑体" pitchFamily="2" charset="-122"/>
              </a:rPr>
              <a:t>第</a:t>
            </a:r>
            <a:r>
              <a:rPr lang="en-US" altLang="zh-CN" sz="2400">
                <a:latin typeface="黑体" pitchFamily="2" charset="-122"/>
                <a:ea typeface="黑体" pitchFamily="2" charset="-122"/>
              </a:rPr>
              <a:t>1</a:t>
            </a:r>
            <a:r>
              <a:rPr lang="zh-CN" altLang="en-US" sz="2400">
                <a:latin typeface="黑体" pitchFamily="2" charset="-122"/>
                <a:ea typeface="黑体" pitchFamily="2" charset="-122"/>
              </a:rPr>
              <a:t>次聚类：</a:t>
            </a:r>
            <a:endParaRPr lang="en-US" altLang="zh-CN" sz="2400">
              <a:latin typeface="黑体" pitchFamily="2" charset="-122"/>
              <a:ea typeface="黑体" pitchFamily="2" charset="-122"/>
            </a:endParaRPr>
          </a:p>
          <a:p>
            <a:r>
              <a:rPr lang="zh-CN" altLang="en-US" sz="2400">
                <a:latin typeface="黑体" pitchFamily="2" charset="-122"/>
                <a:ea typeface="黑体" pitchFamily="2" charset="-122"/>
              </a:rPr>
              <a:t>归类各点</a:t>
            </a:r>
          </a:p>
        </p:txBody>
      </p:sp>
      <p:sp>
        <p:nvSpPr>
          <p:cNvPr id="6" name="椭圆 5"/>
          <p:cNvSpPr>
            <a:spLocks noChangeAspect="1"/>
          </p:cNvSpPr>
          <p:nvPr/>
        </p:nvSpPr>
        <p:spPr>
          <a:xfrm flipV="1">
            <a:off x="4427538" y="2276475"/>
            <a:ext cx="144462"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椭圆 6"/>
          <p:cNvSpPr>
            <a:spLocks noChangeAspect="1"/>
          </p:cNvSpPr>
          <p:nvPr/>
        </p:nvSpPr>
        <p:spPr>
          <a:xfrm flipV="1">
            <a:off x="5305425" y="2243138"/>
            <a:ext cx="142875"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椭圆 7"/>
          <p:cNvSpPr>
            <a:spLocks noChangeAspect="1"/>
          </p:cNvSpPr>
          <p:nvPr/>
        </p:nvSpPr>
        <p:spPr>
          <a:xfrm flipV="1">
            <a:off x="4859338" y="2781300"/>
            <a:ext cx="144462" cy="1428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椭圆 8"/>
          <p:cNvSpPr>
            <a:spLocks noChangeAspect="1"/>
          </p:cNvSpPr>
          <p:nvPr/>
        </p:nvSpPr>
        <p:spPr>
          <a:xfrm flipV="1">
            <a:off x="7608888" y="2768600"/>
            <a:ext cx="14446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椭圆 9"/>
          <p:cNvSpPr>
            <a:spLocks noChangeAspect="1"/>
          </p:cNvSpPr>
          <p:nvPr/>
        </p:nvSpPr>
        <p:spPr>
          <a:xfrm flipV="1">
            <a:off x="8459788" y="2852738"/>
            <a:ext cx="144462"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a:spLocks noChangeAspect="1"/>
          </p:cNvSpPr>
          <p:nvPr/>
        </p:nvSpPr>
        <p:spPr>
          <a:xfrm flipV="1">
            <a:off x="8027988" y="2205038"/>
            <a:ext cx="144462" cy="14446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2" name="直接箭头连接符 11"/>
          <p:cNvCxnSpPr/>
          <p:nvPr/>
        </p:nvCxnSpPr>
        <p:spPr>
          <a:xfrm rot="16200000" flipH="1">
            <a:off x="4546600" y="2420938"/>
            <a:ext cx="381000" cy="381000"/>
          </a:xfrm>
          <a:prstGeom prst="straightConnector1">
            <a:avLst/>
          </a:prstGeom>
          <a:ln w="19050">
            <a:solidFill>
              <a:schemeClr val="tx2">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5400000">
            <a:off x="4947444" y="2456656"/>
            <a:ext cx="452438" cy="339725"/>
          </a:xfrm>
          <a:prstGeom prst="straightConnector1">
            <a:avLst/>
          </a:prstGeom>
          <a:ln w="19050">
            <a:solidFill>
              <a:schemeClr val="tx2">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11" idx="1"/>
          </p:cNvCxnSpPr>
          <p:nvPr/>
        </p:nvCxnSpPr>
        <p:spPr>
          <a:xfrm rot="5400000" flipH="1" flipV="1">
            <a:off x="7668419" y="2399506"/>
            <a:ext cx="454025" cy="309563"/>
          </a:xfrm>
          <a:prstGeom prst="straightConnector1">
            <a:avLst/>
          </a:prstGeom>
          <a:ln w="19050">
            <a:solidFill>
              <a:schemeClr val="tx2">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16200000" flipV="1">
            <a:off x="8097044" y="2424906"/>
            <a:ext cx="511175" cy="360363"/>
          </a:xfrm>
          <a:prstGeom prst="straightConnector1">
            <a:avLst/>
          </a:prstGeom>
          <a:ln w="19050">
            <a:solidFill>
              <a:schemeClr val="tx2">
                <a:lumMod val="50000"/>
                <a:lumOff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067175" y="1989138"/>
            <a:ext cx="1873250" cy="1079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16"/>
          <p:cNvSpPr/>
          <p:nvPr/>
        </p:nvSpPr>
        <p:spPr>
          <a:xfrm>
            <a:off x="7019925" y="2060575"/>
            <a:ext cx="1944688" cy="12239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17"/>
          <p:cNvSpPr txBox="1">
            <a:spLocks noChangeArrowheads="1"/>
          </p:cNvSpPr>
          <p:nvPr/>
        </p:nvSpPr>
        <p:spPr bwMode="auto">
          <a:xfrm>
            <a:off x="323850" y="3554413"/>
            <a:ext cx="8712200" cy="522287"/>
          </a:xfrm>
          <a:prstGeom prst="rect">
            <a:avLst/>
          </a:prstGeom>
          <a:noFill/>
          <a:ln w="9525">
            <a:noFill/>
            <a:miter lim="800000"/>
            <a:headEnd/>
            <a:tailEnd/>
          </a:ln>
        </p:spPr>
        <p:txBody>
          <a:bodyPr>
            <a:spAutoFit/>
          </a:bodyPr>
          <a:lstStyle/>
          <a:p>
            <a:r>
              <a:rPr lang="en-US" altLang="zh-CN" sz="2800">
                <a:latin typeface="Perpetua" pitchFamily="18" charset="0"/>
              </a:rPr>
              <a:t>-----------------------------------------------</a:t>
            </a:r>
            <a:endParaRPr lang="zh-CN" altLang="en-US" sz="2800">
              <a:latin typeface="Perpetua" pitchFamily="18" charset="0"/>
            </a:endParaRPr>
          </a:p>
        </p:txBody>
      </p:sp>
      <p:sp>
        <p:nvSpPr>
          <p:cNvPr id="19" name="TextBox 18"/>
          <p:cNvSpPr txBox="1">
            <a:spLocks noChangeArrowheads="1"/>
          </p:cNvSpPr>
          <p:nvPr/>
        </p:nvSpPr>
        <p:spPr bwMode="auto">
          <a:xfrm>
            <a:off x="547688" y="4479925"/>
            <a:ext cx="2952750" cy="461963"/>
          </a:xfrm>
          <a:prstGeom prst="rect">
            <a:avLst/>
          </a:prstGeom>
          <a:noFill/>
          <a:ln w="9525">
            <a:noFill/>
            <a:miter lim="800000"/>
            <a:headEnd/>
            <a:tailEnd/>
          </a:ln>
        </p:spPr>
        <p:txBody>
          <a:bodyPr>
            <a:spAutoFit/>
          </a:bodyPr>
          <a:lstStyle/>
          <a:p>
            <a:r>
              <a:rPr lang="zh-CN" altLang="en-US" sz="2400">
                <a:latin typeface="黑体" pitchFamily="2" charset="-122"/>
                <a:ea typeface="黑体" pitchFamily="2" charset="-122"/>
              </a:rPr>
              <a:t>重新计算聚类中心</a:t>
            </a:r>
          </a:p>
        </p:txBody>
      </p:sp>
      <p:sp>
        <p:nvSpPr>
          <p:cNvPr id="20" name="椭圆 19"/>
          <p:cNvSpPr>
            <a:spLocks noChangeAspect="1"/>
          </p:cNvSpPr>
          <p:nvPr/>
        </p:nvSpPr>
        <p:spPr>
          <a:xfrm flipV="1">
            <a:off x="4284663" y="4652963"/>
            <a:ext cx="142875"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椭圆 20"/>
          <p:cNvSpPr>
            <a:spLocks noChangeAspect="1"/>
          </p:cNvSpPr>
          <p:nvPr/>
        </p:nvSpPr>
        <p:spPr>
          <a:xfrm flipV="1">
            <a:off x="5219700" y="4652963"/>
            <a:ext cx="144463"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椭圆 21"/>
          <p:cNvSpPr>
            <a:spLocks noChangeAspect="1"/>
          </p:cNvSpPr>
          <p:nvPr/>
        </p:nvSpPr>
        <p:spPr>
          <a:xfrm flipV="1">
            <a:off x="4716463" y="51577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椭圆 22"/>
          <p:cNvSpPr>
            <a:spLocks noChangeAspect="1"/>
          </p:cNvSpPr>
          <p:nvPr/>
        </p:nvSpPr>
        <p:spPr>
          <a:xfrm flipV="1">
            <a:off x="7451725" y="5157788"/>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椭圆 23"/>
          <p:cNvSpPr>
            <a:spLocks noChangeAspect="1"/>
          </p:cNvSpPr>
          <p:nvPr/>
        </p:nvSpPr>
        <p:spPr>
          <a:xfrm flipV="1">
            <a:off x="8388350" y="5157788"/>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椭圆 24"/>
          <p:cNvSpPr>
            <a:spLocks noChangeAspect="1"/>
          </p:cNvSpPr>
          <p:nvPr/>
        </p:nvSpPr>
        <p:spPr>
          <a:xfrm flipV="1">
            <a:off x="7885113" y="458152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椭圆 25"/>
          <p:cNvSpPr/>
          <p:nvPr/>
        </p:nvSpPr>
        <p:spPr>
          <a:xfrm>
            <a:off x="3924300" y="4365625"/>
            <a:ext cx="1871663" cy="1079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椭圆 26"/>
          <p:cNvSpPr/>
          <p:nvPr/>
        </p:nvSpPr>
        <p:spPr>
          <a:xfrm>
            <a:off x="7019925" y="4437063"/>
            <a:ext cx="1873250" cy="1079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TextBox 30"/>
          <p:cNvSpPr txBox="1">
            <a:spLocks noChangeArrowheads="1"/>
          </p:cNvSpPr>
          <p:nvPr/>
        </p:nvSpPr>
        <p:spPr bwMode="auto">
          <a:xfrm>
            <a:off x="4643438" y="4508500"/>
            <a:ext cx="411162" cy="647700"/>
          </a:xfrm>
          <a:prstGeom prst="rect">
            <a:avLst/>
          </a:prstGeom>
          <a:noFill/>
          <a:ln w="9525">
            <a:noFill/>
            <a:miter lim="800000"/>
            <a:headEnd/>
            <a:tailEnd/>
          </a:ln>
        </p:spPr>
        <p:txBody>
          <a:bodyPr>
            <a:spAutoFit/>
          </a:bodyPr>
          <a:lstStyle/>
          <a:p>
            <a:r>
              <a:rPr lang="en-US" altLang="zh-CN" sz="3600" b="1">
                <a:latin typeface="Perpetua" pitchFamily="18" charset="0"/>
              </a:rPr>
              <a:t>+</a:t>
            </a:r>
            <a:endParaRPr lang="zh-CN" altLang="en-US" sz="2800" b="1">
              <a:latin typeface="Perpetua" pitchFamily="18" charset="0"/>
            </a:endParaRPr>
          </a:p>
        </p:txBody>
      </p:sp>
      <p:sp>
        <p:nvSpPr>
          <p:cNvPr id="32" name="TextBox 31"/>
          <p:cNvSpPr txBox="1">
            <a:spLocks noChangeArrowheads="1"/>
          </p:cNvSpPr>
          <p:nvPr/>
        </p:nvSpPr>
        <p:spPr bwMode="auto">
          <a:xfrm>
            <a:off x="7740650" y="4724400"/>
            <a:ext cx="411163" cy="647700"/>
          </a:xfrm>
          <a:prstGeom prst="rect">
            <a:avLst/>
          </a:prstGeom>
          <a:noFill/>
          <a:ln w="9525">
            <a:noFill/>
            <a:miter lim="800000"/>
            <a:headEnd/>
            <a:tailEnd/>
          </a:ln>
        </p:spPr>
        <p:txBody>
          <a:bodyPr>
            <a:spAutoFit/>
          </a:bodyPr>
          <a:lstStyle/>
          <a:p>
            <a:r>
              <a:rPr lang="en-US" altLang="zh-CN" sz="3600" b="1">
                <a:latin typeface="Perpetua" pitchFamily="18" charset="0"/>
              </a:rPr>
              <a:t>+</a:t>
            </a:r>
            <a:endParaRPr lang="zh-CN" altLang="en-US" sz="2800" b="1">
              <a:latin typeface="Perpetua" pitchFamily="18" charset="0"/>
            </a:endParaRPr>
          </a:p>
        </p:txBody>
      </p:sp>
      <p:sp>
        <p:nvSpPr>
          <p:cNvPr id="28" name="Title 1"/>
          <p:cNvSpPr>
            <a:spLocks noGrp="1"/>
          </p:cNvSpPr>
          <p:nvPr>
            <p:ph type="title"/>
          </p:nvPr>
        </p:nvSpPr>
        <p:spPr>
          <a:xfrm>
            <a:off x="428596" y="357166"/>
            <a:ext cx="8449718" cy="428628"/>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en-US" altLang="zh-CN" sz="2400" dirty="0" smtClean="0">
                <a:ln>
                  <a:solidFill>
                    <a:srgbClr val="FF0000"/>
                  </a:solidFill>
                </a:ln>
                <a:solidFill>
                  <a:srgbClr val="C00000"/>
                </a:solidFill>
                <a:latin typeface="黑体" pitchFamily="2" charset="-122"/>
                <a:ea typeface="黑体" pitchFamily="2" charset="-122"/>
                <a:cs typeface="+mj-cs"/>
              </a:rPr>
              <a:t>K-Means</a:t>
            </a:r>
            <a:r>
              <a:rPr lang="zh-CN" altLang="en-US" sz="2400" dirty="0" smtClean="0">
                <a:ln>
                  <a:solidFill>
                    <a:srgbClr val="FF0000"/>
                  </a:solidFill>
                </a:ln>
                <a:solidFill>
                  <a:srgbClr val="C00000"/>
                </a:solidFill>
                <a:latin typeface="黑体" pitchFamily="2" charset="-122"/>
                <a:ea typeface="黑体" pitchFamily="2" charset="-122"/>
                <a:cs typeface="+mj-cs"/>
              </a:rPr>
              <a:t>聚类算法介绍</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
        <p:nvSpPr>
          <p:cNvPr id="22556" name="TextBox 28"/>
          <p:cNvSpPr txBox="1">
            <a:spLocks noChangeArrowheads="1"/>
          </p:cNvSpPr>
          <p:nvPr/>
        </p:nvSpPr>
        <p:spPr bwMode="auto">
          <a:xfrm>
            <a:off x="357188" y="857250"/>
            <a:ext cx="6572250" cy="523875"/>
          </a:xfrm>
          <a:prstGeom prst="rect">
            <a:avLst/>
          </a:prstGeom>
          <a:noFill/>
          <a:ln w="9525">
            <a:noFill/>
            <a:miter lim="800000"/>
            <a:headEnd/>
            <a:tailEnd/>
          </a:ln>
        </p:spPr>
        <p:txBody>
          <a:bodyPr>
            <a:spAutoFit/>
          </a:bodyPr>
          <a:lstStyle/>
          <a:p>
            <a:pPr marL="273050" indent="-273050">
              <a:spcBef>
                <a:spcPts val="575"/>
              </a:spcBef>
              <a:buClr>
                <a:schemeClr val="accent1"/>
              </a:buClr>
              <a:buSzPct val="85000"/>
            </a:pPr>
            <a:r>
              <a:rPr lang="zh-CN" altLang="en-US" sz="2800">
                <a:solidFill>
                  <a:srgbClr val="00B050"/>
                </a:solidFill>
                <a:latin typeface="Arial Narrow" pitchFamily="34" charset="0"/>
                <a:ea typeface="黑体" pitchFamily="2" charset="-122"/>
              </a:rPr>
              <a:t>过程示例</a:t>
            </a:r>
            <a:r>
              <a:rPr lang="en-US" altLang="zh-CN" sz="2800">
                <a:solidFill>
                  <a:srgbClr val="00B050"/>
                </a:solidFill>
                <a:latin typeface="Arial Narrow" pitchFamily="34" charset="0"/>
                <a:ea typeface="黑体" pitchFamily="2" charset="-122"/>
              </a:rPr>
              <a:t>(cont.)</a:t>
            </a:r>
            <a:endParaRPr lang="zh-CN" altLang="en-US" sz="2800">
              <a:solidFill>
                <a:srgbClr val="00B050"/>
              </a:solidFill>
              <a:latin typeface="Arial Narrow" pitchFamily="34" charset="0"/>
              <a:ea typeface="黑体" pitchFamily="2" charset="-122"/>
            </a:endParaRPr>
          </a:p>
        </p:txBody>
      </p:sp>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P spid="16" grpId="0" animBg="1"/>
      <p:bldP spid="17" grpId="0" animBg="1"/>
      <p:bldP spid="18" grpId="0"/>
      <p:bldP spid="19" grpId="0"/>
      <p:bldP spid="20" grpId="0" animBg="1"/>
      <p:bldP spid="21" grpId="0" animBg="1"/>
      <p:bldP spid="22" grpId="0" animBg="1"/>
      <p:bldP spid="23" grpId="0" animBg="1"/>
      <p:bldP spid="24" grpId="0" animBg="1"/>
      <p:bldP spid="25" grpId="0" animBg="1"/>
      <p:bldP spid="26" grpId="0" animBg="1"/>
      <p:bldP spid="27" grpId="0" animBg="1"/>
      <p:bldP spid="31"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581025" y="2090738"/>
            <a:ext cx="2682875" cy="830262"/>
          </a:xfrm>
          <a:prstGeom prst="rect">
            <a:avLst/>
          </a:prstGeom>
          <a:noFill/>
          <a:ln w="9525">
            <a:noFill/>
            <a:miter lim="800000"/>
            <a:headEnd/>
            <a:tailEnd/>
          </a:ln>
        </p:spPr>
        <p:txBody>
          <a:bodyPr>
            <a:spAutoFit/>
          </a:bodyPr>
          <a:lstStyle/>
          <a:p>
            <a:r>
              <a:rPr lang="zh-CN" altLang="en-US" sz="2400">
                <a:latin typeface="黑体" pitchFamily="2" charset="-122"/>
                <a:ea typeface="黑体" pitchFamily="2" charset="-122"/>
              </a:rPr>
              <a:t>第</a:t>
            </a:r>
            <a:r>
              <a:rPr lang="en-US" altLang="zh-CN" sz="2400">
                <a:latin typeface="黑体" pitchFamily="2" charset="-122"/>
                <a:ea typeface="黑体" pitchFamily="2" charset="-122"/>
              </a:rPr>
              <a:t>2</a:t>
            </a:r>
            <a:r>
              <a:rPr lang="zh-CN" altLang="en-US" sz="2400">
                <a:latin typeface="黑体" pitchFamily="2" charset="-122"/>
                <a:ea typeface="黑体" pitchFamily="2" charset="-122"/>
              </a:rPr>
              <a:t>次聚类：</a:t>
            </a:r>
            <a:endParaRPr lang="en-US" altLang="zh-CN" sz="2400">
              <a:latin typeface="黑体" pitchFamily="2" charset="-122"/>
              <a:ea typeface="黑体" pitchFamily="2" charset="-122"/>
            </a:endParaRPr>
          </a:p>
          <a:p>
            <a:r>
              <a:rPr lang="zh-CN" altLang="en-US" sz="2400">
                <a:latin typeface="黑体" pitchFamily="2" charset="-122"/>
                <a:ea typeface="黑体" pitchFamily="2" charset="-122"/>
              </a:rPr>
              <a:t>计算距离</a:t>
            </a:r>
          </a:p>
        </p:txBody>
      </p:sp>
      <p:sp>
        <p:nvSpPr>
          <p:cNvPr id="18" name="TextBox 17"/>
          <p:cNvSpPr txBox="1">
            <a:spLocks noChangeArrowheads="1"/>
          </p:cNvSpPr>
          <p:nvPr/>
        </p:nvSpPr>
        <p:spPr bwMode="auto">
          <a:xfrm>
            <a:off x="179388" y="3500438"/>
            <a:ext cx="8713787" cy="523875"/>
          </a:xfrm>
          <a:prstGeom prst="rect">
            <a:avLst/>
          </a:prstGeom>
          <a:noFill/>
          <a:ln w="9525">
            <a:noFill/>
            <a:miter lim="800000"/>
            <a:headEnd/>
            <a:tailEnd/>
          </a:ln>
        </p:spPr>
        <p:txBody>
          <a:bodyPr>
            <a:spAutoFit/>
          </a:bodyPr>
          <a:lstStyle/>
          <a:p>
            <a:r>
              <a:rPr lang="en-US" altLang="zh-CN" sz="2800">
                <a:latin typeface="Perpetua" pitchFamily="18" charset="0"/>
              </a:rPr>
              <a:t>-----------------------------------------------</a:t>
            </a:r>
            <a:endParaRPr lang="zh-CN" altLang="en-US" sz="2800">
              <a:latin typeface="Perpetua" pitchFamily="18" charset="0"/>
            </a:endParaRPr>
          </a:p>
        </p:txBody>
      </p:sp>
      <p:sp>
        <p:nvSpPr>
          <p:cNvPr id="19" name="TextBox 18"/>
          <p:cNvSpPr txBox="1">
            <a:spLocks noChangeArrowheads="1"/>
          </p:cNvSpPr>
          <p:nvPr/>
        </p:nvSpPr>
        <p:spPr bwMode="auto">
          <a:xfrm>
            <a:off x="641350" y="4391025"/>
            <a:ext cx="3168650" cy="830263"/>
          </a:xfrm>
          <a:prstGeom prst="rect">
            <a:avLst/>
          </a:prstGeom>
          <a:noFill/>
          <a:ln w="9525">
            <a:noFill/>
            <a:miter lim="800000"/>
            <a:headEnd/>
            <a:tailEnd/>
          </a:ln>
        </p:spPr>
        <p:txBody>
          <a:bodyPr>
            <a:spAutoFit/>
          </a:bodyPr>
          <a:lstStyle/>
          <a:p>
            <a:r>
              <a:rPr lang="zh-CN" altLang="en-US" sz="2400">
                <a:latin typeface="黑体" pitchFamily="2" charset="-122"/>
                <a:ea typeface="黑体" pitchFamily="2" charset="-122"/>
              </a:rPr>
              <a:t>第</a:t>
            </a:r>
            <a:r>
              <a:rPr lang="en-US" altLang="zh-CN" sz="2400">
                <a:latin typeface="黑体" pitchFamily="2" charset="-122"/>
                <a:ea typeface="黑体" pitchFamily="2" charset="-122"/>
              </a:rPr>
              <a:t>2</a:t>
            </a:r>
            <a:r>
              <a:rPr lang="zh-CN" altLang="en-US" sz="2400">
                <a:latin typeface="黑体" pitchFamily="2" charset="-122"/>
                <a:ea typeface="黑体" pitchFamily="2" charset="-122"/>
              </a:rPr>
              <a:t>次聚类：</a:t>
            </a:r>
            <a:endParaRPr lang="en-US" altLang="zh-CN" sz="2400">
              <a:latin typeface="黑体" pitchFamily="2" charset="-122"/>
              <a:ea typeface="黑体" pitchFamily="2" charset="-122"/>
            </a:endParaRPr>
          </a:p>
          <a:p>
            <a:r>
              <a:rPr lang="zh-CN" altLang="en-US" sz="2400">
                <a:latin typeface="黑体" pitchFamily="2" charset="-122"/>
                <a:ea typeface="黑体" pitchFamily="2" charset="-122"/>
              </a:rPr>
              <a:t>归类各点</a:t>
            </a:r>
          </a:p>
        </p:txBody>
      </p:sp>
      <p:sp>
        <p:nvSpPr>
          <p:cNvPr id="20" name="椭圆 19"/>
          <p:cNvSpPr>
            <a:spLocks noChangeAspect="1"/>
          </p:cNvSpPr>
          <p:nvPr/>
        </p:nvSpPr>
        <p:spPr>
          <a:xfrm flipV="1">
            <a:off x="4284663" y="4652963"/>
            <a:ext cx="142875"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椭圆 20"/>
          <p:cNvSpPr>
            <a:spLocks noChangeAspect="1"/>
          </p:cNvSpPr>
          <p:nvPr/>
        </p:nvSpPr>
        <p:spPr>
          <a:xfrm flipV="1">
            <a:off x="5219700" y="4652963"/>
            <a:ext cx="144463"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椭圆 21"/>
          <p:cNvSpPr>
            <a:spLocks noChangeAspect="1"/>
          </p:cNvSpPr>
          <p:nvPr/>
        </p:nvSpPr>
        <p:spPr>
          <a:xfrm flipV="1">
            <a:off x="4716463" y="51577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椭圆 22"/>
          <p:cNvSpPr>
            <a:spLocks noChangeAspect="1"/>
          </p:cNvSpPr>
          <p:nvPr/>
        </p:nvSpPr>
        <p:spPr>
          <a:xfrm flipV="1">
            <a:off x="7451725" y="5157788"/>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椭圆 23"/>
          <p:cNvSpPr>
            <a:spLocks noChangeAspect="1"/>
          </p:cNvSpPr>
          <p:nvPr/>
        </p:nvSpPr>
        <p:spPr>
          <a:xfrm flipV="1">
            <a:off x="8388350" y="5157788"/>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椭圆 24"/>
          <p:cNvSpPr>
            <a:spLocks noChangeAspect="1"/>
          </p:cNvSpPr>
          <p:nvPr/>
        </p:nvSpPr>
        <p:spPr>
          <a:xfrm flipV="1">
            <a:off x="7885113" y="458152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椭圆 25"/>
          <p:cNvSpPr/>
          <p:nvPr/>
        </p:nvSpPr>
        <p:spPr>
          <a:xfrm>
            <a:off x="3924300" y="4365625"/>
            <a:ext cx="1871663" cy="1079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椭圆 26"/>
          <p:cNvSpPr/>
          <p:nvPr/>
        </p:nvSpPr>
        <p:spPr>
          <a:xfrm>
            <a:off x="7019925" y="4437063"/>
            <a:ext cx="1873250" cy="1079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TextBox 27"/>
          <p:cNvSpPr txBox="1">
            <a:spLocks noChangeArrowheads="1"/>
          </p:cNvSpPr>
          <p:nvPr/>
        </p:nvSpPr>
        <p:spPr bwMode="auto">
          <a:xfrm>
            <a:off x="4572000" y="4365625"/>
            <a:ext cx="576263" cy="830263"/>
          </a:xfrm>
          <a:prstGeom prst="rect">
            <a:avLst/>
          </a:prstGeom>
          <a:noFill/>
          <a:ln w="9525">
            <a:noFill/>
            <a:miter lim="800000"/>
            <a:headEnd/>
            <a:tailEnd/>
          </a:ln>
        </p:spPr>
        <p:txBody>
          <a:bodyPr>
            <a:spAutoFit/>
          </a:bodyPr>
          <a:lstStyle/>
          <a:p>
            <a:r>
              <a:rPr lang="en-US" altLang="zh-CN" sz="4800">
                <a:latin typeface="Perpetua" pitchFamily="18" charset="0"/>
              </a:rPr>
              <a:t>+</a:t>
            </a:r>
            <a:endParaRPr lang="zh-CN" altLang="en-US" sz="4000">
              <a:latin typeface="Perpetua" pitchFamily="18" charset="0"/>
            </a:endParaRPr>
          </a:p>
        </p:txBody>
      </p:sp>
      <p:sp>
        <p:nvSpPr>
          <p:cNvPr id="29" name="TextBox 28"/>
          <p:cNvSpPr txBox="1">
            <a:spLocks noChangeArrowheads="1"/>
          </p:cNvSpPr>
          <p:nvPr/>
        </p:nvSpPr>
        <p:spPr bwMode="auto">
          <a:xfrm>
            <a:off x="7740650" y="4581525"/>
            <a:ext cx="576263" cy="830263"/>
          </a:xfrm>
          <a:prstGeom prst="rect">
            <a:avLst/>
          </a:prstGeom>
          <a:noFill/>
          <a:ln w="9525">
            <a:noFill/>
            <a:miter lim="800000"/>
            <a:headEnd/>
            <a:tailEnd/>
          </a:ln>
        </p:spPr>
        <p:txBody>
          <a:bodyPr>
            <a:spAutoFit/>
          </a:bodyPr>
          <a:lstStyle/>
          <a:p>
            <a:r>
              <a:rPr lang="en-US" altLang="zh-CN" sz="4800">
                <a:latin typeface="Perpetua" pitchFamily="18" charset="0"/>
              </a:rPr>
              <a:t>+</a:t>
            </a:r>
            <a:endParaRPr lang="zh-CN" altLang="en-US" sz="4000">
              <a:latin typeface="Perpetua" pitchFamily="18" charset="0"/>
            </a:endParaRPr>
          </a:p>
        </p:txBody>
      </p:sp>
      <p:sp>
        <p:nvSpPr>
          <p:cNvPr id="31" name="椭圆 30"/>
          <p:cNvSpPr>
            <a:spLocks noChangeAspect="1"/>
          </p:cNvSpPr>
          <p:nvPr/>
        </p:nvSpPr>
        <p:spPr>
          <a:xfrm flipV="1">
            <a:off x="4356100" y="2492375"/>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椭圆 31"/>
          <p:cNvSpPr>
            <a:spLocks noChangeAspect="1"/>
          </p:cNvSpPr>
          <p:nvPr/>
        </p:nvSpPr>
        <p:spPr>
          <a:xfrm flipV="1">
            <a:off x="5435600" y="2492375"/>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椭圆 32"/>
          <p:cNvSpPr>
            <a:spLocks noChangeAspect="1"/>
          </p:cNvSpPr>
          <p:nvPr/>
        </p:nvSpPr>
        <p:spPr>
          <a:xfrm flipV="1">
            <a:off x="4787900" y="3213100"/>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椭圆 33"/>
          <p:cNvSpPr>
            <a:spLocks noChangeAspect="1"/>
          </p:cNvSpPr>
          <p:nvPr/>
        </p:nvSpPr>
        <p:spPr>
          <a:xfrm flipV="1">
            <a:off x="7524750" y="2997200"/>
            <a:ext cx="142875"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椭圆 34"/>
          <p:cNvSpPr>
            <a:spLocks noChangeAspect="1"/>
          </p:cNvSpPr>
          <p:nvPr/>
        </p:nvSpPr>
        <p:spPr>
          <a:xfrm flipV="1">
            <a:off x="8459788" y="2997200"/>
            <a:ext cx="144462"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椭圆 35"/>
          <p:cNvSpPr>
            <a:spLocks noChangeAspect="1"/>
          </p:cNvSpPr>
          <p:nvPr/>
        </p:nvSpPr>
        <p:spPr>
          <a:xfrm flipV="1">
            <a:off x="7885113" y="2205038"/>
            <a:ext cx="142875"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3" name="直接箭头连接符 42"/>
          <p:cNvCxnSpPr/>
          <p:nvPr/>
        </p:nvCxnSpPr>
        <p:spPr>
          <a:xfrm>
            <a:off x="4500563" y="2565400"/>
            <a:ext cx="358775" cy="71438"/>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4" idx="6"/>
          </p:cNvCxnSpPr>
          <p:nvPr/>
        </p:nvCxnSpPr>
        <p:spPr>
          <a:xfrm flipV="1">
            <a:off x="7667625" y="2852738"/>
            <a:ext cx="288925" cy="215900"/>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46" name="TextBox 45"/>
          <p:cNvSpPr txBox="1">
            <a:spLocks noChangeArrowheads="1"/>
          </p:cNvSpPr>
          <p:nvPr/>
        </p:nvSpPr>
        <p:spPr bwMode="auto">
          <a:xfrm>
            <a:off x="4643438" y="2349500"/>
            <a:ext cx="411162" cy="584200"/>
          </a:xfrm>
          <a:prstGeom prst="rect">
            <a:avLst/>
          </a:prstGeom>
          <a:noFill/>
          <a:ln w="9525">
            <a:noFill/>
            <a:miter lim="800000"/>
            <a:headEnd/>
            <a:tailEnd/>
          </a:ln>
        </p:spPr>
        <p:txBody>
          <a:bodyPr>
            <a:spAutoFit/>
          </a:bodyPr>
          <a:lstStyle/>
          <a:p>
            <a:r>
              <a:rPr lang="en-US" altLang="zh-CN" sz="3200">
                <a:latin typeface="Perpetua" pitchFamily="18" charset="0"/>
              </a:rPr>
              <a:t>+</a:t>
            </a:r>
            <a:endParaRPr lang="zh-CN" altLang="en-US" sz="2400">
              <a:latin typeface="Perpetua" pitchFamily="18" charset="0"/>
            </a:endParaRPr>
          </a:p>
        </p:txBody>
      </p:sp>
      <p:sp>
        <p:nvSpPr>
          <p:cNvPr id="47" name="TextBox 46"/>
          <p:cNvSpPr txBox="1">
            <a:spLocks noChangeArrowheads="1"/>
          </p:cNvSpPr>
          <p:nvPr/>
        </p:nvSpPr>
        <p:spPr bwMode="auto">
          <a:xfrm>
            <a:off x="7812088" y="2598738"/>
            <a:ext cx="411162" cy="584200"/>
          </a:xfrm>
          <a:prstGeom prst="rect">
            <a:avLst/>
          </a:prstGeom>
          <a:noFill/>
          <a:ln w="9525">
            <a:noFill/>
            <a:miter lim="800000"/>
            <a:headEnd/>
            <a:tailEnd/>
          </a:ln>
        </p:spPr>
        <p:txBody>
          <a:bodyPr>
            <a:spAutoFit/>
          </a:bodyPr>
          <a:lstStyle/>
          <a:p>
            <a:r>
              <a:rPr lang="en-US" altLang="zh-CN" sz="3200">
                <a:latin typeface="Perpetua" pitchFamily="18" charset="0"/>
              </a:rPr>
              <a:t>+</a:t>
            </a:r>
            <a:endParaRPr lang="zh-CN" altLang="en-US" sz="2400">
              <a:latin typeface="Perpetua" pitchFamily="18" charset="0"/>
            </a:endParaRPr>
          </a:p>
        </p:txBody>
      </p:sp>
      <p:cxnSp>
        <p:nvCxnSpPr>
          <p:cNvPr id="50" name="直接箭头连接符 49"/>
          <p:cNvCxnSpPr/>
          <p:nvPr/>
        </p:nvCxnSpPr>
        <p:spPr>
          <a:xfrm rot="5400000" flipH="1" flipV="1">
            <a:off x="4656138" y="2984500"/>
            <a:ext cx="406400" cy="0"/>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rot="5400000">
            <a:off x="5201444" y="2296319"/>
            <a:ext cx="58738" cy="596900"/>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36" idx="0"/>
          </p:cNvCxnSpPr>
          <p:nvPr/>
        </p:nvCxnSpPr>
        <p:spPr>
          <a:xfrm rot="16200000" flipH="1">
            <a:off x="7776369" y="2529681"/>
            <a:ext cx="431800" cy="71438"/>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10800000">
            <a:off x="8075613" y="2971800"/>
            <a:ext cx="452437" cy="71438"/>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712788" y="5838825"/>
            <a:ext cx="4464050" cy="461963"/>
          </a:xfrm>
          <a:prstGeom prst="rect">
            <a:avLst/>
          </a:prstGeom>
          <a:noFill/>
          <a:ln w="9525">
            <a:noFill/>
            <a:miter lim="800000"/>
            <a:headEnd/>
            <a:tailEnd/>
          </a:ln>
        </p:spPr>
        <p:txBody>
          <a:bodyPr>
            <a:spAutoFit/>
          </a:bodyPr>
          <a:lstStyle/>
          <a:p>
            <a:r>
              <a:rPr lang="zh-CN" altLang="en-US" sz="2400">
                <a:latin typeface="黑体" pitchFamily="2" charset="-122"/>
                <a:ea typeface="黑体" pitchFamily="2" charset="-122"/>
              </a:rPr>
              <a:t>聚类无变化，迭代终止</a:t>
            </a:r>
          </a:p>
        </p:txBody>
      </p:sp>
      <p:sp>
        <p:nvSpPr>
          <p:cNvPr id="23582" name="TextBox 36"/>
          <p:cNvSpPr txBox="1">
            <a:spLocks noChangeArrowheads="1"/>
          </p:cNvSpPr>
          <p:nvPr/>
        </p:nvSpPr>
        <p:spPr bwMode="auto">
          <a:xfrm>
            <a:off x="357188" y="857250"/>
            <a:ext cx="6572250" cy="523875"/>
          </a:xfrm>
          <a:prstGeom prst="rect">
            <a:avLst/>
          </a:prstGeom>
          <a:noFill/>
          <a:ln w="9525">
            <a:noFill/>
            <a:miter lim="800000"/>
            <a:headEnd/>
            <a:tailEnd/>
          </a:ln>
        </p:spPr>
        <p:txBody>
          <a:bodyPr>
            <a:spAutoFit/>
          </a:bodyPr>
          <a:lstStyle/>
          <a:p>
            <a:pPr marL="273050" indent="-273050">
              <a:spcBef>
                <a:spcPts val="575"/>
              </a:spcBef>
              <a:buClr>
                <a:schemeClr val="accent1"/>
              </a:buClr>
              <a:buSzPct val="85000"/>
            </a:pPr>
            <a:r>
              <a:rPr lang="zh-CN" altLang="en-US" sz="2800">
                <a:solidFill>
                  <a:srgbClr val="00B050"/>
                </a:solidFill>
                <a:latin typeface="Arial Narrow" pitchFamily="34" charset="0"/>
                <a:ea typeface="黑体" pitchFamily="2" charset="-122"/>
              </a:rPr>
              <a:t>过程示例</a:t>
            </a:r>
            <a:r>
              <a:rPr lang="en-US" altLang="zh-CN" sz="2800">
                <a:solidFill>
                  <a:srgbClr val="00B050"/>
                </a:solidFill>
                <a:latin typeface="Arial Narrow" pitchFamily="34" charset="0"/>
                <a:ea typeface="黑体" pitchFamily="2" charset="-122"/>
              </a:rPr>
              <a:t>(Cont.)</a:t>
            </a:r>
            <a:endParaRPr lang="zh-CN" altLang="en-US" sz="2800">
              <a:solidFill>
                <a:srgbClr val="00B050"/>
              </a:solidFill>
              <a:latin typeface="Arial Narrow" pitchFamily="34" charset="0"/>
              <a:ea typeface="黑体" pitchFamily="2" charset="-122"/>
            </a:endParaRPr>
          </a:p>
        </p:txBody>
      </p:sp>
      <p:sp>
        <p:nvSpPr>
          <p:cNvPr id="38" name="Title 1"/>
          <p:cNvSpPr>
            <a:spLocks noGrp="1"/>
          </p:cNvSpPr>
          <p:nvPr>
            <p:ph type="title"/>
          </p:nvPr>
        </p:nvSpPr>
        <p:spPr>
          <a:xfrm>
            <a:off x="428596" y="357166"/>
            <a:ext cx="8449718" cy="428628"/>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en-US" altLang="zh-CN" sz="2400" dirty="0" smtClean="0">
                <a:ln>
                  <a:solidFill>
                    <a:srgbClr val="FF0000"/>
                  </a:solidFill>
                </a:ln>
                <a:solidFill>
                  <a:srgbClr val="C00000"/>
                </a:solidFill>
                <a:latin typeface="黑体" pitchFamily="2" charset="-122"/>
                <a:ea typeface="黑体" pitchFamily="2" charset="-122"/>
                <a:cs typeface="+mj-cs"/>
              </a:rPr>
              <a:t>K-Means</a:t>
            </a:r>
            <a:r>
              <a:rPr lang="zh-CN" altLang="en-US" sz="2400" dirty="0" smtClean="0">
                <a:ln>
                  <a:solidFill>
                    <a:srgbClr val="FF0000"/>
                  </a:solidFill>
                </a:ln>
                <a:solidFill>
                  <a:srgbClr val="C00000"/>
                </a:solidFill>
                <a:latin typeface="黑体" pitchFamily="2" charset="-122"/>
                <a:ea typeface="黑体" pitchFamily="2" charset="-122"/>
                <a:cs typeface="+mj-cs"/>
              </a:rPr>
              <a:t>聚类算法介绍</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19" grpId="0"/>
      <p:bldP spid="20" grpId="0" animBg="1"/>
      <p:bldP spid="21" grpId="0" animBg="1"/>
      <p:bldP spid="22" grpId="0" animBg="1"/>
      <p:bldP spid="23" grpId="0" animBg="1"/>
      <p:bldP spid="24" grpId="0" animBg="1"/>
      <p:bldP spid="25" grpId="0" animBg="1"/>
      <p:bldP spid="26" grpId="0" animBg="1"/>
      <p:bldP spid="27" grpId="0" animBg="1"/>
      <p:bldP spid="28" grpId="0"/>
      <p:bldP spid="29" grpId="0"/>
      <p:bldP spid="31" grpId="0" animBg="1"/>
      <p:bldP spid="32" grpId="0" animBg="1"/>
      <p:bldP spid="33" grpId="0" animBg="1"/>
      <p:bldP spid="34" grpId="0" animBg="1"/>
      <p:bldP spid="35" grpId="0" animBg="1"/>
      <p:bldP spid="36" grpId="0" animBg="1"/>
      <p:bldP spid="46" grpId="0"/>
      <p:bldP spid="47" grpId="0"/>
      <p:bldP spid="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600200"/>
            <a:ext cx="8343900" cy="4997450"/>
          </a:xfrm>
        </p:spPr>
        <p:txBody>
          <a:bodyPr>
            <a:normAutofit/>
          </a:bodyPr>
          <a:lstStyle/>
          <a:p>
            <a:pPr marL="274320" indent="-274320" eaLnBrk="1" fontAlgn="auto" hangingPunct="1">
              <a:spcBef>
                <a:spcPts val="580"/>
              </a:spcBef>
              <a:spcAft>
                <a:spcPts val="0"/>
              </a:spcAft>
              <a:buFont typeface="Wingdings 2"/>
              <a:buChar char=""/>
              <a:defRPr/>
            </a:pPr>
            <a:r>
              <a:rPr lang="zh-CN" altLang="en-US" sz="2400" dirty="0" smtClean="0">
                <a:latin typeface="Arial Narrow" pitchFamily="34" charset="0"/>
                <a:ea typeface="黑体" pitchFamily="2" charset="-122"/>
              </a:rPr>
              <a:t>第</a:t>
            </a:r>
            <a:r>
              <a:rPr lang="en-US" altLang="zh-CN" sz="2400" dirty="0" smtClean="0">
                <a:latin typeface="Arial Narrow" pitchFamily="34" charset="0"/>
                <a:ea typeface="黑体" pitchFamily="2" charset="-122"/>
              </a:rPr>
              <a:t> </a:t>
            </a:r>
            <a:r>
              <a:rPr lang="en-US" altLang="zh-CN" sz="2400" dirty="0" err="1" smtClean="0">
                <a:latin typeface="Arial Narrow" pitchFamily="34" charset="0"/>
                <a:ea typeface="黑体" pitchFamily="2" charset="-122"/>
              </a:rPr>
              <a:t>i</a:t>
            </a:r>
            <a:r>
              <a:rPr lang="zh-CN" altLang="en-US" sz="2400" dirty="0" smtClean="0">
                <a:latin typeface="Arial Narrow" pitchFamily="34" charset="0"/>
                <a:ea typeface="黑体" pitchFamily="2" charset="-122"/>
              </a:rPr>
              <a:t>轮迭代：</a:t>
            </a:r>
            <a:endParaRPr lang="en-US" altLang="zh-CN" sz="2400" dirty="0" smtClean="0">
              <a:latin typeface="Arial Narrow" pitchFamily="34" charset="0"/>
              <a:ea typeface="黑体" pitchFamily="2" charset="-122"/>
            </a:endParaRPr>
          </a:p>
          <a:p>
            <a:pPr marL="548640" lvl="1" eaLnBrk="1" fontAlgn="auto" hangingPunct="1">
              <a:spcBef>
                <a:spcPts val="370"/>
              </a:spcBef>
              <a:spcAft>
                <a:spcPts val="0"/>
              </a:spcAft>
              <a:buFont typeface="Wingdings" pitchFamily="2" charset="2"/>
              <a:buChar char="Ø"/>
              <a:defRPr/>
            </a:pPr>
            <a:r>
              <a:rPr lang="zh-CN" altLang="en-US" dirty="0" smtClean="0">
                <a:solidFill>
                  <a:srgbClr val="0000FF"/>
                </a:solidFill>
                <a:latin typeface="Arial Narrow" pitchFamily="34" charset="0"/>
                <a:ea typeface="黑体" pitchFamily="2" charset="-122"/>
              </a:rPr>
              <a:t>生成新的</a:t>
            </a:r>
            <a:r>
              <a:rPr lang="en-US" altLang="zh-CN" dirty="0" smtClean="0">
                <a:solidFill>
                  <a:srgbClr val="0000FF"/>
                </a:solidFill>
                <a:latin typeface="Arial Narrow" pitchFamily="34" charset="0"/>
                <a:ea typeface="黑体" pitchFamily="2" charset="-122"/>
              </a:rPr>
              <a:t>clusters</a:t>
            </a:r>
            <a:r>
              <a:rPr lang="zh-CN" altLang="en-US" dirty="0" smtClean="0">
                <a:solidFill>
                  <a:srgbClr val="0000FF"/>
                </a:solidFill>
                <a:latin typeface="Arial Narrow" pitchFamily="34" charset="0"/>
                <a:ea typeface="黑体" pitchFamily="2" charset="-122"/>
              </a:rPr>
              <a:t>，并计算</a:t>
            </a:r>
            <a:r>
              <a:rPr lang="en-US" altLang="zh-CN" dirty="0" smtClean="0">
                <a:solidFill>
                  <a:srgbClr val="0000FF"/>
                </a:solidFill>
                <a:latin typeface="Arial Narrow" pitchFamily="34" charset="0"/>
                <a:ea typeface="黑体" pitchFamily="2" charset="-122"/>
              </a:rPr>
              <a:t>cluster centers</a:t>
            </a:r>
          </a:p>
          <a:p>
            <a:pPr marL="548640" lvl="1" eaLnBrk="1" fontAlgn="auto" hangingPunct="1">
              <a:spcBef>
                <a:spcPts val="370"/>
              </a:spcBef>
              <a:spcAft>
                <a:spcPts val="0"/>
              </a:spcAft>
              <a:buFont typeface="Wingdings" pitchFamily="2" charset="2"/>
              <a:buChar char="Ø"/>
              <a:defRPr/>
            </a:pPr>
            <a:endParaRPr lang="en-US" altLang="zh-CN" dirty="0" smtClean="0">
              <a:latin typeface="Arial Narrow" pitchFamily="34" charset="0"/>
              <a:ea typeface="黑体" pitchFamily="2" charset="-122"/>
            </a:endParaRPr>
          </a:p>
          <a:p>
            <a:pPr marL="274320" indent="-274320" eaLnBrk="1" fontAlgn="auto" hangingPunct="1">
              <a:spcBef>
                <a:spcPts val="580"/>
              </a:spcBef>
              <a:spcAft>
                <a:spcPts val="0"/>
              </a:spcAft>
              <a:buFont typeface="Wingdings 2"/>
              <a:buChar char=""/>
              <a:defRPr/>
            </a:pPr>
            <a:r>
              <a:rPr lang="zh-CN" altLang="en-US" sz="2400" dirty="0" smtClean="0">
                <a:latin typeface="Arial Narrow" pitchFamily="34" charset="0"/>
                <a:ea typeface="黑体" pitchFamily="2" charset="-122"/>
              </a:rPr>
              <a:t>第</a:t>
            </a:r>
            <a:r>
              <a:rPr lang="en-US" altLang="zh-CN" sz="2400" dirty="0" smtClean="0">
                <a:latin typeface="Arial Narrow" pitchFamily="34" charset="0"/>
                <a:ea typeface="黑体" pitchFamily="2" charset="-122"/>
              </a:rPr>
              <a:t> i+1</a:t>
            </a:r>
            <a:r>
              <a:rPr lang="zh-CN" altLang="en-US" sz="2400" dirty="0" smtClean="0">
                <a:latin typeface="Arial Narrow" pitchFamily="34" charset="0"/>
                <a:ea typeface="黑体" pitchFamily="2" charset="-122"/>
              </a:rPr>
              <a:t>轮迭代：</a:t>
            </a:r>
            <a:endParaRPr lang="en-US" altLang="zh-CN" sz="2400" dirty="0" smtClean="0">
              <a:latin typeface="Arial Narrow" pitchFamily="34" charset="0"/>
              <a:ea typeface="黑体" pitchFamily="2" charset="-122"/>
            </a:endParaRPr>
          </a:p>
          <a:p>
            <a:pPr marL="548640" lvl="1" eaLnBrk="1" fontAlgn="auto" hangingPunct="1">
              <a:spcBef>
                <a:spcPts val="370"/>
              </a:spcBef>
              <a:spcAft>
                <a:spcPts val="0"/>
              </a:spcAft>
              <a:buFont typeface="Wingdings" pitchFamily="2" charset="2"/>
              <a:buChar char="Ø"/>
              <a:defRPr/>
            </a:pPr>
            <a:r>
              <a:rPr lang="zh-CN" altLang="en-US" dirty="0" smtClean="0">
                <a:solidFill>
                  <a:srgbClr val="0000FF"/>
                </a:solidFill>
                <a:latin typeface="Arial Narrow" pitchFamily="34" charset="0"/>
                <a:ea typeface="黑体" pitchFamily="2" charset="-122"/>
              </a:rPr>
              <a:t>根据第</a:t>
            </a:r>
            <a:r>
              <a:rPr lang="en-US" altLang="zh-CN" dirty="0" err="1" smtClean="0">
                <a:solidFill>
                  <a:srgbClr val="0000FF"/>
                </a:solidFill>
                <a:latin typeface="Arial Narrow" pitchFamily="34" charset="0"/>
                <a:ea typeface="黑体" pitchFamily="2" charset="-122"/>
              </a:rPr>
              <a:t>i</a:t>
            </a:r>
            <a:r>
              <a:rPr lang="zh-CN" altLang="en-US" dirty="0" smtClean="0">
                <a:solidFill>
                  <a:srgbClr val="0000FF"/>
                </a:solidFill>
                <a:latin typeface="Arial Narrow" pitchFamily="34" charset="0"/>
                <a:ea typeface="黑体" pitchFamily="2" charset="-122"/>
              </a:rPr>
              <a:t>轮迭代中生成的</a:t>
            </a:r>
            <a:r>
              <a:rPr lang="en-US" altLang="zh-CN" dirty="0" smtClean="0">
                <a:solidFill>
                  <a:srgbClr val="0000FF"/>
                </a:solidFill>
                <a:latin typeface="Arial Narrow" pitchFamily="34" charset="0"/>
                <a:ea typeface="黑体" pitchFamily="2" charset="-122"/>
              </a:rPr>
              <a:t>clusters</a:t>
            </a:r>
            <a:r>
              <a:rPr lang="zh-CN" altLang="en-US" dirty="0" smtClean="0">
                <a:solidFill>
                  <a:srgbClr val="0000FF"/>
                </a:solidFill>
                <a:latin typeface="Arial Narrow" pitchFamily="34" charset="0"/>
                <a:ea typeface="黑体" pitchFamily="2" charset="-122"/>
              </a:rPr>
              <a:t>和计算出的</a:t>
            </a:r>
            <a:r>
              <a:rPr lang="en-US" altLang="zh-CN" dirty="0" smtClean="0">
                <a:solidFill>
                  <a:srgbClr val="0000FF"/>
                </a:solidFill>
                <a:latin typeface="Arial Narrow" pitchFamily="34" charset="0"/>
                <a:ea typeface="黑体" pitchFamily="2" charset="-122"/>
              </a:rPr>
              <a:t>cluster centers</a:t>
            </a:r>
            <a:r>
              <a:rPr lang="zh-CN" altLang="en-US" dirty="0" smtClean="0">
                <a:solidFill>
                  <a:srgbClr val="0000FF"/>
                </a:solidFill>
                <a:latin typeface="Arial Narrow" pitchFamily="34" charset="0"/>
                <a:ea typeface="黑体" pitchFamily="2" charset="-122"/>
              </a:rPr>
              <a:t>，进行新一轮的聚类</a:t>
            </a:r>
            <a:endParaRPr lang="en-US" altLang="zh-CN" dirty="0" smtClean="0">
              <a:solidFill>
                <a:srgbClr val="0000FF"/>
              </a:solidFill>
              <a:latin typeface="Arial Narrow" pitchFamily="34" charset="0"/>
              <a:ea typeface="黑体" pitchFamily="2" charset="-122"/>
            </a:endParaRPr>
          </a:p>
          <a:p>
            <a:pPr marL="548640" lvl="1" eaLnBrk="1" fontAlgn="auto" hangingPunct="1">
              <a:spcBef>
                <a:spcPts val="370"/>
              </a:spcBef>
              <a:spcAft>
                <a:spcPts val="0"/>
              </a:spcAft>
              <a:buFont typeface="Wingdings" pitchFamily="2" charset="2"/>
              <a:buChar char="Ø"/>
              <a:defRPr/>
            </a:pPr>
            <a:endParaRPr lang="en-US" altLang="zh-CN" dirty="0" smtClean="0">
              <a:solidFill>
                <a:srgbClr val="0000FF"/>
              </a:solidFill>
              <a:latin typeface="Arial Narrow" pitchFamily="34" charset="0"/>
              <a:ea typeface="黑体" pitchFamily="2" charset="-122"/>
            </a:endParaRPr>
          </a:p>
          <a:p>
            <a:pPr marL="548640" lvl="1" eaLnBrk="1" fontAlgn="auto" hangingPunct="1">
              <a:spcBef>
                <a:spcPts val="370"/>
              </a:spcBef>
              <a:spcAft>
                <a:spcPts val="0"/>
              </a:spcAft>
              <a:buFont typeface="Wingdings" pitchFamily="2" charset="2"/>
              <a:buChar char="Ø"/>
              <a:defRPr/>
            </a:pPr>
            <a:endParaRPr lang="en-US" altLang="zh-CN" dirty="0" smtClean="0">
              <a:solidFill>
                <a:srgbClr val="0000FF"/>
              </a:solidFill>
              <a:latin typeface="Arial Narrow" pitchFamily="34" charset="0"/>
              <a:ea typeface="黑体" pitchFamily="2" charset="-122"/>
            </a:endParaRPr>
          </a:p>
          <a:p>
            <a:pPr marL="342900" lvl="1" indent="-342900" eaLnBrk="1" fontAlgn="auto" hangingPunct="1">
              <a:spcBef>
                <a:spcPts val="370"/>
              </a:spcBef>
              <a:spcAft>
                <a:spcPts val="0"/>
              </a:spcAft>
              <a:buClr>
                <a:schemeClr val="accent1"/>
              </a:buClr>
              <a:buFont typeface="Wingdings 2"/>
              <a:buChar char=""/>
              <a:defRPr/>
            </a:pPr>
            <a:r>
              <a:rPr lang="zh-CN" altLang="en-US" dirty="0" smtClean="0">
                <a:latin typeface="Arial Narrow" pitchFamily="34" charset="0"/>
                <a:ea typeface="黑体" pitchFamily="2" charset="-122"/>
              </a:rPr>
              <a:t>如此不断迭代直到满足终止条件</a:t>
            </a:r>
          </a:p>
          <a:p>
            <a:pPr marL="274320" indent="-274320" eaLnBrk="1" fontAlgn="auto" hangingPunct="1">
              <a:spcBef>
                <a:spcPts val="580"/>
              </a:spcBef>
              <a:spcAft>
                <a:spcPts val="0"/>
              </a:spcAft>
              <a:buFont typeface="Wingdings 2"/>
              <a:buChar char=""/>
              <a:defRPr/>
            </a:pPr>
            <a:endParaRPr lang="zh-CN" altLang="en-US" dirty="0">
              <a:latin typeface="Arial Narrow" pitchFamily="34" charset="0"/>
              <a:ea typeface="黑体" pitchFamily="2" charset="-122"/>
            </a:endParaRPr>
          </a:p>
        </p:txBody>
      </p:sp>
      <p:sp>
        <p:nvSpPr>
          <p:cNvPr id="5" name="Title 1"/>
          <p:cNvSpPr>
            <a:spLocks noGrp="1"/>
          </p:cNvSpPr>
          <p:nvPr>
            <p:ph type="title"/>
          </p:nvPr>
        </p:nvSpPr>
        <p:spPr>
          <a:xfrm>
            <a:off x="428596" y="357166"/>
            <a:ext cx="8449718" cy="428628"/>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en-US" altLang="zh-CN" sz="2400" dirty="0" smtClean="0">
                <a:ln>
                  <a:solidFill>
                    <a:srgbClr val="FF0000"/>
                  </a:solidFill>
                </a:ln>
                <a:solidFill>
                  <a:srgbClr val="C00000"/>
                </a:solidFill>
                <a:latin typeface="黑体" pitchFamily="2" charset="-122"/>
                <a:ea typeface="黑体" pitchFamily="2" charset="-122"/>
                <a:cs typeface="+mj-cs"/>
              </a:rPr>
              <a:t>K-Means</a:t>
            </a:r>
            <a:r>
              <a:rPr lang="zh-CN" altLang="en-US" sz="2400" dirty="0" smtClean="0">
                <a:ln>
                  <a:solidFill>
                    <a:srgbClr val="FF0000"/>
                  </a:solidFill>
                </a:ln>
                <a:solidFill>
                  <a:srgbClr val="C00000"/>
                </a:solidFill>
                <a:latin typeface="黑体" pitchFamily="2" charset="-122"/>
                <a:ea typeface="黑体" pitchFamily="2" charset="-122"/>
                <a:cs typeface="+mj-cs"/>
              </a:rPr>
              <a:t>聚类算法介绍</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
        <p:nvSpPr>
          <p:cNvPr id="24580" name="Rectangle 5"/>
          <p:cNvSpPr>
            <a:spLocks noChangeArrowheads="1"/>
          </p:cNvSpPr>
          <p:nvPr/>
        </p:nvSpPr>
        <p:spPr bwMode="auto">
          <a:xfrm>
            <a:off x="496888" y="882650"/>
            <a:ext cx="4673600" cy="522288"/>
          </a:xfrm>
          <a:prstGeom prst="rect">
            <a:avLst/>
          </a:prstGeom>
          <a:noFill/>
          <a:ln w="9525">
            <a:noFill/>
            <a:miter lim="800000"/>
            <a:headEnd/>
            <a:tailEnd/>
          </a:ln>
        </p:spPr>
        <p:txBody>
          <a:bodyPr wrap="none">
            <a:spAutoFit/>
          </a:bodyPr>
          <a:lstStyle/>
          <a:p>
            <a:r>
              <a:rPr lang="en-US" altLang="zh-CN" sz="2800">
                <a:solidFill>
                  <a:srgbClr val="00B050"/>
                </a:solidFill>
                <a:latin typeface="黑体" pitchFamily="2" charset="-122"/>
                <a:ea typeface="黑体" pitchFamily="2" charset="-122"/>
              </a:rPr>
              <a:t>K-Means</a:t>
            </a:r>
            <a:r>
              <a:rPr lang="zh-CN" altLang="en-US" sz="2800">
                <a:solidFill>
                  <a:srgbClr val="00B050"/>
                </a:solidFill>
                <a:latin typeface="黑体" pitchFamily="2" charset="-122"/>
                <a:ea typeface="黑体" pitchFamily="2" charset="-122"/>
              </a:rPr>
              <a:t>是个不断迭代的过程</a:t>
            </a:r>
          </a:p>
        </p:txBody>
      </p:sp>
    </p:spTree>
  </p:cSld>
  <p:clrMapOvr>
    <a:masterClrMapping/>
  </p:clrMapOvr>
  <p:transition spd="med">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sz="quarter" idx="1"/>
          </p:nvPr>
        </p:nvSpPr>
        <p:spPr>
          <a:xfrm>
            <a:off x="469900" y="1625600"/>
            <a:ext cx="8305800" cy="4525963"/>
          </a:xfrm>
        </p:spPr>
        <p:txBody>
          <a:bodyPr/>
          <a:lstStyle/>
          <a:p>
            <a:pPr eaLnBrk="1" hangingPunct="1"/>
            <a:r>
              <a:rPr lang="zh-CN" altLang="en-US" sz="2400" smtClean="0">
                <a:latin typeface="Arial Narrow" pitchFamily="34" charset="0"/>
                <a:ea typeface="黑体" pitchFamily="2" charset="-122"/>
              </a:rPr>
              <a:t>对初始</a:t>
            </a:r>
            <a:r>
              <a:rPr lang="en-US" altLang="zh-CN" sz="2400" smtClean="0">
                <a:latin typeface="Arial Narrow" pitchFamily="34" charset="0"/>
                <a:ea typeface="黑体" pitchFamily="2" charset="-122"/>
              </a:rPr>
              <a:t>cluster centers</a:t>
            </a:r>
            <a:r>
              <a:rPr lang="zh-CN" altLang="en-US" sz="2400" smtClean="0">
                <a:latin typeface="Arial Narrow" pitchFamily="34" charset="0"/>
                <a:ea typeface="黑体" pitchFamily="2" charset="-122"/>
              </a:rPr>
              <a:t>的选取会影响到最终的聚类结果</a:t>
            </a:r>
            <a:endParaRPr lang="en-US" altLang="zh-CN" sz="2400" smtClean="0">
              <a:latin typeface="Arial Narrow" pitchFamily="34" charset="0"/>
              <a:ea typeface="黑体" pitchFamily="2" charset="-122"/>
            </a:endParaRPr>
          </a:p>
          <a:p>
            <a:pPr eaLnBrk="1" hangingPunct="1"/>
            <a:endParaRPr lang="en-US" altLang="zh-CN" sz="2400" smtClean="0">
              <a:latin typeface="Arial Narrow" pitchFamily="34" charset="0"/>
              <a:ea typeface="黑体" pitchFamily="2" charset="-122"/>
            </a:endParaRPr>
          </a:p>
          <a:p>
            <a:pPr eaLnBrk="1" hangingPunct="1"/>
            <a:r>
              <a:rPr lang="zh-CN" altLang="en-US" sz="2400" smtClean="0">
                <a:latin typeface="Arial Narrow" pitchFamily="34" charset="0"/>
                <a:ea typeface="黑体" pitchFamily="2" charset="-122"/>
              </a:rPr>
              <a:t>由此带来的结果是：</a:t>
            </a:r>
            <a:r>
              <a:rPr lang="zh-CN" altLang="en-US" sz="2400" smtClean="0">
                <a:solidFill>
                  <a:srgbClr val="FF0000"/>
                </a:solidFill>
                <a:latin typeface="Arial Narrow" pitchFamily="34" charset="0"/>
                <a:ea typeface="黑体" pitchFamily="2" charset="-122"/>
              </a:rPr>
              <a:t>能得到局部最优解，不保证得到全局最优解</a:t>
            </a:r>
            <a:endParaRPr lang="en-US" altLang="zh-CN" sz="2400" smtClean="0">
              <a:solidFill>
                <a:srgbClr val="FF0000"/>
              </a:solidFill>
              <a:latin typeface="Arial Narrow" pitchFamily="34" charset="0"/>
              <a:ea typeface="黑体" pitchFamily="2" charset="-122"/>
            </a:endParaRPr>
          </a:p>
          <a:p>
            <a:pPr eaLnBrk="1" hangingPunct="1"/>
            <a:endParaRPr lang="en-US" altLang="zh-CN" sz="2400" smtClean="0">
              <a:latin typeface="Arial Narrow" pitchFamily="34" charset="0"/>
              <a:ea typeface="黑体" pitchFamily="2" charset="-122"/>
            </a:endParaRPr>
          </a:p>
          <a:p>
            <a:pPr eaLnBrk="1" hangingPunct="1"/>
            <a:r>
              <a:rPr lang="zh-CN" altLang="en-US" sz="2400" smtClean="0">
                <a:latin typeface="Arial Narrow" pitchFamily="34" charset="0"/>
                <a:ea typeface="黑体" pitchFamily="2" charset="-122"/>
              </a:rPr>
              <a:t>相似度计算和比较时的计算量较大</a:t>
            </a:r>
          </a:p>
        </p:txBody>
      </p:sp>
      <p:sp>
        <p:nvSpPr>
          <p:cNvPr id="5" name="Title 1"/>
          <p:cNvSpPr>
            <a:spLocks noGrp="1"/>
          </p:cNvSpPr>
          <p:nvPr>
            <p:ph type="title"/>
          </p:nvPr>
        </p:nvSpPr>
        <p:spPr>
          <a:xfrm>
            <a:off x="428596" y="357166"/>
            <a:ext cx="8449718" cy="428628"/>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en-US" altLang="zh-CN" sz="2400" dirty="0" smtClean="0">
                <a:ln>
                  <a:solidFill>
                    <a:srgbClr val="FF0000"/>
                  </a:solidFill>
                </a:ln>
                <a:solidFill>
                  <a:srgbClr val="C00000"/>
                </a:solidFill>
                <a:latin typeface="黑体" pitchFamily="2" charset="-122"/>
                <a:ea typeface="黑体" pitchFamily="2" charset="-122"/>
                <a:cs typeface="+mj-cs"/>
              </a:rPr>
              <a:t>K-Means</a:t>
            </a:r>
            <a:r>
              <a:rPr lang="zh-CN" altLang="en-US" sz="2400" dirty="0" smtClean="0">
                <a:ln>
                  <a:solidFill>
                    <a:srgbClr val="FF0000"/>
                  </a:solidFill>
                </a:ln>
                <a:solidFill>
                  <a:srgbClr val="C00000"/>
                </a:solidFill>
                <a:latin typeface="黑体" pitchFamily="2" charset="-122"/>
                <a:ea typeface="黑体" pitchFamily="2" charset="-122"/>
                <a:cs typeface="+mj-cs"/>
              </a:rPr>
              <a:t>聚类算法介绍</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
        <p:nvSpPr>
          <p:cNvPr id="25604" name="Rectangle 5"/>
          <p:cNvSpPr>
            <a:spLocks noChangeArrowheads="1"/>
          </p:cNvSpPr>
          <p:nvPr/>
        </p:nvSpPr>
        <p:spPr bwMode="auto">
          <a:xfrm>
            <a:off x="360363" y="869950"/>
            <a:ext cx="3595687" cy="522288"/>
          </a:xfrm>
          <a:prstGeom prst="rect">
            <a:avLst/>
          </a:prstGeom>
          <a:noFill/>
          <a:ln w="9525">
            <a:noFill/>
            <a:miter lim="800000"/>
            <a:headEnd/>
            <a:tailEnd/>
          </a:ln>
        </p:spPr>
        <p:txBody>
          <a:bodyPr wrap="none">
            <a:spAutoFit/>
          </a:bodyPr>
          <a:lstStyle/>
          <a:p>
            <a:r>
              <a:rPr lang="en-US" altLang="zh-CN" sz="2800">
                <a:solidFill>
                  <a:srgbClr val="00B050"/>
                </a:solidFill>
                <a:latin typeface="黑体" pitchFamily="2" charset="-122"/>
                <a:ea typeface="黑体" pitchFamily="2" charset="-122"/>
              </a:rPr>
              <a:t>K-Means</a:t>
            </a:r>
            <a:r>
              <a:rPr lang="zh-CN" altLang="en-US" sz="2800">
                <a:solidFill>
                  <a:srgbClr val="00B050"/>
                </a:solidFill>
                <a:latin typeface="黑体" pitchFamily="2" charset="-122"/>
                <a:ea typeface="黑体" pitchFamily="2" charset="-122"/>
              </a:rPr>
              <a:t>算法的局限性</a:t>
            </a:r>
          </a:p>
        </p:txBody>
      </p:sp>
    </p:spTree>
  </p:cSld>
  <p:clrMapOvr>
    <a:masterClrMapping/>
  </p:clrMapOvr>
  <p:transition spd="med">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sz="quarter" idx="1"/>
          </p:nvPr>
        </p:nvSpPr>
        <p:spPr>
          <a:xfrm>
            <a:off x="250825" y="1557338"/>
            <a:ext cx="8601075" cy="4924425"/>
          </a:xfrm>
        </p:spPr>
        <p:txBody>
          <a:bodyPr/>
          <a:lstStyle/>
          <a:p>
            <a:pPr eaLnBrk="1" hangingPunct="1"/>
            <a:r>
              <a:rPr lang="zh-CN" altLang="en-US" sz="2400" smtClean="0">
                <a:latin typeface="黑体" pitchFamily="2" charset="-122"/>
                <a:ea typeface="黑体" pitchFamily="2" charset="-122"/>
              </a:rPr>
              <a:t>如果样本数据有</a:t>
            </a:r>
            <a:r>
              <a:rPr lang="en-US" altLang="zh-CN" sz="2400" smtClean="0">
                <a:latin typeface="黑体" pitchFamily="2" charset="-122"/>
                <a:ea typeface="黑体" pitchFamily="2" charset="-122"/>
              </a:rPr>
              <a:t>n</a:t>
            </a:r>
            <a:r>
              <a:rPr lang="zh-CN" altLang="en-US" sz="2400" smtClean="0">
                <a:latin typeface="黑体" pitchFamily="2" charset="-122"/>
                <a:ea typeface="黑体" pitchFamily="2" charset="-122"/>
              </a:rPr>
              <a:t>个，预期生成</a:t>
            </a:r>
            <a:r>
              <a:rPr lang="en-US" altLang="zh-CN" sz="2400" smtClean="0">
                <a:latin typeface="黑体" pitchFamily="2" charset="-122"/>
                <a:ea typeface="黑体" pitchFamily="2" charset="-122"/>
              </a:rPr>
              <a:t>k</a:t>
            </a:r>
            <a:r>
              <a:rPr lang="zh-CN" altLang="en-US" sz="2400" smtClean="0">
                <a:latin typeface="黑体" pitchFamily="2" charset="-122"/>
                <a:ea typeface="黑体" pitchFamily="2" charset="-122"/>
              </a:rPr>
              <a:t>个</a:t>
            </a:r>
            <a:r>
              <a:rPr lang="en-US" altLang="zh-CN" sz="2400" smtClean="0">
                <a:latin typeface="黑体" pitchFamily="2" charset="-122"/>
                <a:ea typeface="黑体" pitchFamily="2" charset="-122"/>
              </a:rPr>
              <a:t>cluster</a:t>
            </a:r>
            <a:r>
              <a:rPr lang="zh-CN" altLang="en-US" sz="2400" smtClean="0">
                <a:latin typeface="黑体" pitchFamily="2" charset="-122"/>
                <a:ea typeface="黑体" pitchFamily="2" charset="-122"/>
              </a:rPr>
              <a:t>，则</a:t>
            </a:r>
            <a:r>
              <a:rPr lang="en-US" altLang="zh-CN" sz="2400" smtClean="0">
                <a:latin typeface="黑体" pitchFamily="2" charset="-122"/>
                <a:ea typeface="黑体" pitchFamily="2" charset="-122"/>
              </a:rPr>
              <a:t>K-Means</a:t>
            </a:r>
            <a:r>
              <a:rPr lang="zh-CN" altLang="en-US" sz="2400" smtClean="0">
                <a:latin typeface="黑体" pitchFamily="2" charset="-122"/>
                <a:ea typeface="黑体" pitchFamily="2" charset="-122"/>
              </a:rPr>
              <a:t>算法</a:t>
            </a:r>
            <a:r>
              <a:rPr lang="en-US" altLang="zh-CN" sz="2400" smtClean="0">
                <a:latin typeface="黑体" pitchFamily="2" charset="-122"/>
                <a:ea typeface="黑体" pitchFamily="2" charset="-122"/>
              </a:rPr>
              <a:t>t</a:t>
            </a:r>
            <a:r>
              <a:rPr lang="zh-CN" altLang="en-US" sz="2400" smtClean="0">
                <a:latin typeface="黑体" pitchFamily="2" charset="-122"/>
                <a:ea typeface="黑体" pitchFamily="2" charset="-122"/>
              </a:rPr>
              <a:t>次迭代过程的时间复杂度为</a:t>
            </a:r>
            <a:r>
              <a:rPr lang="en-US" altLang="zh-CN" sz="2400" smtClean="0">
                <a:latin typeface="黑体" pitchFamily="2" charset="-122"/>
                <a:ea typeface="黑体" pitchFamily="2" charset="-122"/>
              </a:rPr>
              <a:t>O(nkt)</a:t>
            </a:r>
            <a:r>
              <a:rPr lang="zh-CN" altLang="en-US" sz="2400" smtClean="0">
                <a:latin typeface="黑体" pitchFamily="2" charset="-122"/>
                <a:ea typeface="黑体" pitchFamily="2" charset="-122"/>
              </a:rPr>
              <a:t>，需要计算</a:t>
            </a:r>
            <a:r>
              <a:rPr lang="en-US" altLang="zh-CN" sz="2400" smtClean="0">
                <a:latin typeface="黑体" pitchFamily="2" charset="-122"/>
                <a:ea typeface="黑体" pitchFamily="2" charset="-122"/>
              </a:rPr>
              <a:t>ntk</a:t>
            </a:r>
            <a:r>
              <a:rPr lang="zh-CN" altLang="en-US" sz="2400" smtClean="0">
                <a:latin typeface="黑体" pitchFamily="2" charset="-122"/>
                <a:ea typeface="黑体" pitchFamily="2" charset="-122"/>
              </a:rPr>
              <a:t>次相似度</a:t>
            </a:r>
            <a:endParaRPr lang="en-US" altLang="zh-CN" sz="2400" smtClean="0">
              <a:latin typeface="黑体" pitchFamily="2" charset="-122"/>
              <a:ea typeface="黑体" pitchFamily="2" charset="-122"/>
            </a:endParaRPr>
          </a:p>
          <a:p>
            <a:pPr eaLnBrk="1" hangingPunct="1"/>
            <a:endParaRPr lang="en-US" altLang="zh-CN" sz="2400" smtClean="0">
              <a:latin typeface="黑体" pitchFamily="2" charset="-122"/>
              <a:ea typeface="黑体" pitchFamily="2" charset="-122"/>
            </a:endParaRPr>
          </a:p>
          <a:p>
            <a:pPr eaLnBrk="1" hangingPunct="1"/>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如果能够</a:t>
            </a:r>
            <a:r>
              <a:rPr lang="zh-CN" altLang="en-US" sz="2400" smtClean="0">
                <a:solidFill>
                  <a:srgbClr val="FF0000"/>
                </a:solidFill>
                <a:latin typeface="黑体" pitchFamily="2" charset="-122"/>
                <a:ea typeface="黑体" pitchFamily="2" charset="-122"/>
              </a:rPr>
              <a:t>将各个点到</a:t>
            </a:r>
            <a:r>
              <a:rPr lang="en-US" altLang="zh-CN" sz="2400" smtClean="0">
                <a:solidFill>
                  <a:srgbClr val="FF0000"/>
                </a:solidFill>
                <a:latin typeface="黑体" pitchFamily="2" charset="-122"/>
                <a:ea typeface="黑体" pitchFamily="2" charset="-122"/>
              </a:rPr>
              <a:t>cluster center</a:t>
            </a:r>
            <a:r>
              <a:rPr lang="zh-CN" altLang="en-US" sz="2400" smtClean="0">
                <a:solidFill>
                  <a:srgbClr val="FF0000"/>
                </a:solidFill>
                <a:latin typeface="黑体" pitchFamily="2" charset="-122"/>
                <a:ea typeface="黑体" pitchFamily="2" charset="-122"/>
              </a:rPr>
              <a:t>相似度的计算工作分摊到不同的机器上并行地计算</a:t>
            </a:r>
            <a:r>
              <a:rPr lang="zh-CN" altLang="en-US" sz="2400" smtClean="0">
                <a:latin typeface="黑体" pitchFamily="2" charset="-122"/>
                <a:ea typeface="黑体" pitchFamily="2" charset="-122"/>
              </a:rPr>
              <a:t>，则能够大幅提高计算速度</a:t>
            </a:r>
            <a:endParaRPr lang="en-US" altLang="zh-CN" sz="2400" smtClean="0">
              <a:latin typeface="黑体" pitchFamily="2" charset="-122"/>
              <a:ea typeface="黑体" pitchFamily="2" charset="-122"/>
            </a:endParaRPr>
          </a:p>
          <a:p>
            <a:pPr eaLnBrk="1" hangingPunct="1"/>
            <a:endParaRPr lang="en-US" altLang="zh-CN" sz="2400" smtClean="0">
              <a:latin typeface="黑体" pitchFamily="2" charset="-122"/>
              <a:ea typeface="黑体" pitchFamily="2" charset="-122"/>
            </a:endParaRPr>
          </a:p>
          <a:p>
            <a:pPr eaLnBrk="1" hangingPunct="1"/>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本课将介绍利用</a:t>
            </a:r>
            <a:r>
              <a:rPr lang="en-US" altLang="zh-CN" sz="2400" smtClean="0">
                <a:latin typeface="黑体" pitchFamily="2" charset="-122"/>
                <a:ea typeface="黑体" pitchFamily="2" charset="-122"/>
              </a:rPr>
              <a:t>MapReduce</a:t>
            </a:r>
            <a:r>
              <a:rPr lang="zh-CN" altLang="en-US" sz="2400" smtClean="0">
                <a:latin typeface="黑体" pitchFamily="2" charset="-122"/>
                <a:ea typeface="黑体" pitchFamily="2" charset="-122"/>
              </a:rPr>
              <a:t>来将</a:t>
            </a:r>
            <a:r>
              <a:rPr lang="en-US" altLang="zh-CN" sz="2400" smtClean="0">
                <a:latin typeface="黑体" pitchFamily="2" charset="-122"/>
                <a:ea typeface="黑体" pitchFamily="2" charset="-122"/>
              </a:rPr>
              <a:t>K-Means</a:t>
            </a:r>
            <a:r>
              <a:rPr lang="zh-CN" altLang="en-US" sz="2400" smtClean="0">
                <a:latin typeface="黑体" pitchFamily="2" charset="-122"/>
                <a:ea typeface="黑体" pitchFamily="2" charset="-122"/>
              </a:rPr>
              <a:t>聚类过程并行化</a:t>
            </a:r>
          </a:p>
        </p:txBody>
      </p:sp>
      <p:sp>
        <p:nvSpPr>
          <p:cNvPr id="6" name="Title 1"/>
          <p:cNvSpPr>
            <a:spLocks noGrp="1"/>
          </p:cNvSpPr>
          <p:nvPr>
            <p:ph type="title"/>
          </p:nvPr>
        </p:nvSpPr>
        <p:spPr>
          <a:xfrm>
            <a:off x="428596" y="357166"/>
            <a:ext cx="8449718" cy="428628"/>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en-US" altLang="zh-CN" sz="2400" dirty="0" smtClean="0">
                <a:ln>
                  <a:solidFill>
                    <a:srgbClr val="FF0000"/>
                  </a:solidFill>
                </a:ln>
                <a:solidFill>
                  <a:srgbClr val="C00000"/>
                </a:solidFill>
                <a:latin typeface="黑体" pitchFamily="2" charset="-122"/>
                <a:ea typeface="黑体" pitchFamily="2" charset="-122"/>
                <a:cs typeface="+mj-cs"/>
              </a:rPr>
              <a:t>K-Means</a:t>
            </a:r>
            <a:r>
              <a:rPr lang="zh-CN" altLang="en-US" sz="2400" dirty="0" smtClean="0">
                <a:ln>
                  <a:solidFill>
                    <a:srgbClr val="FF0000"/>
                  </a:solidFill>
                </a:ln>
                <a:solidFill>
                  <a:srgbClr val="C00000"/>
                </a:solidFill>
                <a:latin typeface="黑体" pitchFamily="2" charset="-122"/>
                <a:ea typeface="黑体" pitchFamily="2" charset="-122"/>
                <a:cs typeface="+mj-cs"/>
              </a:rPr>
              <a:t>聚类算法介绍</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
        <p:nvSpPr>
          <p:cNvPr id="26628" name="Rectangle 6"/>
          <p:cNvSpPr>
            <a:spLocks noChangeArrowheads="1"/>
          </p:cNvSpPr>
          <p:nvPr/>
        </p:nvSpPr>
        <p:spPr bwMode="auto">
          <a:xfrm>
            <a:off x="409575" y="869950"/>
            <a:ext cx="3956050" cy="522288"/>
          </a:xfrm>
          <a:prstGeom prst="rect">
            <a:avLst/>
          </a:prstGeom>
          <a:noFill/>
          <a:ln w="9525">
            <a:noFill/>
            <a:miter lim="800000"/>
            <a:headEnd/>
            <a:tailEnd/>
          </a:ln>
        </p:spPr>
        <p:txBody>
          <a:bodyPr wrap="none">
            <a:spAutoFit/>
          </a:bodyPr>
          <a:lstStyle/>
          <a:p>
            <a:r>
              <a:rPr lang="en-US" altLang="zh-CN" sz="2800">
                <a:solidFill>
                  <a:srgbClr val="00B050"/>
                </a:solidFill>
                <a:latin typeface="黑体" pitchFamily="2" charset="-122"/>
                <a:ea typeface="黑体" pitchFamily="2" charset="-122"/>
              </a:rPr>
              <a:t>K-Means</a:t>
            </a:r>
            <a:r>
              <a:rPr lang="zh-CN" altLang="en-US" sz="2800">
                <a:solidFill>
                  <a:srgbClr val="00B050"/>
                </a:solidFill>
                <a:latin typeface="黑体" pitchFamily="2" charset="-122"/>
                <a:ea typeface="黑体" pitchFamily="2" charset="-122"/>
              </a:rPr>
              <a:t>计算性能的瓶颈</a:t>
            </a:r>
          </a:p>
        </p:txBody>
      </p:sp>
    </p:spTree>
  </p:cSld>
  <p:clrMapOvr>
    <a:masterClrMapping/>
  </p:clrMapOvr>
  <p:transition spd="med">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000125" y="1643063"/>
            <a:ext cx="6999288" cy="4392612"/>
          </a:xfrm>
        </p:spPr>
        <p:txBody>
          <a:bodyPr>
            <a:normAutofit/>
          </a:bodyPr>
          <a:lstStyle/>
          <a:p>
            <a:pPr marL="274320" indent="-274320" eaLnBrk="1" fontAlgn="auto" hangingPunct="1">
              <a:lnSpc>
                <a:spcPct val="150000"/>
              </a:lnSpc>
              <a:spcBef>
                <a:spcPts val="580"/>
              </a:spcBef>
              <a:spcAft>
                <a:spcPts val="600"/>
              </a:spcAft>
              <a:buFont typeface="Wingdings 2" pitchFamily="18" charset="2"/>
              <a:buNone/>
              <a:defRPr/>
            </a:pPr>
            <a:r>
              <a:rPr lang="en-US" altLang="zh-CN"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9.1</a:t>
            </a:r>
            <a:r>
              <a:rPr lang="zh-CN" altLang="en-US"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 数据挖掘并行算法研究的重要性</a:t>
            </a:r>
            <a:endParaRPr lang="en-US" altLang="zh-CN"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endParaRPr>
          </a:p>
          <a:p>
            <a:pPr marL="274320" indent="-274320" eaLnBrk="1" fontAlgn="auto" hangingPunct="1">
              <a:lnSpc>
                <a:spcPct val="150000"/>
              </a:lnSpc>
              <a:spcBef>
                <a:spcPts val="580"/>
              </a:spcBef>
              <a:spcAft>
                <a:spcPts val="600"/>
              </a:spcAft>
              <a:buFont typeface="Wingdings 2"/>
              <a:buNone/>
              <a:defRPr/>
            </a:pPr>
            <a:r>
              <a:rPr lang="en-US" altLang="zh-CN"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9.2 </a:t>
            </a:r>
            <a:r>
              <a:rPr lang="zh-CN" altLang="en-US"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基于</a:t>
            </a:r>
            <a:r>
              <a:rPr lang="en-US" altLang="zh-CN"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MapReduce</a:t>
            </a:r>
            <a:r>
              <a:rPr lang="zh-CN" altLang="en-US"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的</a:t>
            </a:r>
            <a:r>
              <a:rPr lang="en-US" altLang="zh-CN"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K-Means</a:t>
            </a:r>
            <a:r>
              <a:rPr lang="zh-CN" altLang="en-US"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聚类算法</a:t>
            </a:r>
            <a:endParaRPr lang="en-US" altLang="zh-CN"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endParaRPr>
          </a:p>
          <a:p>
            <a:pPr marL="274320" indent="-274320" eaLnBrk="1" fontAlgn="auto" hangingPunct="1">
              <a:lnSpc>
                <a:spcPct val="150000"/>
              </a:lnSpc>
              <a:spcBef>
                <a:spcPts val="580"/>
              </a:spcBef>
              <a:spcAft>
                <a:spcPts val="600"/>
              </a:spcAft>
              <a:buFont typeface="Wingdings 2"/>
              <a:buNone/>
              <a:defRPr/>
            </a:pPr>
            <a:r>
              <a:rPr lang="en-US" altLang="zh-CN"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9.3 </a:t>
            </a:r>
            <a:r>
              <a:rPr lang="zh-CN" altLang="en-US"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基于</a:t>
            </a:r>
            <a:r>
              <a:rPr lang="en-US" altLang="zh-CN" sz="3000" spc="50" dirty="0" err="1"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MapReduce</a:t>
            </a:r>
            <a:r>
              <a:rPr lang="zh-CN" altLang="en-US"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的分类算法</a:t>
            </a:r>
            <a:endParaRPr lang="en-US" altLang="zh-CN" sz="3000" spc="50" dirty="0" smtClean="0">
              <a:ln w="11430"/>
              <a:solidFill>
                <a:srgbClr val="0066FF"/>
              </a:solidFill>
              <a:effectLst>
                <a:outerShdw blurRad="76200" dist="50800" dir="5400000" algn="tl" rotWithShape="0">
                  <a:srgbClr val="000000">
                    <a:alpha val="65000"/>
                  </a:srgbClr>
                </a:outerShdw>
              </a:effectLst>
              <a:latin typeface="Arial Narrow" pitchFamily="34" charset="0"/>
              <a:ea typeface="黑体" pitchFamily="2" charset="-122"/>
            </a:endParaRPr>
          </a:p>
          <a:p>
            <a:pPr marL="274320" indent="-274320" eaLnBrk="1" fontAlgn="auto" hangingPunct="1">
              <a:lnSpc>
                <a:spcPct val="150000"/>
              </a:lnSpc>
              <a:spcBef>
                <a:spcPts val="580"/>
              </a:spcBef>
              <a:spcAft>
                <a:spcPts val="600"/>
              </a:spcAft>
              <a:buFont typeface="Wingdings 2"/>
              <a:buNone/>
              <a:defRPr/>
            </a:pPr>
            <a:r>
              <a:rPr lang="en-US" altLang="zh-CN"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9.4 </a:t>
            </a:r>
            <a:r>
              <a:rPr lang="zh-CN" altLang="en-US"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基于</a:t>
            </a:r>
            <a:r>
              <a:rPr lang="en-US" altLang="zh-CN"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MapReduce</a:t>
            </a:r>
            <a:r>
              <a:rPr lang="zh-CN" altLang="en-US"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的频繁项集挖掘算法</a:t>
            </a:r>
            <a:endParaRPr lang="en-US" altLang="zh-CN"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endParaRPr>
          </a:p>
          <a:p>
            <a:pPr marL="274320" indent="-274320" eaLnBrk="1" fontAlgn="auto" hangingPunct="1">
              <a:lnSpc>
                <a:spcPct val="150000"/>
              </a:lnSpc>
              <a:spcBef>
                <a:spcPts val="580"/>
              </a:spcBef>
              <a:spcAft>
                <a:spcPts val="0"/>
              </a:spcAft>
              <a:buFont typeface="Wingdings 2"/>
              <a:buNone/>
              <a:defRPr/>
            </a:pPr>
            <a:endParaRPr lang="zh-CN" altLang="en-US" dirty="0">
              <a:latin typeface="Arial Narrow" pitchFamily="34" charset="0"/>
              <a:ea typeface="黑体" pitchFamily="2" charset="-122"/>
            </a:endParaRPr>
          </a:p>
        </p:txBody>
      </p:sp>
      <p:sp>
        <p:nvSpPr>
          <p:cNvPr id="5" name="Title 3"/>
          <p:cNvSpPr txBox="1">
            <a:spLocks/>
          </p:cNvSpPr>
          <p:nvPr/>
        </p:nvSpPr>
        <p:spPr bwMode="auto">
          <a:xfrm>
            <a:off x="857224" y="500042"/>
            <a:ext cx="7929618" cy="785818"/>
          </a:xfrm>
          <a:prstGeom prst="rect">
            <a:avLst/>
          </a:prstGeom>
          <a:noFill/>
          <a:ln w="9525">
            <a:noFill/>
            <a:miter lim="800000"/>
            <a:headEnd/>
            <a:tailEnd/>
          </a:ln>
          <a:effectLst/>
        </p:spPr>
        <p:txBody>
          <a:bodyPr anchor="b">
            <a:scene3d>
              <a:camera prst="orthographicFront"/>
              <a:lightRig rig="threePt" dir="t"/>
            </a:scene3d>
            <a:sp3d extrusionH="57150">
              <a:bevelT w="38100" h="38100"/>
            </a:sp3d>
          </a:bodyPr>
          <a:lstStyle/>
          <a:p>
            <a:pPr fontAlgn="auto">
              <a:spcBef>
                <a:spcPts val="0"/>
              </a:spcBef>
              <a:spcAft>
                <a:spcPts val="0"/>
              </a:spcAft>
              <a:defRPr/>
            </a:pPr>
            <a:r>
              <a:rPr lang="en-US" altLang="zh-CN" sz="3600" b="1" dirty="0">
                <a:solidFill>
                  <a:srgbClr val="00B050"/>
                </a:solidFill>
                <a:effectLst>
                  <a:glow rad="139700">
                    <a:schemeClr val="accent3">
                      <a:satMod val="175000"/>
                      <a:alpha val="40000"/>
                    </a:schemeClr>
                  </a:glow>
                  <a:innerShdw blurRad="63500" dist="50800" dir="2700000">
                    <a:prstClr val="black">
                      <a:alpha val="50000"/>
                    </a:prstClr>
                  </a:innerShdw>
                </a:effectLst>
                <a:latin typeface="黑体" pitchFamily="2" charset="-122"/>
                <a:ea typeface="黑体" pitchFamily="2" charset="-122"/>
                <a:cs typeface="+mj-cs"/>
              </a:rPr>
              <a:t>Ch 9.</a:t>
            </a:r>
            <a:r>
              <a:rPr lang="zh-CN" altLang="en-US" sz="3600" b="1" dirty="0">
                <a:solidFill>
                  <a:srgbClr val="00B050"/>
                </a:solidFill>
                <a:effectLst>
                  <a:glow rad="139700">
                    <a:schemeClr val="accent3">
                      <a:satMod val="175000"/>
                      <a:alpha val="40000"/>
                    </a:schemeClr>
                  </a:glow>
                  <a:innerShdw blurRad="63500" dist="50800" dir="2700000">
                    <a:prstClr val="black">
                      <a:alpha val="50000"/>
                    </a:prstClr>
                  </a:innerShdw>
                </a:effectLst>
                <a:latin typeface="黑体" pitchFamily="2" charset="-122"/>
                <a:ea typeface="黑体" pitchFamily="2" charset="-122"/>
                <a:cs typeface="+mj-cs"/>
              </a:rPr>
              <a:t>数据挖掘基础算法</a:t>
            </a:r>
          </a:p>
        </p:txBody>
      </p:sp>
    </p:spTree>
  </p:cSld>
  <p:clrMapOvr>
    <a:masterClrMapping/>
  </p:clrMapOvr>
  <p:transition spd="med">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11150" y="1933575"/>
            <a:ext cx="8362950" cy="4264025"/>
          </a:xfrm>
        </p:spPr>
        <p:txBody>
          <a:bodyPr>
            <a:normAutofit/>
          </a:bodyPr>
          <a:lstStyle/>
          <a:p>
            <a:pPr marL="274320" indent="-274320" eaLnBrk="1" fontAlgn="auto" hangingPunct="1">
              <a:spcBef>
                <a:spcPts val="580"/>
              </a:spcBef>
              <a:spcAft>
                <a:spcPts val="0"/>
              </a:spcAft>
              <a:buFont typeface="Wingdings 2"/>
              <a:buChar char=""/>
              <a:defRPr/>
            </a:pPr>
            <a:r>
              <a:rPr lang="zh-CN" altLang="en-US" sz="2400" dirty="0" smtClean="0">
                <a:latin typeface="Arial Narrow" pitchFamily="34" charset="0"/>
                <a:ea typeface="黑体" pitchFamily="2" charset="-122"/>
              </a:rPr>
              <a:t>在进行</a:t>
            </a:r>
            <a:r>
              <a:rPr lang="en-US" altLang="zh-CN" sz="2400" dirty="0" smtClean="0">
                <a:latin typeface="Arial Narrow" pitchFamily="34" charset="0"/>
                <a:ea typeface="黑体" pitchFamily="2" charset="-122"/>
              </a:rPr>
              <a:t>K-Means</a:t>
            </a:r>
            <a:r>
              <a:rPr lang="zh-CN" altLang="en-US" sz="2400" dirty="0" smtClean="0">
                <a:latin typeface="Arial Narrow" pitchFamily="34" charset="0"/>
                <a:ea typeface="黑体" pitchFamily="2" charset="-122"/>
              </a:rPr>
              <a:t>聚类中，在处理每一个数据点时</a:t>
            </a:r>
            <a:endParaRPr lang="en-US" altLang="zh-CN" sz="2400" dirty="0" smtClean="0">
              <a:latin typeface="Arial Narrow" pitchFamily="34" charset="0"/>
              <a:ea typeface="黑体" pitchFamily="2" charset="-122"/>
            </a:endParaRPr>
          </a:p>
          <a:p>
            <a:pPr marL="274320" indent="-274320" eaLnBrk="1" fontAlgn="auto" hangingPunct="1">
              <a:spcBef>
                <a:spcPts val="580"/>
              </a:spcBef>
              <a:spcAft>
                <a:spcPts val="0"/>
              </a:spcAft>
              <a:buFont typeface="Wingdings 2"/>
              <a:buChar char=""/>
              <a:defRPr/>
            </a:pPr>
            <a:endParaRPr lang="en-US" altLang="zh-CN" sz="2400" dirty="0" smtClean="0">
              <a:latin typeface="Arial Narrow" pitchFamily="34" charset="0"/>
              <a:ea typeface="黑体" pitchFamily="2" charset="-122"/>
            </a:endParaRPr>
          </a:p>
          <a:p>
            <a:pPr marL="274320" indent="-274320" eaLnBrk="1" fontAlgn="auto" hangingPunct="1">
              <a:spcBef>
                <a:spcPts val="580"/>
              </a:spcBef>
              <a:spcAft>
                <a:spcPts val="0"/>
              </a:spcAft>
              <a:buFont typeface="Wingdings 2"/>
              <a:buChar char=""/>
              <a:defRPr/>
            </a:pPr>
            <a:r>
              <a:rPr lang="zh-CN" altLang="en-US" sz="2400" dirty="0" smtClean="0">
                <a:solidFill>
                  <a:srgbClr val="0000FF"/>
                </a:solidFill>
                <a:latin typeface="Arial Narrow" pitchFamily="34" charset="0"/>
                <a:ea typeface="黑体" pitchFamily="2" charset="-122"/>
              </a:rPr>
              <a:t>只需要知道</a:t>
            </a:r>
            <a:r>
              <a:rPr lang="zh-CN" altLang="en-US" sz="2400" dirty="0" smtClean="0">
                <a:latin typeface="Arial Narrow" pitchFamily="34" charset="0"/>
                <a:ea typeface="黑体" pitchFamily="2" charset="-122"/>
              </a:rPr>
              <a:t>各个</a:t>
            </a:r>
            <a:r>
              <a:rPr lang="en-US" altLang="zh-CN" sz="2400" dirty="0" smtClean="0">
                <a:latin typeface="Arial Narrow" pitchFamily="34" charset="0"/>
                <a:ea typeface="黑体" pitchFamily="2" charset="-122"/>
              </a:rPr>
              <a:t>cluster </a:t>
            </a:r>
            <a:r>
              <a:rPr lang="zh-CN" altLang="en-US" sz="2400" dirty="0" smtClean="0">
                <a:latin typeface="Arial Narrow" pitchFamily="34" charset="0"/>
                <a:ea typeface="黑体" pitchFamily="2" charset="-122"/>
              </a:rPr>
              <a:t>的中心信息</a:t>
            </a:r>
            <a:endParaRPr lang="en-US" altLang="zh-CN" sz="2400" dirty="0" smtClean="0">
              <a:latin typeface="Arial Narrow" pitchFamily="34" charset="0"/>
              <a:ea typeface="黑体" pitchFamily="2" charset="-122"/>
            </a:endParaRPr>
          </a:p>
          <a:p>
            <a:pPr marL="274320" indent="-274320" eaLnBrk="1" fontAlgn="auto" hangingPunct="1">
              <a:spcBef>
                <a:spcPts val="580"/>
              </a:spcBef>
              <a:spcAft>
                <a:spcPts val="0"/>
              </a:spcAft>
              <a:buFont typeface="Wingdings 2"/>
              <a:buChar char=""/>
              <a:defRPr/>
            </a:pPr>
            <a:endParaRPr lang="en-US" altLang="zh-CN" sz="2400" dirty="0" smtClean="0">
              <a:latin typeface="Arial Narrow" pitchFamily="34" charset="0"/>
              <a:ea typeface="黑体" pitchFamily="2" charset="-122"/>
            </a:endParaRPr>
          </a:p>
          <a:p>
            <a:pPr marL="274320" indent="-274320" eaLnBrk="1" fontAlgn="auto" hangingPunct="1">
              <a:spcBef>
                <a:spcPts val="580"/>
              </a:spcBef>
              <a:spcAft>
                <a:spcPts val="0"/>
              </a:spcAft>
              <a:buFont typeface="Wingdings 2"/>
              <a:buChar char=""/>
              <a:defRPr/>
            </a:pPr>
            <a:r>
              <a:rPr lang="zh-CN" altLang="en-US" sz="2400" dirty="0" smtClean="0">
                <a:solidFill>
                  <a:srgbClr val="0000FF"/>
                </a:solidFill>
                <a:latin typeface="Arial Narrow" pitchFamily="34" charset="0"/>
                <a:ea typeface="黑体" pitchFamily="2" charset="-122"/>
              </a:rPr>
              <a:t>不需要知道</a:t>
            </a:r>
            <a:r>
              <a:rPr lang="zh-CN" altLang="en-US" sz="2400" dirty="0" smtClean="0">
                <a:latin typeface="Arial Narrow" pitchFamily="34" charset="0"/>
                <a:ea typeface="黑体" pitchFamily="2" charset="-122"/>
              </a:rPr>
              <a:t>关于其他数据点的任何信息</a:t>
            </a:r>
            <a:endParaRPr lang="en-US" altLang="zh-CN" sz="2400" dirty="0" smtClean="0">
              <a:latin typeface="Arial Narrow" pitchFamily="34" charset="0"/>
              <a:ea typeface="黑体" pitchFamily="2" charset="-122"/>
            </a:endParaRPr>
          </a:p>
          <a:p>
            <a:pPr marL="548640" lvl="1" eaLnBrk="1" fontAlgn="auto" hangingPunct="1">
              <a:spcBef>
                <a:spcPts val="370"/>
              </a:spcBef>
              <a:spcAft>
                <a:spcPts val="0"/>
              </a:spcAft>
              <a:buFont typeface="Wingdings 2"/>
              <a:buChar char=""/>
              <a:defRPr/>
            </a:pPr>
            <a:endParaRPr lang="en-US" altLang="zh-CN" dirty="0" smtClean="0">
              <a:latin typeface="Arial Narrow" pitchFamily="34" charset="0"/>
              <a:ea typeface="黑体" pitchFamily="2" charset="-122"/>
            </a:endParaRPr>
          </a:p>
          <a:p>
            <a:pPr marL="342900" lvl="1" indent="-342900" eaLnBrk="1" fontAlgn="auto" hangingPunct="1">
              <a:spcBef>
                <a:spcPts val="370"/>
              </a:spcBef>
              <a:spcAft>
                <a:spcPts val="0"/>
              </a:spcAft>
              <a:buClr>
                <a:schemeClr val="accent1"/>
              </a:buClr>
              <a:buFont typeface="Wingdings 2"/>
              <a:buChar char=""/>
              <a:defRPr/>
            </a:pPr>
            <a:r>
              <a:rPr lang="zh-CN" altLang="en-US" dirty="0" smtClean="0">
                <a:latin typeface="Arial Narrow" pitchFamily="34" charset="0"/>
                <a:ea typeface="黑体" pitchFamily="2" charset="-122"/>
              </a:rPr>
              <a:t>所以，</a:t>
            </a:r>
            <a:r>
              <a:rPr lang="zh-CN" altLang="en-US" dirty="0" smtClean="0">
                <a:solidFill>
                  <a:srgbClr val="FF0000"/>
                </a:solidFill>
                <a:latin typeface="Arial Narrow" pitchFamily="34" charset="0"/>
                <a:ea typeface="黑体" pitchFamily="2" charset="-122"/>
              </a:rPr>
              <a:t>如果涉及到全局信息，只需要知道关于各个</a:t>
            </a:r>
            <a:r>
              <a:rPr lang="en-US" altLang="zh-CN" dirty="0" smtClean="0">
                <a:solidFill>
                  <a:srgbClr val="FF0000"/>
                </a:solidFill>
                <a:latin typeface="Arial Narrow" pitchFamily="34" charset="0"/>
                <a:ea typeface="黑体" pitchFamily="2" charset="-122"/>
              </a:rPr>
              <a:t>cluster center</a:t>
            </a:r>
            <a:r>
              <a:rPr lang="zh-CN" altLang="en-US" dirty="0" smtClean="0">
                <a:solidFill>
                  <a:srgbClr val="FF0000"/>
                </a:solidFill>
                <a:latin typeface="Arial Narrow" pitchFamily="34" charset="0"/>
                <a:ea typeface="黑体" pitchFamily="2" charset="-122"/>
              </a:rPr>
              <a:t>的信息即可</a:t>
            </a:r>
          </a:p>
        </p:txBody>
      </p:sp>
      <p:sp>
        <p:nvSpPr>
          <p:cNvPr id="5" name="Rectangle 4"/>
          <p:cNvSpPr/>
          <p:nvPr/>
        </p:nvSpPr>
        <p:spPr>
          <a:xfrm>
            <a:off x="402186" y="412234"/>
            <a:ext cx="7751213" cy="604781"/>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fontAlgn="auto">
              <a:lnSpc>
                <a:spcPct val="120000"/>
              </a:lnSpc>
              <a:spcBef>
                <a:spcPts val="580"/>
              </a:spcBef>
              <a:spcAft>
                <a:spcPts val="600"/>
              </a:spcAft>
              <a:defRPr/>
            </a:pPr>
            <a:r>
              <a:rPr lang="en-US" altLang="zh-CN" sz="3200" dirty="0">
                <a:ln>
                  <a:solidFill>
                    <a:srgbClr val="FF0000"/>
                  </a:solidFill>
                </a:ln>
                <a:solidFill>
                  <a:srgbClr val="C00000"/>
                </a:solidFill>
                <a:latin typeface="黑体" pitchFamily="2" charset="-122"/>
                <a:ea typeface="黑体" pitchFamily="2" charset="-122"/>
                <a:cs typeface="+mj-cs"/>
              </a:rPr>
              <a:t>2.</a:t>
            </a:r>
            <a:r>
              <a:rPr lang="zh-CN" altLang="en-US" sz="3200" dirty="0">
                <a:ln>
                  <a:solidFill>
                    <a:srgbClr val="FF0000"/>
                  </a:solidFill>
                </a:ln>
                <a:solidFill>
                  <a:srgbClr val="C00000"/>
                </a:solidFill>
                <a:latin typeface="黑体" pitchFamily="2" charset="-122"/>
                <a:ea typeface="黑体" pitchFamily="2" charset="-122"/>
                <a:cs typeface="+mj-cs"/>
              </a:rPr>
              <a:t>基于</a:t>
            </a:r>
            <a:r>
              <a:rPr lang="en-US" altLang="zh-CN" sz="3200" dirty="0">
                <a:ln>
                  <a:solidFill>
                    <a:srgbClr val="FF0000"/>
                  </a:solidFill>
                </a:ln>
                <a:solidFill>
                  <a:srgbClr val="C00000"/>
                </a:solidFill>
                <a:latin typeface="黑体" pitchFamily="2" charset="-122"/>
                <a:ea typeface="黑体" pitchFamily="2" charset="-122"/>
                <a:cs typeface="+mj-cs"/>
              </a:rPr>
              <a:t>MapReduce</a:t>
            </a:r>
            <a:r>
              <a:rPr lang="zh-CN" altLang="en-US" sz="3200" dirty="0">
                <a:ln>
                  <a:solidFill>
                    <a:srgbClr val="FF0000"/>
                  </a:solidFill>
                </a:ln>
                <a:solidFill>
                  <a:srgbClr val="C00000"/>
                </a:solidFill>
                <a:latin typeface="黑体" pitchFamily="2" charset="-122"/>
                <a:ea typeface="黑体" pitchFamily="2" charset="-122"/>
                <a:cs typeface="+mj-cs"/>
              </a:rPr>
              <a:t>的</a:t>
            </a:r>
            <a:r>
              <a:rPr lang="en-US" altLang="zh-CN" sz="3200" dirty="0">
                <a:ln>
                  <a:solidFill>
                    <a:srgbClr val="FF0000"/>
                  </a:solidFill>
                </a:ln>
                <a:solidFill>
                  <a:srgbClr val="C00000"/>
                </a:solidFill>
                <a:latin typeface="黑体" pitchFamily="2" charset="-122"/>
                <a:ea typeface="黑体" pitchFamily="2" charset="-122"/>
                <a:cs typeface="+mj-cs"/>
              </a:rPr>
              <a:t>K-Means</a:t>
            </a:r>
            <a:r>
              <a:rPr lang="zh-CN" altLang="en-US" sz="3200" dirty="0">
                <a:ln>
                  <a:solidFill>
                    <a:srgbClr val="FF0000"/>
                  </a:solidFill>
                </a:ln>
                <a:solidFill>
                  <a:srgbClr val="C00000"/>
                </a:solidFill>
                <a:latin typeface="黑体" pitchFamily="2" charset="-122"/>
                <a:ea typeface="黑体" pitchFamily="2" charset="-122"/>
                <a:cs typeface="+mj-cs"/>
              </a:rPr>
              <a:t>并行算法设计</a:t>
            </a:r>
            <a:endParaRPr lang="en-US" altLang="zh-CN" sz="3200" dirty="0">
              <a:ln>
                <a:solidFill>
                  <a:srgbClr val="FF0000"/>
                </a:solidFill>
              </a:ln>
              <a:solidFill>
                <a:srgbClr val="C00000"/>
              </a:solidFill>
              <a:latin typeface="黑体" pitchFamily="2" charset="-122"/>
              <a:ea typeface="黑体" pitchFamily="2" charset="-122"/>
              <a:cs typeface="+mj-cs"/>
            </a:endParaRPr>
          </a:p>
        </p:txBody>
      </p:sp>
      <p:sp>
        <p:nvSpPr>
          <p:cNvPr id="27652" name="Rectangle 5"/>
          <p:cNvSpPr>
            <a:spLocks noChangeArrowheads="1"/>
          </p:cNvSpPr>
          <p:nvPr/>
        </p:nvSpPr>
        <p:spPr bwMode="auto">
          <a:xfrm>
            <a:off x="407988" y="1085850"/>
            <a:ext cx="2698750" cy="522288"/>
          </a:xfrm>
          <a:prstGeom prst="rect">
            <a:avLst/>
          </a:prstGeom>
          <a:noFill/>
          <a:ln w="9525">
            <a:noFill/>
            <a:miter lim="800000"/>
            <a:headEnd/>
            <a:tailEnd/>
          </a:ln>
        </p:spPr>
        <p:txBody>
          <a:bodyPr wrap="none">
            <a:spAutoFit/>
          </a:bodyPr>
          <a:lstStyle/>
          <a:p>
            <a:r>
              <a:rPr lang="zh-CN" altLang="en-US" sz="2800">
                <a:solidFill>
                  <a:srgbClr val="00B050"/>
                </a:solidFill>
                <a:latin typeface="黑体" pitchFamily="2" charset="-122"/>
                <a:ea typeface="黑体" pitchFamily="2" charset="-122"/>
              </a:rPr>
              <a:t>考虑数据相关度</a:t>
            </a:r>
          </a:p>
        </p:txBody>
      </p:sp>
    </p:spTree>
  </p:cSld>
  <p:clrMapOvr>
    <a:masterClrMapping/>
  </p:clrMapOvr>
  <p:transition spd="med">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sz="quarter" idx="1"/>
          </p:nvPr>
        </p:nvSpPr>
        <p:spPr>
          <a:xfrm>
            <a:off x="387350" y="1638300"/>
            <a:ext cx="8351838" cy="4924425"/>
          </a:xfrm>
        </p:spPr>
        <p:txBody>
          <a:bodyPr/>
          <a:lstStyle/>
          <a:p>
            <a:pPr eaLnBrk="1" hangingPunct="1"/>
            <a:r>
              <a:rPr lang="zh-CN" altLang="en-US" sz="2400" smtClean="0">
                <a:latin typeface="黑体" pitchFamily="2" charset="-122"/>
                <a:ea typeface="黑体" pitchFamily="2" charset="-122"/>
              </a:rPr>
              <a:t>将所有的数据分布到不同的</a:t>
            </a:r>
            <a:r>
              <a:rPr lang="en-US" altLang="zh-CN" sz="2400" smtClean="0">
                <a:latin typeface="黑体" pitchFamily="2" charset="-122"/>
                <a:ea typeface="黑体" pitchFamily="2" charset="-122"/>
              </a:rPr>
              <a:t>MapReduce</a:t>
            </a:r>
            <a:r>
              <a:rPr lang="zh-CN" altLang="en-US" sz="2400" smtClean="0">
                <a:latin typeface="黑体" pitchFamily="2" charset="-122"/>
                <a:ea typeface="黑体" pitchFamily="2" charset="-122"/>
              </a:rPr>
              <a:t>节点上，每个节点只对自己的数据进行计算</a:t>
            </a:r>
            <a:endParaRPr lang="en-US" altLang="zh-CN" sz="2400" smtClean="0">
              <a:latin typeface="黑体" pitchFamily="2" charset="-122"/>
              <a:ea typeface="黑体" pitchFamily="2" charset="-122"/>
            </a:endParaRPr>
          </a:p>
          <a:p>
            <a:pPr eaLnBrk="1" hangingPunct="1"/>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每个</a:t>
            </a:r>
            <a:r>
              <a:rPr lang="en-US" altLang="zh-CN" sz="2400" smtClean="0">
                <a:latin typeface="黑体" pitchFamily="2" charset="-122"/>
                <a:ea typeface="黑体" pitchFamily="2" charset="-122"/>
              </a:rPr>
              <a:t>Map</a:t>
            </a:r>
            <a:r>
              <a:rPr lang="zh-CN" altLang="en-US" sz="2400" smtClean="0">
                <a:latin typeface="黑体" pitchFamily="2" charset="-122"/>
                <a:ea typeface="黑体" pitchFamily="2" charset="-122"/>
              </a:rPr>
              <a:t>节点能够读取上一次迭代生成的</a:t>
            </a:r>
            <a:r>
              <a:rPr lang="en-US" altLang="zh-CN" sz="2400" smtClean="0">
                <a:latin typeface="黑体" pitchFamily="2" charset="-122"/>
                <a:ea typeface="黑体" pitchFamily="2" charset="-122"/>
              </a:rPr>
              <a:t>cluster centers</a:t>
            </a:r>
            <a:r>
              <a:rPr lang="zh-CN" altLang="en-US" sz="2400" smtClean="0">
                <a:latin typeface="黑体" pitchFamily="2" charset="-122"/>
                <a:ea typeface="黑体" pitchFamily="2" charset="-122"/>
              </a:rPr>
              <a:t>，并判断自己的各个数据点应该属于哪一个</a:t>
            </a:r>
            <a:r>
              <a:rPr lang="en-US" altLang="zh-CN" sz="2400" smtClean="0">
                <a:latin typeface="黑体" pitchFamily="2" charset="-122"/>
                <a:ea typeface="黑体" pitchFamily="2" charset="-122"/>
              </a:rPr>
              <a:t>cluster</a:t>
            </a:r>
          </a:p>
          <a:p>
            <a:pPr eaLnBrk="1" hangingPunct="1"/>
            <a:endParaRPr lang="en-US" altLang="zh-CN" sz="2400" smtClean="0">
              <a:latin typeface="黑体" pitchFamily="2" charset="-122"/>
              <a:ea typeface="黑体" pitchFamily="2" charset="-122"/>
            </a:endParaRPr>
          </a:p>
          <a:p>
            <a:pPr eaLnBrk="1" hangingPunct="1"/>
            <a:r>
              <a:rPr lang="en-US" altLang="zh-CN" sz="2400" smtClean="0">
                <a:latin typeface="黑体" pitchFamily="2" charset="-122"/>
                <a:ea typeface="黑体" pitchFamily="2" charset="-122"/>
              </a:rPr>
              <a:t>Reduce</a:t>
            </a:r>
            <a:r>
              <a:rPr lang="zh-CN" altLang="en-US" sz="2400" smtClean="0">
                <a:latin typeface="黑体" pitchFamily="2" charset="-122"/>
                <a:ea typeface="黑体" pitchFamily="2" charset="-122"/>
              </a:rPr>
              <a:t>节点综合每个属于每个</a:t>
            </a:r>
            <a:r>
              <a:rPr lang="en-US" altLang="zh-CN" sz="2400" smtClean="0">
                <a:latin typeface="黑体" pitchFamily="2" charset="-122"/>
                <a:ea typeface="黑体" pitchFamily="2" charset="-122"/>
              </a:rPr>
              <a:t>cluster</a:t>
            </a:r>
            <a:r>
              <a:rPr lang="zh-CN" altLang="en-US" sz="2400" smtClean="0">
                <a:latin typeface="黑体" pitchFamily="2" charset="-122"/>
                <a:ea typeface="黑体" pitchFamily="2" charset="-122"/>
              </a:rPr>
              <a:t>的数据点，计算出新的</a:t>
            </a:r>
            <a:r>
              <a:rPr lang="en-US" altLang="zh-CN" sz="2400" smtClean="0">
                <a:latin typeface="黑体" pitchFamily="2" charset="-122"/>
                <a:ea typeface="黑体" pitchFamily="2" charset="-122"/>
              </a:rPr>
              <a:t>cluster centers</a:t>
            </a:r>
          </a:p>
          <a:p>
            <a:pPr eaLnBrk="1" hangingPunct="1"/>
            <a:endParaRPr lang="zh-CN" altLang="en-US" sz="2400" smtClean="0">
              <a:latin typeface="黑体" pitchFamily="2" charset="-122"/>
              <a:ea typeface="黑体" pitchFamily="2" charset="-122"/>
            </a:endParaRPr>
          </a:p>
          <a:p>
            <a:pPr eaLnBrk="1" hangingPunct="1"/>
            <a:endParaRPr lang="zh-CN" altLang="en-US" sz="2400" smtClean="0">
              <a:latin typeface="黑体" pitchFamily="2" charset="-122"/>
              <a:ea typeface="黑体" pitchFamily="2" charset="-122"/>
            </a:endParaRPr>
          </a:p>
        </p:txBody>
      </p:sp>
      <p:sp>
        <p:nvSpPr>
          <p:cNvPr id="5" name="Rectangle 4"/>
          <p:cNvSpPr/>
          <p:nvPr/>
        </p:nvSpPr>
        <p:spPr>
          <a:xfrm>
            <a:off x="1164186" y="158234"/>
            <a:ext cx="7751213" cy="604781"/>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fontAlgn="auto">
              <a:lnSpc>
                <a:spcPct val="120000"/>
              </a:lnSpc>
              <a:spcBef>
                <a:spcPts val="580"/>
              </a:spcBef>
              <a:spcAft>
                <a:spcPts val="600"/>
              </a:spcAft>
              <a:defRPr/>
            </a:pPr>
            <a:r>
              <a:rPr lang="zh-CN" altLang="en-US" sz="2400" dirty="0">
                <a:ln>
                  <a:solidFill>
                    <a:srgbClr val="FF0000"/>
                  </a:solidFill>
                </a:ln>
                <a:solidFill>
                  <a:srgbClr val="C00000"/>
                </a:solidFill>
                <a:latin typeface="黑体" pitchFamily="2" charset="-122"/>
                <a:ea typeface="黑体" pitchFamily="2" charset="-122"/>
                <a:cs typeface="+mj-cs"/>
              </a:rPr>
              <a:t>基于</a:t>
            </a:r>
            <a:r>
              <a:rPr lang="en-US" altLang="zh-CN" sz="2400" dirty="0">
                <a:ln>
                  <a:solidFill>
                    <a:srgbClr val="FF0000"/>
                  </a:solidFill>
                </a:ln>
                <a:solidFill>
                  <a:srgbClr val="C00000"/>
                </a:solidFill>
                <a:latin typeface="黑体" pitchFamily="2" charset="-122"/>
                <a:ea typeface="黑体" pitchFamily="2" charset="-122"/>
                <a:cs typeface="+mj-cs"/>
              </a:rPr>
              <a:t>MapReduce</a:t>
            </a:r>
            <a:r>
              <a:rPr lang="zh-CN" altLang="en-US" sz="2400" dirty="0">
                <a:ln>
                  <a:solidFill>
                    <a:srgbClr val="FF0000"/>
                  </a:solidFill>
                </a:ln>
                <a:solidFill>
                  <a:srgbClr val="C00000"/>
                </a:solidFill>
                <a:latin typeface="黑体" pitchFamily="2" charset="-122"/>
                <a:ea typeface="黑体" pitchFamily="2" charset="-122"/>
                <a:cs typeface="+mj-cs"/>
              </a:rPr>
              <a:t>的</a:t>
            </a:r>
            <a:r>
              <a:rPr lang="en-US" altLang="zh-CN" sz="2400" dirty="0">
                <a:ln>
                  <a:solidFill>
                    <a:srgbClr val="FF0000"/>
                  </a:solidFill>
                </a:ln>
                <a:solidFill>
                  <a:srgbClr val="C00000"/>
                </a:solidFill>
                <a:latin typeface="黑体" pitchFamily="2" charset="-122"/>
                <a:ea typeface="黑体" pitchFamily="2" charset="-122"/>
                <a:cs typeface="+mj-cs"/>
              </a:rPr>
              <a:t>K-Means</a:t>
            </a:r>
            <a:r>
              <a:rPr lang="zh-CN" altLang="en-US" sz="2400" dirty="0">
                <a:ln>
                  <a:solidFill>
                    <a:srgbClr val="FF0000"/>
                  </a:solidFill>
                </a:ln>
                <a:solidFill>
                  <a:srgbClr val="C00000"/>
                </a:solidFill>
                <a:latin typeface="黑体" pitchFamily="2" charset="-122"/>
                <a:ea typeface="黑体" pitchFamily="2" charset="-122"/>
                <a:cs typeface="+mj-cs"/>
              </a:rPr>
              <a:t>并行算法设计</a:t>
            </a:r>
            <a:endParaRPr lang="en-US" altLang="zh-CN" sz="2400" dirty="0">
              <a:ln>
                <a:solidFill>
                  <a:srgbClr val="FF0000"/>
                </a:solidFill>
              </a:ln>
              <a:solidFill>
                <a:srgbClr val="C00000"/>
              </a:solidFill>
              <a:latin typeface="黑体" pitchFamily="2" charset="-122"/>
              <a:ea typeface="黑体" pitchFamily="2" charset="-122"/>
              <a:cs typeface="+mj-cs"/>
            </a:endParaRPr>
          </a:p>
        </p:txBody>
      </p:sp>
      <p:sp>
        <p:nvSpPr>
          <p:cNvPr id="28676" name="Rectangle 5"/>
          <p:cNvSpPr>
            <a:spLocks noChangeArrowheads="1"/>
          </p:cNvSpPr>
          <p:nvPr/>
        </p:nvSpPr>
        <p:spPr bwMode="auto">
          <a:xfrm>
            <a:off x="457200" y="933450"/>
            <a:ext cx="5749925" cy="522288"/>
          </a:xfrm>
          <a:prstGeom prst="rect">
            <a:avLst/>
          </a:prstGeom>
          <a:noFill/>
          <a:ln w="9525">
            <a:noFill/>
            <a:miter lim="800000"/>
            <a:headEnd/>
            <a:tailEnd/>
          </a:ln>
        </p:spPr>
        <p:txBody>
          <a:bodyPr wrap="none">
            <a:spAutoFit/>
          </a:bodyPr>
          <a:lstStyle/>
          <a:p>
            <a:r>
              <a:rPr lang="en-US" altLang="zh-CN" sz="2800">
                <a:solidFill>
                  <a:srgbClr val="00B050"/>
                </a:solidFill>
                <a:latin typeface="黑体" pitchFamily="2" charset="-122"/>
                <a:ea typeface="黑体" pitchFamily="2" charset="-122"/>
              </a:rPr>
              <a:t>MapReduce</a:t>
            </a:r>
            <a:r>
              <a:rPr lang="zh-CN" altLang="en-US" sz="2800">
                <a:solidFill>
                  <a:srgbClr val="00B050"/>
                </a:solidFill>
                <a:latin typeface="黑体" pitchFamily="2" charset="-122"/>
                <a:ea typeface="黑体" pitchFamily="2" charset="-122"/>
              </a:rPr>
              <a:t>并行化聚类算法设计思路</a:t>
            </a:r>
          </a:p>
        </p:txBody>
      </p:sp>
    </p:spTree>
  </p:cSld>
  <p:clrMapOvr>
    <a:masterClrMapping/>
  </p:clrMapOvr>
  <p:transition spd="med">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08000" y="825500"/>
            <a:ext cx="8051800" cy="4572000"/>
          </a:xfrm>
        </p:spPr>
        <p:txBody>
          <a:bodyPr>
            <a:normAutofit lnSpcReduction="10000"/>
          </a:bodyPr>
          <a:lstStyle/>
          <a:p>
            <a:pPr marL="0" indent="-274320" eaLnBrk="1" fontAlgn="auto" hangingPunct="1">
              <a:spcBef>
                <a:spcPts val="580"/>
              </a:spcBef>
              <a:spcAft>
                <a:spcPts val="0"/>
              </a:spcAft>
              <a:buFont typeface="Wingdings 2"/>
              <a:buNone/>
              <a:defRPr/>
            </a:pPr>
            <a:r>
              <a:rPr lang="zh-CN" altLang="en-US" sz="2800" dirty="0" smtClean="0">
                <a:solidFill>
                  <a:srgbClr val="00B050"/>
                </a:solidFill>
                <a:latin typeface="黑体" pitchFamily="2" charset="-122"/>
                <a:ea typeface="黑体" pitchFamily="2" charset="-122"/>
              </a:rPr>
              <a:t>需要全局共享的数据</a:t>
            </a:r>
          </a:p>
          <a:p>
            <a:pPr marL="274320" indent="-274320" eaLnBrk="1" fontAlgn="auto" hangingPunct="1">
              <a:spcBef>
                <a:spcPts val="580"/>
              </a:spcBef>
              <a:spcAft>
                <a:spcPts val="0"/>
              </a:spcAft>
              <a:buFont typeface="Wingdings 2"/>
              <a:buNone/>
              <a:defRPr/>
            </a:pPr>
            <a:endParaRPr lang="en-US" altLang="zh-CN" dirty="0" smtClean="0"/>
          </a:p>
          <a:p>
            <a:pPr marL="274320" indent="-274320" eaLnBrk="1" fontAlgn="auto" hangingPunct="1">
              <a:spcBef>
                <a:spcPts val="580"/>
              </a:spcBef>
              <a:spcAft>
                <a:spcPts val="0"/>
              </a:spcAft>
              <a:buFont typeface="Wingdings 2"/>
              <a:buChar char=""/>
              <a:defRPr/>
            </a:pPr>
            <a:r>
              <a:rPr lang="zh-CN" altLang="en-US" dirty="0" smtClean="0">
                <a:latin typeface="黑体" pitchFamily="2" charset="-122"/>
                <a:ea typeface="黑体" pitchFamily="2" charset="-122"/>
              </a:rPr>
              <a:t>每一个节点需要访问如下的全局文件</a:t>
            </a:r>
            <a:endParaRPr lang="en-US" altLang="zh-CN" dirty="0" smtClean="0">
              <a:latin typeface="黑体" pitchFamily="2" charset="-122"/>
              <a:ea typeface="黑体" pitchFamily="2" charset="-122"/>
            </a:endParaRPr>
          </a:p>
          <a:p>
            <a:pPr marL="548640" lvl="1" eaLnBrk="1" fontAlgn="auto" hangingPunct="1">
              <a:spcBef>
                <a:spcPts val="370"/>
              </a:spcBef>
              <a:spcAft>
                <a:spcPts val="0"/>
              </a:spcAft>
              <a:buFont typeface="Wingdings 2" pitchFamily="18" charset="2"/>
              <a:buChar char=""/>
              <a:defRPr/>
            </a:pPr>
            <a:r>
              <a:rPr lang="zh-CN" altLang="en-US" dirty="0" smtClean="0">
                <a:solidFill>
                  <a:srgbClr val="0000FF"/>
                </a:solidFill>
                <a:latin typeface="黑体" pitchFamily="2" charset="-122"/>
                <a:ea typeface="黑体" pitchFamily="2" charset="-122"/>
              </a:rPr>
              <a:t> 当前的迭代计数</a:t>
            </a:r>
            <a:endParaRPr lang="en-US" altLang="zh-CN" dirty="0" smtClean="0">
              <a:solidFill>
                <a:srgbClr val="0000FF"/>
              </a:solidFill>
              <a:latin typeface="黑体" pitchFamily="2" charset="-122"/>
              <a:ea typeface="黑体" pitchFamily="2" charset="-122"/>
            </a:endParaRPr>
          </a:p>
          <a:p>
            <a:pPr marL="548640" lvl="1" eaLnBrk="1" fontAlgn="auto" hangingPunct="1">
              <a:spcBef>
                <a:spcPts val="370"/>
              </a:spcBef>
              <a:spcAft>
                <a:spcPts val="0"/>
              </a:spcAft>
              <a:buFont typeface="Wingdings 2" pitchFamily="18" charset="2"/>
              <a:buChar char=""/>
              <a:defRPr/>
            </a:pPr>
            <a:r>
              <a:rPr lang="en-US" altLang="zh-CN" dirty="0" smtClean="0">
                <a:solidFill>
                  <a:srgbClr val="0000FF"/>
                </a:solidFill>
                <a:latin typeface="黑体" pitchFamily="2" charset="-122"/>
                <a:ea typeface="黑体" pitchFamily="2" charset="-122"/>
              </a:rPr>
              <a:t> K</a:t>
            </a:r>
            <a:r>
              <a:rPr lang="zh-CN" altLang="en-US" dirty="0" smtClean="0">
                <a:solidFill>
                  <a:srgbClr val="0000FF"/>
                </a:solidFill>
                <a:latin typeface="黑体" pitchFamily="2" charset="-122"/>
                <a:ea typeface="黑体" pitchFamily="2" charset="-122"/>
              </a:rPr>
              <a:t>个表示不同聚类中心的如下的数据结构</a:t>
            </a:r>
            <a:r>
              <a:rPr lang="en-US" altLang="zh-CN" dirty="0" smtClean="0">
                <a:solidFill>
                  <a:srgbClr val="0000FF"/>
                </a:solidFill>
                <a:latin typeface="黑体" pitchFamily="2" charset="-122"/>
                <a:ea typeface="黑体" pitchFamily="2" charset="-122"/>
              </a:rPr>
              <a:t>    </a:t>
            </a:r>
          </a:p>
          <a:p>
            <a:pPr marL="548640" lvl="1" eaLnBrk="1" fontAlgn="auto" hangingPunct="1">
              <a:spcBef>
                <a:spcPts val="370"/>
              </a:spcBef>
              <a:spcAft>
                <a:spcPts val="0"/>
              </a:spcAft>
              <a:buFont typeface="Wingdings 2"/>
              <a:buNone/>
              <a:defRPr/>
            </a:pPr>
            <a:r>
              <a:rPr lang="en-US" altLang="zh-CN" dirty="0" smtClean="0">
                <a:solidFill>
                  <a:srgbClr val="0000FF"/>
                </a:solidFill>
                <a:latin typeface="黑体" pitchFamily="2" charset="-122"/>
                <a:ea typeface="黑体" pitchFamily="2" charset="-122"/>
              </a:rPr>
              <a:t>       </a:t>
            </a:r>
          </a:p>
          <a:p>
            <a:pPr marL="548640" lvl="1" eaLnBrk="1" fontAlgn="auto" hangingPunct="1">
              <a:spcBef>
                <a:spcPts val="370"/>
              </a:spcBef>
              <a:spcAft>
                <a:spcPts val="0"/>
              </a:spcAft>
              <a:buFont typeface="Wingdings 2"/>
              <a:buNone/>
              <a:defRPr/>
            </a:pPr>
            <a:r>
              <a:rPr lang="en-US" altLang="zh-CN" dirty="0" smtClean="0">
                <a:solidFill>
                  <a:srgbClr val="0000FF"/>
                </a:solidFill>
                <a:latin typeface="黑体" pitchFamily="2" charset="-122"/>
                <a:ea typeface="黑体" pitchFamily="2" charset="-122"/>
              </a:rPr>
              <a:t>       </a:t>
            </a:r>
            <a:r>
              <a:rPr lang="en-US" altLang="zh-CN" dirty="0" smtClean="0">
                <a:latin typeface="Arial Narrow" pitchFamily="34" charset="0"/>
                <a:ea typeface="黑体" pitchFamily="2" charset="-122"/>
              </a:rPr>
              <a:t>cluster id</a:t>
            </a:r>
          </a:p>
          <a:p>
            <a:pPr marL="548640" lvl="1" eaLnBrk="1" fontAlgn="auto" hangingPunct="1">
              <a:spcBef>
                <a:spcPts val="370"/>
              </a:spcBef>
              <a:spcAft>
                <a:spcPts val="0"/>
              </a:spcAft>
              <a:buFont typeface="Wingdings 2"/>
              <a:buNone/>
              <a:defRPr/>
            </a:pPr>
            <a:r>
              <a:rPr lang="en-US" altLang="zh-CN" dirty="0" smtClean="0">
                <a:latin typeface="Arial Narrow" pitchFamily="34" charset="0"/>
                <a:ea typeface="黑体" pitchFamily="2" charset="-122"/>
              </a:rPr>
              <a:t>               cluster center</a:t>
            </a:r>
          </a:p>
          <a:p>
            <a:pPr marL="548640" lvl="1" eaLnBrk="1" fontAlgn="auto" hangingPunct="1">
              <a:spcBef>
                <a:spcPts val="370"/>
              </a:spcBef>
              <a:spcAft>
                <a:spcPts val="0"/>
              </a:spcAft>
              <a:buFont typeface="Wingdings 2"/>
              <a:buNone/>
              <a:defRPr/>
            </a:pPr>
            <a:r>
              <a:rPr lang="zh-CN" altLang="en-US" dirty="0" smtClean="0">
                <a:latin typeface="Arial Narrow" pitchFamily="34" charset="0"/>
                <a:ea typeface="黑体" pitchFamily="2" charset="-122"/>
              </a:rPr>
              <a:t>               属于该</a:t>
            </a:r>
            <a:r>
              <a:rPr lang="en-US" altLang="zh-CN" dirty="0" smtClean="0">
                <a:latin typeface="Arial Narrow" pitchFamily="34" charset="0"/>
                <a:ea typeface="黑体" pitchFamily="2" charset="-122"/>
              </a:rPr>
              <a:t>cluster  center</a:t>
            </a:r>
            <a:r>
              <a:rPr lang="zh-CN" altLang="en-US" dirty="0" smtClean="0">
                <a:latin typeface="Arial Narrow" pitchFamily="34" charset="0"/>
                <a:ea typeface="黑体" pitchFamily="2" charset="-122"/>
              </a:rPr>
              <a:t>的数据点的个数</a:t>
            </a:r>
            <a:endParaRPr lang="en-US" altLang="zh-CN" dirty="0" smtClean="0">
              <a:latin typeface="Arial Narrow" pitchFamily="34" charset="0"/>
              <a:ea typeface="黑体" pitchFamily="2" charset="-122"/>
            </a:endParaRPr>
          </a:p>
          <a:p>
            <a:pPr marL="274320" indent="-274320" eaLnBrk="1" fontAlgn="auto" hangingPunct="1">
              <a:spcBef>
                <a:spcPts val="580"/>
              </a:spcBef>
              <a:spcAft>
                <a:spcPts val="0"/>
              </a:spcAft>
              <a:buFont typeface="Wingdings 2"/>
              <a:buChar char=""/>
              <a:defRPr/>
            </a:pPr>
            <a:endParaRPr lang="en-US" altLang="zh-CN" dirty="0" smtClean="0">
              <a:latin typeface="黑体" pitchFamily="2" charset="-122"/>
              <a:ea typeface="黑体" pitchFamily="2" charset="-122"/>
            </a:endParaRPr>
          </a:p>
          <a:p>
            <a:pPr marL="274320" indent="-274320" eaLnBrk="1" fontAlgn="auto" hangingPunct="1">
              <a:spcBef>
                <a:spcPts val="580"/>
              </a:spcBef>
              <a:spcAft>
                <a:spcPts val="0"/>
              </a:spcAft>
              <a:buFont typeface="Wingdings 2"/>
              <a:buChar char=""/>
              <a:defRPr/>
            </a:pPr>
            <a:r>
              <a:rPr lang="zh-CN" altLang="en-US" dirty="0" smtClean="0">
                <a:latin typeface="黑体" pitchFamily="2" charset="-122"/>
                <a:ea typeface="黑体" pitchFamily="2" charset="-122"/>
              </a:rPr>
              <a:t>这是</a:t>
            </a:r>
            <a:r>
              <a:rPr lang="zh-CN" altLang="en-US" dirty="0" smtClean="0">
                <a:solidFill>
                  <a:srgbClr val="FF0000"/>
                </a:solidFill>
                <a:latin typeface="黑体" pitchFamily="2" charset="-122"/>
                <a:ea typeface="黑体" pitchFamily="2" charset="-122"/>
              </a:rPr>
              <a:t>唯一的全局文件</a:t>
            </a:r>
            <a:endParaRPr lang="zh-CN" altLang="en-US" dirty="0">
              <a:solidFill>
                <a:srgbClr val="FF0000"/>
              </a:solidFill>
              <a:latin typeface="黑体" pitchFamily="2" charset="-122"/>
              <a:ea typeface="黑体" pitchFamily="2" charset="-122"/>
            </a:endParaRPr>
          </a:p>
        </p:txBody>
      </p:sp>
      <p:sp>
        <p:nvSpPr>
          <p:cNvPr id="8" name="图文框 7"/>
          <p:cNvSpPr/>
          <p:nvPr/>
        </p:nvSpPr>
        <p:spPr>
          <a:xfrm>
            <a:off x="1377950" y="3136900"/>
            <a:ext cx="6264275" cy="1562100"/>
          </a:xfrm>
          <a:prstGeom prst="frame">
            <a:avLst>
              <a:gd name="adj1" fmla="val 221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Arial Narrow" pitchFamily="34" charset="0"/>
            </a:endParaRPr>
          </a:p>
        </p:txBody>
      </p:sp>
      <p:sp>
        <p:nvSpPr>
          <p:cNvPr id="6" name="Rectangle 5"/>
          <p:cNvSpPr/>
          <p:nvPr/>
        </p:nvSpPr>
        <p:spPr>
          <a:xfrm>
            <a:off x="1164186" y="158234"/>
            <a:ext cx="7751213" cy="604781"/>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fontAlgn="auto">
              <a:lnSpc>
                <a:spcPct val="120000"/>
              </a:lnSpc>
              <a:spcBef>
                <a:spcPts val="580"/>
              </a:spcBef>
              <a:spcAft>
                <a:spcPts val="600"/>
              </a:spcAft>
              <a:defRPr/>
            </a:pPr>
            <a:r>
              <a:rPr lang="zh-CN" altLang="en-US" sz="2400" dirty="0">
                <a:ln>
                  <a:solidFill>
                    <a:srgbClr val="FF0000"/>
                  </a:solidFill>
                </a:ln>
                <a:solidFill>
                  <a:srgbClr val="C00000"/>
                </a:solidFill>
                <a:latin typeface="黑体" pitchFamily="2" charset="-122"/>
                <a:ea typeface="黑体" pitchFamily="2" charset="-122"/>
                <a:cs typeface="+mj-cs"/>
              </a:rPr>
              <a:t>基于</a:t>
            </a:r>
            <a:r>
              <a:rPr lang="en-US" altLang="zh-CN" sz="2400" dirty="0">
                <a:ln>
                  <a:solidFill>
                    <a:srgbClr val="FF0000"/>
                  </a:solidFill>
                </a:ln>
                <a:solidFill>
                  <a:srgbClr val="C00000"/>
                </a:solidFill>
                <a:latin typeface="黑体" pitchFamily="2" charset="-122"/>
                <a:ea typeface="黑体" pitchFamily="2" charset="-122"/>
                <a:cs typeface="+mj-cs"/>
              </a:rPr>
              <a:t>MapReduce</a:t>
            </a:r>
            <a:r>
              <a:rPr lang="zh-CN" altLang="en-US" sz="2400" dirty="0">
                <a:ln>
                  <a:solidFill>
                    <a:srgbClr val="FF0000"/>
                  </a:solidFill>
                </a:ln>
                <a:solidFill>
                  <a:srgbClr val="C00000"/>
                </a:solidFill>
                <a:latin typeface="黑体" pitchFamily="2" charset="-122"/>
                <a:ea typeface="黑体" pitchFamily="2" charset="-122"/>
                <a:cs typeface="+mj-cs"/>
              </a:rPr>
              <a:t>的</a:t>
            </a:r>
            <a:r>
              <a:rPr lang="en-US" altLang="zh-CN" sz="2400" dirty="0">
                <a:ln>
                  <a:solidFill>
                    <a:srgbClr val="FF0000"/>
                  </a:solidFill>
                </a:ln>
                <a:solidFill>
                  <a:srgbClr val="C00000"/>
                </a:solidFill>
                <a:latin typeface="黑体" pitchFamily="2" charset="-122"/>
                <a:ea typeface="黑体" pitchFamily="2" charset="-122"/>
                <a:cs typeface="+mj-cs"/>
              </a:rPr>
              <a:t>K-Means</a:t>
            </a:r>
            <a:r>
              <a:rPr lang="zh-CN" altLang="en-US" sz="2400" dirty="0">
                <a:ln>
                  <a:solidFill>
                    <a:srgbClr val="FF0000"/>
                  </a:solidFill>
                </a:ln>
                <a:solidFill>
                  <a:srgbClr val="C00000"/>
                </a:solidFill>
                <a:latin typeface="黑体" pitchFamily="2" charset="-122"/>
                <a:ea typeface="黑体" pitchFamily="2" charset="-122"/>
                <a:cs typeface="+mj-cs"/>
              </a:rPr>
              <a:t>并行算法设计</a:t>
            </a:r>
            <a:endParaRPr lang="en-US" altLang="zh-CN" sz="2400" dirty="0">
              <a:ln>
                <a:solidFill>
                  <a:srgbClr val="FF0000"/>
                </a:solidFill>
              </a:ln>
              <a:solidFill>
                <a:srgbClr val="C00000"/>
              </a:solidFill>
              <a:latin typeface="黑体" pitchFamily="2" charset="-122"/>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下箭头 47"/>
          <p:cNvSpPr/>
          <p:nvPr/>
        </p:nvSpPr>
        <p:spPr>
          <a:xfrm>
            <a:off x="2268538" y="2746375"/>
            <a:ext cx="484187" cy="792163"/>
          </a:xfrm>
          <a:prstGeom prst="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endParaRPr>
          </a:p>
        </p:txBody>
      </p:sp>
      <p:sp>
        <p:nvSpPr>
          <p:cNvPr id="38" name="下箭头 37"/>
          <p:cNvSpPr/>
          <p:nvPr/>
        </p:nvSpPr>
        <p:spPr>
          <a:xfrm>
            <a:off x="7688263" y="2746375"/>
            <a:ext cx="484187" cy="792163"/>
          </a:xfrm>
          <a:prstGeom prst="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endParaRPr>
          </a:p>
        </p:txBody>
      </p:sp>
      <p:sp>
        <p:nvSpPr>
          <p:cNvPr id="37" name="下箭头 36"/>
          <p:cNvSpPr/>
          <p:nvPr/>
        </p:nvSpPr>
        <p:spPr>
          <a:xfrm>
            <a:off x="4859338" y="2746375"/>
            <a:ext cx="485775" cy="792163"/>
          </a:xfrm>
          <a:prstGeom prst="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endParaRPr>
          </a:p>
        </p:txBody>
      </p:sp>
      <p:sp>
        <p:nvSpPr>
          <p:cNvPr id="36" name="下箭头 35"/>
          <p:cNvSpPr/>
          <p:nvPr/>
        </p:nvSpPr>
        <p:spPr>
          <a:xfrm>
            <a:off x="3276600" y="4114800"/>
            <a:ext cx="484188" cy="792163"/>
          </a:xfrm>
          <a:prstGeom prst="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endParaRPr>
          </a:p>
        </p:txBody>
      </p:sp>
      <p:cxnSp>
        <p:nvCxnSpPr>
          <p:cNvPr id="15" name="直接箭头连接符 14"/>
          <p:cNvCxnSpPr/>
          <p:nvPr/>
        </p:nvCxnSpPr>
        <p:spPr>
          <a:xfrm>
            <a:off x="900113" y="2601913"/>
            <a:ext cx="1079500" cy="0"/>
          </a:xfrm>
          <a:prstGeom prst="straightConnector1">
            <a:avLst/>
          </a:prstGeom>
          <a:ln w="38100" cmpd="sng">
            <a:solidFill>
              <a:srgbClr val="7030A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 name="下箭头 9"/>
          <p:cNvSpPr/>
          <p:nvPr/>
        </p:nvSpPr>
        <p:spPr>
          <a:xfrm>
            <a:off x="7615238" y="1306513"/>
            <a:ext cx="485775" cy="977900"/>
          </a:xfrm>
          <a:prstGeom prst="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下箭头 8"/>
          <p:cNvSpPr/>
          <p:nvPr/>
        </p:nvSpPr>
        <p:spPr>
          <a:xfrm>
            <a:off x="4806950" y="1306513"/>
            <a:ext cx="485775" cy="977900"/>
          </a:xfrm>
          <a:prstGeom prst="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下箭头 7"/>
          <p:cNvSpPr/>
          <p:nvPr/>
        </p:nvSpPr>
        <p:spPr>
          <a:xfrm>
            <a:off x="2268538" y="1306513"/>
            <a:ext cx="484187" cy="977900"/>
          </a:xfrm>
          <a:prstGeom prst="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endParaRPr>
          </a:p>
        </p:txBody>
      </p:sp>
      <p:sp>
        <p:nvSpPr>
          <p:cNvPr id="4" name="圆角矩形 3"/>
          <p:cNvSpPr/>
          <p:nvPr/>
        </p:nvSpPr>
        <p:spPr>
          <a:xfrm>
            <a:off x="1476375" y="990600"/>
            <a:ext cx="7488238" cy="460375"/>
          </a:xfrm>
          <a:prstGeom prst="round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400" b="1" dirty="0">
                <a:latin typeface="黑体" pitchFamily="2" charset="-122"/>
                <a:ea typeface="黑体" pitchFamily="2" charset="-122"/>
              </a:rPr>
              <a:t>原始数据点数据文件</a:t>
            </a:r>
          </a:p>
        </p:txBody>
      </p:sp>
      <p:sp>
        <p:nvSpPr>
          <p:cNvPr id="5" name="圆角矩形 4"/>
          <p:cNvSpPr/>
          <p:nvPr/>
        </p:nvSpPr>
        <p:spPr>
          <a:xfrm>
            <a:off x="1979613" y="2314575"/>
            <a:ext cx="1296987" cy="503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atin typeface="Arial Narrow" pitchFamily="34" charset="0"/>
              </a:rPr>
              <a:t>Mapper1</a:t>
            </a:r>
            <a:endParaRPr lang="zh-CN" altLang="en-US" b="1" dirty="0">
              <a:latin typeface="Arial Narrow" pitchFamily="34" charset="0"/>
            </a:endParaRPr>
          </a:p>
        </p:txBody>
      </p:sp>
      <p:sp>
        <p:nvSpPr>
          <p:cNvPr id="11" name="圆角矩形 10"/>
          <p:cNvSpPr/>
          <p:nvPr/>
        </p:nvSpPr>
        <p:spPr>
          <a:xfrm>
            <a:off x="4427538" y="2314575"/>
            <a:ext cx="1296987" cy="503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atin typeface="Arial Narrow" pitchFamily="34" charset="0"/>
              </a:rPr>
              <a:t>Mapper2</a:t>
            </a:r>
            <a:endParaRPr lang="zh-CN" altLang="en-US" b="1" dirty="0">
              <a:latin typeface="Arial Narrow" pitchFamily="34" charset="0"/>
            </a:endParaRPr>
          </a:p>
        </p:txBody>
      </p:sp>
      <p:sp>
        <p:nvSpPr>
          <p:cNvPr id="12" name="圆角矩形 11"/>
          <p:cNvSpPr/>
          <p:nvPr/>
        </p:nvSpPr>
        <p:spPr>
          <a:xfrm>
            <a:off x="7235825" y="2314575"/>
            <a:ext cx="1296988" cy="503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atin typeface="Arial Narrow" pitchFamily="34" charset="0"/>
              </a:rPr>
              <a:t>Mapper3</a:t>
            </a:r>
            <a:endParaRPr lang="zh-CN" altLang="en-US" b="1" dirty="0">
              <a:latin typeface="Arial Narrow" pitchFamily="34" charset="0"/>
            </a:endParaRPr>
          </a:p>
        </p:txBody>
      </p:sp>
      <p:sp>
        <p:nvSpPr>
          <p:cNvPr id="13" name="立方体 12"/>
          <p:cNvSpPr/>
          <p:nvPr/>
        </p:nvSpPr>
        <p:spPr>
          <a:xfrm>
            <a:off x="279400" y="2026444"/>
            <a:ext cx="692200" cy="4464496"/>
          </a:xfrm>
          <a:prstGeom prst="cube">
            <a:avLst/>
          </a:prstGeom>
          <a:solidFill>
            <a:schemeClr val="accent6">
              <a:lumMod val="60000"/>
              <a:lumOff val="40000"/>
            </a:schemeClr>
          </a:solidFill>
          <a:effectLst>
            <a:innerShdw blurRad="63500" dist="50800" dir="18900000">
              <a:srgbClr val="FFFF00">
                <a:alpha val="50000"/>
              </a:srgb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chemeClr val="tx1"/>
                </a:solidFill>
                <a:latin typeface="黑体" pitchFamily="2" charset="-122"/>
                <a:ea typeface="黑体" pitchFamily="2" charset="-122"/>
              </a:rPr>
              <a:t>聚类中心信息</a:t>
            </a:r>
          </a:p>
        </p:txBody>
      </p:sp>
      <p:cxnSp>
        <p:nvCxnSpPr>
          <p:cNvPr id="24" name="直接连接符 23"/>
          <p:cNvCxnSpPr/>
          <p:nvPr/>
        </p:nvCxnSpPr>
        <p:spPr>
          <a:xfrm rot="5400000" flipH="1" flipV="1">
            <a:off x="1259681" y="2242344"/>
            <a:ext cx="719138"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19250" y="1882775"/>
            <a:ext cx="3024188"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rot="5400000">
            <a:off x="4428332" y="2097881"/>
            <a:ext cx="431800" cy="1587"/>
          </a:xfrm>
          <a:prstGeom prst="straightConnector1">
            <a:avLst/>
          </a:prstGeom>
          <a:ln w="38100">
            <a:solidFill>
              <a:srgbClr val="7030A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500563" y="1882775"/>
            <a:ext cx="3024187"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a:off x="7308850" y="2097088"/>
            <a:ext cx="430213" cy="1587"/>
          </a:xfrm>
          <a:prstGeom prst="straightConnector1">
            <a:avLst/>
          </a:prstGeom>
          <a:ln w="38100">
            <a:solidFill>
              <a:srgbClr val="7030A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1331913" y="3538538"/>
            <a:ext cx="7561262" cy="57626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solidFill>
                  <a:srgbClr val="FFFF00"/>
                </a:solidFill>
                <a:latin typeface="Arial Narrow" pitchFamily="34" charset="0"/>
              </a:rPr>
              <a:t>Shuffle and Sort</a:t>
            </a:r>
            <a:endParaRPr lang="zh-CN" altLang="en-US" b="1" dirty="0">
              <a:solidFill>
                <a:srgbClr val="FFFF00"/>
              </a:solidFill>
              <a:latin typeface="Arial Narrow" pitchFamily="34" charset="0"/>
            </a:endParaRPr>
          </a:p>
        </p:txBody>
      </p:sp>
      <p:sp>
        <p:nvSpPr>
          <p:cNvPr id="39" name="圆角矩形 38"/>
          <p:cNvSpPr/>
          <p:nvPr/>
        </p:nvSpPr>
        <p:spPr>
          <a:xfrm>
            <a:off x="2843213" y="4906963"/>
            <a:ext cx="1296987" cy="503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atin typeface="Arial Narrow" pitchFamily="34" charset="0"/>
              </a:rPr>
              <a:t>Reducer1</a:t>
            </a:r>
            <a:endParaRPr lang="zh-CN" altLang="en-US" b="1" dirty="0">
              <a:latin typeface="Arial Narrow" pitchFamily="34" charset="0"/>
            </a:endParaRPr>
          </a:p>
        </p:txBody>
      </p:sp>
      <p:sp>
        <p:nvSpPr>
          <p:cNvPr id="40" name="圆角矩形 39"/>
          <p:cNvSpPr/>
          <p:nvPr/>
        </p:nvSpPr>
        <p:spPr>
          <a:xfrm>
            <a:off x="6156325" y="4906963"/>
            <a:ext cx="1295400" cy="503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atin typeface="Arial Narrow" pitchFamily="34" charset="0"/>
              </a:rPr>
              <a:t>Reducer2</a:t>
            </a:r>
            <a:endParaRPr lang="zh-CN" altLang="en-US" b="1" dirty="0">
              <a:latin typeface="Arial Narrow" pitchFamily="34" charset="0"/>
            </a:endParaRPr>
          </a:p>
        </p:txBody>
      </p:sp>
      <p:sp>
        <p:nvSpPr>
          <p:cNvPr id="41" name="下箭头 40"/>
          <p:cNvSpPr/>
          <p:nvPr/>
        </p:nvSpPr>
        <p:spPr>
          <a:xfrm>
            <a:off x="6588125" y="4114800"/>
            <a:ext cx="484188" cy="792163"/>
          </a:xfrm>
          <a:prstGeom prst="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endParaRPr>
          </a:p>
        </p:txBody>
      </p:sp>
      <p:sp>
        <p:nvSpPr>
          <p:cNvPr id="43" name="圆角右箭头 42"/>
          <p:cNvSpPr/>
          <p:nvPr/>
        </p:nvSpPr>
        <p:spPr>
          <a:xfrm rot="10800000">
            <a:off x="971550" y="5410200"/>
            <a:ext cx="2520950" cy="504825"/>
          </a:xfrm>
          <a:prstGeom prst="bentArrow">
            <a:avLst>
              <a:gd name="adj1" fmla="val 25000"/>
              <a:gd name="adj2" fmla="val 41377"/>
              <a:gd name="adj3" fmla="val 25000"/>
              <a:gd name="adj4" fmla="val 36191"/>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44" name="圆角右箭头 43"/>
          <p:cNvSpPr/>
          <p:nvPr/>
        </p:nvSpPr>
        <p:spPr>
          <a:xfrm rot="10800000">
            <a:off x="971550" y="5410200"/>
            <a:ext cx="5976938" cy="865188"/>
          </a:xfrm>
          <a:prstGeom prst="bentArrow">
            <a:avLst>
              <a:gd name="adj1" fmla="val 25000"/>
              <a:gd name="adj2" fmla="val 13310"/>
              <a:gd name="adj3" fmla="val 25000"/>
              <a:gd name="adj4" fmla="val 36191"/>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47" name="矩形 46"/>
          <p:cNvSpPr/>
          <p:nvPr/>
        </p:nvSpPr>
        <p:spPr>
          <a:xfrm>
            <a:off x="1258888" y="1666875"/>
            <a:ext cx="7416800" cy="4911725"/>
          </a:xfrm>
          <a:prstGeom prst="rect">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Rectangle 26"/>
          <p:cNvSpPr/>
          <p:nvPr/>
        </p:nvSpPr>
        <p:spPr>
          <a:xfrm>
            <a:off x="1164186" y="158234"/>
            <a:ext cx="7751213" cy="604781"/>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fontAlgn="auto">
              <a:lnSpc>
                <a:spcPct val="120000"/>
              </a:lnSpc>
              <a:spcBef>
                <a:spcPts val="580"/>
              </a:spcBef>
              <a:spcAft>
                <a:spcPts val="600"/>
              </a:spcAft>
              <a:defRPr/>
            </a:pPr>
            <a:r>
              <a:rPr lang="zh-CN" altLang="en-US" sz="2400" dirty="0">
                <a:ln>
                  <a:solidFill>
                    <a:srgbClr val="FF0000"/>
                  </a:solidFill>
                </a:ln>
                <a:solidFill>
                  <a:srgbClr val="C00000"/>
                </a:solidFill>
                <a:latin typeface="黑体" pitchFamily="2" charset="-122"/>
                <a:ea typeface="黑体" pitchFamily="2" charset="-122"/>
                <a:cs typeface="+mj-cs"/>
              </a:rPr>
              <a:t>基于</a:t>
            </a:r>
            <a:r>
              <a:rPr lang="en-US" altLang="zh-CN" sz="2400" dirty="0">
                <a:ln>
                  <a:solidFill>
                    <a:srgbClr val="FF0000"/>
                  </a:solidFill>
                </a:ln>
                <a:solidFill>
                  <a:srgbClr val="C00000"/>
                </a:solidFill>
                <a:latin typeface="黑体" pitchFamily="2" charset="-122"/>
                <a:ea typeface="黑体" pitchFamily="2" charset="-122"/>
                <a:cs typeface="+mj-cs"/>
              </a:rPr>
              <a:t>MapReduce</a:t>
            </a:r>
            <a:r>
              <a:rPr lang="zh-CN" altLang="en-US" sz="2400" dirty="0">
                <a:ln>
                  <a:solidFill>
                    <a:srgbClr val="FF0000"/>
                  </a:solidFill>
                </a:ln>
                <a:solidFill>
                  <a:srgbClr val="C00000"/>
                </a:solidFill>
                <a:latin typeface="黑体" pitchFamily="2" charset="-122"/>
                <a:ea typeface="黑体" pitchFamily="2" charset="-122"/>
                <a:cs typeface="+mj-cs"/>
              </a:rPr>
              <a:t>的</a:t>
            </a:r>
            <a:r>
              <a:rPr lang="en-US" altLang="zh-CN" sz="2400" dirty="0">
                <a:ln>
                  <a:solidFill>
                    <a:srgbClr val="FF0000"/>
                  </a:solidFill>
                </a:ln>
                <a:solidFill>
                  <a:srgbClr val="C00000"/>
                </a:solidFill>
                <a:latin typeface="黑体" pitchFamily="2" charset="-122"/>
                <a:ea typeface="黑体" pitchFamily="2" charset="-122"/>
                <a:cs typeface="+mj-cs"/>
              </a:rPr>
              <a:t>K-Means</a:t>
            </a:r>
            <a:r>
              <a:rPr lang="zh-CN" altLang="en-US" sz="2400" dirty="0">
                <a:ln>
                  <a:solidFill>
                    <a:srgbClr val="FF0000"/>
                  </a:solidFill>
                </a:ln>
                <a:solidFill>
                  <a:srgbClr val="C00000"/>
                </a:solidFill>
                <a:latin typeface="黑体" pitchFamily="2" charset="-122"/>
                <a:ea typeface="黑体" pitchFamily="2" charset="-122"/>
                <a:cs typeface="+mj-cs"/>
              </a:rPr>
              <a:t>并行算法设计</a:t>
            </a:r>
            <a:endParaRPr lang="en-US" altLang="zh-CN" sz="2400" dirty="0">
              <a:ln>
                <a:solidFill>
                  <a:srgbClr val="FF0000"/>
                </a:solidFill>
              </a:ln>
              <a:solidFill>
                <a:srgbClr val="C00000"/>
              </a:solidFill>
              <a:latin typeface="黑体" pitchFamily="2" charset="-122"/>
              <a:ea typeface="黑体" pitchFamily="2" charset="-122"/>
              <a:cs typeface="+mj-cs"/>
            </a:endParaRPr>
          </a:p>
        </p:txBody>
      </p:sp>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0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2000"/>
                                        <p:tgtEl>
                                          <p:spTgt spid="15"/>
                                        </p:tgtEl>
                                      </p:cBhvr>
                                    </p:animEffect>
                                  </p:childTnLst>
                                </p:cTn>
                              </p:par>
                              <p:par>
                                <p:cTn id="31" presetID="10"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2000"/>
                                        <p:tgtEl>
                                          <p:spTgt spid="24"/>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20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2000"/>
                                        <p:tgtEl>
                                          <p:spTgt spid="28"/>
                                        </p:tgtEl>
                                      </p:cBhvr>
                                    </p:animEffect>
                                  </p:childTnLst>
                                </p:cTn>
                              </p:par>
                              <p:par>
                                <p:cTn id="40" presetID="10" presetClass="entr" presetSubtype="0"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2000"/>
                                        <p:tgtEl>
                                          <p:spTgt spid="31"/>
                                        </p:tgtEl>
                                      </p:cBhvr>
                                    </p:animEffect>
                                  </p:childTnLst>
                                </p:cTn>
                              </p:par>
                              <p:par>
                                <p:cTn id="43" presetID="10"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20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box(in)">
                                      <p:cBhvr>
                                        <p:cTn id="50" dur="500"/>
                                        <p:tgtEl>
                                          <p:spTgt spid="48"/>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box(in)">
                                      <p:cBhvr>
                                        <p:cTn id="53" dur="500"/>
                                        <p:tgtEl>
                                          <p:spTgt spid="37"/>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box(in)">
                                      <p:cBhvr>
                                        <p:cTn id="56" dur="500"/>
                                        <p:tgtEl>
                                          <p:spTgt spid="38"/>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box(in)">
                                      <p:cBhvr>
                                        <p:cTn id="59" dur="500"/>
                                        <p:tgtEl>
                                          <p:spTgt spid="35"/>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box(in)">
                                      <p:cBhvr>
                                        <p:cTn id="64" dur="500"/>
                                        <p:tgtEl>
                                          <p:spTgt spid="39"/>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box(in)">
                                      <p:cBhvr>
                                        <p:cTn id="67" dur="500"/>
                                        <p:tgtEl>
                                          <p:spTgt spid="36"/>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box(in)">
                                      <p:cBhvr>
                                        <p:cTn id="70" dur="500"/>
                                        <p:tgtEl>
                                          <p:spTgt spid="41"/>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box(in)">
                                      <p:cBhvr>
                                        <p:cTn id="73" dur="500"/>
                                        <p:tgtEl>
                                          <p:spTgt spid="40"/>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nodeType="click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box(in)">
                                      <p:cBhvr>
                                        <p:cTn id="78" dur="500"/>
                                        <p:tgtEl>
                                          <p:spTgt spid="43"/>
                                        </p:tgtEl>
                                      </p:cBhvr>
                                    </p:animEffect>
                                  </p:childTnLst>
                                </p:cTn>
                              </p:par>
                              <p:par>
                                <p:cTn id="79" presetID="4" presetClass="entr" presetSubtype="16" fill="hold"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box(in)">
                                      <p:cBhvr>
                                        <p:cTn id="81" dur="500"/>
                                        <p:tgtEl>
                                          <p:spTgt spid="44"/>
                                        </p:tgtEl>
                                      </p:cBhvr>
                                    </p:animEffect>
                                  </p:childTnLst>
                                </p:cTn>
                              </p:par>
                            </p:childTnLst>
                          </p:cTn>
                        </p:par>
                      </p:childTnLst>
                    </p:cTn>
                  </p:par>
                  <p:par>
                    <p:cTn id="82" fill="hold">
                      <p:stCondLst>
                        <p:cond delay="indefinite"/>
                      </p:stCondLst>
                      <p:childTnLst>
                        <p:par>
                          <p:cTn id="83" fill="hold">
                            <p:stCondLst>
                              <p:cond delay="0"/>
                            </p:stCondLst>
                            <p:childTnLst>
                              <p:par>
                                <p:cTn id="84" presetID="15" presetClass="entr" presetSubtype="0" fill="hold" grpId="0" nodeType="clickEffect">
                                  <p:stCondLst>
                                    <p:cond delay="0"/>
                                  </p:stCondLst>
                                  <p:childTnLst>
                                    <p:set>
                                      <p:cBhvr>
                                        <p:cTn id="85" dur="1" fill="hold">
                                          <p:stCondLst>
                                            <p:cond delay="0"/>
                                          </p:stCondLst>
                                        </p:cTn>
                                        <p:tgtEl>
                                          <p:spTgt spid="47"/>
                                        </p:tgtEl>
                                        <p:attrNameLst>
                                          <p:attrName>style.visibility</p:attrName>
                                        </p:attrNameLst>
                                      </p:cBhvr>
                                      <p:to>
                                        <p:strVal val="visible"/>
                                      </p:to>
                                    </p:set>
                                    <p:anim calcmode="lin" valueType="num">
                                      <p:cBhvr>
                                        <p:cTn id="86" dur="1000" fill="hold"/>
                                        <p:tgtEl>
                                          <p:spTgt spid="47"/>
                                        </p:tgtEl>
                                        <p:attrNameLst>
                                          <p:attrName>ppt_w</p:attrName>
                                        </p:attrNameLst>
                                      </p:cBhvr>
                                      <p:tavLst>
                                        <p:tav tm="0">
                                          <p:val>
                                            <p:fltVal val="0"/>
                                          </p:val>
                                        </p:tav>
                                        <p:tav tm="100000">
                                          <p:val>
                                            <p:strVal val="#ppt_w"/>
                                          </p:val>
                                        </p:tav>
                                      </p:tavLst>
                                    </p:anim>
                                    <p:anim calcmode="lin" valueType="num">
                                      <p:cBhvr>
                                        <p:cTn id="87" dur="1000" fill="hold"/>
                                        <p:tgtEl>
                                          <p:spTgt spid="47"/>
                                        </p:tgtEl>
                                        <p:attrNameLst>
                                          <p:attrName>ppt_h</p:attrName>
                                        </p:attrNameLst>
                                      </p:cBhvr>
                                      <p:tavLst>
                                        <p:tav tm="0">
                                          <p:val>
                                            <p:fltVal val="0"/>
                                          </p:val>
                                        </p:tav>
                                        <p:tav tm="100000">
                                          <p:val>
                                            <p:strVal val="#ppt_h"/>
                                          </p:val>
                                        </p:tav>
                                      </p:tavLst>
                                    </p:anim>
                                    <p:anim calcmode="lin" valueType="num">
                                      <p:cBhvr>
                                        <p:cTn id="88" dur="1000" fill="hold"/>
                                        <p:tgtEl>
                                          <p:spTgt spid="47"/>
                                        </p:tgtEl>
                                        <p:attrNameLst>
                                          <p:attrName>ppt_x</p:attrName>
                                        </p:attrNameLst>
                                      </p:cBhvr>
                                      <p:tavLst>
                                        <p:tav tm="0" fmla="#ppt_x+(cos(-2*pi*(1-$))*-#ppt_x-sin(-2*pi*(1-$))*(1-#ppt_y))*(1-$)">
                                          <p:val>
                                            <p:fltVal val="0"/>
                                          </p:val>
                                        </p:tav>
                                        <p:tav tm="100000">
                                          <p:val>
                                            <p:fltVal val="1"/>
                                          </p:val>
                                        </p:tav>
                                      </p:tavLst>
                                    </p:anim>
                                    <p:anim calcmode="lin" valueType="num">
                                      <p:cBhvr>
                                        <p:cTn id="89" dur="1000" fill="hold"/>
                                        <p:tgtEl>
                                          <p:spTgt spid="4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38" grpId="0" animBg="1"/>
      <p:bldP spid="37" grpId="0" animBg="1"/>
      <p:bldP spid="36" grpId="0" animBg="1"/>
      <p:bldP spid="10" grpId="0" animBg="1"/>
      <p:bldP spid="9" grpId="0" animBg="1"/>
      <p:bldP spid="8" grpId="0" animBg="1"/>
      <p:bldP spid="5" grpId="0" animBg="1"/>
      <p:bldP spid="11" grpId="0" animBg="1"/>
      <p:bldP spid="12" grpId="0" animBg="1"/>
      <p:bldP spid="35" grpId="0" animBg="1"/>
      <p:bldP spid="39" grpId="0" animBg="1"/>
      <p:bldP spid="40" grpId="0" animBg="1"/>
      <p:bldP spid="41" grpId="0" animBg="1"/>
      <p:bldP spid="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08000" y="825500"/>
            <a:ext cx="8051800" cy="5715000"/>
          </a:xfrm>
        </p:spPr>
        <p:txBody>
          <a:bodyPr>
            <a:normAutofit/>
          </a:bodyPr>
          <a:lstStyle/>
          <a:p>
            <a:pPr marL="0" eaLnBrk="1" hangingPunct="1">
              <a:lnSpc>
                <a:spcPct val="120000"/>
              </a:lnSpc>
              <a:buFont typeface="Wingdings 2" pitchFamily="18" charset="2"/>
              <a:buNone/>
            </a:pPr>
            <a:r>
              <a:rPr lang="en-US" altLang="zh-CN" sz="2800" dirty="0" smtClean="0">
                <a:solidFill>
                  <a:srgbClr val="00B050"/>
                </a:solidFill>
                <a:latin typeface="黑体" pitchFamily="2" charset="-122"/>
                <a:ea typeface="黑体" pitchFamily="2" charset="-122"/>
              </a:rPr>
              <a:t>Map</a:t>
            </a:r>
            <a:r>
              <a:rPr lang="zh-CN" altLang="en-US" sz="2800" dirty="0" smtClean="0">
                <a:solidFill>
                  <a:srgbClr val="00B050"/>
                </a:solidFill>
                <a:latin typeface="黑体" pitchFamily="2" charset="-122"/>
                <a:ea typeface="黑体" pitchFamily="2" charset="-122"/>
              </a:rPr>
              <a:t>阶段的处理</a:t>
            </a:r>
            <a:endParaRPr lang="en-US" altLang="zh-CN" sz="2800" dirty="0" smtClean="0">
              <a:solidFill>
                <a:srgbClr val="00B050"/>
              </a:solidFill>
              <a:latin typeface="黑体" pitchFamily="2" charset="-122"/>
              <a:ea typeface="黑体" pitchFamily="2" charset="-122"/>
            </a:endParaRPr>
          </a:p>
          <a:p>
            <a:pPr marL="355600" indent="-355600" eaLnBrk="1" hangingPunct="1">
              <a:lnSpc>
                <a:spcPct val="120000"/>
              </a:lnSpc>
              <a:spcBef>
                <a:spcPts val="1200"/>
              </a:spcBef>
            </a:pPr>
            <a:r>
              <a:rPr lang="zh-CN" altLang="en-US" sz="2400" dirty="0" smtClean="0">
                <a:latin typeface="Arial Narrow" pitchFamily="34" charset="0"/>
                <a:ea typeface="黑体" pitchFamily="2" charset="-122"/>
              </a:rPr>
              <a:t>在</a:t>
            </a:r>
            <a:r>
              <a:rPr lang="en-US" altLang="zh-CN" sz="2400" dirty="0" smtClean="0">
                <a:latin typeface="Arial Narrow" pitchFamily="34" charset="0"/>
                <a:ea typeface="黑体" pitchFamily="2" charset="-122"/>
              </a:rPr>
              <a:t>Map</a:t>
            </a:r>
            <a:r>
              <a:rPr lang="zh-CN" altLang="en-US" sz="2400" dirty="0" smtClean="0">
                <a:latin typeface="Arial Narrow" pitchFamily="34" charset="0"/>
                <a:ea typeface="黑体" pitchFamily="2" charset="-122"/>
              </a:rPr>
              <a:t>类的初始化方法</a:t>
            </a:r>
            <a:r>
              <a:rPr lang="en-US" altLang="zh-CN" sz="2400" dirty="0" smtClean="0">
                <a:latin typeface="Arial Narrow" pitchFamily="34" charset="0"/>
                <a:ea typeface="黑体" pitchFamily="2" charset="-122"/>
              </a:rPr>
              <a:t>setup</a:t>
            </a:r>
            <a:r>
              <a:rPr lang="zh-CN" altLang="en-US" sz="2400" dirty="0" smtClean="0">
                <a:latin typeface="Arial Narrow" pitchFamily="34" charset="0"/>
                <a:ea typeface="黑体" pitchFamily="2" charset="-122"/>
              </a:rPr>
              <a:t>中读取全局的聚类中心信息</a:t>
            </a:r>
            <a:endParaRPr lang="en-US" altLang="zh-CN" sz="2400" dirty="0" smtClean="0">
              <a:latin typeface="Arial Narrow" pitchFamily="34" charset="0"/>
              <a:ea typeface="黑体" pitchFamily="2" charset="-122"/>
            </a:endParaRPr>
          </a:p>
          <a:p>
            <a:pPr marL="355600" indent="-355600" eaLnBrk="1" hangingPunct="1">
              <a:lnSpc>
                <a:spcPct val="120000"/>
              </a:lnSpc>
              <a:spcBef>
                <a:spcPts val="1200"/>
              </a:spcBef>
            </a:pPr>
            <a:r>
              <a:rPr lang="zh-CN" altLang="en-US" sz="2400" dirty="0" smtClean="0">
                <a:latin typeface="Arial Narrow" pitchFamily="34" charset="0"/>
                <a:ea typeface="黑体" pitchFamily="2" charset="-122"/>
              </a:rPr>
              <a:t>对</a:t>
            </a:r>
            <a:r>
              <a:rPr lang="en-US" altLang="zh-CN" sz="2400" dirty="0" smtClean="0">
                <a:latin typeface="Arial Narrow" pitchFamily="34" charset="0"/>
                <a:ea typeface="黑体" pitchFamily="2" charset="-122"/>
              </a:rPr>
              <a:t>Map</a:t>
            </a:r>
            <a:r>
              <a:rPr lang="zh-CN" altLang="en-US" sz="2400" dirty="0" smtClean="0">
                <a:latin typeface="Arial Narrow" pitchFamily="34" charset="0"/>
                <a:ea typeface="黑体" pitchFamily="2" charset="-122"/>
              </a:rPr>
              <a:t>方法收到的每一个数据点</a:t>
            </a:r>
            <a:r>
              <a:rPr lang="en-US" altLang="zh-CN" sz="2400" dirty="0" smtClean="0">
                <a:latin typeface="Arial Narrow" pitchFamily="34" charset="0"/>
                <a:ea typeface="黑体" pitchFamily="2" charset="-122"/>
              </a:rPr>
              <a:t>p</a:t>
            </a:r>
            <a:r>
              <a:rPr lang="zh-CN" altLang="en-US" sz="2400" dirty="0" smtClean="0">
                <a:latin typeface="Arial Narrow" pitchFamily="34" charset="0"/>
                <a:ea typeface="黑体" pitchFamily="2" charset="-122"/>
              </a:rPr>
              <a:t>，计算</a:t>
            </a:r>
            <a:r>
              <a:rPr lang="en-US" altLang="zh-CN" sz="2400" dirty="0" smtClean="0">
                <a:latin typeface="Arial Narrow" pitchFamily="34" charset="0"/>
                <a:ea typeface="黑体" pitchFamily="2" charset="-122"/>
              </a:rPr>
              <a:t>p</a:t>
            </a:r>
            <a:r>
              <a:rPr lang="zh-CN" altLang="en-US" sz="2400" dirty="0" smtClean="0">
                <a:latin typeface="Arial Narrow" pitchFamily="34" charset="0"/>
                <a:ea typeface="黑体" pitchFamily="2" charset="-122"/>
              </a:rPr>
              <a:t>与所有聚类中心间的距离，并选择一个距离最小的中心作为</a:t>
            </a:r>
            <a:r>
              <a:rPr lang="en-US" altLang="zh-CN" sz="2400" dirty="0" smtClean="0">
                <a:latin typeface="Arial Narrow" pitchFamily="34" charset="0"/>
                <a:ea typeface="黑体" pitchFamily="2" charset="-122"/>
              </a:rPr>
              <a:t>p</a:t>
            </a:r>
            <a:r>
              <a:rPr lang="zh-CN" altLang="en-US" sz="2400" dirty="0" smtClean="0">
                <a:latin typeface="Arial Narrow" pitchFamily="34" charset="0"/>
                <a:ea typeface="黑体" pitchFamily="2" charset="-122"/>
              </a:rPr>
              <a:t>所属的聚类，输出</a:t>
            </a:r>
            <a:r>
              <a:rPr lang="en-US" altLang="zh-CN" sz="2400" dirty="0" smtClean="0">
                <a:latin typeface="Arial Narrow" pitchFamily="34" charset="0"/>
                <a:ea typeface="黑体" pitchFamily="2" charset="-122"/>
              </a:rPr>
              <a:t>&lt;</a:t>
            </a:r>
            <a:r>
              <a:rPr lang="en-US" altLang="zh-CN" sz="2400" dirty="0" err="1" smtClean="0">
                <a:latin typeface="Arial Narrow" pitchFamily="34" charset="0"/>
                <a:ea typeface="黑体" pitchFamily="2" charset="-122"/>
              </a:rPr>
              <a:t>ClusterID</a:t>
            </a:r>
            <a:r>
              <a:rPr lang="en-US" altLang="zh-CN" sz="2400" dirty="0" smtClean="0">
                <a:latin typeface="Arial Narrow" pitchFamily="34" charset="0"/>
                <a:ea typeface="黑体" pitchFamily="2" charset="-122"/>
              </a:rPr>
              <a:t>,(p,1)&gt;</a:t>
            </a:r>
            <a:r>
              <a:rPr lang="zh-CN" altLang="en-US" sz="2400" dirty="0" smtClean="0">
                <a:latin typeface="Arial Narrow" pitchFamily="34" charset="0"/>
                <a:ea typeface="黑体" pitchFamily="2" charset="-122"/>
              </a:rPr>
              <a:t>键值对</a:t>
            </a:r>
            <a:endParaRPr lang="en-US" altLang="zh-CN" sz="2400" dirty="0" smtClean="0">
              <a:latin typeface="Arial Narrow" pitchFamily="34" charset="0"/>
              <a:ea typeface="黑体" pitchFamily="2" charset="-122"/>
            </a:endParaRPr>
          </a:p>
          <a:p>
            <a:pPr marL="355600" indent="-355600" eaLnBrk="1" hangingPunct="1">
              <a:lnSpc>
                <a:spcPct val="120000"/>
              </a:lnSpc>
              <a:spcBef>
                <a:spcPts val="1200"/>
              </a:spcBef>
            </a:pPr>
            <a:endParaRPr lang="en-US" altLang="zh-CN" sz="2400" dirty="0" smtClean="0">
              <a:latin typeface="Arial Narrow" pitchFamily="34" charset="0"/>
              <a:ea typeface="黑体" pitchFamily="2" charset="-122"/>
            </a:endParaRPr>
          </a:p>
          <a:p>
            <a:pPr marL="355600" indent="-355600" eaLnBrk="1" hangingPunct="1">
              <a:lnSpc>
                <a:spcPct val="120000"/>
              </a:lnSpc>
              <a:spcBef>
                <a:spcPts val="1200"/>
              </a:spcBef>
            </a:pPr>
            <a:r>
              <a:rPr lang="zh-CN" altLang="en-US" sz="2400" dirty="0" smtClean="0">
                <a:latin typeface="Arial Narrow" pitchFamily="34" charset="0"/>
                <a:ea typeface="黑体" pitchFamily="2" charset="-122"/>
              </a:rPr>
              <a:t>对每个</a:t>
            </a:r>
            <a:r>
              <a:rPr lang="en-US" altLang="zh-CN" sz="2400" dirty="0" smtClean="0">
                <a:latin typeface="Arial Narrow" pitchFamily="34" charset="0"/>
                <a:ea typeface="黑体" pitchFamily="2" charset="-122"/>
              </a:rPr>
              <a:t>Map</a:t>
            </a:r>
            <a:r>
              <a:rPr lang="zh-CN" altLang="en-US" sz="2400" dirty="0" smtClean="0">
                <a:latin typeface="Arial Narrow" pitchFamily="34" charset="0"/>
                <a:ea typeface="黑体" pitchFamily="2" charset="-122"/>
              </a:rPr>
              <a:t>节点上即将传递到</a:t>
            </a:r>
            <a:r>
              <a:rPr lang="en-US" altLang="zh-CN" sz="2400" dirty="0" smtClean="0">
                <a:latin typeface="Arial Narrow" pitchFamily="34" charset="0"/>
                <a:ea typeface="黑体" pitchFamily="2" charset="-122"/>
              </a:rPr>
              <a:t>Reduce</a:t>
            </a:r>
            <a:r>
              <a:rPr lang="zh-CN" altLang="en-US" sz="2400" dirty="0" smtClean="0">
                <a:latin typeface="Arial Narrow" pitchFamily="34" charset="0"/>
                <a:ea typeface="黑体" pitchFamily="2" charset="-122"/>
              </a:rPr>
              <a:t>节点的每一个</a:t>
            </a:r>
            <a:r>
              <a:rPr lang="en-US" altLang="zh-CN" sz="2400" dirty="0" smtClean="0">
                <a:latin typeface="Arial Narrow" pitchFamily="34" charset="0"/>
                <a:ea typeface="黑体" pitchFamily="2" charset="-122"/>
              </a:rPr>
              <a:t>&lt;</a:t>
            </a:r>
            <a:r>
              <a:rPr lang="en-US" altLang="zh-CN" sz="2400" dirty="0" err="1" smtClean="0">
                <a:latin typeface="Arial Narrow" pitchFamily="34" charset="0"/>
                <a:ea typeface="黑体" pitchFamily="2" charset="-122"/>
              </a:rPr>
              <a:t>ClusterID</a:t>
            </a:r>
            <a:r>
              <a:rPr lang="en-US" altLang="zh-CN" sz="2400" dirty="0" smtClean="0">
                <a:latin typeface="Arial Narrow" pitchFamily="34" charset="0"/>
                <a:ea typeface="黑体" pitchFamily="2" charset="-122"/>
              </a:rPr>
              <a:t>,(p,1)&gt;</a:t>
            </a:r>
            <a:r>
              <a:rPr lang="zh-CN" altLang="en-US" sz="2400" dirty="0" smtClean="0">
                <a:latin typeface="Arial Narrow" pitchFamily="34" charset="0"/>
                <a:ea typeface="黑体" pitchFamily="2" charset="-122"/>
              </a:rPr>
              <a:t>键值对，用</a:t>
            </a:r>
            <a:r>
              <a:rPr lang="en-US" altLang="zh-CN" sz="2400" dirty="0" smtClean="0">
                <a:latin typeface="Arial Narrow" pitchFamily="34" charset="0"/>
                <a:ea typeface="黑体" pitchFamily="2" charset="-122"/>
              </a:rPr>
              <a:t>Combiner</a:t>
            </a:r>
            <a:r>
              <a:rPr lang="zh-CN" altLang="en-US" sz="2400" dirty="0" smtClean="0">
                <a:latin typeface="Arial Narrow" pitchFamily="34" charset="0"/>
                <a:ea typeface="黑体" pitchFamily="2" charset="-122"/>
              </a:rPr>
              <a:t>进行数据优化，合并相同</a:t>
            </a:r>
            <a:r>
              <a:rPr lang="en-US" altLang="zh-CN" sz="2400" dirty="0" err="1" smtClean="0">
                <a:latin typeface="Arial Narrow" pitchFamily="34" charset="0"/>
                <a:ea typeface="黑体" pitchFamily="2" charset="-122"/>
              </a:rPr>
              <a:t>ClusterID</a:t>
            </a:r>
            <a:r>
              <a:rPr lang="zh-CN" altLang="en-US" sz="2400" dirty="0" smtClean="0">
                <a:latin typeface="Arial Narrow" pitchFamily="34" charset="0"/>
                <a:ea typeface="黑体" pitchFamily="2" charset="-122"/>
              </a:rPr>
              <a:t>下的所有数据点并求取这些点的均值</a:t>
            </a:r>
            <a:r>
              <a:rPr lang="en-US" altLang="zh-CN" sz="2400" dirty="0" smtClean="0">
                <a:latin typeface="Arial Narrow" pitchFamily="34" charset="0"/>
                <a:ea typeface="黑体" pitchFamily="2" charset="-122"/>
              </a:rPr>
              <a:t>pm</a:t>
            </a:r>
            <a:r>
              <a:rPr lang="zh-CN" altLang="en-US" sz="2400" dirty="0" smtClean="0">
                <a:latin typeface="Arial Narrow" pitchFamily="34" charset="0"/>
                <a:ea typeface="黑体" pitchFamily="2" charset="-122"/>
              </a:rPr>
              <a:t>以及数据点个数</a:t>
            </a:r>
            <a:r>
              <a:rPr lang="en-US" altLang="zh-CN" sz="2400" dirty="0" smtClean="0">
                <a:latin typeface="Arial Narrow" pitchFamily="34" charset="0"/>
                <a:ea typeface="黑体" pitchFamily="2" charset="-122"/>
              </a:rPr>
              <a:t>n</a:t>
            </a:r>
          </a:p>
        </p:txBody>
      </p:sp>
      <p:sp>
        <p:nvSpPr>
          <p:cNvPr id="6" name="Rectangle 5"/>
          <p:cNvSpPr/>
          <p:nvPr/>
        </p:nvSpPr>
        <p:spPr>
          <a:xfrm>
            <a:off x="1164186" y="158234"/>
            <a:ext cx="7751213" cy="604781"/>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fontAlgn="auto">
              <a:lnSpc>
                <a:spcPct val="120000"/>
              </a:lnSpc>
              <a:spcBef>
                <a:spcPts val="580"/>
              </a:spcBef>
              <a:spcAft>
                <a:spcPts val="600"/>
              </a:spcAft>
              <a:defRPr/>
            </a:pPr>
            <a:r>
              <a:rPr lang="zh-CN" altLang="en-US" sz="2400" dirty="0">
                <a:ln>
                  <a:solidFill>
                    <a:srgbClr val="FF0000"/>
                  </a:solidFill>
                </a:ln>
                <a:solidFill>
                  <a:srgbClr val="C00000"/>
                </a:solidFill>
                <a:latin typeface="黑体" pitchFamily="2" charset="-122"/>
                <a:ea typeface="黑体" pitchFamily="2" charset="-122"/>
                <a:cs typeface="+mj-cs"/>
              </a:rPr>
              <a:t>基于</a:t>
            </a:r>
            <a:r>
              <a:rPr lang="en-US" altLang="zh-CN" sz="2400" dirty="0">
                <a:ln>
                  <a:solidFill>
                    <a:srgbClr val="FF0000"/>
                  </a:solidFill>
                </a:ln>
                <a:solidFill>
                  <a:srgbClr val="C00000"/>
                </a:solidFill>
                <a:latin typeface="黑体" pitchFamily="2" charset="-122"/>
                <a:ea typeface="黑体" pitchFamily="2" charset="-122"/>
                <a:cs typeface="+mj-cs"/>
              </a:rPr>
              <a:t>MapReduce</a:t>
            </a:r>
            <a:r>
              <a:rPr lang="zh-CN" altLang="en-US" sz="2400" dirty="0">
                <a:ln>
                  <a:solidFill>
                    <a:srgbClr val="FF0000"/>
                  </a:solidFill>
                </a:ln>
                <a:solidFill>
                  <a:srgbClr val="C00000"/>
                </a:solidFill>
                <a:latin typeface="黑体" pitchFamily="2" charset="-122"/>
                <a:ea typeface="黑体" pitchFamily="2" charset="-122"/>
                <a:cs typeface="+mj-cs"/>
              </a:rPr>
              <a:t>的</a:t>
            </a:r>
            <a:r>
              <a:rPr lang="en-US" altLang="zh-CN" sz="2400" dirty="0">
                <a:ln>
                  <a:solidFill>
                    <a:srgbClr val="FF0000"/>
                  </a:solidFill>
                </a:ln>
                <a:solidFill>
                  <a:srgbClr val="C00000"/>
                </a:solidFill>
                <a:latin typeface="黑体" pitchFamily="2" charset="-122"/>
                <a:ea typeface="黑体" pitchFamily="2" charset="-122"/>
                <a:cs typeface="+mj-cs"/>
              </a:rPr>
              <a:t>K-Means</a:t>
            </a:r>
            <a:r>
              <a:rPr lang="zh-CN" altLang="en-US" sz="2400" dirty="0">
                <a:ln>
                  <a:solidFill>
                    <a:srgbClr val="FF0000"/>
                  </a:solidFill>
                </a:ln>
                <a:solidFill>
                  <a:srgbClr val="C00000"/>
                </a:solidFill>
                <a:latin typeface="黑体" pitchFamily="2" charset="-122"/>
                <a:ea typeface="黑体" pitchFamily="2" charset="-122"/>
                <a:cs typeface="+mj-cs"/>
              </a:rPr>
              <a:t>并行算法设计</a:t>
            </a:r>
            <a:endParaRPr lang="en-US" altLang="zh-CN" sz="2400" dirty="0">
              <a:ln>
                <a:solidFill>
                  <a:srgbClr val="FF0000"/>
                </a:solidFill>
              </a:ln>
              <a:solidFill>
                <a:srgbClr val="C00000"/>
              </a:solidFill>
              <a:latin typeface="黑体" pitchFamily="2" charset="-122"/>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08000" y="825500"/>
            <a:ext cx="8636000" cy="6032500"/>
          </a:xfrm>
        </p:spPr>
        <p:txBody>
          <a:bodyPr>
            <a:normAutofit/>
          </a:bodyPr>
          <a:lstStyle/>
          <a:p>
            <a:pPr marL="0" eaLnBrk="1" hangingPunct="1">
              <a:lnSpc>
                <a:spcPct val="80000"/>
              </a:lnSpc>
              <a:buFont typeface="Wingdings 2" pitchFamily="18" charset="2"/>
              <a:buNone/>
            </a:pPr>
            <a:r>
              <a:rPr lang="en-US" altLang="zh-CN" sz="2800" dirty="0" smtClean="0">
                <a:solidFill>
                  <a:srgbClr val="00B050"/>
                </a:solidFill>
                <a:latin typeface="黑体" pitchFamily="2" charset="-122"/>
                <a:ea typeface="黑体" pitchFamily="2" charset="-122"/>
              </a:rPr>
              <a:t>Map</a:t>
            </a:r>
            <a:r>
              <a:rPr lang="zh-CN" altLang="en-US" sz="2800" dirty="0" smtClean="0">
                <a:solidFill>
                  <a:srgbClr val="00B050"/>
                </a:solidFill>
                <a:latin typeface="黑体" pitchFamily="2" charset="-122"/>
                <a:ea typeface="黑体" pitchFamily="2" charset="-122"/>
              </a:rPr>
              <a:t>阶段的处理</a:t>
            </a:r>
            <a:endParaRPr lang="en-US" altLang="zh-CN" sz="2800" dirty="0" smtClean="0">
              <a:solidFill>
                <a:srgbClr val="00B050"/>
              </a:solidFill>
              <a:latin typeface="黑体" pitchFamily="2" charset="-122"/>
              <a:ea typeface="黑体" pitchFamily="2" charset="-122"/>
            </a:endParaRPr>
          </a:p>
          <a:p>
            <a:pPr marL="0" eaLnBrk="1" hangingPunct="1">
              <a:lnSpc>
                <a:spcPct val="80000"/>
              </a:lnSpc>
              <a:buFont typeface="Wingdings 2" pitchFamily="18" charset="2"/>
              <a:buNone/>
            </a:pPr>
            <a:r>
              <a:rPr lang="en-US" altLang="zh-CN" sz="2200" dirty="0" smtClean="0"/>
              <a:t>  </a:t>
            </a:r>
            <a:r>
              <a:rPr lang="en-US" altLang="zh-CN" dirty="0" err="1" smtClean="0">
                <a:solidFill>
                  <a:srgbClr val="0000FF"/>
                </a:solidFill>
                <a:latin typeface="Arial" pitchFamily="34" charset="0"/>
                <a:cs typeface="Arial" pitchFamily="34" charset="0"/>
              </a:rPr>
              <a:t>Mapper</a:t>
            </a:r>
            <a:r>
              <a:rPr lang="zh-CN" altLang="en-US" dirty="0" smtClean="0">
                <a:solidFill>
                  <a:srgbClr val="0000FF"/>
                </a:solidFill>
                <a:latin typeface="黑体" pitchFamily="2" charset="-122"/>
                <a:ea typeface="黑体" pitchFamily="2" charset="-122"/>
                <a:cs typeface="Arial" pitchFamily="34" charset="0"/>
              </a:rPr>
              <a:t>伪代码</a:t>
            </a:r>
            <a:endParaRPr lang="en-US" altLang="zh-CN" dirty="0" smtClean="0">
              <a:solidFill>
                <a:srgbClr val="0000FF"/>
              </a:solidFill>
              <a:latin typeface="黑体" pitchFamily="2" charset="-122"/>
              <a:ea typeface="黑体" pitchFamily="2" charset="-122"/>
              <a:cs typeface="Arial" pitchFamily="34" charset="0"/>
            </a:endParaRPr>
          </a:p>
          <a:p>
            <a:pPr lvl="1" eaLnBrk="1" hangingPunct="1">
              <a:lnSpc>
                <a:spcPct val="80000"/>
              </a:lnSpc>
              <a:spcBef>
                <a:spcPts val="600"/>
              </a:spcBef>
              <a:buFont typeface="Wingdings 2" pitchFamily="18" charset="2"/>
              <a:buNone/>
            </a:pPr>
            <a:r>
              <a:rPr lang="en-US" altLang="zh-CN" sz="2000" b="1" dirty="0" smtClean="0">
                <a:solidFill>
                  <a:srgbClr val="C00000"/>
                </a:solidFill>
                <a:latin typeface="Arial" pitchFamily="34" charset="0"/>
                <a:cs typeface="Arial" pitchFamily="34" charset="0"/>
              </a:rPr>
              <a:t>class </a:t>
            </a:r>
            <a:r>
              <a:rPr lang="en-US" altLang="zh-CN" sz="2000" b="1" dirty="0" err="1" smtClean="0">
                <a:solidFill>
                  <a:srgbClr val="C00000"/>
                </a:solidFill>
                <a:latin typeface="Arial" pitchFamily="34" charset="0"/>
                <a:cs typeface="Arial" pitchFamily="34" charset="0"/>
              </a:rPr>
              <a:t>Mapper</a:t>
            </a:r>
            <a:endParaRPr lang="en-US" altLang="zh-CN" sz="2000" b="1" dirty="0" smtClean="0">
              <a:solidFill>
                <a:srgbClr val="C00000"/>
              </a:solidFill>
              <a:latin typeface="Arial" pitchFamily="34" charset="0"/>
              <a:cs typeface="Arial" pitchFamily="34" charset="0"/>
            </a:endParaRPr>
          </a:p>
          <a:p>
            <a:pPr lvl="1" eaLnBrk="1" hangingPunct="1">
              <a:lnSpc>
                <a:spcPct val="80000"/>
              </a:lnSpc>
              <a:spcBef>
                <a:spcPts val="600"/>
              </a:spcBef>
              <a:buFont typeface="Wingdings 2" pitchFamily="18" charset="2"/>
              <a:buNone/>
            </a:pPr>
            <a:r>
              <a:rPr lang="nl-NL" altLang="zh-CN" sz="2000" dirty="0" smtClean="0">
                <a:latin typeface="Arial" pitchFamily="34" charset="0"/>
                <a:cs typeface="Arial" pitchFamily="34" charset="0"/>
              </a:rPr>
              <a:t>  </a:t>
            </a:r>
            <a:r>
              <a:rPr lang="nl-NL" altLang="zh-CN" sz="2000" dirty="0" smtClean="0">
                <a:solidFill>
                  <a:srgbClr val="C00000"/>
                </a:solidFill>
                <a:latin typeface="Arial" pitchFamily="34" charset="0"/>
                <a:cs typeface="Arial" pitchFamily="34" charset="0"/>
              </a:rPr>
              <a:t>setup(</a:t>
            </a:r>
            <a:r>
              <a:rPr lang="en-US" altLang="zh-CN" sz="2000" dirty="0" smtClean="0">
                <a:solidFill>
                  <a:srgbClr val="C00000"/>
                </a:solidFill>
                <a:latin typeface="Arial" pitchFamily="34" charset="0"/>
                <a:cs typeface="Arial" pitchFamily="34" charset="0"/>
              </a:rPr>
              <a:t>…)</a:t>
            </a:r>
          </a:p>
          <a:p>
            <a:pPr lvl="1" eaLnBrk="1" hangingPunct="1">
              <a:lnSpc>
                <a:spcPct val="80000"/>
              </a:lnSpc>
              <a:spcBef>
                <a:spcPct val="0"/>
              </a:spcBef>
              <a:buFont typeface="Wingdings 2" pitchFamily="18" charset="2"/>
              <a:buNone/>
            </a:pPr>
            <a:r>
              <a:rPr lang="en-US" altLang="zh-CN" sz="2000" dirty="0" smtClean="0">
                <a:latin typeface="Arial" pitchFamily="34" charset="0"/>
                <a:cs typeface="Arial" pitchFamily="34" charset="0"/>
              </a:rPr>
              <a:t>  {</a:t>
            </a:r>
          </a:p>
          <a:p>
            <a:pPr lvl="1" eaLnBrk="1" hangingPunct="1">
              <a:lnSpc>
                <a:spcPct val="80000"/>
              </a:lnSpc>
              <a:spcBef>
                <a:spcPct val="0"/>
              </a:spcBef>
              <a:buFont typeface="Wingdings 2" pitchFamily="18" charset="2"/>
              <a:buNone/>
            </a:pPr>
            <a:r>
              <a:rPr lang="en-US" altLang="zh-CN" sz="2000" dirty="0" smtClean="0">
                <a:latin typeface="Arial" pitchFamily="34" charset="0"/>
                <a:cs typeface="Arial" pitchFamily="34" charset="0"/>
              </a:rPr>
              <a:t>       </a:t>
            </a:r>
            <a:r>
              <a:rPr lang="zh-CN" altLang="en-US" sz="2000" b="1" dirty="0" smtClean="0">
                <a:latin typeface="Arial" pitchFamily="34" charset="0"/>
                <a:cs typeface="Arial" pitchFamily="34" charset="0"/>
              </a:rPr>
              <a:t>读出全局的聚类中心数据</a:t>
            </a:r>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sym typeface="Wingdings" pitchFamily="2" charset="2"/>
              </a:rPr>
              <a:t> </a:t>
            </a:r>
            <a:r>
              <a:rPr lang="en-US" altLang="zh-CN" sz="2000" dirty="0" smtClean="0">
                <a:latin typeface="Arial" pitchFamily="34" charset="0"/>
                <a:cs typeface="Arial" pitchFamily="34" charset="0"/>
              </a:rPr>
              <a:t>Centers</a:t>
            </a:r>
          </a:p>
          <a:p>
            <a:pPr lvl="1" eaLnBrk="1" hangingPunct="1">
              <a:lnSpc>
                <a:spcPct val="80000"/>
              </a:lnSpc>
              <a:spcBef>
                <a:spcPct val="0"/>
              </a:spcBef>
              <a:buFont typeface="Wingdings 2" pitchFamily="18" charset="2"/>
              <a:buNone/>
            </a:pPr>
            <a:r>
              <a:rPr lang="en-US" altLang="zh-CN" sz="2000" dirty="0" smtClean="0">
                <a:latin typeface="Arial" pitchFamily="34" charset="0"/>
                <a:cs typeface="Arial" pitchFamily="34" charset="0"/>
              </a:rPr>
              <a:t>  }</a:t>
            </a:r>
            <a:endParaRPr lang="nl-NL" altLang="zh-CN" sz="2000" dirty="0" smtClean="0">
              <a:latin typeface="Arial" pitchFamily="34" charset="0"/>
              <a:cs typeface="Arial" pitchFamily="34" charset="0"/>
            </a:endParaRPr>
          </a:p>
          <a:p>
            <a:pPr lvl="1" eaLnBrk="1" hangingPunct="1">
              <a:lnSpc>
                <a:spcPct val="80000"/>
              </a:lnSpc>
              <a:spcBef>
                <a:spcPct val="0"/>
              </a:spcBef>
              <a:buFont typeface="Wingdings 2" pitchFamily="18" charset="2"/>
              <a:buNone/>
            </a:pPr>
            <a:endParaRPr lang="nl-NL" altLang="zh-CN" sz="2000" dirty="0" smtClean="0">
              <a:solidFill>
                <a:srgbClr val="0066FF"/>
              </a:solidFill>
              <a:latin typeface="Arial" pitchFamily="34" charset="0"/>
              <a:cs typeface="Arial" pitchFamily="34" charset="0"/>
            </a:endParaRPr>
          </a:p>
          <a:p>
            <a:pPr lvl="1" eaLnBrk="1" hangingPunct="1">
              <a:lnSpc>
                <a:spcPct val="80000"/>
              </a:lnSpc>
              <a:spcBef>
                <a:spcPct val="0"/>
              </a:spcBef>
              <a:buFont typeface="Wingdings 2" pitchFamily="18" charset="2"/>
              <a:buNone/>
            </a:pPr>
            <a:r>
              <a:rPr lang="nl-NL" altLang="zh-CN" sz="2000" dirty="0" smtClean="0">
                <a:solidFill>
                  <a:srgbClr val="0066FF"/>
                </a:solidFill>
                <a:latin typeface="Arial" pitchFamily="34" charset="0"/>
                <a:cs typeface="Arial" pitchFamily="34" charset="0"/>
              </a:rPr>
              <a:t>  </a:t>
            </a:r>
            <a:r>
              <a:rPr lang="en-US" altLang="zh-CN" sz="2000" dirty="0" smtClean="0">
                <a:solidFill>
                  <a:srgbClr val="C00000"/>
                </a:solidFill>
                <a:latin typeface="Arial" pitchFamily="34" charset="0"/>
                <a:cs typeface="Arial" pitchFamily="34" charset="0"/>
              </a:rPr>
              <a:t>m</a:t>
            </a:r>
            <a:r>
              <a:rPr lang="nl-NL" altLang="zh-CN" sz="2000" dirty="0" smtClean="0">
                <a:solidFill>
                  <a:srgbClr val="C00000"/>
                </a:solidFill>
                <a:latin typeface="Arial" pitchFamily="34" charset="0"/>
                <a:cs typeface="Arial" pitchFamily="34" charset="0"/>
              </a:rPr>
              <a:t>ap(</a:t>
            </a:r>
            <a:r>
              <a:rPr lang="en-US" altLang="zh-CN" sz="2000" dirty="0" smtClean="0">
                <a:solidFill>
                  <a:srgbClr val="C00000"/>
                </a:solidFill>
                <a:latin typeface="Arial" pitchFamily="34" charset="0"/>
                <a:cs typeface="Arial" pitchFamily="34" charset="0"/>
              </a:rPr>
              <a:t>key</a:t>
            </a:r>
            <a:r>
              <a:rPr lang="nl-NL" altLang="zh-CN" sz="2000" dirty="0" smtClean="0">
                <a:solidFill>
                  <a:srgbClr val="C00000"/>
                </a:solidFill>
                <a:latin typeface="Arial" pitchFamily="34" charset="0"/>
                <a:cs typeface="Arial" pitchFamily="34" charset="0"/>
              </a:rPr>
              <a:t>, </a:t>
            </a:r>
            <a:r>
              <a:rPr lang="en-US" altLang="zh-CN" sz="2000" dirty="0" smtClean="0">
                <a:solidFill>
                  <a:srgbClr val="C00000"/>
                </a:solidFill>
                <a:latin typeface="Arial" pitchFamily="34" charset="0"/>
                <a:cs typeface="Arial" pitchFamily="34" charset="0"/>
              </a:rPr>
              <a:t>p</a:t>
            </a:r>
            <a:r>
              <a:rPr lang="nl-NL" altLang="zh-CN" sz="2000" dirty="0" smtClean="0">
                <a:solidFill>
                  <a:srgbClr val="C00000"/>
                </a:solidFill>
                <a:latin typeface="Arial" pitchFamily="34" charset="0"/>
                <a:cs typeface="Arial" pitchFamily="34" charset="0"/>
              </a:rPr>
              <a:t>) </a:t>
            </a:r>
            <a:r>
              <a:rPr lang="nl-NL" altLang="zh-CN" sz="2000" dirty="0" smtClean="0">
                <a:solidFill>
                  <a:srgbClr val="0066FF"/>
                </a:solidFill>
                <a:latin typeface="Arial" pitchFamily="34" charset="0"/>
                <a:cs typeface="Arial" pitchFamily="34" charset="0"/>
              </a:rPr>
              <a:t> // </a:t>
            </a:r>
            <a:r>
              <a:rPr lang="en-US" altLang="zh-CN" sz="2000" b="1" dirty="0" smtClean="0">
                <a:solidFill>
                  <a:srgbClr val="0066FF"/>
                </a:solidFill>
                <a:latin typeface="Arial" pitchFamily="34" charset="0"/>
                <a:cs typeface="Arial" pitchFamily="34" charset="0"/>
              </a:rPr>
              <a:t>p</a:t>
            </a:r>
            <a:r>
              <a:rPr lang="zh-CN" altLang="en-US" sz="2000" b="1" dirty="0" smtClean="0">
                <a:solidFill>
                  <a:srgbClr val="0066FF"/>
                </a:solidFill>
                <a:latin typeface="Arial" pitchFamily="34" charset="0"/>
                <a:cs typeface="Arial" pitchFamily="34" charset="0"/>
              </a:rPr>
              <a:t>为一个数据点</a:t>
            </a:r>
            <a:endParaRPr lang="nl-NL" altLang="zh-CN" sz="2000" b="1" dirty="0" smtClean="0">
              <a:solidFill>
                <a:srgbClr val="0066FF"/>
              </a:solidFill>
              <a:latin typeface="Arial" pitchFamily="34" charset="0"/>
              <a:cs typeface="Arial" pitchFamily="34" charset="0"/>
            </a:endParaRPr>
          </a:p>
          <a:p>
            <a:pPr lvl="1" eaLnBrk="1" hangingPunct="1">
              <a:lnSpc>
                <a:spcPct val="80000"/>
              </a:lnSpc>
              <a:spcBef>
                <a:spcPct val="0"/>
              </a:spcBef>
              <a:buFont typeface="Wingdings 2" pitchFamily="18" charset="2"/>
              <a:buNone/>
            </a:pPr>
            <a:r>
              <a:rPr lang="en-US" altLang="zh-CN" sz="2000" dirty="0" smtClean="0">
                <a:latin typeface="Arial" pitchFamily="34" charset="0"/>
                <a:cs typeface="Arial" pitchFamily="34" charset="0"/>
              </a:rPr>
              <a:t>   {</a:t>
            </a:r>
          </a:p>
          <a:p>
            <a:pPr lvl="1" eaLnBrk="1" hangingPunct="1">
              <a:lnSpc>
                <a:spcPct val="80000"/>
              </a:lnSpc>
              <a:spcBef>
                <a:spcPct val="0"/>
              </a:spcBef>
              <a:buFont typeface="Wingdings 2" pitchFamily="18" charset="2"/>
              <a:buNone/>
            </a:pPr>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minDis</a:t>
            </a:r>
            <a:r>
              <a:rPr lang="en-US" altLang="zh-CN" sz="2000" dirty="0" smtClean="0">
                <a:latin typeface="Arial" pitchFamily="34" charset="0"/>
                <a:cs typeface="Arial" pitchFamily="34" charset="0"/>
              </a:rPr>
              <a:t> = Double.MAX VALUE;</a:t>
            </a:r>
          </a:p>
          <a:p>
            <a:pPr lvl="1" eaLnBrk="1" hangingPunct="1">
              <a:lnSpc>
                <a:spcPct val="80000"/>
              </a:lnSpc>
              <a:spcBef>
                <a:spcPct val="0"/>
              </a:spcBef>
              <a:buFont typeface="Wingdings 2" pitchFamily="18" charset="2"/>
              <a:buNone/>
            </a:pPr>
            <a:r>
              <a:rPr lang="en-US" altLang="zh-CN" sz="2000" dirty="0" smtClean="0">
                <a:latin typeface="Arial" pitchFamily="34" charset="0"/>
                <a:cs typeface="Arial" pitchFamily="34" charset="0"/>
              </a:rPr>
              <a:t>     index = -1;</a:t>
            </a:r>
          </a:p>
          <a:p>
            <a:pPr lvl="1" eaLnBrk="1" hangingPunct="1">
              <a:lnSpc>
                <a:spcPct val="80000"/>
              </a:lnSpc>
              <a:spcBef>
                <a:spcPct val="0"/>
              </a:spcBef>
              <a:buFont typeface="Wingdings 2" pitchFamily="18" charset="2"/>
              <a:buNone/>
            </a:pPr>
            <a:r>
              <a:rPr lang="en-US" altLang="zh-CN" sz="2000" dirty="0" smtClean="0">
                <a:latin typeface="Arial" pitchFamily="34" charset="0"/>
                <a:cs typeface="Arial" pitchFamily="34" charset="0"/>
              </a:rPr>
              <a:t>     for </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=0 to </a:t>
            </a:r>
            <a:r>
              <a:rPr lang="en-US" altLang="zh-CN" sz="2000" dirty="0" err="1" smtClean="0">
                <a:latin typeface="Arial" pitchFamily="34" charset="0"/>
                <a:cs typeface="Arial" pitchFamily="34" charset="0"/>
              </a:rPr>
              <a:t>Centers.length</a:t>
            </a:r>
            <a:r>
              <a:rPr lang="en-US" altLang="zh-CN" sz="2000" dirty="0" smtClean="0">
                <a:latin typeface="Arial" pitchFamily="34" charset="0"/>
                <a:cs typeface="Arial" pitchFamily="34" charset="0"/>
              </a:rPr>
              <a:t> </a:t>
            </a:r>
          </a:p>
          <a:p>
            <a:pPr lvl="1" eaLnBrk="1" hangingPunct="1">
              <a:lnSpc>
                <a:spcPct val="80000"/>
              </a:lnSpc>
              <a:spcBef>
                <a:spcPct val="0"/>
              </a:spcBef>
              <a:buFont typeface="Wingdings 2" pitchFamily="18" charset="2"/>
              <a:buNone/>
            </a:pPr>
            <a:r>
              <a:rPr lang="en-US" altLang="zh-CN" sz="2000" dirty="0" smtClean="0">
                <a:latin typeface="Arial" pitchFamily="34" charset="0"/>
                <a:cs typeface="Arial" pitchFamily="34" charset="0"/>
              </a:rPr>
              <a:t>     {</a:t>
            </a:r>
          </a:p>
          <a:p>
            <a:pPr lvl="1" eaLnBrk="1" hangingPunct="1">
              <a:lnSpc>
                <a:spcPct val="80000"/>
              </a:lnSpc>
              <a:spcBef>
                <a:spcPct val="0"/>
              </a:spcBef>
              <a:buFont typeface="Wingdings 2" pitchFamily="18" charset="2"/>
              <a:buNone/>
            </a:pPr>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dis</a:t>
            </a:r>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ComputeDist</a:t>
            </a:r>
            <a:r>
              <a:rPr lang="en-US" altLang="zh-CN" sz="2000" dirty="0" smtClean="0">
                <a:latin typeface="Arial" pitchFamily="34" charset="0"/>
                <a:cs typeface="Arial" pitchFamily="34" charset="0"/>
              </a:rPr>
              <a:t>(p, Centers[</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a:t>
            </a:r>
          </a:p>
          <a:p>
            <a:pPr lvl="1" eaLnBrk="1" hangingPunct="1">
              <a:lnSpc>
                <a:spcPct val="80000"/>
              </a:lnSpc>
              <a:spcBef>
                <a:spcPct val="0"/>
              </a:spcBef>
              <a:buFont typeface="Wingdings 2" pitchFamily="18" charset="2"/>
              <a:buNone/>
            </a:pPr>
            <a:r>
              <a:rPr lang="en-US" altLang="zh-CN" sz="2000" dirty="0" smtClean="0">
                <a:latin typeface="Arial" pitchFamily="34" charset="0"/>
                <a:cs typeface="Arial" pitchFamily="34" charset="0"/>
              </a:rPr>
              <a:t>        if </a:t>
            </a:r>
            <a:r>
              <a:rPr lang="en-US" altLang="zh-CN" sz="2000" dirty="0" err="1" smtClean="0">
                <a:latin typeface="Arial" pitchFamily="34" charset="0"/>
                <a:cs typeface="Arial" pitchFamily="34" charset="0"/>
              </a:rPr>
              <a:t>dis</a:t>
            </a:r>
            <a:r>
              <a:rPr lang="en-US" altLang="zh-CN" sz="2000" dirty="0" smtClean="0">
                <a:latin typeface="Arial" pitchFamily="34" charset="0"/>
                <a:cs typeface="Arial" pitchFamily="34" charset="0"/>
              </a:rPr>
              <a:t> &lt; </a:t>
            </a:r>
            <a:r>
              <a:rPr lang="en-US" altLang="zh-CN" sz="2000" dirty="0" err="1" smtClean="0">
                <a:latin typeface="Arial" pitchFamily="34" charset="0"/>
                <a:cs typeface="Arial" pitchFamily="34" charset="0"/>
              </a:rPr>
              <a:t>minDis</a:t>
            </a:r>
            <a:r>
              <a:rPr lang="en-US" altLang="zh-CN" sz="2000" dirty="0" smtClean="0">
                <a:latin typeface="Arial" pitchFamily="34" charset="0"/>
                <a:cs typeface="Arial" pitchFamily="34" charset="0"/>
              </a:rPr>
              <a:t> </a:t>
            </a:r>
          </a:p>
          <a:p>
            <a:pPr lvl="1" eaLnBrk="1" hangingPunct="1">
              <a:lnSpc>
                <a:spcPct val="80000"/>
              </a:lnSpc>
              <a:spcBef>
                <a:spcPct val="0"/>
              </a:spcBef>
              <a:buFont typeface="Wingdings 2" pitchFamily="18" charset="2"/>
              <a:buNone/>
            </a:pPr>
            <a:r>
              <a:rPr lang="en-US" altLang="zh-CN" sz="2000" dirty="0" smtClean="0">
                <a:latin typeface="Arial" pitchFamily="34" charset="0"/>
                <a:cs typeface="Arial" pitchFamily="34" charset="0"/>
              </a:rPr>
              <a:t>        {   </a:t>
            </a:r>
            <a:r>
              <a:rPr lang="en-US" altLang="zh-CN" sz="2000" dirty="0" err="1" smtClean="0">
                <a:latin typeface="Arial" pitchFamily="34" charset="0"/>
                <a:cs typeface="Arial" pitchFamily="34" charset="0"/>
              </a:rPr>
              <a:t>minDis</a:t>
            </a:r>
            <a:r>
              <a:rPr lang="en-US" altLang="zh-CN" sz="2000" dirty="0" smtClean="0">
                <a:latin typeface="Arial" pitchFamily="34" charset="0"/>
                <a:cs typeface="Arial" pitchFamily="34" charset="0"/>
              </a:rPr>
              <a:t> = </a:t>
            </a:r>
            <a:r>
              <a:rPr lang="en-US" altLang="zh-CN" sz="2000" dirty="0" err="1" smtClean="0">
                <a:latin typeface="Arial" pitchFamily="34" charset="0"/>
                <a:cs typeface="Arial" pitchFamily="34" charset="0"/>
              </a:rPr>
              <a:t>dis</a:t>
            </a:r>
            <a:r>
              <a:rPr lang="en-US" altLang="zh-CN" sz="2000" dirty="0" smtClean="0">
                <a:latin typeface="Arial" pitchFamily="34" charset="0"/>
                <a:cs typeface="Arial" pitchFamily="34" charset="0"/>
              </a:rPr>
              <a:t>;</a:t>
            </a:r>
          </a:p>
          <a:p>
            <a:pPr lvl="1" eaLnBrk="1" hangingPunct="1">
              <a:lnSpc>
                <a:spcPct val="80000"/>
              </a:lnSpc>
              <a:spcBef>
                <a:spcPct val="0"/>
              </a:spcBef>
              <a:buFont typeface="Wingdings 2" pitchFamily="18" charset="2"/>
              <a:buNone/>
            </a:pPr>
            <a:r>
              <a:rPr lang="en-US" altLang="zh-CN" sz="2000" dirty="0" smtClean="0">
                <a:latin typeface="Arial" pitchFamily="34" charset="0"/>
                <a:cs typeface="Arial" pitchFamily="34" charset="0"/>
              </a:rPr>
              <a:t>            index = </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a:t>
            </a:r>
          </a:p>
          <a:p>
            <a:pPr lvl="1" eaLnBrk="1" hangingPunct="1">
              <a:lnSpc>
                <a:spcPct val="80000"/>
              </a:lnSpc>
              <a:spcBef>
                <a:spcPct val="0"/>
              </a:spcBef>
              <a:buFont typeface="Wingdings 2" pitchFamily="18" charset="2"/>
              <a:buNone/>
            </a:pPr>
            <a:r>
              <a:rPr lang="en-US" altLang="zh-CN" sz="2000" dirty="0" smtClean="0">
                <a:latin typeface="Arial" pitchFamily="34" charset="0"/>
                <a:cs typeface="Arial" pitchFamily="34" charset="0"/>
              </a:rPr>
              <a:t>        }</a:t>
            </a:r>
          </a:p>
          <a:p>
            <a:pPr lvl="1" eaLnBrk="1" hangingPunct="1">
              <a:lnSpc>
                <a:spcPct val="80000"/>
              </a:lnSpc>
              <a:spcBef>
                <a:spcPct val="0"/>
              </a:spcBef>
              <a:buFont typeface="Wingdings 2" pitchFamily="18" charset="2"/>
              <a:buNone/>
            </a:pPr>
            <a:r>
              <a:rPr lang="en-US" altLang="zh-CN" sz="2000" dirty="0" smtClean="0">
                <a:latin typeface="Arial" pitchFamily="34" charset="0"/>
                <a:cs typeface="Arial" pitchFamily="34" charset="0"/>
              </a:rPr>
              <a:t>     }</a:t>
            </a:r>
          </a:p>
          <a:p>
            <a:pPr lvl="1" eaLnBrk="1" hangingPunct="1">
              <a:lnSpc>
                <a:spcPct val="80000"/>
              </a:lnSpc>
              <a:spcBef>
                <a:spcPct val="0"/>
              </a:spcBef>
              <a:buFont typeface="Wingdings 2" pitchFamily="18" charset="2"/>
              <a:buNone/>
            </a:pPr>
            <a:r>
              <a:rPr lang="en-US" altLang="zh-CN" sz="2000" dirty="0" smtClean="0">
                <a:latin typeface="Arial" pitchFamily="34" charset="0"/>
                <a:cs typeface="Arial" pitchFamily="34" charset="0"/>
              </a:rPr>
              <a:t>     emit(Centers[</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a:t>
            </a:r>
            <a:r>
              <a:rPr lang="en-US" altLang="zh-CN" sz="2000" dirty="0" err="1" smtClean="0">
                <a:latin typeface="Arial" pitchFamily="34" charset="0"/>
                <a:cs typeface="Arial" pitchFamily="34" charset="0"/>
              </a:rPr>
              <a:t>ClusterID</a:t>
            </a:r>
            <a:r>
              <a:rPr lang="en-US" altLang="zh-CN" sz="2000" dirty="0" smtClean="0">
                <a:latin typeface="Arial" pitchFamily="34" charset="0"/>
                <a:cs typeface="Arial" pitchFamily="34" charset="0"/>
              </a:rPr>
              <a:t>, (p,1));</a:t>
            </a:r>
          </a:p>
          <a:p>
            <a:pPr lvl="1" eaLnBrk="1" hangingPunct="1">
              <a:lnSpc>
                <a:spcPct val="80000"/>
              </a:lnSpc>
              <a:spcBef>
                <a:spcPct val="0"/>
              </a:spcBef>
              <a:buFont typeface="Wingdings 2" pitchFamily="18" charset="2"/>
              <a:buNone/>
            </a:pPr>
            <a:r>
              <a:rPr lang="en-US" altLang="zh-CN" sz="2000" dirty="0" smtClean="0">
                <a:latin typeface="Arial" pitchFamily="34" charset="0"/>
                <a:cs typeface="Arial" pitchFamily="34" charset="0"/>
              </a:rPr>
              <a:t>  } </a:t>
            </a:r>
            <a:endParaRPr lang="en-US" altLang="zh-CN" sz="2000" i="1" dirty="0" smtClean="0">
              <a:latin typeface="Arial" pitchFamily="34" charset="0"/>
              <a:cs typeface="Arial" pitchFamily="34" charset="0"/>
            </a:endParaRPr>
          </a:p>
        </p:txBody>
      </p:sp>
      <p:sp>
        <p:nvSpPr>
          <p:cNvPr id="6" name="Rectangle 5"/>
          <p:cNvSpPr/>
          <p:nvPr/>
        </p:nvSpPr>
        <p:spPr>
          <a:xfrm>
            <a:off x="1164186" y="158234"/>
            <a:ext cx="7751213" cy="604781"/>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fontAlgn="auto">
              <a:lnSpc>
                <a:spcPct val="120000"/>
              </a:lnSpc>
              <a:spcBef>
                <a:spcPts val="580"/>
              </a:spcBef>
              <a:spcAft>
                <a:spcPts val="600"/>
              </a:spcAft>
              <a:defRPr/>
            </a:pPr>
            <a:r>
              <a:rPr lang="zh-CN" altLang="en-US" sz="2400" dirty="0">
                <a:ln>
                  <a:solidFill>
                    <a:srgbClr val="FF0000"/>
                  </a:solidFill>
                </a:ln>
                <a:solidFill>
                  <a:srgbClr val="C00000"/>
                </a:solidFill>
                <a:latin typeface="黑体" pitchFamily="2" charset="-122"/>
                <a:ea typeface="黑体" pitchFamily="2" charset="-122"/>
                <a:cs typeface="+mj-cs"/>
              </a:rPr>
              <a:t>基于</a:t>
            </a:r>
            <a:r>
              <a:rPr lang="en-US" altLang="zh-CN" sz="2400" dirty="0">
                <a:ln>
                  <a:solidFill>
                    <a:srgbClr val="FF0000"/>
                  </a:solidFill>
                </a:ln>
                <a:solidFill>
                  <a:srgbClr val="C00000"/>
                </a:solidFill>
                <a:latin typeface="黑体" pitchFamily="2" charset="-122"/>
                <a:ea typeface="黑体" pitchFamily="2" charset="-122"/>
                <a:cs typeface="+mj-cs"/>
              </a:rPr>
              <a:t>MapReduce</a:t>
            </a:r>
            <a:r>
              <a:rPr lang="zh-CN" altLang="en-US" sz="2400" dirty="0">
                <a:ln>
                  <a:solidFill>
                    <a:srgbClr val="FF0000"/>
                  </a:solidFill>
                </a:ln>
                <a:solidFill>
                  <a:srgbClr val="C00000"/>
                </a:solidFill>
                <a:latin typeface="黑体" pitchFamily="2" charset="-122"/>
                <a:ea typeface="黑体" pitchFamily="2" charset="-122"/>
                <a:cs typeface="+mj-cs"/>
              </a:rPr>
              <a:t>的</a:t>
            </a:r>
            <a:r>
              <a:rPr lang="en-US" altLang="zh-CN" sz="2400" dirty="0">
                <a:ln>
                  <a:solidFill>
                    <a:srgbClr val="FF0000"/>
                  </a:solidFill>
                </a:ln>
                <a:solidFill>
                  <a:srgbClr val="C00000"/>
                </a:solidFill>
                <a:latin typeface="黑体" pitchFamily="2" charset="-122"/>
                <a:ea typeface="黑体" pitchFamily="2" charset="-122"/>
                <a:cs typeface="+mj-cs"/>
              </a:rPr>
              <a:t>K-Means</a:t>
            </a:r>
            <a:r>
              <a:rPr lang="zh-CN" altLang="en-US" sz="2400" dirty="0">
                <a:ln>
                  <a:solidFill>
                    <a:srgbClr val="FF0000"/>
                  </a:solidFill>
                </a:ln>
                <a:solidFill>
                  <a:srgbClr val="C00000"/>
                </a:solidFill>
                <a:latin typeface="黑体" pitchFamily="2" charset="-122"/>
                <a:ea typeface="黑体" pitchFamily="2" charset="-122"/>
                <a:cs typeface="+mj-cs"/>
              </a:rPr>
              <a:t>并行算法设计</a:t>
            </a:r>
            <a:endParaRPr lang="en-US" altLang="zh-CN" sz="2400" dirty="0">
              <a:ln>
                <a:solidFill>
                  <a:srgbClr val="FF0000"/>
                </a:solidFill>
              </a:ln>
              <a:solidFill>
                <a:srgbClr val="C00000"/>
              </a:solidFill>
              <a:latin typeface="黑体" pitchFamily="2" charset="-122"/>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08000" y="825500"/>
            <a:ext cx="8636000" cy="6032500"/>
          </a:xfrm>
        </p:spPr>
        <p:txBody>
          <a:bodyPr>
            <a:normAutofit/>
          </a:bodyPr>
          <a:lstStyle/>
          <a:p>
            <a:pPr marL="0" eaLnBrk="1" hangingPunct="1">
              <a:buFont typeface="Wingdings 2" pitchFamily="18" charset="2"/>
              <a:buNone/>
            </a:pPr>
            <a:r>
              <a:rPr lang="en-US" altLang="zh-CN" sz="2800" dirty="0" smtClean="0">
                <a:solidFill>
                  <a:srgbClr val="00B050"/>
                </a:solidFill>
                <a:latin typeface="黑体" pitchFamily="2" charset="-122"/>
                <a:ea typeface="黑体" pitchFamily="2" charset="-122"/>
              </a:rPr>
              <a:t>Map</a:t>
            </a:r>
            <a:r>
              <a:rPr lang="zh-CN" altLang="en-US" sz="2800" dirty="0" smtClean="0">
                <a:solidFill>
                  <a:srgbClr val="00B050"/>
                </a:solidFill>
                <a:latin typeface="黑体" pitchFamily="2" charset="-122"/>
                <a:ea typeface="黑体" pitchFamily="2" charset="-122"/>
              </a:rPr>
              <a:t>阶段的处理</a:t>
            </a:r>
            <a:endParaRPr lang="en-US" altLang="zh-CN" sz="2800" dirty="0" smtClean="0">
              <a:solidFill>
                <a:srgbClr val="00B050"/>
              </a:solidFill>
              <a:latin typeface="黑体" pitchFamily="2" charset="-122"/>
              <a:ea typeface="黑体" pitchFamily="2" charset="-122"/>
            </a:endParaRPr>
          </a:p>
          <a:p>
            <a:pPr marL="0" eaLnBrk="1" hangingPunct="1">
              <a:buFont typeface="Wingdings 2" pitchFamily="18" charset="2"/>
              <a:buNone/>
            </a:pPr>
            <a:r>
              <a:rPr lang="en-US" altLang="zh-CN" dirty="0" smtClean="0">
                <a:solidFill>
                  <a:srgbClr val="0000FF"/>
                </a:solidFill>
                <a:latin typeface="Arial" pitchFamily="34" charset="0"/>
                <a:cs typeface="Arial" pitchFamily="34" charset="0"/>
              </a:rPr>
              <a:t>   </a:t>
            </a:r>
            <a:r>
              <a:rPr lang="en-US" altLang="zh-CN" sz="2400" dirty="0" smtClean="0">
                <a:solidFill>
                  <a:srgbClr val="0000FF"/>
                </a:solidFill>
                <a:latin typeface="Arial" pitchFamily="34" charset="0"/>
                <a:cs typeface="Arial" pitchFamily="34" charset="0"/>
              </a:rPr>
              <a:t>Combiner</a:t>
            </a:r>
            <a:r>
              <a:rPr lang="zh-CN" altLang="en-US" sz="2400" dirty="0" smtClean="0">
                <a:solidFill>
                  <a:srgbClr val="0000FF"/>
                </a:solidFill>
                <a:latin typeface="黑体" pitchFamily="2" charset="-122"/>
                <a:ea typeface="黑体" pitchFamily="2" charset="-122"/>
              </a:rPr>
              <a:t>伪代码</a:t>
            </a:r>
            <a:endParaRPr lang="en-US" altLang="zh-CN" sz="2400" dirty="0" smtClean="0">
              <a:solidFill>
                <a:srgbClr val="0000FF"/>
              </a:solidFill>
              <a:latin typeface="黑体" pitchFamily="2" charset="-122"/>
              <a:ea typeface="黑体" pitchFamily="2" charset="-122"/>
            </a:endParaRPr>
          </a:p>
          <a:p>
            <a:pPr lvl="1" eaLnBrk="1" hangingPunct="1">
              <a:buFont typeface="Wingdings 2" pitchFamily="18" charset="2"/>
              <a:buNone/>
            </a:pPr>
            <a:r>
              <a:rPr lang="en-US" altLang="zh-CN" sz="2000" b="1" dirty="0" smtClean="0">
                <a:solidFill>
                  <a:srgbClr val="C00000"/>
                </a:solidFill>
                <a:latin typeface="Arial" pitchFamily="34" charset="0"/>
                <a:cs typeface="Arial" pitchFamily="34" charset="0"/>
              </a:rPr>
              <a:t>class Combiner</a:t>
            </a:r>
          </a:p>
          <a:p>
            <a:pPr lvl="1" eaLnBrk="1" hangingPunct="1">
              <a:buFont typeface="Wingdings 2" pitchFamily="18" charset="2"/>
              <a:buNone/>
            </a:pPr>
            <a:r>
              <a:rPr lang="nl-NL" altLang="zh-CN" sz="2000" dirty="0" smtClean="0">
                <a:solidFill>
                  <a:srgbClr val="0066FF"/>
                </a:solidFill>
                <a:latin typeface="Arial" pitchFamily="34" charset="0"/>
                <a:cs typeface="Arial" pitchFamily="34" charset="0"/>
              </a:rPr>
              <a:t>  </a:t>
            </a:r>
            <a:r>
              <a:rPr lang="nl-NL" altLang="zh-CN" sz="2000" dirty="0" smtClean="0">
                <a:solidFill>
                  <a:srgbClr val="C00000"/>
                </a:solidFill>
                <a:latin typeface="Arial" pitchFamily="34" charset="0"/>
                <a:cs typeface="Arial" pitchFamily="34" charset="0"/>
              </a:rPr>
              <a:t>reduce(ClusterID, </a:t>
            </a:r>
            <a:r>
              <a:rPr lang="en-US" altLang="zh-CN" sz="2000" dirty="0" smtClean="0">
                <a:solidFill>
                  <a:srgbClr val="C00000"/>
                </a:solidFill>
                <a:latin typeface="Arial Narrow" pitchFamily="34" charset="0"/>
                <a:ea typeface="黑体" pitchFamily="2" charset="-122"/>
              </a:rPr>
              <a:t>[(p1,1), (p2,1), …]</a:t>
            </a:r>
            <a:r>
              <a:rPr lang="nl-NL" altLang="zh-CN" sz="2000" dirty="0" smtClean="0">
                <a:solidFill>
                  <a:srgbClr val="C00000"/>
                </a:solidFill>
                <a:latin typeface="Arial" pitchFamily="34" charset="0"/>
                <a:cs typeface="Arial" pitchFamily="34" charset="0"/>
              </a:rPr>
              <a:t>)</a:t>
            </a:r>
            <a:endParaRPr lang="en-US" altLang="zh-CN" sz="2000" dirty="0" smtClean="0">
              <a:solidFill>
                <a:srgbClr val="C00000"/>
              </a:solidFill>
              <a:latin typeface="Arial" pitchFamily="34" charset="0"/>
              <a:cs typeface="Arial" pitchFamily="34" charset="0"/>
            </a:endParaRPr>
          </a:p>
          <a:p>
            <a:pPr lvl="1" eaLnBrk="1" hangingPunct="1">
              <a:buFont typeface="Wingdings 2" pitchFamily="18" charset="2"/>
              <a:buNone/>
            </a:pPr>
            <a:r>
              <a:rPr lang="en-US" altLang="zh-CN" sz="2000" dirty="0" smtClean="0">
                <a:latin typeface="Arial" pitchFamily="34" charset="0"/>
                <a:cs typeface="Arial" pitchFamily="34" charset="0"/>
              </a:rPr>
              <a:t>  {</a:t>
            </a:r>
          </a:p>
          <a:p>
            <a:pPr lvl="1" eaLnBrk="1" hangingPunct="1">
              <a:buFont typeface="Wingdings 2" pitchFamily="18" charset="2"/>
              <a:buNone/>
            </a:pPr>
            <a:r>
              <a:rPr lang="en-US" altLang="zh-CN" sz="2000" dirty="0" smtClean="0">
                <a:latin typeface="Arial" pitchFamily="34" charset="0"/>
                <a:cs typeface="Arial" pitchFamily="34" charset="0"/>
              </a:rPr>
              <a:t>     pm = 0.0</a:t>
            </a:r>
            <a:r>
              <a:rPr lang="zh-CN" altLang="en-US" sz="2000" dirty="0" smtClean="0">
                <a:latin typeface="Arial" pitchFamily="34" charset="0"/>
                <a:cs typeface="Arial" pitchFamily="34" charset="0"/>
              </a:rPr>
              <a:t>； </a:t>
            </a:r>
            <a:endParaRPr lang="en-US" altLang="zh-CN" sz="2000" dirty="0" smtClean="0">
              <a:latin typeface="Arial" pitchFamily="34" charset="0"/>
              <a:cs typeface="Arial" pitchFamily="34" charset="0"/>
            </a:endParaRPr>
          </a:p>
          <a:p>
            <a:pPr lvl="1" eaLnBrk="1" hangingPunct="1">
              <a:buFont typeface="Wingdings 2" pitchFamily="18" charset="2"/>
              <a:buNone/>
            </a:pPr>
            <a:r>
              <a:rPr lang="en-US" altLang="zh-CN" sz="2000" dirty="0" smtClean="0">
                <a:latin typeface="Arial" pitchFamily="34" charset="0"/>
                <a:cs typeface="Arial" pitchFamily="34" charset="0"/>
              </a:rPr>
              <a:t>     n = </a:t>
            </a:r>
            <a:r>
              <a:rPr lang="zh-CN" altLang="en-US" sz="2000" dirty="0" smtClean="0">
                <a:latin typeface="Arial" pitchFamily="34" charset="0"/>
                <a:cs typeface="Arial" pitchFamily="34" charset="0"/>
              </a:rPr>
              <a:t>数据点列表</a:t>
            </a:r>
            <a:r>
              <a:rPr lang="en-US" altLang="zh-CN" sz="2000" dirty="0" smtClean="0">
                <a:latin typeface="Arial Narrow" pitchFamily="34" charset="0"/>
                <a:ea typeface="黑体" pitchFamily="2" charset="-122"/>
              </a:rPr>
              <a:t>[(p1,1), (p2,1), …]</a:t>
            </a:r>
            <a:r>
              <a:rPr lang="zh-CN" altLang="en-US" sz="2000" dirty="0" smtClean="0">
                <a:latin typeface="宋体" pitchFamily="2" charset="-122"/>
              </a:rPr>
              <a:t>中数据点</a:t>
            </a:r>
            <a:r>
              <a:rPr lang="zh-CN" altLang="en-US" sz="2000" dirty="0" smtClean="0">
                <a:latin typeface="Arial" pitchFamily="34" charset="0"/>
                <a:cs typeface="Arial" pitchFamily="34" charset="0"/>
              </a:rPr>
              <a:t>的总个数</a:t>
            </a:r>
            <a:r>
              <a:rPr lang="en-US" altLang="zh-CN" sz="2000" dirty="0" smtClean="0">
                <a:latin typeface="Arial" pitchFamily="34" charset="0"/>
                <a:cs typeface="Arial" pitchFamily="34" charset="0"/>
              </a:rPr>
              <a:t>;</a:t>
            </a:r>
          </a:p>
          <a:p>
            <a:pPr lvl="1" eaLnBrk="1" hangingPunct="1">
              <a:buFont typeface="Wingdings 2" pitchFamily="18" charset="2"/>
              <a:buNone/>
            </a:pPr>
            <a:r>
              <a:rPr lang="en-US" altLang="zh-CN" sz="2000" dirty="0" smtClean="0">
                <a:latin typeface="Arial" pitchFamily="34" charset="0"/>
                <a:cs typeface="Arial" pitchFamily="34" charset="0"/>
              </a:rPr>
              <a:t>     for </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=0 to n </a:t>
            </a:r>
          </a:p>
          <a:p>
            <a:pPr lvl="1" eaLnBrk="1" hangingPunct="1">
              <a:buFont typeface="Wingdings 2" pitchFamily="18" charset="2"/>
              <a:buNone/>
            </a:pPr>
            <a:r>
              <a:rPr lang="en-US" altLang="zh-CN" sz="2000" dirty="0" smtClean="0">
                <a:latin typeface="Arial" pitchFamily="34" charset="0"/>
                <a:cs typeface="Arial" pitchFamily="34" charset="0"/>
              </a:rPr>
              <a:t>         pm += p[</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 </a:t>
            </a:r>
          </a:p>
          <a:p>
            <a:pPr lvl="1" eaLnBrk="1" hangingPunct="1">
              <a:buFont typeface="Wingdings 2" pitchFamily="18" charset="2"/>
              <a:buNone/>
            </a:pPr>
            <a:r>
              <a:rPr lang="en-US" altLang="zh-CN" sz="2000" dirty="0" smtClean="0">
                <a:latin typeface="Arial" pitchFamily="34" charset="0"/>
                <a:cs typeface="Arial" pitchFamily="34" charset="0"/>
              </a:rPr>
              <a:t>     pm = pm / n;  // </a:t>
            </a:r>
            <a:r>
              <a:rPr lang="zh-CN" altLang="en-US" sz="2000" dirty="0" smtClean="0">
                <a:latin typeface="Arial" pitchFamily="34" charset="0"/>
                <a:cs typeface="Arial" pitchFamily="34" charset="0"/>
              </a:rPr>
              <a:t>求得这些数据点的平均值</a:t>
            </a:r>
            <a:endParaRPr lang="en-US" altLang="zh-CN" sz="2000" dirty="0" smtClean="0">
              <a:latin typeface="Arial" pitchFamily="34" charset="0"/>
              <a:cs typeface="Arial" pitchFamily="34" charset="0"/>
            </a:endParaRPr>
          </a:p>
          <a:p>
            <a:pPr lvl="1" eaLnBrk="1" hangingPunct="1">
              <a:buFont typeface="Wingdings 2" pitchFamily="18" charset="2"/>
              <a:buNone/>
            </a:pPr>
            <a:r>
              <a:rPr lang="en-US" altLang="zh-CN" sz="2000" dirty="0" smtClean="0">
                <a:latin typeface="Arial" pitchFamily="34" charset="0"/>
                <a:cs typeface="Arial" pitchFamily="34" charset="0"/>
              </a:rPr>
              <a:t>     emit(</a:t>
            </a:r>
            <a:r>
              <a:rPr lang="en-US" altLang="zh-CN" sz="2000" dirty="0" err="1" smtClean="0">
                <a:latin typeface="Arial" pitchFamily="34" charset="0"/>
                <a:cs typeface="Arial" pitchFamily="34" charset="0"/>
              </a:rPr>
              <a:t>ClusterID</a:t>
            </a:r>
            <a:r>
              <a:rPr lang="en-US" altLang="zh-CN" sz="2000" dirty="0" smtClean="0">
                <a:latin typeface="Arial" pitchFamily="34" charset="0"/>
                <a:cs typeface="Arial" pitchFamily="34" charset="0"/>
              </a:rPr>
              <a:t>, (pm, n));</a:t>
            </a:r>
          </a:p>
          <a:p>
            <a:pPr lvl="1" eaLnBrk="1" hangingPunct="1">
              <a:buFont typeface="Wingdings 2" pitchFamily="18" charset="2"/>
              <a:buNone/>
            </a:pPr>
            <a:r>
              <a:rPr lang="en-US" altLang="zh-CN" sz="2000" dirty="0" smtClean="0">
                <a:latin typeface="Arial" pitchFamily="34" charset="0"/>
                <a:cs typeface="Arial" pitchFamily="34" charset="0"/>
              </a:rPr>
              <a:t>  } </a:t>
            </a:r>
            <a:endParaRPr lang="en-US" altLang="zh-CN" sz="2000" i="1" dirty="0" smtClean="0">
              <a:latin typeface="Arial" pitchFamily="34" charset="0"/>
              <a:cs typeface="Arial" pitchFamily="34" charset="0"/>
            </a:endParaRPr>
          </a:p>
        </p:txBody>
      </p:sp>
      <p:sp>
        <p:nvSpPr>
          <p:cNvPr id="6" name="Rectangle 5"/>
          <p:cNvSpPr/>
          <p:nvPr/>
        </p:nvSpPr>
        <p:spPr>
          <a:xfrm>
            <a:off x="1164186" y="158234"/>
            <a:ext cx="7751213" cy="604781"/>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fontAlgn="auto">
              <a:lnSpc>
                <a:spcPct val="120000"/>
              </a:lnSpc>
              <a:spcBef>
                <a:spcPts val="580"/>
              </a:spcBef>
              <a:spcAft>
                <a:spcPts val="600"/>
              </a:spcAft>
              <a:defRPr/>
            </a:pPr>
            <a:r>
              <a:rPr lang="zh-CN" altLang="en-US" sz="2400" dirty="0">
                <a:ln>
                  <a:solidFill>
                    <a:srgbClr val="FF0000"/>
                  </a:solidFill>
                </a:ln>
                <a:solidFill>
                  <a:srgbClr val="C00000"/>
                </a:solidFill>
                <a:latin typeface="黑体" pitchFamily="2" charset="-122"/>
                <a:ea typeface="黑体" pitchFamily="2" charset="-122"/>
                <a:cs typeface="+mj-cs"/>
              </a:rPr>
              <a:t>基于</a:t>
            </a:r>
            <a:r>
              <a:rPr lang="en-US" altLang="zh-CN" sz="2400" dirty="0">
                <a:ln>
                  <a:solidFill>
                    <a:srgbClr val="FF0000"/>
                  </a:solidFill>
                </a:ln>
                <a:solidFill>
                  <a:srgbClr val="C00000"/>
                </a:solidFill>
                <a:latin typeface="黑体" pitchFamily="2" charset="-122"/>
                <a:ea typeface="黑体" pitchFamily="2" charset="-122"/>
                <a:cs typeface="+mj-cs"/>
              </a:rPr>
              <a:t>MapReduce</a:t>
            </a:r>
            <a:r>
              <a:rPr lang="zh-CN" altLang="en-US" sz="2400" dirty="0">
                <a:ln>
                  <a:solidFill>
                    <a:srgbClr val="FF0000"/>
                  </a:solidFill>
                </a:ln>
                <a:solidFill>
                  <a:srgbClr val="C00000"/>
                </a:solidFill>
                <a:latin typeface="黑体" pitchFamily="2" charset="-122"/>
                <a:ea typeface="黑体" pitchFamily="2" charset="-122"/>
                <a:cs typeface="+mj-cs"/>
              </a:rPr>
              <a:t>的</a:t>
            </a:r>
            <a:r>
              <a:rPr lang="en-US" altLang="zh-CN" sz="2400" dirty="0">
                <a:ln>
                  <a:solidFill>
                    <a:srgbClr val="FF0000"/>
                  </a:solidFill>
                </a:ln>
                <a:solidFill>
                  <a:srgbClr val="C00000"/>
                </a:solidFill>
                <a:latin typeface="黑体" pitchFamily="2" charset="-122"/>
                <a:ea typeface="黑体" pitchFamily="2" charset="-122"/>
                <a:cs typeface="+mj-cs"/>
              </a:rPr>
              <a:t>K-Means</a:t>
            </a:r>
            <a:r>
              <a:rPr lang="zh-CN" altLang="en-US" sz="2400" dirty="0">
                <a:ln>
                  <a:solidFill>
                    <a:srgbClr val="FF0000"/>
                  </a:solidFill>
                </a:ln>
                <a:solidFill>
                  <a:srgbClr val="C00000"/>
                </a:solidFill>
                <a:latin typeface="黑体" pitchFamily="2" charset="-122"/>
                <a:ea typeface="黑体" pitchFamily="2" charset="-122"/>
                <a:cs typeface="+mj-cs"/>
              </a:rPr>
              <a:t>并行算法设计</a:t>
            </a:r>
            <a:endParaRPr lang="en-US" altLang="zh-CN" sz="2400" dirty="0">
              <a:ln>
                <a:solidFill>
                  <a:srgbClr val="FF0000"/>
                </a:solidFill>
              </a:ln>
              <a:solidFill>
                <a:srgbClr val="C00000"/>
              </a:solidFill>
              <a:latin typeface="黑体" pitchFamily="2" charset="-122"/>
              <a:ea typeface="黑体" pitchFamily="2" charset="-122"/>
              <a:cs typeface="+mj-cs"/>
            </a:endParaRPr>
          </a:p>
        </p:txBody>
      </p:sp>
      <p:sp>
        <p:nvSpPr>
          <p:cNvPr id="4" name="Rectangle 3"/>
          <p:cNvSpPr/>
          <p:nvPr/>
        </p:nvSpPr>
        <p:spPr>
          <a:xfrm>
            <a:off x="558800" y="5517634"/>
            <a:ext cx="8204201" cy="1015663"/>
          </a:xfrm>
          <a:prstGeom prst="rect">
            <a:avLst/>
          </a:prstGeom>
        </p:spPr>
        <p:txBody>
          <a:bodyPr wrap="square">
            <a:spAutoFit/>
          </a:bodyPr>
          <a:lstStyle/>
          <a:p>
            <a:r>
              <a:rPr lang="zh-CN" altLang="en-US" sz="2000" dirty="0" smtClean="0">
                <a:solidFill>
                  <a:srgbClr val="FF0000"/>
                </a:solidFill>
                <a:cs typeface="Arial" pitchFamily="34" charset="0"/>
              </a:rPr>
              <a:t>思考题：</a:t>
            </a:r>
            <a:endParaRPr lang="en-US" altLang="zh-CN" sz="2000" dirty="0" smtClean="0">
              <a:solidFill>
                <a:srgbClr val="FF0000"/>
              </a:solidFill>
              <a:cs typeface="Arial" pitchFamily="34" charset="0"/>
            </a:endParaRPr>
          </a:p>
          <a:p>
            <a:r>
              <a:rPr lang="zh-CN" altLang="en-US" sz="2000" dirty="0" smtClean="0">
                <a:solidFill>
                  <a:srgbClr val="FF0000"/>
                </a:solidFill>
                <a:cs typeface="Arial" pitchFamily="34" charset="0"/>
              </a:rPr>
              <a:t>在</a:t>
            </a:r>
            <a:r>
              <a:rPr lang="en-US" altLang="zh-CN" sz="2000" dirty="0" smtClean="0">
                <a:solidFill>
                  <a:srgbClr val="FF0000"/>
                </a:solidFill>
                <a:cs typeface="Arial" pitchFamily="34" charset="0"/>
              </a:rPr>
              <a:t>map</a:t>
            </a:r>
            <a:r>
              <a:rPr lang="zh-CN" altLang="en-US" sz="2000" dirty="0" smtClean="0">
                <a:solidFill>
                  <a:srgbClr val="FF0000"/>
                </a:solidFill>
                <a:cs typeface="Arial" pitchFamily="34" charset="0"/>
              </a:rPr>
              <a:t>中，最后一行</a:t>
            </a:r>
            <a:r>
              <a:rPr lang="en-US" altLang="zh-CN" sz="2000" dirty="0" smtClean="0">
                <a:solidFill>
                  <a:srgbClr val="FF0000"/>
                </a:solidFill>
                <a:cs typeface="Arial" pitchFamily="34" charset="0"/>
              </a:rPr>
              <a:t>emit(Centers[</a:t>
            </a:r>
            <a:r>
              <a:rPr lang="en-US" altLang="zh-CN" sz="2000" dirty="0" err="1" smtClean="0">
                <a:solidFill>
                  <a:srgbClr val="FF0000"/>
                </a:solidFill>
                <a:cs typeface="Arial" pitchFamily="34" charset="0"/>
              </a:rPr>
              <a:t>i</a:t>
            </a:r>
            <a:r>
              <a:rPr lang="en-US" altLang="zh-CN" sz="2000" dirty="0" smtClean="0">
                <a:solidFill>
                  <a:srgbClr val="FF0000"/>
                </a:solidFill>
                <a:cs typeface="Arial" pitchFamily="34" charset="0"/>
              </a:rPr>
              <a:t>].</a:t>
            </a:r>
            <a:r>
              <a:rPr lang="en-US" altLang="zh-CN" sz="2000" dirty="0" err="1" smtClean="0">
                <a:solidFill>
                  <a:srgbClr val="FF0000"/>
                </a:solidFill>
                <a:cs typeface="Arial" pitchFamily="34" charset="0"/>
              </a:rPr>
              <a:t>ClusterID</a:t>
            </a:r>
            <a:r>
              <a:rPr lang="en-US" altLang="zh-CN" sz="2000" dirty="0" smtClean="0">
                <a:solidFill>
                  <a:srgbClr val="FF0000"/>
                </a:solidFill>
                <a:cs typeface="Arial" pitchFamily="34" charset="0"/>
              </a:rPr>
              <a:t>, (p,1))</a:t>
            </a:r>
            <a:r>
              <a:rPr lang="zh-CN" altLang="en-US" sz="2000" dirty="0" smtClean="0">
                <a:solidFill>
                  <a:srgbClr val="FF0000"/>
                </a:solidFill>
                <a:cs typeface="Arial" pitchFamily="34" charset="0"/>
              </a:rPr>
              <a:t>语句中，为什么输出值必须是（</a:t>
            </a:r>
            <a:r>
              <a:rPr lang="en-US" altLang="zh-CN" sz="2000" dirty="0" smtClean="0">
                <a:solidFill>
                  <a:srgbClr val="FF0000"/>
                </a:solidFill>
                <a:cs typeface="Arial" pitchFamily="34" charset="0"/>
              </a:rPr>
              <a:t>p,1)</a:t>
            </a:r>
            <a:r>
              <a:rPr lang="zh-CN" altLang="en-US" sz="2000" dirty="0" smtClean="0">
                <a:solidFill>
                  <a:srgbClr val="FF0000"/>
                </a:solidFill>
                <a:cs typeface="Arial" pitchFamily="34" charset="0"/>
              </a:rPr>
              <a:t>而不能是</a:t>
            </a:r>
            <a:r>
              <a:rPr lang="en-US" altLang="zh-CN" sz="2000" dirty="0" smtClean="0">
                <a:solidFill>
                  <a:srgbClr val="FF0000"/>
                </a:solidFill>
                <a:cs typeface="Arial" pitchFamily="34" charset="0"/>
              </a:rPr>
              <a:t>p</a:t>
            </a:r>
            <a:r>
              <a:rPr lang="zh-CN" altLang="en-US" sz="2000" dirty="0" smtClean="0">
                <a:solidFill>
                  <a:srgbClr val="FF0000"/>
                </a:solidFill>
                <a:cs typeface="Arial" pitchFamily="34" charset="0"/>
              </a:rPr>
              <a:t>？如果写成</a:t>
            </a:r>
            <a:r>
              <a:rPr lang="en-US" altLang="zh-CN" sz="2000" dirty="0" smtClean="0">
                <a:solidFill>
                  <a:srgbClr val="FF0000"/>
                </a:solidFill>
                <a:cs typeface="Arial" pitchFamily="34" charset="0"/>
              </a:rPr>
              <a:t>p</a:t>
            </a:r>
            <a:r>
              <a:rPr lang="zh-CN" altLang="en-US" sz="2000" dirty="0" smtClean="0">
                <a:solidFill>
                  <a:srgbClr val="FF0000"/>
                </a:solidFill>
                <a:cs typeface="Arial" pitchFamily="34" charset="0"/>
              </a:rPr>
              <a:t>会带来什么问题？</a:t>
            </a:r>
            <a:endParaRPr lang="zh-CN" altLang="en-US" sz="2000" dirty="0">
              <a:solidFill>
                <a:srgbClr val="FF0000"/>
              </a:solidFill>
            </a:endParaRPr>
          </a:p>
        </p:txBody>
      </p:sp>
    </p:spTree>
  </p:cSld>
  <p:clrMapOvr>
    <a:masterClrMapping/>
  </p:clrMapOvr>
  <p:transition spd="med">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08000" y="825500"/>
            <a:ext cx="8051800" cy="4572000"/>
          </a:xfrm>
        </p:spPr>
        <p:txBody>
          <a:bodyPr>
            <a:normAutofit/>
          </a:bodyPr>
          <a:lstStyle/>
          <a:p>
            <a:pPr marL="0" indent="-274320" eaLnBrk="1" fontAlgn="auto" hangingPunct="1">
              <a:spcBef>
                <a:spcPts val="580"/>
              </a:spcBef>
              <a:spcAft>
                <a:spcPts val="0"/>
              </a:spcAft>
              <a:buFont typeface="Wingdings 2"/>
              <a:buNone/>
              <a:defRPr/>
            </a:pPr>
            <a:r>
              <a:rPr lang="en-US" altLang="zh-CN" sz="2800" dirty="0" smtClean="0">
                <a:solidFill>
                  <a:srgbClr val="00B050"/>
                </a:solidFill>
                <a:latin typeface="黑体" pitchFamily="2" charset="-122"/>
                <a:ea typeface="黑体" pitchFamily="2" charset="-122"/>
              </a:rPr>
              <a:t>Reduce</a:t>
            </a:r>
            <a:r>
              <a:rPr lang="zh-CN" altLang="en-US" sz="2800" dirty="0" smtClean="0">
                <a:solidFill>
                  <a:srgbClr val="00B050"/>
                </a:solidFill>
                <a:latin typeface="黑体" pitchFamily="2" charset="-122"/>
                <a:ea typeface="黑体" pitchFamily="2" charset="-122"/>
              </a:rPr>
              <a:t>阶段的处理</a:t>
            </a:r>
            <a:endParaRPr lang="en-US" altLang="zh-CN" sz="2800" dirty="0" smtClean="0">
              <a:solidFill>
                <a:srgbClr val="00B050"/>
              </a:solidFill>
              <a:latin typeface="黑体" pitchFamily="2" charset="-122"/>
              <a:ea typeface="黑体" pitchFamily="2" charset="-122"/>
            </a:endParaRPr>
          </a:p>
          <a:p>
            <a:pPr marL="274320" indent="-274320" eaLnBrk="1" fontAlgn="auto" hangingPunct="1">
              <a:spcBef>
                <a:spcPts val="580"/>
              </a:spcBef>
              <a:spcAft>
                <a:spcPts val="0"/>
              </a:spcAft>
              <a:buFont typeface="Wingdings 2"/>
              <a:buNone/>
              <a:defRPr/>
            </a:pPr>
            <a:endParaRPr lang="en-US" altLang="zh-CN" dirty="0" smtClean="0"/>
          </a:p>
          <a:p>
            <a:pPr marL="266700" indent="-266700" eaLnBrk="1" hangingPunct="1">
              <a:lnSpc>
                <a:spcPct val="120000"/>
              </a:lnSpc>
              <a:spcBef>
                <a:spcPts val="1200"/>
              </a:spcBef>
              <a:defRPr/>
            </a:pPr>
            <a:r>
              <a:rPr lang="zh-CN" altLang="en-US" sz="2400" dirty="0" smtClean="0">
                <a:latin typeface="Arial Narrow" pitchFamily="34" charset="0"/>
                <a:ea typeface="黑体" pitchFamily="2" charset="-122"/>
              </a:rPr>
              <a:t>经过</a:t>
            </a:r>
            <a:r>
              <a:rPr lang="en-US" altLang="zh-CN" sz="2400" dirty="0" smtClean="0">
                <a:latin typeface="Arial Narrow" pitchFamily="34" charset="0"/>
                <a:ea typeface="黑体" pitchFamily="2" charset="-122"/>
              </a:rPr>
              <a:t>Map</a:t>
            </a:r>
            <a:r>
              <a:rPr lang="zh-CN" altLang="en-US" sz="2400" dirty="0" smtClean="0">
                <a:latin typeface="Arial Narrow" pitchFamily="34" charset="0"/>
                <a:ea typeface="黑体" pitchFamily="2" charset="-122"/>
              </a:rPr>
              <a:t>和</a:t>
            </a:r>
            <a:r>
              <a:rPr lang="en-US" altLang="zh-CN" sz="2400" dirty="0" smtClean="0">
                <a:latin typeface="Arial Narrow" pitchFamily="34" charset="0"/>
                <a:ea typeface="黑体" pitchFamily="2" charset="-122"/>
              </a:rPr>
              <a:t>Combine</a:t>
            </a:r>
            <a:r>
              <a:rPr lang="zh-CN" altLang="en-US" sz="2400" dirty="0" smtClean="0">
                <a:latin typeface="Arial Narrow" pitchFamily="34" charset="0"/>
                <a:ea typeface="黑体" pitchFamily="2" charset="-122"/>
              </a:rPr>
              <a:t>后从</a:t>
            </a:r>
            <a:r>
              <a:rPr lang="en-US" altLang="zh-CN" sz="2400" dirty="0" smtClean="0">
                <a:latin typeface="Arial Narrow" pitchFamily="34" charset="0"/>
                <a:ea typeface="黑体" pitchFamily="2" charset="-122"/>
              </a:rPr>
              <a:t>Map</a:t>
            </a:r>
            <a:r>
              <a:rPr lang="zh-CN" altLang="en-US" sz="2400" dirty="0" smtClean="0">
                <a:latin typeface="Arial Narrow" pitchFamily="34" charset="0"/>
                <a:ea typeface="黑体" pitchFamily="2" charset="-122"/>
              </a:rPr>
              <a:t>节点输出的所有</a:t>
            </a:r>
            <a:r>
              <a:rPr lang="en-US" altLang="zh-CN" sz="2400" dirty="0" smtClean="0">
                <a:latin typeface="Arial Narrow" pitchFamily="34" charset="0"/>
                <a:ea typeface="黑体" pitchFamily="2" charset="-122"/>
              </a:rPr>
              <a:t>ClusterID</a:t>
            </a:r>
            <a:r>
              <a:rPr lang="zh-CN" altLang="en-US" sz="2400" dirty="0" smtClean="0">
                <a:latin typeface="Arial Narrow" pitchFamily="34" charset="0"/>
                <a:ea typeface="黑体" pitchFamily="2" charset="-122"/>
              </a:rPr>
              <a:t>相同的中间结果</a:t>
            </a:r>
            <a:r>
              <a:rPr lang="en-US" altLang="zh-CN" sz="2400" dirty="0" smtClean="0">
                <a:latin typeface="Arial Narrow" pitchFamily="34" charset="0"/>
                <a:ea typeface="黑体" pitchFamily="2" charset="-122"/>
              </a:rPr>
              <a:t>&lt;ClusterID, [(pm1, n1), (pm2, n3)…]&gt;,</a:t>
            </a:r>
            <a:r>
              <a:rPr lang="zh-CN" altLang="en-US" sz="2400" dirty="0" smtClean="0">
                <a:latin typeface="Arial Narrow" pitchFamily="34" charset="0"/>
                <a:ea typeface="黑体" pitchFamily="2" charset="-122"/>
              </a:rPr>
              <a:t>计算新的均值</a:t>
            </a:r>
            <a:r>
              <a:rPr lang="en-US" altLang="zh-CN" sz="2400" dirty="0" smtClean="0">
                <a:latin typeface="Arial Narrow" pitchFamily="34" charset="0"/>
                <a:ea typeface="黑体" pitchFamily="2" charset="-122"/>
              </a:rPr>
              <a:t>pm</a:t>
            </a:r>
            <a:r>
              <a:rPr lang="zh-CN" altLang="en-US" sz="2400" dirty="0" smtClean="0">
                <a:latin typeface="Arial Narrow" pitchFamily="34" charset="0"/>
                <a:ea typeface="黑体" pitchFamily="2" charset="-122"/>
              </a:rPr>
              <a:t>，输出</a:t>
            </a:r>
            <a:r>
              <a:rPr lang="en-US" altLang="zh-CN" sz="2400" dirty="0" smtClean="0">
                <a:latin typeface="Arial Narrow" pitchFamily="34" charset="0"/>
                <a:ea typeface="黑体" pitchFamily="2" charset="-122"/>
              </a:rPr>
              <a:t>&lt;ClusterID, pm&gt;</a:t>
            </a:r>
          </a:p>
          <a:p>
            <a:pPr marL="266700" indent="-266700" eaLnBrk="1" hangingPunct="1">
              <a:lnSpc>
                <a:spcPct val="120000"/>
              </a:lnSpc>
              <a:spcBef>
                <a:spcPts val="1200"/>
              </a:spcBef>
              <a:defRPr/>
            </a:pPr>
            <a:r>
              <a:rPr lang="zh-CN" altLang="en-US" sz="2400" dirty="0" smtClean="0">
                <a:latin typeface="Arial Narrow" pitchFamily="34" charset="0"/>
                <a:ea typeface="黑体" pitchFamily="2" charset="-122"/>
              </a:rPr>
              <a:t>所有输出的</a:t>
            </a:r>
            <a:r>
              <a:rPr lang="en-US" altLang="zh-CN" sz="2400" dirty="0" smtClean="0">
                <a:latin typeface="Arial Narrow" pitchFamily="34" charset="0"/>
                <a:ea typeface="黑体" pitchFamily="2" charset="-122"/>
              </a:rPr>
              <a:t>&lt;ClusterID, (pm,n)&gt;</a:t>
            </a:r>
            <a:r>
              <a:rPr lang="zh-CN" altLang="en-US" sz="2400" dirty="0" smtClean="0">
                <a:latin typeface="Arial Narrow" pitchFamily="34" charset="0"/>
                <a:ea typeface="黑体" pitchFamily="2" charset="-122"/>
              </a:rPr>
              <a:t>形成新的聚类中心，供下一次迭代计算</a:t>
            </a:r>
            <a:endParaRPr lang="en-US" altLang="zh-CN" sz="2400" dirty="0" smtClean="0">
              <a:latin typeface="Arial Narrow" pitchFamily="34" charset="0"/>
              <a:ea typeface="黑体" pitchFamily="2" charset="-122"/>
            </a:endParaRPr>
          </a:p>
        </p:txBody>
      </p:sp>
      <p:sp>
        <p:nvSpPr>
          <p:cNvPr id="6" name="Rectangle 5"/>
          <p:cNvSpPr/>
          <p:nvPr/>
        </p:nvSpPr>
        <p:spPr>
          <a:xfrm>
            <a:off x="1164186" y="158234"/>
            <a:ext cx="7751213" cy="604781"/>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fontAlgn="auto">
              <a:lnSpc>
                <a:spcPct val="120000"/>
              </a:lnSpc>
              <a:spcBef>
                <a:spcPts val="580"/>
              </a:spcBef>
              <a:spcAft>
                <a:spcPts val="600"/>
              </a:spcAft>
              <a:defRPr/>
            </a:pPr>
            <a:r>
              <a:rPr lang="zh-CN" altLang="en-US" sz="2400" dirty="0">
                <a:ln>
                  <a:solidFill>
                    <a:srgbClr val="FF0000"/>
                  </a:solidFill>
                </a:ln>
                <a:solidFill>
                  <a:srgbClr val="C00000"/>
                </a:solidFill>
                <a:latin typeface="黑体" pitchFamily="2" charset="-122"/>
                <a:ea typeface="黑体" pitchFamily="2" charset="-122"/>
                <a:cs typeface="+mj-cs"/>
              </a:rPr>
              <a:t>基于</a:t>
            </a:r>
            <a:r>
              <a:rPr lang="en-US" altLang="zh-CN" sz="2400" dirty="0">
                <a:ln>
                  <a:solidFill>
                    <a:srgbClr val="FF0000"/>
                  </a:solidFill>
                </a:ln>
                <a:solidFill>
                  <a:srgbClr val="C00000"/>
                </a:solidFill>
                <a:latin typeface="黑体" pitchFamily="2" charset="-122"/>
                <a:ea typeface="黑体" pitchFamily="2" charset="-122"/>
                <a:cs typeface="+mj-cs"/>
              </a:rPr>
              <a:t>MapReduce</a:t>
            </a:r>
            <a:r>
              <a:rPr lang="zh-CN" altLang="en-US" sz="2400" dirty="0">
                <a:ln>
                  <a:solidFill>
                    <a:srgbClr val="FF0000"/>
                  </a:solidFill>
                </a:ln>
                <a:solidFill>
                  <a:srgbClr val="C00000"/>
                </a:solidFill>
                <a:latin typeface="黑体" pitchFamily="2" charset="-122"/>
                <a:ea typeface="黑体" pitchFamily="2" charset="-122"/>
                <a:cs typeface="+mj-cs"/>
              </a:rPr>
              <a:t>的</a:t>
            </a:r>
            <a:r>
              <a:rPr lang="en-US" altLang="zh-CN" sz="2400" dirty="0">
                <a:ln>
                  <a:solidFill>
                    <a:srgbClr val="FF0000"/>
                  </a:solidFill>
                </a:ln>
                <a:solidFill>
                  <a:srgbClr val="C00000"/>
                </a:solidFill>
                <a:latin typeface="黑体" pitchFamily="2" charset="-122"/>
                <a:ea typeface="黑体" pitchFamily="2" charset="-122"/>
                <a:cs typeface="+mj-cs"/>
              </a:rPr>
              <a:t>K-Means</a:t>
            </a:r>
            <a:r>
              <a:rPr lang="zh-CN" altLang="en-US" sz="2400" dirty="0">
                <a:ln>
                  <a:solidFill>
                    <a:srgbClr val="FF0000"/>
                  </a:solidFill>
                </a:ln>
                <a:solidFill>
                  <a:srgbClr val="C00000"/>
                </a:solidFill>
                <a:latin typeface="黑体" pitchFamily="2" charset="-122"/>
                <a:ea typeface="黑体" pitchFamily="2" charset="-122"/>
                <a:cs typeface="+mj-cs"/>
              </a:rPr>
              <a:t>并行算法设计</a:t>
            </a:r>
            <a:endParaRPr lang="en-US" altLang="zh-CN" sz="2400" dirty="0">
              <a:ln>
                <a:solidFill>
                  <a:srgbClr val="FF0000"/>
                </a:solidFill>
              </a:ln>
              <a:solidFill>
                <a:srgbClr val="C00000"/>
              </a:solidFill>
              <a:latin typeface="黑体" pitchFamily="2" charset="-122"/>
              <a:ea typeface="黑体" pitchFamily="2" charset="-122"/>
              <a:cs typeface="+mj-cs"/>
            </a:endParaRPr>
          </a:p>
        </p:txBody>
      </p:sp>
      <p:sp>
        <p:nvSpPr>
          <p:cNvPr id="7" name="Rectangle 6"/>
          <p:cNvSpPr/>
          <p:nvPr/>
        </p:nvSpPr>
        <p:spPr>
          <a:xfrm>
            <a:off x="558800" y="5517634"/>
            <a:ext cx="8382000" cy="1015663"/>
          </a:xfrm>
          <a:prstGeom prst="rect">
            <a:avLst/>
          </a:prstGeom>
        </p:spPr>
        <p:txBody>
          <a:bodyPr wrap="square">
            <a:spAutoFit/>
          </a:bodyPr>
          <a:lstStyle/>
          <a:p>
            <a:r>
              <a:rPr lang="zh-CN" altLang="en-US" sz="2000" dirty="0" smtClean="0">
                <a:solidFill>
                  <a:srgbClr val="FF0000"/>
                </a:solidFill>
                <a:cs typeface="Arial" pitchFamily="34" charset="0"/>
              </a:rPr>
              <a:t>思考题答案：</a:t>
            </a:r>
            <a:endParaRPr lang="en-US" altLang="zh-CN" sz="2000" dirty="0" smtClean="0">
              <a:solidFill>
                <a:srgbClr val="FF0000"/>
              </a:solidFill>
              <a:cs typeface="Arial" pitchFamily="34" charset="0"/>
            </a:endParaRPr>
          </a:p>
          <a:p>
            <a:r>
              <a:rPr lang="zh-CN" altLang="en-US" sz="2000" dirty="0" smtClean="0">
                <a:solidFill>
                  <a:srgbClr val="FF0000"/>
                </a:solidFill>
              </a:rPr>
              <a:t>用不用</a:t>
            </a:r>
            <a:r>
              <a:rPr lang="en-US" altLang="zh-CN" sz="2000" dirty="0" smtClean="0">
                <a:solidFill>
                  <a:srgbClr val="FF0000"/>
                </a:solidFill>
              </a:rPr>
              <a:t>Combiner</a:t>
            </a:r>
            <a:r>
              <a:rPr lang="zh-CN" altLang="en-US" sz="2000" dirty="0" smtClean="0">
                <a:solidFill>
                  <a:srgbClr val="FF0000"/>
                </a:solidFill>
              </a:rPr>
              <a:t>仅仅会影响性能，不能改变计算结果。因此，</a:t>
            </a:r>
            <a:r>
              <a:rPr lang="en-US" altLang="zh-CN" sz="2000" dirty="0" smtClean="0">
                <a:solidFill>
                  <a:srgbClr val="FF0000"/>
                </a:solidFill>
              </a:rPr>
              <a:t>Combiner</a:t>
            </a:r>
            <a:r>
              <a:rPr lang="zh-CN" altLang="en-US" sz="2000" dirty="0" smtClean="0">
                <a:solidFill>
                  <a:srgbClr val="FF0000"/>
                </a:solidFill>
              </a:rPr>
              <a:t>输出时不允许改变</a:t>
            </a:r>
            <a:r>
              <a:rPr lang="en-US" altLang="zh-CN" sz="2000" dirty="0" smtClean="0">
                <a:solidFill>
                  <a:srgbClr val="FF0000"/>
                </a:solidFill>
              </a:rPr>
              <a:t>Map</a:t>
            </a:r>
            <a:r>
              <a:rPr lang="zh-CN" altLang="en-US" sz="2000" dirty="0" smtClean="0">
                <a:solidFill>
                  <a:srgbClr val="FF0000"/>
                </a:solidFill>
              </a:rPr>
              <a:t>输出键值对中</a:t>
            </a:r>
            <a:r>
              <a:rPr lang="en-US" altLang="zh-CN" sz="2000" dirty="0" smtClean="0">
                <a:solidFill>
                  <a:srgbClr val="FF0000"/>
                </a:solidFill>
              </a:rPr>
              <a:t>Value</a:t>
            </a:r>
            <a:r>
              <a:rPr lang="zh-CN" altLang="en-US" sz="2000" dirty="0" smtClean="0">
                <a:solidFill>
                  <a:srgbClr val="FF0000"/>
                </a:solidFill>
              </a:rPr>
              <a:t>的格式和类型，否则会出错</a:t>
            </a:r>
            <a:endParaRPr lang="zh-CN" altLang="en-US" sz="2000" dirty="0">
              <a:solidFill>
                <a:srgbClr val="FF0000"/>
              </a:solidFill>
            </a:endParaRPr>
          </a:p>
        </p:txBody>
      </p:sp>
    </p:spTree>
  </p:cSld>
  <p:clrMapOvr>
    <a:masterClrMapping/>
  </p:clrMapOvr>
  <p:transition spd="med">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08000" y="825500"/>
            <a:ext cx="8636000" cy="6032500"/>
          </a:xfrm>
        </p:spPr>
        <p:txBody>
          <a:bodyPr>
            <a:normAutofit/>
          </a:bodyPr>
          <a:lstStyle/>
          <a:p>
            <a:pPr marL="0" indent="-274320" eaLnBrk="1" fontAlgn="auto" hangingPunct="1">
              <a:spcBef>
                <a:spcPts val="580"/>
              </a:spcBef>
              <a:spcAft>
                <a:spcPts val="0"/>
              </a:spcAft>
              <a:buFont typeface="Wingdings 2"/>
              <a:buNone/>
              <a:defRPr/>
            </a:pPr>
            <a:r>
              <a:rPr lang="en-US" altLang="zh-CN" sz="2800" dirty="0" smtClean="0">
                <a:solidFill>
                  <a:srgbClr val="00B050"/>
                </a:solidFill>
                <a:latin typeface="黑体" pitchFamily="2" charset="-122"/>
                <a:ea typeface="黑体" pitchFamily="2" charset="-122"/>
              </a:rPr>
              <a:t>Reduce</a:t>
            </a:r>
            <a:r>
              <a:rPr lang="zh-CN" altLang="en-US" sz="2800" dirty="0" smtClean="0">
                <a:solidFill>
                  <a:srgbClr val="00B050"/>
                </a:solidFill>
                <a:latin typeface="黑体" pitchFamily="2" charset="-122"/>
                <a:ea typeface="黑体" pitchFamily="2" charset="-122"/>
              </a:rPr>
              <a:t>阶段的处理</a:t>
            </a:r>
            <a:endParaRPr lang="en-US" altLang="zh-CN" sz="2800" dirty="0" smtClean="0">
              <a:solidFill>
                <a:srgbClr val="00B050"/>
              </a:solidFill>
              <a:latin typeface="黑体" pitchFamily="2" charset="-122"/>
              <a:ea typeface="黑体" pitchFamily="2" charset="-122"/>
            </a:endParaRPr>
          </a:p>
          <a:p>
            <a:pPr marL="274320" indent="-274320" eaLnBrk="1" fontAlgn="auto" hangingPunct="1">
              <a:spcBef>
                <a:spcPts val="580"/>
              </a:spcBef>
              <a:spcAft>
                <a:spcPts val="0"/>
              </a:spcAft>
              <a:buFont typeface="Wingdings 2"/>
              <a:buNone/>
              <a:defRPr/>
            </a:pPr>
            <a:r>
              <a:rPr lang="en-US" altLang="zh-CN" dirty="0" smtClean="0">
                <a:solidFill>
                  <a:srgbClr val="0000FF"/>
                </a:solidFill>
                <a:latin typeface="Arial" pitchFamily="34" charset="0"/>
                <a:cs typeface="Arial" pitchFamily="34" charset="0"/>
              </a:rPr>
              <a:t>   Reducer</a:t>
            </a:r>
            <a:r>
              <a:rPr lang="zh-CN" altLang="en-US" dirty="0" smtClean="0">
                <a:solidFill>
                  <a:srgbClr val="0000FF"/>
                </a:solidFill>
                <a:latin typeface="黑体" pitchFamily="2" charset="-122"/>
                <a:ea typeface="黑体" pitchFamily="2" charset="-122"/>
              </a:rPr>
              <a:t>伪代码</a:t>
            </a:r>
            <a:endParaRPr lang="en-US" altLang="zh-CN" dirty="0" smtClean="0">
              <a:solidFill>
                <a:srgbClr val="0000FF"/>
              </a:solidFill>
              <a:latin typeface="黑体" pitchFamily="2" charset="-122"/>
              <a:ea typeface="黑体" pitchFamily="2" charset="-122"/>
            </a:endParaRPr>
          </a:p>
          <a:p>
            <a:pPr lvl="1" eaLnBrk="1" fontAlgn="auto" hangingPunct="1">
              <a:spcBef>
                <a:spcPts val="370"/>
              </a:spcBef>
              <a:spcAft>
                <a:spcPts val="0"/>
              </a:spcAft>
              <a:buFont typeface="Wingdings 2"/>
              <a:buNone/>
              <a:defRPr/>
            </a:pPr>
            <a:r>
              <a:rPr lang="en-US" altLang="zh-CN" b="1" dirty="0" smtClean="0">
                <a:solidFill>
                  <a:srgbClr val="C00000"/>
                </a:solidFill>
                <a:latin typeface="Arial" pitchFamily="34" charset="0"/>
                <a:cs typeface="Arial" pitchFamily="34" charset="0"/>
              </a:rPr>
              <a:t>class Reducer</a:t>
            </a:r>
          </a:p>
          <a:p>
            <a:pPr lvl="1" eaLnBrk="1" fontAlgn="auto" hangingPunct="1">
              <a:spcBef>
                <a:spcPts val="370"/>
              </a:spcBef>
              <a:spcAft>
                <a:spcPts val="0"/>
              </a:spcAft>
              <a:buFont typeface="Wingdings 2"/>
              <a:buNone/>
              <a:defRPr/>
            </a:pPr>
            <a:r>
              <a:rPr lang="nl-NL" altLang="zh-CN" dirty="0" smtClean="0">
                <a:solidFill>
                  <a:srgbClr val="0066FF"/>
                </a:solidFill>
                <a:latin typeface="Arial" pitchFamily="34" charset="0"/>
                <a:cs typeface="Arial" pitchFamily="34" charset="0"/>
              </a:rPr>
              <a:t>  </a:t>
            </a:r>
            <a:r>
              <a:rPr lang="nl-NL" altLang="zh-CN" dirty="0" smtClean="0">
                <a:solidFill>
                  <a:srgbClr val="C00000"/>
                </a:solidFill>
                <a:latin typeface="Arial" pitchFamily="34" charset="0"/>
                <a:cs typeface="Arial" pitchFamily="34" charset="0"/>
              </a:rPr>
              <a:t>reduce(ClusterID, value = </a:t>
            </a:r>
            <a:r>
              <a:rPr lang="en-US" altLang="zh-CN" dirty="0" smtClean="0">
                <a:solidFill>
                  <a:srgbClr val="C00000"/>
                </a:solidFill>
                <a:latin typeface="Arial Narrow" pitchFamily="34" charset="0"/>
                <a:ea typeface="黑体" pitchFamily="2" charset="-122"/>
              </a:rPr>
              <a:t>[(pm1,n1),(pm2,n2) …]</a:t>
            </a:r>
            <a:r>
              <a:rPr lang="nl-NL" altLang="zh-CN" dirty="0" smtClean="0">
                <a:solidFill>
                  <a:srgbClr val="C00000"/>
                </a:solidFill>
                <a:latin typeface="Arial" pitchFamily="34" charset="0"/>
                <a:cs typeface="Arial" pitchFamily="34" charset="0"/>
              </a:rPr>
              <a:t>)</a:t>
            </a:r>
            <a:endParaRPr lang="en-US" altLang="zh-CN" dirty="0" smtClean="0">
              <a:solidFill>
                <a:srgbClr val="C00000"/>
              </a:solidFill>
              <a:latin typeface="Arial" pitchFamily="34" charset="0"/>
              <a:cs typeface="Arial" pitchFamily="34" charset="0"/>
            </a:endParaRPr>
          </a:p>
          <a:p>
            <a:pPr lvl="1" eaLnBrk="1" fontAlgn="auto" hangingPunct="1">
              <a:spcBef>
                <a:spcPts val="370"/>
              </a:spcBef>
              <a:spcAft>
                <a:spcPts val="0"/>
              </a:spcAft>
              <a:buFont typeface="Wingdings 2"/>
              <a:buNone/>
              <a:defRPr/>
            </a:pPr>
            <a:r>
              <a:rPr lang="en-US" altLang="zh-CN" dirty="0" smtClean="0">
                <a:latin typeface="Arial" pitchFamily="34" charset="0"/>
                <a:cs typeface="Arial" pitchFamily="34" charset="0"/>
              </a:rPr>
              <a:t>  {</a:t>
            </a:r>
          </a:p>
          <a:p>
            <a:pPr marL="548640" lvl="1" eaLnBrk="1" fontAlgn="auto" hangingPunct="1">
              <a:spcBef>
                <a:spcPts val="370"/>
              </a:spcBef>
              <a:spcAft>
                <a:spcPts val="0"/>
              </a:spcAft>
              <a:buFont typeface="Wingdings 2"/>
              <a:buNone/>
              <a:defRPr/>
            </a:pPr>
            <a:r>
              <a:rPr lang="en-US" altLang="zh-CN" dirty="0" smtClean="0">
                <a:latin typeface="Arial" pitchFamily="34" charset="0"/>
                <a:cs typeface="Arial" pitchFamily="34" charset="0"/>
              </a:rPr>
              <a:t>     pm = 0.0</a:t>
            </a:r>
            <a:r>
              <a:rPr lang="zh-CN" altLang="en-US" dirty="0" smtClean="0">
                <a:latin typeface="Arial" pitchFamily="34" charset="0"/>
                <a:cs typeface="Arial" pitchFamily="34" charset="0"/>
              </a:rPr>
              <a:t>； </a:t>
            </a:r>
            <a:r>
              <a:rPr lang="en-US" altLang="zh-CN" dirty="0" smtClean="0">
                <a:latin typeface="Arial" pitchFamily="34" charset="0"/>
                <a:cs typeface="Arial" pitchFamily="34" charset="0"/>
              </a:rPr>
              <a:t>n=0;</a:t>
            </a:r>
          </a:p>
          <a:p>
            <a:pPr marL="548640" lvl="1" eaLnBrk="1" fontAlgn="auto" hangingPunct="1">
              <a:spcBef>
                <a:spcPts val="370"/>
              </a:spcBef>
              <a:spcAft>
                <a:spcPts val="0"/>
              </a:spcAft>
              <a:buFont typeface="Wingdings 2"/>
              <a:buNone/>
              <a:defRPr/>
            </a:pPr>
            <a:r>
              <a:rPr lang="en-US" altLang="zh-CN" dirty="0" smtClean="0">
                <a:latin typeface="Arial" pitchFamily="34" charset="0"/>
                <a:cs typeface="Arial" pitchFamily="34" charset="0"/>
              </a:rPr>
              <a:t>     k = </a:t>
            </a:r>
            <a:r>
              <a:rPr lang="zh-CN" altLang="en-US" dirty="0" smtClean="0">
                <a:latin typeface="Arial" pitchFamily="34" charset="0"/>
                <a:cs typeface="Arial" pitchFamily="34" charset="0"/>
              </a:rPr>
              <a:t>数据点列表</a:t>
            </a:r>
            <a:r>
              <a:rPr lang="zh-CN" altLang="en-US" dirty="0" smtClean="0">
                <a:latin typeface="+mn-ea"/>
              </a:rPr>
              <a:t>中数据项</a:t>
            </a:r>
            <a:r>
              <a:rPr lang="zh-CN" altLang="en-US" dirty="0" smtClean="0">
                <a:latin typeface="Arial" pitchFamily="34" charset="0"/>
                <a:cs typeface="Arial" pitchFamily="34" charset="0"/>
              </a:rPr>
              <a:t>的总个数</a:t>
            </a:r>
            <a:r>
              <a:rPr lang="en-US" altLang="zh-CN" dirty="0" smtClean="0">
                <a:latin typeface="Arial" pitchFamily="34" charset="0"/>
                <a:cs typeface="Arial" pitchFamily="34" charset="0"/>
              </a:rPr>
              <a:t>;</a:t>
            </a:r>
          </a:p>
          <a:p>
            <a:pPr marL="548640" lvl="1" eaLnBrk="1" fontAlgn="auto" hangingPunct="1">
              <a:spcBef>
                <a:spcPts val="370"/>
              </a:spcBef>
              <a:spcAft>
                <a:spcPts val="0"/>
              </a:spcAft>
              <a:buFont typeface="Wingdings 2"/>
              <a:buNone/>
              <a:defRPr/>
            </a:pPr>
            <a:r>
              <a:rPr lang="en-US" altLang="zh-CN" dirty="0" smtClean="0">
                <a:latin typeface="Arial" pitchFamily="34" charset="0"/>
                <a:cs typeface="Arial" pitchFamily="34" charset="0"/>
              </a:rPr>
              <a:t>     for i=0 to k </a:t>
            </a:r>
          </a:p>
          <a:p>
            <a:pPr marL="548640" lvl="1" eaLnBrk="1" fontAlgn="auto" hangingPunct="1">
              <a:spcBef>
                <a:spcPts val="370"/>
              </a:spcBef>
              <a:spcAft>
                <a:spcPts val="0"/>
              </a:spcAft>
              <a:buFont typeface="Wingdings 2"/>
              <a:buNone/>
              <a:defRPr/>
            </a:pPr>
            <a:r>
              <a:rPr lang="en-US" altLang="zh-CN" dirty="0" smtClean="0">
                <a:latin typeface="Arial" pitchFamily="34" charset="0"/>
                <a:cs typeface="Arial" pitchFamily="34" charset="0"/>
              </a:rPr>
              <a:t>     {    pm += pm[i]</a:t>
            </a:r>
            <a:r>
              <a:rPr lang="zh-CN" altLang="en-US" dirty="0" smtClean="0">
                <a:latin typeface="Arial" pitchFamily="34" charset="0"/>
                <a:cs typeface="Arial" pitchFamily="34" charset="0"/>
              </a:rPr>
              <a:t>*</a:t>
            </a:r>
            <a:r>
              <a:rPr lang="en-US" altLang="zh-CN" dirty="0" smtClean="0">
                <a:latin typeface="Arial" pitchFamily="34" charset="0"/>
                <a:cs typeface="Arial" pitchFamily="34" charset="0"/>
              </a:rPr>
              <a:t>n[i];  n+= n[i]; }</a:t>
            </a:r>
          </a:p>
          <a:p>
            <a:pPr marL="548640" lvl="1" eaLnBrk="1" fontAlgn="auto" hangingPunct="1">
              <a:spcBef>
                <a:spcPts val="370"/>
              </a:spcBef>
              <a:spcAft>
                <a:spcPts val="0"/>
              </a:spcAft>
              <a:buFont typeface="Wingdings 2"/>
              <a:buNone/>
              <a:defRPr/>
            </a:pPr>
            <a:r>
              <a:rPr lang="en-US" altLang="zh-CN" dirty="0" smtClean="0">
                <a:latin typeface="Arial" pitchFamily="34" charset="0"/>
                <a:cs typeface="Arial" pitchFamily="34" charset="0"/>
              </a:rPr>
              <a:t>     pm = pm / n;  // </a:t>
            </a:r>
            <a:r>
              <a:rPr lang="zh-CN" altLang="en-US" dirty="0" smtClean="0">
                <a:latin typeface="Arial" pitchFamily="34" charset="0"/>
                <a:cs typeface="Arial" pitchFamily="34" charset="0"/>
              </a:rPr>
              <a:t>求得所有属于</a:t>
            </a:r>
            <a:r>
              <a:rPr lang="en-US" altLang="zh-CN" dirty="0" smtClean="0">
                <a:latin typeface="Arial" pitchFamily="34" charset="0"/>
                <a:cs typeface="Arial" pitchFamily="34" charset="0"/>
              </a:rPr>
              <a:t>ClusterID</a:t>
            </a:r>
            <a:r>
              <a:rPr lang="zh-CN" altLang="en-US" dirty="0" smtClean="0">
                <a:latin typeface="Arial" pitchFamily="34" charset="0"/>
                <a:cs typeface="Arial" pitchFamily="34" charset="0"/>
              </a:rPr>
              <a:t>的数据点的均值</a:t>
            </a:r>
            <a:endParaRPr lang="en-US" altLang="zh-CN" dirty="0" smtClean="0">
              <a:latin typeface="Arial" pitchFamily="34" charset="0"/>
              <a:cs typeface="Arial" pitchFamily="34" charset="0"/>
            </a:endParaRPr>
          </a:p>
          <a:p>
            <a:pPr marL="548640" lvl="1" eaLnBrk="1" fontAlgn="auto" hangingPunct="1">
              <a:spcBef>
                <a:spcPts val="370"/>
              </a:spcBef>
              <a:spcAft>
                <a:spcPts val="0"/>
              </a:spcAft>
              <a:buFont typeface="Wingdings 2"/>
              <a:buNone/>
              <a:defRPr/>
            </a:pPr>
            <a:r>
              <a:rPr lang="en-US" altLang="zh-CN" dirty="0" smtClean="0">
                <a:latin typeface="Arial" pitchFamily="34" charset="0"/>
                <a:cs typeface="Arial" pitchFamily="34" charset="0"/>
              </a:rPr>
              <a:t>     emit(ClusterID, (pm,n)); // </a:t>
            </a:r>
            <a:r>
              <a:rPr lang="zh-CN" altLang="en-US" dirty="0" smtClean="0">
                <a:latin typeface="Arial" pitchFamily="34" charset="0"/>
                <a:cs typeface="Arial" pitchFamily="34" charset="0"/>
              </a:rPr>
              <a:t>输出新的聚类中心的数据值</a:t>
            </a:r>
            <a:endParaRPr lang="en-US" altLang="zh-CN" dirty="0" smtClean="0">
              <a:latin typeface="Arial" pitchFamily="34" charset="0"/>
              <a:cs typeface="Arial" pitchFamily="34" charset="0"/>
            </a:endParaRPr>
          </a:p>
          <a:p>
            <a:pPr marL="548640" lvl="1" eaLnBrk="1" fontAlgn="auto" hangingPunct="1">
              <a:spcBef>
                <a:spcPts val="370"/>
              </a:spcBef>
              <a:spcAft>
                <a:spcPts val="0"/>
              </a:spcAft>
              <a:buFont typeface="Wingdings 2"/>
              <a:buNone/>
              <a:defRPr/>
            </a:pPr>
            <a:r>
              <a:rPr lang="en-US" altLang="zh-CN" dirty="0" smtClean="0">
                <a:latin typeface="Arial" pitchFamily="34" charset="0"/>
                <a:cs typeface="Arial" pitchFamily="34" charset="0"/>
              </a:rPr>
              <a:t>  } </a:t>
            </a:r>
            <a:endParaRPr lang="en-US" altLang="zh-CN" i="1" dirty="0" smtClean="0">
              <a:latin typeface="Arial" pitchFamily="34" charset="0"/>
              <a:cs typeface="Arial" pitchFamily="34" charset="0"/>
            </a:endParaRPr>
          </a:p>
        </p:txBody>
      </p:sp>
      <p:sp>
        <p:nvSpPr>
          <p:cNvPr id="6" name="Rectangle 5"/>
          <p:cNvSpPr/>
          <p:nvPr/>
        </p:nvSpPr>
        <p:spPr>
          <a:xfrm>
            <a:off x="1164186" y="158234"/>
            <a:ext cx="7751213" cy="604781"/>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fontAlgn="auto">
              <a:lnSpc>
                <a:spcPct val="120000"/>
              </a:lnSpc>
              <a:spcBef>
                <a:spcPts val="580"/>
              </a:spcBef>
              <a:spcAft>
                <a:spcPts val="600"/>
              </a:spcAft>
              <a:defRPr/>
            </a:pPr>
            <a:r>
              <a:rPr lang="zh-CN" altLang="en-US" sz="2400" dirty="0">
                <a:ln>
                  <a:solidFill>
                    <a:srgbClr val="FF0000"/>
                  </a:solidFill>
                </a:ln>
                <a:solidFill>
                  <a:srgbClr val="C00000"/>
                </a:solidFill>
                <a:latin typeface="黑体" pitchFamily="2" charset="-122"/>
                <a:ea typeface="黑体" pitchFamily="2" charset="-122"/>
                <a:cs typeface="+mj-cs"/>
              </a:rPr>
              <a:t>基于</a:t>
            </a:r>
            <a:r>
              <a:rPr lang="en-US" altLang="zh-CN" sz="2400" dirty="0">
                <a:ln>
                  <a:solidFill>
                    <a:srgbClr val="FF0000"/>
                  </a:solidFill>
                </a:ln>
                <a:solidFill>
                  <a:srgbClr val="C00000"/>
                </a:solidFill>
                <a:latin typeface="黑体" pitchFamily="2" charset="-122"/>
                <a:ea typeface="黑体" pitchFamily="2" charset="-122"/>
                <a:cs typeface="+mj-cs"/>
              </a:rPr>
              <a:t>MapReduce</a:t>
            </a:r>
            <a:r>
              <a:rPr lang="zh-CN" altLang="en-US" sz="2400" dirty="0">
                <a:ln>
                  <a:solidFill>
                    <a:srgbClr val="FF0000"/>
                  </a:solidFill>
                </a:ln>
                <a:solidFill>
                  <a:srgbClr val="C00000"/>
                </a:solidFill>
                <a:latin typeface="黑体" pitchFamily="2" charset="-122"/>
                <a:ea typeface="黑体" pitchFamily="2" charset="-122"/>
                <a:cs typeface="+mj-cs"/>
              </a:rPr>
              <a:t>的</a:t>
            </a:r>
            <a:r>
              <a:rPr lang="en-US" altLang="zh-CN" sz="2400" dirty="0">
                <a:ln>
                  <a:solidFill>
                    <a:srgbClr val="FF0000"/>
                  </a:solidFill>
                </a:ln>
                <a:solidFill>
                  <a:srgbClr val="C00000"/>
                </a:solidFill>
                <a:latin typeface="黑体" pitchFamily="2" charset="-122"/>
                <a:ea typeface="黑体" pitchFamily="2" charset="-122"/>
                <a:cs typeface="+mj-cs"/>
              </a:rPr>
              <a:t>K-Means</a:t>
            </a:r>
            <a:r>
              <a:rPr lang="zh-CN" altLang="en-US" sz="2400" dirty="0">
                <a:ln>
                  <a:solidFill>
                    <a:srgbClr val="FF0000"/>
                  </a:solidFill>
                </a:ln>
                <a:solidFill>
                  <a:srgbClr val="C00000"/>
                </a:solidFill>
                <a:latin typeface="黑体" pitchFamily="2" charset="-122"/>
                <a:ea typeface="黑体" pitchFamily="2" charset="-122"/>
                <a:cs typeface="+mj-cs"/>
              </a:rPr>
              <a:t>并行算法设计</a:t>
            </a:r>
            <a:endParaRPr lang="en-US" altLang="zh-CN" sz="2400" dirty="0">
              <a:ln>
                <a:solidFill>
                  <a:srgbClr val="FF0000"/>
                </a:solidFill>
              </a:ln>
              <a:solidFill>
                <a:srgbClr val="C00000"/>
              </a:solidFill>
              <a:latin typeface="黑体" pitchFamily="2" charset="-122"/>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sz="quarter" idx="1"/>
          </p:nvPr>
        </p:nvSpPr>
        <p:spPr>
          <a:xfrm>
            <a:off x="339725" y="1600200"/>
            <a:ext cx="8435975" cy="4525963"/>
          </a:xfrm>
        </p:spPr>
        <p:txBody>
          <a:bodyPr/>
          <a:lstStyle/>
          <a:p>
            <a:pPr eaLnBrk="1" hangingPunct="1"/>
            <a:r>
              <a:rPr lang="zh-CN" altLang="en-US" sz="2400" smtClean="0">
                <a:latin typeface="黑体" pitchFamily="2" charset="-122"/>
                <a:ea typeface="黑体" pitchFamily="2" charset="-122"/>
              </a:rPr>
              <a:t>在第</a:t>
            </a:r>
            <a:r>
              <a:rPr lang="en-US" altLang="zh-CN" sz="2400" smtClean="0">
                <a:latin typeface="黑体" pitchFamily="2" charset="-122"/>
                <a:ea typeface="黑体" pitchFamily="2" charset="-122"/>
              </a:rPr>
              <a:t>i</a:t>
            </a:r>
            <a:r>
              <a:rPr lang="zh-CN" altLang="en-US" sz="2400" smtClean="0">
                <a:latin typeface="黑体" pitchFamily="2" charset="-122"/>
                <a:ea typeface="黑体" pitchFamily="2" charset="-122"/>
              </a:rPr>
              <a:t>次迭代后，已经生成了</a:t>
            </a:r>
            <a:r>
              <a:rPr lang="en-US" altLang="zh-CN" sz="2400" smtClean="0">
                <a:latin typeface="黑体" pitchFamily="2" charset="-122"/>
                <a:ea typeface="黑体" pitchFamily="2" charset="-122"/>
              </a:rPr>
              <a:t>K</a:t>
            </a:r>
            <a:r>
              <a:rPr lang="zh-CN" altLang="en-US" sz="2400" smtClean="0">
                <a:latin typeface="黑体" pitchFamily="2" charset="-122"/>
                <a:ea typeface="黑体" pitchFamily="2" charset="-122"/>
              </a:rPr>
              <a:t>个聚类。如果满足了终止条件，即可停止迭代，输出</a:t>
            </a:r>
            <a:r>
              <a:rPr lang="en-US" altLang="zh-CN" sz="2400" smtClean="0">
                <a:latin typeface="黑体" pitchFamily="2" charset="-122"/>
                <a:ea typeface="黑体" pitchFamily="2" charset="-122"/>
              </a:rPr>
              <a:t>K</a:t>
            </a:r>
            <a:r>
              <a:rPr lang="zh-CN" altLang="en-US" sz="2400" smtClean="0">
                <a:latin typeface="黑体" pitchFamily="2" charset="-122"/>
                <a:ea typeface="黑体" pitchFamily="2" charset="-122"/>
              </a:rPr>
              <a:t>个聚类</a:t>
            </a:r>
            <a:endParaRPr lang="en-US" altLang="zh-CN" sz="2400" smtClean="0">
              <a:latin typeface="黑体" pitchFamily="2" charset="-122"/>
              <a:ea typeface="黑体" pitchFamily="2" charset="-122"/>
            </a:endParaRPr>
          </a:p>
          <a:p>
            <a:pPr eaLnBrk="1" hangingPunct="1"/>
            <a:endParaRPr lang="en-US" altLang="zh-CN" sz="2400" smtClean="0">
              <a:latin typeface="黑体" pitchFamily="2" charset="-122"/>
              <a:ea typeface="黑体" pitchFamily="2" charset="-122"/>
            </a:endParaRPr>
          </a:p>
          <a:p>
            <a:pPr eaLnBrk="1" hangingPunct="1"/>
            <a:r>
              <a:rPr lang="zh-CN" altLang="en-US" sz="2400" smtClean="0">
                <a:solidFill>
                  <a:srgbClr val="0000FF"/>
                </a:solidFill>
                <a:latin typeface="黑体" pitchFamily="2" charset="-122"/>
                <a:ea typeface="黑体" pitchFamily="2" charset="-122"/>
              </a:rPr>
              <a:t>终止条件：</a:t>
            </a:r>
            <a:endParaRPr lang="en-US" altLang="zh-CN" sz="2400" smtClean="0">
              <a:solidFill>
                <a:srgbClr val="0000FF"/>
              </a:solidFill>
              <a:latin typeface="黑体" pitchFamily="2" charset="-122"/>
              <a:ea typeface="黑体" pitchFamily="2" charset="-122"/>
            </a:endParaRPr>
          </a:p>
          <a:p>
            <a:pPr lvl="1" eaLnBrk="1" hangingPunct="1">
              <a:buFont typeface="Wingdings" pitchFamily="2" charset="2"/>
              <a:buChar char="Ø"/>
            </a:pPr>
            <a:r>
              <a:rPr lang="zh-CN" altLang="en-US" smtClean="0">
                <a:latin typeface="黑体" pitchFamily="2" charset="-122"/>
                <a:ea typeface="黑体" pitchFamily="2" charset="-122"/>
              </a:rPr>
              <a:t>设定迭代次数</a:t>
            </a:r>
            <a:r>
              <a:rPr lang="en-US" altLang="zh-CN" smtClean="0">
                <a:latin typeface="黑体" pitchFamily="2" charset="-122"/>
                <a:ea typeface="黑体" pitchFamily="2" charset="-122"/>
              </a:rPr>
              <a:t>;</a:t>
            </a:r>
          </a:p>
          <a:p>
            <a:pPr lvl="1" eaLnBrk="1" hangingPunct="1">
              <a:buFont typeface="Wingdings" pitchFamily="2" charset="2"/>
              <a:buChar char="Ø"/>
            </a:pPr>
            <a:r>
              <a:rPr lang="zh-CN" altLang="en-US" smtClean="0">
                <a:latin typeface="黑体" pitchFamily="2" charset="-122"/>
                <a:ea typeface="黑体" pitchFamily="2" charset="-122"/>
              </a:rPr>
              <a:t>均方差的变化（非充分条件）</a:t>
            </a:r>
            <a:endParaRPr lang="en-US" altLang="zh-CN" smtClean="0">
              <a:latin typeface="黑体" pitchFamily="2" charset="-122"/>
              <a:ea typeface="黑体" pitchFamily="2" charset="-122"/>
            </a:endParaRPr>
          </a:p>
          <a:p>
            <a:pPr lvl="1" eaLnBrk="1" hangingPunct="1">
              <a:buFont typeface="Wingdings" pitchFamily="2" charset="2"/>
              <a:buChar char="Ø"/>
            </a:pPr>
            <a:r>
              <a:rPr lang="zh-CN" altLang="en-US" smtClean="0">
                <a:latin typeface="黑体" pitchFamily="2" charset="-122"/>
                <a:ea typeface="黑体" pitchFamily="2" charset="-122"/>
              </a:rPr>
              <a:t>每个点固定地属于某个聚类</a:t>
            </a:r>
            <a:endParaRPr lang="en-US" altLang="zh-CN" smtClean="0">
              <a:latin typeface="黑体" pitchFamily="2" charset="-122"/>
              <a:ea typeface="黑体" pitchFamily="2" charset="-122"/>
            </a:endParaRPr>
          </a:p>
          <a:p>
            <a:pPr lvl="1" eaLnBrk="1" hangingPunct="1">
              <a:buFont typeface="Wingdings" pitchFamily="2" charset="2"/>
              <a:buChar char="Ø"/>
            </a:pPr>
            <a:r>
              <a:rPr lang="zh-CN" altLang="en-US" smtClean="0">
                <a:latin typeface="黑体" pitchFamily="2" charset="-122"/>
                <a:ea typeface="黑体" pitchFamily="2" charset="-122"/>
              </a:rPr>
              <a:t>其他设定条件 </a:t>
            </a:r>
            <a:r>
              <a:rPr lang="en-US" altLang="zh-CN" smtClean="0">
                <a:latin typeface="黑体" pitchFamily="2" charset="-122"/>
                <a:ea typeface="黑体" pitchFamily="2" charset="-122"/>
              </a:rPr>
              <a:t>... ...</a:t>
            </a:r>
          </a:p>
          <a:p>
            <a:pPr lvl="1" eaLnBrk="1" hangingPunct="1">
              <a:buFont typeface="Wingdings" pitchFamily="2" charset="2"/>
              <a:buChar char="Ø"/>
            </a:pPr>
            <a:r>
              <a:rPr lang="zh-CN" altLang="en-US" smtClean="0">
                <a:solidFill>
                  <a:srgbClr val="FF0000"/>
                </a:solidFill>
                <a:latin typeface="黑体" pitchFamily="2" charset="-122"/>
                <a:ea typeface="黑体" pitchFamily="2" charset="-122"/>
              </a:rPr>
              <a:t>与具体的应用高度相关</a:t>
            </a:r>
          </a:p>
        </p:txBody>
      </p:sp>
      <p:sp>
        <p:nvSpPr>
          <p:cNvPr id="5" name="Rectangle 4"/>
          <p:cNvSpPr/>
          <p:nvPr/>
        </p:nvSpPr>
        <p:spPr>
          <a:xfrm>
            <a:off x="1164186" y="158234"/>
            <a:ext cx="7751213" cy="604781"/>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fontAlgn="auto">
              <a:lnSpc>
                <a:spcPct val="120000"/>
              </a:lnSpc>
              <a:spcBef>
                <a:spcPts val="580"/>
              </a:spcBef>
              <a:spcAft>
                <a:spcPts val="600"/>
              </a:spcAft>
              <a:defRPr/>
            </a:pPr>
            <a:r>
              <a:rPr lang="zh-CN" altLang="en-US" sz="2400" dirty="0">
                <a:ln>
                  <a:solidFill>
                    <a:srgbClr val="FF0000"/>
                  </a:solidFill>
                </a:ln>
                <a:solidFill>
                  <a:srgbClr val="C00000"/>
                </a:solidFill>
                <a:latin typeface="黑体" pitchFamily="2" charset="-122"/>
                <a:ea typeface="黑体" pitchFamily="2" charset="-122"/>
                <a:cs typeface="+mj-cs"/>
              </a:rPr>
              <a:t>基于</a:t>
            </a:r>
            <a:r>
              <a:rPr lang="en-US" altLang="zh-CN" sz="2400" dirty="0">
                <a:ln>
                  <a:solidFill>
                    <a:srgbClr val="FF0000"/>
                  </a:solidFill>
                </a:ln>
                <a:solidFill>
                  <a:srgbClr val="C00000"/>
                </a:solidFill>
                <a:latin typeface="黑体" pitchFamily="2" charset="-122"/>
                <a:ea typeface="黑体" pitchFamily="2" charset="-122"/>
                <a:cs typeface="+mj-cs"/>
              </a:rPr>
              <a:t>MapReduce</a:t>
            </a:r>
            <a:r>
              <a:rPr lang="zh-CN" altLang="en-US" sz="2400" dirty="0">
                <a:ln>
                  <a:solidFill>
                    <a:srgbClr val="FF0000"/>
                  </a:solidFill>
                </a:ln>
                <a:solidFill>
                  <a:srgbClr val="C00000"/>
                </a:solidFill>
                <a:latin typeface="黑体" pitchFamily="2" charset="-122"/>
                <a:ea typeface="黑体" pitchFamily="2" charset="-122"/>
                <a:cs typeface="+mj-cs"/>
              </a:rPr>
              <a:t>的</a:t>
            </a:r>
            <a:r>
              <a:rPr lang="en-US" altLang="zh-CN" sz="2400" dirty="0">
                <a:ln>
                  <a:solidFill>
                    <a:srgbClr val="FF0000"/>
                  </a:solidFill>
                </a:ln>
                <a:solidFill>
                  <a:srgbClr val="C00000"/>
                </a:solidFill>
                <a:latin typeface="黑体" pitchFamily="2" charset="-122"/>
                <a:ea typeface="黑体" pitchFamily="2" charset="-122"/>
                <a:cs typeface="+mj-cs"/>
              </a:rPr>
              <a:t>K-Means</a:t>
            </a:r>
            <a:r>
              <a:rPr lang="zh-CN" altLang="en-US" sz="2400" dirty="0">
                <a:ln>
                  <a:solidFill>
                    <a:srgbClr val="FF0000"/>
                  </a:solidFill>
                </a:ln>
                <a:solidFill>
                  <a:srgbClr val="C00000"/>
                </a:solidFill>
                <a:latin typeface="黑体" pitchFamily="2" charset="-122"/>
                <a:ea typeface="黑体" pitchFamily="2" charset="-122"/>
                <a:cs typeface="+mj-cs"/>
              </a:rPr>
              <a:t>并行算法设计</a:t>
            </a:r>
            <a:endParaRPr lang="en-US" altLang="zh-CN" sz="2400" dirty="0">
              <a:ln>
                <a:solidFill>
                  <a:srgbClr val="FF0000"/>
                </a:solidFill>
              </a:ln>
              <a:solidFill>
                <a:srgbClr val="C00000"/>
              </a:solidFill>
              <a:latin typeface="黑体" pitchFamily="2" charset="-122"/>
              <a:ea typeface="黑体" pitchFamily="2" charset="-122"/>
              <a:cs typeface="+mj-cs"/>
            </a:endParaRPr>
          </a:p>
        </p:txBody>
      </p:sp>
      <p:sp>
        <p:nvSpPr>
          <p:cNvPr id="47108" name="TextBox 5"/>
          <p:cNvSpPr txBox="1">
            <a:spLocks noChangeArrowheads="1"/>
          </p:cNvSpPr>
          <p:nvPr/>
        </p:nvSpPr>
        <p:spPr bwMode="auto">
          <a:xfrm>
            <a:off x="355600" y="736600"/>
            <a:ext cx="5892800" cy="523875"/>
          </a:xfrm>
          <a:prstGeom prst="rect">
            <a:avLst/>
          </a:prstGeom>
          <a:noFill/>
          <a:ln w="9525">
            <a:noFill/>
            <a:miter lim="800000"/>
            <a:headEnd/>
            <a:tailEnd/>
          </a:ln>
        </p:spPr>
        <p:txBody>
          <a:bodyPr>
            <a:spAutoFit/>
          </a:bodyPr>
          <a:lstStyle/>
          <a:p>
            <a:pPr indent="-273050">
              <a:spcBef>
                <a:spcPts val="575"/>
              </a:spcBef>
              <a:buClr>
                <a:schemeClr val="accent1"/>
              </a:buClr>
              <a:buSzPct val="85000"/>
            </a:pPr>
            <a:r>
              <a:rPr lang="zh-CN" altLang="en-US" sz="2800">
                <a:solidFill>
                  <a:srgbClr val="00B050"/>
                </a:solidFill>
                <a:latin typeface="Arial Narrow" pitchFamily="34" charset="0"/>
                <a:ea typeface="黑体" pitchFamily="2" charset="-122"/>
              </a:rPr>
              <a:t>终止迭代</a:t>
            </a:r>
          </a:p>
        </p:txBody>
      </p:sp>
    </p:spTree>
  </p:cSld>
  <p:clrMapOvr>
    <a:masterClrMapping/>
  </p:clrMapOvr>
  <p:transition spd="med">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sz="quarter" idx="1"/>
          </p:nvPr>
        </p:nvSpPr>
        <p:spPr>
          <a:xfrm>
            <a:off x="214313" y="1214438"/>
            <a:ext cx="8643937" cy="5068887"/>
          </a:xfrm>
        </p:spPr>
        <p:txBody>
          <a:bodyPr/>
          <a:lstStyle/>
          <a:p>
            <a:pPr eaLnBrk="1" hangingPunct="1"/>
            <a:r>
              <a:rPr lang="zh-CN" altLang="en-US" sz="2400" smtClean="0">
                <a:latin typeface="黑体" pitchFamily="2" charset="-122"/>
                <a:ea typeface="黑体" pitchFamily="2" charset="-122"/>
              </a:rPr>
              <a:t>数据挖掘是通过对</a:t>
            </a:r>
            <a:r>
              <a:rPr lang="zh-CN" altLang="en-US" sz="2400" b="1" smtClean="0">
                <a:solidFill>
                  <a:srgbClr val="FF0000"/>
                </a:solidFill>
                <a:latin typeface="黑体" pitchFamily="2" charset="-122"/>
                <a:ea typeface="黑体" pitchFamily="2" charset="-122"/>
              </a:rPr>
              <a:t>大规模观测数据集</a:t>
            </a:r>
            <a:r>
              <a:rPr lang="zh-CN" altLang="en-US" sz="2400" smtClean="0">
                <a:latin typeface="黑体" pitchFamily="2" charset="-122"/>
                <a:ea typeface="黑体" pitchFamily="2" charset="-122"/>
              </a:rPr>
              <a:t>的分析，寻找隐藏在这些数据集中的有用信息和事实的过程。</a:t>
            </a:r>
            <a:r>
              <a:rPr lang="en-US" altLang="zh-CN" sz="2400" smtClean="0">
                <a:latin typeface="黑体" pitchFamily="2" charset="-122"/>
                <a:ea typeface="黑体" pitchFamily="2" charset="-122"/>
              </a:rPr>
              <a:t>	</a:t>
            </a:r>
          </a:p>
          <a:p>
            <a:pPr eaLnBrk="1" hangingPunct="1"/>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数据挖掘的特征之一：</a:t>
            </a:r>
            <a:r>
              <a:rPr lang="zh-CN" altLang="en-US" sz="2400" smtClean="0">
                <a:solidFill>
                  <a:srgbClr val="FF0000"/>
                </a:solidFill>
                <a:latin typeface="黑体" pitchFamily="2" charset="-122"/>
                <a:ea typeface="黑体" pitchFamily="2" charset="-122"/>
              </a:rPr>
              <a:t>海量数据</a:t>
            </a:r>
            <a:endParaRPr lang="en-US" altLang="zh-CN" sz="2400" smtClean="0">
              <a:solidFill>
                <a:srgbClr val="FF0000"/>
              </a:solidFill>
              <a:latin typeface="黑体" pitchFamily="2" charset="-122"/>
              <a:ea typeface="黑体" pitchFamily="2" charset="-122"/>
            </a:endParaRPr>
          </a:p>
          <a:p>
            <a:pPr eaLnBrk="1" hangingPunct="1">
              <a:buFont typeface="Wingdings 2" pitchFamily="18" charset="2"/>
              <a:buNone/>
            </a:pPr>
            <a:r>
              <a:rPr lang="en-US" altLang="zh-CN" sz="2400" smtClean="0">
                <a:latin typeface="黑体" pitchFamily="2" charset="-122"/>
                <a:ea typeface="黑体" pitchFamily="2" charset="-122"/>
              </a:rPr>
              <a:t>	</a:t>
            </a:r>
            <a:r>
              <a:rPr lang="en-US" altLang="zh-CN" sz="2400" smtClean="0">
                <a:latin typeface="Arial" pitchFamily="34" charset="0"/>
                <a:ea typeface="黑体" pitchFamily="2" charset="-122"/>
                <a:cs typeface="Arial" pitchFamily="34" charset="0"/>
              </a:rPr>
              <a:t>Small data does not require data mining,  </a:t>
            </a:r>
            <a:r>
              <a:rPr lang="en-US" altLang="zh-CN" sz="2400" smtClean="0">
                <a:solidFill>
                  <a:srgbClr val="FF0000"/>
                </a:solidFill>
                <a:latin typeface="Arial" pitchFamily="34" charset="0"/>
                <a:ea typeface="黑体" pitchFamily="2" charset="-122"/>
                <a:cs typeface="Arial" pitchFamily="34" charset="0"/>
              </a:rPr>
              <a:t>large data causes problems</a:t>
            </a:r>
            <a:r>
              <a:rPr lang="en-US" altLang="zh-CN" sz="2400" smtClean="0">
                <a:latin typeface="Arial" pitchFamily="34" charset="0"/>
                <a:ea typeface="黑体" pitchFamily="2" charset="-122"/>
                <a:cs typeface="Arial" pitchFamily="34" charset="0"/>
              </a:rPr>
              <a:t> </a:t>
            </a:r>
            <a:r>
              <a:rPr lang="en-US" altLang="zh-CN" sz="2400" smtClean="0">
                <a:solidFill>
                  <a:srgbClr val="0000FF"/>
                </a:solidFill>
                <a:latin typeface="黑体" pitchFamily="2" charset="-122"/>
                <a:ea typeface="黑体" pitchFamily="2" charset="-122"/>
              </a:rPr>
              <a:t>         —— </a:t>
            </a:r>
            <a:r>
              <a:rPr lang="zh-CN" altLang="en-US" sz="2400" smtClean="0">
                <a:solidFill>
                  <a:srgbClr val="0000FF"/>
                </a:solidFill>
                <a:latin typeface="黑体" pitchFamily="2" charset="-122"/>
                <a:ea typeface="黑体" pitchFamily="2" charset="-122"/>
              </a:rPr>
              <a:t>摘自黎铭的</a:t>
            </a:r>
            <a:r>
              <a:rPr lang="en-US" altLang="zh-CN" sz="2400" smtClean="0">
                <a:solidFill>
                  <a:srgbClr val="0000FF"/>
                </a:solidFill>
                <a:latin typeface="黑体" pitchFamily="2" charset="-122"/>
                <a:ea typeface="黑体" pitchFamily="2" charset="-122"/>
              </a:rPr>
              <a:t>《</a:t>
            </a:r>
            <a:r>
              <a:rPr lang="zh-CN" altLang="en-US" sz="2400" smtClean="0">
                <a:solidFill>
                  <a:srgbClr val="0000FF"/>
                </a:solidFill>
                <a:latin typeface="黑体" pitchFamily="2" charset="-122"/>
                <a:ea typeface="黑体" pitchFamily="2" charset="-122"/>
              </a:rPr>
              <a:t>数据挖掘</a:t>
            </a:r>
            <a:r>
              <a:rPr lang="en-US" altLang="zh-CN" sz="2400" smtClean="0">
                <a:solidFill>
                  <a:srgbClr val="0000FF"/>
                </a:solidFill>
                <a:latin typeface="黑体" pitchFamily="2" charset="-122"/>
                <a:ea typeface="黑体" pitchFamily="2" charset="-122"/>
              </a:rPr>
              <a:t>》</a:t>
            </a:r>
            <a:r>
              <a:rPr lang="zh-CN" altLang="en-US" sz="2400" smtClean="0">
                <a:solidFill>
                  <a:srgbClr val="0000FF"/>
                </a:solidFill>
                <a:latin typeface="黑体" pitchFamily="2" charset="-122"/>
                <a:ea typeface="黑体" pitchFamily="2" charset="-122"/>
              </a:rPr>
              <a:t>课件</a:t>
            </a:r>
            <a:endParaRPr lang="en-US" altLang="zh-CN" sz="2400" smtClean="0">
              <a:solidFill>
                <a:srgbClr val="0000FF"/>
              </a:solidFill>
              <a:latin typeface="黑体" pitchFamily="2" charset="-122"/>
              <a:ea typeface="黑体" pitchFamily="2" charset="-122"/>
            </a:endParaRPr>
          </a:p>
          <a:p>
            <a:pPr eaLnBrk="1" hangingPunct="1">
              <a:buFont typeface="Wingdings 2" pitchFamily="18" charset="2"/>
              <a:buNone/>
            </a:pPr>
            <a:endParaRPr lang="en-US" altLang="zh-CN" sz="2400" smtClean="0">
              <a:solidFill>
                <a:srgbClr val="0000FF"/>
              </a:solidFill>
              <a:latin typeface="黑体" pitchFamily="2" charset="-122"/>
              <a:ea typeface="黑体" pitchFamily="2" charset="-122"/>
            </a:endParaRPr>
          </a:p>
          <a:p>
            <a:pPr eaLnBrk="1" hangingPunct="1"/>
            <a:r>
              <a:rPr lang="zh-CN" altLang="en-US" sz="2400" smtClean="0">
                <a:latin typeface="黑体" pitchFamily="2" charset="-122"/>
                <a:ea typeface="黑体" pitchFamily="2" charset="-122"/>
              </a:rPr>
              <a:t>研究发现大数据隐含着更为准确的事实</a:t>
            </a:r>
            <a:endParaRPr lang="en-US" altLang="zh-CN" sz="2400" smtClean="0">
              <a:latin typeface="黑体" pitchFamily="2" charset="-122"/>
              <a:ea typeface="黑体" pitchFamily="2" charset="-122"/>
            </a:endParaRPr>
          </a:p>
          <a:p>
            <a:pPr eaLnBrk="1" hangingPunct="1">
              <a:buFont typeface="Wingdings 2" pitchFamily="18" charset="2"/>
              <a:buNone/>
            </a:pP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因此海量数据挖掘是并行计算中值得研究的一个领域</a:t>
            </a:r>
            <a:endParaRPr lang="en-US" altLang="zh-CN" sz="2400" smtClean="0">
              <a:latin typeface="黑体" pitchFamily="2" charset="-122"/>
              <a:ea typeface="黑体" pitchFamily="2" charset="-122"/>
            </a:endParaRPr>
          </a:p>
        </p:txBody>
      </p:sp>
      <p:sp>
        <p:nvSpPr>
          <p:cNvPr id="5" name="Title 1"/>
          <p:cNvSpPr>
            <a:spLocks noGrp="1"/>
          </p:cNvSpPr>
          <p:nvPr>
            <p:ph type="title"/>
          </p:nvPr>
        </p:nvSpPr>
        <p:spPr>
          <a:xfrm>
            <a:off x="285720" y="500042"/>
            <a:ext cx="8449718"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eaLnBrk="1" fontAlgn="auto" hangingPunct="1">
              <a:lnSpc>
                <a:spcPct val="120000"/>
              </a:lnSpc>
              <a:spcBef>
                <a:spcPts val="580"/>
              </a:spcBef>
              <a:spcAft>
                <a:spcPts val="600"/>
              </a:spcAft>
              <a:defRPr/>
            </a:pPr>
            <a:r>
              <a:rPr lang="en-US" altLang="zh-CN" sz="3200" dirty="0" smtClean="0">
                <a:ln>
                  <a:solidFill>
                    <a:srgbClr val="FF0000"/>
                  </a:solidFill>
                </a:ln>
                <a:solidFill>
                  <a:srgbClr val="C00000"/>
                </a:solidFill>
                <a:latin typeface="黑体" pitchFamily="2" charset="-122"/>
                <a:ea typeface="黑体" pitchFamily="2" charset="-122"/>
                <a:cs typeface="+mj-cs"/>
              </a:rPr>
              <a:t>9.1 </a:t>
            </a:r>
            <a:r>
              <a:rPr lang="zh-CN" altLang="en-US" sz="3200" dirty="0" smtClean="0">
                <a:ln>
                  <a:solidFill>
                    <a:srgbClr val="FF0000"/>
                  </a:solidFill>
                </a:ln>
                <a:solidFill>
                  <a:srgbClr val="C00000"/>
                </a:solidFill>
                <a:latin typeface="黑体" pitchFamily="2" charset="-122"/>
                <a:ea typeface="黑体" pitchFamily="2" charset="-122"/>
                <a:cs typeface="+mj-cs"/>
              </a:rPr>
              <a:t>数据挖掘并行算法研究的重要性</a:t>
            </a:r>
            <a:endParaRPr lang="en-US" altLang="zh-CN" sz="3200" dirty="0" smtClean="0">
              <a:ln>
                <a:solidFill>
                  <a:srgbClr val="FF0000"/>
                </a:solidFill>
              </a:ln>
              <a:solidFill>
                <a:srgbClr val="C00000"/>
              </a:solidFill>
              <a:latin typeface="Arial Narrow" pitchFamily="34" charset="0"/>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Box 5"/>
          <p:cNvSpPr txBox="1">
            <a:spLocks noChangeArrowheads="1"/>
          </p:cNvSpPr>
          <p:nvPr/>
        </p:nvSpPr>
        <p:spPr bwMode="auto">
          <a:xfrm>
            <a:off x="279400" y="368300"/>
            <a:ext cx="5892800" cy="604781"/>
          </a:xfrm>
          <a:prstGeom prst="rect">
            <a:avLst/>
          </a:prstGeom>
          <a:noFill/>
          <a:ln w="9525">
            <a:noFill/>
            <a:miter lim="800000"/>
            <a:headEnd/>
            <a:tailEnd/>
          </a:ln>
        </p:spPr>
        <p:txBody>
          <a:bodyPr>
            <a:spAutoFit/>
          </a:bodyPr>
          <a:lstStyle/>
          <a:p>
            <a:pPr marL="274320" indent="-274320" fontAlgn="auto">
              <a:lnSpc>
                <a:spcPct val="120000"/>
              </a:lnSpc>
              <a:spcBef>
                <a:spcPts val="580"/>
              </a:spcBef>
              <a:spcAft>
                <a:spcPts val="600"/>
              </a:spcAft>
              <a:buClr>
                <a:schemeClr val="accent1"/>
              </a:buClr>
              <a:buSzPct val="85000"/>
              <a:defRPr/>
            </a:pPr>
            <a:r>
              <a:rPr lang="en-US" altLang="zh-CN" sz="3200" dirty="0">
                <a:ln>
                  <a:solidFill>
                    <a:srgbClr val="FF0000"/>
                  </a:solidFill>
                </a:ln>
                <a:solidFill>
                  <a:srgbClr val="C00000"/>
                </a:solidFill>
                <a:latin typeface="黑体" pitchFamily="2" charset="-122"/>
                <a:ea typeface="黑体" pitchFamily="2" charset="-122"/>
                <a:cs typeface="+mj-cs"/>
              </a:rPr>
              <a:t>3.</a:t>
            </a:r>
            <a:r>
              <a:rPr lang="zh-CN" altLang="en-US" sz="3200" dirty="0">
                <a:ln>
                  <a:solidFill>
                    <a:srgbClr val="FF0000"/>
                  </a:solidFill>
                </a:ln>
                <a:solidFill>
                  <a:srgbClr val="C00000"/>
                </a:solidFill>
                <a:latin typeface="黑体" pitchFamily="2" charset="-122"/>
                <a:ea typeface="黑体" pitchFamily="2" charset="-122"/>
                <a:cs typeface="+mj-cs"/>
              </a:rPr>
              <a:t>实验结果与小结</a:t>
            </a:r>
          </a:p>
        </p:txBody>
      </p:sp>
      <p:pic>
        <p:nvPicPr>
          <p:cNvPr id="1028" name="Picture 4"/>
          <p:cNvPicPr>
            <a:picLocks noChangeAspect="1" noChangeArrowheads="1"/>
          </p:cNvPicPr>
          <p:nvPr/>
        </p:nvPicPr>
        <p:blipFill>
          <a:blip r:embed="rId2" cstate="print">
            <a:lum bright="-20000" contrast="40000"/>
          </a:blip>
          <a:srcRect/>
          <a:stretch>
            <a:fillRect/>
          </a:stretch>
        </p:blipFill>
        <p:spPr bwMode="auto">
          <a:xfrm>
            <a:off x="609600" y="1482725"/>
            <a:ext cx="3802063" cy="3768725"/>
          </a:xfrm>
          <a:prstGeom prst="rect">
            <a:avLst/>
          </a:prstGeom>
          <a:ln>
            <a:noFill/>
          </a:ln>
          <a:effectLst>
            <a:outerShdw blurRad="190500" algn="tl" rotWithShape="0">
              <a:srgbClr val="000000">
                <a:alpha val="70000"/>
              </a:srgbClr>
            </a:outerShdw>
          </a:effectLst>
        </p:spPr>
      </p:pic>
      <p:pic>
        <p:nvPicPr>
          <p:cNvPr id="1029" name="Picture 5"/>
          <p:cNvPicPr>
            <a:picLocks noChangeAspect="1" noChangeArrowheads="1"/>
          </p:cNvPicPr>
          <p:nvPr/>
        </p:nvPicPr>
        <p:blipFill>
          <a:blip r:embed="rId3" cstate="print">
            <a:lum bright="-20000" contrast="40000"/>
          </a:blip>
          <a:srcRect/>
          <a:stretch>
            <a:fillRect/>
          </a:stretch>
        </p:blipFill>
        <p:spPr bwMode="auto">
          <a:xfrm>
            <a:off x="5049838" y="1474788"/>
            <a:ext cx="3681412" cy="3757612"/>
          </a:xfrm>
          <a:prstGeom prst="rect">
            <a:avLst/>
          </a:prstGeom>
          <a:ln>
            <a:noFill/>
          </a:ln>
          <a:effectLst>
            <a:outerShdw blurRad="190500" algn="tl" rotWithShape="0">
              <a:srgbClr val="000000">
                <a:alpha val="70000"/>
              </a:srgbClr>
            </a:outerShdw>
          </a:effectLst>
        </p:spPr>
      </p:pic>
      <p:sp>
        <p:nvSpPr>
          <p:cNvPr id="48133" name="Rectangle 10"/>
          <p:cNvSpPr>
            <a:spLocks noChangeArrowheads="1"/>
          </p:cNvSpPr>
          <p:nvPr/>
        </p:nvSpPr>
        <p:spPr bwMode="auto">
          <a:xfrm>
            <a:off x="520700" y="5737225"/>
            <a:ext cx="8331200" cy="768350"/>
          </a:xfrm>
          <a:prstGeom prst="rect">
            <a:avLst/>
          </a:prstGeom>
          <a:noFill/>
          <a:ln w="9525">
            <a:noFill/>
            <a:miter lim="800000"/>
            <a:headEnd/>
            <a:tailEnd/>
          </a:ln>
        </p:spPr>
        <p:txBody>
          <a:bodyPr>
            <a:spAutoFit/>
          </a:bodyPr>
          <a:lstStyle/>
          <a:p>
            <a:r>
              <a:rPr lang="en-US" altLang="zh-CN" sz="1100" b="1">
                <a:latin typeface="Verdana" pitchFamily="34" charset="0"/>
              </a:rPr>
              <a:t>Parallel K-means clustering based on MapReduce</a:t>
            </a:r>
            <a:r>
              <a:rPr lang="en-US" altLang="zh-CN" sz="1100">
                <a:latin typeface="Verdana" pitchFamily="34" charset="0"/>
              </a:rPr>
              <a:t/>
            </a:r>
            <a:br>
              <a:rPr lang="en-US" altLang="zh-CN" sz="1100">
                <a:latin typeface="Verdana" pitchFamily="34" charset="0"/>
              </a:rPr>
            </a:br>
            <a:r>
              <a:rPr lang="en-US" altLang="zh-CN" sz="1100">
                <a:latin typeface="Verdana" pitchFamily="34" charset="0"/>
              </a:rPr>
              <a:t>Zhao, Weizhong; Ma, Huifang; He, Qing </a:t>
            </a:r>
            <a:r>
              <a:rPr lang="en-US" altLang="zh-CN" sz="1100" b="1">
                <a:latin typeface="Verdana" pitchFamily="34" charset="0"/>
              </a:rPr>
              <a:t>Source:</a:t>
            </a:r>
            <a:r>
              <a:rPr lang="en-US" altLang="zh-CN" sz="1100">
                <a:latin typeface="Verdana" pitchFamily="34" charset="0"/>
              </a:rPr>
              <a:t> </a:t>
            </a:r>
            <a:r>
              <a:rPr lang="en-US" altLang="zh-CN" sz="1100" i="1">
                <a:latin typeface="Verdana" pitchFamily="34" charset="0"/>
              </a:rPr>
              <a:t>Lecture Notes in Computer Science (including subseries Lecture Notes in Artificial Intelligence and Lecture Notes in Bioinformatics)</a:t>
            </a:r>
            <a:r>
              <a:rPr lang="en-US" altLang="zh-CN" sz="1100">
                <a:latin typeface="Verdana" pitchFamily="34" charset="0"/>
              </a:rPr>
              <a:t>, v 5931 LNCS, p 674-679, 2009, </a:t>
            </a:r>
            <a:r>
              <a:rPr lang="en-US" altLang="zh-CN" sz="1100" i="1">
                <a:latin typeface="Verdana" pitchFamily="34" charset="0"/>
              </a:rPr>
              <a:t>Cloud Computing - First International Conference, CloudCom 2009, Proceedings</a:t>
            </a:r>
          </a:p>
        </p:txBody>
      </p:sp>
      <p:sp>
        <p:nvSpPr>
          <p:cNvPr id="48134" name="TextBox 11"/>
          <p:cNvSpPr txBox="1">
            <a:spLocks noChangeArrowheads="1"/>
          </p:cNvSpPr>
          <p:nvPr/>
        </p:nvSpPr>
        <p:spPr bwMode="auto">
          <a:xfrm>
            <a:off x="1155700" y="2298700"/>
            <a:ext cx="2362200" cy="369888"/>
          </a:xfrm>
          <a:prstGeom prst="rect">
            <a:avLst/>
          </a:prstGeom>
          <a:noFill/>
          <a:ln w="9525">
            <a:noFill/>
            <a:miter lim="800000"/>
            <a:headEnd/>
            <a:tailEnd/>
          </a:ln>
        </p:spPr>
        <p:txBody>
          <a:bodyPr>
            <a:spAutoFit/>
          </a:bodyPr>
          <a:lstStyle/>
          <a:p>
            <a:r>
              <a:rPr lang="zh-CN" altLang="en-US">
                <a:latin typeface="Perpetua" pitchFamily="18" charset="0"/>
              </a:rPr>
              <a:t>节点增加时的加速比</a:t>
            </a:r>
          </a:p>
        </p:txBody>
      </p:sp>
      <p:sp>
        <p:nvSpPr>
          <p:cNvPr id="48135" name="TextBox 12"/>
          <p:cNvSpPr txBox="1">
            <a:spLocks noChangeArrowheads="1"/>
          </p:cNvSpPr>
          <p:nvPr/>
        </p:nvSpPr>
        <p:spPr bwMode="auto">
          <a:xfrm>
            <a:off x="6070600" y="3695700"/>
            <a:ext cx="2489200" cy="369888"/>
          </a:xfrm>
          <a:prstGeom prst="rect">
            <a:avLst/>
          </a:prstGeom>
          <a:noFill/>
          <a:ln w="9525">
            <a:noFill/>
            <a:miter lim="800000"/>
            <a:headEnd/>
            <a:tailEnd/>
          </a:ln>
        </p:spPr>
        <p:txBody>
          <a:bodyPr>
            <a:spAutoFit/>
          </a:bodyPr>
          <a:lstStyle/>
          <a:p>
            <a:r>
              <a:rPr lang="zh-CN" altLang="en-US">
                <a:latin typeface="Perpetua" pitchFamily="18" charset="0"/>
              </a:rPr>
              <a:t>数据增加时的时间开销</a:t>
            </a:r>
          </a:p>
        </p:txBody>
      </p:sp>
    </p:spTree>
  </p:cSld>
  <p:clrMapOvr>
    <a:masterClrMapping/>
  </p:clrMapOvr>
  <p:transition spd="med">
    <p:pull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sz="quarter" idx="1"/>
          </p:nvPr>
        </p:nvSpPr>
        <p:spPr>
          <a:xfrm>
            <a:off x="546100" y="1701800"/>
            <a:ext cx="8242300" cy="4525963"/>
          </a:xfrm>
        </p:spPr>
        <p:txBody>
          <a:bodyPr/>
          <a:lstStyle/>
          <a:p>
            <a:pPr eaLnBrk="1" hangingPunct="1"/>
            <a:r>
              <a:rPr lang="zh-CN" altLang="en-US" sz="2400" smtClean="0">
                <a:latin typeface="Arial" pitchFamily="34" charset="0"/>
                <a:ea typeface="黑体" pitchFamily="2" charset="-122"/>
                <a:cs typeface="Arial" pitchFamily="34" charset="0"/>
              </a:rPr>
              <a:t>利用</a:t>
            </a:r>
            <a:r>
              <a:rPr lang="en-US" altLang="zh-CN" sz="2400" smtClean="0">
                <a:latin typeface="Arial" pitchFamily="34" charset="0"/>
                <a:ea typeface="黑体" pitchFamily="2" charset="-122"/>
                <a:cs typeface="Arial" pitchFamily="34" charset="0"/>
              </a:rPr>
              <a:t>MapReduce</a:t>
            </a:r>
            <a:r>
              <a:rPr lang="zh-CN" altLang="en-US" sz="2400" smtClean="0">
                <a:latin typeface="Arial" pitchFamily="34" charset="0"/>
                <a:ea typeface="黑体" pitchFamily="2" charset="-122"/>
                <a:cs typeface="Arial" pitchFamily="34" charset="0"/>
              </a:rPr>
              <a:t>来并行化</a:t>
            </a:r>
            <a:r>
              <a:rPr lang="en-US" altLang="zh-CN" sz="2400" smtClean="0">
                <a:latin typeface="Arial" pitchFamily="34" charset="0"/>
                <a:ea typeface="黑体" pitchFamily="2" charset="-122"/>
                <a:cs typeface="Arial" pitchFamily="34" charset="0"/>
              </a:rPr>
              <a:t>K-Means</a:t>
            </a:r>
            <a:r>
              <a:rPr lang="zh-CN" altLang="en-US" sz="2400" smtClean="0">
                <a:latin typeface="Arial" pitchFamily="34" charset="0"/>
                <a:ea typeface="黑体" pitchFamily="2" charset="-122"/>
                <a:cs typeface="Arial" pitchFamily="34" charset="0"/>
              </a:rPr>
              <a:t>聚类过程是</a:t>
            </a:r>
            <a:r>
              <a:rPr lang="zh-CN" altLang="en-US" sz="2400" smtClean="0">
                <a:solidFill>
                  <a:srgbClr val="FF0000"/>
                </a:solidFill>
                <a:latin typeface="Arial" pitchFamily="34" charset="0"/>
                <a:ea typeface="黑体" pitchFamily="2" charset="-122"/>
                <a:cs typeface="Arial" pitchFamily="34" charset="0"/>
              </a:rPr>
              <a:t>可行</a:t>
            </a:r>
            <a:r>
              <a:rPr lang="zh-CN" altLang="en-US" sz="2400" smtClean="0">
                <a:latin typeface="Arial" pitchFamily="34" charset="0"/>
                <a:ea typeface="黑体" pitchFamily="2" charset="-122"/>
                <a:cs typeface="Arial" pitchFamily="34" charset="0"/>
              </a:rPr>
              <a:t>的</a:t>
            </a:r>
            <a:endParaRPr lang="en-US" altLang="zh-CN" sz="2400" smtClean="0">
              <a:latin typeface="Arial" pitchFamily="34" charset="0"/>
              <a:ea typeface="黑体" pitchFamily="2" charset="-122"/>
              <a:cs typeface="Arial" pitchFamily="34" charset="0"/>
            </a:endParaRPr>
          </a:p>
          <a:p>
            <a:pPr eaLnBrk="1" hangingPunct="1"/>
            <a:endParaRPr lang="en-US" altLang="zh-CN" sz="2400" smtClean="0">
              <a:latin typeface="Arial" pitchFamily="34" charset="0"/>
              <a:ea typeface="黑体" pitchFamily="2" charset="-122"/>
              <a:cs typeface="Arial" pitchFamily="34" charset="0"/>
            </a:endParaRPr>
          </a:p>
          <a:p>
            <a:pPr eaLnBrk="1" hangingPunct="1"/>
            <a:r>
              <a:rPr lang="zh-CN" altLang="en-US" sz="2400" smtClean="0">
                <a:latin typeface="Arial" pitchFamily="34" charset="0"/>
                <a:ea typeface="黑体" pitchFamily="2" charset="-122"/>
                <a:cs typeface="Arial" pitchFamily="34" charset="0"/>
              </a:rPr>
              <a:t>每个节点计算一部分数据的归属，从而实现并行</a:t>
            </a:r>
            <a:endParaRPr lang="en-US" altLang="zh-CN" sz="2400" smtClean="0">
              <a:latin typeface="Arial" pitchFamily="34" charset="0"/>
              <a:ea typeface="黑体" pitchFamily="2" charset="-122"/>
              <a:cs typeface="Arial" pitchFamily="34" charset="0"/>
            </a:endParaRPr>
          </a:p>
          <a:p>
            <a:pPr eaLnBrk="1" hangingPunct="1"/>
            <a:endParaRPr lang="en-US" altLang="zh-CN" sz="2400" smtClean="0">
              <a:latin typeface="Arial" pitchFamily="34" charset="0"/>
              <a:ea typeface="黑体" pitchFamily="2" charset="-122"/>
              <a:cs typeface="Arial" pitchFamily="34" charset="0"/>
            </a:endParaRPr>
          </a:p>
          <a:p>
            <a:pPr eaLnBrk="1" hangingPunct="1"/>
            <a:r>
              <a:rPr lang="zh-CN" altLang="en-US" sz="2400" smtClean="0">
                <a:solidFill>
                  <a:srgbClr val="FF0000"/>
                </a:solidFill>
                <a:latin typeface="Arial" pitchFamily="34" charset="0"/>
                <a:ea typeface="黑体" pitchFamily="2" charset="-122"/>
                <a:cs typeface="Arial" pitchFamily="34" charset="0"/>
              </a:rPr>
              <a:t>数据间是无关的，但是数据和聚类中心是相关的</a:t>
            </a:r>
            <a:r>
              <a:rPr lang="zh-CN" altLang="en-US" sz="2400" smtClean="0">
                <a:latin typeface="Arial" pitchFamily="34" charset="0"/>
                <a:ea typeface="黑体" pitchFamily="2" charset="-122"/>
                <a:cs typeface="Arial" pitchFamily="34" charset="0"/>
              </a:rPr>
              <a:t>，因此需要全局文件，但不构成性能瓶颈</a:t>
            </a:r>
            <a:endParaRPr lang="en-US" altLang="zh-CN" sz="2400" smtClean="0">
              <a:latin typeface="Arial" pitchFamily="34" charset="0"/>
              <a:ea typeface="黑体" pitchFamily="2" charset="-122"/>
              <a:cs typeface="Arial" pitchFamily="34" charset="0"/>
            </a:endParaRPr>
          </a:p>
          <a:p>
            <a:pPr eaLnBrk="1" hangingPunct="1"/>
            <a:endParaRPr lang="en-US" altLang="zh-CN" sz="2400" smtClean="0">
              <a:latin typeface="Arial" pitchFamily="34" charset="0"/>
              <a:ea typeface="黑体" pitchFamily="2" charset="-122"/>
              <a:cs typeface="Arial" pitchFamily="34" charset="0"/>
            </a:endParaRPr>
          </a:p>
          <a:p>
            <a:pPr eaLnBrk="1" hangingPunct="1"/>
            <a:r>
              <a:rPr lang="zh-CN" altLang="en-US" sz="2400" smtClean="0">
                <a:latin typeface="Arial" pitchFamily="34" charset="0"/>
                <a:ea typeface="黑体" pitchFamily="2" charset="-122"/>
                <a:cs typeface="Arial" pitchFamily="34" charset="0"/>
              </a:rPr>
              <a:t>没有因为并行而降低了算法的精确度（每一个点均保证与每一个</a:t>
            </a:r>
            <a:r>
              <a:rPr lang="en-US" altLang="zh-CN" sz="2400" smtClean="0">
                <a:latin typeface="Arial" pitchFamily="34" charset="0"/>
                <a:ea typeface="黑体" pitchFamily="2" charset="-122"/>
                <a:cs typeface="Arial" pitchFamily="34" charset="0"/>
              </a:rPr>
              <a:t>cluster center</a:t>
            </a:r>
            <a:r>
              <a:rPr lang="zh-CN" altLang="en-US" sz="2400" smtClean="0">
                <a:latin typeface="Arial" pitchFamily="34" charset="0"/>
                <a:ea typeface="黑体" pitchFamily="2" charset="-122"/>
                <a:cs typeface="Arial" pitchFamily="34" charset="0"/>
              </a:rPr>
              <a:t>进行了比较）</a:t>
            </a:r>
          </a:p>
        </p:txBody>
      </p:sp>
      <p:sp>
        <p:nvSpPr>
          <p:cNvPr id="49155" name="TextBox 5"/>
          <p:cNvSpPr txBox="1">
            <a:spLocks noChangeArrowheads="1"/>
          </p:cNvSpPr>
          <p:nvPr/>
        </p:nvSpPr>
        <p:spPr bwMode="auto">
          <a:xfrm>
            <a:off x="317500" y="889000"/>
            <a:ext cx="5892800" cy="523875"/>
          </a:xfrm>
          <a:prstGeom prst="rect">
            <a:avLst/>
          </a:prstGeom>
          <a:noFill/>
          <a:ln w="9525">
            <a:noFill/>
            <a:miter lim="800000"/>
            <a:headEnd/>
            <a:tailEnd/>
          </a:ln>
        </p:spPr>
        <p:txBody>
          <a:bodyPr>
            <a:spAutoFit/>
          </a:bodyPr>
          <a:lstStyle/>
          <a:p>
            <a:pPr indent="-273050">
              <a:spcBef>
                <a:spcPts val="575"/>
              </a:spcBef>
              <a:buClr>
                <a:schemeClr val="accent1"/>
              </a:buClr>
              <a:buSzPct val="85000"/>
            </a:pPr>
            <a:r>
              <a:rPr lang="zh-CN" altLang="en-US" sz="2800">
                <a:solidFill>
                  <a:srgbClr val="00B050"/>
                </a:solidFill>
                <a:latin typeface="Arial Narrow" pitchFamily="34" charset="0"/>
                <a:ea typeface="黑体" pitchFamily="2" charset="-122"/>
              </a:rPr>
              <a:t>算法设计实现小结</a:t>
            </a:r>
          </a:p>
        </p:txBody>
      </p:sp>
      <p:sp>
        <p:nvSpPr>
          <p:cNvPr id="6" name="TextBox 5"/>
          <p:cNvSpPr txBox="1">
            <a:spLocks noChangeArrowheads="1"/>
          </p:cNvSpPr>
          <p:nvPr/>
        </p:nvSpPr>
        <p:spPr bwMode="auto">
          <a:xfrm>
            <a:off x="2857500" y="266700"/>
            <a:ext cx="5892800" cy="476669"/>
          </a:xfrm>
          <a:prstGeom prst="rect">
            <a:avLst/>
          </a:prstGeom>
          <a:noFill/>
          <a:ln w="9525">
            <a:noFill/>
            <a:miter lim="800000"/>
            <a:headEnd/>
            <a:tailEnd/>
          </a:ln>
        </p:spPr>
        <p:txBody>
          <a:bodyPr>
            <a:spAutoFit/>
          </a:bodyPr>
          <a:lstStyle/>
          <a:p>
            <a:pPr marL="274320" indent="-274320" algn="r" fontAlgn="auto">
              <a:lnSpc>
                <a:spcPct val="120000"/>
              </a:lnSpc>
              <a:spcBef>
                <a:spcPts val="580"/>
              </a:spcBef>
              <a:spcAft>
                <a:spcPts val="600"/>
              </a:spcAft>
              <a:buClr>
                <a:schemeClr val="accent1"/>
              </a:buClr>
              <a:buSzPct val="85000"/>
              <a:defRPr/>
            </a:pPr>
            <a:r>
              <a:rPr lang="zh-CN" altLang="en-US" sz="2400" dirty="0">
                <a:ln>
                  <a:solidFill>
                    <a:srgbClr val="FF0000"/>
                  </a:solidFill>
                </a:ln>
                <a:solidFill>
                  <a:srgbClr val="C00000"/>
                </a:solidFill>
                <a:latin typeface="黑体" pitchFamily="2" charset="-122"/>
                <a:ea typeface="黑体" pitchFamily="2" charset="-122"/>
                <a:cs typeface="+mj-cs"/>
              </a:rPr>
              <a:t>实验结果与小结</a:t>
            </a:r>
          </a:p>
        </p:txBody>
      </p:sp>
    </p:spTree>
  </p:cSld>
  <p:clrMapOvr>
    <a:masterClrMapping/>
  </p:clrMapOvr>
  <p:transition spd="med">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000125" y="1643063"/>
            <a:ext cx="6999288" cy="4392612"/>
          </a:xfrm>
        </p:spPr>
        <p:txBody>
          <a:bodyPr>
            <a:normAutofit/>
          </a:bodyPr>
          <a:lstStyle/>
          <a:p>
            <a:pPr marL="274320" indent="-274320" eaLnBrk="1" fontAlgn="auto" hangingPunct="1">
              <a:lnSpc>
                <a:spcPct val="150000"/>
              </a:lnSpc>
              <a:spcBef>
                <a:spcPts val="580"/>
              </a:spcBef>
              <a:spcAft>
                <a:spcPts val="600"/>
              </a:spcAft>
              <a:buFont typeface="Wingdings 2"/>
              <a:buNone/>
              <a:defRPr/>
            </a:pPr>
            <a:r>
              <a:rPr lang="en-US" altLang="zh-CN"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9.1</a:t>
            </a:r>
            <a:r>
              <a:rPr lang="zh-CN" altLang="en-US"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数据挖掘并行算法研究的重要性</a:t>
            </a:r>
            <a:endParaRPr lang="en-US" altLang="zh-CN"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endParaRPr>
          </a:p>
          <a:p>
            <a:pPr marL="274320" indent="-274320" eaLnBrk="1" fontAlgn="auto" hangingPunct="1">
              <a:lnSpc>
                <a:spcPct val="150000"/>
              </a:lnSpc>
              <a:spcBef>
                <a:spcPts val="580"/>
              </a:spcBef>
              <a:spcAft>
                <a:spcPts val="600"/>
              </a:spcAft>
              <a:buFont typeface="Wingdings 2"/>
              <a:buNone/>
              <a:defRPr/>
            </a:pPr>
            <a:r>
              <a:rPr lang="en-US" altLang="zh-CN"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9.2 </a:t>
            </a:r>
            <a:r>
              <a:rPr lang="zh-CN" altLang="en-US"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基于</a:t>
            </a:r>
            <a:r>
              <a:rPr lang="en-US" altLang="zh-CN"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MapReduce</a:t>
            </a:r>
            <a:r>
              <a:rPr lang="zh-CN" altLang="en-US"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的</a:t>
            </a:r>
            <a:r>
              <a:rPr lang="en-US" altLang="zh-CN"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K-Means</a:t>
            </a:r>
            <a:r>
              <a:rPr lang="zh-CN" altLang="en-US"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聚类算法</a:t>
            </a:r>
            <a:endParaRPr lang="en-US" altLang="zh-CN"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endParaRPr>
          </a:p>
          <a:p>
            <a:pPr marL="274320" indent="-274320" eaLnBrk="1" fontAlgn="auto" hangingPunct="1">
              <a:lnSpc>
                <a:spcPct val="150000"/>
              </a:lnSpc>
              <a:spcBef>
                <a:spcPts val="580"/>
              </a:spcBef>
              <a:spcAft>
                <a:spcPts val="600"/>
              </a:spcAft>
              <a:buFont typeface="Wingdings 2"/>
              <a:buNone/>
              <a:defRPr/>
            </a:pPr>
            <a:r>
              <a:rPr lang="en-US" altLang="zh-CN"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9.3 </a:t>
            </a:r>
            <a:r>
              <a:rPr lang="zh-CN" altLang="en-US"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基于</a:t>
            </a:r>
            <a:r>
              <a:rPr lang="en-US" altLang="zh-CN"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MapReduce</a:t>
            </a:r>
            <a:r>
              <a:rPr lang="zh-CN" altLang="en-US"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的分类算法</a:t>
            </a:r>
            <a:endParaRPr lang="en-US" altLang="zh-CN" sz="3000" spc="50" dirty="0" smtClean="0">
              <a:ln w="11430"/>
              <a:solidFill>
                <a:srgbClr val="0066FF"/>
              </a:solidFill>
              <a:effectLst>
                <a:outerShdw blurRad="76200" dist="50800" dir="5400000" algn="tl" rotWithShape="0">
                  <a:srgbClr val="000000">
                    <a:alpha val="65000"/>
                  </a:srgbClr>
                </a:outerShdw>
              </a:effectLst>
              <a:latin typeface="Arial Narrow" pitchFamily="34" charset="0"/>
              <a:ea typeface="黑体" pitchFamily="2" charset="-122"/>
            </a:endParaRPr>
          </a:p>
          <a:p>
            <a:pPr marL="274320" indent="-274320" eaLnBrk="1" fontAlgn="auto" hangingPunct="1">
              <a:lnSpc>
                <a:spcPct val="150000"/>
              </a:lnSpc>
              <a:spcBef>
                <a:spcPts val="580"/>
              </a:spcBef>
              <a:spcAft>
                <a:spcPts val="600"/>
              </a:spcAft>
              <a:buFont typeface="Wingdings 2"/>
              <a:buNone/>
              <a:defRPr/>
            </a:pPr>
            <a:r>
              <a:rPr lang="en-US" altLang="zh-CN"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9.4 </a:t>
            </a:r>
            <a:r>
              <a:rPr lang="zh-CN" altLang="en-US"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基于</a:t>
            </a:r>
            <a:r>
              <a:rPr lang="en-US" altLang="zh-CN"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MapReduce</a:t>
            </a:r>
            <a:r>
              <a:rPr lang="zh-CN" altLang="en-US"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的频繁项集挖掘算法</a:t>
            </a:r>
            <a:endParaRPr lang="en-US" altLang="zh-CN"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endParaRPr>
          </a:p>
          <a:p>
            <a:pPr marL="274320" indent="-274320" eaLnBrk="1" fontAlgn="auto" hangingPunct="1">
              <a:lnSpc>
                <a:spcPct val="150000"/>
              </a:lnSpc>
              <a:spcBef>
                <a:spcPts val="580"/>
              </a:spcBef>
              <a:spcAft>
                <a:spcPts val="0"/>
              </a:spcAft>
              <a:buFont typeface="Wingdings 2"/>
              <a:buNone/>
              <a:defRPr/>
            </a:pPr>
            <a:endParaRPr lang="zh-CN" altLang="en-US" dirty="0">
              <a:latin typeface="Arial Narrow" pitchFamily="34" charset="0"/>
              <a:ea typeface="黑体" pitchFamily="2" charset="-122"/>
            </a:endParaRPr>
          </a:p>
        </p:txBody>
      </p:sp>
      <p:sp>
        <p:nvSpPr>
          <p:cNvPr id="5" name="Title 3"/>
          <p:cNvSpPr txBox="1">
            <a:spLocks/>
          </p:cNvSpPr>
          <p:nvPr/>
        </p:nvSpPr>
        <p:spPr bwMode="auto">
          <a:xfrm>
            <a:off x="857224" y="500042"/>
            <a:ext cx="7929618" cy="785818"/>
          </a:xfrm>
          <a:prstGeom prst="rect">
            <a:avLst/>
          </a:prstGeom>
          <a:noFill/>
          <a:ln w="9525">
            <a:noFill/>
            <a:miter lim="800000"/>
            <a:headEnd/>
            <a:tailEnd/>
          </a:ln>
          <a:effectLst/>
        </p:spPr>
        <p:txBody>
          <a:bodyPr anchor="b">
            <a:scene3d>
              <a:camera prst="orthographicFront"/>
              <a:lightRig rig="threePt" dir="t"/>
            </a:scene3d>
            <a:sp3d extrusionH="57150">
              <a:bevelT w="38100" h="38100"/>
            </a:sp3d>
          </a:bodyPr>
          <a:lstStyle/>
          <a:p>
            <a:pPr fontAlgn="auto">
              <a:spcBef>
                <a:spcPts val="0"/>
              </a:spcBef>
              <a:spcAft>
                <a:spcPts val="0"/>
              </a:spcAft>
              <a:defRPr/>
            </a:pPr>
            <a:r>
              <a:rPr lang="en-US" altLang="zh-CN" sz="3600" b="1" dirty="0">
                <a:solidFill>
                  <a:srgbClr val="00B050"/>
                </a:solidFill>
                <a:effectLst>
                  <a:glow rad="139700">
                    <a:schemeClr val="accent3">
                      <a:satMod val="175000"/>
                      <a:alpha val="40000"/>
                    </a:schemeClr>
                  </a:glow>
                  <a:innerShdw blurRad="63500" dist="50800" dir="2700000">
                    <a:prstClr val="black">
                      <a:alpha val="50000"/>
                    </a:prstClr>
                  </a:innerShdw>
                </a:effectLst>
                <a:latin typeface="黑体" pitchFamily="2" charset="-122"/>
                <a:ea typeface="黑体" pitchFamily="2" charset="-122"/>
                <a:cs typeface="+mj-cs"/>
              </a:rPr>
              <a:t>Ch 9.</a:t>
            </a:r>
            <a:r>
              <a:rPr lang="zh-CN" altLang="en-US" sz="3600" b="1" dirty="0">
                <a:solidFill>
                  <a:srgbClr val="00B050"/>
                </a:solidFill>
                <a:effectLst>
                  <a:glow rad="139700">
                    <a:schemeClr val="accent3">
                      <a:satMod val="175000"/>
                      <a:alpha val="40000"/>
                    </a:schemeClr>
                  </a:glow>
                  <a:innerShdw blurRad="63500" dist="50800" dir="2700000">
                    <a:prstClr val="black">
                      <a:alpha val="50000"/>
                    </a:prstClr>
                  </a:innerShdw>
                </a:effectLst>
                <a:latin typeface="黑体" pitchFamily="2" charset="-122"/>
                <a:ea typeface="黑体" pitchFamily="2" charset="-122"/>
                <a:cs typeface="+mj-cs"/>
              </a:rPr>
              <a:t>数据挖掘基础算法</a:t>
            </a:r>
          </a:p>
        </p:txBody>
      </p:sp>
    </p:spTree>
  </p:cSld>
  <p:clrMapOvr>
    <a:masterClrMapping/>
  </p:clrMapOvr>
  <p:transition spd="med">
    <p:pull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1948" y="349228"/>
            <a:ext cx="7772400" cy="857256"/>
          </a:xfrm>
        </p:spPr>
        <p:txBody>
          <a:bodyPr>
            <a:normAutofit fontScale="90000"/>
          </a:bodyPr>
          <a:lstStyle/>
          <a:p>
            <a:pPr eaLnBrk="1" fontAlgn="auto" hangingPunct="1">
              <a:spcAft>
                <a:spcPts val="0"/>
              </a:spcAft>
              <a:defRPr/>
            </a:pPr>
            <a:r>
              <a:rPr lang="en-US" altLang="zh-CN" b="1" dirty="0" smtClean="0">
                <a:solidFill>
                  <a:srgbClr val="0066FF"/>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rPr>
              <a:t>9.3 </a:t>
            </a:r>
            <a:r>
              <a:rPr lang="zh-CN" altLang="en-US" b="1" dirty="0" smtClean="0">
                <a:solidFill>
                  <a:srgbClr val="0066FF"/>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rPr>
              <a:t>基于</a:t>
            </a:r>
            <a:r>
              <a:rPr lang="en-US" altLang="zh-CN" b="1" dirty="0" smtClean="0">
                <a:solidFill>
                  <a:srgbClr val="0066FF"/>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rPr>
              <a:t>MapReduce</a:t>
            </a:r>
            <a:r>
              <a:rPr lang="zh-CN" altLang="en-US" b="1" dirty="0" smtClean="0">
                <a:solidFill>
                  <a:srgbClr val="0066FF"/>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rPr>
              <a:t>的分类并行算法</a:t>
            </a:r>
            <a:endParaRPr lang="zh-CN" altLang="en-US" dirty="0">
              <a:solidFill>
                <a:srgbClr val="0066FF"/>
              </a:solidFill>
              <a:cs typeface="+mj-cs"/>
            </a:endParaRPr>
          </a:p>
        </p:txBody>
      </p:sp>
      <p:sp>
        <p:nvSpPr>
          <p:cNvPr id="3" name="内容占位符 2"/>
          <p:cNvSpPr>
            <a:spLocks noGrp="1"/>
          </p:cNvSpPr>
          <p:nvPr>
            <p:ph sz="quarter" idx="1"/>
          </p:nvPr>
        </p:nvSpPr>
        <p:spPr>
          <a:xfrm>
            <a:off x="785813" y="1500188"/>
            <a:ext cx="8001000" cy="4572000"/>
          </a:xfrm>
        </p:spPr>
        <p:txBody>
          <a:bodyPr>
            <a:normAutofit/>
          </a:bodyPr>
          <a:lstStyle/>
          <a:p>
            <a:pPr marL="274320" indent="-274320" eaLnBrk="1" fontAlgn="auto" hangingPunct="1">
              <a:spcBef>
                <a:spcPts val="580"/>
              </a:spcBef>
              <a:spcAft>
                <a:spcPts val="1800"/>
              </a:spcAft>
              <a:buFont typeface="Wingdings 2"/>
              <a:buNone/>
              <a:defRPr/>
            </a:pPr>
            <a:r>
              <a:rPr lang="en-US" altLang="zh-CN" sz="3200" dirty="0" smtClean="0">
                <a:solidFill>
                  <a:srgbClr val="C00000"/>
                </a:solidFill>
                <a:latin typeface="Arial Narrow" pitchFamily="34" charset="0"/>
                <a:ea typeface="黑体" pitchFamily="2" charset="-122"/>
              </a:rPr>
              <a:t>1. </a:t>
            </a:r>
            <a:r>
              <a:rPr lang="zh-CN" altLang="en-US" sz="3200" dirty="0" smtClean="0">
                <a:solidFill>
                  <a:srgbClr val="C00000"/>
                </a:solidFill>
                <a:latin typeface="Arial Narrow" pitchFamily="34" charset="0"/>
                <a:ea typeface="黑体" pitchFamily="2" charset="-122"/>
              </a:rPr>
              <a:t>分类问题的基本描述</a:t>
            </a:r>
            <a:endParaRPr lang="en-US" altLang="zh-CN" sz="3200" dirty="0" smtClean="0">
              <a:solidFill>
                <a:srgbClr val="C00000"/>
              </a:solidFill>
              <a:latin typeface="Arial Narrow" pitchFamily="34" charset="0"/>
              <a:ea typeface="黑体" pitchFamily="2" charset="-122"/>
            </a:endParaRPr>
          </a:p>
          <a:p>
            <a:pPr marL="274320" indent="-274320" eaLnBrk="1" fontAlgn="auto" hangingPunct="1">
              <a:spcBef>
                <a:spcPts val="580"/>
              </a:spcBef>
              <a:spcAft>
                <a:spcPts val="1800"/>
              </a:spcAft>
              <a:buFont typeface="Wingdings 2"/>
              <a:buNone/>
              <a:defRPr/>
            </a:pPr>
            <a:r>
              <a:rPr lang="en-US" altLang="zh-CN" sz="3200" dirty="0" smtClean="0">
                <a:solidFill>
                  <a:srgbClr val="C00000"/>
                </a:solidFill>
                <a:latin typeface="Arial Narrow" pitchFamily="34" charset="0"/>
                <a:ea typeface="黑体" pitchFamily="2" charset="-122"/>
              </a:rPr>
              <a:t>2. K-</a:t>
            </a:r>
            <a:r>
              <a:rPr lang="zh-CN" altLang="en-US" sz="3200" dirty="0" smtClean="0">
                <a:solidFill>
                  <a:srgbClr val="C00000"/>
                </a:solidFill>
                <a:latin typeface="Arial Narrow" pitchFamily="34" charset="0"/>
                <a:ea typeface="黑体" pitchFamily="2" charset="-122"/>
              </a:rPr>
              <a:t>最近邻分类并行化算法</a:t>
            </a:r>
            <a:endParaRPr lang="en-US" altLang="zh-CN" sz="3200" dirty="0" smtClean="0">
              <a:solidFill>
                <a:srgbClr val="C00000"/>
              </a:solidFill>
              <a:latin typeface="Arial Narrow" pitchFamily="34" charset="0"/>
              <a:ea typeface="黑体" pitchFamily="2" charset="-122"/>
            </a:endParaRPr>
          </a:p>
          <a:p>
            <a:pPr marL="274320" indent="-274320" eaLnBrk="1" fontAlgn="auto" hangingPunct="1">
              <a:spcBef>
                <a:spcPts val="580"/>
              </a:spcBef>
              <a:spcAft>
                <a:spcPts val="1800"/>
              </a:spcAft>
              <a:buFont typeface="Wingdings 2"/>
              <a:buNone/>
              <a:defRPr/>
            </a:pPr>
            <a:r>
              <a:rPr lang="en-US" altLang="zh-CN" sz="3200" dirty="0" smtClean="0">
                <a:solidFill>
                  <a:srgbClr val="C00000"/>
                </a:solidFill>
                <a:latin typeface="Arial Narrow" pitchFamily="34" charset="0"/>
                <a:ea typeface="黑体" pitchFamily="2" charset="-122"/>
              </a:rPr>
              <a:t>3. </a:t>
            </a:r>
            <a:r>
              <a:rPr lang="zh-CN" altLang="en-US" sz="3200" dirty="0" smtClean="0">
                <a:solidFill>
                  <a:srgbClr val="C00000"/>
                </a:solidFill>
                <a:latin typeface="Arial Narrow" pitchFamily="34" charset="0"/>
                <a:ea typeface="黑体" pitchFamily="2" charset="-122"/>
              </a:rPr>
              <a:t>支持向量机</a:t>
            </a:r>
            <a:r>
              <a:rPr lang="en-US" altLang="zh-CN" sz="3200" dirty="0" smtClean="0">
                <a:solidFill>
                  <a:srgbClr val="C00000"/>
                </a:solidFill>
                <a:latin typeface="Arial Narrow" pitchFamily="34" charset="0"/>
                <a:ea typeface="黑体" pitchFamily="2" charset="-122"/>
              </a:rPr>
              <a:t>SVM</a:t>
            </a:r>
            <a:r>
              <a:rPr lang="zh-CN" altLang="en-US" sz="3200" dirty="0" smtClean="0">
                <a:solidFill>
                  <a:srgbClr val="C00000"/>
                </a:solidFill>
                <a:latin typeface="Arial Narrow" pitchFamily="34" charset="0"/>
                <a:ea typeface="黑体" pitchFamily="2" charset="-122"/>
              </a:rPr>
              <a:t>分类</a:t>
            </a:r>
            <a:endParaRPr lang="en-US" altLang="zh-CN" sz="3200" dirty="0" smtClean="0">
              <a:solidFill>
                <a:srgbClr val="C00000"/>
              </a:solidFill>
              <a:latin typeface="Arial Narrow" pitchFamily="34" charset="0"/>
              <a:ea typeface="黑体" pitchFamily="2" charset="-122"/>
            </a:endParaRPr>
          </a:p>
          <a:p>
            <a:pPr marL="274320" indent="-274320" eaLnBrk="1" fontAlgn="auto" hangingPunct="1">
              <a:spcBef>
                <a:spcPts val="580"/>
              </a:spcBef>
              <a:spcAft>
                <a:spcPts val="1800"/>
              </a:spcAft>
              <a:buFont typeface="Wingdings 2"/>
              <a:buNone/>
              <a:defRPr/>
            </a:pPr>
            <a:r>
              <a:rPr lang="en-US" altLang="zh-CN" sz="3200" dirty="0" smtClean="0">
                <a:solidFill>
                  <a:srgbClr val="C00000"/>
                </a:solidFill>
                <a:latin typeface="Arial Narrow" pitchFamily="34" charset="0"/>
                <a:ea typeface="黑体" pitchFamily="2" charset="-122"/>
              </a:rPr>
              <a:t>4. </a:t>
            </a:r>
            <a:r>
              <a:rPr lang="zh-CN" altLang="en-US" sz="3200" dirty="0" smtClean="0">
                <a:solidFill>
                  <a:srgbClr val="C00000"/>
                </a:solidFill>
                <a:latin typeface="Arial Narrow" pitchFamily="34" charset="0"/>
                <a:ea typeface="黑体" pitchFamily="2" charset="-122"/>
              </a:rPr>
              <a:t>朴素贝叶斯分类并行化算法</a:t>
            </a:r>
            <a:endParaRPr lang="en-US" altLang="zh-CN" sz="3200" dirty="0" smtClean="0">
              <a:solidFill>
                <a:srgbClr val="C00000"/>
              </a:solidFill>
              <a:latin typeface="Arial Narrow" pitchFamily="34" charset="0"/>
              <a:ea typeface="黑体" pitchFamily="2" charset="-122"/>
            </a:endParaRPr>
          </a:p>
          <a:p>
            <a:pPr marL="514350" indent="-514350" eaLnBrk="1" fontAlgn="auto" hangingPunct="1">
              <a:spcBef>
                <a:spcPts val="580"/>
              </a:spcBef>
              <a:spcAft>
                <a:spcPts val="0"/>
              </a:spcAft>
              <a:buFont typeface="Wingdings 2"/>
              <a:buNone/>
              <a:defRPr/>
            </a:pPr>
            <a:endParaRPr lang="en-US" altLang="zh-CN" sz="3200" dirty="0" smtClean="0">
              <a:solidFill>
                <a:srgbClr val="C00000"/>
              </a:solidFill>
              <a:latin typeface="Arial Narrow" pitchFamily="34" charset="0"/>
            </a:endParaRPr>
          </a:p>
        </p:txBody>
      </p:sp>
    </p:spTree>
  </p:cSld>
  <p:clrMapOvr>
    <a:masterClrMapping/>
  </p:clrMapOvr>
  <p:transition spd="med">
    <p:pull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sz="quarter" idx="1"/>
          </p:nvPr>
        </p:nvSpPr>
        <p:spPr>
          <a:xfrm>
            <a:off x="341313" y="896938"/>
            <a:ext cx="8643937" cy="5068887"/>
          </a:xfrm>
        </p:spPr>
        <p:txBody>
          <a:bodyPr/>
          <a:lstStyle/>
          <a:p>
            <a:pPr eaLnBrk="1" hangingPunct="1"/>
            <a:r>
              <a:rPr lang="zh-CN" altLang="en-US" sz="2400" smtClean="0">
                <a:latin typeface="Arial" pitchFamily="34" charset="0"/>
                <a:ea typeface="黑体" pitchFamily="2" charset="-122"/>
                <a:cs typeface="Arial" pitchFamily="34" charset="0"/>
              </a:rPr>
              <a:t>分类</a:t>
            </a:r>
            <a:r>
              <a:rPr lang="en-US" altLang="zh-CN" sz="2400" smtClean="0">
                <a:latin typeface="Arial" pitchFamily="34" charset="0"/>
                <a:ea typeface="黑体" pitchFamily="2" charset="-122"/>
                <a:cs typeface="Arial" pitchFamily="34" charset="0"/>
              </a:rPr>
              <a:t>(Classification)</a:t>
            </a:r>
            <a:r>
              <a:rPr lang="zh-CN" altLang="en-US" sz="2400" smtClean="0">
                <a:latin typeface="Arial" pitchFamily="34" charset="0"/>
                <a:ea typeface="黑体" pitchFamily="2" charset="-122"/>
                <a:cs typeface="Arial" pitchFamily="34" charset="0"/>
              </a:rPr>
              <a:t>是机器学习和数据挖掘中最重要、最频繁使用的算法。</a:t>
            </a:r>
            <a:endParaRPr lang="en-US" altLang="zh-CN" sz="2400" smtClean="0">
              <a:latin typeface="Arial" pitchFamily="34" charset="0"/>
              <a:ea typeface="黑体" pitchFamily="2" charset="-122"/>
              <a:cs typeface="Arial" pitchFamily="34" charset="0"/>
            </a:endParaRPr>
          </a:p>
          <a:p>
            <a:pPr eaLnBrk="1" hangingPunct="1"/>
            <a:r>
              <a:rPr lang="zh-CN" altLang="en-US" sz="2400" smtClean="0">
                <a:latin typeface="Arial" pitchFamily="34" charset="0"/>
                <a:ea typeface="黑体" pitchFamily="2" charset="-122"/>
                <a:cs typeface="Arial" pitchFamily="34" charset="0"/>
              </a:rPr>
              <a:t>分类算法的基本作用是：从一组已经带有分类标记的训练样本数据集来预测一个测试样本的分类结果。</a:t>
            </a:r>
            <a:endParaRPr lang="en-US" altLang="zh-CN" sz="2400" smtClean="0">
              <a:latin typeface="Arial" pitchFamily="34" charset="0"/>
              <a:ea typeface="黑体" pitchFamily="2" charset="-122"/>
              <a:cs typeface="Arial" pitchFamily="34" charset="0"/>
            </a:endParaRPr>
          </a:p>
          <a:p>
            <a:pPr eaLnBrk="1" hangingPunct="1"/>
            <a:r>
              <a:rPr lang="zh-CN" altLang="en-US" sz="2400" smtClean="0">
                <a:latin typeface="Arial" pitchFamily="34" charset="0"/>
                <a:ea typeface="黑体" pitchFamily="2" charset="-122"/>
                <a:cs typeface="Arial" pitchFamily="34" charset="0"/>
              </a:rPr>
              <a:t>分类算法的基本描述是：</a:t>
            </a:r>
            <a:endParaRPr lang="en-US" altLang="zh-CN" sz="2400" smtClean="0">
              <a:latin typeface="Arial" pitchFamily="34" charset="0"/>
              <a:ea typeface="黑体" pitchFamily="2" charset="-122"/>
              <a:cs typeface="Arial" pitchFamily="34" charset="0"/>
            </a:endParaRPr>
          </a:p>
          <a:p>
            <a:pPr eaLnBrk="1" hangingPunct="1">
              <a:buFont typeface="Wingdings 2" pitchFamily="18" charset="2"/>
              <a:buNone/>
            </a:pPr>
            <a:r>
              <a:rPr lang="zh-CN" altLang="en-US" sz="2400" smtClean="0">
                <a:latin typeface="Arial" pitchFamily="34" charset="0"/>
                <a:ea typeface="黑体" pitchFamily="2" charset="-122"/>
                <a:cs typeface="Arial" pitchFamily="34" charset="0"/>
              </a:rPr>
              <a:t>    一个训练数据集</a:t>
            </a:r>
            <a:r>
              <a:rPr lang="en-US" altLang="zh-CN" sz="2400" smtClean="0">
                <a:latin typeface="Arial" pitchFamily="34" charset="0"/>
                <a:ea typeface="黑体" pitchFamily="2" charset="-122"/>
                <a:cs typeface="Arial" pitchFamily="34" charset="0"/>
              </a:rPr>
              <a:t>TR = {tr1</a:t>
            </a:r>
            <a:r>
              <a:rPr lang="zh-CN" altLang="en-US" sz="2400" smtClean="0">
                <a:latin typeface="Arial" pitchFamily="34" charset="0"/>
                <a:ea typeface="黑体" pitchFamily="2" charset="-122"/>
                <a:cs typeface="Arial" pitchFamily="34" charset="0"/>
              </a:rPr>
              <a:t>，</a:t>
            </a:r>
            <a:r>
              <a:rPr lang="en-US" altLang="zh-CN" sz="2400" smtClean="0">
                <a:latin typeface="Arial" pitchFamily="34" charset="0"/>
                <a:ea typeface="黑体" pitchFamily="2" charset="-122"/>
                <a:cs typeface="Arial" pitchFamily="34" charset="0"/>
              </a:rPr>
              <a:t>tr2, tr3,…}</a:t>
            </a:r>
          </a:p>
          <a:p>
            <a:pPr eaLnBrk="1" hangingPunct="1">
              <a:buFont typeface="Wingdings 2" pitchFamily="18" charset="2"/>
              <a:buNone/>
            </a:pPr>
            <a:r>
              <a:rPr lang="zh-CN" altLang="en-US" sz="2400" smtClean="0">
                <a:latin typeface="Arial" pitchFamily="34" charset="0"/>
                <a:ea typeface="黑体" pitchFamily="2" charset="-122"/>
                <a:cs typeface="Arial" pitchFamily="34" charset="0"/>
              </a:rPr>
              <a:t>    每个训练样本</a:t>
            </a:r>
            <a:r>
              <a:rPr lang="en-US" altLang="zh-CN" sz="2400" smtClean="0">
                <a:latin typeface="Arial" pitchFamily="34" charset="0"/>
                <a:ea typeface="黑体" pitchFamily="2" charset="-122"/>
                <a:cs typeface="Arial" pitchFamily="34" charset="0"/>
              </a:rPr>
              <a:t>tri</a:t>
            </a:r>
            <a:r>
              <a:rPr lang="zh-CN" altLang="en-US" sz="2400" smtClean="0">
                <a:latin typeface="Arial" pitchFamily="34" charset="0"/>
                <a:ea typeface="黑体" pitchFamily="2" charset="-122"/>
                <a:cs typeface="Arial" pitchFamily="34" charset="0"/>
              </a:rPr>
              <a:t>是一个三元组（</a:t>
            </a:r>
            <a:r>
              <a:rPr lang="en-US" altLang="zh-CN" sz="2400" smtClean="0">
                <a:latin typeface="Arial" pitchFamily="34" charset="0"/>
                <a:ea typeface="黑体" pitchFamily="2" charset="-122"/>
                <a:cs typeface="Arial" pitchFamily="34" charset="0"/>
              </a:rPr>
              <a:t>tid</a:t>
            </a:r>
            <a:r>
              <a:rPr lang="zh-CN" altLang="en-US" sz="2400" smtClean="0">
                <a:latin typeface="Arial" pitchFamily="34" charset="0"/>
                <a:ea typeface="黑体" pitchFamily="2" charset="-122"/>
                <a:cs typeface="Arial" pitchFamily="34" charset="0"/>
              </a:rPr>
              <a:t>，</a:t>
            </a:r>
            <a:r>
              <a:rPr lang="en-US" altLang="zh-CN" sz="2400" smtClean="0">
                <a:latin typeface="Arial" pitchFamily="34" charset="0"/>
                <a:ea typeface="黑体" pitchFamily="2" charset="-122"/>
                <a:cs typeface="Arial" pitchFamily="34" charset="0"/>
              </a:rPr>
              <a:t>A</a:t>
            </a:r>
            <a:r>
              <a:rPr lang="zh-CN" altLang="en-US" sz="2400" smtClean="0">
                <a:latin typeface="Arial" pitchFamily="34" charset="0"/>
                <a:ea typeface="黑体" pitchFamily="2" charset="-122"/>
                <a:cs typeface="Arial" pitchFamily="34" charset="0"/>
              </a:rPr>
              <a:t>，</a:t>
            </a:r>
            <a:r>
              <a:rPr lang="en-US" altLang="zh-CN" sz="2400" smtClean="0">
                <a:latin typeface="Arial" pitchFamily="34" charset="0"/>
                <a:ea typeface="黑体" pitchFamily="2" charset="-122"/>
                <a:cs typeface="Arial" pitchFamily="34" charset="0"/>
              </a:rPr>
              <a:t>y</a:t>
            </a:r>
            <a:r>
              <a:rPr lang="zh-CN" altLang="en-US" sz="2400" smtClean="0">
                <a:latin typeface="Arial" pitchFamily="34" charset="0"/>
                <a:ea typeface="黑体" pitchFamily="2" charset="-122"/>
                <a:cs typeface="Arial" pitchFamily="34" charset="0"/>
              </a:rPr>
              <a:t>）</a:t>
            </a:r>
            <a:endParaRPr lang="en-US" altLang="zh-CN" sz="2400" smtClean="0">
              <a:latin typeface="Arial" pitchFamily="34" charset="0"/>
              <a:ea typeface="黑体" pitchFamily="2" charset="-122"/>
              <a:cs typeface="Arial" pitchFamily="34" charset="0"/>
            </a:endParaRPr>
          </a:p>
          <a:p>
            <a:pPr eaLnBrk="1" hangingPunct="1">
              <a:buFont typeface="Wingdings 2" pitchFamily="18" charset="2"/>
              <a:buNone/>
            </a:pPr>
            <a:r>
              <a:rPr lang="en-US" altLang="zh-CN" sz="2400" smtClean="0">
                <a:latin typeface="Arial" pitchFamily="34" charset="0"/>
                <a:ea typeface="黑体" pitchFamily="2" charset="-122"/>
                <a:cs typeface="Arial" pitchFamily="34" charset="0"/>
              </a:rPr>
              <a:t>    </a:t>
            </a:r>
            <a:r>
              <a:rPr lang="zh-CN" altLang="en-US" sz="2400" smtClean="0">
                <a:latin typeface="Arial" pitchFamily="34" charset="0"/>
                <a:ea typeface="黑体" pitchFamily="2" charset="-122"/>
                <a:cs typeface="Arial" pitchFamily="34" charset="0"/>
              </a:rPr>
              <a:t>其中</a:t>
            </a:r>
            <a:r>
              <a:rPr lang="en-US" altLang="zh-CN" sz="2400" smtClean="0">
                <a:latin typeface="Arial" pitchFamily="34" charset="0"/>
                <a:ea typeface="黑体" pitchFamily="2" charset="-122"/>
                <a:cs typeface="Arial" pitchFamily="34" charset="0"/>
              </a:rPr>
              <a:t>tid</a:t>
            </a:r>
            <a:r>
              <a:rPr lang="zh-CN" altLang="en-US" sz="2400" smtClean="0">
                <a:latin typeface="Arial" pitchFamily="34" charset="0"/>
                <a:ea typeface="黑体" pitchFamily="2" charset="-122"/>
                <a:cs typeface="Arial" pitchFamily="34" charset="0"/>
              </a:rPr>
              <a:t>是每个训练样本的标识符，</a:t>
            </a:r>
            <a:r>
              <a:rPr lang="en-US" altLang="zh-CN" sz="2400" smtClean="0">
                <a:latin typeface="Arial" pitchFamily="34" charset="0"/>
                <a:ea typeface="黑体" pitchFamily="2" charset="-122"/>
                <a:cs typeface="Arial" pitchFamily="34" charset="0"/>
              </a:rPr>
              <a:t>A</a:t>
            </a:r>
            <a:r>
              <a:rPr lang="zh-CN" altLang="en-US" sz="2400" smtClean="0">
                <a:latin typeface="Arial" pitchFamily="34" charset="0"/>
                <a:ea typeface="黑体" pitchFamily="2" charset="-122"/>
                <a:cs typeface="Arial" pitchFamily="34" charset="0"/>
              </a:rPr>
              <a:t>是一组特征属性值：</a:t>
            </a:r>
            <a:endParaRPr lang="en-US" altLang="zh-CN" sz="2400" smtClean="0">
              <a:latin typeface="Arial" pitchFamily="34" charset="0"/>
              <a:ea typeface="黑体" pitchFamily="2" charset="-122"/>
              <a:cs typeface="Arial" pitchFamily="34" charset="0"/>
            </a:endParaRPr>
          </a:p>
          <a:p>
            <a:pPr eaLnBrk="1" hangingPunct="1">
              <a:buFont typeface="Wingdings 2" pitchFamily="18" charset="2"/>
              <a:buNone/>
            </a:pPr>
            <a:r>
              <a:rPr lang="en-US" altLang="zh-CN" sz="2400" smtClean="0">
                <a:latin typeface="Arial" pitchFamily="34" charset="0"/>
                <a:ea typeface="黑体" pitchFamily="2" charset="-122"/>
                <a:cs typeface="Arial" pitchFamily="34" charset="0"/>
              </a:rPr>
              <a:t>     A = {a1</a:t>
            </a:r>
            <a:r>
              <a:rPr lang="zh-CN" altLang="en-US" sz="2400" smtClean="0">
                <a:latin typeface="Arial" pitchFamily="34" charset="0"/>
                <a:ea typeface="黑体" pitchFamily="2" charset="-122"/>
                <a:cs typeface="Arial" pitchFamily="34" charset="0"/>
              </a:rPr>
              <a:t>，</a:t>
            </a:r>
            <a:r>
              <a:rPr lang="en-US" altLang="zh-CN" sz="2400" smtClean="0">
                <a:latin typeface="Arial" pitchFamily="34" charset="0"/>
                <a:ea typeface="黑体" pitchFamily="2" charset="-122"/>
                <a:cs typeface="Arial" pitchFamily="34" charset="0"/>
              </a:rPr>
              <a:t>a2</a:t>
            </a:r>
            <a:r>
              <a:rPr lang="zh-CN" altLang="en-US" sz="2400" smtClean="0">
                <a:latin typeface="Arial" pitchFamily="34" charset="0"/>
                <a:ea typeface="黑体" pitchFamily="2" charset="-122"/>
                <a:cs typeface="Arial" pitchFamily="34" charset="0"/>
              </a:rPr>
              <a:t>，</a:t>
            </a:r>
            <a:r>
              <a:rPr lang="en-US" altLang="zh-CN" sz="2400" smtClean="0">
                <a:latin typeface="Arial" pitchFamily="34" charset="0"/>
                <a:ea typeface="黑体" pitchFamily="2" charset="-122"/>
                <a:cs typeface="Arial" pitchFamily="34" charset="0"/>
              </a:rPr>
              <a:t>a3,…}</a:t>
            </a:r>
            <a:r>
              <a:rPr lang="zh-CN" altLang="en-US" sz="2400" smtClean="0">
                <a:latin typeface="Arial" pitchFamily="34" charset="0"/>
                <a:ea typeface="黑体" pitchFamily="2" charset="-122"/>
                <a:cs typeface="Arial" pitchFamily="34" charset="0"/>
              </a:rPr>
              <a:t>， 而</a:t>
            </a:r>
            <a:r>
              <a:rPr lang="en-US" altLang="zh-CN" sz="2400" smtClean="0">
                <a:latin typeface="Arial" pitchFamily="34" charset="0"/>
                <a:ea typeface="黑体" pitchFamily="2" charset="-122"/>
                <a:cs typeface="Arial" pitchFamily="34" charset="0"/>
              </a:rPr>
              <a:t>y</a:t>
            </a:r>
            <a:r>
              <a:rPr lang="zh-CN" altLang="en-US" sz="2400" smtClean="0">
                <a:latin typeface="Arial" pitchFamily="34" charset="0"/>
                <a:ea typeface="黑体" pitchFamily="2" charset="-122"/>
                <a:cs typeface="Arial" pitchFamily="34" charset="0"/>
              </a:rPr>
              <a:t>是训练样本已知的分类标记。</a:t>
            </a:r>
            <a:endParaRPr lang="en-US" altLang="zh-CN" sz="2400" smtClean="0">
              <a:latin typeface="Arial" pitchFamily="34" charset="0"/>
              <a:ea typeface="黑体" pitchFamily="2" charset="-122"/>
              <a:cs typeface="Arial" pitchFamily="34" charset="0"/>
            </a:endParaRPr>
          </a:p>
          <a:p>
            <a:pPr eaLnBrk="1" hangingPunct="1">
              <a:buFont typeface="Wingdings 2" pitchFamily="18" charset="2"/>
              <a:buNone/>
            </a:pPr>
            <a:r>
              <a:rPr lang="en-US" altLang="zh-CN" sz="2400" smtClean="0">
                <a:latin typeface="Arial" pitchFamily="34" charset="0"/>
                <a:ea typeface="黑体" pitchFamily="2" charset="-122"/>
                <a:cs typeface="Arial" pitchFamily="34" charset="0"/>
              </a:rPr>
              <a:t>     </a:t>
            </a:r>
          </a:p>
        </p:txBody>
      </p:sp>
      <p:graphicFrame>
        <p:nvGraphicFramePr>
          <p:cNvPr id="6" name="Table 5"/>
          <p:cNvGraphicFramePr>
            <a:graphicFrameLocks noGrp="1"/>
          </p:cNvGraphicFramePr>
          <p:nvPr/>
        </p:nvGraphicFramePr>
        <p:xfrm>
          <a:off x="2159000" y="4927600"/>
          <a:ext cx="3975102" cy="1676400"/>
        </p:xfrm>
        <a:graphic>
          <a:graphicData uri="http://schemas.openxmlformats.org/drawingml/2006/table">
            <a:tbl>
              <a:tblPr firstRow="1" bandRow="1">
                <a:tableStyleId>{D7AC3CCA-C797-4891-BE02-D94E43425B78}</a:tableStyleId>
              </a:tblPr>
              <a:tblGrid>
                <a:gridCol w="662517"/>
                <a:gridCol w="662517"/>
                <a:gridCol w="662517"/>
                <a:gridCol w="662517"/>
                <a:gridCol w="662517"/>
                <a:gridCol w="662517"/>
              </a:tblGrid>
              <a:tr h="295275">
                <a:tc>
                  <a:txBody>
                    <a:bodyPr/>
                    <a:lstStyle/>
                    <a:p>
                      <a:pPr algn="ctr"/>
                      <a:r>
                        <a:rPr lang="en-US" altLang="zh-CN" sz="1600" dirty="0" smtClean="0">
                          <a:latin typeface="Arial" pitchFamily="34" charset="0"/>
                          <a:cs typeface="Arial" pitchFamily="34" charset="0"/>
                        </a:rPr>
                        <a:t>tid</a:t>
                      </a:r>
                      <a:endParaRPr lang="zh-CN" altLang="en-US" sz="1600" dirty="0">
                        <a:latin typeface="Arial" pitchFamily="34" charset="0"/>
                        <a:cs typeface="Arial" pitchFamily="34" charset="0"/>
                      </a:endParaRPr>
                    </a:p>
                  </a:txBody>
                  <a:tcPr>
                    <a:solidFill>
                      <a:srgbClr val="0066FF"/>
                    </a:solidFill>
                  </a:tcPr>
                </a:tc>
                <a:tc>
                  <a:txBody>
                    <a:bodyPr/>
                    <a:lstStyle/>
                    <a:p>
                      <a:pPr algn="ctr"/>
                      <a:r>
                        <a:rPr lang="en-US" altLang="zh-CN" sz="1600" dirty="0" smtClean="0">
                          <a:latin typeface="Arial" pitchFamily="34" charset="0"/>
                          <a:cs typeface="Arial" pitchFamily="34" charset="0"/>
                        </a:rPr>
                        <a:t>age</a:t>
                      </a:r>
                      <a:endParaRPr lang="zh-CN" altLang="en-US" sz="1600" dirty="0">
                        <a:latin typeface="Arial" pitchFamily="34" charset="0"/>
                        <a:cs typeface="Arial" pitchFamily="34" charset="0"/>
                      </a:endParaRPr>
                    </a:p>
                  </a:txBody>
                  <a:tcPr>
                    <a:solidFill>
                      <a:srgbClr val="23B220"/>
                    </a:solidFill>
                  </a:tcPr>
                </a:tc>
                <a:tc>
                  <a:txBody>
                    <a:bodyPr/>
                    <a:lstStyle/>
                    <a:p>
                      <a:pPr algn="ctr"/>
                      <a:r>
                        <a:rPr lang="en-US" altLang="zh-CN" sz="1600" dirty="0" smtClean="0">
                          <a:latin typeface="Arial" pitchFamily="34" charset="0"/>
                          <a:cs typeface="Arial" pitchFamily="34" charset="0"/>
                        </a:rPr>
                        <a:t>sex</a:t>
                      </a:r>
                      <a:endParaRPr lang="zh-CN" altLang="en-US" sz="1600" dirty="0">
                        <a:latin typeface="Arial" pitchFamily="34" charset="0"/>
                        <a:cs typeface="Arial" pitchFamily="34" charset="0"/>
                      </a:endParaRPr>
                    </a:p>
                  </a:txBody>
                  <a:tcPr>
                    <a:solidFill>
                      <a:srgbClr val="23B220"/>
                    </a:solidFill>
                  </a:tcPr>
                </a:tc>
                <a:tc>
                  <a:txBody>
                    <a:bodyPr/>
                    <a:lstStyle/>
                    <a:p>
                      <a:pPr algn="ctr"/>
                      <a:r>
                        <a:rPr lang="en-US" altLang="zh-CN" sz="1600" dirty="0" smtClean="0">
                          <a:latin typeface="Arial" pitchFamily="34" charset="0"/>
                          <a:cs typeface="Arial" pitchFamily="34" charset="0"/>
                        </a:rPr>
                        <a:t>cm</a:t>
                      </a:r>
                      <a:endParaRPr lang="zh-CN" altLang="en-US" sz="1600" dirty="0">
                        <a:latin typeface="Arial" pitchFamily="34" charset="0"/>
                        <a:cs typeface="Arial" pitchFamily="34" charset="0"/>
                      </a:endParaRPr>
                    </a:p>
                  </a:txBody>
                  <a:tcPr>
                    <a:solidFill>
                      <a:srgbClr val="23B220"/>
                    </a:solidFill>
                  </a:tcPr>
                </a:tc>
                <a:tc>
                  <a:txBody>
                    <a:bodyPr/>
                    <a:lstStyle/>
                    <a:p>
                      <a:pPr algn="ctr"/>
                      <a:r>
                        <a:rPr lang="en-US" altLang="zh-CN" sz="1600" dirty="0" smtClean="0">
                          <a:latin typeface="Arial" pitchFamily="34" charset="0"/>
                          <a:cs typeface="Arial" pitchFamily="34" charset="0"/>
                        </a:rPr>
                        <a:t>Kg</a:t>
                      </a:r>
                      <a:endParaRPr lang="zh-CN" altLang="en-US" sz="1600" dirty="0">
                        <a:latin typeface="Arial" pitchFamily="34" charset="0"/>
                        <a:cs typeface="Arial" pitchFamily="34" charset="0"/>
                      </a:endParaRPr>
                    </a:p>
                  </a:txBody>
                  <a:tcPr>
                    <a:solidFill>
                      <a:srgbClr val="23B220"/>
                    </a:solidFill>
                  </a:tcPr>
                </a:tc>
                <a:tc>
                  <a:txBody>
                    <a:bodyPr/>
                    <a:lstStyle/>
                    <a:p>
                      <a:pPr algn="ctr"/>
                      <a:r>
                        <a:rPr lang="zh-CN" altLang="en-US" sz="1600" dirty="0" smtClean="0">
                          <a:latin typeface="Arial" pitchFamily="34" charset="0"/>
                          <a:cs typeface="Arial" pitchFamily="34" charset="0"/>
                        </a:rPr>
                        <a:t>发育</a:t>
                      </a:r>
                      <a:endParaRPr lang="zh-CN" altLang="en-US" sz="1600" dirty="0">
                        <a:latin typeface="Arial" pitchFamily="34" charset="0"/>
                        <a:cs typeface="Arial" pitchFamily="34" charset="0"/>
                      </a:endParaRPr>
                    </a:p>
                  </a:txBody>
                  <a:tcPr>
                    <a:solidFill>
                      <a:srgbClr val="FFFF00"/>
                    </a:solidFill>
                  </a:tcPr>
                </a:tc>
              </a:tr>
              <a:tr h="295275">
                <a:tc>
                  <a:txBody>
                    <a:bodyPr/>
                    <a:lstStyle/>
                    <a:p>
                      <a:pPr algn="ctr"/>
                      <a:r>
                        <a:rPr lang="en-US" altLang="zh-CN" sz="1600" dirty="0" smtClean="0">
                          <a:latin typeface="Arial" pitchFamily="34" charset="0"/>
                          <a:cs typeface="Arial" pitchFamily="34" charset="0"/>
                        </a:rPr>
                        <a:t>1</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2</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M</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80</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14</a:t>
                      </a:r>
                      <a:endParaRPr lang="zh-CN" altLang="en-US" sz="1600" dirty="0">
                        <a:latin typeface="Arial" pitchFamily="34" charset="0"/>
                        <a:cs typeface="Arial" pitchFamily="34" charset="0"/>
                      </a:endParaRPr>
                    </a:p>
                  </a:txBody>
                  <a:tcPr/>
                </a:tc>
                <a:tc>
                  <a:txBody>
                    <a:bodyPr/>
                    <a:lstStyle/>
                    <a:p>
                      <a:pPr algn="ctr"/>
                      <a:r>
                        <a:rPr lang="zh-CN" altLang="en-US" sz="1600" dirty="0" smtClean="0">
                          <a:latin typeface="Arial" pitchFamily="34" charset="0"/>
                          <a:cs typeface="Arial" pitchFamily="34" charset="0"/>
                        </a:rPr>
                        <a:t>良好</a:t>
                      </a:r>
                      <a:endParaRPr lang="zh-CN" altLang="en-US" sz="1600" dirty="0">
                        <a:latin typeface="Arial" pitchFamily="34" charset="0"/>
                        <a:cs typeface="Arial" pitchFamily="34" charset="0"/>
                      </a:endParaRPr>
                    </a:p>
                  </a:txBody>
                  <a:tcPr/>
                </a:tc>
              </a:tr>
              <a:tr h="295275">
                <a:tc>
                  <a:txBody>
                    <a:bodyPr/>
                    <a:lstStyle/>
                    <a:p>
                      <a:pPr algn="ctr"/>
                      <a:r>
                        <a:rPr lang="en-US" altLang="zh-CN" sz="1600" dirty="0" smtClean="0">
                          <a:latin typeface="Arial" pitchFamily="34" charset="0"/>
                          <a:cs typeface="Arial" pitchFamily="34" charset="0"/>
                        </a:rPr>
                        <a:t>2</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3</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M</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82</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12</a:t>
                      </a:r>
                      <a:endParaRPr lang="zh-CN" altLang="en-US" sz="1600" dirty="0">
                        <a:latin typeface="Arial" pitchFamily="34" charset="0"/>
                        <a:cs typeface="Arial" pitchFamily="34" charset="0"/>
                      </a:endParaRPr>
                    </a:p>
                  </a:txBody>
                  <a:tcPr/>
                </a:tc>
                <a:tc>
                  <a:txBody>
                    <a:bodyPr/>
                    <a:lstStyle/>
                    <a:p>
                      <a:pPr algn="ctr"/>
                      <a:r>
                        <a:rPr lang="zh-CN" altLang="en-US" sz="1600" dirty="0" smtClean="0">
                          <a:latin typeface="Arial" pitchFamily="34" charset="0"/>
                          <a:cs typeface="Arial" pitchFamily="34" charset="0"/>
                        </a:rPr>
                        <a:t>不良</a:t>
                      </a:r>
                      <a:endParaRPr lang="zh-CN" altLang="en-US" sz="1600" dirty="0">
                        <a:latin typeface="Arial" pitchFamily="34" charset="0"/>
                        <a:cs typeface="Arial" pitchFamily="34" charset="0"/>
                      </a:endParaRPr>
                    </a:p>
                  </a:txBody>
                  <a:tcPr/>
                </a:tc>
              </a:tr>
              <a:tr h="295275">
                <a:tc>
                  <a:txBody>
                    <a:bodyPr/>
                    <a:lstStyle/>
                    <a:p>
                      <a:pPr algn="ctr"/>
                      <a:r>
                        <a:rPr lang="en-US" altLang="zh-CN" sz="1600" dirty="0" smtClean="0">
                          <a:latin typeface="Arial" pitchFamily="34" charset="0"/>
                          <a:cs typeface="Arial" pitchFamily="34" charset="0"/>
                        </a:rPr>
                        <a:t>3</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2</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F</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68</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12</a:t>
                      </a:r>
                      <a:endParaRPr lang="zh-CN" altLang="en-US" sz="1600" dirty="0">
                        <a:latin typeface="Arial" pitchFamily="34" charset="0"/>
                        <a:cs typeface="Arial" pitchFamily="34" charset="0"/>
                      </a:endParaRPr>
                    </a:p>
                  </a:txBody>
                  <a:tcPr/>
                </a:tc>
                <a:tc>
                  <a:txBody>
                    <a:bodyPr/>
                    <a:lstStyle/>
                    <a:p>
                      <a:pPr algn="ctr"/>
                      <a:r>
                        <a:rPr lang="zh-CN" altLang="en-US" sz="1600" dirty="0" smtClean="0">
                          <a:latin typeface="Arial" pitchFamily="34" charset="0"/>
                          <a:cs typeface="Arial" pitchFamily="34" charset="0"/>
                        </a:rPr>
                        <a:t>良好</a:t>
                      </a:r>
                      <a:endParaRPr lang="zh-CN" altLang="en-US" sz="1600" dirty="0">
                        <a:latin typeface="Arial" pitchFamily="34" charset="0"/>
                        <a:cs typeface="Arial" pitchFamily="34" charset="0"/>
                      </a:endParaRPr>
                    </a:p>
                  </a:txBody>
                  <a:tcPr/>
                </a:tc>
              </a:tr>
              <a:tr h="295275">
                <a:tc>
                  <a:txBody>
                    <a:bodyPr/>
                    <a:lstStyle/>
                    <a:p>
                      <a:pPr algn="ctr"/>
                      <a:r>
                        <a:rPr lang="en-US" altLang="zh-CN"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r>
            </a:tbl>
          </a:graphicData>
        </a:graphic>
      </p:graphicFrame>
      <p:sp>
        <p:nvSpPr>
          <p:cNvPr id="8" name="Title 1"/>
          <p:cNvSpPr txBox="1">
            <a:spLocks/>
          </p:cNvSpPr>
          <p:nvPr/>
        </p:nvSpPr>
        <p:spPr bwMode="auto">
          <a:xfrm>
            <a:off x="285720" y="284142"/>
            <a:ext cx="8449718" cy="586722"/>
          </a:xfrm>
          <a:prstGeom prst="rect">
            <a:avLst/>
          </a:prstGeom>
          <a:noFill/>
          <a:ln w="9525">
            <a:noFill/>
            <a:miter lim="800000"/>
            <a:headEnd/>
            <a:tailEnd/>
          </a:ln>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fontAlgn="auto">
              <a:lnSpc>
                <a:spcPct val="120000"/>
              </a:lnSpc>
              <a:spcBef>
                <a:spcPts val="580"/>
              </a:spcBef>
              <a:spcAft>
                <a:spcPts val="600"/>
              </a:spcAft>
              <a:defRPr/>
            </a:pPr>
            <a:r>
              <a:rPr lang="en-US" altLang="zh-CN" sz="3200">
                <a:ln>
                  <a:solidFill>
                    <a:srgbClr val="FF0000"/>
                  </a:solidFill>
                </a:ln>
                <a:solidFill>
                  <a:srgbClr val="C00000"/>
                </a:solidFill>
                <a:latin typeface="黑体" pitchFamily="2" charset="-122"/>
                <a:ea typeface="黑体" pitchFamily="2" charset="-122"/>
                <a:cs typeface="+mj-cs"/>
              </a:rPr>
              <a:t>1.</a:t>
            </a:r>
            <a:r>
              <a:rPr lang="zh-CN" altLang="en-US" sz="3200">
                <a:ln>
                  <a:solidFill>
                    <a:srgbClr val="FF0000"/>
                  </a:solidFill>
                </a:ln>
                <a:solidFill>
                  <a:srgbClr val="C00000"/>
                </a:solidFill>
                <a:latin typeface="黑体" pitchFamily="2" charset="-122"/>
                <a:ea typeface="黑体" pitchFamily="2" charset="-122"/>
                <a:cs typeface="+mj-cs"/>
              </a:rPr>
              <a:t>分类问题基本描述</a:t>
            </a:r>
            <a:endParaRPr lang="en-US" altLang="zh-CN" sz="3200" dirty="0">
              <a:ln>
                <a:solidFill>
                  <a:srgbClr val="FF0000"/>
                </a:solidFill>
              </a:ln>
              <a:solidFill>
                <a:srgbClr val="C00000"/>
              </a:solidFill>
              <a:latin typeface="Arial Narrow" pitchFamily="34" charset="0"/>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sz="quarter" idx="1"/>
          </p:nvPr>
        </p:nvSpPr>
        <p:spPr>
          <a:xfrm>
            <a:off x="347663" y="884238"/>
            <a:ext cx="8643937" cy="5068887"/>
          </a:xfrm>
        </p:spPr>
        <p:txBody>
          <a:bodyPr/>
          <a:lstStyle/>
          <a:p>
            <a:pPr eaLnBrk="1" hangingPunct="1"/>
            <a:r>
              <a:rPr lang="zh-CN" altLang="en-US" sz="2400" smtClean="0">
                <a:latin typeface="Arial" pitchFamily="34" charset="0"/>
                <a:ea typeface="黑体" pitchFamily="2" charset="-122"/>
                <a:cs typeface="Arial" pitchFamily="34" charset="0"/>
              </a:rPr>
              <a:t>对于一个测试样本数据集</a:t>
            </a:r>
            <a:r>
              <a:rPr lang="en-US" altLang="zh-CN" sz="2400" smtClean="0">
                <a:latin typeface="Arial" pitchFamily="34" charset="0"/>
                <a:ea typeface="黑体" pitchFamily="2" charset="-122"/>
                <a:cs typeface="Arial" pitchFamily="34" charset="0"/>
              </a:rPr>
              <a:t>TS = {ts1</a:t>
            </a:r>
            <a:r>
              <a:rPr lang="zh-CN" altLang="en-US" sz="2400" smtClean="0">
                <a:latin typeface="Arial" pitchFamily="34" charset="0"/>
                <a:ea typeface="黑体" pitchFamily="2" charset="-122"/>
                <a:cs typeface="Arial" pitchFamily="34" charset="0"/>
              </a:rPr>
              <a:t>，</a:t>
            </a:r>
            <a:r>
              <a:rPr lang="en-US" altLang="zh-CN" sz="2400" smtClean="0">
                <a:latin typeface="Arial" pitchFamily="34" charset="0"/>
                <a:ea typeface="黑体" pitchFamily="2" charset="-122"/>
                <a:cs typeface="Arial" pitchFamily="34" charset="0"/>
              </a:rPr>
              <a:t>ts2, ts3,…}</a:t>
            </a:r>
          </a:p>
          <a:p>
            <a:pPr eaLnBrk="1" hangingPunct="1">
              <a:buFont typeface="Wingdings 2" pitchFamily="18" charset="2"/>
              <a:buNone/>
            </a:pPr>
            <a:r>
              <a:rPr lang="zh-CN" altLang="en-US" sz="2400" smtClean="0">
                <a:latin typeface="Arial" pitchFamily="34" charset="0"/>
                <a:ea typeface="黑体" pitchFamily="2" charset="-122"/>
                <a:cs typeface="Arial" pitchFamily="34" charset="0"/>
              </a:rPr>
              <a:t>     每个测试样本</a:t>
            </a:r>
            <a:r>
              <a:rPr lang="en-US" altLang="zh-CN" sz="2400" smtClean="0">
                <a:latin typeface="Arial" pitchFamily="34" charset="0"/>
                <a:ea typeface="黑体" pitchFamily="2" charset="-122"/>
                <a:cs typeface="Arial" pitchFamily="34" charset="0"/>
              </a:rPr>
              <a:t>ts</a:t>
            </a:r>
            <a:r>
              <a:rPr lang="zh-CN" altLang="en-US" sz="2400" smtClean="0">
                <a:latin typeface="Arial" pitchFamily="34" charset="0"/>
                <a:ea typeface="黑体" pitchFamily="2" charset="-122"/>
                <a:cs typeface="Arial" pitchFamily="34" charset="0"/>
              </a:rPr>
              <a:t>也是一个三元组（</a:t>
            </a:r>
            <a:r>
              <a:rPr lang="en-US" altLang="zh-CN" sz="2400" smtClean="0">
                <a:latin typeface="Arial" pitchFamily="34" charset="0"/>
                <a:ea typeface="黑体" pitchFamily="2" charset="-122"/>
                <a:cs typeface="Arial" pitchFamily="34" charset="0"/>
              </a:rPr>
              <a:t>tid</a:t>
            </a:r>
            <a:r>
              <a:rPr lang="zh-CN" altLang="en-US" sz="2400" smtClean="0">
                <a:latin typeface="Arial" pitchFamily="34" charset="0"/>
                <a:ea typeface="黑体" pitchFamily="2" charset="-122"/>
                <a:cs typeface="Arial" pitchFamily="34" charset="0"/>
              </a:rPr>
              <a:t>，</a:t>
            </a:r>
            <a:r>
              <a:rPr lang="en-US" altLang="zh-CN" sz="2400" smtClean="0">
                <a:latin typeface="Arial" pitchFamily="34" charset="0"/>
                <a:ea typeface="黑体" pitchFamily="2" charset="-122"/>
                <a:cs typeface="Arial" pitchFamily="34" charset="0"/>
              </a:rPr>
              <a:t>A</a:t>
            </a:r>
            <a:r>
              <a:rPr lang="zh-CN" altLang="en-US" sz="2400" smtClean="0">
                <a:latin typeface="Arial" pitchFamily="34" charset="0"/>
                <a:ea typeface="黑体" pitchFamily="2" charset="-122"/>
                <a:cs typeface="Arial" pitchFamily="34" charset="0"/>
              </a:rPr>
              <a:t>，</a:t>
            </a:r>
            <a:r>
              <a:rPr lang="en-US" altLang="zh-CN" sz="2400" smtClean="0">
                <a:latin typeface="Arial" pitchFamily="34" charset="0"/>
                <a:ea typeface="黑体" pitchFamily="2" charset="-122"/>
                <a:cs typeface="Arial" pitchFamily="34" charset="0"/>
              </a:rPr>
              <a:t>y’)</a:t>
            </a:r>
            <a:r>
              <a:rPr lang="zh-CN" altLang="en-US" sz="2400" smtClean="0">
                <a:latin typeface="Arial" pitchFamily="34" charset="0"/>
                <a:ea typeface="黑体" pitchFamily="2" charset="-122"/>
                <a:cs typeface="Arial" pitchFamily="34" charset="0"/>
              </a:rPr>
              <a:t>，其中</a:t>
            </a:r>
            <a:r>
              <a:rPr lang="en-US" altLang="zh-CN" sz="2400" smtClean="0">
                <a:latin typeface="Arial" pitchFamily="34" charset="0"/>
                <a:ea typeface="黑体" pitchFamily="2" charset="-122"/>
                <a:cs typeface="Arial" pitchFamily="34" charset="0"/>
              </a:rPr>
              <a:t>y’ </a:t>
            </a:r>
            <a:r>
              <a:rPr lang="zh-CN" altLang="en-US" sz="2400" smtClean="0">
                <a:latin typeface="Arial" pitchFamily="34" charset="0"/>
                <a:ea typeface="黑体" pitchFamily="2" charset="-122"/>
                <a:cs typeface="Arial" pitchFamily="34" charset="0"/>
              </a:rPr>
              <a:t>未知</a:t>
            </a:r>
            <a:endParaRPr lang="en-US" altLang="zh-CN" sz="2400" smtClean="0">
              <a:latin typeface="Arial" pitchFamily="34" charset="0"/>
              <a:ea typeface="黑体" pitchFamily="2" charset="-122"/>
              <a:cs typeface="Arial" pitchFamily="34" charset="0"/>
            </a:endParaRPr>
          </a:p>
          <a:p>
            <a:pPr eaLnBrk="1" hangingPunct="1"/>
            <a:r>
              <a:rPr lang="zh-CN" altLang="en-US" sz="2400" smtClean="0">
                <a:latin typeface="Arial" pitchFamily="34" charset="0"/>
                <a:ea typeface="黑体" pitchFamily="2" charset="-122"/>
                <a:cs typeface="Arial" pitchFamily="34" charset="0"/>
              </a:rPr>
              <a:t>需要解决的问题是：根据训练数据集来预测出每个</a:t>
            </a:r>
            <a:r>
              <a:rPr lang="en-US" altLang="zh-CN" sz="2400" smtClean="0">
                <a:latin typeface="Arial" pitchFamily="34" charset="0"/>
                <a:ea typeface="黑体" pitchFamily="2" charset="-122"/>
                <a:cs typeface="Arial" pitchFamily="34" charset="0"/>
              </a:rPr>
              <a:t>ts</a:t>
            </a:r>
            <a:r>
              <a:rPr lang="zh-CN" altLang="en-US" sz="2400" smtClean="0">
                <a:latin typeface="Arial" pitchFamily="34" charset="0"/>
                <a:ea typeface="黑体" pitchFamily="2" charset="-122"/>
                <a:cs typeface="Arial" pitchFamily="34" charset="0"/>
              </a:rPr>
              <a:t>的未知的分类标记</a:t>
            </a:r>
            <a:r>
              <a:rPr lang="en-US" altLang="zh-CN" sz="2400" smtClean="0">
                <a:latin typeface="Arial" pitchFamily="34" charset="0"/>
                <a:ea typeface="黑体" pitchFamily="2" charset="-122"/>
                <a:cs typeface="Arial" pitchFamily="34" charset="0"/>
              </a:rPr>
              <a:t>y’</a:t>
            </a:r>
          </a:p>
          <a:p>
            <a:pPr eaLnBrk="1" hangingPunct="1"/>
            <a:r>
              <a:rPr lang="zh-CN" altLang="en-US" sz="2400" smtClean="0">
                <a:latin typeface="Arial" pitchFamily="34" charset="0"/>
                <a:ea typeface="黑体" pitchFamily="2" charset="-122"/>
                <a:cs typeface="Arial" pitchFamily="34" charset="0"/>
              </a:rPr>
              <a:t>训练数据集越大，对测试样本分类标记的预测越准确</a:t>
            </a:r>
            <a:endParaRPr lang="en-US" altLang="zh-CN" sz="2400" smtClean="0">
              <a:latin typeface="Arial" pitchFamily="34" charset="0"/>
              <a:ea typeface="黑体" pitchFamily="2" charset="-122"/>
              <a:cs typeface="Arial" pitchFamily="34" charset="0"/>
            </a:endParaRPr>
          </a:p>
          <a:p>
            <a:pPr eaLnBrk="1" hangingPunct="1"/>
            <a:endParaRPr lang="en-US" altLang="zh-CN" sz="2400" smtClean="0">
              <a:latin typeface="Arial" pitchFamily="34" charset="0"/>
              <a:ea typeface="黑体" pitchFamily="2" charset="-122"/>
              <a:cs typeface="Arial" pitchFamily="34" charset="0"/>
            </a:endParaRPr>
          </a:p>
          <a:p>
            <a:pPr eaLnBrk="1" hangingPunct="1"/>
            <a:endParaRPr lang="en-US" altLang="zh-CN" sz="2400" smtClean="0">
              <a:latin typeface="Arial" pitchFamily="34" charset="0"/>
              <a:ea typeface="黑体" pitchFamily="2" charset="-122"/>
              <a:cs typeface="Arial" pitchFamily="34" charset="0"/>
            </a:endParaRPr>
          </a:p>
        </p:txBody>
      </p:sp>
      <p:graphicFrame>
        <p:nvGraphicFramePr>
          <p:cNvPr id="6" name="Table 5"/>
          <p:cNvGraphicFramePr>
            <a:graphicFrameLocks noGrp="1"/>
          </p:cNvGraphicFramePr>
          <p:nvPr/>
        </p:nvGraphicFramePr>
        <p:xfrm>
          <a:off x="241300" y="4051300"/>
          <a:ext cx="3975102" cy="2011680"/>
        </p:xfrm>
        <a:graphic>
          <a:graphicData uri="http://schemas.openxmlformats.org/drawingml/2006/table">
            <a:tbl>
              <a:tblPr firstRow="1" bandRow="1">
                <a:tableStyleId>{D7AC3CCA-C797-4891-BE02-D94E43425B78}</a:tableStyleId>
              </a:tblPr>
              <a:tblGrid>
                <a:gridCol w="662517"/>
                <a:gridCol w="662517"/>
                <a:gridCol w="662517"/>
                <a:gridCol w="662517"/>
                <a:gridCol w="662517"/>
                <a:gridCol w="662517"/>
              </a:tblGrid>
              <a:tr h="307340">
                <a:tc>
                  <a:txBody>
                    <a:bodyPr/>
                    <a:lstStyle/>
                    <a:p>
                      <a:pPr algn="ctr"/>
                      <a:r>
                        <a:rPr lang="en-US" altLang="zh-CN" sz="1600" dirty="0" smtClean="0">
                          <a:solidFill>
                            <a:schemeClr val="bg1"/>
                          </a:solidFill>
                          <a:latin typeface="Arial" pitchFamily="34" charset="0"/>
                          <a:cs typeface="Arial" pitchFamily="34" charset="0"/>
                        </a:rPr>
                        <a:t>tid</a:t>
                      </a:r>
                      <a:endParaRPr lang="zh-CN" altLang="en-US" sz="1600" dirty="0">
                        <a:solidFill>
                          <a:schemeClr val="bg1"/>
                        </a:solidFill>
                        <a:latin typeface="Arial" pitchFamily="34" charset="0"/>
                        <a:cs typeface="Arial" pitchFamily="34" charset="0"/>
                      </a:endParaRPr>
                    </a:p>
                  </a:txBody>
                  <a:tcPr>
                    <a:solidFill>
                      <a:srgbClr val="0066FF"/>
                    </a:solidFill>
                  </a:tcPr>
                </a:tc>
                <a:tc>
                  <a:txBody>
                    <a:bodyPr/>
                    <a:lstStyle/>
                    <a:p>
                      <a:pPr algn="ctr"/>
                      <a:r>
                        <a:rPr lang="en-US" altLang="zh-CN" sz="1600" dirty="0" smtClean="0">
                          <a:latin typeface="Arial" pitchFamily="34" charset="0"/>
                          <a:cs typeface="Arial" pitchFamily="34" charset="0"/>
                        </a:rPr>
                        <a:t>age</a:t>
                      </a:r>
                      <a:endParaRPr lang="zh-CN" altLang="en-US" sz="1600" dirty="0">
                        <a:latin typeface="Arial" pitchFamily="34" charset="0"/>
                        <a:cs typeface="Arial" pitchFamily="34" charset="0"/>
                      </a:endParaRPr>
                    </a:p>
                  </a:txBody>
                  <a:tcPr>
                    <a:solidFill>
                      <a:srgbClr val="23B220"/>
                    </a:solidFill>
                  </a:tcPr>
                </a:tc>
                <a:tc>
                  <a:txBody>
                    <a:bodyPr/>
                    <a:lstStyle/>
                    <a:p>
                      <a:pPr algn="ctr"/>
                      <a:r>
                        <a:rPr lang="en-US" altLang="zh-CN" sz="1600" dirty="0" smtClean="0">
                          <a:latin typeface="Arial" pitchFamily="34" charset="0"/>
                          <a:cs typeface="Arial" pitchFamily="34" charset="0"/>
                        </a:rPr>
                        <a:t>sex</a:t>
                      </a:r>
                      <a:endParaRPr lang="zh-CN" altLang="en-US" sz="1600" dirty="0">
                        <a:latin typeface="Arial" pitchFamily="34" charset="0"/>
                        <a:cs typeface="Arial" pitchFamily="34" charset="0"/>
                      </a:endParaRPr>
                    </a:p>
                  </a:txBody>
                  <a:tcPr>
                    <a:solidFill>
                      <a:srgbClr val="23B220"/>
                    </a:solidFill>
                  </a:tcPr>
                </a:tc>
                <a:tc>
                  <a:txBody>
                    <a:bodyPr/>
                    <a:lstStyle/>
                    <a:p>
                      <a:pPr algn="ctr"/>
                      <a:r>
                        <a:rPr lang="en-US" altLang="zh-CN" sz="1600" dirty="0" smtClean="0">
                          <a:latin typeface="Arial" pitchFamily="34" charset="0"/>
                          <a:cs typeface="Arial" pitchFamily="34" charset="0"/>
                        </a:rPr>
                        <a:t>cm</a:t>
                      </a:r>
                      <a:endParaRPr lang="zh-CN" altLang="en-US" sz="1600" dirty="0">
                        <a:latin typeface="Arial" pitchFamily="34" charset="0"/>
                        <a:cs typeface="Arial" pitchFamily="34" charset="0"/>
                      </a:endParaRPr>
                    </a:p>
                  </a:txBody>
                  <a:tcPr>
                    <a:solidFill>
                      <a:srgbClr val="23B220"/>
                    </a:solidFill>
                  </a:tcPr>
                </a:tc>
                <a:tc>
                  <a:txBody>
                    <a:bodyPr/>
                    <a:lstStyle/>
                    <a:p>
                      <a:pPr algn="ctr"/>
                      <a:r>
                        <a:rPr lang="en-US" altLang="zh-CN" sz="1600" dirty="0" smtClean="0">
                          <a:latin typeface="Arial" pitchFamily="34" charset="0"/>
                          <a:cs typeface="Arial" pitchFamily="34" charset="0"/>
                        </a:rPr>
                        <a:t>Kg</a:t>
                      </a:r>
                      <a:endParaRPr lang="zh-CN" altLang="en-US" sz="1600" dirty="0">
                        <a:latin typeface="Arial" pitchFamily="34" charset="0"/>
                        <a:cs typeface="Arial" pitchFamily="34" charset="0"/>
                      </a:endParaRPr>
                    </a:p>
                  </a:txBody>
                  <a:tcPr>
                    <a:solidFill>
                      <a:srgbClr val="23B220"/>
                    </a:solidFill>
                  </a:tcPr>
                </a:tc>
                <a:tc>
                  <a:txBody>
                    <a:bodyPr/>
                    <a:lstStyle/>
                    <a:p>
                      <a:pPr algn="ctr"/>
                      <a:r>
                        <a:rPr lang="zh-CN" altLang="en-US" sz="1600" dirty="0" smtClean="0">
                          <a:latin typeface="Arial" pitchFamily="34" charset="0"/>
                          <a:cs typeface="Arial" pitchFamily="34" charset="0"/>
                        </a:rPr>
                        <a:t>发育</a:t>
                      </a:r>
                      <a:endParaRPr lang="zh-CN" altLang="en-US" sz="1600" dirty="0">
                        <a:latin typeface="Arial" pitchFamily="34" charset="0"/>
                        <a:cs typeface="Arial" pitchFamily="34" charset="0"/>
                      </a:endParaRPr>
                    </a:p>
                  </a:txBody>
                  <a:tcPr>
                    <a:solidFill>
                      <a:srgbClr val="FFFF00"/>
                    </a:solidFill>
                  </a:tcPr>
                </a:tc>
              </a:tr>
              <a:tr h="307340">
                <a:tc>
                  <a:txBody>
                    <a:bodyPr/>
                    <a:lstStyle/>
                    <a:p>
                      <a:pPr algn="ctr"/>
                      <a:r>
                        <a:rPr lang="en-US" altLang="zh-CN" sz="1600" dirty="0" smtClean="0">
                          <a:latin typeface="Arial" pitchFamily="34" charset="0"/>
                          <a:cs typeface="Arial" pitchFamily="34" charset="0"/>
                        </a:rPr>
                        <a:t>1</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2</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M</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80</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14</a:t>
                      </a:r>
                      <a:endParaRPr lang="zh-CN" altLang="en-US" sz="1600" dirty="0">
                        <a:latin typeface="Arial" pitchFamily="34" charset="0"/>
                        <a:cs typeface="Arial" pitchFamily="34" charset="0"/>
                      </a:endParaRPr>
                    </a:p>
                  </a:txBody>
                  <a:tcPr/>
                </a:tc>
                <a:tc>
                  <a:txBody>
                    <a:bodyPr/>
                    <a:lstStyle/>
                    <a:p>
                      <a:pPr algn="ctr"/>
                      <a:r>
                        <a:rPr lang="zh-CN" altLang="en-US" sz="1600" dirty="0" smtClean="0">
                          <a:latin typeface="Arial" pitchFamily="34" charset="0"/>
                          <a:cs typeface="Arial" pitchFamily="34" charset="0"/>
                        </a:rPr>
                        <a:t>良好</a:t>
                      </a:r>
                      <a:endParaRPr lang="zh-CN" altLang="en-US" sz="1600" dirty="0">
                        <a:latin typeface="Arial" pitchFamily="34" charset="0"/>
                        <a:cs typeface="Arial" pitchFamily="34" charset="0"/>
                      </a:endParaRPr>
                    </a:p>
                  </a:txBody>
                  <a:tcPr/>
                </a:tc>
              </a:tr>
              <a:tr h="307340">
                <a:tc>
                  <a:txBody>
                    <a:bodyPr/>
                    <a:lstStyle/>
                    <a:p>
                      <a:pPr algn="ctr"/>
                      <a:r>
                        <a:rPr lang="en-US" altLang="zh-CN" sz="1600" dirty="0" smtClean="0">
                          <a:latin typeface="Arial" pitchFamily="34" charset="0"/>
                          <a:cs typeface="Arial" pitchFamily="34" charset="0"/>
                        </a:rPr>
                        <a:t>2</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3</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M</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82</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12</a:t>
                      </a:r>
                      <a:endParaRPr lang="zh-CN" altLang="en-US" sz="1600" dirty="0">
                        <a:latin typeface="Arial" pitchFamily="34" charset="0"/>
                        <a:cs typeface="Arial" pitchFamily="34" charset="0"/>
                      </a:endParaRPr>
                    </a:p>
                  </a:txBody>
                  <a:tcPr/>
                </a:tc>
                <a:tc>
                  <a:txBody>
                    <a:bodyPr/>
                    <a:lstStyle/>
                    <a:p>
                      <a:pPr algn="ctr"/>
                      <a:r>
                        <a:rPr lang="zh-CN" altLang="en-US" sz="1600" dirty="0" smtClean="0">
                          <a:latin typeface="Arial" pitchFamily="34" charset="0"/>
                          <a:cs typeface="Arial" pitchFamily="34" charset="0"/>
                        </a:rPr>
                        <a:t>不良</a:t>
                      </a:r>
                      <a:endParaRPr lang="zh-CN" altLang="en-US" sz="1600" dirty="0">
                        <a:latin typeface="Arial" pitchFamily="34" charset="0"/>
                        <a:cs typeface="Arial" pitchFamily="34" charset="0"/>
                      </a:endParaRPr>
                    </a:p>
                  </a:txBody>
                  <a:tcPr/>
                </a:tc>
              </a:tr>
              <a:tr h="307340">
                <a:tc>
                  <a:txBody>
                    <a:bodyPr/>
                    <a:lstStyle/>
                    <a:p>
                      <a:pPr algn="ctr"/>
                      <a:r>
                        <a:rPr lang="en-US" altLang="zh-CN" sz="1600" dirty="0" smtClean="0">
                          <a:latin typeface="Arial" pitchFamily="34" charset="0"/>
                          <a:cs typeface="Arial" pitchFamily="34" charset="0"/>
                        </a:rPr>
                        <a:t>3</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2</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F</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68</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12</a:t>
                      </a:r>
                      <a:endParaRPr lang="zh-CN" altLang="en-US" sz="1600" dirty="0">
                        <a:latin typeface="Arial" pitchFamily="34" charset="0"/>
                        <a:cs typeface="Arial" pitchFamily="34" charset="0"/>
                      </a:endParaRPr>
                    </a:p>
                  </a:txBody>
                  <a:tcPr/>
                </a:tc>
                <a:tc>
                  <a:txBody>
                    <a:bodyPr/>
                    <a:lstStyle/>
                    <a:p>
                      <a:pPr algn="ctr"/>
                      <a:r>
                        <a:rPr lang="zh-CN" altLang="en-US" sz="1600" dirty="0" smtClean="0">
                          <a:latin typeface="Arial" pitchFamily="34" charset="0"/>
                          <a:cs typeface="Arial" pitchFamily="34" charset="0"/>
                        </a:rPr>
                        <a:t>良好</a:t>
                      </a:r>
                      <a:endParaRPr lang="zh-CN" altLang="en-US" sz="1600" dirty="0">
                        <a:latin typeface="Arial" pitchFamily="34" charset="0"/>
                        <a:cs typeface="Arial" pitchFamily="34" charset="0"/>
                      </a:endParaRPr>
                    </a:p>
                  </a:txBody>
                  <a:tcPr/>
                </a:tc>
              </a:tr>
              <a:tr h="307340">
                <a:tc>
                  <a:txBody>
                    <a:bodyPr/>
                    <a:lstStyle/>
                    <a:p>
                      <a:pPr algn="ctr"/>
                      <a:r>
                        <a:rPr lang="en-US" altLang="zh-CN" sz="1600" dirty="0" smtClean="0">
                          <a:latin typeface="Arial" pitchFamily="34" charset="0"/>
                          <a:cs typeface="Arial" pitchFamily="34" charset="0"/>
                        </a:rPr>
                        <a:t>4</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2</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F</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75</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17</a:t>
                      </a:r>
                      <a:endParaRPr lang="zh-CN" altLang="en-US" sz="1600" dirty="0">
                        <a:latin typeface="Arial" pitchFamily="34" charset="0"/>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Arial" pitchFamily="34" charset="0"/>
                          <a:cs typeface="Arial" pitchFamily="34" charset="0"/>
                        </a:rPr>
                        <a:t>肥胖</a:t>
                      </a:r>
                    </a:p>
                  </a:txBody>
                  <a:tcPr/>
                </a:tc>
              </a:tr>
              <a:tr h="307340">
                <a:tc>
                  <a:txBody>
                    <a:bodyPr/>
                    <a:lstStyle/>
                    <a:p>
                      <a:pPr algn="ctr"/>
                      <a:r>
                        <a:rPr lang="en-US" altLang="zh-CN"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r>
            </a:tbl>
          </a:graphicData>
        </a:graphic>
      </p:graphicFrame>
      <p:graphicFrame>
        <p:nvGraphicFramePr>
          <p:cNvPr id="7" name="Table 6"/>
          <p:cNvGraphicFramePr>
            <a:graphicFrameLocks noGrp="1"/>
          </p:cNvGraphicFramePr>
          <p:nvPr/>
        </p:nvGraphicFramePr>
        <p:xfrm>
          <a:off x="4991100" y="4025900"/>
          <a:ext cx="3975102" cy="2087880"/>
        </p:xfrm>
        <a:graphic>
          <a:graphicData uri="http://schemas.openxmlformats.org/drawingml/2006/table">
            <a:tbl>
              <a:tblPr firstRow="1" bandRow="1">
                <a:tableStyleId>{5C22544A-7EE6-4342-B048-85BDC9FD1C3A}</a:tableStyleId>
              </a:tblPr>
              <a:tblGrid>
                <a:gridCol w="662517"/>
                <a:gridCol w="662517"/>
                <a:gridCol w="662517"/>
                <a:gridCol w="662517"/>
                <a:gridCol w="662517"/>
                <a:gridCol w="662517"/>
              </a:tblGrid>
              <a:tr h="347980">
                <a:tc>
                  <a:txBody>
                    <a:bodyPr/>
                    <a:lstStyle/>
                    <a:p>
                      <a:pPr algn="ctr"/>
                      <a:r>
                        <a:rPr lang="en-US" altLang="zh-CN" sz="1600" dirty="0" smtClean="0">
                          <a:latin typeface="Arial" pitchFamily="34" charset="0"/>
                          <a:cs typeface="Arial" pitchFamily="34" charset="0"/>
                        </a:rPr>
                        <a:t>tid</a:t>
                      </a:r>
                      <a:endParaRPr lang="zh-CN" altLang="en-US" sz="1600" dirty="0">
                        <a:latin typeface="Arial" pitchFamily="34" charset="0"/>
                        <a:cs typeface="Arial" pitchFamily="34" charset="0"/>
                      </a:endParaRPr>
                    </a:p>
                  </a:txBody>
                  <a:tcPr>
                    <a:solidFill>
                      <a:srgbClr val="0066FF"/>
                    </a:solidFill>
                  </a:tcPr>
                </a:tc>
                <a:tc>
                  <a:txBody>
                    <a:bodyPr/>
                    <a:lstStyle/>
                    <a:p>
                      <a:pPr algn="ctr"/>
                      <a:r>
                        <a:rPr lang="en-US" altLang="zh-CN" sz="1600" dirty="0" smtClean="0">
                          <a:latin typeface="Arial" pitchFamily="34" charset="0"/>
                          <a:cs typeface="Arial" pitchFamily="34" charset="0"/>
                        </a:rPr>
                        <a:t>age</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sex</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cm</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Kg</a:t>
                      </a:r>
                      <a:endParaRPr lang="zh-CN" altLang="en-US" sz="1600" dirty="0">
                        <a:latin typeface="Arial" pitchFamily="34" charset="0"/>
                        <a:cs typeface="Arial" pitchFamily="34" charset="0"/>
                      </a:endParaRPr>
                    </a:p>
                  </a:txBody>
                  <a:tcPr/>
                </a:tc>
                <a:tc>
                  <a:txBody>
                    <a:bodyPr/>
                    <a:lstStyle/>
                    <a:p>
                      <a:pPr algn="ctr"/>
                      <a:r>
                        <a:rPr lang="zh-CN" altLang="en-US" sz="1600" dirty="0" smtClean="0">
                          <a:solidFill>
                            <a:schemeClr val="tx1"/>
                          </a:solidFill>
                          <a:latin typeface="Arial" pitchFamily="34" charset="0"/>
                          <a:cs typeface="Arial" pitchFamily="34" charset="0"/>
                        </a:rPr>
                        <a:t>发育</a:t>
                      </a:r>
                      <a:endParaRPr lang="zh-CN" altLang="en-US" sz="1600" dirty="0">
                        <a:solidFill>
                          <a:schemeClr val="tx1"/>
                        </a:solidFill>
                        <a:latin typeface="Arial" pitchFamily="34" charset="0"/>
                        <a:cs typeface="Arial" pitchFamily="34" charset="0"/>
                      </a:endParaRPr>
                    </a:p>
                  </a:txBody>
                  <a:tcPr>
                    <a:solidFill>
                      <a:srgbClr val="FFFF00"/>
                    </a:solidFill>
                  </a:tcPr>
                </a:tc>
              </a:tr>
              <a:tr h="347980">
                <a:tc>
                  <a:txBody>
                    <a:bodyPr/>
                    <a:lstStyle/>
                    <a:p>
                      <a:pPr algn="ctr"/>
                      <a:r>
                        <a:rPr lang="en-US" altLang="zh-CN" sz="1600" dirty="0" smtClean="0">
                          <a:latin typeface="Arial" pitchFamily="34" charset="0"/>
                          <a:cs typeface="Arial" pitchFamily="34" charset="0"/>
                        </a:rPr>
                        <a:t>1</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2</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F</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70</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15</a:t>
                      </a:r>
                      <a:endParaRPr lang="zh-CN" altLang="en-US" sz="1600" dirty="0">
                        <a:latin typeface="Arial" pitchFamily="34" charset="0"/>
                        <a:cs typeface="Arial" pitchFamily="34" charset="0"/>
                      </a:endParaRPr>
                    </a:p>
                  </a:txBody>
                  <a:tcPr/>
                </a:tc>
                <a:tc>
                  <a:txBody>
                    <a:bodyPr/>
                    <a:lstStyle/>
                    <a:p>
                      <a:pPr algn="ctr"/>
                      <a:r>
                        <a:rPr lang="zh-CN" altLang="en-US"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r>
              <a:tr h="347980">
                <a:tc>
                  <a:txBody>
                    <a:bodyPr/>
                    <a:lstStyle/>
                    <a:p>
                      <a:pPr algn="ctr"/>
                      <a:r>
                        <a:rPr lang="en-US" altLang="zh-CN" sz="1600" dirty="0" smtClean="0">
                          <a:latin typeface="Arial" pitchFamily="34" charset="0"/>
                          <a:cs typeface="Arial" pitchFamily="34" charset="0"/>
                        </a:rPr>
                        <a:t>2</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2</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M</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82</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12</a:t>
                      </a:r>
                      <a:endParaRPr lang="zh-CN" altLang="en-US" sz="1600" dirty="0">
                        <a:latin typeface="Arial" pitchFamily="34" charset="0"/>
                        <a:cs typeface="Arial" pitchFamily="34" charset="0"/>
                      </a:endParaRPr>
                    </a:p>
                  </a:txBody>
                  <a:tcPr/>
                </a:tc>
                <a:tc>
                  <a:txBody>
                    <a:bodyPr/>
                    <a:lstStyle/>
                    <a:p>
                      <a:pPr algn="ctr"/>
                      <a:r>
                        <a:rPr lang="zh-CN" altLang="en-US"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r>
              <a:tr h="347980">
                <a:tc>
                  <a:txBody>
                    <a:bodyPr/>
                    <a:lstStyle/>
                    <a:p>
                      <a:pPr algn="ctr"/>
                      <a:r>
                        <a:rPr lang="en-US" altLang="zh-CN" sz="1600" dirty="0" smtClean="0">
                          <a:latin typeface="Arial" pitchFamily="34" charset="0"/>
                          <a:cs typeface="Arial" pitchFamily="34" charset="0"/>
                        </a:rPr>
                        <a:t>3</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3</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F</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68</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12</a:t>
                      </a:r>
                      <a:endParaRPr lang="zh-CN" altLang="en-US" sz="1600" dirty="0">
                        <a:latin typeface="Arial" pitchFamily="34" charset="0"/>
                        <a:cs typeface="Arial" pitchFamily="34" charset="0"/>
                      </a:endParaRPr>
                    </a:p>
                  </a:txBody>
                  <a:tcPr/>
                </a:tc>
                <a:tc>
                  <a:txBody>
                    <a:bodyPr/>
                    <a:lstStyle/>
                    <a:p>
                      <a:pPr algn="ctr"/>
                      <a:r>
                        <a:rPr lang="zh-CN" altLang="en-US"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r>
              <a:tr h="347980">
                <a:tc>
                  <a:txBody>
                    <a:bodyPr/>
                    <a:lstStyle/>
                    <a:p>
                      <a:pPr algn="ctr"/>
                      <a:r>
                        <a:rPr lang="en-US" altLang="zh-CN" sz="1600" dirty="0" smtClean="0">
                          <a:latin typeface="Arial" pitchFamily="34" charset="0"/>
                          <a:cs typeface="Arial" pitchFamily="34" charset="0"/>
                        </a:rPr>
                        <a:t>4</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2</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M</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75</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17</a:t>
                      </a:r>
                      <a:endParaRPr lang="zh-CN" altLang="en-US" sz="1600" dirty="0">
                        <a:latin typeface="Arial" pitchFamily="34" charset="0"/>
                        <a:cs typeface="Arial" pitchFamily="34" charset="0"/>
                      </a:endParaRPr>
                    </a:p>
                  </a:txBody>
                  <a:tcPr/>
                </a:tc>
                <a:tc>
                  <a:txBody>
                    <a:bodyPr/>
                    <a:lstStyle/>
                    <a:p>
                      <a:pPr algn="ctr"/>
                      <a:r>
                        <a:rPr lang="zh-CN" altLang="en-US"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r>
              <a:tr h="347980">
                <a:tc>
                  <a:txBody>
                    <a:bodyPr/>
                    <a:lstStyle/>
                    <a:p>
                      <a:pPr algn="ctr"/>
                      <a:r>
                        <a:rPr lang="en-US" altLang="zh-CN"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c>
                  <a:txBody>
                    <a:bodyPr/>
                    <a:lstStyle/>
                    <a:p>
                      <a:pPr algn="ctr"/>
                      <a:r>
                        <a:rPr lang="en-US" altLang="zh-CN" sz="1600" dirty="0" smtClean="0">
                          <a:latin typeface="Arial" pitchFamily="34" charset="0"/>
                          <a:cs typeface="Arial" pitchFamily="34" charset="0"/>
                        </a:rPr>
                        <a:t>…</a:t>
                      </a:r>
                      <a:endParaRPr lang="zh-CN" altLang="en-US" sz="1600" dirty="0">
                        <a:latin typeface="Arial" pitchFamily="34" charset="0"/>
                        <a:cs typeface="Arial" pitchFamily="34" charset="0"/>
                      </a:endParaRPr>
                    </a:p>
                  </a:txBody>
                  <a:tcPr/>
                </a:tc>
              </a:tr>
            </a:tbl>
          </a:graphicData>
        </a:graphic>
      </p:graphicFrame>
      <p:sp>
        <p:nvSpPr>
          <p:cNvPr id="8" name="Right Arrow 7"/>
          <p:cNvSpPr/>
          <p:nvPr/>
        </p:nvSpPr>
        <p:spPr>
          <a:xfrm>
            <a:off x="4356100" y="4876800"/>
            <a:ext cx="4826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546" name="TextBox 8"/>
          <p:cNvSpPr txBox="1">
            <a:spLocks noChangeArrowheads="1"/>
          </p:cNvSpPr>
          <p:nvPr/>
        </p:nvSpPr>
        <p:spPr bwMode="auto">
          <a:xfrm>
            <a:off x="330200" y="3517900"/>
            <a:ext cx="8039100" cy="369888"/>
          </a:xfrm>
          <a:prstGeom prst="rect">
            <a:avLst/>
          </a:prstGeom>
          <a:noFill/>
          <a:ln w="9525">
            <a:noFill/>
            <a:miter lim="800000"/>
            <a:headEnd/>
            <a:tailEnd/>
          </a:ln>
        </p:spPr>
        <p:txBody>
          <a:bodyPr>
            <a:spAutoFit/>
          </a:bodyPr>
          <a:lstStyle/>
          <a:p>
            <a:r>
              <a:rPr lang="zh-CN" altLang="en-US">
                <a:latin typeface="Perpetua" pitchFamily="18" charset="0"/>
              </a:rPr>
              <a:t>训练样本数据                            测试样本数据</a:t>
            </a:r>
          </a:p>
        </p:txBody>
      </p:sp>
      <p:sp>
        <p:nvSpPr>
          <p:cNvPr id="10" name="Title 1"/>
          <p:cNvSpPr>
            <a:spLocks noGrp="1"/>
          </p:cNvSpPr>
          <p:nvPr>
            <p:ph type="title"/>
          </p:nvPr>
        </p:nvSpPr>
        <p:spPr>
          <a:xfrm>
            <a:off x="463520" y="322242"/>
            <a:ext cx="8449718"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zh-CN" altLang="en-US" sz="2400" dirty="0" smtClean="0">
                <a:ln>
                  <a:solidFill>
                    <a:srgbClr val="FF0000"/>
                  </a:solidFill>
                </a:ln>
                <a:solidFill>
                  <a:srgbClr val="C00000"/>
                </a:solidFill>
                <a:latin typeface="黑体" pitchFamily="2" charset="-122"/>
                <a:ea typeface="黑体" pitchFamily="2" charset="-122"/>
                <a:cs typeface="+mj-cs"/>
              </a:rPr>
              <a:t>分类问题基本描述</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sz="quarter" idx="1"/>
          </p:nvPr>
        </p:nvSpPr>
        <p:spPr>
          <a:xfrm>
            <a:off x="214313" y="1062038"/>
            <a:ext cx="8643937" cy="5068887"/>
          </a:xfrm>
        </p:spPr>
        <p:txBody>
          <a:bodyPr/>
          <a:lstStyle/>
          <a:p>
            <a:pPr eaLnBrk="1" hangingPunct="1">
              <a:buFont typeface="Wingdings 2" pitchFamily="18" charset="2"/>
              <a:buNone/>
            </a:pPr>
            <a:r>
              <a:rPr lang="zh-CN" altLang="en-US" sz="2800" smtClean="0">
                <a:solidFill>
                  <a:srgbClr val="00B050"/>
                </a:solidFill>
                <a:latin typeface="黑体" pitchFamily="2" charset="-122"/>
                <a:ea typeface="黑体" pitchFamily="2" charset="-122"/>
              </a:rPr>
              <a:t>基本算法设计思想</a:t>
            </a:r>
            <a:endParaRPr lang="en-US" sz="2800" smtClean="0">
              <a:solidFill>
                <a:srgbClr val="00B050"/>
              </a:solidFill>
              <a:latin typeface="黑体" pitchFamily="2" charset="-122"/>
              <a:ea typeface="黑体" pitchFamily="2" charset="-122"/>
            </a:endParaRPr>
          </a:p>
          <a:p>
            <a:pPr eaLnBrk="1" hangingPunct="1"/>
            <a:r>
              <a:rPr lang="en-US" altLang="zh-CN" sz="2400" smtClean="0">
                <a:latin typeface="黑体" pitchFamily="2" charset="-122"/>
                <a:ea typeface="黑体" pitchFamily="2" charset="-122"/>
              </a:rPr>
              <a:t>K-</a:t>
            </a:r>
            <a:r>
              <a:rPr lang="zh-CN" altLang="en-US" sz="2400" smtClean="0">
                <a:latin typeface="黑体" pitchFamily="2" charset="-122"/>
                <a:ea typeface="黑体" pitchFamily="2" charset="-122"/>
              </a:rPr>
              <a:t>最近邻是分类器算法中最通俗易懂的一种，计算测试样本到各训练样本的距离，取其中距离最小的</a:t>
            </a:r>
            <a:r>
              <a:rPr lang="en-US" altLang="zh-CN" sz="2400" smtClean="0">
                <a:latin typeface="黑体" pitchFamily="2" charset="-122"/>
                <a:ea typeface="黑体" pitchFamily="2" charset="-122"/>
              </a:rPr>
              <a:t>K</a:t>
            </a:r>
            <a:r>
              <a:rPr lang="zh-CN" altLang="en-US" sz="2400" smtClean="0">
                <a:latin typeface="黑体" pitchFamily="2" charset="-122"/>
                <a:ea typeface="黑体" pitchFamily="2" charset="-122"/>
              </a:rPr>
              <a:t>个，并根据这</a:t>
            </a:r>
            <a:r>
              <a:rPr lang="en-US" altLang="zh-CN" sz="2400" smtClean="0">
                <a:latin typeface="黑体" pitchFamily="2" charset="-122"/>
                <a:ea typeface="黑体" pitchFamily="2" charset="-122"/>
              </a:rPr>
              <a:t>K</a:t>
            </a:r>
            <a:r>
              <a:rPr lang="zh-CN" altLang="en-US" sz="2400" smtClean="0">
                <a:latin typeface="黑体" pitchFamily="2" charset="-122"/>
                <a:ea typeface="黑体" pitchFamily="2" charset="-122"/>
              </a:rPr>
              <a:t>个训练样本的标记进行投票得到测试样本的标记。</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加权</a:t>
            </a:r>
            <a:r>
              <a:rPr lang="en-US" altLang="zh-CN" sz="2400" smtClean="0">
                <a:latin typeface="黑体" pitchFamily="2" charset="-122"/>
                <a:ea typeface="黑体" pitchFamily="2" charset="-122"/>
              </a:rPr>
              <a:t>K-</a:t>
            </a:r>
            <a:r>
              <a:rPr lang="zh-CN" altLang="en-US" sz="2400" smtClean="0">
                <a:latin typeface="黑体" pitchFamily="2" charset="-122"/>
                <a:ea typeface="黑体" pitchFamily="2" charset="-122"/>
              </a:rPr>
              <a:t>最近邻分类算法的思路是，在根据测试样本的标记进行投票表决时，将根据测试样本与每个训练样本间距离（或相似度）的大小决定训练样本标记的作用大小，基本原则是：距离越近的训练样本其标记的作用权重越大，反之则越小。据此，可以建立一个带加权的投票表决</a:t>
            </a:r>
            <a:r>
              <a:rPr lang="zh-CN" altLang="en-US" sz="2400" smtClean="0">
                <a:latin typeface="Arial" pitchFamily="34" charset="0"/>
                <a:ea typeface="黑体" pitchFamily="2" charset="-122"/>
                <a:cs typeface="Arial" pitchFamily="34" charset="0"/>
              </a:rPr>
              <a:t>计算模型</a:t>
            </a:r>
            <a:r>
              <a:rPr lang="en-US" altLang="zh-CN" sz="2400" smtClean="0">
                <a:latin typeface="Arial" pitchFamily="34" charset="0"/>
                <a:ea typeface="黑体" pitchFamily="2" charset="-122"/>
                <a:cs typeface="Arial" pitchFamily="34" charset="0"/>
              </a:rPr>
              <a:t>(</a:t>
            </a:r>
            <a:r>
              <a:rPr lang="zh-CN" altLang="en-US" sz="2400" smtClean="0">
                <a:latin typeface="Arial" pitchFamily="34" charset="0"/>
                <a:ea typeface="黑体" pitchFamily="2" charset="-122"/>
                <a:cs typeface="Arial" pitchFamily="34" charset="0"/>
              </a:rPr>
              <a:t>比如</a:t>
            </a:r>
            <a:r>
              <a:rPr lang="en-US" altLang="zh-CN" sz="2400" smtClean="0">
                <a:latin typeface="Arial" pitchFamily="34" charset="0"/>
                <a:ea typeface="黑体" pitchFamily="2" charset="-122"/>
                <a:cs typeface="Arial" pitchFamily="34" charset="0"/>
              </a:rPr>
              <a:t>y’ = ∑Si*yi/∑Si, k=[0,k-1],Si</a:t>
            </a:r>
            <a:r>
              <a:rPr lang="zh-CN" altLang="en-US" sz="2400" smtClean="0">
                <a:latin typeface="Arial" pitchFamily="34" charset="0"/>
                <a:ea typeface="黑体" pitchFamily="2" charset="-122"/>
                <a:cs typeface="Arial" pitchFamily="34" charset="0"/>
              </a:rPr>
              <a:t>为取值</a:t>
            </a:r>
            <a:r>
              <a:rPr lang="en-US" altLang="zh-CN" sz="2400" smtClean="0">
                <a:latin typeface="Arial" pitchFamily="34" charset="0"/>
                <a:ea typeface="黑体" pitchFamily="2" charset="-122"/>
                <a:cs typeface="Arial" pitchFamily="34" charset="0"/>
              </a:rPr>
              <a:t>0-1</a:t>
            </a:r>
            <a:r>
              <a:rPr lang="zh-CN" altLang="en-US" sz="2400" smtClean="0">
                <a:latin typeface="Arial" pitchFamily="34" charset="0"/>
                <a:ea typeface="黑体" pitchFamily="2" charset="-122"/>
                <a:cs typeface="Arial" pitchFamily="34" charset="0"/>
              </a:rPr>
              <a:t>的相似度数值，</a:t>
            </a:r>
            <a:r>
              <a:rPr lang="en-US" altLang="zh-CN" sz="2400" smtClean="0">
                <a:latin typeface="Arial" pitchFamily="34" charset="0"/>
                <a:ea typeface="黑体" pitchFamily="2" charset="-122"/>
                <a:cs typeface="Arial" pitchFamily="34" charset="0"/>
              </a:rPr>
              <a:t>yi</a:t>
            </a:r>
            <a:r>
              <a:rPr lang="zh-CN" altLang="en-US" sz="2400" smtClean="0">
                <a:latin typeface="Arial" pitchFamily="34" charset="0"/>
                <a:ea typeface="黑体" pitchFamily="2" charset="-122"/>
                <a:cs typeface="Arial" pitchFamily="34" charset="0"/>
              </a:rPr>
              <a:t>为选取出的最邻近训练样本的分类标记值</a:t>
            </a:r>
            <a:r>
              <a:rPr lang="en-US" altLang="zh-CN" sz="2400" smtClean="0">
                <a:latin typeface="Arial" pitchFamily="34" charset="0"/>
                <a:ea typeface="黑体" pitchFamily="2" charset="-122"/>
                <a:cs typeface="Arial" pitchFamily="34" charset="0"/>
              </a:rPr>
              <a:t>)</a:t>
            </a:r>
            <a:r>
              <a:rPr lang="zh-CN" altLang="en-US" sz="2400" smtClean="0">
                <a:latin typeface="黑体" pitchFamily="2" charset="-122"/>
                <a:ea typeface="黑体" pitchFamily="2" charset="-122"/>
              </a:rPr>
              <a:t>决定以最终的测试样本的分类标记。</a:t>
            </a:r>
            <a:endParaRPr lang="en-US" altLang="zh-CN" sz="2400" smtClean="0">
              <a:latin typeface="黑体" pitchFamily="2" charset="-122"/>
              <a:ea typeface="黑体" pitchFamily="2" charset="-122"/>
            </a:endParaRPr>
          </a:p>
          <a:p>
            <a:pPr eaLnBrk="1" hangingPunct="1"/>
            <a:r>
              <a:rPr lang="zh-CN" altLang="en-US" sz="2400" smtClean="0">
                <a:latin typeface="黑体" pitchFamily="2" charset="-122"/>
                <a:ea typeface="黑体" pitchFamily="2" charset="-122"/>
              </a:rPr>
              <a:t>算法的思路清晰简单，然而对于海量数据计算量很大，耗费时间较长。</a:t>
            </a:r>
            <a:endParaRPr lang="en-US" altLang="zh-CN" sz="2400" smtClean="0">
              <a:latin typeface="黑体" pitchFamily="2" charset="-122"/>
              <a:ea typeface="黑体" pitchFamily="2" charset="-122"/>
            </a:endParaRPr>
          </a:p>
        </p:txBody>
      </p:sp>
      <p:sp>
        <p:nvSpPr>
          <p:cNvPr id="5" name="Title 1"/>
          <p:cNvSpPr>
            <a:spLocks noGrp="1"/>
          </p:cNvSpPr>
          <p:nvPr>
            <p:ph type="title"/>
          </p:nvPr>
        </p:nvSpPr>
        <p:spPr>
          <a:xfrm>
            <a:off x="285720" y="500042"/>
            <a:ext cx="8449718"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eaLnBrk="1" fontAlgn="auto" hangingPunct="1">
              <a:lnSpc>
                <a:spcPct val="120000"/>
              </a:lnSpc>
              <a:spcBef>
                <a:spcPts val="580"/>
              </a:spcBef>
              <a:spcAft>
                <a:spcPts val="600"/>
              </a:spcAft>
              <a:defRPr/>
            </a:pPr>
            <a:r>
              <a:rPr lang="en-US" altLang="zh-CN" sz="3200" dirty="0" smtClean="0">
                <a:ln>
                  <a:solidFill>
                    <a:srgbClr val="FF0000"/>
                  </a:solidFill>
                </a:ln>
                <a:solidFill>
                  <a:srgbClr val="C00000"/>
                </a:solidFill>
                <a:latin typeface="黑体" pitchFamily="2" charset="-122"/>
                <a:ea typeface="黑体" pitchFamily="2" charset="-122"/>
                <a:cs typeface="+mj-cs"/>
              </a:rPr>
              <a:t>2.K-</a:t>
            </a:r>
            <a:r>
              <a:rPr lang="zh-CN" altLang="en-US" sz="3200" dirty="0" smtClean="0">
                <a:ln>
                  <a:solidFill>
                    <a:srgbClr val="FF0000"/>
                  </a:solidFill>
                </a:ln>
                <a:solidFill>
                  <a:srgbClr val="C00000"/>
                </a:solidFill>
                <a:latin typeface="黑体" pitchFamily="2" charset="-122"/>
                <a:ea typeface="黑体" pitchFamily="2" charset="-122"/>
                <a:cs typeface="+mj-cs"/>
              </a:rPr>
              <a:t>最近邻</a:t>
            </a:r>
            <a:r>
              <a:rPr lang="en-US" altLang="zh-CN" sz="3200" dirty="0" smtClean="0">
                <a:ln>
                  <a:solidFill>
                    <a:srgbClr val="FF0000"/>
                  </a:solidFill>
                </a:ln>
                <a:solidFill>
                  <a:srgbClr val="C00000"/>
                </a:solidFill>
                <a:latin typeface="黑体" pitchFamily="2" charset="-122"/>
                <a:ea typeface="黑体" pitchFamily="2" charset="-122"/>
                <a:cs typeface="+mj-cs"/>
              </a:rPr>
              <a:t>(KNN)</a:t>
            </a:r>
            <a:r>
              <a:rPr lang="zh-CN" altLang="en-US" sz="3200" dirty="0" smtClean="0">
                <a:ln>
                  <a:solidFill>
                    <a:srgbClr val="FF0000"/>
                  </a:solidFill>
                </a:ln>
                <a:solidFill>
                  <a:srgbClr val="C00000"/>
                </a:solidFill>
                <a:latin typeface="黑体" pitchFamily="2" charset="-122"/>
                <a:ea typeface="黑体" pitchFamily="2" charset="-122"/>
                <a:cs typeface="+mj-cs"/>
              </a:rPr>
              <a:t>分类并行化算法</a:t>
            </a:r>
            <a:endParaRPr lang="en-US" altLang="zh-CN" sz="3200" dirty="0" smtClean="0">
              <a:ln>
                <a:solidFill>
                  <a:srgbClr val="FF0000"/>
                </a:solidFill>
              </a:ln>
              <a:solidFill>
                <a:srgbClr val="C00000"/>
              </a:solidFill>
              <a:latin typeface="Arial Narrow" pitchFamily="34" charset="0"/>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p:cNvSpPr>
          <p:nvPr>
            <p:ph sz="quarter" idx="1"/>
          </p:nvPr>
        </p:nvSpPr>
        <p:spPr>
          <a:xfrm>
            <a:off x="214313" y="1214438"/>
            <a:ext cx="8643937" cy="5068887"/>
          </a:xfrm>
        </p:spPr>
        <p:txBody>
          <a:bodyPr/>
          <a:lstStyle/>
          <a:p>
            <a:pPr eaLnBrk="1" hangingPunct="1">
              <a:buFont typeface="Wingdings 2" pitchFamily="18" charset="2"/>
              <a:buNone/>
            </a:pPr>
            <a:endParaRPr lang="en-US" altLang="zh-CN" sz="2400" smtClean="0">
              <a:latin typeface="黑体" pitchFamily="2" charset="-122"/>
              <a:ea typeface="黑体" pitchFamily="2" charset="-122"/>
            </a:endParaRPr>
          </a:p>
          <a:p>
            <a:pPr eaLnBrk="1" hangingPunct="1">
              <a:buFont typeface="Wingdings 2" pitchFamily="18" charset="2"/>
              <a:buNone/>
            </a:pPr>
            <a:endParaRPr lang="en-US" altLang="zh-CN" sz="2400" smtClean="0">
              <a:latin typeface="黑体" pitchFamily="2" charset="-122"/>
              <a:ea typeface="黑体" pitchFamily="2" charset="-122"/>
            </a:endParaRPr>
          </a:p>
        </p:txBody>
      </p:sp>
      <p:sp>
        <p:nvSpPr>
          <p:cNvPr id="5" name="Title 1"/>
          <p:cNvSpPr>
            <a:spLocks noGrp="1"/>
          </p:cNvSpPr>
          <p:nvPr>
            <p:ph type="title"/>
          </p:nvPr>
        </p:nvSpPr>
        <p:spPr>
          <a:xfrm>
            <a:off x="450820" y="220642"/>
            <a:ext cx="8449718"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en-US" altLang="zh-CN" sz="2400" dirty="0" smtClean="0">
                <a:ln>
                  <a:solidFill>
                    <a:srgbClr val="FF0000"/>
                  </a:solidFill>
                </a:ln>
                <a:solidFill>
                  <a:srgbClr val="C00000"/>
                </a:solidFill>
                <a:latin typeface="黑体" pitchFamily="2" charset="-122"/>
                <a:ea typeface="黑体" pitchFamily="2" charset="-122"/>
                <a:cs typeface="+mj-cs"/>
              </a:rPr>
              <a:t>K-</a:t>
            </a:r>
            <a:r>
              <a:rPr lang="zh-CN" altLang="en-US" sz="2400" dirty="0" smtClean="0">
                <a:ln>
                  <a:solidFill>
                    <a:srgbClr val="FF0000"/>
                  </a:solidFill>
                </a:ln>
                <a:solidFill>
                  <a:srgbClr val="C00000"/>
                </a:solidFill>
                <a:latin typeface="黑体" pitchFamily="2" charset="-122"/>
                <a:ea typeface="黑体" pitchFamily="2" charset="-122"/>
                <a:cs typeface="+mj-cs"/>
              </a:rPr>
              <a:t>最近邻</a:t>
            </a:r>
            <a:r>
              <a:rPr lang="en-US" altLang="zh-CN" sz="2400" dirty="0" smtClean="0">
                <a:ln>
                  <a:solidFill>
                    <a:srgbClr val="FF0000"/>
                  </a:solidFill>
                </a:ln>
                <a:solidFill>
                  <a:srgbClr val="C00000"/>
                </a:solidFill>
                <a:latin typeface="黑体" pitchFamily="2" charset="-122"/>
                <a:ea typeface="黑体" pitchFamily="2" charset="-122"/>
                <a:cs typeface="+mj-cs"/>
              </a:rPr>
              <a:t>(KNN)</a:t>
            </a:r>
            <a:r>
              <a:rPr lang="zh-CN" altLang="en-US" sz="2400" dirty="0" smtClean="0">
                <a:ln>
                  <a:solidFill>
                    <a:srgbClr val="FF0000"/>
                  </a:solidFill>
                </a:ln>
                <a:solidFill>
                  <a:srgbClr val="C00000"/>
                </a:solidFill>
                <a:latin typeface="黑体" pitchFamily="2" charset="-122"/>
                <a:ea typeface="黑体" pitchFamily="2" charset="-122"/>
                <a:cs typeface="+mj-cs"/>
              </a:rPr>
              <a:t>分类并行化算法</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
        <p:nvSpPr>
          <p:cNvPr id="63492" name="内容占位符 2"/>
          <p:cNvSpPr txBox="1">
            <a:spLocks/>
          </p:cNvSpPr>
          <p:nvPr/>
        </p:nvSpPr>
        <p:spPr bwMode="auto">
          <a:xfrm>
            <a:off x="341313" y="833438"/>
            <a:ext cx="8599487" cy="5068887"/>
          </a:xfrm>
          <a:prstGeom prst="rect">
            <a:avLst/>
          </a:prstGeom>
          <a:noFill/>
          <a:ln w="9525">
            <a:noFill/>
            <a:miter lim="800000"/>
            <a:headEnd/>
            <a:tailEnd/>
          </a:ln>
        </p:spPr>
        <p:txBody>
          <a:bodyPr/>
          <a:lstStyle/>
          <a:p>
            <a:pPr marL="273050" indent="-273050">
              <a:spcBef>
                <a:spcPts val="575"/>
              </a:spcBef>
              <a:buClr>
                <a:schemeClr val="accent1"/>
              </a:buClr>
              <a:buSzPct val="85000"/>
              <a:buFont typeface="Wingdings 2" pitchFamily="18" charset="2"/>
              <a:buNone/>
            </a:pPr>
            <a:r>
              <a:rPr lang="en-US" altLang="zh-CN" sz="2800">
                <a:solidFill>
                  <a:srgbClr val="00B050"/>
                </a:solidFill>
                <a:latin typeface="黑体" pitchFamily="2" charset="-122"/>
                <a:ea typeface="黑体" pitchFamily="2" charset="-122"/>
              </a:rPr>
              <a:t>MapReduce</a:t>
            </a:r>
            <a:r>
              <a:rPr lang="zh-CN" altLang="en-US" sz="2800">
                <a:solidFill>
                  <a:srgbClr val="00B050"/>
                </a:solidFill>
                <a:latin typeface="黑体" pitchFamily="2" charset="-122"/>
                <a:ea typeface="黑体" pitchFamily="2" charset="-122"/>
              </a:rPr>
              <a:t>并行化算法设计思路</a:t>
            </a:r>
            <a:endParaRPr lang="en-US" sz="2800">
              <a:solidFill>
                <a:srgbClr val="00B050"/>
              </a:solidFill>
              <a:latin typeface="黑体" pitchFamily="2" charset="-122"/>
              <a:ea typeface="黑体" pitchFamily="2" charset="-122"/>
            </a:endParaRPr>
          </a:p>
          <a:p>
            <a:pPr marL="273050" indent="-273050">
              <a:spcBef>
                <a:spcPts val="575"/>
              </a:spcBef>
              <a:buClr>
                <a:schemeClr val="accent1"/>
              </a:buClr>
              <a:buSzPct val="85000"/>
              <a:buFont typeface="Wingdings 2" pitchFamily="18" charset="2"/>
              <a:buChar char=""/>
            </a:pPr>
            <a:r>
              <a:rPr lang="zh-CN" altLang="en-US" sz="2400">
                <a:latin typeface="黑体" pitchFamily="2" charset="-122"/>
                <a:ea typeface="黑体" pitchFamily="2" charset="-122"/>
              </a:rPr>
              <a:t>基本处理思路是：将测试样本数据分块后分布在不同的节点上进行处理，将训练样本数据文件放在</a:t>
            </a:r>
            <a:r>
              <a:rPr lang="en-US" altLang="zh-CN" sz="2400">
                <a:latin typeface="黑体" pitchFamily="2" charset="-122"/>
                <a:ea typeface="黑体" pitchFamily="2" charset="-122"/>
              </a:rPr>
              <a:t>DistributedCache</a:t>
            </a:r>
            <a:r>
              <a:rPr lang="zh-CN" altLang="en-US" sz="2400">
                <a:latin typeface="黑体" pitchFamily="2" charset="-122"/>
                <a:ea typeface="黑体" pitchFamily="2" charset="-122"/>
              </a:rPr>
              <a:t>中供每个节点共享访问</a:t>
            </a:r>
            <a:endParaRPr lang="en-US" altLang="zh-CN" sz="2400">
              <a:latin typeface="黑体" pitchFamily="2" charset="-122"/>
              <a:ea typeface="黑体" pitchFamily="2" charset="-122"/>
            </a:endParaRPr>
          </a:p>
          <a:p>
            <a:pPr marL="273050" indent="-273050">
              <a:spcBef>
                <a:spcPts val="575"/>
              </a:spcBef>
              <a:buClr>
                <a:schemeClr val="accent1"/>
              </a:buClr>
              <a:buSzPct val="85000"/>
              <a:buFont typeface="Wingdings 2" pitchFamily="18" charset="2"/>
              <a:buChar char=""/>
            </a:pPr>
            <a:r>
              <a:rPr lang="en-US" altLang="zh-CN" sz="2400">
                <a:latin typeface="黑体" pitchFamily="2" charset="-122"/>
                <a:ea typeface="黑体" pitchFamily="2" charset="-122"/>
              </a:rPr>
              <a:t>Map</a:t>
            </a:r>
            <a:r>
              <a:rPr lang="zh-CN" altLang="en-US" sz="2400">
                <a:latin typeface="黑体" pitchFamily="2" charset="-122"/>
                <a:ea typeface="黑体" pitchFamily="2" charset="-122"/>
              </a:rPr>
              <a:t>阶段对每个读出的测试样本数据</a:t>
            </a:r>
            <a:r>
              <a:rPr lang="en-US" altLang="zh-CN" sz="2400">
                <a:latin typeface="黑体" pitchFamily="2" charset="-122"/>
                <a:ea typeface="黑体" pitchFamily="2" charset="-122"/>
              </a:rPr>
              <a:t>ts(trid,A</a:t>
            </a:r>
            <a:r>
              <a:rPr lang="en-US" altLang="zh-CN" sz="2400">
                <a:ea typeface="黑体" pitchFamily="2" charset="-122"/>
                <a:cs typeface="Arial" pitchFamily="34" charset="0"/>
              </a:rPr>
              <a:t>’</a:t>
            </a:r>
            <a:r>
              <a:rPr lang="en-US" altLang="zh-CN" sz="2400">
                <a:latin typeface="黑体" pitchFamily="2" charset="-122"/>
                <a:ea typeface="黑体" pitchFamily="2" charset="-122"/>
              </a:rPr>
              <a:t>,y</a:t>
            </a:r>
            <a:r>
              <a:rPr lang="en-US" altLang="zh-CN" sz="2400">
                <a:ea typeface="黑体" pitchFamily="2" charset="-122"/>
              </a:rPr>
              <a:t>’</a:t>
            </a:r>
            <a:r>
              <a:rPr lang="zh-CN" altLang="en-US" sz="2400">
                <a:ea typeface="黑体" pitchFamily="2" charset="-122"/>
              </a:rPr>
              <a:t>）</a:t>
            </a:r>
            <a:endParaRPr lang="en-US" altLang="zh-CN" sz="2400">
              <a:latin typeface="黑体" pitchFamily="2" charset="-122"/>
              <a:ea typeface="黑体" pitchFamily="2" charset="-122"/>
            </a:endParaRPr>
          </a:p>
          <a:p>
            <a:pPr marL="730250" lvl="1" indent="-273050">
              <a:spcBef>
                <a:spcPts val="575"/>
              </a:spcBef>
              <a:buClr>
                <a:schemeClr val="accent1"/>
              </a:buClr>
              <a:buSzPct val="85000"/>
              <a:buFont typeface="Wingdings 2" pitchFamily="18" charset="2"/>
              <a:buChar char=""/>
            </a:pPr>
            <a:r>
              <a:rPr lang="zh-CN" altLang="en-US" sz="2400">
                <a:latin typeface="黑体" pitchFamily="2" charset="-122"/>
                <a:ea typeface="黑体" pitchFamily="2" charset="-122"/>
              </a:rPr>
              <a:t>计算其与每个训练样本数据</a:t>
            </a:r>
            <a:r>
              <a:rPr lang="en-US" altLang="zh-CN" sz="2400">
                <a:latin typeface="黑体" pitchFamily="2" charset="-122"/>
                <a:ea typeface="黑体" pitchFamily="2" charset="-122"/>
              </a:rPr>
              <a:t>tr(trid,A,y)</a:t>
            </a:r>
            <a:r>
              <a:rPr lang="zh-CN" altLang="en-US" sz="2400">
                <a:latin typeface="黑体" pitchFamily="2" charset="-122"/>
                <a:ea typeface="黑体" pitchFamily="2" charset="-122"/>
              </a:rPr>
              <a:t>之间的相似度</a:t>
            </a:r>
            <a:r>
              <a:rPr lang="en-US" altLang="zh-CN" sz="2400">
                <a:latin typeface="黑体" pitchFamily="2" charset="-122"/>
                <a:ea typeface="黑体" pitchFamily="2" charset="-122"/>
              </a:rPr>
              <a:t>S=Sim(A</a:t>
            </a:r>
            <a:r>
              <a:rPr lang="en-US" altLang="zh-CN" sz="2400">
                <a:ea typeface="黑体" pitchFamily="2" charset="-122"/>
              </a:rPr>
              <a:t>’</a:t>
            </a:r>
            <a:r>
              <a:rPr lang="en-US" altLang="zh-CN" sz="2400">
                <a:latin typeface="黑体" pitchFamily="2" charset="-122"/>
                <a:ea typeface="黑体" pitchFamily="2" charset="-122"/>
              </a:rPr>
              <a:t>,A</a:t>
            </a:r>
            <a:r>
              <a:rPr lang="zh-CN" altLang="en-US" sz="2400">
                <a:latin typeface="黑体" pitchFamily="2" charset="-122"/>
                <a:ea typeface="黑体" pitchFamily="2" charset="-122"/>
              </a:rPr>
              <a:t>）（</a:t>
            </a:r>
            <a:r>
              <a:rPr lang="en-US" altLang="zh-CN" sz="2400">
                <a:latin typeface="黑体" pitchFamily="2" charset="-122"/>
                <a:ea typeface="黑体" pitchFamily="2" charset="-122"/>
              </a:rPr>
              <a:t>1</a:t>
            </a:r>
            <a:r>
              <a:rPr lang="zh-CN" altLang="en-US" sz="2400">
                <a:latin typeface="黑体" pitchFamily="2" charset="-122"/>
                <a:ea typeface="黑体" pitchFamily="2" charset="-122"/>
              </a:rPr>
              <a:t>：相似度最大，</a:t>
            </a:r>
            <a:r>
              <a:rPr lang="en-US" altLang="zh-CN" sz="2400">
                <a:latin typeface="黑体" pitchFamily="2" charset="-122"/>
                <a:ea typeface="黑体" pitchFamily="2" charset="-122"/>
              </a:rPr>
              <a:t>0</a:t>
            </a:r>
            <a:r>
              <a:rPr lang="zh-CN" altLang="en-US" sz="2400">
                <a:latin typeface="黑体" pitchFamily="2" charset="-122"/>
                <a:ea typeface="黑体" pitchFamily="2" charset="-122"/>
              </a:rPr>
              <a:t>：相似度最小）</a:t>
            </a:r>
            <a:endParaRPr lang="en-US" altLang="zh-CN" sz="2400">
              <a:latin typeface="黑体" pitchFamily="2" charset="-122"/>
              <a:ea typeface="黑体" pitchFamily="2" charset="-122"/>
            </a:endParaRPr>
          </a:p>
          <a:p>
            <a:pPr marL="730250" lvl="1" indent="-273050">
              <a:spcBef>
                <a:spcPts val="575"/>
              </a:spcBef>
              <a:buClr>
                <a:schemeClr val="accent1"/>
              </a:buClr>
              <a:buSzPct val="85000"/>
              <a:buFont typeface="Wingdings 2" pitchFamily="18" charset="2"/>
              <a:buChar char=""/>
            </a:pPr>
            <a:r>
              <a:rPr lang="zh-CN" altLang="en-US" sz="2400">
                <a:latin typeface="黑体" pitchFamily="2" charset="-122"/>
                <a:ea typeface="黑体" pitchFamily="2" charset="-122"/>
              </a:rPr>
              <a:t>检查</a:t>
            </a:r>
            <a:r>
              <a:rPr lang="en-US" altLang="zh-CN" sz="2400">
                <a:latin typeface="黑体" pitchFamily="2" charset="-122"/>
                <a:ea typeface="黑体" pitchFamily="2" charset="-122"/>
              </a:rPr>
              <a:t>S</a:t>
            </a:r>
            <a:r>
              <a:rPr lang="zh-CN" altLang="en-US" sz="2400">
                <a:latin typeface="黑体" pitchFamily="2" charset="-122"/>
                <a:ea typeface="黑体" pitchFamily="2" charset="-122"/>
              </a:rPr>
              <a:t>是否比目前的</a:t>
            </a:r>
            <a:r>
              <a:rPr lang="en-US" altLang="zh-CN" sz="2400">
                <a:latin typeface="黑体" pitchFamily="2" charset="-122"/>
                <a:ea typeface="黑体" pitchFamily="2" charset="-122"/>
              </a:rPr>
              <a:t>k</a:t>
            </a:r>
            <a:r>
              <a:rPr lang="zh-CN" altLang="en-US" sz="2400">
                <a:latin typeface="黑体" pitchFamily="2" charset="-122"/>
                <a:ea typeface="黑体" pitchFamily="2" charset="-122"/>
              </a:rPr>
              <a:t>个</a:t>
            </a:r>
            <a:r>
              <a:rPr lang="en-US" altLang="zh-CN" sz="2400">
                <a:latin typeface="黑体" pitchFamily="2" charset="-122"/>
                <a:ea typeface="黑体" pitchFamily="2" charset="-122"/>
              </a:rPr>
              <a:t>S</a:t>
            </a:r>
            <a:r>
              <a:rPr lang="zh-CN" altLang="en-US" sz="2400">
                <a:latin typeface="黑体" pitchFamily="2" charset="-122"/>
                <a:ea typeface="黑体" pitchFamily="2" charset="-122"/>
              </a:rPr>
              <a:t>值中最小的大，若是则将</a:t>
            </a:r>
            <a:r>
              <a:rPr lang="en-US" altLang="zh-CN" sz="2400">
                <a:latin typeface="黑体" pitchFamily="2" charset="-122"/>
                <a:ea typeface="黑体" pitchFamily="2" charset="-122"/>
              </a:rPr>
              <a:t>(S,y)</a:t>
            </a:r>
            <a:r>
              <a:rPr lang="zh-CN" altLang="en-US" sz="2400">
                <a:latin typeface="黑体" pitchFamily="2" charset="-122"/>
                <a:ea typeface="黑体" pitchFamily="2" charset="-122"/>
              </a:rPr>
              <a:t>计入</a:t>
            </a:r>
            <a:r>
              <a:rPr lang="en-US" altLang="zh-CN" sz="2400">
                <a:latin typeface="黑体" pitchFamily="2" charset="-122"/>
                <a:ea typeface="黑体" pitchFamily="2" charset="-122"/>
              </a:rPr>
              <a:t>k</a:t>
            </a:r>
            <a:r>
              <a:rPr lang="zh-CN" altLang="en-US" sz="2400">
                <a:latin typeface="黑体" pitchFamily="2" charset="-122"/>
                <a:ea typeface="黑体" pitchFamily="2" charset="-122"/>
              </a:rPr>
              <a:t>个最大者</a:t>
            </a:r>
            <a:endParaRPr lang="en-US" altLang="zh-CN" sz="2400">
              <a:latin typeface="黑体" pitchFamily="2" charset="-122"/>
              <a:ea typeface="黑体" pitchFamily="2" charset="-122"/>
            </a:endParaRPr>
          </a:p>
          <a:p>
            <a:pPr marL="730250" lvl="1" indent="-273050">
              <a:spcBef>
                <a:spcPts val="575"/>
              </a:spcBef>
              <a:buClr>
                <a:schemeClr val="accent1"/>
              </a:buClr>
              <a:buSzPct val="85000"/>
              <a:buFont typeface="Wingdings 2" pitchFamily="18" charset="2"/>
              <a:buChar char=""/>
            </a:pPr>
            <a:r>
              <a:rPr lang="zh-CN" altLang="en-US" sz="2400">
                <a:latin typeface="黑体" pitchFamily="2" charset="-122"/>
                <a:ea typeface="黑体" pitchFamily="2" charset="-122"/>
              </a:rPr>
              <a:t>根据所保留的</a:t>
            </a:r>
            <a:r>
              <a:rPr lang="en-US" altLang="zh-CN" sz="2400">
                <a:latin typeface="黑体" pitchFamily="2" charset="-122"/>
                <a:ea typeface="黑体" pitchFamily="2" charset="-122"/>
              </a:rPr>
              <a:t>k</a:t>
            </a:r>
            <a:r>
              <a:rPr lang="zh-CN" altLang="en-US" sz="2400">
                <a:latin typeface="黑体" pitchFamily="2" charset="-122"/>
                <a:ea typeface="黑体" pitchFamily="2" charset="-122"/>
              </a:rPr>
              <a:t>个</a:t>
            </a:r>
            <a:r>
              <a:rPr lang="en-US" altLang="zh-CN" sz="2400">
                <a:latin typeface="黑体" pitchFamily="2" charset="-122"/>
                <a:ea typeface="黑体" pitchFamily="2" charset="-122"/>
              </a:rPr>
              <a:t>S</a:t>
            </a:r>
            <a:r>
              <a:rPr lang="zh-CN" altLang="en-US" sz="2400">
                <a:latin typeface="黑体" pitchFamily="2" charset="-122"/>
                <a:ea typeface="黑体" pitchFamily="2" charset="-122"/>
              </a:rPr>
              <a:t>值最大的</a:t>
            </a:r>
            <a:r>
              <a:rPr lang="en-US" altLang="zh-CN" sz="2400">
                <a:latin typeface="黑体" pitchFamily="2" charset="-122"/>
                <a:ea typeface="黑体" pitchFamily="2" charset="-122"/>
              </a:rPr>
              <a:t>(S,y)</a:t>
            </a:r>
            <a:r>
              <a:rPr lang="zh-CN" altLang="en-US" sz="2400">
                <a:latin typeface="黑体" pitchFamily="2" charset="-122"/>
                <a:ea typeface="黑体" pitchFamily="2" charset="-122"/>
              </a:rPr>
              <a:t>，根据模型</a:t>
            </a:r>
            <a:r>
              <a:rPr lang="en-US" altLang="zh-CN" sz="2400">
                <a:latin typeface="黑体" pitchFamily="2" charset="-122"/>
                <a:ea typeface="黑体" pitchFamily="2" charset="-122"/>
              </a:rPr>
              <a:t>y</a:t>
            </a:r>
            <a:r>
              <a:rPr lang="en-US" altLang="zh-CN" sz="2400">
                <a:ea typeface="黑体" pitchFamily="2" charset="-122"/>
              </a:rPr>
              <a:t>’ =∑Si*yi/∑Si</a:t>
            </a:r>
            <a:r>
              <a:rPr lang="zh-CN" altLang="en-US" sz="2400">
                <a:latin typeface="黑体" pitchFamily="2" charset="-122"/>
                <a:ea typeface="黑体" pitchFamily="2" charset="-122"/>
              </a:rPr>
              <a:t>计算出</a:t>
            </a:r>
            <a:r>
              <a:rPr lang="en-US" altLang="zh-CN" sz="2400">
                <a:latin typeface="黑体" pitchFamily="2" charset="-122"/>
                <a:ea typeface="黑体" pitchFamily="2" charset="-122"/>
              </a:rPr>
              <a:t>ts</a:t>
            </a:r>
            <a:r>
              <a:rPr lang="zh-CN" altLang="en-US" sz="2400">
                <a:latin typeface="黑体" pitchFamily="2" charset="-122"/>
                <a:ea typeface="黑体" pitchFamily="2" charset="-122"/>
              </a:rPr>
              <a:t>的分类标记值</a:t>
            </a:r>
            <a:r>
              <a:rPr lang="en-US" altLang="zh-CN" sz="2400">
                <a:latin typeface="黑体" pitchFamily="2" charset="-122"/>
                <a:ea typeface="黑体" pitchFamily="2" charset="-122"/>
              </a:rPr>
              <a:t>y</a:t>
            </a:r>
            <a:r>
              <a:rPr lang="en-US" altLang="zh-CN" sz="2400">
                <a:ea typeface="黑体" pitchFamily="2" charset="-122"/>
              </a:rPr>
              <a:t>’</a:t>
            </a:r>
            <a:r>
              <a:rPr lang="zh-CN" altLang="en-US" sz="2400">
                <a:ea typeface="黑体" pitchFamily="2" charset="-122"/>
              </a:rPr>
              <a:t>，发射出</a:t>
            </a:r>
            <a:r>
              <a:rPr lang="en-US" altLang="zh-CN" sz="2400">
                <a:ea typeface="黑体" pitchFamily="2" charset="-122"/>
              </a:rPr>
              <a:t>(tsid, y’)</a:t>
            </a:r>
            <a:endParaRPr lang="en-US" altLang="zh-CN" sz="2400">
              <a:latin typeface="黑体" pitchFamily="2" charset="-122"/>
              <a:ea typeface="黑体" pitchFamily="2" charset="-122"/>
            </a:endParaRPr>
          </a:p>
          <a:p>
            <a:pPr marL="273050" indent="-273050">
              <a:spcBef>
                <a:spcPts val="575"/>
              </a:spcBef>
              <a:buClr>
                <a:schemeClr val="accent1"/>
              </a:buClr>
              <a:buSzPct val="85000"/>
              <a:buFont typeface="Wingdings 2" pitchFamily="18" charset="2"/>
              <a:buChar char=""/>
            </a:pPr>
            <a:r>
              <a:rPr lang="en-US" altLang="zh-CN" sz="2400">
                <a:latin typeface="黑体" pitchFamily="2" charset="-122"/>
                <a:ea typeface="黑体" pitchFamily="2" charset="-122"/>
              </a:rPr>
              <a:t>Reduce</a:t>
            </a:r>
            <a:r>
              <a:rPr lang="zh-CN" altLang="en-US" sz="2400">
                <a:latin typeface="黑体" pitchFamily="2" charset="-122"/>
                <a:ea typeface="黑体" pitchFamily="2" charset="-122"/>
              </a:rPr>
              <a:t>阶段直接输出</a:t>
            </a:r>
            <a:r>
              <a:rPr lang="en-US" altLang="zh-CN" sz="2400">
                <a:ea typeface="黑体" pitchFamily="2" charset="-122"/>
              </a:rPr>
              <a:t>(tsid, y’)</a:t>
            </a:r>
            <a:endParaRPr lang="en-US" altLang="zh-CN" sz="2400">
              <a:latin typeface="黑体" pitchFamily="2" charset="-122"/>
              <a:ea typeface="黑体" pitchFamily="2" charset="-122"/>
            </a:endParaRPr>
          </a:p>
        </p:txBody>
      </p:sp>
    </p:spTree>
  </p:cSld>
  <p:clrMapOvr>
    <a:masterClrMapping/>
  </p:clrMapOvr>
  <p:transition spd="med">
    <p:pull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sz="quarter" idx="1"/>
          </p:nvPr>
        </p:nvSpPr>
        <p:spPr>
          <a:xfrm>
            <a:off x="214313" y="1214438"/>
            <a:ext cx="8643937" cy="5068887"/>
          </a:xfrm>
        </p:spPr>
        <p:txBody>
          <a:bodyPr/>
          <a:lstStyle/>
          <a:p>
            <a:pPr eaLnBrk="1" hangingPunct="1">
              <a:buFont typeface="Wingdings 2" pitchFamily="18" charset="2"/>
              <a:buNone/>
            </a:pPr>
            <a:endParaRPr lang="en-US" altLang="zh-CN" sz="2400" smtClean="0">
              <a:latin typeface="黑体" pitchFamily="2" charset="-122"/>
              <a:ea typeface="黑体" pitchFamily="2" charset="-122"/>
            </a:endParaRPr>
          </a:p>
          <a:p>
            <a:pPr eaLnBrk="1" hangingPunct="1">
              <a:buFont typeface="Wingdings 2" pitchFamily="18" charset="2"/>
              <a:buNone/>
            </a:pPr>
            <a:endParaRPr lang="en-US" altLang="zh-CN" sz="2400" smtClean="0">
              <a:latin typeface="黑体" pitchFamily="2" charset="-122"/>
              <a:ea typeface="黑体" pitchFamily="2" charset="-122"/>
            </a:endParaRPr>
          </a:p>
        </p:txBody>
      </p:sp>
      <p:sp>
        <p:nvSpPr>
          <p:cNvPr id="5" name="Title 1"/>
          <p:cNvSpPr>
            <a:spLocks noGrp="1"/>
          </p:cNvSpPr>
          <p:nvPr>
            <p:ph type="title"/>
          </p:nvPr>
        </p:nvSpPr>
        <p:spPr>
          <a:xfrm>
            <a:off x="450820" y="220642"/>
            <a:ext cx="8449718"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en-US" altLang="zh-CN" sz="2400" dirty="0" smtClean="0">
                <a:ln>
                  <a:solidFill>
                    <a:srgbClr val="FF0000"/>
                  </a:solidFill>
                </a:ln>
                <a:solidFill>
                  <a:srgbClr val="C00000"/>
                </a:solidFill>
                <a:latin typeface="黑体" pitchFamily="2" charset="-122"/>
                <a:ea typeface="黑体" pitchFamily="2" charset="-122"/>
                <a:cs typeface="+mj-cs"/>
              </a:rPr>
              <a:t>K-</a:t>
            </a:r>
            <a:r>
              <a:rPr lang="zh-CN" altLang="en-US" sz="2400" dirty="0" smtClean="0">
                <a:ln>
                  <a:solidFill>
                    <a:srgbClr val="FF0000"/>
                  </a:solidFill>
                </a:ln>
                <a:solidFill>
                  <a:srgbClr val="C00000"/>
                </a:solidFill>
                <a:latin typeface="黑体" pitchFamily="2" charset="-122"/>
                <a:ea typeface="黑体" pitchFamily="2" charset="-122"/>
                <a:cs typeface="+mj-cs"/>
              </a:rPr>
              <a:t>最近邻</a:t>
            </a:r>
            <a:r>
              <a:rPr lang="en-US" altLang="zh-CN" sz="2400" dirty="0" smtClean="0">
                <a:ln>
                  <a:solidFill>
                    <a:srgbClr val="FF0000"/>
                  </a:solidFill>
                </a:ln>
                <a:solidFill>
                  <a:srgbClr val="C00000"/>
                </a:solidFill>
                <a:latin typeface="黑体" pitchFamily="2" charset="-122"/>
                <a:ea typeface="黑体" pitchFamily="2" charset="-122"/>
                <a:cs typeface="+mj-cs"/>
              </a:rPr>
              <a:t>(KNN)</a:t>
            </a:r>
            <a:r>
              <a:rPr lang="zh-CN" altLang="en-US" sz="2400" dirty="0" smtClean="0">
                <a:ln>
                  <a:solidFill>
                    <a:srgbClr val="FF0000"/>
                  </a:solidFill>
                </a:ln>
                <a:solidFill>
                  <a:srgbClr val="C00000"/>
                </a:solidFill>
                <a:latin typeface="黑体" pitchFamily="2" charset="-122"/>
                <a:ea typeface="黑体" pitchFamily="2" charset="-122"/>
                <a:cs typeface="+mj-cs"/>
              </a:rPr>
              <a:t>分类并行化算法</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
        <p:nvSpPr>
          <p:cNvPr id="4" name="内容占位符 2"/>
          <p:cNvSpPr txBox="1">
            <a:spLocks/>
          </p:cNvSpPr>
          <p:nvPr/>
        </p:nvSpPr>
        <p:spPr>
          <a:xfrm>
            <a:off x="328613" y="846138"/>
            <a:ext cx="8599487" cy="6011862"/>
          </a:xfrm>
          <a:prstGeom prst="rect">
            <a:avLst/>
          </a:prstGeom>
        </p:spPr>
        <p:txBody>
          <a:bodyPr/>
          <a:lstStyle/>
          <a:p>
            <a:pPr marL="273050" indent="-273050">
              <a:spcBef>
                <a:spcPts val="575"/>
              </a:spcBef>
              <a:buClr>
                <a:schemeClr val="accent1"/>
              </a:buClr>
              <a:buSzPct val="85000"/>
              <a:buFont typeface="Wingdings 2" pitchFamily="18" charset="2"/>
              <a:buNone/>
            </a:pPr>
            <a:r>
              <a:rPr lang="en-US" altLang="zh-CN" sz="2800" dirty="0" err="1">
                <a:solidFill>
                  <a:srgbClr val="00B050"/>
                </a:solidFill>
                <a:latin typeface="黑体" pitchFamily="2" charset="-122"/>
                <a:ea typeface="黑体" pitchFamily="2" charset="-122"/>
              </a:rPr>
              <a:t>MapReduce</a:t>
            </a:r>
            <a:r>
              <a:rPr lang="zh-CN" altLang="en-US" sz="2800" dirty="0">
                <a:solidFill>
                  <a:srgbClr val="00B050"/>
                </a:solidFill>
                <a:latin typeface="黑体" pitchFamily="2" charset="-122"/>
                <a:ea typeface="黑体" pitchFamily="2" charset="-122"/>
              </a:rPr>
              <a:t>并行化算法实现</a:t>
            </a:r>
            <a:endParaRPr lang="en-US" sz="2800" dirty="0">
              <a:solidFill>
                <a:srgbClr val="00B050"/>
              </a:solidFill>
              <a:latin typeface="黑体" pitchFamily="2" charset="-122"/>
              <a:ea typeface="黑体" pitchFamily="2" charset="-122"/>
            </a:endParaRPr>
          </a:p>
          <a:p>
            <a:pPr marL="273050" indent="-273050">
              <a:spcBef>
                <a:spcPts val="600"/>
              </a:spcBef>
              <a:spcAft>
                <a:spcPts val="600"/>
              </a:spcAft>
            </a:pPr>
            <a:r>
              <a:rPr lang="en-US" altLang="zh-CN" sz="2400" dirty="0">
                <a:latin typeface="黑体" pitchFamily="2" charset="-122"/>
                <a:ea typeface="黑体" pitchFamily="2" charset="-122"/>
              </a:rPr>
              <a:t>  </a:t>
            </a:r>
            <a:r>
              <a:rPr lang="en-US" altLang="zh-CN" sz="2400" dirty="0" err="1">
                <a:solidFill>
                  <a:srgbClr val="0000FF"/>
                </a:solidFill>
                <a:cs typeface="Arial" pitchFamily="34" charset="0"/>
              </a:rPr>
              <a:t>Mapper</a:t>
            </a:r>
            <a:r>
              <a:rPr lang="zh-CN" altLang="en-US" sz="2400" dirty="0">
                <a:solidFill>
                  <a:srgbClr val="0000FF"/>
                </a:solidFill>
                <a:latin typeface="黑体" pitchFamily="2" charset="-122"/>
                <a:ea typeface="黑体" pitchFamily="2" charset="-122"/>
                <a:cs typeface="Arial" pitchFamily="34" charset="0"/>
              </a:rPr>
              <a:t>伪代码</a:t>
            </a:r>
            <a:endParaRPr lang="en-US" altLang="zh-CN" sz="3100" dirty="0">
              <a:solidFill>
                <a:srgbClr val="0000FF"/>
              </a:solidFill>
              <a:latin typeface="黑体" pitchFamily="2" charset="-122"/>
              <a:ea typeface="黑体" pitchFamily="2" charset="-122"/>
              <a:cs typeface="Arial" pitchFamily="34" charset="0"/>
            </a:endParaRPr>
          </a:p>
          <a:p>
            <a:pPr marL="547688" lvl="1"/>
            <a:r>
              <a:rPr lang="en-US" altLang="zh-CN" sz="2000" b="1" dirty="0">
                <a:solidFill>
                  <a:srgbClr val="C00000"/>
                </a:solidFill>
                <a:ea typeface="黑体" pitchFamily="2" charset="-122"/>
                <a:cs typeface="Arial" pitchFamily="34" charset="0"/>
              </a:rPr>
              <a:t>class </a:t>
            </a:r>
            <a:r>
              <a:rPr lang="en-US" altLang="zh-CN" sz="2000" b="1" dirty="0" err="1">
                <a:solidFill>
                  <a:srgbClr val="C00000"/>
                </a:solidFill>
                <a:ea typeface="黑体" pitchFamily="2" charset="-122"/>
                <a:cs typeface="Arial" pitchFamily="34" charset="0"/>
              </a:rPr>
              <a:t>Mapper</a:t>
            </a:r>
            <a:endParaRPr lang="en-US" altLang="zh-CN" sz="2000" b="1" dirty="0">
              <a:solidFill>
                <a:srgbClr val="C00000"/>
              </a:solidFill>
              <a:ea typeface="黑体" pitchFamily="2" charset="-122"/>
              <a:cs typeface="Arial" pitchFamily="34" charset="0"/>
            </a:endParaRPr>
          </a:p>
          <a:p>
            <a:pPr marL="547688" lvl="1"/>
            <a:r>
              <a:rPr lang="nl-NL" altLang="zh-CN" sz="2000" dirty="0">
                <a:ea typeface="黑体" pitchFamily="2" charset="-122"/>
                <a:cs typeface="Arial" pitchFamily="34" charset="0"/>
              </a:rPr>
              <a:t>  </a:t>
            </a:r>
            <a:r>
              <a:rPr lang="nl-NL" altLang="zh-CN" sz="2000" dirty="0">
                <a:solidFill>
                  <a:srgbClr val="C00000"/>
                </a:solidFill>
                <a:ea typeface="黑体" pitchFamily="2" charset="-122"/>
                <a:cs typeface="Arial" pitchFamily="34" charset="0"/>
              </a:rPr>
              <a:t>setup(</a:t>
            </a:r>
            <a:r>
              <a:rPr lang="en-US" altLang="zh-CN" sz="2000" dirty="0">
                <a:solidFill>
                  <a:srgbClr val="C00000"/>
                </a:solidFill>
                <a:ea typeface="黑体" pitchFamily="2" charset="-122"/>
                <a:cs typeface="Arial" pitchFamily="34" charset="0"/>
              </a:rPr>
              <a:t>…)</a:t>
            </a:r>
          </a:p>
          <a:p>
            <a:pPr marL="547688" lvl="1"/>
            <a:r>
              <a:rPr lang="en-US" altLang="zh-CN" sz="2000" dirty="0">
                <a:ea typeface="黑体" pitchFamily="2" charset="-122"/>
                <a:cs typeface="Arial" pitchFamily="34" charset="0"/>
              </a:rPr>
              <a:t>  {</a:t>
            </a:r>
          </a:p>
          <a:p>
            <a:pPr marL="547688" lvl="1"/>
            <a:r>
              <a:rPr lang="en-US" altLang="zh-CN" sz="2000" dirty="0">
                <a:ea typeface="黑体" pitchFamily="2" charset="-122"/>
                <a:cs typeface="Arial" pitchFamily="34" charset="0"/>
              </a:rPr>
              <a:t>       </a:t>
            </a:r>
            <a:r>
              <a:rPr lang="zh-CN" altLang="en-US" sz="2000" b="1" dirty="0">
                <a:ea typeface="黑体" pitchFamily="2" charset="-122"/>
                <a:cs typeface="Arial" pitchFamily="34" charset="0"/>
              </a:rPr>
              <a:t>读取全局训练样本数据文件，转入本地内存的数据表</a:t>
            </a:r>
            <a:r>
              <a:rPr lang="en-US" altLang="zh-CN" sz="2000" b="1" dirty="0">
                <a:ea typeface="黑体" pitchFamily="2" charset="-122"/>
                <a:cs typeface="Arial" pitchFamily="34" charset="0"/>
              </a:rPr>
              <a:t>TR</a:t>
            </a:r>
            <a:r>
              <a:rPr lang="zh-CN" altLang="en-US" sz="2000" b="1" dirty="0">
                <a:ea typeface="黑体" pitchFamily="2" charset="-122"/>
                <a:cs typeface="Arial" pitchFamily="34" charset="0"/>
              </a:rPr>
              <a:t>中</a:t>
            </a:r>
            <a:endParaRPr lang="en-US" altLang="zh-CN" sz="2000" b="1" dirty="0">
              <a:ea typeface="黑体" pitchFamily="2" charset="-122"/>
              <a:cs typeface="Arial" pitchFamily="34" charset="0"/>
            </a:endParaRPr>
          </a:p>
          <a:p>
            <a:pPr marL="547688" lvl="1"/>
            <a:r>
              <a:rPr lang="en-US" altLang="zh-CN" sz="2000" dirty="0">
                <a:ea typeface="黑体" pitchFamily="2" charset="-122"/>
                <a:cs typeface="Arial" pitchFamily="34" charset="0"/>
              </a:rPr>
              <a:t>  }</a:t>
            </a:r>
            <a:endParaRPr lang="nl-NL" altLang="zh-CN" sz="2000" dirty="0">
              <a:ea typeface="黑体" pitchFamily="2" charset="-122"/>
              <a:cs typeface="Arial" pitchFamily="34" charset="0"/>
            </a:endParaRPr>
          </a:p>
          <a:p>
            <a:pPr marL="547688" lvl="1"/>
            <a:r>
              <a:rPr lang="nl-NL" altLang="zh-CN" sz="2000" dirty="0">
                <a:solidFill>
                  <a:srgbClr val="0066FF"/>
                </a:solidFill>
                <a:ea typeface="黑体" pitchFamily="2" charset="-122"/>
                <a:cs typeface="Arial" pitchFamily="34" charset="0"/>
              </a:rPr>
              <a:t>  </a:t>
            </a:r>
            <a:r>
              <a:rPr lang="en-US" altLang="zh-CN" sz="2000" dirty="0">
                <a:solidFill>
                  <a:srgbClr val="C00000"/>
                </a:solidFill>
                <a:ea typeface="黑体" pitchFamily="2" charset="-122"/>
                <a:cs typeface="Arial" pitchFamily="34" charset="0"/>
              </a:rPr>
              <a:t>m</a:t>
            </a:r>
            <a:r>
              <a:rPr lang="nl-NL" altLang="zh-CN" sz="2000" dirty="0">
                <a:solidFill>
                  <a:srgbClr val="C00000"/>
                </a:solidFill>
                <a:ea typeface="黑体" pitchFamily="2" charset="-122"/>
                <a:cs typeface="Arial" pitchFamily="34" charset="0"/>
              </a:rPr>
              <a:t>ap(</a:t>
            </a:r>
            <a:r>
              <a:rPr lang="en-US" altLang="zh-CN" sz="2000" dirty="0">
                <a:solidFill>
                  <a:srgbClr val="C00000"/>
                </a:solidFill>
                <a:ea typeface="黑体" pitchFamily="2" charset="-122"/>
                <a:cs typeface="Arial" pitchFamily="34" charset="0"/>
              </a:rPr>
              <a:t>key</a:t>
            </a:r>
            <a:r>
              <a:rPr lang="nl-NL" altLang="zh-CN" sz="2000" dirty="0">
                <a:solidFill>
                  <a:srgbClr val="C00000"/>
                </a:solidFill>
                <a:ea typeface="黑体" pitchFamily="2" charset="-122"/>
                <a:cs typeface="Arial" pitchFamily="34" charset="0"/>
              </a:rPr>
              <a:t>, </a:t>
            </a:r>
            <a:r>
              <a:rPr lang="en-US" altLang="zh-CN" sz="2000" dirty="0" err="1">
                <a:solidFill>
                  <a:srgbClr val="C00000"/>
                </a:solidFill>
                <a:ea typeface="黑体" pitchFamily="2" charset="-122"/>
                <a:cs typeface="Arial" pitchFamily="34" charset="0"/>
              </a:rPr>
              <a:t>ts</a:t>
            </a:r>
            <a:r>
              <a:rPr lang="nl-NL" altLang="zh-CN" sz="2000" dirty="0">
                <a:solidFill>
                  <a:srgbClr val="C00000"/>
                </a:solidFill>
                <a:ea typeface="黑体" pitchFamily="2" charset="-122"/>
                <a:cs typeface="Arial" pitchFamily="34" charset="0"/>
              </a:rPr>
              <a:t>) </a:t>
            </a:r>
            <a:r>
              <a:rPr lang="nl-NL" altLang="zh-CN" sz="2000" dirty="0">
                <a:solidFill>
                  <a:srgbClr val="0066FF"/>
                </a:solidFill>
                <a:ea typeface="黑体" pitchFamily="2" charset="-122"/>
                <a:cs typeface="Arial" pitchFamily="34" charset="0"/>
              </a:rPr>
              <a:t> // </a:t>
            </a:r>
            <a:r>
              <a:rPr lang="en-US" altLang="zh-CN" sz="2000" dirty="0" err="1">
                <a:solidFill>
                  <a:srgbClr val="0066FF"/>
                </a:solidFill>
                <a:ea typeface="黑体" pitchFamily="2" charset="-122"/>
                <a:cs typeface="Arial" pitchFamily="34" charset="0"/>
              </a:rPr>
              <a:t>ts</a:t>
            </a:r>
            <a:r>
              <a:rPr lang="zh-CN" altLang="en-US" sz="2000" b="1" dirty="0">
                <a:solidFill>
                  <a:srgbClr val="0066FF"/>
                </a:solidFill>
                <a:ea typeface="黑体" pitchFamily="2" charset="-122"/>
                <a:cs typeface="Arial" pitchFamily="34" charset="0"/>
              </a:rPr>
              <a:t>为一个测试样本</a:t>
            </a:r>
            <a:endParaRPr lang="nl-NL" altLang="zh-CN" sz="2000" b="1" dirty="0">
              <a:solidFill>
                <a:srgbClr val="0066FF"/>
              </a:solidFill>
              <a:ea typeface="黑体" pitchFamily="2" charset="-122"/>
              <a:cs typeface="Arial" pitchFamily="34" charset="0"/>
            </a:endParaRPr>
          </a:p>
          <a:p>
            <a:pPr marL="547688" lvl="1"/>
            <a:r>
              <a:rPr lang="en-US" altLang="zh-CN" sz="2000" dirty="0">
                <a:ea typeface="黑体" pitchFamily="2" charset="-122"/>
                <a:cs typeface="Arial" pitchFamily="34" charset="0"/>
              </a:rPr>
              <a:t>   {  </a:t>
            </a:r>
            <a:r>
              <a:rPr lang="el-GR" altLang="zh-CN" sz="2000" dirty="0">
                <a:latin typeface="Dotum" pitchFamily="34" charset="-127"/>
                <a:ea typeface="Dotum" pitchFamily="34" charset="-127"/>
              </a:rPr>
              <a:t>Φ</a:t>
            </a:r>
            <a:r>
              <a:rPr lang="en-US" altLang="zh-CN" sz="2000" dirty="0">
                <a:latin typeface="Dotum" pitchFamily="34" charset="-127"/>
                <a:ea typeface="Dotum" pitchFamily="34" charset="-127"/>
              </a:rPr>
              <a:t> </a:t>
            </a:r>
            <a:r>
              <a:rPr lang="en-US" altLang="zh-CN" sz="2000" dirty="0">
                <a:latin typeface="Dotum" pitchFamily="34" charset="-127"/>
                <a:ea typeface="Dotum" pitchFamily="34" charset="-127"/>
                <a:sym typeface="Wingdings" pitchFamily="2" charset="2"/>
              </a:rPr>
              <a:t> </a:t>
            </a:r>
            <a:r>
              <a:rPr lang="en-US" altLang="zh-CN" sz="2000" dirty="0" err="1">
                <a:cs typeface="Arial" pitchFamily="34" charset="0"/>
              </a:rPr>
              <a:t>MaxS</a:t>
            </a:r>
            <a:r>
              <a:rPr lang="en-US" altLang="zh-CN" sz="2000" dirty="0">
                <a:cs typeface="Arial" pitchFamily="34" charset="0"/>
              </a:rPr>
              <a:t> (k)</a:t>
            </a:r>
          </a:p>
          <a:p>
            <a:pPr marL="547688" lvl="1"/>
            <a:r>
              <a:rPr lang="en-US" altLang="zh-CN" sz="2000" dirty="0">
                <a:cs typeface="Arial" pitchFamily="34" charset="0"/>
              </a:rPr>
              <a:t>      </a:t>
            </a:r>
            <a:r>
              <a:rPr lang="en-US" altLang="zh-CN" sz="2000" dirty="0" err="1">
                <a:cs typeface="Arial" pitchFamily="34" charset="0"/>
              </a:rPr>
              <a:t>ts</a:t>
            </a:r>
            <a:r>
              <a:rPr lang="en-US" altLang="zh-CN" sz="2000" dirty="0">
                <a:cs typeface="Arial" pitchFamily="34" charset="0"/>
              </a:rPr>
              <a:t>  </a:t>
            </a:r>
            <a:r>
              <a:rPr lang="en-US" altLang="zh-CN" sz="2000" dirty="0">
                <a:cs typeface="Arial" pitchFamily="34" charset="0"/>
                <a:sym typeface="Wingdings" pitchFamily="2" charset="2"/>
              </a:rPr>
              <a:t> </a:t>
            </a:r>
            <a:r>
              <a:rPr lang="en-US" altLang="zh-CN" sz="2000" dirty="0" err="1">
                <a:cs typeface="Arial" pitchFamily="34" charset="0"/>
                <a:sym typeface="Wingdings" pitchFamily="2" charset="2"/>
              </a:rPr>
              <a:t>tsid</a:t>
            </a:r>
            <a:r>
              <a:rPr lang="en-US" altLang="zh-CN" sz="2000" dirty="0">
                <a:cs typeface="Arial" pitchFamily="34" charset="0"/>
                <a:sym typeface="Wingdings" pitchFamily="2" charset="2"/>
              </a:rPr>
              <a:t>, A’, y’</a:t>
            </a:r>
            <a:endParaRPr lang="en-US" altLang="zh-CN" sz="2000" dirty="0">
              <a:cs typeface="Arial" pitchFamily="34" charset="0"/>
            </a:endParaRPr>
          </a:p>
          <a:p>
            <a:pPr marL="547688" lvl="1"/>
            <a:r>
              <a:rPr lang="en-US" altLang="zh-CN" sz="2000" dirty="0">
                <a:cs typeface="Arial" pitchFamily="34" charset="0"/>
              </a:rPr>
              <a:t>       for </a:t>
            </a:r>
            <a:r>
              <a:rPr lang="en-US" altLang="zh-CN" sz="2000" dirty="0" err="1">
                <a:cs typeface="Arial" pitchFamily="34" charset="0"/>
              </a:rPr>
              <a:t>i</a:t>
            </a:r>
            <a:r>
              <a:rPr lang="en-US" altLang="zh-CN" sz="2000" dirty="0">
                <a:cs typeface="Arial" pitchFamily="34" charset="0"/>
              </a:rPr>
              <a:t>=0 to </a:t>
            </a:r>
            <a:r>
              <a:rPr lang="en-US" altLang="zh-CN" sz="2000" dirty="0" err="1">
                <a:cs typeface="Arial" pitchFamily="34" charset="0"/>
              </a:rPr>
              <a:t>TR.lenghth</a:t>
            </a:r>
            <a:r>
              <a:rPr lang="en-US" altLang="zh-CN" sz="2000" dirty="0">
                <a:cs typeface="Arial" pitchFamily="34" charset="0"/>
              </a:rPr>
              <a:t>)</a:t>
            </a:r>
          </a:p>
          <a:p>
            <a:pPr marL="547688" lvl="1"/>
            <a:r>
              <a:rPr lang="en-US" altLang="zh-CN" sz="2000" dirty="0">
                <a:cs typeface="Arial" pitchFamily="34" charset="0"/>
              </a:rPr>
              <a:t>       {   TR[</a:t>
            </a:r>
            <a:r>
              <a:rPr lang="en-US" altLang="zh-CN" sz="2000" dirty="0" err="1">
                <a:cs typeface="Arial" pitchFamily="34" charset="0"/>
              </a:rPr>
              <a:t>i</a:t>
            </a:r>
            <a:r>
              <a:rPr lang="en-US" altLang="zh-CN" sz="2000" dirty="0">
                <a:cs typeface="Arial" pitchFamily="34" charset="0"/>
              </a:rPr>
              <a:t>] </a:t>
            </a:r>
            <a:r>
              <a:rPr lang="en-US" altLang="zh-CN" sz="2000" dirty="0">
                <a:cs typeface="Arial" pitchFamily="34" charset="0"/>
                <a:sym typeface="Wingdings" pitchFamily="2" charset="2"/>
              </a:rPr>
              <a:t> </a:t>
            </a:r>
            <a:r>
              <a:rPr lang="en-US" altLang="zh-CN" sz="2000" dirty="0" err="1">
                <a:cs typeface="Arial" pitchFamily="34" charset="0"/>
                <a:sym typeface="Wingdings" pitchFamily="2" charset="2"/>
              </a:rPr>
              <a:t>trid</a:t>
            </a:r>
            <a:r>
              <a:rPr lang="en-US" altLang="zh-CN" sz="2000" dirty="0">
                <a:cs typeface="Arial" pitchFamily="34" charset="0"/>
                <a:sym typeface="Wingdings" pitchFamily="2" charset="2"/>
              </a:rPr>
              <a:t>, A, y</a:t>
            </a:r>
            <a:endParaRPr lang="en-US" altLang="zh-CN" sz="2000" dirty="0">
              <a:cs typeface="Arial" pitchFamily="34" charset="0"/>
            </a:endParaRPr>
          </a:p>
          <a:p>
            <a:pPr marL="547688" lvl="1"/>
            <a:r>
              <a:rPr lang="en-US" altLang="zh-CN" sz="2000" dirty="0">
                <a:cs typeface="Arial" pitchFamily="34" charset="0"/>
              </a:rPr>
              <a:t>           S = </a:t>
            </a:r>
            <a:r>
              <a:rPr lang="en-US" altLang="zh-CN" sz="2000" dirty="0" err="1">
                <a:cs typeface="Arial" pitchFamily="34" charset="0"/>
              </a:rPr>
              <a:t>Sim</a:t>
            </a:r>
            <a:r>
              <a:rPr lang="en-US" altLang="zh-CN" sz="2000" dirty="0">
                <a:cs typeface="Arial" pitchFamily="34" charset="0"/>
              </a:rPr>
              <a:t>(A, A’);</a:t>
            </a:r>
          </a:p>
          <a:p>
            <a:pPr marL="547688" lvl="1"/>
            <a:r>
              <a:rPr lang="en-US" altLang="zh-CN" sz="2000" dirty="0">
                <a:cs typeface="Arial" pitchFamily="34" charset="0"/>
              </a:rPr>
              <a:t>           </a:t>
            </a:r>
            <a:r>
              <a:rPr lang="zh-CN" altLang="en-US" sz="2000" dirty="0">
                <a:cs typeface="Arial" pitchFamily="34" charset="0"/>
              </a:rPr>
              <a:t>若</a:t>
            </a:r>
            <a:r>
              <a:rPr lang="en-US" altLang="zh-CN" sz="2000" dirty="0">
                <a:cs typeface="Arial" pitchFamily="34" charset="0"/>
              </a:rPr>
              <a:t>S</a:t>
            </a:r>
            <a:r>
              <a:rPr lang="zh-CN" altLang="en-US" sz="2000" dirty="0">
                <a:cs typeface="Arial" pitchFamily="34" charset="0"/>
              </a:rPr>
              <a:t>属于</a:t>
            </a:r>
            <a:r>
              <a:rPr lang="en-US" altLang="zh-CN" sz="2000" dirty="0">
                <a:cs typeface="Arial" pitchFamily="34" charset="0"/>
              </a:rPr>
              <a:t>k</a:t>
            </a:r>
            <a:r>
              <a:rPr lang="zh-CN" altLang="en-US" sz="2000" dirty="0">
                <a:cs typeface="Arial" pitchFamily="34" charset="0"/>
              </a:rPr>
              <a:t>个最大者，</a:t>
            </a:r>
            <a:r>
              <a:rPr lang="en-US" altLang="zh-CN" sz="2000" dirty="0">
                <a:cs typeface="Arial" pitchFamily="34" charset="0"/>
              </a:rPr>
              <a:t> (S, y) </a:t>
            </a:r>
            <a:r>
              <a:rPr lang="en-US" altLang="zh-CN" sz="2000" dirty="0">
                <a:cs typeface="Arial" pitchFamily="34" charset="0"/>
                <a:sym typeface="Wingdings" pitchFamily="2" charset="2"/>
              </a:rPr>
              <a:t> </a:t>
            </a:r>
            <a:r>
              <a:rPr lang="en-US" altLang="zh-CN" sz="2000" dirty="0" err="1">
                <a:cs typeface="Arial" pitchFamily="34" charset="0"/>
                <a:sym typeface="Wingdings" pitchFamily="2" charset="2"/>
              </a:rPr>
              <a:t>MaxS</a:t>
            </a:r>
            <a:r>
              <a:rPr lang="en-US" altLang="zh-CN" sz="2000" dirty="0">
                <a:cs typeface="Arial" pitchFamily="34" charset="0"/>
              </a:rPr>
              <a:t>;</a:t>
            </a:r>
          </a:p>
          <a:p>
            <a:pPr marL="547688" lvl="1"/>
            <a:r>
              <a:rPr lang="en-US" altLang="zh-CN" sz="2000" dirty="0">
                <a:cs typeface="Arial" pitchFamily="34" charset="0"/>
              </a:rPr>
              <a:t>       }  </a:t>
            </a:r>
          </a:p>
          <a:p>
            <a:pPr marL="547688" lvl="1"/>
            <a:r>
              <a:rPr lang="en-US" altLang="zh-CN" sz="2000" i="1" dirty="0">
                <a:cs typeface="Arial" pitchFamily="34" charset="0"/>
              </a:rPr>
              <a:t>      </a:t>
            </a:r>
            <a:r>
              <a:rPr lang="zh-CN" altLang="en-US" sz="2000" dirty="0">
                <a:ea typeface="黑体" pitchFamily="2" charset="-122"/>
              </a:rPr>
              <a:t>根据</a:t>
            </a:r>
            <a:r>
              <a:rPr lang="en-US" altLang="zh-CN" sz="2000" dirty="0" err="1">
                <a:ea typeface="黑体" pitchFamily="2" charset="-122"/>
                <a:sym typeface="Wingdings" pitchFamily="2" charset="2"/>
              </a:rPr>
              <a:t>MaxS</a:t>
            </a:r>
            <a:r>
              <a:rPr lang="zh-CN" altLang="en-US" sz="2000" dirty="0">
                <a:ea typeface="黑体" pitchFamily="2" charset="-122"/>
                <a:sym typeface="Wingdings" pitchFamily="2" charset="2"/>
              </a:rPr>
              <a:t>和带加权投票表决模型</a:t>
            </a:r>
            <a:r>
              <a:rPr lang="zh-CN" altLang="en-US" sz="2000" dirty="0">
                <a:ea typeface="黑体" pitchFamily="2" charset="-122"/>
              </a:rPr>
              <a:t>计算出</a:t>
            </a:r>
            <a:r>
              <a:rPr lang="en-US" altLang="zh-CN" sz="2000" dirty="0">
                <a:ea typeface="黑体" pitchFamily="2" charset="-122"/>
              </a:rPr>
              <a:t>y</a:t>
            </a:r>
            <a:r>
              <a:rPr lang="en-US" altLang="zh-CN" sz="2000" i="1" dirty="0">
                <a:ea typeface="黑体" pitchFamily="2" charset="-122"/>
              </a:rPr>
              <a:t>’ </a:t>
            </a:r>
            <a:r>
              <a:rPr lang="en-US" altLang="zh-CN" sz="2000" dirty="0">
                <a:ea typeface="黑体" pitchFamily="2" charset="-122"/>
              </a:rPr>
              <a:t> =∑Si*</a:t>
            </a:r>
            <a:r>
              <a:rPr lang="en-US" altLang="zh-CN" sz="2000" dirty="0" err="1">
                <a:ea typeface="黑体" pitchFamily="2" charset="-122"/>
              </a:rPr>
              <a:t>yi</a:t>
            </a:r>
            <a:r>
              <a:rPr lang="en-US" altLang="zh-CN" sz="2000" dirty="0">
                <a:ea typeface="黑体" pitchFamily="2" charset="-122"/>
              </a:rPr>
              <a:t>/∑Si</a:t>
            </a:r>
            <a:endParaRPr lang="en-US" altLang="zh-CN" sz="2000" i="1" dirty="0">
              <a:ea typeface="黑体" pitchFamily="2" charset="-122"/>
            </a:endParaRPr>
          </a:p>
          <a:p>
            <a:pPr marL="547688" lvl="1"/>
            <a:r>
              <a:rPr lang="en-US" altLang="zh-CN" sz="2000" i="1" dirty="0">
                <a:cs typeface="Arial" pitchFamily="34" charset="0"/>
              </a:rPr>
              <a:t>      </a:t>
            </a:r>
            <a:r>
              <a:rPr lang="en-US" altLang="zh-CN" sz="2000" dirty="0">
                <a:cs typeface="Arial" pitchFamily="34" charset="0"/>
              </a:rPr>
              <a:t>emit(</a:t>
            </a:r>
            <a:r>
              <a:rPr lang="en-US" altLang="zh-CN" sz="2000" dirty="0" err="1">
                <a:cs typeface="Arial" pitchFamily="34" charset="0"/>
              </a:rPr>
              <a:t>tsid</a:t>
            </a:r>
            <a:r>
              <a:rPr lang="en-US" altLang="zh-CN" sz="2000" dirty="0">
                <a:cs typeface="Arial" pitchFamily="34" charset="0"/>
              </a:rPr>
              <a:t>, y’)</a:t>
            </a:r>
          </a:p>
          <a:p>
            <a:pPr marL="547688" lvl="1"/>
            <a:r>
              <a:rPr lang="en-US" altLang="zh-CN" sz="2000" dirty="0">
                <a:cs typeface="Arial" pitchFamily="34" charset="0"/>
              </a:rPr>
              <a:t>   }</a:t>
            </a:r>
          </a:p>
          <a:p>
            <a:pPr marL="273050" indent="-273050">
              <a:spcBef>
                <a:spcPts val="575"/>
              </a:spcBef>
              <a:buClr>
                <a:schemeClr val="accent1"/>
              </a:buClr>
              <a:buSzPct val="85000"/>
            </a:pPr>
            <a:endParaRPr lang="en-US" altLang="zh-CN" sz="2400" dirty="0">
              <a:latin typeface="黑体" pitchFamily="2" charset="-122"/>
              <a:ea typeface="黑体" pitchFamily="2" charset="-122"/>
            </a:endParaRPr>
          </a:p>
        </p:txBody>
      </p:sp>
    </p:spTree>
  </p:cSld>
  <p:clrMapOvr>
    <a:masterClrMapping/>
  </p:clrMapOvr>
  <p:transition spd="med">
    <p:pull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sz="quarter" idx="1"/>
          </p:nvPr>
        </p:nvSpPr>
        <p:spPr>
          <a:xfrm>
            <a:off x="214313" y="1062038"/>
            <a:ext cx="8643937" cy="5068887"/>
          </a:xfrm>
        </p:spPr>
        <p:txBody>
          <a:bodyPr/>
          <a:lstStyle/>
          <a:p>
            <a:pPr eaLnBrk="1" hangingPunct="1">
              <a:buFont typeface="Wingdings 2" pitchFamily="18" charset="2"/>
              <a:buNone/>
            </a:pPr>
            <a:r>
              <a:rPr lang="zh-CN" altLang="en-US" sz="2800" dirty="0" smtClean="0">
                <a:solidFill>
                  <a:srgbClr val="00B050"/>
                </a:solidFill>
                <a:latin typeface="黑体" pitchFamily="2" charset="-122"/>
                <a:ea typeface="黑体" pitchFamily="2" charset="-122"/>
              </a:rPr>
              <a:t>基本问题描述和算法设计思想</a:t>
            </a:r>
            <a:endParaRPr lang="en-US" sz="2800" dirty="0" smtClean="0">
              <a:solidFill>
                <a:srgbClr val="00B050"/>
              </a:solidFill>
              <a:latin typeface="黑体" pitchFamily="2" charset="-122"/>
              <a:ea typeface="黑体" pitchFamily="2" charset="-122"/>
            </a:endParaRPr>
          </a:p>
          <a:p>
            <a:pPr eaLnBrk="1" hangingPunct="1">
              <a:spcBef>
                <a:spcPts val="600"/>
              </a:spcBef>
            </a:pPr>
            <a:r>
              <a:rPr lang="zh-CN" altLang="en-US" sz="2400" dirty="0" smtClean="0">
                <a:latin typeface="Arial Narrow" pitchFamily="34" charset="0"/>
                <a:ea typeface="黑体" pitchFamily="2" charset="-122"/>
              </a:rPr>
              <a:t>设每个数据样本用一个</a:t>
            </a:r>
            <a:r>
              <a:rPr lang="en-US" altLang="zh-CN" sz="2400" dirty="0" smtClean="0">
                <a:latin typeface="Arial Narrow" pitchFamily="34" charset="0"/>
                <a:ea typeface="黑体" pitchFamily="2" charset="-122"/>
              </a:rPr>
              <a:t>n</a:t>
            </a:r>
            <a:r>
              <a:rPr lang="zh-CN" altLang="en-US" sz="2400" dirty="0" smtClean="0">
                <a:latin typeface="Arial Narrow" pitchFamily="34" charset="0"/>
                <a:ea typeface="黑体" pitchFamily="2" charset="-122"/>
              </a:rPr>
              <a:t>维特征向量来描述</a:t>
            </a:r>
            <a:r>
              <a:rPr lang="en-US" altLang="zh-CN" sz="2400" dirty="0" smtClean="0">
                <a:latin typeface="Arial Narrow" pitchFamily="34" charset="0"/>
                <a:ea typeface="黑体" pitchFamily="2" charset="-122"/>
              </a:rPr>
              <a:t>n</a:t>
            </a:r>
            <a:r>
              <a:rPr lang="zh-CN" altLang="en-US" sz="2400" dirty="0" smtClean="0">
                <a:latin typeface="Arial Narrow" pitchFamily="34" charset="0"/>
                <a:ea typeface="黑体" pitchFamily="2" charset="-122"/>
              </a:rPr>
              <a:t>个属性的值，即：</a:t>
            </a:r>
            <a:r>
              <a:rPr lang="en-US" altLang="zh-CN" sz="2400" dirty="0" smtClean="0">
                <a:latin typeface="Arial Narrow" pitchFamily="34" charset="0"/>
                <a:ea typeface="黑体" pitchFamily="2" charset="-122"/>
              </a:rPr>
              <a:t>X={x1</a:t>
            </a:r>
            <a:r>
              <a:rPr lang="en-US" sz="2400" dirty="0" smtClean="0">
                <a:latin typeface="Arial Narrow" pitchFamily="34" charset="0"/>
                <a:ea typeface="黑体" pitchFamily="2" charset="-122"/>
              </a:rPr>
              <a:t>，</a:t>
            </a:r>
            <a:r>
              <a:rPr lang="en-US" altLang="zh-CN" sz="2400" dirty="0" smtClean="0">
                <a:latin typeface="Arial Narrow" pitchFamily="34" charset="0"/>
                <a:ea typeface="黑体" pitchFamily="2" charset="-122"/>
              </a:rPr>
              <a:t>x2</a:t>
            </a:r>
            <a:r>
              <a:rPr lang="en-US" sz="2400" dirty="0" smtClean="0">
                <a:latin typeface="Arial Narrow" pitchFamily="34" charset="0"/>
                <a:ea typeface="黑体" pitchFamily="2" charset="-122"/>
              </a:rPr>
              <a:t>，</a:t>
            </a:r>
            <a:r>
              <a:rPr lang="en-US" altLang="zh-CN" sz="2400" dirty="0" smtClean="0">
                <a:latin typeface="Arial Narrow" pitchFamily="34" charset="0"/>
                <a:ea typeface="黑体" pitchFamily="2" charset="-122"/>
              </a:rPr>
              <a:t>…</a:t>
            </a:r>
            <a:r>
              <a:rPr lang="en-US" sz="2400" dirty="0" smtClean="0">
                <a:latin typeface="Arial Narrow" pitchFamily="34" charset="0"/>
                <a:ea typeface="黑体" pitchFamily="2" charset="-122"/>
              </a:rPr>
              <a:t>，</a:t>
            </a:r>
            <a:r>
              <a:rPr lang="en-US" altLang="zh-CN" sz="2400" dirty="0" err="1" smtClean="0">
                <a:latin typeface="Arial Narrow" pitchFamily="34" charset="0"/>
                <a:ea typeface="黑体" pitchFamily="2" charset="-122"/>
              </a:rPr>
              <a:t>xn</a:t>
            </a:r>
            <a:r>
              <a:rPr lang="en-US" altLang="zh-CN" sz="2400" dirty="0" smtClean="0">
                <a:latin typeface="Arial Narrow" pitchFamily="34" charset="0"/>
                <a:ea typeface="黑体" pitchFamily="2" charset="-122"/>
              </a:rPr>
              <a:t>}</a:t>
            </a:r>
            <a:r>
              <a:rPr lang="en-US"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假定有</a:t>
            </a:r>
            <a:r>
              <a:rPr lang="en-US" altLang="zh-CN" sz="2400" dirty="0" smtClean="0">
                <a:latin typeface="Arial Narrow" pitchFamily="34" charset="0"/>
                <a:ea typeface="黑体" pitchFamily="2" charset="-122"/>
              </a:rPr>
              <a:t>m</a:t>
            </a:r>
            <a:r>
              <a:rPr lang="zh-CN" altLang="en-US" sz="2400" dirty="0" smtClean="0">
                <a:latin typeface="Arial Narrow" pitchFamily="34" charset="0"/>
                <a:ea typeface="黑体" pitchFamily="2" charset="-122"/>
              </a:rPr>
              <a:t>个类，分别用</a:t>
            </a:r>
            <a:r>
              <a:rPr lang="en-US" altLang="zh-CN" sz="2400" dirty="0" smtClean="0">
                <a:latin typeface="Arial Narrow" pitchFamily="34" charset="0"/>
                <a:ea typeface="黑体" pitchFamily="2" charset="-122"/>
              </a:rPr>
              <a:t>Y1, Y2,…</a:t>
            </a:r>
            <a:r>
              <a:rPr lang="en-US" sz="2400" dirty="0" smtClean="0">
                <a:latin typeface="Arial Narrow" pitchFamily="34" charset="0"/>
                <a:ea typeface="黑体" pitchFamily="2" charset="-122"/>
              </a:rPr>
              <a:t>，</a:t>
            </a:r>
            <a:r>
              <a:rPr lang="en-US" altLang="zh-CN" sz="2400" dirty="0" err="1" smtClean="0">
                <a:latin typeface="Arial Narrow" pitchFamily="34" charset="0"/>
                <a:ea typeface="黑体" pitchFamily="2" charset="-122"/>
              </a:rPr>
              <a:t>Ym</a:t>
            </a:r>
            <a:r>
              <a:rPr lang="zh-CN" altLang="en-US" sz="2400" dirty="0" smtClean="0">
                <a:latin typeface="Arial Narrow" pitchFamily="34" charset="0"/>
                <a:ea typeface="黑体" pitchFamily="2" charset="-122"/>
              </a:rPr>
              <a:t>表示</a:t>
            </a:r>
            <a:endParaRPr lang="en-US" altLang="zh-CN" sz="2400" dirty="0" smtClean="0">
              <a:latin typeface="Arial Narrow" pitchFamily="34" charset="0"/>
              <a:ea typeface="黑体" pitchFamily="2" charset="-122"/>
            </a:endParaRPr>
          </a:p>
          <a:p>
            <a:pPr eaLnBrk="1" hangingPunct="1">
              <a:spcBef>
                <a:spcPct val="0"/>
              </a:spcBef>
            </a:pPr>
            <a:r>
              <a:rPr lang="zh-CN" altLang="en-US" sz="2400" dirty="0" smtClean="0">
                <a:latin typeface="Arial Narrow" pitchFamily="34" charset="0"/>
                <a:ea typeface="黑体" pitchFamily="2" charset="-122"/>
              </a:rPr>
              <a:t>给定一个未分类的数据样本</a:t>
            </a:r>
            <a:r>
              <a:rPr lang="en-US" altLang="zh-CN" sz="2400" dirty="0" smtClean="0">
                <a:latin typeface="Arial Narrow" pitchFamily="34" charset="0"/>
                <a:ea typeface="黑体" pitchFamily="2" charset="-122"/>
              </a:rPr>
              <a:t>X</a:t>
            </a:r>
            <a:r>
              <a:rPr lang="zh-CN" altLang="en-US" sz="2400" dirty="0" smtClean="0">
                <a:latin typeface="Arial Narrow" pitchFamily="34" charset="0"/>
                <a:ea typeface="黑体" pitchFamily="2" charset="-122"/>
              </a:rPr>
              <a:t>，若朴素贝叶斯分类将未知的样本</a:t>
            </a:r>
            <a:r>
              <a:rPr lang="en-US" altLang="zh-CN" sz="2400" dirty="0" smtClean="0">
                <a:latin typeface="Arial Narrow" pitchFamily="34" charset="0"/>
                <a:ea typeface="黑体" pitchFamily="2" charset="-122"/>
              </a:rPr>
              <a:t>X</a:t>
            </a:r>
            <a:r>
              <a:rPr lang="zh-CN" altLang="en-US" sz="2400" dirty="0" smtClean="0">
                <a:latin typeface="Arial Narrow" pitchFamily="34" charset="0"/>
                <a:ea typeface="黑体" pitchFamily="2" charset="-122"/>
              </a:rPr>
              <a:t>分配给类</a:t>
            </a:r>
            <a:r>
              <a:rPr lang="en-US" altLang="zh-CN" sz="2400" dirty="0" smtClean="0">
                <a:latin typeface="Arial Narrow" pitchFamily="34" charset="0"/>
                <a:ea typeface="黑体" pitchFamily="2" charset="-122"/>
              </a:rPr>
              <a:t>Yi</a:t>
            </a:r>
            <a:r>
              <a:rPr lang="en-US"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则一定有</a:t>
            </a:r>
            <a:r>
              <a:rPr lang="en-US" altLang="zh-CN" sz="2400" dirty="0" smtClean="0">
                <a:latin typeface="Arial Narrow" pitchFamily="34" charset="0"/>
                <a:ea typeface="黑体" pitchFamily="2" charset="-122"/>
              </a:rPr>
              <a:t>P(</a:t>
            </a:r>
            <a:r>
              <a:rPr lang="en-US" altLang="zh-CN" sz="2400" dirty="0" err="1" smtClean="0">
                <a:latin typeface="Arial Narrow" pitchFamily="34" charset="0"/>
                <a:ea typeface="黑体" pitchFamily="2" charset="-122"/>
              </a:rPr>
              <a:t>Yi|X</a:t>
            </a:r>
            <a:r>
              <a:rPr lang="en-US" altLang="zh-CN" sz="2400" dirty="0" smtClean="0">
                <a:latin typeface="Arial Narrow" pitchFamily="34" charset="0"/>
                <a:ea typeface="黑体" pitchFamily="2" charset="-122"/>
              </a:rPr>
              <a:t>)&gt;P(</a:t>
            </a:r>
            <a:r>
              <a:rPr lang="en-US" altLang="zh-CN" sz="2400" dirty="0" err="1" smtClean="0">
                <a:latin typeface="Arial Narrow" pitchFamily="34" charset="0"/>
                <a:ea typeface="黑体" pitchFamily="2" charset="-122"/>
              </a:rPr>
              <a:t>Yj|X</a:t>
            </a:r>
            <a:r>
              <a:rPr lang="en-US" altLang="zh-CN" sz="2400" dirty="0" smtClean="0">
                <a:latin typeface="Arial Narrow" pitchFamily="34" charset="0"/>
                <a:ea typeface="黑体" pitchFamily="2" charset="-122"/>
              </a:rPr>
              <a:t>), 1≤j≤m</a:t>
            </a:r>
            <a:r>
              <a:rPr lang="en-US" sz="2400" dirty="0" smtClean="0">
                <a:latin typeface="Arial Narrow" pitchFamily="34" charset="0"/>
                <a:ea typeface="黑体" pitchFamily="2" charset="-122"/>
              </a:rPr>
              <a:t>，</a:t>
            </a:r>
            <a:r>
              <a:rPr lang="en-US" altLang="zh-CN" sz="2400" dirty="0" smtClean="0">
                <a:latin typeface="Arial Narrow" pitchFamily="34" charset="0"/>
                <a:ea typeface="黑体" pitchFamily="2" charset="-122"/>
              </a:rPr>
              <a:t>j≠i </a:t>
            </a:r>
          </a:p>
          <a:p>
            <a:pPr eaLnBrk="1" hangingPunct="1">
              <a:spcBef>
                <a:spcPct val="0"/>
              </a:spcBef>
            </a:pPr>
            <a:r>
              <a:rPr lang="zh-CN" altLang="en-US" sz="2400" dirty="0" smtClean="0">
                <a:latin typeface="Arial Narrow" pitchFamily="34" charset="0"/>
                <a:ea typeface="黑体" pitchFamily="2" charset="-122"/>
              </a:rPr>
              <a:t>根据贝叶斯定理</a:t>
            </a:r>
            <a:r>
              <a:rPr lang="en-US" altLang="zh-CN" sz="2400" dirty="0" smtClean="0">
                <a:latin typeface="Arial Narrow" pitchFamily="34" charset="0"/>
              </a:rPr>
              <a:t>P(</a:t>
            </a:r>
            <a:r>
              <a:rPr lang="en-US" altLang="zh-CN" sz="2400" dirty="0" err="1" smtClean="0">
                <a:latin typeface="Arial Narrow" pitchFamily="34" charset="0"/>
                <a:ea typeface="黑体" pitchFamily="2" charset="-122"/>
              </a:rPr>
              <a:t>Yi|X</a:t>
            </a:r>
            <a:r>
              <a:rPr lang="en-US" altLang="zh-CN" sz="2400" dirty="0" smtClean="0">
                <a:latin typeface="Arial Narrow" pitchFamily="34" charset="0"/>
              </a:rPr>
              <a:t>)=P(</a:t>
            </a:r>
            <a:r>
              <a:rPr lang="en-US" altLang="zh-CN" sz="2400" dirty="0" err="1" smtClean="0">
                <a:latin typeface="Arial Narrow" pitchFamily="34" charset="0"/>
                <a:ea typeface="黑体" pitchFamily="2" charset="-122"/>
              </a:rPr>
              <a:t>X|Yi</a:t>
            </a:r>
            <a:r>
              <a:rPr lang="en-US" altLang="zh-CN" sz="2400" dirty="0" smtClean="0">
                <a:latin typeface="Arial Narrow" pitchFamily="34" charset="0"/>
              </a:rPr>
              <a:t>)*P(</a:t>
            </a:r>
            <a:r>
              <a:rPr lang="en-US" altLang="zh-CN" sz="2400" dirty="0" smtClean="0">
                <a:latin typeface="Arial Narrow" pitchFamily="34" charset="0"/>
                <a:ea typeface="黑体" pitchFamily="2" charset="-122"/>
              </a:rPr>
              <a:t>Yi</a:t>
            </a:r>
            <a:r>
              <a:rPr lang="en-US" altLang="zh-CN" sz="2400" dirty="0" smtClean="0">
                <a:latin typeface="Arial Narrow" pitchFamily="34" charset="0"/>
              </a:rPr>
              <a:t>)/P(</a:t>
            </a:r>
            <a:r>
              <a:rPr lang="en-US" altLang="zh-CN" sz="2400" dirty="0" smtClean="0">
                <a:latin typeface="Arial Narrow" pitchFamily="34" charset="0"/>
                <a:ea typeface="黑体" pitchFamily="2" charset="-122"/>
              </a:rPr>
              <a:t>X</a:t>
            </a:r>
            <a:r>
              <a:rPr lang="en-US" altLang="zh-CN" sz="2400" dirty="0" smtClean="0">
                <a:latin typeface="Arial Narrow" pitchFamily="34" charset="0"/>
              </a:rPr>
              <a:t>) </a:t>
            </a:r>
            <a:r>
              <a:rPr lang="zh-CN" altLang="en-US" sz="2400" dirty="0" smtClean="0">
                <a:latin typeface="Arial Narrow" pitchFamily="34" charset="0"/>
                <a:ea typeface="黑体" pitchFamily="2" charset="-122"/>
              </a:rPr>
              <a:t>，由于</a:t>
            </a:r>
            <a:r>
              <a:rPr lang="en-US" altLang="zh-CN" sz="2400" dirty="0" smtClean="0">
                <a:latin typeface="Arial Narrow" pitchFamily="34" charset="0"/>
                <a:ea typeface="黑体" pitchFamily="2" charset="-122"/>
              </a:rPr>
              <a:t>P(X)</a:t>
            </a:r>
            <a:r>
              <a:rPr lang="zh-CN" altLang="en-US" sz="2400" dirty="0" smtClean="0">
                <a:latin typeface="Arial Narrow" pitchFamily="34" charset="0"/>
                <a:ea typeface="黑体" pitchFamily="2" charset="-122"/>
              </a:rPr>
              <a:t>对于所有类为常数，概率</a:t>
            </a:r>
            <a:r>
              <a:rPr lang="en-US" altLang="zh-CN" sz="2400" dirty="0" smtClean="0">
                <a:latin typeface="Arial Narrow" pitchFamily="34" charset="0"/>
                <a:ea typeface="黑体" pitchFamily="2" charset="-122"/>
              </a:rPr>
              <a:t>P(</a:t>
            </a:r>
            <a:r>
              <a:rPr lang="en-US" altLang="zh-CN" sz="2400" dirty="0" err="1" smtClean="0">
                <a:latin typeface="Arial Narrow" pitchFamily="34" charset="0"/>
                <a:ea typeface="黑体" pitchFamily="2" charset="-122"/>
              </a:rPr>
              <a:t>Yi|X</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可转化为概率</a:t>
            </a:r>
            <a:r>
              <a:rPr lang="en-US" altLang="zh-CN" sz="2400" dirty="0" smtClean="0">
                <a:latin typeface="Arial Narrow" pitchFamily="34" charset="0"/>
                <a:ea typeface="黑体" pitchFamily="2" charset="-122"/>
              </a:rPr>
              <a:t>P(</a:t>
            </a:r>
            <a:r>
              <a:rPr lang="en-US" altLang="zh-CN" sz="2400" dirty="0" err="1" smtClean="0">
                <a:latin typeface="Arial Narrow" pitchFamily="34" charset="0"/>
                <a:ea typeface="黑体" pitchFamily="2" charset="-122"/>
              </a:rPr>
              <a:t>X|Yi</a:t>
            </a:r>
            <a:r>
              <a:rPr lang="en-US" altLang="zh-CN" sz="2400" dirty="0" smtClean="0">
                <a:latin typeface="Arial Narrow" pitchFamily="34" charset="0"/>
                <a:ea typeface="黑体" pitchFamily="2" charset="-122"/>
              </a:rPr>
              <a:t>)P(Yi)</a:t>
            </a:r>
            <a:r>
              <a:rPr lang="zh-CN" altLang="en-US" sz="2400" dirty="0" smtClean="0">
                <a:latin typeface="Arial Narrow" pitchFamily="34" charset="0"/>
                <a:ea typeface="黑体" pitchFamily="2" charset="-122"/>
              </a:rPr>
              <a:t>。</a:t>
            </a:r>
            <a:endParaRPr lang="en-US" sz="2400" dirty="0" smtClean="0">
              <a:latin typeface="Arial Narrow" pitchFamily="34" charset="0"/>
              <a:ea typeface="黑体" pitchFamily="2" charset="-122"/>
            </a:endParaRPr>
          </a:p>
          <a:p>
            <a:pPr eaLnBrk="1" hangingPunct="1">
              <a:spcBef>
                <a:spcPct val="0"/>
              </a:spcBef>
            </a:pPr>
            <a:r>
              <a:rPr lang="zh-CN" altLang="en-US" sz="2400" dirty="0" smtClean="0">
                <a:latin typeface="Arial Narrow" pitchFamily="34" charset="0"/>
                <a:ea typeface="黑体" pitchFamily="2" charset="-122"/>
              </a:rPr>
              <a:t>如果训练数据集中有很多具有相关性的属性，计算</a:t>
            </a:r>
            <a:r>
              <a:rPr lang="en-US" altLang="zh-CN" sz="2400" dirty="0" smtClean="0">
                <a:latin typeface="Arial Narrow" pitchFamily="34" charset="0"/>
                <a:ea typeface="黑体" pitchFamily="2" charset="-122"/>
              </a:rPr>
              <a:t>P(</a:t>
            </a:r>
            <a:r>
              <a:rPr lang="en-US" altLang="zh-CN" sz="2400" dirty="0" err="1" smtClean="0">
                <a:latin typeface="Arial Narrow" pitchFamily="34" charset="0"/>
                <a:ea typeface="黑体" pitchFamily="2" charset="-122"/>
              </a:rPr>
              <a:t>X|Yi</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将非常复杂，为此，通常假设各属性是互相独立的，这样</a:t>
            </a:r>
            <a:r>
              <a:rPr lang="en-US" altLang="zh-CN" sz="2400" dirty="0" smtClean="0">
                <a:latin typeface="Arial Narrow" pitchFamily="34" charset="0"/>
                <a:ea typeface="黑体" pitchFamily="2" charset="-122"/>
              </a:rPr>
              <a:t>P(</a:t>
            </a:r>
            <a:r>
              <a:rPr lang="en-US" altLang="zh-CN" sz="2400" dirty="0" err="1" smtClean="0">
                <a:latin typeface="Arial Narrow" pitchFamily="34" charset="0"/>
                <a:ea typeface="黑体" pitchFamily="2" charset="-122"/>
              </a:rPr>
              <a:t>X|Yi</a:t>
            </a:r>
            <a:r>
              <a:rPr lang="en-US" altLang="zh-CN" sz="2400" dirty="0" smtClean="0">
                <a:latin typeface="Arial Narrow" pitchFamily="34" charset="0"/>
                <a:ea typeface="黑体" pitchFamily="2" charset="-122"/>
              </a:rPr>
              <a:t>) </a:t>
            </a:r>
            <a:r>
              <a:rPr lang="zh-CN" altLang="en-US" sz="2400" dirty="0" smtClean="0">
                <a:latin typeface="Arial Narrow" pitchFamily="34" charset="0"/>
                <a:ea typeface="黑体" pitchFamily="2" charset="-122"/>
              </a:rPr>
              <a:t>的计算可简化为求</a:t>
            </a:r>
            <a:r>
              <a:rPr lang="en-US" altLang="zh-CN" sz="2400" dirty="0" smtClean="0">
                <a:latin typeface="Arial Narrow" pitchFamily="34" charset="0"/>
                <a:ea typeface="黑体" pitchFamily="2" charset="-122"/>
              </a:rPr>
              <a:t>P(x1|Yi)</a:t>
            </a:r>
            <a:r>
              <a:rPr lang="en-US" sz="2400" dirty="0" smtClean="0">
                <a:latin typeface="Arial Narrow" pitchFamily="34" charset="0"/>
                <a:ea typeface="黑体" pitchFamily="2" charset="-122"/>
              </a:rPr>
              <a:t>，</a:t>
            </a:r>
            <a:r>
              <a:rPr lang="en-US" altLang="zh-CN" sz="2400" dirty="0" smtClean="0">
                <a:latin typeface="Arial Narrow" pitchFamily="34" charset="0"/>
                <a:ea typeface="黑体" pitchFamily="2" charset="-122"/>
              </a:rPr>
              <a:t>P(x2|Yi)</a:t>
            </a:r>
            <a:r>
              <a:rPr lang="en-US" sz="2400" dirty="0" smtClean="0">
                <a:latin typeface="Arial Narrow" pitchFamily="34" charset="0"/>
                <a:ea typeface="黑体" pitchFamily="2" charset="-122"/>
              </a:rPr>
              <a:t>，</a:t>
            </a:r>
            <a:r>
              <a:rPr lang="en-US" altLang="zh-CN" sz="2400" dirty="0" smtClean="0">
                <a:latin typeface="Arial Narrow" pitchFamily="34" charset="0"/>
                <a:ea typeface="黑体" pitchFamily="2" charset="-122"/>
              </a:rPr>
              <a:t>…</a:t>
            </a:r>
            <a:r>
              <a:rPr lang="en-US" sz="2400" dirty="0" smtClean="0">
                <a:latin typeface="Arial Narrow" pitchFamily="34" charset="0"/>
                <a:ea typeface="黑体" pitchFamily="2" charset="-122"/>
              </a:rPr>
              <a:t>，</a:t>
            </a:r>
            <a:r>
              <a:rPr lang="en-US" altLang="zh-CN" sz="2400" dirty="0" smtClean="0">
                <a:latin typeface="Arial Narrow" pitchFamily="34" charset="0"/>
                <a:ea typeface="黑体" pitchFamily="2" charset="-122"/>
              </a:rPr>
              <a:t>P(</a:t>
            </a:r>
            <a:r>
              <a:rPr lang="en-US" altLang="zh-CN" sz="2400" dirty="0" err="1" smtClean="0">
                <a:latin typeface="Arial Narrow" pitchFamily="34" charset="0"/>
                <a:ea typeface="黑体" pitchFamily="2" charset="-122"/>
              </a:rPr>
              <a:t>xn|Yi</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之积；而每个</a:t>
            </a:r>
            <a:r>
              <a:rPr lang="en-US" altLang="zh-CN" sz="2400" dirty="0" smtClean="0">
                <a:latin typeface="Arial Narrow" pitchFamily="34" charset="0"/>
                <a:ea typeface="黑体" pitchFamily="2" charset="-122"/>
              </a:rPr>
              <a:t>P(</a:t>
            </a:r>
            <a:r>
              <a:rPr lang="en-US" altLang="zh-CN" sz="2400" dirty="0" err="1" smtClean="0">
                <a:latin typeface="Arial Narrow" pitchFamily="34" charset="0"/>
                <a:ea typeface="黑体" pitchFamily="2" charset="-122"/>
              </a:rPr>
              <a:t>xj|Yi</a:t>
            </a:r>
            <a:r>
              <a:rPr lang="en-US" altLang="zh-CN"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可以从训练数据集近似求得。 </a:t>
            </a:r>
          </a:p>
          <a:p>
            <a:pPr eaLnBrk="1" hangingPunct="1">
              <a:spcBef>
                <a:spcPct val="0"/>
              </a:spcBef>
            </a:pPr>
            <a:r>
              <a:rPr lang="zh-CN" altLang="en-US" sz="2400" dirty="0" smtClean="0">
                <a:latin typeface="Arial Narrow" pitchFamily="34" charset="0"/>
                <a:ea typeface="黑体" pitchFamily="2" charset="-122"/>
              </a:rPr>
              <a:t>据此，对一个未知类别的样本</a:t>
            </a:r>
            <a:r>
              <a:rPr lang="en-US" altLang="zh-CN" sz="2400" dirty="0" smtClean="0">
                <a:latin typeface="Arial Narrow" pitchFamily="34" charset="0"/>
                <a:ea typeface="黑体" pitchFamily="2" charset="-122"/>
              </a:rPr>
              <a:t>X</a:t>
            </a:r>
            <a:r>
              <a:rPr lang="en-US"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可以先分别计算出</a:t>
            </a:r>
            <a:r>
              <a:rPr lang="en-US" altLang="zh-CN" sz="2400" dirty="0" smtClean="0">
                <a:latin typeface="Arial Narrow" pitchFamily="34" charset="0"/>
                <a:ea typeface="黑体" pitchFamily="2" charset="-122"/>
              </a:rPr>
              <a:t>X</a:t>
            </a:r>
            <a:r>
              <a:rPr lang="zh-CN" altLang="en-US" sz="2400" dirty="0" smtClean="0">
                <a:latin typeface="Arial Narrow" pitchFamily="34" charset="0"/>
                <a:ea typeface="黑体" pitchFamily="2" charset="-122"/>
              </a:rPr>
              <a:t>属于每一个类别</a:t>
            </a:r>
            <a:r>
              <a:rPr lang="en-US" altLang="zh-CN" sz="2400" dirty="0" smtClean="0">
                <a:latin typeface="Arial Narrow" pitchFamily="34" charset="0"/>
                <a:ea typeface="黑体" pitchFamily="2" charset="-122"/>
              </a:rPr>
              <a:t>Yi</a:t>
            </a:r>
            <a:r>
              <a:rPr lang="zh-CN" altLang="en-US" sz="2400" dirty="0" smtClean="0">
                <a:latin typeface="Arial Narrow" pitchFamily="34" charset="0"/>
                <a:ea typeface="黑体" pitchFamily="2" charset="-122"/>
              </a:rPr>
              <a:t>的概率</a:t>
            </a:r>
            <a:r>
              <a:rPr lang="en-US" altLang="zh-CN" sz="2400" dirty="0" smtClean="0">
                <a:latin typeface="Arial Narrow" pitchFamily="34" charset="0"/>
                <a:ea typeface="黑体" pitchFamily="2" charset="-122"/>
              </a:rPr>
              <a:t>P(</a:t>
            </a:r>
            <a:r>
              <a:rPr lang="en-US" altLang="zh-CN" sz="2400" dirty="0" err="1" smtClean="0">
                <a:latin typeface="Arial Narrow" pitchFamily="34" charset="0"/>
                <a:ea typeface="黑体" pitchFamily="2" charset="-122"/>
              </a:rPr>
              <a:t>X|Yi</a:t>
            </a:r>
            <a:r>
              <a:rPr lang="en-US" altLang="zh-CN" sz="2400" dirty="0" smtClean="0">
                <a:latin typeface="Arial Narrow" pitchFamily="34" charset="0"/>
                <a:ea typeface="黑体" pitchFamily="2" charset="-122"/>
              </a:rPr>
              <a:t>)P(Yi)</a:t>
            </a:r>
            <a:r>
              <a:rPr lang="en-US" sz="2400" dirty="0" smtClean="0">
                <a:latin typeface="Arial Narrow" pitchFamily="34" charset="0"/>
                <a:ea typeface="黑体" pitchFamily="2" charset="-122"/>
              </a:rPr>
              <a:t>，</a:t>
            </a:r>
            <a:r>
              <a:rPr lang="zh-CN" altLang="en-US" sz="2400" dirty="0" smtClean="0">
                <a:latin typeface="Arial Narrow" pitchFamily="34" charset="0"/>
                <a:ea typeface="黑体" pitchFamily="2" charset="-122"/>
              </a:rPr>
              <a:t>然后选择其中概率最大的</a:t>
            </a:r>
            <a:r>
              <a:rPr lang="en-US" altLang="zh-CN" sz="2400" dirty="0" smtClean="0">
                <a:latin typeface="Arial Narrow" pitchFamily="34" charset="0"/>
                <a:ea typeface="黑体" pitchFamily="2" charset="-122"/>
              </a:rPr>
              <a:t>Yi</a:t>
            </a:r>
            <a:r>
              <a:rPr lang="zh-CN" altLang="en-US" sz="2400" dirty="0" smtClean="0">
                <a:latin typeface="Arial Narrow" pitchFamily="34" charset="0"/>
                <a:ea typeface="黑体" pitchFamily="2" charset="-122"/>
              </a:rPr>
              <a:t>作为其类别。</a:t>
            </a:r>
            <a:endParaRPr lang="en-US" altLang="zh-CN" sz="2400" dirty="0" smtClean="0">
              <a:latin typeface="Arial Narrow" pitchFamily="34" charset="0"/>
              <a:ea typeface="黑体" pitchFamily="2" charset="-122"/>
            </a:endParaRPr>
          </a:p>
        </p:txBody>
      </p:sp>
      <p:sp>
        <p:nvSpPr>
          <p:cNvPr id="5" name="Title 1"/>
          <p:cNvSpPr>
            <a:spLocks noGrp="1"/>
          </p:cNvSpPr>
          <p:nvPr>
            <p:ph type="title"/>
          </p:nvPr>
        </p:nvSpPr>
        <p:spPr>
          <a:xfrm>
            <a:off x="285720" y="500042"/>
            <a:ext cx="8449718"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eaLnBrk="1" fontAlgn="auto" hangingPunct="1">
              <a:lnSpc>
                <a:spcPct val="120000"/>
              </a:lnSpc>
              <a:spcBef>
                <a:spcPts val="580"/>
              </a:spcBef>
              <a:spcAft>
                <a:spcPts val="600"/>
              </a:spcAft>
              <a:defRPr/>
            </a:pPr>
            <a:r>
              <a:rPr lang="en-US" altLang="zh-CN" sz="3200" dirty="0" smtClean="0">
                <a:ln>
                  <a:solidFill>
                    <a:srgbClr val="FF0000"/>
                  </a:solidFill>
                </a:ln>
                <a:solidFill>
                  <a:srgbClr val="C00000"/>
                </a:solidFill>
                <a:latin typeface="黑体" pitchFamily="2" charset="-122"/>
                <a:ea typeface="黑体" pitchFamily="2" charset="-122"/>
                <a:cs typeface="+mj-cs"/>
              </a:rPr>
              <a:t>3.</a:t>
            </a:r>
            <a:r>
              <a:rPr lang="zh-CN" altLang="en-US" sz="3200" dirty="0" smtClean="0">
                <a:ln>
                  <a:solidFill>
                    <a:srgbClr val="FF0000"/>
                  </a:solidFill>
                </a:ln>
                <a:solidFill>
                  <a:srgbClr val="C00000"/>
                </a:solidFill>
                <a:latin typeface="黑体" pitchFamily="2" charset="-122"/>
                <a:ea typeface="黑体" pitchFamily="2" charset="-122"/>
                <a:cs typeface="+mj-cs"/>
              </a:rPr>
              <a:t>朴素贝叶斯分类并行化算法</a:t>
            </a:r>
            <a:endParaRPr lang="en-US" altLang="zh-CN" sz="3200" dirty="0" smtClean="0">
              <a:ln>
                <a:solidFill>
                  <a:srgbClr val="FF0000"/>
                </a:solidFill>
              </a:ln>
              <a:solidFill>
                <a:srgbClr val="C00000"/>
              </a:solidFill>
              <a:latin typeface="Arial Narrow" pitchFamily="34" charset="0"/>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36563" y="1633538"/>
            <a:ext cx="3386137" cy="3128962"/>
          </a:xfrm>
        </p:spPr>
        <p:txBody>
          <a:bodyPr>
            <a:noAutofit/>
          </a:bodyPr>
          <a:lstStyle/>
          <a:p>
            <a:pPr marL="0" indent="0" eaLnBrk="1" fontAlgn="auto" hangingPunct="1">
              <a:spcBef>
                <a:spcPts val="580"/>
              </a:spcBef>
              <a:spcAft>
                <a:spcPts val="0"/>
              </a:spcAft>
              <a:buFont typeface="Wingdings 2"/>
              <a:buNone/>
              <a:defRPr/>
            </a:pPr>
            <a:r>
              <a:rPr lang="en-US" altLang="zh-CN" sz="2400" dirty="0" smtClean="0">
                <a:latin typeface="Arial Narrow" pitchFamily="34" charset="0"/>
                <a:ea typeface="黑体" pitchFamily="49" charset="-122"/>
              </a:rPr>
              <a:t>2001</a:t>
            </a:r>
            <a:r>
              <a:rPr lang="zh-CN" altLang="en-US" sz="2400" dirty="0" smtClean="0">
                <a:latin typeface="Arial Narrow" pitchFamily="34" charset="0"/>
                <a:ea typeface="黑体" pitchFamily="49" charset="-122"/>
              </a:rPr>
              <a:t>年微软研究院的</a:t>
            </a:r>
            <a:r>
              <a:rPr lang="en-US" altLang="zh-CN" sz="2400" dirty="0" smtClean="0">
                <a:latin typeface="Arial Narrow" pitchFamily="34" charset="0"/>
                <a:ea typeface="黑体" pitchFamily="49" charset="-122"/>
              </a:rPr>
              <a:t>Banko and Brill</a:t>
            </a:r>
            <a:r>
              <a:rPr lang="zh-CN" altLang="en-US" sz="2400" dirty="0" smtClean="0">
                <a:latin typeface="Arial Narrow" pitchFamily="34" charset="0"/>
                <a:ea typeface="黑体" pitchFamily="49" charset="-122"/>
              </a:rPr>
              <a:t>*等研究发现数据越大，机器学习的精度越高；当数据不断增长时，不同算法的分类精度趋向于相同！ </a:t>
            </a:r>
            <a:endParaRPr lang="en-US" altLang="zh-CN" sz="2400" dirty="0" smtClean="0">
              <a:solidFill>
                <a:srgbClr val="D60093"/>
              </a:solidFill>
              <a:latin typeface="Arial Narrow" pitchFamily="34" charset="0"/>
              <a:ea typeface="黑体" pitchFamily="49" charset="-122"/>
            </a:endParaRPr>
          </a:p>
          <a:p>
            <a:pPr marL="274320" indent="-274320" eaLnBrk="1" fontAlgn="auto" hangingPunct="1">
              <a:spcBef>
                <a:spcPts val="580"/>
              </a:spcBef>
              <a:spcAft>
                <a:spcPts val="0"/>
              </a:spcAft>
              <a:buFont typeface="Wingdings 2"/>
              <a:buNone/>
              <a:defRPr/>
            </a:pPr>
            <a:endParaRPr lang="en-US" altLang="zh-CN" sz="1600" dirty="0" smtClean="0">
              <a:latin typeface="Arial Narrow" pitchFamily="34" charset="0"/>
              <a:ea typeface="黑体" pitchFamily="49" charset="-122"/>
            </a:endParaRPr>
          </a:p>
        </p:txBody>
      </p:sp>
      <p:pic>
        <p:nvPicPr>
          <p:cNvPr id="41986" name="Picture 2"/>
          <p:cNvPicPr>
            <a:picLocks noChangeAspect="1" noChangeArrowheads="1"/>
          </p:cNvPicPr>
          <p:nvPr/>
        </p:nvPicPr>
        <p:blipFill>
          <a:blip r:embed="rId2" cstate="print"/>
          <a:srcRect/>
          <a:stretch>
            <a:fillRect/>
          </a:stretch>
        </p:blipFill>
        <p:spPr bwMode="auto">
          <a:xfrm>
            <a:off x="3927475" y="1709738"/>
            <a:ext cx="4733925" cy="4195762"/>
          </a:xfrm>
          <a:prstGeom prst="rect">
            <a:avLst/>
          </a:prstGeom>
          <a:ln>
            <a:noFill/>
          </a:ln>
          <a:effectLst>
            <a:outerShdw blurRad="190500" algn="tl" rotWithShape="0">
              <a:srgbClr val="000000">
                <a:alpha val="70000"/>
              </a:srgbClr>
            </a:outerShdw>
          </a:effectLst>
        </p:spPr>
      </p:pic>
      <p:sp>
        <p:nvSpPr>
          <p:cNvPr id="6" name="Rectangle 5"/>
          <p:cNvSpPr/>
          <p:nvPr/>
        </p:nvSpPr>
        <p:spPr>
          <a:xfrm>
            <a:off x="411163" y="5665788"/>
            <a:ext cx="3398837" cy="577850"/>
          </a:xfrm>
          <a:prstGeom prst="rect">
            <a:avLst/>
          </a:prstGeom>
        </p:spPr>
        <p:txBody>
          <a:bodyPr>
            <a:spAutoFit/>
          </a:bodyPr>
          <a:lstStyle/>
          <a:p>
            <a:pPr fontAlgn="auto">
              <a:spcBef>
                <a:spcPts val="0"/>
              </a:spcBef>
              <a:spcAft>
                <a:spcPts val="0"/>
              </a:spcAft>
              <a:defRPr/>
            </a:pPr>
            <a:r>
              <a:rPr lang="zh-CN" altLang="en-US" sz="1050" dirty="0">
                <a:latin typeface="Verdana" pitchFamily="34" charset="0"/>
                <a:ea typeface="黑体" pitchFamily="49" charset="-122"/>
              </a:rPr>
              <a:t>* </a:t>
            </a:r>
            <a:r>
              <a:rPr lang="en-US" altLang="zh-CN" sz="1050" dirty="0">
                <a:latin typeface="Verdana" pitchFamily="34" charset="0"/>
                <a:ea typeface="+mn-ea"/>
              </a:rPr>
              <a:t>M. Banko and E. Brili (2001). </a:t>
            </a:r>
            <a:r>
              <a:rPr lang="en-US" altLang="zh-CN" sz="1050" b="1" dirty="0">
                <a:latin typeface="Verdana" pitchFamily="34" charset="0"/>
                <a:ea typeface="+mn-ea"/>
              </a:rPr>
              <a:t>Scaling to very very large corpora for natural language disambiguation</a:t>
            </a:r>
            <a:r>
              <a:rPr lang="en-US" altLang="zh-CN" sz="1050" dirty="0">
                <a:latin typeface="Verdana" pitchFamily="34" charset="0"/>
                <a:ea typeface="+mn-ea"/>
              </a:rPr>
              <a:t>. </a:t>
            </a:r>
            <a:r>
              <a:rPr lang="en-US" altLang="zh-CN" sz="1050" i="1" dirty="0">
                <a:latin typeface="Verdana" pitchFamily="34" charset="0"/>
                <a:ea typeface="+mn-ea"/>
              </a:rPr>
              <a:t>ACL 2001</a:t>
            </a:r>
            <a:endParaRPr lang="zh-CN" altLang="en-US" sz="1050" dirty="0">
              <a:latin typeface="Verdana" pitchFamily="34" charset="0"/>
              <a:ea typeface="黑体" pitchFamily="49" charset="-122"/>
            </a:endParaRPr>
          </a:p>
        </p:txBody>
      </p:sp>
      <p:sp>
        <p:nvSpPr>
          <p:cNvPr id="11269" name="Rectangle 6"/>
          <p:cNvSpPr>
            <a:spLocks noChangeArrowheads="1"/>
          </p:cNvSpPr>
          <p:nvPr/>
        </p:nvSpPr>
        <p:spPr bwMode="auto">
          <a:xfrm>
            <a:off x="407988" y="795338"/>
            <a:ext cx="5853112" cy="492125"/>
          </a:xfrm>
          <a:prstGeom prst="rect">
            <a:avLst/>
          </a:prstGeom>
          <a:noFill/>
          <a:ln w="9525">
            <a:noFill/>
            <a:miter lim="800000"/>
            <a:headEnd/>
            <a:tailEnd/>
          </a:ln>
        </p:spPr>
        <p:txBody>
          <a:bodyPr wrap="none">
            <a:spAutoFit/>
          </a:bodyPr>
          <a:lstStyle/>
          <a:p>
            <a:r>
              <a:rPr lang="zh-CN" altLang="en-US" sz="2600">
                <a:solidFill>
                  <a:srgbClr val="00B050"/>
                </a:solidFill>
                <a:latin typeface="黑体" pitchFamily="2" charset="-122"/>
                <a:ea typeface="黑体" pitchFamily="2" charset="-122"/>
              </a:rPr>
              <a:t>研究发现大数据隐含着更为准确的事实</a:t>
            </a:r>
            <a:endParaRPr lang="en-US" altLang="zh-CN" sz="2600">
              <a:solidFill>
                <a:srgbClr val="00B050"/>
              </a:solidFill>
              <a:latin typeface="黑体" pitchFamily="2" charset="-122"/>
              <a:ea typeface="黑体" pitchFamily="2" charset="-122"/>
            </a:endParaRPr>
          </a:p>
        </p:txBody>
      </p:sp>
      <p:sp>
        <p:nvSpPr>
          <p:cNvPr id="12" name="Title 1"/>
          <p:cNvSpPr>
            <a:spLocks noGrp="1"/>
          </p:cNvSpPr>
          <p:nvPr>
            <p:ph type="title"/>
          </p:nvPr>
        </p:nvSpPr>
        <p:spPr>
          <a:xfrm>
            <a:off x="4000496" y="142852"/>
            <a:ext cx="4857784"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zh-CN" altLang="en-US" sz="2400" dirty="0" smtClean="0">
                <a:ln>
                  <a:solidFill>
                    <a:srgbClr val="FF0000"/>
                  </a:solidFill>
                </a:ln>
                <a:solidFill>
                  <a:srgbClr val="C00000"/>
                </a:solidFill>
                <a:latin typeface="黑体" pitchFamily="2" charset="-122"/>
                <a:ea typeface="黑体" pitchFamily="2" charset="-122"/>
                <a:cs typeface="+mj-cs"/>
              </a:rPr>
              <a:t>数据挖掘并行算法研究的重要性</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sz="quarter" idx="1"/>
          </p:nvPr>
        </p:nvSpPr>
        <p:spPr>
          <a:xfrm>
            <a:off x="214313" y="1214438"/>
            <a:ext cx="8643937" cy="5068887"/>
          </a:xfrm>
        </p:spPr>
        <p:txBody>
          <a:bodyPr/>
          <a:lstStyle/>
          <a:p>
            <a:pPr eaLnBrk="1" hangingPunct="1">
              <a:buFont typeface="Wingdings 2" pitchFamily="18" charset="2"/>
              <a:buNone/>
            </a:pPr>
            <a:endParaRPr lang="en-US" altLang="zh-CN" sz="2400" smtClean="0">
              <a:latin typeface="黑体" pitchFamily="2" charset="-122"/>
              <a:ea typeface="黑体" pitchFamily="2" charset="-122"/>
            </a:endParaRPr>
          </a:p>
          <a:p>
            <a:pPr eaLnBrk="1" hangingPunct="1">
              <a:buFont typeface="Wingdings 2" pitchFamily="18" charset="2"/>
              <a:buNone/>
            </a:pPr>
            <a:endParaRPr lang="en-US" altLang="zh-CN" sz="2400" smtClean="0">
              <a:latin typeface="黑体" pitchFamily="2" charset="-122"/>
              <a:ea typeface="黑体" pitchFamily="2" charset="-122"/>
            </a:endParaRPr>
          </a:p>
        </p:txBody>
      </p:sp>
      <p:sp>
        <p:nvSpPr>
          <p:cNvPr id="5" name="Title 1"/>
          <p:cNvSpPr>
            <a:spLocks noGrp="1"/>
          </p:cNvSpPr>
          <p:nvPr>
            <p:ph type="title"/>
          </p:nvPr>
        </p:nvSpPr>
        <p:spPr>
          <a:xfrm>
            <a:off x="450820" y="220642"/>
            <a:ext cx="8449718"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zh-CN" altLang="en-US" sz="2400" dirty="0" smtClean="0">
                <a:ln>
                  <a:solidFill>
                    <a:srgbClr val="FF0000"/>
                  </a:solidFill>
                </a:ln>
                <a:solidFill>
                  <a:srgbClr val="C00000"/>
                </a:solidFill>
                <a:latin typeface="黑体" pitchFamily="2" charset="-122"/>
                <a:ea typeface="黑体" pitchFamily="2" charset="-122"/>
                <a:cs typeface="+mj-cs"/>
              </a:rPr>
              <a:t>朴素贝叶斯分类并行化算法</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
        <p:nvSpPr>
          <p:cNvPr id="66564" name="内容占位符 2"/>
          <p:cNvSpPr txBox="1">
            <a:spLocks/>
          </p:cNvSpPr>
          <p:nvPr/>
        </p:nvSpPr>
        <p:spPr bwMode="auto">
          <a:xfrm>
            <a:off x="341313" y="909638"/>
            <a:ext cx="8599487" cy="5068887"/>
          </a:xfrm>
          <a:prstGeom prst="rect">
            <a:avLst/>
          </a:prstGeom>
          <a:noFill/>
          <a:ln w="9525">
            <a:noFill/>
            <a:miter lim="800000"/>
            <a:headEnd/>
            <a:tailEnd/>
          </a:ln>
        </p:spPr>
        <p:txBody>
          <a:bodyPr/>
          <a:lstStyle/>
          <a:p>
            <a:pPr marL="273050" indent="-273050">
              <a:spcBef>
                <a:spcPts val="575"/>
              </a:spcBef>
              <a:buClr>
                <a:schemeClr val="accent1"/>
              </a:buClr>
              <a:buSzPct val="85000"/>
              <a:buFont typeface="Wingdings 2" pitchFamily="18" charset="2"/>
              <a:buNone/>
            </a:pPr>
            <a:r>
              <a:rPr lang="en-US" altLang="zh-CN" sz="2800" dirty="0" err="1">
                <a:solidFill>
                  <a:srgbClr val="00B050"/>
                </a:solidFill>
                <a:latin typeface="Arial Narrow" pitchFamily="34" charset="0"/>
                <a:ea typeface="黑体" pitchFamily="2" charset="-122"/>
              </a:rPr>
              <a:t>MapReduce</a:t>
            </a:r>
            <a:r>
              <a:rPr lang="zh-CN" altLang="en-US" sz="2800" dirty="0">
                <a:solidFill>
                  <a:srgbClr val="00B050"/>
                </a:solidFill>
                <a:latin typeface="Arial Narrow" pitchFamily="34" charset="0"/>
                <a:ea typeface="黑体" pitchFamily="2" charset="-122"/>
              </a:rPr>
              <a:t>并行化算法设计思路</a:t>
            </a:r>
            <a:endParaRPr lang="en-US" sz="2800" dirty="0">
              <a:solidFill>
                <a:srgbClr val="00B050"/>
              </a:solidFill>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zh-CN" altLang="en-US" sz="2400" dirty="0">
                <a:latin typeface="Arial Narrow" pitchFamily="34" charset="0"/>
                <a:ea typeface="黑体" pitchFamily="2" charset="-122"/>
              </a:rPr>
              <a:t>根据前述的思路，判断一个未标记的测试样本属于哪个类</a:t>
            </a:r>
            <a:r>
              <a:rPr lang="en-US" altLang="zh-CN" sz="2400" dirty="0">
                <a:latin typeface="Arial Narrow" pitchFamily="34" charset="0"/>
                <a:ea typeface="黑体" pitchFamily="2" charset="-122"/>
              </a:rPr>
              <a:t>Yi</a:t>
            </a:r>
            <a:r>
              <a:rPr lang="zh-CN" altLang="en-US" sz="2400" dirty="0">
                <a:latin typeface="Arial Narrow" pitchFamily="34" charset="0"/>
                <a:ea typeface="黑体" pitchFamily="2" charset="-122"/>
              </a:rPr>
              <a:t>的核心任务成为：根据训练数据集计算</a:t>
            </a:r>
            <a:r>
              <a:rPr lang="en-US" altLang="zh-CN" sz="2400" dirty="0">
                <a:latin typeface="Arial Narrow" pitchFamily="34" charset="0"/>
                <a:ea typeface="黑体" pitchFamily="2" charset="-122"/>
              </a:rPr>
              <a:t>Yi</a:t>
            </a:r>
            <a:r>
              <a:rPr lang="zh-CN" altLang="en-US" sz="2400" dirty="0">
                <a:latin typeface="Arial Narrow" pitchFamily="34" charset="0"/>
                <a:ea typeface="黑体" pitchFamily="2" charset="-122"/>
              </a:rPr>
              <a:t>出现的频度和所有属性值</a:t>
            </a:r>
            <a:r>
              <a:rPr lang="en-US" altLang="zh-CN" sz="2400" dirty="0" err="1">
                <a:latin typeface="Arial Narrow" pitchFamily="34" charset="0"/>
                <a:ea typeface="黑体" pitchFamily="2" charset="-122"/>
              </a:rPr>
              <a:t>xj</a:t>
            </a:r>
            <a:r>
              <a:rPr lang="zh-CN" altLang="en-US" sz="2400" dirty="0">
                <a:latin typeface="Arial Narrow" pitchFamily="34" charset="0"/>
                <a:ea typeface="黑体" pitchFamily="2" charset="-122"/>
              </a:rPr>
              <a:t>在</a:t>
            </a:r>
            <a:r>
              <a:rPr lang="en-US" altLang="zh-CN" sz="2400" dirty="0">
                <a:latin typeface="Arial Narrow" pitchFamily="34" charset="0"/>
                <a:ea typeface="黑体" pitchFamily="2" charset="-122"/>
              </a:rPr>
              <a:t>Yi</a:t>
            </a:r>
            <a:r>
              <a:rPr lang="zh-CN" altLang="en-US" sz="2400" dirty="0">
                <a:latin typeface="Arial Narrow" pitchFamily="34" charset="0"/>
                <a:ea typeface="黑体" pitchFamily="2" charset="-122"/>
              </a:rPr>
              <a:t>中出现的频度。</a:t>
            </a:r>
            <a:endParaRPr lang="en-US" altLang="zh-CN" sz="2400" dirty="0">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zh-CN" altLang="en-US" sz="2400" dirty="0">
                <a:latin typeface="Arial Narrow" pitchFamily="34" charset="0"/>
                <a:ea typeface="黑体" pitchFamily="2" charset="-122"/>
              </a:rPr>
              <a:t>据此，并行化算法设计的基本思路是：用</a:t>
            </a:r>
            <a:r>
              <a:rPr lang="en-US" altLang="zh-CN" sz="2400" dirty="0" err="1">
                <a:latin typeface="Arial Narrow" pitchFamily="34" charset="0"/>
                <a:ea typeface="黑体" pitchFamily="2" charset="-122"/>
              </a:rPr>
              <a:t>MapReduce</a:t>
            </a:r>
            <a:r>
              <a:rPr lang="zh-CN" altLang="en-US" sz="2400" dirty="0">
                <a:latin typeface="Arial Narrow" pitchFamily="34" charset="0"/>
                <a:ea typeface="黑体" pitchFamily="2" charset="-122"/>
              </a:rPr>
              <a:t>扫描训练数据集，计算每个分类</a:t>
            </a:r>
            <a:r>
              <a:rPr lang="en-US" altLang="zh-CN" sz="2400" dirty="0">
                <a:latin typeface="Arial Narrow" pitchFamily="34" charset="0"/>
                <a:ea typeface="黑体" pitchFamily="2" charset="-122"/>
              </a:rPr>
              <a:t>Yi</a:t>
            </a:r>
            <a:r>
              <a:rPr lang="zh-CN" altLang="en-US" sz="2400" dirty="0">
                <a:latin typeface="Arial Narrow" pitchFamily="34" charset="0"/>
                <a:ea typeface="黑体" pitchFamily="2" charset="-122"/>
              </a:rPr>
              <a:t>出现的频度</a:t>
            </a:r>
            <a:r>
              <a:rPr lang="en-US" altLang="zh-CN" sz="2400" dirty="0" err="1">
                <a:latin typeface="Arial Narrow" pitchFamily="34" charset="0"/>
                <a:ea typeface="黑体" pitchFamily="2" charset="-122"/>
              </a:rPr>
              <a:t>FYi</a:t>
            </a:r>
            <a:r>
              <a:rPr lang="en-US" altLang="zh-CN" sz="2400" dirty="0">
                <a:latin typeface="Arial Narrow" pitchFamily="34" charset="0"/>
                <a:ea typeface="黑体" pitchFamily="2" charset="-122"/>
              </a:rPr>
              <a:t> (</a:t>
            </a:r>
            <a:r>
              <a:rPr lang="zh-CN" altLang="en-US" sz="2400" dirty="0">
                <a:latin typeface="Arial Narrow" pitchFamily="34" charset="0"/>
                <a:ea typeface="黑体" pitchFamily="2" charset="-122"/>
              </a:rPr>
              <a:t>即</a:t>
            </a:r>
            <a:r>
              <a:rPr lang="en-US" altLang="zh-CN" sz="2400" dirty="0">
                <a:latin typeface="Arial Narrow" pitchFamily="34" charset="0"/>
                <a:ea typeface="黑体" pitchFamily="2" charset="-122"/>
              </a:rPr>
              <a:t>P(Yi))</a:t>
            </a:r>
            <a:r>
              <a:rPr lang="zh-CN" altLang="en-US" sz="2400" dirty="0">
                <a:latin typeface="Arial Narrow" pitchFamily="34" charset="0"/>
                <a:ea typeface="黑体" pitchFamily="2" charset="-122"/>
              </a:rPr>
              <a:t>、以及每个属性值出现在</a:t>
            </a:r>
            <a:r>
              <a:rPr lang="en-US" altLang="zh-CN" sz="2400" dirty="0">
                <a:latin typeface="Arial Narrow" pitchFamily="34" charset="0"/>
                <a:ea typeface="黑体" pitchFamily="2" charset="-122"/>
              </a:rPr>
              <a:t>Yi</a:t>
            </a:r>
            <a:r>
              <a:rPr lang="zh-CN" altLang="en-US" sz="2400" dirty="0">
                <a:latin typeface="Arial Narrow" pitchFamily="34" charset="0"/>
                <a:ea typeface="黑体" pitchFamily="2" charset="-122"/>
              </a:rPr>
              <a:t>中的频度</a:t>
            </a:r>
            <a:r>
              <a:rPr lang="en-US" altLang="zh-CN" sz="2400" dirty="0" err="1">
                <a:latin typeface="Arial Narrow" pitchFamily="34" charset="0"/>
                <a:ea typeface="黑体" pitchFamily="2" charset="-122"/>
              </a:rPr>
              <a:t>FxYij</a:t>
            </a:r>
            <a:r>
              <a:rPr lang="en-US" altLang="zh-CN" sz="2400" dirty="0">
                <a:latin typeface="Arial Narrow" pitchFamily="34" charset="0"/>
                <a:ea typeface="黑体" pitchFamily="2" charset="-122"/>
              </a:rPr>
              <a:t> (</a:t>
            </a:r>
            <a:r>
              <a:rPr lang="zh-CN" altLang="en-US" sz="2400" dirty="0">
                <a:latin typeface="Arial Narrow" pitchFamily="34" charset="0"/>
                <a:ea typeface="黑体" pitchFamily="2" charset="-122"/>
              </a:rPr>
              <a:t>即</a:t>
            </a:r>
            <a:r>
              <a:rPr lang="en-US" altLang="zh-CN" sz="2400" dirty="0">
                <a:latin typeface="Arial Narrow" pitchFamily="34" charset="0"/>
                <a:ea typeface="黑体" pitchFamily="2" charset="-122"/>
              </a:rPr>
              <a:t> P(</a:t>
            </a:r>
            <a:r>
              <a:rPr lang="en-US" altLang="zh-CN" sz="2400" dirty="0" err="1">
                <a:latin typeface="Arial Narrow" pitchFamily="34" charset="0"/>
                <a:ea typeface="黑体" pitchFamily="2" charset="-122"/>
              </a:rPr>
              <a:t>xj|Yi</a:t>
            </a:r>
            <a:r>
              <a:rPr lang="en-US" altLang="zh-CN" sz="2400" dirty="0">
                <a:latin typeface="Arial Narrow" pitchFamily="34" charset="0"/>
                <a:ea typeface="黑体" pitchFamily="2" charset="-122"/>
              </a:rPr>
              <a:t>))</a:t>
            </a:r>
          </a:p>
          <a:p>
            <a:pPr marL="273050" indent="-273050">
              <a:spcBef>
                <a:spcPts val="575"/>
              </a:spcBef>
              <a:buClr>
                <a:schemeClr val="accent1"/>
              </a:buClr>
              <a:buSzPct val="85000"/>
              <a:buFont typeface="Wingdings 2" pitchFamily="18" charset="2"/>
              <a:buChar char=""/>
            </a:pPr>
            <a:r>
              <a:rPr lang="zh-CN" altLang="en-US" sz="2400" dirty="0">
                <a:solidFill>
                  <a:srgbClr val="C00000"/>
                </a:solidFill>
                <a:latin typeface="Arial Narrow" pitchFamily="34" charset="0"/>
                <a:ea typeface="黑体" pitchFamily="2" charset="-122"/>
              </a:rPr>
              <a:t>而在</a:t>
            </a:r>
            <a:r>
              <a:rPr lang="en-US" altLang="zh-CN" sz="2400" dirty="0" err="1">
                <a:solidFill>
                  <a:srgbClr val="C00000"/>
                </a:solidFill>
                <a:latin typeface="Arial Narrow" pitchFamily="34" charset="0"/>
                <a:ea typeface="黑体" pitchFamily="2" charset="-122"/>
              </a:rPr>
              <a:t>MapReduce</a:t>
            </a:r>
            <a:r>
              <a:rPr lang="zh-CN" altLang="en-US" sz="2400" dirty="0">
                <a:solidFill>
                  <a:srgbClr val="C00000"/>
                </a:solidFill>
                <a:latin typeface="Arial Narrow" pitchFamily="34" charset="0"/>
                <a:ea typeface="黑体" pitchFamily="2" charset="-122"/>
              </a:rPr>
              <a:t>中对训练数据集进行以上的频度计算时，实际上就是简单地统计</a:t>
            </a:r>
            <a:r>
              <a:rPr lang="en-US" altLang="zh-CN" sz="2400" dirty="0">
                <a:solidFill>
                  <a:srgbClr val="C00000"/>
                </a:solidFill>
                <a:latin typeface="Arial Narrow" pitchFamily="34" charset="0"/>
                <a:ea typeface="黑体" pitchFamily="2" charset="-122"/>
              </a:rPr>
              <a:t>Yi</a:t>
            </a:r>
            <a:r>
              <a:rPr lang="zh-CN" altLang="en-US" sz="2400" dirty="0">
                <a:solidFill>
                  <a:srgbClr val="C00000"/>
                </a:solidFill>
                <a:latin typeface="Arial Narrow" pitchFamily="34" charset="0"/>
                <a:ea typeface="黑体" pitchFamily="2" charset="-122"/>
              </a:rPr>
              <a:t>和每个</a:t>
            </a:r>
            <a:r>
              <a:rPr lang="en-US" altLang="zh-CN" sz="2400" dirty="0" err="1" smtClean="0">
                <a:solidFill>
                  <a:srgbClr val="C00000"/>
                </a:solidFill>
                <a:latin typeface="Arial Narrow" pitchFamily="34" charset="0"/>
                <a:ea typeface="黑体" pitchFamily="2" charset="-122"/>
              </a:rPr>
              <a:t>xj</a:t>
            </a:r>
            <a:r>
              <a:rPr lang="zh-CN" altLang="en-US" sz="2400" dirty="0" smtClean="0">
                <a:solidFill>
                  <a:srgbClr val="C00000"/>
                </a:solidFill>
                <a:latin typeface="Arial Narrow" pitchFamily="34" charset="0"/>
                <a:ea typeface="黑体" pitchFamily="2" charset="-122"/>
              </a:rPr>
              <a:t>在</a:t>
            </a:r>
            <a:r>
              <a:rPr lang="en-US" altLang="zh-CN" sz="2400" dirty="0" smtClean="0">
                <a:solidFill>
                  <a:srgbClr val="C00000"/>
                </a:solidFill>
                <a:latin typeface="Arial Narrow" pitchFamily="34" charset="0"/>
                <a:ea typeface="黑体" pitchFamily="2" charset="-122"/>
              </a:rPr>
              <a:t>Yi</a:t>
            </a:r>
            <a:r>
              <a:rPr lang="zh-CN" altLang="en-US" sz="2400" dirty="0" smtClean="0">
                <a:solidFill>
                  <a:srgbClr val="C00000"/>
                </a:solidFill>
                <a:latin typeface="Arial Narrow" pitchFamily="34" charset="0"/>
                <a:ea typeface="黑体" pitchFamily="2" charset="-122"/>
              </a:rPr>
              <a:t>中出</a:t>
            </a:r>
            <a:r>
              <a:rPr lang="zh-CN" altLang="en-US" sz="2400" dirty="0">
                <a:solidFill>
                  <a:srgbClr val="C00000"/>
                </a:solidFill>
                <a:latin typeface="Arial Narrow" pitchFamily="34" charset="0"/>
                <a:ea typeface="黑体" pitchFamily="2" charset="-122"/>
              </a:rPr>
              <a:t>现的频度</a:t>
            </a:r>
            <a:endParaRPr lang="en-US" altLang="zh-CN" sz="2400" dirty="0">
              <a:solidFill>
                <a:srgbClr val="C00000"/>
              </a:solidFill>
              <a:latin typeface="Arial Narrow" pitchFamily="34" charset="0"/>
              <a:ea typeface="黑体" pitchFamily="2" charset="-122"/>
            </a:endParaRPr>
          </a:p>
          <a:p>
            <a:pPr marL="273050" indent="-273050">
              <a:spcBef>
                <a:spcPts val="575"/>
              </a:spcBef>
              <a:buClr>
                <a:schemeClr val="accent1"/>
              </a:buClr>
              <a:buSzPct val="85000"/>
              <a:buFont typeface="Wingdings 2" pitchFamily="18" charset="2"/>
              <a:buChar char=""/>
            </a:pPr>
            <a:r>
              <a:rPr lang="zh-CN" altLang="en-US" sz="2400" dirty="0">
                <a:latin typeface="Arial Narrow" pitchFamily="34" charset="0"/>
                <a:ea typeface="黑体" pitchFamily="2" charset="-122"/>
              </a:rPr>
              <a:t>在进行分类预测时，对一个未标记的测试样本</a:t>
            </a:r>
            <a:r>
              <a:rPr lang="en-US" altLang="zh-CN" sz="2400" dirty="0">
                <a:latin typeface="Arial Narrow" pitchFamily="34" charset="0"/>
                <a:ea typeface="黑体" pitchFamily="2" charset="-122"/>
              </a:rPr>
              <a:t>X</a:t>
            </a:r>
            <a:r>
              <a:rPr lang="zh-CN" altLang="en-US" sz="2400" dirty="0">
                <a:latin typeface="Arial Narrow" pitchFamily="34" charset="0"/>
                <a:ea typeface="黑体" pitchFamily="2" charset="-122"/>
              </a:rPr>
              <a:t>，根据其包含的每个具体属性值</a:t>
            </a:r>
            <a:r>
              <a:rPr lang="en-US" altLang="zh-CN" sz="2400" dirty="0" err="1">
                <a:latin typeface="Arial Narrow" pitchFamily="34" charset="0"/>
                <a:ea typeface="黑体" pitchFamily="2" charset="-122"/>
              </a:rPr>
              <a:t>xj</a:t>
            </a:r>
            <a:r>
              <a:rPr lang="zh-CN" altLang="en-US" sz="2400" dirty="0">
                <a:latin typeface="Arial Narrow" pitchFamily="34" charset="0"/>
                <a:ea typeface="黑体" pitchFamily="2" charset="-122"/>
              </a:rPr>
              <a:t>，根据从训练数据集计算出的</a:t>
            </a:r>
            <a:r>
              <a:rPr lang="en-US" altLang="zh-CN" sz="2400" dirty="0" err="1">
                <a:latin typeface="Arial Narrow" pitchFamily="34" charset="0"/>
                <a:ea typeface="黑体" pitchFamily="2" charset="-122"/>
              </a:rPr>
              <a:t>FxYij</a:t>
            </a:r>
            <a:r>
              <a:rPr lang="zh-CN" altLang="en-US" sz="2400" dirty="0">
                <a:latin typeface="Arial Narrow" pitchFamily="34" charset="0"/>
                <a:ea typeface="黑体" pitchFamily="2" charset="-122"/>
              </a:rPr>
              <a:t>进行求积得到</a:t>
            </a:r>
            <a:r>
              <a:rPr lang="en-US" altLang="zh-CN" sz="2400" dirty="0" err="1">
                <a:latin typeface="Arial Narrow" pitchFamily="34" charset="0"/>
                <a:ea typeface="黑体" pitchFamily="2" charset="-122"/>
              </a:rPr>
              <a:t>FXYi</a:t>
            </a:r>
            <a:r>
              <a:rPr lang="en-US" altLang="zh-CN" sz="2400" dirty="0">
                <a:latin typeface="Arial Narrow" pitchFamily="34" charset="0"/>
                <a:ea typeface="黑体" pitchFamily="2" charset="-122"/>
              </a:rPr>
              <a:t>(</a:t>
            </a:r>
            <a:r>
              <a:rPr lang="zh-CN" altLang="en-US" sz="2400" dirty="0">
                <a:latin typeface="Arial Narrow" pitchFamily="34" charset="0"/>
                <a:ea typeface="黑体" pitchFamily="2" charset="-122"/>
              </a:rPr>
              <a:t>即</a:t>
            </a:r>
            <a:r>
              <a:rPr lang="en-US" altLang="zh-CN" sz="2400" dirty="0">
                <a:latin typeface="Arial Narrow" pitchFamily="34" charset="0"/>
                <a:ea typeface="黑体" pitchFamily="2" charset="-122"/>
              </a:rPr>
              <a:t>P(</a:t>
            </a:r>
            <a:r>
              <a:rPr lang="en-US" altLang="zh-CN" sz="2400" dirty="0" err="1">
                <a:latin typeface="Arial Narrow" pitchFamily="34" charset="0"/>
                <a:ea typeface="黑体" pitchFamily="2" charset="-122"/>
              </a:rPr>
              <a:t>X|Yi</a:t>
            </a:r>
            <a:r>
              <a:rPr lang="en-US" altLang="zh-CN" sz="2400" dirty="0">
                <a:latin typeface="Arial Narrow" pitchFamily="34" charset="0"/>
                <a:ea typeface="黑体" pitchFamily="2" charset="-122"/>
              </a:rPr>
              <a:t>))</a:t>
            </a:r>
            <a:r>
              <a:rPr lang="zh-CN" altLang="en-US" sz="2400" dirty="0">
                <a:latin typeface="Arial Narrow" pitchFamily="34" charset="0"/>
                <a:ea typeface="黑体" pitchFamily="2" charset="-122"/>
              </a:rPr>
              <a:t>，再乘以</a:t>
            </a:r>
            <a:r>
              <a:rPr lang="en-US" altLang="zh-CN" sz="2400" dirty="0" err="1">
                <a:latin typeface="Arial Narrow" pitchFamily="34" charset="0"/>
                <a:ea typeface="黑体" pitchFamily="2" charset="-122"/>
              </a:rPr>
              <a:t>FYi</a:t>
            </a:r>
            <a:r>
              <a:rPr lang="zh-CN" altLang="en-US" sz="2400" dirty="0">
                <a:latin typeface="Arial Narrow" pitchFamily="34" charset="0"/>
                <a:ea typeface="黑体" pitchFamily="2" charset="-122"/>
              </a:rPr>
              <a:t>即可得到</a:t>
            </a:r>
            <a:r>
              <a:rPr lang="en-US" altLang="zh-CN" sz="2400" dirty="0">
                <a:latin typeface="Arial Narrow" pitchFamily="34" charset="0"/>
                <a:ea typeface="黑体" pitchFamily="2" charset="-122"/>
              </a:rPr>
              <a:t>X</a:t>
            </a:r>
            <a:r>
              <a:rPr lang="zh-CN" altLang="en-US" sz="2400" dirty="0">
                <a:latin typeface="Arial Narrow" pitchFamily="34" charset="0"/>
                <a:ea typeface="黑体" pitchFamily="2" charset="-122"/>
              </a:rPr>
              <a:t>在各个</a:t>
            </a:r>
            <a:r>
              <a:rPr lang="en-US" altLang="zh-CN" sz="2400" dirty="0">
                <a:latin typeface="Arial Narrow" pitchFamily="34" charset="0"/>
                <a:ea typeface="黑体" pitchFamily="2" charset="-122"/>
              </a:rPr>
              <a:t>Yi</a:t>
            </a:r>
            <a:r>
              <a:rPr lang="zh-CN" altLang="en-US" sz="2400" dirty="0">
                <a:latin typeface="Arial Narrow" pitchFamily="34" charset="0"/>
                <a:ea typeface="黑体" pitchFamily="2" charset="-122"/>
              </a:rPr>
              <a:t>中出现的频度</a:t>
            </a:r>
            <a:r>
              <a:rPr lang="en-US" altLang="zh-CN" sz="2400" dirty="0">
                <a:latin typeface="Arial Narrow" pitchFamily="34" charset="0"/>
                <a:ea typeface="黑体" pitchFamily="2" charset="-122"/>
              </a:rPr>
              <a:t>P(</a:t>
            </a:r>
            <a:r>
              <a:rPr lang="en-US" altLang="zh-CN" sz="2400" dirty="0" err="1">
                <a:latin typeface="Arial Narrow" pitchFamily="34" charset="0"/>
                <a:ea typeface="黑体" pitchFamily="2" charset="-122"/>
              </a:rPr>
              <a:t>X|Yi</a:t>
            </a:r>
            <a:r>
              <a:rPr lang="en-US" altLang="zh-CN" sz="2400" dirty="0">
                <a:latin typeface="Arial Narrow" pitchFamily="34" charset="0"/>
                <a:ea typeface="黑体" pitchFamily="2" charset="-122"/>
              </a:rPr>
              <a:t>)P(Yi)</a:t>
            </a:r>
            <a:r>
              <a:rPr lang="zh-CN" altLang="en-US" sz="2400" dirty="0">
                <a:latin typeface="Arial Narrow" pitchFamily="34" charset="0"/>
                <a:ea typeface="黑体" pitchFamily="2" charset="-122"/>
              </a:rPr>
              <a:t>，取得最大频度的</a:t>
            </a:r>
            <a:r>
              <a:rPr lang="en-US" altLang="zh-CN" sz="2400" dirty="0">
                <a:latin typeface="Arial Narrow" pitchFamily="34" charset="0"/>
                <a:ea typeface="黑体" pitchFamily="2" charset="-122"/>
              </a:rPr>
              <a:t>Yi</a:t>
            </a:r>
            <a:r>
              <a:rPr lang="zh-CN" altLang="en-US" sz="2400" dirty="0">
                <a:latin typeface="Arial Narrow" pitchFamily="34" charset="0"/>
                <a:ea typeface="黑体" pitchFamily="2" charset="-122"/>
              </a:rPr>
              <a:t>即为</a:t>
            </a:r>
            <a:r>
              <a:rPr lang="en-US" altLang="zh-CN" sz="2400" dirty="0">
                <a:latin typeface="Arial Narrow" pitchFamily="34" charset="0"/>
                <a:ea typeface="黑体" pitchFamily="2" charset="-122"/>
              </a:rPr>
              <a:t>X</a:t>
            </a:r>
            <a:r>
              <a:rPr lang="zh-CN" altLang="en-US" sz="2400" dirty="0">
                <a:latin typeface="Arial Narrow" pitchFamily="34" charset="0"/>
                <a:ea typeface="黑体" pitchFamily="2" charset="-122"/>
              </a:rPr>
              <a:t>所属的分类。</a:t>
            </a:r>
            <a:endParaRPr lang="en-US" altLang="zh-CN" sz="2400" dirty="0">
              <a:latin typeface="Arial Narrow" pitchFamily="34" charset="0"/>
              <a:ea typeface="黑体" pitchFamily="2" charset="-122"/>
            </a:endParaRPr>
          </a:p>
        </p:txBody>
      </p:sp>
    </p:spTree>
  </p:cSld>
  <p:clrMapOvr>
    <a:masterClrMapping/>
  </p:clrMapOvr>
  <p:transition spd="med">
    <p:pull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p:cNvSpPr>
          <p:nvPr>
            <p:ph sz="quarter" idx="1"/>
          </p:nvPr>
        </p:nvSpPr>
        <p:spPr>
          <a:xfrm>
            <a:off x="214313" y="1214438"/>
            <a:ext cx="8643937" cy="5068887"/>
          </a:xfrm>
        </p:spPr>
        <p:txBody>
          <a:bodyPr/>
          <a:lstStyle/>
          <a:p>
            <a:pPr eaLnBrk="1" hangingPunct="1">
              <a:buFont typeface="Wingdings 2" pitchFamily="18" charset="2"/>
              <a:buNone/>
            </a:pPr>
            <a:endParaRPr lang="en-US" altLang="zh-CN" sz="2400" dirty="0" smtClean="0">
              <a:latin typeface="黑体" pitchFamily="2" charset="-122"/>
              <a:ea typeface="黑体" pitchFamily="2" charset="-122"/>
            </a:endParaRPr>
          </a:p>
          <a:p>
            <a:pPr eaLnBrk="1" hangingPunct="1">
              <a:buFont typeface="Wingdings 2" pitchFamily="18" charset="2"/>
              <a:buNone/>
            </a:pPr>
            <a:endParaRPr lang="en-US" altLang="zh-CN" sz="2400" dirty="0" smtClean="0">
              <a:latin typeface="黑体" pitchFamily="2" charset="-122"/>
              <a:ea typeface="黑体" pitchFamily="2" charset="-122"/>
            </a:endParaRPr>
          </a:p>
        </p:txBody>
      </p:sp>
      <p:sp>
        <p:nvSpPr>
          <p:cNvPr id="5" name="Title 1"/>
          <p:cNvSpPr>
            <a:spLocks noGrp="1"/>
          </p:cNvSpPr>
          <p:nvPr>
            <p:ph type="title"/>
          </p:nvPr>
        </p:nvSpPr>
        <p:spPr>
          <a:xfrm>
            <a:off x="450820" y="220642"/>
            <a:ext cx="8449718"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zh-CN" altLang="en-US" sz="2400" dirty="0" smtClean="0">
                <a:ln>
                  <a:solidFill>
                    <a:srgbClr val="FF0000"/>
                  </a:solidFill>
                </a:ln>
                <a:solidFill>
                  <a:srgbClr val="C00000"/>
                </a:solidFill>
                <a:latin typeface="黑体" pitchFamily="2" charset="-122"/>
                <a:ea typeface="黑体" pitchFamily="2" charset="-122"/>
                <a:cs typeface="+mj-cs"/>
              </a:rPr>
              <a:t>朴素贝叶斯分类并行化算法</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
        <p:nvSpPr>
          <p:cNvPr id="4" name="内容占位符 2"/>
          <p:cNvSpPr txBox="1">
            <a:spLocks/>
          </p:cNvSpPr>
          <p:nvPr/>
        </p:nvSpPr>
        <p:spPr>
          <a:xfrm>
            <a:off x="328613" y="846138"/>
            <a:ext cx="8599487" cy="6011862"/>
          </a:xfrm>
          <a:prstGeom prst="rect">
            <a:avLst/>
          </a:prstGeom>
        </p:spPr>
        <p:txBody>
          <a:bodyPr/>
          <a:lstStyle/>
          <a:p>
            <a:pPr marL="274320" indent="-274320" fontAlgn="auto">
              <a:spcBef>
                <a:spcPts val="580"/>
              </a:spcBef>
              <a:spcAft>
                <a:spcPts val="0"/>
              </a:spcAft>
              <a:buClr>
                <a:schemeClr val="accent1"/>
              </a:buClr>
              <a:buSzPct val="85000"/>
              <a:buFont typeface="Wingdings 2"/>
              <a:buNone/>
              <a:defRPr/>
            </a:pPr>
            <a:r>
              <a:rPr lang="en-US" altLang="zh-CN" sz="2800" dirty="0">
                <a:solidFill>
                  <a:srgbClr val="00B050"/>
                </a:solidFill>
                <a:latin typeface="黑体" pitchFamily="2" charset="-122"/>
                <a:ea typeface="黑体" pitchFamily="2" charset="-122"/>
              </a:rPr>
              <a:t>MapReduce</a:t>
            </a:r>
            <a:r>
              <a:rPr lang="zh-CN" altLang="en-US" sz="2800" dirty="0">
                <a:solidFill>
                  <a:srgbClr val="00B050"/>
                </a:solidFill>
                <a:latin typeface="黑体" pitchFamily="2" charset="-122"/>
                <a:ea typeface="黑体" pitchFamily="2" charset="-122"/>
              </a:rPr>
              <a:t>并行化算法实现</a:t>
            </a:r>
            <a:endParaRPr lang="en-US" sz="2800" dirty="0">
              <a:solidFill>
                <a:srgbClr val="00B050"/>
              </a:solidFill>
              <a:latin typeface="黑体" pitchFamily="2" charset="-122"/>
              <a:ea typeface="黑体" pitchFamily="2" charset="-122"/>
            </a:endParaRPr>
          </a:p>
          <a:p>
            <a:pPr fontAlgn="auto">
              <a:spcBef>
                <a:spcPts val="600"/>
              </a:spcBef>
              <a:spcAft>
                <a:spcPts val="600"/>
              </a:spcAft>
              <a:defRPr/>
            </a:pPr>
            <a:r>
              <a:rPr lang="en-US" altLang="zh-CN" sz="2400" dirty="0">
                <a:solidFill>
                  <a:srgbClr val="0000FF"/>
                </a:solidFill>
                <a:latin typeface="黑体" pitchFamily="2" charset="-122"/>
                <a:ea typeface="黑体" pitchFamily="2" charset="-122"/>
              </a:rPr>
              <a:t>  </a:t>
            </a:r>
            <a:r>
              <a:rPr lang="zh-CN" altLang="en-US" sz="2400" dirty="0">
                <a:solidFill>
                  <a:srgbClr val="0000FF"/>
                </a:solidFill>
                <a:latin typeface="黑体" pitchFamily="2" charset="-122"/>
                <a:ea typeface="黑体" pitchFamily="2" charset="-122"/>
              </a:rPr>
              <a:t>训练数据集</a:t>
            </a:r>
            <a:r>
              <a:rPr lang="en-US" altLang="zh-CN" sz="2400" dirty="0">
                <a:solidFill>
                  <a:srgbClr val="0000FF"/>
                </a:solidFill>
                <a:latin typeface="黑体" pitchFamily="2" charset="-122"/>
                <a:ea typeface="黑体" pitchFamily="2" charset="-122"/>
              </a:rPr>
              <a:t>Yi</a:t>
            </a:r>
            <a:r>
              <a:rPr lang="zh-CN" altLang="en-US" sz="2400" dirty="0">
                <a:solidFill>
                  <a:srgbClr val="0000FF"/>
                </a:solidFill>
                <a:latin typeface="黑体" pitchFamily="2" charset="-122"/>
                <a:ea typeface="黑体" pitchFamily="2" charset="-122"/>
              </a:rPr>
              <a:t>频度统计</a:t>
            </a:r>
            <a:r>
              <a:rPr lang="en-US" altLang="zh-CN" sz="2400" dirty="0">
                <a:solidFill>
                  <a:srgbClr val="0000FF"/>
                </a:solidFill>
                <a:ea typeface="+mn-ea"/>
                <a:cs typeface="Arial" pitchFamily="34" charset="0"/>
              </a:rPr>
              <a:t>Mapper</a:t>
            </a:r>
            <a:r>
              <a:rPr lang="zh-CN" altLang="en-US" sz="2400" dirty="0">
                <a:solidFill>
                  <a:srgbClr val="0000FF"/>
                </a:solidFill>
                <a:latin typeface="黑体" pitchFamily="2" charset="-122"/>
                <a:ea typeface="黑体" pitchFamily="2" charset="-122"/>
                <a:cs typeface="Arial" pitchFamily="34" charset="0"/>
              </a:rPr>
              <a:t>伪代码</a:t>
            </a:r>
            <a:endParaRPr lang="en-US" altLang="zh-CN" sz="3100" dirty="0">
              <a:solidFill>
                <a:srgbClr val="0000FF"/>
              </a:solidFill>
              <a:latin typeface="黑体" pitchFamily="2" charset="-122"/>
              <a:ea typeface="黑体" pitchFamily="2" charset="-122"/>
              <a:cs typeface="Arial" pitchFamily="34" charset="0"/>
            </a:endParaRPr>
          </a:p>
          <a:p>
            <a:pPr marL="547688" lvl="1" fontAlgn="auto">
              <a:spcBef>
                <a:spcPts val="0"/>
              </a:spcBef>
              <a:spcAft>
                <a:spcPts val="0"/>
              </a:spcAft>
              <a:defRPr/>
            </a:pPr>
            <a:r>
              <a:rPr lang="en-US" altLang="zh-CN" sz="2000" b="1" dirty="0">
                <a:solidFill>
                  <a:srgbClr val="C00000"/>
                </a:solidFill>
                <a:ea typeface="+mn-ea"/>
                <a:cs typeface="Arial" pitchFamily="34" charset="0"/>
              </a:rPr>
              <a:t>class Mapper</a:t>
            </a:r>
          </a:p>
          <a:p>
            <a:pPr marL="547688" lvl="1" fontAlgn="auto">
              <a:spcBef>
                <a:spcPts val="0"/>
              </a:spcBef>
              <a:spcAft>
                <a:spcPts val="0"/>
              </a:spcAft>
              <a:defRPr/>
            </a:pPr>
            <a:r>
              <a:rPr lang="en-US" altLang="zh-CN" sz="2000" dirty="0">
                <a:solidFill>
                  <a:srgbClr val="C00000"/>
                </a:solidFill>
                <a:ea typeface="+mn-ea"/>
                <a:cs typeface="Arial" pitchFamily="34" charset="0"/>
              </a:rPr>
              <a:t>m</a:t>
            </a:r>
            <a:r>
              <a:rPr lang="nl-NL" altLang="zh-CN" sz="2000" dirty="0">
                <a:solidFill>
                  <a:srgbClr val="C00000"/>
                </a:solidFill>
                <a:ea typeface="+mn-ea"/>
                <a:cs typeface="Arial" pitchFamily="34" charset="0"/>
              </a:rPr>
              <a:t>ap(</a:t>
            </a:r>
            <a:r>
              <a:rPr lang="en-US" altLang="zh-CN" sz="2000" dirty="0">
                <a:solidFill>
                  <a:srgbClr val="C00000"/>
                </a:solidFill>
                <a:ea typeface="+mn-ea"/>
                <a:cs typeface="Arial" pitchFamily="34" charset="0"/>
              </a:rPr>
              <a:t>key</a:t>
            </a:r>
            <a:r>
              <a:rPr lang="nl-NL" altLang="zh-CN" sz="2000" dirty="0">
                <a:solidFill>
                  <a:srgbClr val="C00000"/>
                </a:solidFill>
                <a:ea typeface="+mn-ea"/>
                <a:cs typeface="Arial" pitchFamily="34" charset="0"/>
              </a:rPr>
              <a:t>, </a:t>
            </a:r>
            <a:r>
              <a:rPr lang="en-US" altLang="zh-CN" sz="2000" dirty="0">
                <a:solidFill>
                  <a:srgbClr val="C00000"/>
                </a:solidFill>
                <a:ea typeface="+mn-ea"/>
                <a:cs typeface="Arial" pitchFamily="34" charset="0"/>
              </a:rPr>
              <a:t>tr</a:t>
            </a:r>
            <a:r>
              <a:rPr lang="nl-NL" altLang="zh-CN" sz="2000" dirty="0">
                <a:solidFill>
                  <a:srgbClr val="C00000"/>
                </a:solidFill>
                <a:ea typeface="+mn-ea"/>
                <a:cs typeface="Arial" pitchFamily="34" charset="0"/>
              </a:rPr>
              <a:t>) </a:t>
            </a:r>
            <a:r>
              <a:rPr lang="nl-NL" altLang="zh-CN" sz="2000" dirty="0">
                <a:solidFill>
                  <a:srgbClr val="0066FF"/>
                </a:solidFill>
                <a:ea typeface="+mn-ea"/>
                <a:cs typeface="Arial" pitchFamily="34" charset="0"/>
              </a:rPr>
              <a:t> // </a:t>
            </a:r>
            <a:r>
              <a:rPr lang="en-US" altLang="zh-CN" sz="2000" dirty="0">
                <a:solidFill>
                  <a:srgbClr val="0066FF"/>
                </a:solidFill>
                <a:ea typeface="+mn-ea"/>
                <a:cs typeface="Arial" pitchFamily="34" charset="0"/>
              </a:rPr>
              <a:t>tr</a:t>
            </a:r>
            <a:r>
              <a:rPr lang="zh-CN" altLang="en-US" sz="2000" b="1" dirty="0">
                <a:solidFill>
                  <a:srgbClr val="0066FF"/>
                </a:solidFill>
                <a:ea typeface="+mn-ea"/>
                <a:cs typeface="Arial" pitchFamily="34" charset="0"/>
              </a:rPr>
              <a:t>为一个训练样本</a:t>
            </a:r>
            <a:endParaRPr lang="nl-NL" altLang="zh-CN" sz="2000" b="1" dirty="0">
              <a:solidFill>
                <a:srgbClr val="0066FF"/>
              </a:solidFill>
              <a:ea typeface="+mn-ea"/>
              <a:cs typeface="Arial" pitchFamily="34" charset="0"/>
            </a:endParaRPr>
          </a:p>
          <a:p>
            <a:pPr marL="547688" lvl="1" fontAlgn="auto">
              <a:spcBef>
                <a:spcPts val="0"/>
              </a:spcBef>
              <a:spcAft>
                <a:spcPts val="0"/>
              </a:spcAft>
              <a:defRPr/>
            </a:pPr>
            <a:r>
              <a:rPr lang="en-US" altLang="zh-CN" sz="2000" dirty="0">
                <a:ea typeface="+mn-ea"/>
                <a:cs typeface="Arial" pitchFamily="34" charset="0"/>
              </a:rPr>
              <a:t>{  </a:t>
            </a:r>
          </a:p>
          <a:p>
            <a:pPr marL="547688" lvl="1" fontAlgn="auto">
              <a:spcBef>
                <a:spcPts val="0"/>
              </a:spcBef>
              <a:spcAft>
                <a:spcPts val="0"/>
              </a:spcAft>
              <a:defRPr/>
            </a:pPr>
            <a:r>
              <a:rPr lang="en-US" altLang="zh-CN" sz="2000" dirty="0">
                <a:ea typeface="+mn-ea"/>
                <a:cs typeface="Arial" pitchFamily="34" charset="0"/>
              </a:rPr>
              <a:t>     tr  </a:t>
            </a:r>
            <a:r>
              <a:rPr lang="en-US" altLang="zh-CN" sz="2000" dirty="0">
                <a:ea typeface="+mn-ea"/>
                <a:cs typeface="Arial" pitchFamily="34" charset="0"/>
                <a:sym typeface="Wingdings" pitchFamily="2" charset="2"/>
              </a:rPr>
              <a:t> trid, A, y</a:t>
            </a:r>
            <a:endParaRPr lang="en-US" altLang="zh-CN" sz="2000" dirty="0">
              <a:ea typeface="+mn-ea"/>
              <a:cs typeface="Arial" pitchFamily="34" charset="0"/>
            </a:endParaRPr>
          </a:p>
          <a:p>
            <a:pPr lvl="1" fontAlgn="auto">
              <a:spcBef>
                <a:spcPts val="0"/>
              </a:spcBef>
              <a:spcAft>
                <a:spcPts val="0"/>
              </a:spcAft>
              <a:defRPr/>
            </a:pPr>
            <a:r>
              <a:rPr lang="en-US" altLang="zh-CN" sz="2000" dirty="0">
                <a:ea typeface="+mn-ea"/>
                <a:cs typeface="Arial" pitchFamily="34" charset="0"/>
              </a:rPr>
              <a:t>       emit(y, 1)</a:t>
            </a:r>
          </a:p>
          <a:p>
            <a:pPr lvl="1" fontAlgn="auto">
              <a:spcBef>
                <a:spcPts val="0"/>
              </a:spcBef>
              <a:spcAft>
                <a:spcPts val="0"/>
              </a:spcAft>
              <a:defRPr/>
            </a:pPr>
            <a:r>
              <a:rPr lang="en-US" altLang="zh-CN" sz="2000" dirty="0">
                <a:ea typeface="+mn-ea"/>
                <a:cs typeface="Arial" pitchFamily="34" charset="0"/>
              </a:rPr>
              <a:t>       for i=0 to A.lenghth)</a:t>
            </a:r>
          </a:p>
          <a:p>
            <a:pPr lvl="1" fontAlgn="auto">
              <a:spcBef>
                <a:spcPts val="0"/>
              </a:spcBef>
              <a:spcAft>
                <a:spcPts val="0"/>
              </a:spcAft>
              <a:defRPr/>
            </a:pPr>
            <a:r>
              <a:rPr lang="en-US" altLang="zh-CN" sz="2000" dirty="0">
                <a:ea typeface="+mn-ea"/>
                <a:cs typeface="Arial" pitchFamily="34" charset="0"/>
              </a:rPr>
              <a:t>       {   A[i] </a:t>
            </a:r>
            <a:r>
              <a:rPr lang="en-US" altLang="zh-CN" sz="2000" dirty="0">
                <a:ea typeface="+mn-ea"/>
                <a:cs typeface="Arial" pitchFamily="34" charset="0"/>
                <a:sym typeface="Wingdings" pitchFamily="2" charset="2"/>
              </a:rPr>
              <a:t> </a:t>
            </a:r>
            <a:r>
              <a:rPr lang="zh-CN" altLang="en-US" sz="2000" dirty="0">
                <a:ea typeface="+mn-ea"/>
                <a:cs typeface="Arial" pitchFamily="34" charset="0"/>
                <a:sym typeface="Wingdings" pitchFamily="2" charset="2"/>
              </a:rPr>
              <a:t>属性名</a:t>
            </a:r>
            <a:r>
              <a:rPr lang="en-US" altLang="zh-CN" sz="2000" dirty="0" err="1" smtClean="0">
                <a:ea typeface="+mn-ea"/>
                <a:cs typeface="Arial" pitchFamily="34" charset="0"/>
                <a:sym typeface="Wingdings" pitchFamily="2" charset="2"/>
              </a:rPr>
              <a:t>xni</a:t>
            </a:r>
            <a:r>
              <a:rPr lang="zh-CN" altLang="en-US" sz="2000" dirty="0" smtClean="0">
                <a:ea typeface="+mn-ea"/>
                <a:cs typeface="Arial" pitchFamily="34" charset="0"/>
                <a:sym typeface="Wingdings" pitchFamily="2" charset="2"/>
              </a:rPr>
              <a:t>和</a:t>
            </a:r>
            <a:r>
              <a:rPr lang="zh-CN" altLang="en-US" sz="2000" dirty="0">
                <a:ea typeface="+mn-ea"/>
                <a:cs typeface="Arial" pitchFamily="34" charset="0"/>
                <a:sym typeface="Wingdings" pitchFamily="2" charset="2"/>
              </a:rPr>
              <a:t>属性值</a:t>
            </a:r>
            <a:r>
              <a:rPr lang="en-US" altLang="zh-CN" sz="2000" dirty="0" smtClean="0">
                <a:ea typeface="+mn-ea"/>
                <a:cs typeface="Arial" pitchFamily="34" charset="0"/>
                <a:sym typeface="Wingdings" pitchFamily="2" charset="2"/>
              </a:rPr>
              <a:t>xvi</a:t>
            </a:r>
            <a:endParaRPr lang="en-US" altLang="zh-CN" sz="2000" dirty="0">
              <a:ea typeface="+mn-ea"/>
              <a:cs typeface="Arial" pitchFamily="34" charset="0"/>
            </a:endParaRPr>
          </a:p>
          <a:p>
            <a:pPr lvl="1" fontAlgn="auto">
              <a:spcBef>
                <a:spcPts val="0"/>
              </a:spcBef>
              <a:spcAft>
                <a:spcPts val="0"/>
              </a:spcAft>
              <a:defRPr/>
            </a:pPr>
            <a:r>
              <a:rPr lang="en-US" altLang="zh-CN" sz="2000" dirty="0">
                <a:ea typeface="+mn-ea"/>
                <a:cs typeface="Arial" pitchFamily="34" charset="0"/>
              </a:rPr>
              <a:t>           emit(&lt;y, </a:t>
            </a:r>
            <a:r>
              <a:rPr lang="en-US" altLang="zh-CN" sz="2000" dirty="0" err="1" smtClean="0">
                <a:ea typeface="+mn-ea"/>
                <a:cs typeface="Arial" pitchFamily="34" charset="0"/>
              </a:rPr>
              <a:t>xni</a:t>
            </a:r>
            <a:r>
              <a:rPr lang="en-US" altLang="zh-CN" sz="2000" dirty="0" smtClean="0">
                <a:ea typeface="+mn-ea"/>
                <a:cs typeface="Arial" pitchFamily="34" charset="0"/>
              </a:rPr>
              <a:t>, xvi&gt;, </a:t>
            </a:r>
            <a:r>
              <a:rPr lang="en-US" altLang="zh-CN" sz="2000" dirty="0">
                <a:ea typeface="+mn-ea"/>
                <a:cs typeface="Arial" pitchFamily="34" charset="0"/>
              </a:rPr>
              <a:t>1)</a:t>
            </a:r>
          </a:p>
          <a:p>
            <a:pPr lvl="1" fontAlgn="auto">
              <a:spcBef>
                <a:spcPts val="0"/>
              </a:spcBef>
              <a:spcAft>
                <a:spcPts val="0"/>
              </a:spcAft>
              <a:defRPr/>
            </a:pPr>
            <a:r>
              <a:rPr lang="en-US" altLang="zh-CN" sz="2000" dirty="0">
                <a:ea typeface="+mn-ea"/>
                <a:cs typeface="Arial" pitchFamily="34" charset="0"/>
              </a:rPr>
              <a:t>       }  </a:t>
            </a:r>
          </a:p>
          <a:p>
            <a:pPr lvl="1" fontAlgn="auto">
              <a:spcBef>
                <a:spcPts val="0"/>
              </a:spcBef>
              <a:spcAft>
                <a:spcPts val="0"/>
              </a:spcAft>
              <a:defRPr/>
            </a:pPr>
            <a:r>
              <a:rPr lang="en-US" altLang="zh-CN" sz="2000" dirty="0">
                <a:ea typeface="+mn-ea"/>
                <a:cs typeface="Arial" pitchFamily="34" charset="0"/>
              </a:rPr>
              <a:t> }</a:t>
            </a:r>
          </a:p>
          <a:p>
            <a:pPr marL="274320" indent="-274320" fontAlgn="auto">
              <a:spcBef>
                <a:spcPts val="580"/>
              </a:spcBef>
              <a:spcAft>
                <a:spcPts val="0"/>
              </a:spcAft>
              <a:buClr>
                <a:schemeClr val="accent1"/>
              </a:buClr>
              <a:buSzPct val="85000"/>
              <a:defRPr/>
            </a:pPr>
            <a:endParaRPr lang="en-US" altLang="zh-CN" sz="2400" dirty="0">
              <a:latin typeface="黑体" pitchFamily="2" charset="-122"/>
              <a:ea typeface="黑体" pitchFamily="2" charset="-122"/>
            </a:endParaRPr>
          </a:p>
        </p:txBody>
      </p:sp>
    </p:spTree>
  </p:cSld>
  <p:clrMapOvr>
    <a:masterClrMapping/>
  </p:clrMapOvr>
  <p:transition spd="med">
    <p:pull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sz="quarter" idx="1"/>
          </p:nvPr>
        </p:nvSpPr>
        <p:spPr>
          <a:xfrm>
            <a:off x="214313" y="1214438"/>
            <a:ext cx="8643937" cy="5068887"/>
          </a:xfrm>
        </p:spPr>
        <p:txBody>
          <a:bodyPr/>
          <a:lstStyle/>
          <a:p>
            <a:pPr eaLnBrk="1" hangingPunct="1">
              <a:buFont typeface="Wingdings 2" pitchFamily="18" charset="2"/>
              <a:buNone/>
            </a:pPr>
            <a:endParaRPr lang="en-US" altLang="zh-CN" sz="2400" smtClean="0">
              <a:latin typeface="黑体" pitchFamily="2" charset="-122"/>
              <a:ea typeface="黑体" pitchFamily="2" charset="-122"/>
            </a:endParaRPr>
          </a:p>
          <a:p>
            <a:pPr eaLnBrk="1" hangingPunct="1">
              <a:buFont typeface="Wingdings 2" pitchFamily="18" charset="2"/>
              <a:buNone/>
            </a:pPr>
            <a:endParaRPr lang="en-US" altLang="zh-CN" sz="2400" smtClean="0">
              <a:latin typeface="黑体" pitchFamily="2" charset="-122"/>
              <a:ea typeface="黑体" pitchFamily="2" charset="-122"/>
            </a:endParaRPr>
          </a:p>
        </p:txBody>
      </p:sp>
      <p:sp>
        <p:nvSpPr>
          <p:cNvPr id="5" name="Title 1"/>
          <p:cNvSpPr>
            <a:spLocks noGrp="1"/>
          </p:cNvSpPr>
          <p:nvPr>
            <p:ph type="title"/>
          </p:nvPr>
        </p:nvSpPr>
        <p:spPr>
          <a:xfrm>
            <a:off x="450820" y="220642"/>
            <a:ext cx="8449718"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zh-CN" altLang="en-US" sz="2400" dirty="0" smtClean="0">
                <a:ln>
                  <a:solidFill>
                    <a:srgbClr val="FF0000"/>
                  </a:solidFill>
                </a:ln>
                <a:solidFill>
                  <a:srgbClr val="C00000"/>
                </a:solidFill>
                <a:latin typeface="黑体" pitchFamily="2" charset="-122"/>
                <a:ea typeface="黑体" pitchFamily="2" charset="-122"/>
                <a:cs typeface="+mj-cs"/>
              </a:rPr>
              <a:t>朴素贝叶斯分类并行化算法</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
        <p:nvSpPr>
          <p:cNvPr id="4" name="内容占位符 2"/>
          <p:cNvSpPr txBox="1">
            <a:spLocks/>
          </p:cNvSpPr>
          <p:nvPr/>
        </p:nvSpPr>
        <p:spPr>
          <a:xfrm>
            <a:off x="328613" y="846138"/>
            <a:ext cx="8599487" cy="6011862"/>
          </a:xfrm>
          <a:prstGeom prst="rect">
            <a:avLst/>
          </a:prstGeom>
        </p:spPr>
        <p:txBody>
          <a:bodyPr/>
          <a:lstStyle/>
          <a:p>
            <a:pPr marL="274320" indent="-274320" fontAlgn="auto">
              <a:spcBef>
                <a:spcPts val="580"/>
              </a:spcBef>
              <a:spcAft>
                <a:spcPts val="0"/>
              </a:spcAft>
              <a:buClr>
                <a:schemeClr val="accent1"/>
              </a:buClr>
              <a:buSzPct val="85000"/>
              <a:buFont typeface="Wingdings 2"/>
              <a:buNone/>
              <a:defRPr/>
            </a:pPr>
            <a:r>
              <a:rPr lang="en-US" altLang="zh-CN" sz="2800" dirty="0">
                <a:solidFill>
                  <a:srgbClr val="00B050"/>
                </a:solidFill>
                <a:latin typeface="黑体" pitchFamily="2" charset="-122"/>
                <a:ea typeface="黑体" pitchFamily="2" charset="-122"/>
              </a:rPr>
              <a:t>MapReduce</a:t>
            </a:r>
            <a:r>
              <a:rPr lang="zh-CN" altLang="en-US" sz="2800" dirty="0">
                <a:solidFill>
                  <a:srgbClr val="00B050"/>
                </a:solidFill>
                <a:latin typeface="黑体" pitchFamily="2" charset="-122"/>
                <a:ea typeface="黑体" pitchFamily="2" charset="-122"/>
              </a:rPr>
              <a:t>并行化算法实现</a:t>
            </a:r>
            <a:endParaRPr lang="en-US" sz="2800" dirty="0">
              <a:solidFill>
                <a:srgbClr val="00B050"/>
              </a:solidFill>
              <a:latin typeface="黑体" pitchFamily="2" charset="-122"/>
              <a:ea typeface="黑体" pitchFamily="2" charset="-122"/>
            </a:endParaRPr>
          </a:p>
          <a:p>
            <a:pPr fontAlgn="auto">
              <a:spcBef>
                <a:spcPts val="600"/>
              </a:spcBef>
              <a:spcAft>
                <a:spcPts val="600"/>
              </a:spcAft>
              <a:defRPr/>
            </a:pPr>
            <a:r>
              <a:rPr lang="zh-CN" altLang="en-US" sz="2400" dirty="0">
                <a:solidFill>
                  <a:srgbClr val="0000FF"/>
                </a:solidFill>
                <a:latin typeface="黑体" pitchFamily="2" charset="-122"/>
                <a:ea typeface="黑体" pitchFamily="2" charset="-122"/>
              </a:rPr>
              <a:t>  训练数据集频度统计</a:t>
            </a:r>
            <a:r>
              <a:rPr lang="en-US" altLang="zh-CN" sz="2400" dirty="0">
                <a:solidFill>
                  <a:srgbClr val="0000FF"/>
                </a:solidFill>
                <a:ea typeface="+mn-ea"/>
                <a:cs typeface="Arial" pitchFamily="34" charset="0"/>
              </a:rPr>
              <a:t>Reducer</a:t>
            </a:r>
            <a:r>
              <a:rPr lang="zh-CN" altLang="en-US" sz="2400" dirty="0">
                <a:solidFill>
                  <a:srgbClr val="0000FF"/>
                </a:solidFill>
                <a:latin typeface="黑体" pitchFamily="2" charset="-122"/>
                <a:ea typeface="黑体" pitchFamily="2" charset="-122"/>
                <a:cs typeface="Arial" pitchFamily="34" charset="0"/>
              </a:rPr>
              <a:t>伪代码</a:t>
            </a:r>
            <a:endParaRPr lang="en-US" altLang="zh-CN" sz="3100" dirty="0">
              <a:solidFill>
                <a:srgbClr val="0000FF"/>
              </a:solidFill>
              <a:latin typeface="黑体" pitchFamily="2" charset="-122"/>
              <a:ea typeface="黑体" pitchFamily="2" charset="-122"/>
              <a:cs typeface="Arial" pitchFamily="34" charset="0"/>
            </a:endParaRPr>
          </a:p>
          <a:p>
            <a:pPr marL="547688" lvl="1" fontAlgn="auto">
              <a:spcBef>
                <a:spcPts val="0"/>
              </a:spcBef>
              <a:spcAft>
                <a:spcPts val="0"/>
              </a:spcAft>
              <a:defRPr/>
            </a:pPr>
            <a:r>
              <a:rPr lang="en-US" altLang="zh-CN" sz="2000" b="1" dirty="0">
                <a:solidFill>
                  <a:srgbClr val="C00000"/>
                </a:solidFill>
                <a:ea typeface="+mn-ea"/>
                <a:cs typeface="Arial" pitchFamily="34" charset="0"/>
              </a:rPr>
              <a:t>class Reducer</a:t>
            </a:r>
          </a:p>
          <a:p>
            <a:pPr marL="547688" lvl="1" fontAlgn="auto">
              <a:spcBef>
                <a:spcPts val="0"/>
              </a:spcBef>
              <a:spcAft>
                <a:spcPts val="0"/>
              </a:spcAft>
              <a:defRPr/>
            </a:pPr>
            <a:r>
              <a:rPr lang="nl-NL" altLang="zh-CN" sz="2000" dirty="0">
                <a:solidFill>
                  <a:srgbClr val="C00000"/>
                </a:solidFill>
                <a:ea typeface="+mn-ea"/>
                <a:cs typeface="Arial" pitchFamily="34" charset="0"/>
              </a:rPr>
              <a:t>reduce(</a:t>
            </a:r>
            <a:r>
              <a:rPr lang="en-US" altLang="zh-CN" sz="2000" dirty="0">
                <a:solidFill>
                  <a:srgbClr val="C00000"/>
                </a:solidFill>
                <a:ea typeface="+mn-ea"/>
                <a:cs typeface="Arial" pitchFamily="34" charset="0"/>
              </a:rPr>
              <a:t>key</a:t>
            </a:r>
            <a:r>
              <a:rPr lang="nl-NL" altLang="zh-CN" sz="2000" dirty="0">
                <a:solidFill>
                  <a:srgbClr val="C00000"/>
                </a:solidFill>
                <a:ea typeface="+mn-ea"/>
                <a:cs typeface="Arial" pitchFamily="34" charset="0"/>
              </a:rPr>
              <a:t>, value_list) </a:t>
            </a:r>
            <a:r>
              <a:rPr lang="nl-NL" altLang="zh-CN" sz="2000" dirty="0">
                <a:solidFill>
                  <a:srgbClr val="0066FF"/>
                </a:solidFill>
                <a:ea typeface="+mn-ea"/>
                <a:cs typeface="Arial" pitchFamily="34" charset="0"/>
              </a:rPr>
              <a:t> </a:t>
            </a:r>
            <a:r>
              <a:rPr lang="nl-NL" altLang="zh-CN" sz="2000" b="1" dirty="0">
                <a:solidFill>
                  <a:srgbClr val="0066FF"/>
                </a:solidFill>
                <a:ea typeface="+mn-ea"/>
                <a:cs typeface="Arial" pitchFamily="34" charset="0"/>
              </a:rPr>
              <a:t>// key </a:t>
            </a:r>
            <a:r>
              <a:rPr lang="zh-CN" altLang="en-US" sz="2000" b="1" dirty="0">
                <a:solidFill>
                  <a:srgbClr val="0066FF"/>
                </a:solidFill>
                <a:ea typeface="+mn-ea"/>
                <a:cs typeface="Arial" pitchFamily="34" charset="0"/>
              </a:rPr>
              <a:t>或为分类标记</a:t>
            </a:r>
            <a:r>
              <a:rPr lang="en-US" altLang="zh-CN" sz="2000" b="1" dirty="0">
                <a:solidFill>
                  <a:srgbClr val="0066FF"/>
                </a:solidFill>
                <a:ea typeface="+mn-ea"/>
                <a:cs typeface="Arial" pitchFamily="34" charset="0"/>
              </a:rPr>
              <a:t>y</a:t>
            </a:r>
            <a:r>
              <a:rPr lang="zh-CN" altLang="en-US" sz="2000" b="1" dirty="0">
                <a:solidFill>
                  <a:srgbClr val="0066FF"/>
                </a:solidFill>
                <a:ea typeface="+mn-ea"/>
                <a:cs typeface="Arial" pitchFamily="34" charset="0"/>
              </a:rPr>
              <a:t>，或为</a:t>
            </a:r>
            <a:r>
              <a:rPr lang="en-US" altLang="zh-CN" sz="2000" b="1" dirty="0">
                <a:solidFill>
                  <a:srgbClr val="0066FF"/>
                </a:solidFill>
                <a:ea typeface="+mn-ea"/>
                <a:cs typeface="Arial" pitchFamily="34" charset="0"/>
              </a:rPr>
              <a:t>&lt;y, </a:t>
            </a:r>
            <a:r>
              <a:rPr lang="en-US" altLang="zh-CN" sz="2000" b="1" dirty="0" err="1" smtClean="0">
                <a:solidFill>
                  <a:srgbClr val="0066FF"/>
                </a:solidFill>
                <a:ea typeface="+mn-ea"/>
                <a:cs typeface="Arial" pitchFamily="34" charset="0"/>
              </a:rPr>
              <a:t>xni</a:t>
            </a:r>
            <a:r>
              <a:rPr lang="en-US" altLang="zh-CN" sz="2000" b="1" dirty="0" smtClean="0">
                <a:solidFill>
                  <a:srgbClr val="0066FF"/>
                </a:solidFill>
                <a:ea typeface="+mn-ea"/>
                <a:cs typeface="Arial" pitchFamily="34" charset="0"/>
              </a:rPr>
              <a:t>, xvi&gt;</a:t>
            </a:r>
            <a:endParaRPr lang="en-US" altLang="zh-CN" sz="2000" b="1" dirty="0">
              <a:solidFill>
                <a:srgbClr val="0066FF"/>
              </a:solidFill>
              <a:ea typeface="+mn-ea"/>
              <a:cs typeface="Arial" pitchFamily="34" charset="0"/>
            </a:endParaRPr>
          </a:p>
          <a:p>
            <a:pPr marL="547688" lvl="1" fontAlgn="auto">
              <a:spcBef>
                <a:spcPts val="0"/>
              </a:spcBef>
              <a:spcAft>
                <a:spcPts val="0"/>
              </a:spcAft>
              <a:defRPr/>
            </a:pPr>
            <a:r>
              <a:rPr lang="zh-CN" altLang="en-US" sz="2000" b="1" dirty="0">
                <a:solidFill>
                  <a:srgbClr val="0066FF"/>
                </a:solidFill>
                <a:ea typeface="+mn-ea"/>
                <a:cs typeface="Arial" pitchFamily="34" charset="0"/>
              </a:rPr>
              <a:t> </a:t>
            </a:r>
            <a:r>
              <a:rPr lang="en-US" altLang="zh-CN" sz="2000" dirty="0">
                <a:ea typeface="+mn-ea"/>
                <a:cs typeface="Arial" pitchFamily="34" charset="0"/>
              </a:rPr>
              <a:t>{  </a:t>
            </a:r>
          </a:p>
          <a:p>
            <a:pPr fontAlgn="auto">
              <a:spcBef>
                <a:spcPts val="0"/>
              </a:spcBef>
              <a:spcAft>
                <a:spcPts val="0"/>
              </a:spcAft>
              <a:defRPr/>
            </a:pPr>
            <a:r>
              <a:rPr lang="en-US" altLang="zh-CN" sz="2000" dirty="0">
                <a:ea typeface="+mn-ea"/>
                <a:cs typeface="Arial" pitchFamily="34" charset="0"/>
              </a:rPr>
              <a:t>              sum =0</a:t>
            </a:r>
          </a:p>
          <a:p>
            <a:pPr fontAlgn="auto">
              <a:spcBef>
                <a:spcPts val="0"/>
              </a:spcBef>
              <a:spcAft>
                <a:spcPts val="0"/>
              </a:spcAft>
              <a:defRPr/>
            </a:pPr>
            <a:r>
              <a:rPr lang="en-US" altLang="zh-CN" sz="2000" dirty="0">
                <a:ea typeface="+mn-ea"/>
                <a:cs typeface="Arial" pitchFamily="34" charset="0"/>
              </a:rPr>
              <a:t>              while(value_list.hasNext())</a:t>
            </a:r>
          </a:p>
          <a:p>
            <a:pPr fontAlgn="auto">
              <a:spcBef>
                <a:spcPts val="0"/>
              </a:spcBef>
              <a:spcAft>
                <a:spcPts val="0"/>
              </a:spcAft>
              <a:defRPr/>
            </a:pPr>
            <a:r>
              <a:rPr lang="en-US" altLang="zh-CN" sz="2000" dirty="0">
                <a:ea typeface="+mn-ea"/>
                <a:cs typeface="Arial" pitchFamily="34" charset="0"/>
              </a:rPr>
              <a:t>                  sum += value_list.next().get();</a:t>
            </a:r>
          </a:p>
          <a:p>
            <a:pPr lvl="1" fontAlgn="auto">
              <a:spcBef>
                <a:spcPts val="0"/>
              </a:spcBef>
              <a:spcAft>
                <a:spcPts val="0"/>
              </a:spcAft>
              <a:defRPr/>
            </a:pPr>
            <a:r>
              <a:rPr lang="en-US" altLang="zh-CN" sz="2000" dirty="0">
                <a:ea typeface="+mn-ea"/>
                <a:cs typeface="Arial" pitchFamily="34" charset="0"/>
              </a:rPr>
              <a:t>       emit(key, sum)</a:t>
            </a:r>
          </a:p>
          <a:p>
            <a:pPr lvl="1" fontAlgn="auto">
              <a:spcBef>
                <a:spcPts val="0"/>
              </a:spcBef>
              <a:spcAft>
                <a:spcPts val="0"/>
              </a:spcAft>
              <a:defRPr/>
            </a:pPr>
            <a:r>
              <a:rPr lang="en-US" altLang="zh-CN" sz="2000" dirty="0">
                <a:ea typeface="+mn-ea"/>
                <a:cs typeface="Arial" pitchFamily="34" charset="0"/>
              </a:rPr>
              <a:t> }  </a:t>
            </a:r>
          </a:p>
          <a:p>
            <a:pPr lvl="1" fontAlgn="auto">
              <a:spcBef>
                <a:spcPts val="0"/>
              </a:spcBef>
              <a:spcAft>
                <a:spcPts val="0"/>
              </a:spcAft>
              <a:defRPr/>
            </a:pPr>
            <a:endParaRPr lang="en-US" altLang="zh-CN" sz="2000" dirty="0">
              <a:ea typeface="+mn-ea"/>
              <a:cs typeface="Arial" pitchFamily="34" charset="0"/>
            </a:endParaRPr>
          </a:p>
          <a:p>
            <a:pPr marL="355600" lvl="1" indent="-177800" fontAlgn="auto">
              <a:spcBef>
                <a:spcPts val="0"/>
              </a:spcBef>
              <a:spcAft>
                <a:spcPts val="0"/>
              </a:spcAft>
              <a:buClr>
                <a:srgbClr val="C00000"/>
              </a:buClr>
              <a:buSzPct val="70000"/>
              <a:buFont typeface="Wingdings" pitchFamily="2" charset="2"/>
              <a:buChar char="l"/>
              <a:defRPr/>
            </a:pPr>
            <a:r>
              <a:rPr lang="zh-CN" altLang="en-US" sz="2200" dirty="0">
                <a:latin typeface="黑体" pitchFamily="2" charset="-122"/>
                <a:ea typeface="黑体" pitchFamily="2" charset="-122"/>
                <a:cs typeface="Arial" pitchFamily="34" charset="0"/>
              </a:rPr>
              <a:t>输出结果为所有</a:t>
            </a:r>
            <a:r>
              <a:rPr lang="en-US" altLang="zh-CN" sz="2200" dirty="0">
                <a:latin typeface="黑体" pitchFamily="2" charset="-122"/>
                <a:ea typeface="黑体" pitchFamily="2" charset="-122"/>
                <a:cs typeface="Arial" pitchFamily="34" charset="0"/>
              </a:rPr>
              <a:t>Yi</a:t>
            </a:r>
            <a:r>
              <a:rPr lang="zh-CN" altLang="en-US" sz="2200" dirty="0">
                <a:latin typeface="黑体" pitchFamily="2" charset="-122"/>
                <a:ea typeface="黑体" pitchFamily="2" charset="-122"/>
                <a:cs typeface="Arial" pitchFamily="34" charset="0"/>
              </a:rPr>
              <a:t>的出现频度</a:t>
            </a:r>
            <a:r>
              <a:rPr lang="en-US" altLang="zh-CN" sz="2200" dirty="0">
                <a:latin typeface="黑体" pitchFamily="2" charset="-122"/>
                <a:ea typeface="黑体" pitchFamily="2" charset="-122"/>
                <a:cs typeface="Arial" pitchFamily="34" charset="0"/>
              </a:rPr>
              <a:t>FYi,</a:t>
            </a:r>
            <a:r>
              <a:rPr lang="zh-CN" altLang="en-US" sz="2200" dirty="0">
                <a:latin typeface="黑体" pitchFamily="2" charset="-122"/>
                <a:ea typeface="黑体" pitchFamily="2" charset="-122"/>
                <a:cs typeface="Arial" pitchFamily="34" charset="0"/>
              </a:rPr>
              <a:t>以及所有属性值</a:t>
            </a:r>
            <a:r>
              <a:rPr lang="en-US" altLang="zh-CN" sz="2200" dirty="0">
                <a:latin typeface="黑体" pitchFamily="2" charset="-122"/>
                <a:ea typeface="黑体" pitchFamily="2" charset="-122"/>
                <a:cs typeface="Arial" pitchFamily="34" charset="0"/>
              </a:rPr>
              <a:t>xj</a:t>
            </a:r>
            <a:r>
              <a:rPr lang="zh-CN" altLang="en-US" sz="2200" dirty="0">
                <a:latin typeface="黑体" pitchFamily="2" charset="-122"/>
                <a:ea typeface="黑体" pitchFamily="2" charset="-122"/>
                <a:cs typeface="Arial" pitchFamily="34" charset="0"/>
              </a:rPr>
              <a:t>在</a:t>
            </a:r>
            <a:r>
              <a:rPr lang="en-US" altLang="zh-CN" sz="2200" dirty="0">
                <a:latin typeface="黑体" pitchFamily="2" charset="-122"/>
                <a:ea typeface="黑体" pitchFamily="2" charset="-122"/>
                <a:cs typeface="Arial" pitchFamily="34" charset="0"/>
              </a:rPr>
              <a:t>Yi</a:t>
            </a:r>
            <a:r>
              <a:rPr lang="zh-CN" altLang="en-US" sz="2200" dirty="0">
                <a:latin typeface="黑体" pitchFamily="2" charset="-122"/>
                <a:ea typeface="黑体" pitchFamily="2" charset="-122"/>
                <a:cs typeface="Arial" pitchFamily="34" charset="0"/>
              </a:rPr>
              <a:t>中的出现频度</a:t>
            </a:r>
            <a:endParaRPr lang="en-US" altLang="zh-CN" sz="2200" dirty="0">
              <a:latin typeface="黑体" pitchFamily="2" charset="-122"/>
              <a:ea typeface="黑体" pitchFamily="2" charset="-122"/>
              <a:cs typeface="Arial" pitchFamily="34" charset="0"/>
            </a:endParaRPr>
          </a:p>
          <a:p>
            <a:pPr marL="355600" lvl="1" indent="-177800" fontAlgn="auto">
              <a:spcBef>
                <a:spcPts val="0"/>
              </a:spcBef>
              <a:spcAft>
                <a:spcPts val="0"/>
              </a:spcAft>
              <a:buClr>
                <a:srgbClr val="C00000"/>
              </a:buClr>
              <a:buSzPct val="70000"/>
              <a:buFont typeface="Wingdings" pitchFamily="2" charset="2"/>
              <a:buChar char="l"/>
              <a:defRPr/>
            </a:pPr>
            <a:r>
              <a:rPr lang="zh-CN" altLang="en-US" sz="2200" dirty="0">
                <a:latin typeface="黑体" pitchFamily="2" charset="-122"/>
                <a:ea typeface="黑体" pitchFamily="2" charset="-122"/>
                <a:cs typeface="Arial" pitchFamily="34" charset="0"/>
              </a:rPr>
              <a:t>进行未标记测试样本</a:t>
            </a:r>
            <a:r>
              <a:rPr lang="en-US" altLang="zh-CN" sz="2200" dirty="0">
                <a:latin typeface="黑体" pitchFamily="2" charset="-122"/>
                <a:ea typeface="黑体" pitchFamily="2" charset="-122"/>
                <a:cs typeface="Arial" pitchFamily="34" charset="0"/>
              </a:rPr>
              <a:t>X</a:t>
            </a:r>
            <a:r>
              <a:rPr lang="zh-CN" altLang="en-US" sz="2200" dirty="0">
                <a:latin typeface="黑体" pitchFamily="2" charset="-122"/>
                <a:ea typeface="黑体" pitchFamily="2" charset="-122"/>
                <a:cs typeface="Arial" pitchFamily="34" charset="0"/>
              </a:rPr>
              <a:t>的分类预测时，可以从这个输出数据文件中快速查找相应的频度值并最终计算出</a:t>
            </a:r>
            <a:r>
              <a:rPr lang="en-US" altLang="zh-CN" sz="2200" dirty="0">
                <a:latin typeface="黑体" pitchFamily="2" charset="-122"/>
                <a:ea typeface="黑体" pitchFamily="2" charset="-122"/>
                <a:cs typeface="Arial" pitchFamily="34" charset="0"/>
              </a:rPr>
              <a:t>X</a:t>
            </a:r>
            <a:r>
              <a:rPr lang="zh-CN" altLang="en-US" sz="2200" dirty="0">
                <a:latin typeface="黑体" pitchFamily="2" charset="-122"/>
                <a:ea typeface="黑体" pitchFamily="2" charset="-122"/>
                <a:cs typeface="Arial" pitchFamily="34" charset="0"/>
              </a:rPr>
              <a:t>在各个</a:t>
            </a:r>
            <a:r>
              <a:rPr lang="en-US" altLang="zh-CN" sz="2200" dirty="0">
                <a:latin typeface="黑体" pitchFamily="2" charset="-122"/>
                <a:ea typeface="黑体" pitchFamily="2" charset="-122"/>
                <a:cs typeface="Arial" pitchFamily="34" charset="0"/>
              </a:rPr>
              <a:t>Yi</a:t>
            </a:r>
            <a:r>
              <a:rPr lang="zh-CN" altLang="en-US" sz="2200" dirty="0">
                <a:latin typeface="黑体" pitchFamily="2" charset="-122"/>
                <a:ea typeface="黑体" pitchFamily="2" charset="-122"/>
                <a:cs typeface="Arial" pitchFamily="34" charset="0"/>
              </a:rPr>
              <a:t>中出现的频度</a:t>
            </a:r>
            <a:r>
              <a:rPr lang="en-US" altLang="en-US" sz="2200" dirty="0">
                <a:latin typeface="黑体" pitchFamily="2" charset="-122"/>
                <a:ea typeface="黑体" pitchFamily="2" charset="-122"/>
                <a:cs typeface="Arial" pitchFamily="34" charset="0"/>
              </a:rPr>
              <a:t>P(X|Yi)P(Yi)</a:t>
            </a:r>
            <a:r>
              <a:rPr lang="zh-CN" altLang="en-US" sz="2200" dirty="0">
                <a:latin typeface="黑体" pitchFamily="2" charset="-122"/>
                <a:ea typeface="黑体" pitchFamily="2" charset="-122"/>
                <a:cs typeface="Arial" pitchFamily="34" charset="0"/>
              </a:rPr>
              <a:t>，最后取得最大频度的</a:t>
            </a:r>
            <a:r>
              <a:rPr lang="en-US" altLang="zh-CN" sz="2200" dirty="0">
                <a:latin typeface="黑体" pitchFamily="2" charset="-122"/>
                <a:ea typeface="黑体" pitchFamily="2" charset="-122"/>
                <a:cs typeface="Arial" pitchFamily="34" charset="0"/>
              </a:rPr>
              <a:t>Yi</a:t>
            </a:r>
            <a:r>
              <a:rPr lang="zh-CN" altLang="en-US" sz="2200" dirty="0">
                <a:latin typeface="黑体" pitchFamily="2" charset="-122"/>
                <a:ea typeface="黑体" pitchFamily="2" charset="-122"/>
                <a:cs typeface="Arial" pitchFamily="34" charset="0"/>
              </a:rPr>
              <a:t>即为</a:t>
            </a:r>
            <a:r>
              <a:rPr lang="en-US" altLang="zh-CN" sz="2200" dirty="0">
                <a:latin typeface="黑体" pitchFamily="2" charset="-122"/>
                <a:ea typeface="黑体" pitchFamily="2" charset="-122"/>
                <a:cs typeface="Arial" pitchFamily="34" charset="0"/>
              </a:rPr>
              <a:t>X</a:t>
            </a:r>
            <a:r>
              <a:rPr lang="zh-CN" altLang="en-US" sz="2200" dirty="0">
                <a:latin typeface="黑体" pitchFamily="2" charset="-122"/>
                <a:ea typeface="黑体" pitchFamily="2" charset="-122"/>
                <a:cs typeface="Arial" pitchFamily="34" charset="0"/>
              </a:rPr>
              <a:t>所属的分类</a:t>
            </a:r>
            <a:endParaRPr lang="en-US" altLang="zh-CN" sz="2200" dirty="0">
              <a:latin typeface="黑体" pitchFamily="2" charset="-122"/>
              <a:ea typeface="黑体" pitchFamily="2" charset="-122"/>
              <a:cs typeface="Arial" pitchFamily="34" charset="0"/>
            </a:endParaRPr>
          </a:p>
          <a:p>
            <a:pPr lvl="1" fontAlgn="auto">
              <a:spcBef>
                <a:spcPts val="0"/>
              </a:spcBef>
              <a:spcAft>
                <a:spcPts val="0"/>
              </a:spcAft>
              <a:defRPr/>
            </a:pPr>
            <a:endParaRPr lang="en-US" altLang="zh-CN" sz="2000" dirty="0">
              <a:ea typeface="+mn-ea"/>
              <a:cs typeface="Arial" pitchFamily="34" charset="0"/>
            </a:endParaRPr>
          </a:p>
          <a:p>
            <a:pPr marL="274320" indent="-274320" fontAlgn="auto">
              <a:spcBef>
                <a:spcPts val="580"/>
              </a:spcBef>
              <a:spcAft>
                <a:spcPts val="0"/>
              </a:spcAft>
              <a:buClr>
                <a:schemeClr val="accent1"/>
              </a:buClr>
              <a:buSzPct val="85000"/>
              <a:defRPr/>
            </a:pPr>
            <a:endParaRPr lang="en-US" altLang="zh-CN" sz="2400" dirty="0">
              <a:latin typeface="黑体" pitchFamily="2" charset="-122"/>
              <a:ea typeface="黑体" pitchFamily="2" charset="-122"/>
            </a:endParaRPr>
          </a:p>
        </p:txBody>
      </p:sp>
    </p:spTree>
  </p:cSld>
  <p:clrMapOvr>
    <a:masterClrMapping/>
  </p:clrMapOvr>
  <p:transition spd="med">
    <p:pull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sz="quarter" idx="1"/>
          </p:nvPr>
        </p:nvSpPr>
        <p:spPr>
          <a:xfrm>
            <a:off x="214313" y="1214438"/>
            <a:ext cx="8643937" cy="5068887"/>
          </a:xfrm>
        </p:spPr>
        <p:txBody>
          <a:bodyPr/>
          <a:lstStyle/>
          <a:p>
            <a:pPr eaLnBrk="1" hangingPunct="1">
              <a:buFont typeface="Wingdings 2" pitchFamily="18" charset="2"/>
              <a:buNone/>
            </a:pPr>
            <a:endParaRPr lang="en-US" altLang="zh-CN" sz="2400" dirty="0" smtClean="0">
              <a:latin typeface="黑体" pitchFamily="2" charset="-122"/>
              <a:ea typeface="黑体" pitchFamily="2" charset="-122"/>
            </a:endParaRPr>
          </a:p>
          <a:p>
            <a:pPr eaLnBrk="1" hangingPunct="1">
              <a:buFont typeface="Wingdings 2" pitchFamily="18" charset="2"/>
              <a:buNone/>
            </a:pPr>
            <a:endParaRPr lang="en-US" altLang="zh-CN" sz="2400" dirty="0" smtClean="0">
              <a:latin typeface="黑体" pitchFamily="2" charset="-122"/>
              <a:ea typeface="黑体" pitchFamily="2" charset="-122"/>
            </a:endParaRPr>
          </a:p>
        </p:txBody>
      </p:sp>
      <p:sp>
        <p:nvSpPr>
          <p:cNvPr id="5" name="Title 1"/>
          <p:cNvSpPr>
            <a:spLocks noGrp="1"/>
          </p:cNvSpPr>
          <p:nvPr>
            <p:ph type="title"/>
          </p:nvPr>
        </p:nvSpPr>
        <p:spPr>
          <a:xfrm>
            <a:off x="450820" y="220642"/>
            <a:ext cx="8449718"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zh-CN" altLang="en-US" sz="2400" dirty="0" smtClean="0">
                <a:ln>
                  <a:solidFill>
                    <a:srgbClr val="FF0000"/>
                  </a:solidFill>
                </a:ln>
                <a:solidFill>
                  <a:srgbClr val="C00000"/>
                </a:solidFill>
                <a:latin typeface="黑体" pitchFamily="2" charset="-122"/>
                <a:ea typeface="黑体" pitchFamily="2" charset="-122"/>
                <a:cs typeface="+mj-cs"/>
              </a:rPr>
              <a:t>朴素贝叶斯分类并行化算法</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
        <p:nvSpPr>
          <p:cNvPr id="4" name="内容占位符 2"/>
          <p:cNvSpPr txBox="1">
            <a:spLocks/>
          </p:cNvSpPr>
          <p:nvPr/>
        </p:nvSpPr>
        <p:spPr>
          <a:xfrm>
            <a:off x="315913" y="693738"/>
            <a:ext cx="8599487" cy="6011862"/>
          </a:xfrm>
          <a:prstGeom prst="rect">
            <a:avLst/>
          </a:prstGeom>
        </p:spPr>
        <p:txBody>
          <a:bodyPr/>
          <a:lstStyle/>
          <a:p>
            <a:pPr marL="273050" indent="-273050">
              <a:spcBef>
                <a:spcPts val="575"/>
              </a:spcBef>
              <a:buClr>
                <a:schemeClr val="accent1"/>
              </a:buClr>
              <a:buSzPct val="85000"/>
              <a:buFont typeface="Wingdings 2" pitchFamily="18" charset="2"/>
              <a:buNone/>
            </a:pPr>
            <a:r>
              <a:rPr lang="en-US" altLang="zh-CN" sz="2800" dirty="0" err="1">
                <a:solidFill>
                  <a:srgbClr val="00B050"/>
                </a:solidFill>
                <a:latin typeface="黑体" pitchFamily="2" charset="-122"/>
                <a:ea typeface="黑体" pitchFamily="2" charset="-122"/>
              </a:rPr>
              <a:t>MapReduce</a:t>
            </a:r>
            <a:r>
              <a:rPr lang="zh-CN" altLang="en-US" sz="2800" dirty="0">
                <a:solidFill>
                  <a:srgbClr val="00B050"/>
                </a:solidFill>
                <a:latin typeface="黑体" pitchFamily="2" charset="-122"/>
                <a:ea typeface="黑体" pitchFamily="2" charset="-122"/>
              </a:rPr>
              <a:t>并行化算法实现</a:t>
            </a:r>
            <a:endParaRPr lang="en-US" sz="2800" dirty="0">
              <a:solidFill>
                <a:srgbClr val="00B050"/>
              </a:solidFill>
              <a:latin typeface="黑体" pitchFamily="2" charset="-122"/>
              <a:ea typeface="黑体" pitchFamily="2" charset="-122"/>
            </a:endParaRPr>
          </a:p>
          <a:p>
            <a:pPr marL="273050" indent="-273050">
              <a:spcBef>
                <a:spcPts val="600"/>
              </a:spcBef>
              <a:spcAft>
                <a:spcPts val="600"/>
              </a:spcAft>
            </a:pPr>
            <a:r>
              <a:rPr lang="en-US" altLang="zh-CN" sz="2400" dirty="0">
                <a:solidFill>
                  <a:srgbClr val="0000FF"/>
                </a:solidFill>
                <a:latin typeface="黑体" pitchFamily="2" charset="-122"/>
                <a:ea typeface="黑体" pitchFamily="2" charset="-122"/>
              </a:rPr>
              <a:t>  </a:t>
            </a:r>
            <a:r>
              <a:rPr lang="zh-CN" altLang="en-US" sz="2400" dirty="0">
                <a:solidFill>
                  <a:srgbClr val="0000FF"/>
                </a:solidFill>
                <a:latin typeface="黑体" pitchFamily="2" charset="-122"/>
                <a:ea typeface="黑体" pitchFamily="2" charset="-122"/>
              </a:rPr>
              <a:t>测试样本分类预测</a:t>
            </a:r>
            <a:r>
              <a:rPr lang="en-US" altLang="zh-CN" sz="2400" dirty="0" err="1">
                <a:solidFill>
                  <a:srgbClr val="0000FF"/>
                </a:solidFill>
                <a:cs typeface="Arial" pitchFamily="34" charset="0"/>
              </a:rPr>
              <a:t>Mapper</a:t>
            </a:r>
            <a:r>
              <a:rPr lang="zh-CN" altLang="en-US" sz="2400" dirty="0">
                <a:solidFill>
                  <a:srgbClr val="0000FF"/>
                </a:solidFill>
                <a:latin typeface="黑体" pitchFamily="2" charset="-122"/>
                <a:ea typeface="黑体" pitchFamily="2" charset="-122"/>
                <a:cs typeface="Arial" pitchFamily="34" charset="0"/>
              </a:rPr>
              <a:t>伪代码</a:t>
            </a:r>
            <a:endParaRPr lang="en-US" altLang="zh-CN" sz="3100" dirty="0">
              <a:solidFill>
                <a:srgbClr val="0000FF"/>
              </a:solidFill>
              <a:latin typeface="黑体" pitchFamily="2" charset="-122"/>
              <a:ea typeface="黑体" pitchFamily="2" charset="-122"/>
              <a:cs typeface="Arial" pitchFamily="34" charset="0"/>
            </a:endParaRPr>
          </a:p>
          <a:p>
            <a:pPr marL="547688" lvl="1">
              <a:lnSpc>
                <a:spcPct val="90000"/>
              </a:lnSpc>
            </a:pPr>
            <a:r>
              <a:rPr lang="en-US" altLang="zh-CN" b="1" dirty="0">
                <a:solidFill>
                  <a:srgbClr val="C00000"/>
                </a:solidFill>
                <a:cs typeface="Arial" pitchFamily="34" charset="0"/>
              </a:rPr>
              <a:t>class </a:t>
            </a:r>
            <a:r>
              <a:rPr lang="en-US" altLang="zh-CN" b="1" dirty="0" err="1">
                <a:solidFill>
                  <a:srgbClr val="C00000"/>
                </a:solidFill>
                <a:cs typeface="Arial" pitchFamily="34" charset="0"/>
              </a:rPr>
              <a:t>Mapper</a:t>
            </a:r>
            <a:endParaRPr lang="en-US" altLang="zh-CN" b="1" dirty="0">
              <a:solidFill>
                <a:srgbClr val="C00000"/>
              </a:solidFill>
              <a:cs typeface="Arial" pitchFamily="34" charset="0"/>
            </a:endParaRPr>
          </a:p>
          <a:p>
            <a:pPr marL="547688" lvl="1">
              <a:lnSpc>
                <a:spcPct val="90000"/>
              </a:lnSpc>
            </a:pPr>
            <a:r>
              <a:rPr lang="nl-NL" altLang="zh-CN" dirty="0">
                <a:solidFill>
                  <a:srgbClr val="C00000"/>
                </a:solidFill>
                <a:cs typeface="Arial" pitchFamily="34" charset="0"/>
              </a:rPr>
              <a:t>setup(</a:t>
            </a:r>
            <a:r>
              <a:rPr lang="en-US" altLang="zh-CN" dirty="0">
                <a:solidFill>
                  <a:srgbClr val="C00000"/>
                </a:solidFill>
                <a:cs typeface="Arial" pitchFamily="34" charset="0"/>
              </a:rPr>
              <a:t>…)</a:t>
            </a:r>
          </a:p>
          <a:p>
            <a:pPr marL="547688" lvl="1">
              <a:lnSpc>
                <a:spcPct val="90000"/>
              </a:lnSpc>
            </a:pPr>
            <a:r>
              <a:rPr lang="en-US" altLang="zh-CN" dirty="0">
                <a:cs typeface="Arial" pitchFamily="34" charset="0"/>
              </a:rPr>
              <a:t>  {    </a:t>
            </a:r>
            <a:r>
              <a:rPr lang="zh-CN" altLang="en-US" dirty="0">
                <a:ea typeface="黑体" pitchFamily="2" charset="-122"/>
              </a:rPr>
              <a:t>读取从训练数据集得到的频度数据</a:t>
            </a:r>
            <a:endParaRPr lang="en-US" altLang="zh-CN" dirty="0">
              <a:ea typeface="黑体" pitchFamily="2" charset="-122"/>
            </a:endParaRPr>
          </a:p>
          <a:p>
            <a:pPr marL="547688" lvl="1">
              <a:lnSpc>
                <a:spcPct val="90000"/>
              </a:lnSpc>
            </a:pPr>
            <a:r>
              <a:rPr lang="en-US" altLang="zh-CN" dirty="0">
                <a:ea typeface="黑体" pitchFamily="2" charset="-122"/>
              </a:rPr>
              <a:t>       </a:t>
            </a:r>
            <a:r>
              <a:rPr lang="zh-CN" altLang="en-US" dirty="0">
                <a:ea typeface="黑体" pitchFamily="2" charset="-122"/>
              </a:rPr>
              <a:t>分类频度表 </a:t>
            </a:r>
            <a:r>
              <a:rPr lang="en-US" altLang="zh-CN" dirty="0">
                <a:ea typeface="黑体" pitchFamily="2" charset="-122"/>
              </a:rPr>
              <a:t>FY = { (Yi, </a:t>
            </a:r>
            <a:r>
              <a:rPr lang="zh-CN" altLang="en-US" dirty="0">
                <a:ea typeface="黑体" pitchFamily="2" charset="-122"/>
              </a:rPr>
              <a:t>每个</a:t>
            </a:r>
            <a:r>
              <a:rPr lang="en-US" altLang="zh-CN" dirty="0">
                <a:ea typeface="黑体" pitchFamily="2" charset="-122"/>
              </a:rPr>
              <a:t>Yi</a:t>
            </a:r>
            <a:r>
              <a:rPr lang="zh-CN" altLang="en-US" dirty="0">
                <a:ea typeface="黑体" pitchFamily="2" charset="-122"/>
              </a:rPr>
              <a:t>的频度</a:t>
            </a:r>
            <a:r>
              <a:rPr lang="en-US" altLang="zh-CN" dirty="0" err="1">
                <a:ea typeface="黑体" pitchFamily="2" charset="-122"/>
              </a:rPr>
              <a:t>FYi</a:t>
            </a:r>
            <a:r>
              <a:rPr lang="en-US" altLang="zh-CN" dirty="0">
                <a:ea typeface="黑体" pitchFamily="2" charset="-122"/>
              </a:rPr>
              <a:t>) }</a:t>
            </a:r>
          </a:p>
          <a:p>
            <a:pPr marL="547688" lvl="1">
              <a:lnSpc>
                <a:spcPct val="90000"/>
              </a:lnSpc>
            </a:pPr>
            <a:r>
              <a:rPr lang="en-US" altLang="zh-CN" dirty="0">
                <a:ea typeface="黑体" pitchFamily="2" charset="-122"/>
              </a:rPr>
              <a:t>       </a:t>
            </a:r>
            <a:r>
              <a:rPr lang="zh-CN" altLang="en-US" dirty="0">
                <a:ea typeface="黑体" pitchFamily="2" charset="-122"/>
              </a:rPr>
              <a:t>属性频度表 </a:t>
            </a:r>
            <a:r>
              <a:rPr lang="en-US" altLang="zh-CN" dirty="0" err="1">
                <a:ea typeface="黑体" pitchFamily="2" charset="-122"/>
              </a:rPr>
              <a:t>FxY</a:t>
            </a:r>
            <a:r>
              <a:rPr lang="en-US" altLang="zh-CN" dirty="0">
                <a:ea typeface="黑体" pitchFamily="2" charset="-122"/>
              </a:rPr>
              <a:t> </a:t>
            </a:r>
            <a:r>
              <a:rPr lang="en-US" altLang="zh-CN" dirty="0">
                <a:ea typeface="黑体" pitchFamily="2" charset="-122"/>
                <a:cs typeface="Arial" pitchFamily="34" charset="0"/>
              </a:rPr>
              <a:t>= { (&lt;Yi, </a:t>
            </a:r>
            <a:r>
              <a:rPr lang="en-US" altLang="zh-CN" dirty="0" err="1">
                <a:ea typeface="黑体" pitchFamily="2" charset="-122"/>
                <a:cs typeface="Arial" pitchFamily="34" charset="0"/>
              </a:rPr>
              <a:t>xnj</a:t>
            </a:r>
            <a:r>
              <a:rPr lang="en-US" altLang="zh-CN" dirty="0">
                <a:ea typeface="黑体" pitchFamily="2" charset="-122"/>
                <a:cs typeface="Arial" pitchFamily="34" charset="0"/>
              </a:rPr>
              <a:t>, </a:t>
            </a:r>
            <a:r>
              <a:rPr lang="en-US" altLang="zh-CN" dirty="0" err="1">
                <a:ea typeface="黑体" pitchFamily="2" charset="-122"/>
                <a:cs typeface="Arial" pitchFamily="34" charset="0"/>
              </a:rPr>
              <a:t>xvj</a:t>
            </a:r>
            <a:r>
              <a:rPr lang="en-US" altLang="zh-CN" dirty="0">
                <a:ea typeface="黑体" pitchFamily="2" charset="-122"/>
                <a:cs typeface="Arial" pitchFamily="34" charset="0"/>
              </a:rPr>
              <a:t>&gt;, </a:t>
            </a:r>
            <a:r>
              <a:rPr lang="zh-CN" altLang="en-US" dirty="0">
                <a:ea typeface="黑体" pitchFamily="2" charset="-122"/>
                <a:cs typeface="Arial" pitchFamily="34" charset="0"/>
              </a:rPr>
              <a:t>出现频度</a:t>
            </a:r>
            <a:r>
              <a:rPr lang="en-US" altLang="zh-CN" dirty="0" err="1">
                <a:ea typeface="黑体" pitchFamily="2" charset="-122"/>
                <a:cs typeface="Arial" pitchFamily="34" charset="0"/>
              </a:rPr>
              <a:t>FxYij</a:t>
            </a:r>
            <a:r>
              <a:rPr lang="en-US" altLang="zh-CN" dirty="0">
                <a:ea typeface="黑体" pitchFamily="2" charset="-122"/>
                <a:cs typeface="Arial" pitchFamily="34" charset="0"/>
              </a:rPr>
              <a:t> ) }</a:t>
            </a:r>
          </a:p>
          <a:p>
            <a:pPr marL="547688" lvl="1">
              <a:lnSpc>
                <a:spcPct val="90000"/>
              </a:lnSpc>
            </a:pPr>
            <a:r>
              <a:rPr lang="en-US" altLang="zh-CN" dirty="0">
                <a:ea typeface="黑体" pitchFamily="2" charset="-122"/>
                <a:cs typeface="Arial" pitchFamily="34" charset="0"/>
              </a:rPr>
              <a:t>  }</a:t>
            </a:r>
            <a:endParaRPr lang="nl-NL" altLang="zh-CN" dirty="0">
              <a:ea typeface="黑体" pitchFamily="2" charset="-122"/>
              <a:cs typeface="Arial" pitchFamily="34" charset="0"/>
            </a:endParaRPr>
          </a:p>
          <a:p>
            <a:pPr marL="547688" lvl="1">
              <a:lnSpc>
                <a:spcPct val="90000"/>
              </a:lnSpc>
            </a:pPr>
            <a:r>
              <a:rPr lang="en-US" altLang="zh-CN" dirty="0">
                <a:solidFill>
                  <a:srgbClr val="C00000"/>
                </a:solidFill>
                <a:ea typeface="黑体" pitchFamily="2" charset="-122"/>
                <a:cs typeface="Arial" pitchFamily="34" charset="0"/>
              </a:rPr>
              <a:t>m</a:t>
            </a:r>
            <a:r>
              <a:rPr lang="nl-NL" altLang="zh-CN" dirty="0">
                <a:solidFill>
                  <a:srgbClr val="C00000"/>
                </a:solidFill>
                <a:ea typeface="黑体" pitchFamily="2" charset="-122"/>
                <a:cs typeface="Arial" pitchFamily="34" charset="0"/>
              </a:rPr>
              <a:t>ap(</a:t>
            </a:r>
            <a:r>
              <a:rPr lang="en-US" altLang="zh-CN" dirty="0">
                <a:solidFill>
                  <a:srgbClr val="C00000"/>
                </a:solidFill>
                <a:ea typeface="黑体" pitchFamily="2" charset="-122"/>
                <a:cs typeface="Arial" pitchFamily="34" charset="0"/>
              </a:rPr>
              <a:t>key</a:t>
            </a:r>
            <a:r>
              <a:rPr lang="nl-NL" altLang="zh-CN" dirty="0">
                <a:solidFill>
                  <a:srgbClr val="C00000"/>
                </a:solidFill>
                <a:ea typeface="黑体" pitchFamily="2" charset="-122"/>
                <a:cs typeface="Arial" pitchFamily="34" charset="0"/>
              </a:rPr>
              <a:t>, </a:t>
            </a:r>
            <a:r>
              <a:rPr lang="en-US" altLang="zh-CN" dirty="0" err="1">
                <a:solidFill>
                  <a:srgbClr val="C00000"/>
                </a:solidFill>
                <a:ea typeface="黑体" pitchFamily="2" charset="-122"/>
                <a:cs typeface="Arial" pitchFamily="34" charset="0"/>
              </a:rPr>
              <a:t>ts</a:t>
            </a:r>
            <a:r>
              <a:rPr lang="nl-NL" altLang="zh-CN" dirty="0">
                <a:solidFill>
                  <a:srgbClr val="C00000"/>
                </a:solidFill>
                <a:ea typeface="黑体" pitchFamily="2" charset="-122"/>
                <a:cs typeface="Arial" pitchFamily="34" charset="0"/>
              </a:rPr>
              <a:t>) </a:t>
            </a:r>
            <a:r>
              <a:rPr lang="nl-NL" altLang="zh-CN" dirty="0">
                <a:solidFill>
                  <a:srgbClr val="0066FF"/>
                </a:solidFill>
                <a:ea typeface="黑体" pitchFamily="2" charset="-122"/>
                <a:cs typeface="Arial" pitchFamily="34" charset="0"/>
              </a:rPr>
              <a:t> // </a:t>
            </a:r>
            <a:r>
              <a:rPr lang="en-US" altLang="zh-CN" dirty="0" err="1">
                <a:solidFill>
                  <a:srgbClr val="0066FF"/>
                </a:solidFill>
                <a:ea typeface="黑体" pitchFamily="2" charset="-122"/>
                <a:cs typeface="Arial" pitchFamily="34" charset="0"/>
              </a:rPr>
              <a:t>ts</a:t>
            </a:r>
            <a:r>
              <a:rPr lang="zh-CN" altLang="en-US" b="1" dirty="0">
                <a:solidFill>
                  <a:srgbClr val="0066FF"/>
                </a:solidFill>
                <a:ea typeface="黑体" pitchFamily="2" charset="-122"/>
                <a:cs typeface="Arial" pitchFamily="34" charset="0"/>
              </a:rPr>
              <a:t>为一个测试样本</a:t>
            </a:r>
            <a:endParaRPr lang="nl-NL" altLang="zh-CN" b="1" dirty="0">
              <a:solidFill>
                <a:srgbClr val="0066FF"/>
              </a:solidFill>
              <a:ea typeface="黑体" pitchFamily="2" charset="-122"/>
              <a:cs typeface="Arial" pitchFamily="34" charset="0"/>
            </a:endParaRPr>
          </a:p>
          <a:p>
            <a:pPr marL="547688" lvl="1">
              <a:lnSpc>
                <a:spcPct val="90000"/>
              </a:lnSpc>
            </a:pPr>
            <a:r>
              <a:rPr lang="en-US" altLang="zh-CN" dirty="0">
                <a:ea typeface="黑体" pitchFamily="2" charset="-122"/>
                <a:cs typeface="Arial" pitchFamily="34" charset="0"/>
              </a:rPr>
              <a:t>{    </a:t>
            </a:r>
            <a:r>
              <a:rPr lang="en-US" altLang="zh-CN" dirty="0" err="1">
                <a:ea typeface="黑体" pitchFamily="2" charset="-122"/>
                <a:cs typeface="Arial" pitchFamily="34" charset="0"/>
              </a:rPr>
              <a:t>ts</a:t>
            </a:r>
            <a:r>
              <a:rPr lang="en-US" altLang="zh-CN" dirty="0">
                <a:ea typeface="黑体" pitchFamily="2" charset="-122"/>
                <a:cs typeface="Arial" pitchFamily="34" charset="0"/>
              </a:rPr>
              <a:t>  </a:t>
            </a:r>
            <a:r>
              <a:rPr lang="en-US" altLang="zh-CN" dirty="0">
                <a:ea typeface="黑体" pitchFamily="2" charset="-122"/>
                <a:cs typeface="Arial" pitchFamily="34" charset="0"/>
                <a:sym typeface="Wingdings" pitchFamily="2" charset="2"/>
              </a:rPr>
              <a:t> </a:t>
            </a:r>
            <a:r>
              <a:rPr lang="en-US" altLang="zh-CN" dirty="0" err="1">
                <a:ea typeface="黑体" pitchFamily="2" charset="-122"/>
                <a:cs typeface="Arial" pitchFamily="34" charset="0"/>
                <a:sym typeface="Wingdings" pitchFamily="2" charset="2"/>
              </a:rPr>
              <a:t>tsid</a:t>
            </a:r>
            <a:r>
              <a:rPr lang="en-US" altLang="zh-CN" dirty="0">
                <a:ea typeface="黑体" pitchFamily="2" charset="-122"/>
                <a:cs typeface="Arial" pitchFamily="34" charset="0"/>
                <a:sym typeface="Wingdings" pitchFamily="2" charset="2"/>
              </a:rPr>
              <a:t>, A</a:t>
            </a:r>
            <a:endParaRPr lang="en-US" altLang="zh-CN" dirty="0">
              <a:ea typeface="黑体" pitchFamily="2" charset="-122"/>
              <a:cs typeface="Arial" pitchFamily="34" charset="0"/>
            </a:endParaRPr>
          </a:p>
          <a:p>
            <a:pPr marL="547688" lvl="1">
              <a:lnSpc>
                <a:spcPct val="90000"/>
              </a:lnSpc>
            </a:pPr>
            <a:r>
              <a:rPr lang="en-US" altLang="zh-CN" dirty="0">
                <a:ea typeface="黑体" pitchFamily="2" charset="-122"/>
                <a:cs typeface="Arial" pitchFamily="34" charset="0"/>
              </a:rPr>
              <a:t>      </a:t>
            </a:r>
            <a:r>
              <a:rPr lang="en-US" altLang="zh-CN" dirty="0" err="1">
                <a:ea typeface="黑体" pitchFamily="2" charset="-122"/>
                <a:cs typeface="Arial" pitchFamily="34" charset="0"/>
              </a:rPr>
              <a:t>MaxF</a:t>
            </a:r>
            <a:r>
              <a:rPr lang="en-US" altLang="zh-CN" dirty="0">
                <a:ea typeface="黑体" pitchFamily="2" charset="-122"/>
                <a:cs typeface="Arial" pitchFamily="34" charset="0"/>
              </a:rPr>
              <a:t> = MIN_VALUE; </a:t>
            </a:r>
            <a:r>
              <a:rPr lang="en-US" altLang="zh-CN" dirty="0" err="1">
                <a:ea typeface="黑体" pitchFamily="2" charset="-122"/>
                <a:cs typeface="Arial" pitchFamily="34" charset="0"/>
              </a:rPr>
              <a:t>idx</a:t>
            </a:r>
            <a:r>
              <a:rPr lang="en-US" altLang="zh-CN" dirty="0">
                <a:ea typeface="黑体" pitchFamily="2" charset="-122"/>
                <a:cs typeface="Arial" pitchFamily="34" charset="0"/>
              </a:rPr>
              <a:t> = -1;</a:t>
            </a:r>
          </a:p>
          <a:p>
            <a:pPr marL="547688" lvl="1">
              <a:lnSpc>
                <a:spcPct val="90000"/>
              </a:lnSpc>
            </a:pPr>
            <a:r>
              <a:rPr lang="en-US" altLang="zh-CN" dirty="0">
                <a:ea typeface="黑体" pitchFamily="2" charset="-122"/>
                <a:cs typeface="Arial" pitchFamily="34" charset="0"/>
              </a:rPr>
              <a:t>      for (</a:t>
            </a:r>
            <a:r>
              <a:rPr lang="en-US" altLang="zh-CN" dirty="0" err="1">
                <a:ea typeface="黑体" pitchFamily="2" charset="-122"/>
                <a:cs typeface="Arial" pitchFamily="34" charset="0"/>
              </a:rPr>
              <a:t>i</a:t>
            </a:r>
            <a:r>
              <a:rPr lang="en-US" altLang="zh-CN" dirty="0">
                <a:ea typeface="黑体" pitchFamily="2" charset="-122"/>
                <a:cs typeface="Arial" pitchFamily="34" charset="0"/>
              </a:rPr>
              <a:t>=0 to </a:t>
            </a:r>
            <a:r>
              <a:rPr lang="en-US" altLang="zh-CN" dirty="0" err="1">
                <a:ea typeface="黑体" pitchFamily="2" charset="-122"/>
                <a:cs typeface="Arial" pitchFamily="34" charset="0"/>
              </a:rPr>
              <a:t>FY.length</a:t>
            </a:r>
            <a:r>
              <a:rPr lang="en-US" altLang="zh-CN" dirty="0">
                <a:ea typeface="黑体" pitchFamily="2" charset="-122"/>
                <a:cs typeface="Arial" pitchFamily="34" charset="0"/>
              </a:rPr>
              <a:t>)</a:t>
            </a:r>
          </a:p>
          <a:p>
            <a:pPr marL="547688" lvl="1">
              <a:lnSpc>
                <a:spcPct val="90000"/>
              </a:lnSpc>
            </a:pPr>
            <a:r>
              <a:rPr lang="en-US" altLang="zh-CN" dirty="0">
                <a:ea typeface="黑体" pitchFamily="2" charset="-122"/>
                <a:cs typeface="Arial" pitchFamily="34" charset="0"/>
              </a:rPr>
              <a:t>      {   </a:t>
            </a:r>
            <a:r>
              <a:rPr lang="en-US" altLang="zh-CN" dirty="0" err="1">
                <a:ea typeface="黑体" pitchFamily="2" charset="-122"/>
                <a:cs typeface="Arial" pitchFamily="34" charset="0"/>
              </a:rPr>
              <a:t>FXYi</a:t>
            </a:r>
            <a:r>
              <a:rPr lang="en-US" altLang="zh-CN" dirty="0">
                <a:ea typeface="黑体" pitchFamily="2" charset="-122"/>
                <a:cs typeface="Arial" pitchFamily="34" charset="0"/>
              </a:rPr>
              <a:t> = 1.0</a:t>
            </a:r>
            <a:r>
              <a:rPr lang="zh-CN" altLang="en-US" dirty="0">
                <a:ea typeface="黑体" pitchFamily="2" charset="-122"/>
                <a:cs typeface="Arial" pitchFamily="34" charset="0"/>
              </a:rPr>
              <a:t>；</a:t>
            </a:r>
            <a:r>
              <a:rPr lang="en-US" altLang="zh-CN" dirty="0">
                <a:ea typeface="黑体" pitchFamily="2" charset="-122"/>
                <a:cs typeface="Arial" pitchFamily="34" charset="0"/>
              </a:rPr>
              <a:t>Yi = FY[</a:t>
            </a:r>
            <a:r>
              <a:rPr lang="en-US" altLang="zh-CN" dirty="0" err="1">
                <a:ea typeface="黑体" pitchFamily="2" charset="-122"/>
                <a:cs typeface="Arial" pitchFamily="34" charset="0"/>
              </a:rPr>
              <a:t>i</a:t>
            </a:r>
            <a:r>
              <a:rPr lang="en-US" altLang="zh-CN" dirty="0">
                <a:ea typeface="黑体" pitchFamily="2" charset="-122"/>
                <a:cs typeface="Arial" pitchFamily="34" charset="0"/>
              </a:rPr>
              <a:t>].Yi; </a:t>
            </a:r>
            <a:r>
              <a:rPr lang="en-US" altLang="zh-CN" dirty="0" err="1">
                <a:ea typeface="黑体" pitchFamily="2" charset="-122"/>
                <a:cs typeface="Arial" pitchFamily="34" charset="0"/>
              </a:rPr>
              <a:t>FYi</a:t>
            </a:r>
            <a:r>
              <a:rPr lang="en-US" altLang="zh-CN" dirty="0">
                <a:ea typeface="黑体" pitchFamily="2" charset="-122"/>
                <a:cs typeface="Arial" pitchFamily="34" charset="0"/>
              </a:rPr>
              <a:t> = FY[</a:t>
            </a:r>
            <a:r>
              <a:rPr lang="en-US" altLang="zh-CN" dirty="0" err="1">
                <a:ea typeface="黑体" pitchFamily="2" charset="-122"/>
                <a:cs typeface="Arial" pitchFamily="34" charset="0"/>
              </a:rPr>
              <a:t>i</a:t>
            </a:r>
            <a:r>
              <a:rPr lang="en-US" altLang="zh-CN" dirty="0">
                <a:ea typeface="黑体" pitchFamily="2" charset="-122"/>
                <a:cs typeface="Arial" pitchFamily="34" charset="0"/>
              </a:rPr>
              <a:t>].</a:t>
            </a:r>
            <a:r>
              <a:rPr lang="en-US" altLang="zh-CN" dirty="0" err="1">
                <a:ea typeface="黑体" pitchFamily="2" charset="-122"/>
                <a:cs typeface="Arial" pitchFamily="34" charset="0"/>
              </a:rPr>
              <a:t>FYi</a:t>
            </a:r>
            <a:endParaRPr lang="en-US" altLang="zh-CN" dirty="0">
              <a:ea typeface="黑体" pitchFamily="2" charset="-122"/>
              <a:cs typeface="Arial" pitchFamily="34" charset="0"/>
            </a:endParaRPr>
          </a:p>
          <a:p>
            <a:pPr marL="547688" lvl="1">
              <a:lnSpc>
                <a:spcPct val="90000"/>
              </a:lnSpc>
            </a:pPr>
            <a:r>
              <a:rPr lang="en-US" altLang="zh-CN" dirty="0">
                <a:ea typeface="黑体" pitchFamily="2" charset="-122"/>
                <a:cs typeface="Arial" pitchFamily="34" charset="0"/>
              </a:rPr>
              <a:t>          for (j=0 to </a:t>
            </a:r>
            <a:r>
              <a:rPr lang="en-US" altLang="zh-CN" dirty="0" err="1">
                <a:ea typeface="黑体" pitchFamily="2" charset="-122"/>
                <a:cs typeface="Arial" pitchFamily="34" charset="0"/>
              </a:rPr>
              <a:t>A.length</a:t>
            </a:r>
            <a:r>
              <a:rPr lang="en-US" altLang="zh-CN" dirty="0">
                <a:ea typeface="黑体" pitchFamily="2" charset="-122"/>
                <a:cs typeface="Arial" pitchFamily="34" charset="0"/>
              </a:rPr>
              <a:t>)</a:t>
            </a:r>
          </a:p>
          <a:p>
            <a:pPr marL="547688" lvl="1">
              <a:lnSpc>
                <a:spcPct val="90000"/>
              </a:lnSpc>
            </a:pPr>
            <a:r>
              <a:rPr lang="en-US" altLang="zh-CN" dirty="0">
                <a:ea typeface="黑体" pitchFamily="2" charset="-122"/>
                <a:cs typeface="Arial" pitchFamily="34" charset="0"/>
              </a:rPr>
              <a:t>          {    </a:t>
            </a:r>
            <a:r>
              <a:rPr lang="en-US" altLang="zh-CN" dirty="0" err="1">
                <a:ea typeface="黑体" pitchFamily="2" charset="-122"/>
                <a:cs typeface="Arial" pitchFamily="34" charset="0"/>
              </a:rPr>
              <a:t>xnj</a:t>
            </a:r>
            <a:r>
              <a:rPr lang="en-US" altLang="zh-CN" dirty="0">
                <a:ea typeface="黑体" pitchFamily="2" charset="-122"/>
                <a:cs typeface="Arial" pitchFamily="34" charset="0"/>
              </a:rPr>
              <a:t> = A[j].</a:t>
            </a:r>
            <a:r>
              <a:rPr lang="en-US" altLang="zh-CN" dirty="0" err="1">
                <a:ea typeface="黑体" pitchFamily="2" charset="-122"/>
                <a:cs typeface="Arial" pitchFamily="34" charset="0"/>
              </a:rPr>
              <a:t>xnj</a:t>
            </a:r>
            <a:r>
              <a:rPr lang="en-US" altLang="zh-CN" dirty="0">
                <a:ea typeface="黑体" pitchFamily="2" charset="-122"/>
                <a:cs typeface="Arial" pitchFamily="34" charset="0"/>
              </a:rPr>
              <a:t>; </a:t>
            </a:r>
            <a:r>
              <a:rPr lang="en-US" altLang="zh-CN" dirty="0" err="1">
                <a:ea typeface="黑体" pitchFamily="2" charset="-122"/>
                <a:cs typeface="Arial" pitchFamily="34" charset="0"/>
              </a:rPr>
              <a:t>xvj</a:t>
            </a:r>
            <a:r>
              <a:rPr lang="en-US" altLang="zh-CN" dirty="0">
                <a:ea typeface="黑体" pitchFamily="2" charset="-122"/>
                <a:cs typeface="Arial" pitchFamily="34" charset="0"/>
              </a:rPr>
              <a:t> = A[j].</a:t>
            </a:r>
            <a:r>
              <a:rPr lang="en-US" altLang="zh-CN" dirty="0" err="1">
                <a:ea typeface="黑体" pitchFamily="2" charset="-122"/>
                <a:cs typeface="Arial" pitchFamily="34" charset="0"/>
              </a:rPr>
              <a:t>xvj</a:t>
            </a:r>
            <a:endParaRPr lang="en-US" altLang="zh-CN" dirty="0">
              <a:ea typeface="黑体" pitchFamily="2" charset="-122"/>
              <a:cs typeface="Arial" pitchFamily="34" charset="0"/>
            </a:endParaRPr>
          </a:p>
          <a:p>
            <a:pPr marL="547688" lvl="1">
              <a:lnSpc>
                <a:spcPct val="90000"/>
              </a:lnSpc>
            </a:pPr>
            <a:r>
              <a:rPr lang="en-US" altLang="zh-CN" dirty="0">
                <a:ea typeface="黑体" pitchFamily="2" charset="-122"/>
                <a:cs typeface="Arial" pitchFamily="34" charset="0"/>
              </a:rPr>
              <a:t>               </a:t>
            </a:r>
            <a:r>
              <a:rPr lang="zh-CN" altLang="en-US" dirty="0">
                <a:ea typeface="黑体" pitchFamily="2" charset="-122"/>
              </a:rPr>
              <a:t>根据</a:t>
            </a:r>
            <a:r>
              <a:rPr lang="en-US" altLang="zh-CN" dirty="0">
                <a:ea typeface="黑体" pitchFamily="2" charset="-122"/>
              </a:rPr>
              <a:t>&lt;Yi, </a:t>
            </a:r>
            <a:r>
              <a:rPr lang="en-US" altLang="zh-CN" dirty="0" err="1">
                <a:ea typeface="黑体" pitchFamily="2" charset="-122"/>
              </a:rPr>
              <a:t>xnj</a:t>
            </a:r>
            <a:r>
              <a:rPr lang="en-US" altLang="zh-CN" dirty="0">
                <a:ea typeface="黑体" pitchFamily="2" charset="-122"/>
              </a:rPr>
              <a:t>, </a:t>
            </a:r>
            <a:r>
              <a:rPr lang="en-US" altLang="zh-CN" dirty="0" err="1">
                <a:ea typeface="黑体" pitchFamily="2" charset="-122"/>
              </a:rPr>
              <a:t>xvj</a:t>
            </a:r>
            <a:r>
              <a:rPr lang="en-US" altLang="zh-CN" dirty="0">
                <a:ea typeface="黑体" pitchFamily="2" charset="-122"/>
              </a:rPr>
              <a:t>&gt;</a:t>
            </a:r>
            <a:r>
              <a:rPr lang="zh-CN" altLang="en-US" dirty="0">
                <a:ea typeface="黑体" pitchFamily="2" charset="-122"/>
              </a:rPr>
              <a:t>扫描</a:t>
            </a:r>
            <a:r>
              <a:rPr lang="en-US" altLang="zh-CN" dirty="0" err="1">
                <a:ea typeface="黑体" pitchFamily="2" charset="-122"/>
              </a:rPr>
              <a:t>FxY</a:t>
            </a:r>
            <a:r>
              <a:rPr lang="zh-CN" altLang="en-US" dirty="0">
                <a:ea typeface="黑体" pitchFamily="2" charset="-122"/>
              </a:rPr>
              <a:t>表</a:t>
            </a:r>
            <a:r>
              <a:rPr lang="en-US" altLang="zh-CN" dirty="0">
                <a:ea typeface="黑体" pitchFamily="2" charset="-122"/>
              </a:rPr>
              <a:t>, </a:t>
            </a:r>
            <a:r>
              <a:rPr lang="zh-CN" altLang="en-US" dirty="0">
                <a:ea typeface="黑体" pitchFamily="2" charset="-122"/>
              </a:rPr>
              <a:t>取得</a:t>
            </a:r>
            <a:r>
              <a:rPr lang="en-US" altLang="zh-CN" dirty="0" err="1">
                <a:ea typeface="黑体" pitchFamily="2" charset="-122"/>
              </a:rPr>
              <a:t>FxYij</a:t>
            </a:r>
            <a:endParaRPr lang="en-US" altLang="zh-CN" dirty="0">
              <a:ea typeface="黑体" pitchFamily="2" charset="-122"/>
            </a:endParaRPr>
          </a:p>
          <a:p>
            <a:pPr marL="547688" lvl="1">
              <a:lnSpc>
                <a:spcPct val="90000"/>
              </a:lnSpc>
            </a:pPr>
            <a:r>
              <a:rPr lang="en-US" altLang="zh-CN" dirty="0">
                <a:cs typeface="Arial" pitchFamily="34" charset="0"/>
              </a:rPr>
              <a:t>               </a:t>
            </a:r>
            <a:r>
              <a:rPr lang="en-US" altLang="zh-CN" dirty="0" err="1">
                <a:cs typeface="Arial" pitchFamily="34" charset="0"/>
              </a:rPr>
              <a:t>FXYi</a:t>
            </a:r>
            <a:r>
              <a:rPr lang="en-US" altLang="zh-CN" dirty="0">
                <a:cs typeface="Arial" pitchFamily="34" charset="0"/>
              </a:rPr>
              <a:t> = </a:t>
            </a:r>
            <a:r>
              <a:rPr lang="en-US" altLang="zh-CN" dirty="0" err="1">
                <a:cs typeface="Arial" pitchFamily="34" charset="0"/>
              </a:rPr>
              <a:t>FXYi</a:t>
            </a:r>
            <a:r>
              <a:rPr lang="en-US" altLang="zh-CN" dirty="0">
                <a:cs typeface="Arial" pitchFamily="34" charset="0"/>
              </a:rPr>
              <a:t> </a:t>
            </a:r>
            <a:r>
              <a:rPr lang="zh-CN" altLang="en-US" dirty="0">
                <a:cs typeface="Arial" pitchFamily="34" charset="0"/>
              </a:rPr>
              <a:t>* </a:t>
            </a:r>
            <a:r>
              <a:rPr lang="en-US" altLang="zh-CN" dirty="0" err="1">
                <a:ea typeface="黑体" pitchFamily="2" charset="-122"/>
              </a:rPr>
              <a:t>FxYij</a:t>
            </a:r>
            <a:r>
              <a:rPr lang="en-US" altLang="zh-CN" dirty="0">
                <a:ea typeface="黑体" pitchFamily="2" charset="-122"/>
              </a:rPr>
              <a:t>;</a:t>
            </a:r>
            <a:endParaRPr lang="en-US" altLang="zh-CN" dirty="0">
              <a:cs typeface="Arial" pitchFamily="34" charset="0"/>
            </a:endParaRPr>
          </a:p>
          <a:p>
            <a:pPr marL="547688" lvl="1">
              <a:lnSpc>
                <a:spcPct val="90000"/>
              </a:lnSpc>
            </a:pPr>
            <a:r>
              <a:rPr lang="en-US" altLang="zh-CN" dirty="0">
                <a:cs typeface="Arial" pitchFamily="34" charset="0"/>
              </a:rPr>
              <a:t>          }</a:t>
            </a:r>
          </a:p>
          <a:p>
            <a:pPr marL="547688" lvl="1">
              <a:lnSpc>
                <a:spcPct val="90000"/>
              </a:lnSpc>
            </a:pPr>
            <a:r>
              <a:rPr lang="en-US" altLang="zh-CN" dirty="0">
                <a:cs typeface="Arial" pitchFamily="34" charset="0"/>
              </a:rPr>
              <a:t>          if(</a:t>
            </a:r>
            <a:r>
              <a:rPr lang="en-US" altLang="zh-CN" dirty="0" err="1">
                <a:cs typeface="Arial" pitchFamily="34" charset="0"/>
              </a:rPr>
              <a:t>FXYi</a:t>
            </a:r>
            <a:r>
              <a:rPr lang="en-US" altLang="zh-CN" dirty="0">
                <a:cs typeface="Arial" pitchFamily="34" charset="0"/>
              </a:rPr>
              <a:t>* </a:t>
            </a:r>
            <a:r>
              <a:rPr lang="en-US" altLang="zh-CN" dirty="0" err="1">
                <a:cs typeface="Arial" pitchFamily="34" charset="0"/>
              </a:rPr>
              <a:t>FYi</a:t>
            </a:r>
            <a:r>
              <a:rPr lang="en-US" altLang="zh-CN" dirty="0">
                <a:cs typeface="Arial" pitchFamily="34" charset="0"/>
              </a:rPr>
              <a:t> &gt;</a:t>
            </a:r>
            <a:r>
              <a:rPr lang="en-US" altLang="zh-CN" dirty="0" err="1">
                <a:cs typeface="Arial" pitchFamily="34" charset="0"/>
              </a:rPr>
              <a:t>MaxF</a:t>
            </a:r>
            <a:r>
              <a:rPr lang="en-US" altLang="zh-CN" dirty="0">
                <a:cs typeface="Arial" pitchFamily="34" charset="0"/>
              </a:rPr>
              <a:t>)  { </a:t>
            </a:r>
            <a:r>
              <a:rPr lang="en-US" altLang="zh-CN" dirty="0" err="1">
                <a:cs typeface="Arial" pitchFamily="34" charset="0"/>
              </a:rPr>
              <a:t>MaxF</a:t>
            </a:r>
            <a:r>
              <a:rPr lang="en-US" altLang="zh-CN" dirty="0">
                <a:cs typeface="Arial" pitchFamily="34" charset="0"/>
              </a:rPr>
              <a:t> = </a:t>
            </a:r>
            <a:r>
              <a:rPr lang="en-US" altLang="zh-CN" dirty="0" err="1">
                <a:cs typeface="Arial" pitchFamily="34" charset="0"/>
              </a:rPr>
              <a:t>FXYi</a:t>
            </a:r>
            <a:r>
              <a:rPr lang="en-US" altLang="zh-CN" dirty="0">
                <a:cs typeface="Arial" pitchFamily="34" charset="0"/>
              </a:rPr>
              <a:t>*</a:t>
            </a:r>
            <a:r>
              <a:rPr lang="en-US" altLang="zh-CN" dirty="0" err="1">
                <a:cs typeface="Arial" pitchFamily="34" charset="0"/>
              </a:rPr>
              <a:t>FYi</a:t>
            </a:r>
            <a:r>
              <a:rPr lang="en-US" altLang="zh-CN" dirty="0">
                <a:cs typeface="Arial" pitchFamily="34" charset="0"/>
              </a:rPr>
              <a:t>;  </a:t>
            </a:r>
            <a:r>
              <a:rPr lang="en-US" altLang="zh-CN" dirty="0" err="1">
                <a:cs typeface="Arial" pitchFamily="34" charset="0"/>
              </a:rPr>
              <a:t>idx</a:t>
            </a:r>
            <a:r>
              <a:rPr lang="en-US" altLang="zh-CN" dirty="0">
                <a:cs typeface="Arial" pitchFamily="34" charset="0"/>
              </a:rPr>
              <a:t> = </a:t>
            </a:r>
            <a:r>
              <a:rPr lang="en-US" altLang="zh-CN" dirty="0" err="1">
                <a:cs typeface="Arial" pitchFamily="34" charset="0"/>
              </a:rPr>
              <a:t>i</a:t>
            </a:r>
            <a:r>
              <a:rPr lang="en-US" altLang="zh-CN" dirty="0">
                <a:cs typeface="Arial" pitchFamily="34" charset="0"/>
              </a:rPr>
              <a:t>; }</a:t>
            </a:r>
          </a:p>
          <a:p>
            <a:pPr marL="547688" lvl="1">
              <a:lnSpc>
                <a:spcPct val="90000"/>
              </a:lnSpc>
            </a:pPr>
            <a:r>
              <a:rPr lang="en-US" altLang="zh-CN" dirty="0">
                <a:cs typeface="Arial" pitchFamily="34" charset="0"/>
              </a:rPr>
              <a:t>      }</a:t>
            </a:r>
          </a:p>
          <a:p>
            <a:pPr marL="547688" lvl="1">
              <a:lnSpc>
                <a:spcPct val="90000"/>
              </a:lnSpc>
            </a:pPr>
            <a:r>
              <a:rPr lang="en-US" altLang="zh-CN" dirty="0">
                <a:cs typeface="Arial" pitchFamily="34" charset="0"/>
              </a:rPr>
              <a:t>      emit(</a:t>
            </a:r>
            <a:r>
              <a:rPr lang="en-US" altLang="zh-CN" dirty="0" err="1">
                <a:cs typeface="Arial" pitchFamily="34" charset="0"/>
              </a:rPr>
              <a:t>tsid</a:t>
            </a:r>
            <a:r>
              <a:rPr lang="en-US" altLang="zh-CN" dirty="0">
                <a:cs typeface="Arial" pitchFamily="34" charset="0"/>
              </a:rPr>
              <a:t>, FY[</a:t>
            </a:r>
            <a:r>
              <a:rPr lang="en-US" altLang="zh-CN" dirty="0" err="1">
                <a:cs typeface="Arial" pitchFamily="34" charset="0"/>
              </a:rPr>
              <a:t>idx</a:t>
            </a:r>
            <a:r>
              <a:rPr lang="en-US" altLang="zh-CN" dirty="0">
                <a:cs typeface="Arial" pitchFamily="34" charset="0"/>
              </a:rPr>
              <a:t>].Yi)</a:t>
            </a:r>
          </a:p>
          <a:p>
            <a:pPr marL="547688" lvl="1">
              <a:lnSpc>
                <a:spcPct val="90000"/>
              </a:lnSpc>
            </a:pPr>
            <a:r>
              <a:rPr lang="en-US" altLang="zh-CN" dirty="0">
                <a:cs typeface="Arial" pitchFamily="34" charset="0"/>
              </a:rPr>
              <a:t> }</a:t>
            </a:r>
          </a:p>
          <a:p>
            <a:pPr marL="273050" indent="-273050">
              <a:spcBef>
                <a:spcPts val="575"/>
              </a:spcBef>
              <a:buClr>
                <a:schemeClr val="accent1"/>
              </a:buClr>
              <a:buSzPct val="85000"/>
            </a:pPr>
            <a:endParaRPr lang="en-US" altLang="zh-CN" sz="2400" dirty="0">
              <a:latin typeface="黑体" pitchFamily="2" charset="-122"/>
              <a:ea typeface="黑体" pitchFamily="2" charset="-122"/>
            </a:endParaRPr>
          </a:p>
        </p:txBody>
      </p:sp>
    </p:spTree>
  </p:cSld>
  <p:clrMapOvr>
    <a:masterClrMapping/>
  </p:clrMapOvr>
  <p:transition spd="med">
    <p:pull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06399" y="483304"/>
            <a:ext cx="8189531" cy="586722"/>
          </a:xfrm>
        </p:spPr>
        <p:txBody>
          <a:bodyPr rtlCol="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eaLnBrk="1" fontAlgn="auto" hangingPunct="1">
              <a:lnSpc>
                <a:spcPct val="120000"/>
              </a:lnSpc>
              <a:spcBef>
                <a:spcPts val="580"/>
              </a:spcBef>
              <a:spcAft>
                <a:spcPts val="600"/>
              </a:spcAft>
              <a:defRPr/>
            </a:pPr>
            <a:r>
              <a:rPr lang="en-US" altLang="zh-CN" sz="3200" dirty="0" smtClean="0">
                <a:ln>
                  <a:solidFill>
                    <a:srgbClr val="FF0000"/>
                  </a:solidFill>
                </a:ln>
                <a:solidFill>
                  <a:srgbClr val="C00000"/>
                </a:solidFill>
                <a:latin typeface="黑体" pitchFamily="2" charset="-122"/>
                <a:ea typeface="黑体" pitchFamily="2" charset="-122"/>
                <a:cs typeface="+mj-cs"/>
              </a:rPr>
              <a:t>4.SVM</a:t>
            </a:r>
            <a:r>
              <a:rPr lang="zh-CN" altLang="en-US" sz="3200" dirty="0" smtClean="0">
                <a:ln>
                  <a:solidFill>
                    <a:srgbClr val="FF0000"/>
                  </a:solidFill>
                </a:ln>
                <a:solidFill>
                  <a:srgbClr val="C00000"/>
                </a:solidFill>
                <a:latin typeface="黑体" pitchFamily="2" charset="-122"/>
                <a:ea typeface="黑体" pitchFamily="2" charset="-122"/>
                <a:cs typeface="+mj-cs"/>
              </a:rPr>
              <a:t>短文本多分类并行化算法</a:t>
            </a:r>
            <a:endParaRPr lang="en-US" altLang="zh-CN" sz="3200" dirty="0" smtClean="0">
              <a:ln>
                <a:solidFill>
                  <a:srgbClr val="FF0000"/>
                </a:solidFill>
              </a:ln>
              <a:solidFill>
                <a:srgbClr val="C00000"/>
              </a:solidFill>
              <a:latin typeface="黑体" pitchFamily="2" charset="-122"/>
              <a:ea typeface="黑体" pitchFamily="2" charset="-122"/>
              <a:cs typeface="+mj-cs"/>
            </a:endParaRPr>
          </a:p>
        </p:txBody>
      </p:sp>
      <p:sp>
        <p:nvSpPr>
          <p:cNvPr id="7" name="Rectangle 6"/>
          <p:cNvSpPr/>
          <p:nvPr/>
        </p:nvSpPr>
        <p:spPr>
          <a:xfrm>
            <a:off x="401638" y="1163638"/>
            <a:ext cx="8461375" cy="5494337"/>
          </a:xfrm>
          <a:prstGeom prst="rect">
            <a:avLst/>
          </a:prstGeom>
        </p:spPr>
        <p:txBody>
          <a:bodyPr>
            <a:spAutoFit/>
          </a:bodyPr>
          <a:lstStyle/>
          <a:p>
            <a:pPr>
              <a:spcAft>
                <a:spcPts val="1200"/>
              </a:spcAft>
              <a:defRPr/>
            </a:pPr>
            <a:r>
              <a:rPr lang="zh-CN" altLang="en-US" sz="2800" dirty="0">
                <a:solidFill>
                  <a:srgbClr val="00B050"/>
                </a:solidFill>
                <a:latin typeface="黑体" pitchFamily="2" charset="-122"/>
                <a:ea typeface="黑体" pitchFamily="2" charset="-122"/>
              </a:rPr>
              <a:t>基本问题描述</a:t>
            </a:r>
            <a:endParaRPr lang="en-US" altLang="zh-CN" sz="2800" dirty="0">
              <a:solidFill>
                <a:srgbClr val="00B050"/>
              </a:solidFill>
              <a:latin typeface="黑体" pitchFamily="2" charset="-122"/>
              <a:ea typeface="黑体" pitchFamily="2" charset="-122"/>
            </a:endParaRPr>
          </a:p>
          <a:p>
            <a:pPr marL="274320" indent="-274320" fontAlgn="auto">
              <a:lnSpc>
                <a:spcPct val="120000"/>
              </a:lnSpc>
              <a:spcBef>
                <a:spcPts val="580"/>
              </a:spcBef>
              <a:spcAft>
                <a:spcPts val="600"/>
              </a:spcAft>
              <a:buClr>
                <a:schemeClr val="accent1"/>
              </a:buClr>
              <a:buSzPct val="85000"/>
              <a:defRPr/>
            </a:pPr>
            <a:r>
              <a:rPr lang="zh-CN" altLang="en-US" sz="2400" dirty="0">
                <a:solidFill>
                  <a:srgbClr val="C00000"/>
                </a:solidFill>
                <a:latin typeface="黑体" pitchFamily="49" charset="-122"/>
                <a:ea typeface="黑体" pitchFamily="49" charset="-122"/>
              </a:rPr>
              <a:t>  本问题是</a:t>
            </a:r>
            <a:r>
              <a:rPr lang="en-US" altLang="zh-CN" sz="2400" dirty="0">
                <a:solidFill>
                  <a:srgbClr val="C00000"/>
                </a:solidFill>
                <a:latin typeface="黑体" pitchFamily="49" charset="-122"/>
                <a:ea typeface="黑体" pitchFamily="49" charset="-122"/>
              </a:rPr>
              <a:t>2012</a:t>
            </a:r>
            <a:r>
              <a:rPr lang="zh-CN" altLang="en-US" sz="2400" dirty="0">
                <a:solidFill>
                  <a:srgbClr val="C00000"/>
                </a:solidFill>
                <a:latin typeface="黑体" pitchFamily="49" charset="-122"/>
                <a:ea typeface="黑体" pitchFamily="49" charset="-122"/>
              </a:rPr>
              <a:t>年中国第一届“云计算与移动互联网大奖赛”指定的</a:t>
            </a:r>
            <a:r>
              <a:rPr lang="en-US" altLang="zh-CN" sz="2400" dirty="0">
                <a:solidFill>
                  <a:srgbClr val="C00000"/>
                </a:solidFill>
                <a:latin typeface="黑体" pitchFamily="49" charset="-122"/>
                <a:ea typeface="黑体" pitchFamily="49" charset="-122"/>
              </a:rPr>
              <a:t>4</a:t>
            </a:r>
            <a:r>
              <a:rPr lang="zh-CN" altLang="en-US" sz="2400" dirty="0">
                <a:solidFill>
                  <a:srgbClr val="C00000"/>
                </a:solidFill>
                <a:latin typeface="黑体" pitchFamily="49" charset="-122"/>
                <a:ea typeface="黑体" pitchFamily="49" charset="-122"/>
              </a:rPr>
              <a:t>个大数据并行处理赛题之一，本系研究生组队参加，经过角逐获得</a:t>
            </a:r>
            <a:r>
              <a:rPr lang="en-US" altLang="zh-CN" sz="2400" dirty="0">
                <a:solidFill>
                  <a:srgbClr val="C00000"/>
                </a:solidFill>
                <a:latin typeface="黑体" pitchFamily="49" charset="-122"/>
                <a:ea typeface="黑体" pitchFamily="49" charset="-122"/>
              </a:rPr>
              <a:t>1</a:t>
            </a:r>
            <a:r>
              <a:rPr lang="zh-CN" altLang="en-US" sz="2400" dirty="0">
                <a:solidFill>
                  <a:srgbClr val="C00000"/>
                </a:solidFill>
                <a:latin typeface="黑体" pitchFamily="49" charset="-122"/>
                <a:ea typeface="黑体" pitchFamily="49" charset="-122"/>
              </a:rPr>
              <a:t>、</a:t>
            </a:r>
            <a:r>
              <a:rPr lang="en-US" altLang="zh-CN" sz="2400" dirty="0">
                <a:solidFill>
                  <a:srgbClr val="C00000"/>
                </a:solidFill>
                <a:latin typeface="黑体" pitchFamily="49" charset="-122"/>
                <a:ea typeface="黑体" pitchFamily="49" charset="-122"/>
              </a:rPr>
              <a:t>2</a:t>
            </a:r>
            <a:r>
              <a:rPr lang="zh-CN" altLang="en-US" sz="2400" dirty="0">
                <a:solidFill>
                  <a:srgbClr val="C00000"/>
                </a:solidFill>
                <a:latin typeface="黑体" pitchFamily="49" charset="-122"/>
                <a:ea typeface="黑体" pitchFamily="49" charset="-122"/>
              </a:rPr>
              <a:t>、</a:t>
            </a:r>
            <a:r>
              <a:rPr lang="en-US" altLang="zh-CN" sz="2400" dirty="0">
                <a:solidFill>
                  <a:srgbClr val="C00000"/>
                </a:solidFill>
                <a:latin typeface="黑体" pitchFamily="49" charset="-122"/>
                <a:ea typeface="黑体" pitchFamily="49" charset="-122"/>
              </a:rPr>
              <a:t>3</a:t>
            </a:r>
            <a:r>
              <a:rPr lang="zh-CN" altLang="en-US" sz="2400" dirty="0">
                <a:solidFill>
                  <a:srgbClr val="C00000"/>
                </a:solidFill>
                <a:latin typeface="黑体" pitchFamily="49" charset="-122"/>
                <a:ea typeface="黑体" pitchFamily="49" charset="-122"/>
              </a:rPr>
              <a:t>等奖各一项。</a:t>
            </a:r>
          </a:p>
          <a:p>
            <a:pPr marL="274320" indent="-274320" fontAlgn="auto">
              <a:lnSpc>
                <a:spcPct val="120000"/>
              </a:lnSpc>
              <a:spcBef>
                <a:spcPts val="580"/>
              </a:spcBef>
              <a:spcAft>
                <a:spcPts val="600"/>
              </a:spcAft>
              <a:buClr>
                <a:schemeClr val="accent1"/>
              </a:buClr>
              <a:buSzPct val="85000"/>
              <a:defRPr/>
            </a:pPr>
            <a:r>
              <a:rPr lang="zh-CN" altLang="en-US" sz="2400" dirty="0">
                <a:latin typeface="黑体" pitchFamily="2" charset="-122"/>
                <a:ea typeface="黑体" pitchFamily="2" charset="-122"/>
              </a:rPr>
              <a:t>  基于</a:t>
            </a:r>
            <a:r>
              <a:rPr lang="en-US" altLang="zh-CN" sz="2400" dirty="0" err="1">
                <a:latin typeface="黑体" pitchFamily="2" charset="-122"/>
                <a:ea typeface="黑体" pitchFamily="2" charset="-122"/>
              </a:rPr>
              <a:t>MapReduce</a:t>
            </a:r>
            <a:r>
              <a:rPr lang="zh-CN" altLang="en-US" sz="2400" dirty="0">
                <a:latin typeface="黑体" pitchFamily="2" charset="-122"/>
                <a:ea typeface="黑体" pitchFamily="2" charset="-122"/>
              </a:rPr>
              <a:t>的查询短文本多分类并行化算法研究。</a:t>
            </a:r>
            <a:r>
              <a:rPr lang="zh-CN" altLang="en-US" sz="2400" dirty="0">
                <a:latin typeface="黑体" pitchFamily="49" charset="-122"/>
                <a:ea typeface="黑体" pitchFamily="49" charset="-122"/>
              </a:rPr>
              <a:t>提供了</a:t>
            </a:r>
            <a:r>
              <a:rPr lang="en-US" altLang="zh-CN" sz="2400" dirty="0">
                <a:latin typeface="黑体" pitchFamily="49" charset="-122"/>
                <a:ea typeface="黑体" pitchFamily="49" charset="-122"/>
              </a:rPr>
              <a:t>1</a:t>
            </a:r>
            <a:r>
              <a:rPr lang="zh-CN" altLang="en-US" sz="2400" dirty="0">
                <a:latin typeface="黑体" pitchFamily="49" charset="-122"/>
                <a:ea typeface="黑体" pitchFamily="49" charset="-122"/>
              </a:rPr>
              <a:t>万条已经标注出所属类别的短文本样本数据作为训练样本，一共有</a:t>
            </a:r>
            <a:r>
              <a:rPr lang="en-US" altLang="zh-CN" sz="2400" dirty="0">
                <a:latin typeface="黑体" pitchFamily="49" charset="-122"/>
                <a:ea typeface="黑体" pitchFamily="49" charset="-122"/>
              </a:rPr>
              <a:t>480</a:t>
            </a:r>
            <a:r>
              <a:rPr lang="zh-CN" altLang="en-US" sz="2400" dirty="0">
                <a:latin typeface="黑体" pitchFamily="49" charset="-122"/>
                <a:ea typeface="黑体" pitchFamily="49" charset="-122"/>
              </a:rPr>
              <a:t>个类别。测试</a:t>
            </a:r>
            <a:r>
              <a:rPr lang="zh-CN" altLang="en-US" sz="2400" dirty="0">
                <a:latin typeface="黑体" pitchFamily="2" charset="-122"/>
                <a:ea typeface="黑体" pitchFamily="2" charset="-122"/>
              </a:rPr>
              <a:t>数据有</a:t>
            </a:r>
            <a:r>
              <a:rPr lang="en-US" altLang="zh-CN" sz="2400" dirty="0"/>
              <a:t>1000</a:t>
            </a:r>
            <a:r>
              <a:rPr lang="zh-CN" altLang="en-US" sz="2400" dirty="0">
                <a:latin typeface="黑体" pitchFamily="49" charset="-122"/>
                <a:ea typeface="黑体" pitchFamily="49" charset="-122"/>
              </a:rPr>
              <a:t>万条查询短文本样本数据，其中有少数不属于这</a:t>
            </a:r>
            <a:r>
              <a:rPr lang="en-US" altLang="zh-CN" sz="2400" dirty="0">
                <a:latin typeface="黑体" pitchFamily="49" charset="-122"/>
                <a:ea typeface="黑体" pitchFamily="49" charset="-122"/>
              </a:rPr>
              <a:t>480</a:t>
            </a:r>
            <a:r>
              <a:rPr lang="zh-CN" altLang="en-US" sz="2400" dirty="0">
                <a:latin typeface="黑体" pitchFamily="49" charset="-122"/>
                <a:ea typeface="黑体" pitchFamily="49" charset="-122"/>
              </a:rPr>
              <a:t>类的异类测试样本，需要对这些大量的短文本进行分类，并能标识出不属于以上</a:t>
            </a:r>
            <a:r>
              <a:rPr lang="en-US" altLang="zh-CN" sz="2400" dirty="0">
                <a:latin typeface="黑体" pitchFamily="49" charset="-122"/>
                <a:ea typeface="黑体" pitchFamily="49" charset="-122"/>
              </a:rPr>
              <a:t>480</a:t>
            </a:r>
            <a:r>
              <a:rPr lang="zh-CN" altLang="en-US" sz="2400" dirty="0">
                <a:latin typeface="黑体" pitchFamily="49" charset="-122"/>
                <a:ea typeface="黑体" pitchFamily="49" charset="-122"/>
              </a:rPr>
              <a:t>类的异类样本。</a:t>
            </a:r>
            <a:endParaRPr lang="en-US" altLang="zh-CN" sz="2400" dirty="0">
              <a:latin typeface="黑体" pitchFamily="49" charset="-122"/>
              <a:ea typeface="黑体" pitchFamily="49" charset="-122"/>
            </a:endParaRPr>
          </a:p>
          <a:p>
            <a:pPr marL="274320" indent="-274320" fontAlgn="auto">
              <a:lnSpc>
                <a:spcPct val="120000"/>
              </a:lnSpc>
              <a:spcBef>
                <a:spcPts val="580"/>
              </a:spcBef>
              <a:spcAft>
                <a:spcPts val="600"/>
              </a:spcAft>
              <a:buClr>
                <a:schemeClr val="accent1"/>
              </a:buClr>
              <a:buSzPct val="85000"/>
              <a:defRPr/>
            </a:pPr>
            <a:r>
              <a:rPr lang="zh-CN" altLang="en-US" sz="2400" dirty="0">
                <a:latin typeface="黑体" pitchFamily="49" charset="-122"/>
                <a:ea typeface="黑体" pitchFamily="49" charset="-122"/>
              </a:rPr>
              <a:t>  每个短文本样本数据由一个</a:t>
            </a:r>
            <a:r>
              <a:rPr lang="en-US" altLang="zh-CN" sz="2400" dirty="0">
                <a:latin typeface="黑体" pitchFamily="49" charset="-122"/>
                <a:ea typeface="黑体" pitchFamily="49" charset="-122"/>
              </a:rPr>
              <a:t>n</a:t>
            </a:r>
            <a:r>
              <a:rPr lang="zh-CN" altLang="en-US" sz="2400" dirty="0">
                <a:latin typeface="黑体" pitchFamily="49" charset="-122"/>
                <a:ea typeface="黑体" pitchFamily="49" charset="-122"/>
              </a:rPr>
              <a:t>维的高维特征向量构成</a:t>
            </a:r>
            <a:r>
              <a:rPr lang="zh-CN" altLang="en-US" sz="2400" dirty="0">
                <a:latin typeface="黑体" pitchFamily="2" charset="-122"/>
                <a:ea typeface="黑体" pitchFamily="2" charset="-122"/>
              </a:rPr>
              <a:t> </a:t>
            </a:r>
            <a:endParaRPr lang="en-US" altLang="zh-CN" sz="2800" dirty="0">
              <a:solidFill>
                <a:srgbClr val="0066FF"/>
              </a:solidFill>
              <a:latin typeface="黑体" pitchFamily="2" charset="-122"/>
              <a:ea typeface="黑体" pitchFamily="2" charset="-122"/>
            </a:endParaRPr>
          </a:p>
        </p:txBody>
      </p:sp>
    </p:spTree>
  </p:cSld>
  <p:clrMapOvr>
    <a:masterClrMapping/>
  </p:clrMapOvr>
  <p:transition spd="med">
    <p:pull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71499" y="254704"/>
            <a:ext cx="8189531" cy="586722"/>
          </a:xfrm>
        </p:spPr>
        <p:txBody>
          <a:bodyPr rtlCol="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en-US" altLang="zh-CN" sz="2400" dirty="0" smtClean="0">
                <a:ln>
                  <a:solidFill>
                    <a:srgbClr val="FF0000"/>
                  </a:solidFill>
                </a:ln>
                <a:solidFill>
                  <a:srgbClr val="C00000"/>
                </a:solidFill>
                <a:latin typeface="黑体" pitchFamily="2" charset="-122"/>
                <a:ea typeface="黑体" pitchFamily="2" charset="-122"/>
                <a:cs typeface="+mj-cs"/>
              </a:rPr>
              <a:t>SVM</a:t>
            </a:r>
            <a:r>
              <a:rPr lang="zh-CN" altLang="en-US" sz="2400" dirty="0" smtClean="0">
                <a:ln>
                  <a:solidFill>
                    <a:srgbClr val="FF0000"/>
                  </a:solidFill>
                </a:ln>
                <a:solidFill>
                  <a:srgbClr val="C00000"/>
                </a:solidFill>
                <a:latin typeface="黑体" pitchFamily="2" charset="-122"/>
                <a:ea typeface="黑体" pitchFamily="2" charset="-122"/>
                <a:cs typeface="+mj-cs"/>
              </a:rPr>
              <a:t>短文本多分类并行化算法</a:t>
            </a:r>
            <a:endParaRPr lang="en-US" altLang="zh-CN" sz="2400" dirty="0" smtClean="0">
              <a:ln>
                <a:solidFill>
                  <a:srgbClr val="FF0000"/>
                </a:solidFill>
              </a:ln>
              <a:solidFill>
                <a:srgbClr val="C00000"/>
              </a:solidFill>
              <a:latin typeface="黑体" pitchFamily="2" charset="-122"/>
              <a:ea typeface="黑体" pitchFamily="2" charset="-122"/>
              <a:cs typeface="+mj-cs"/>
            </a:endParaRPr>
          </a:p>
        </p:txBody>
      </p:sp>
      <p:sp>
        <p:nvSpPr>
          <p:cNvPr id="7" name="Rectangle 6"/>
          <p:cNvSpPr/>
          <p:nvPr/>
        </p:nvSpPr>
        <p:spPr>
          <a:xfrm>
            <a:off x="388938" y="935038"/>
            <a:ext cx="8461375" cy="4739759"/>
          </a:xfrm>
          <a:prstGeom prst="rect">
            <a:avLst/>
          </a:prstGeom>
        </p:spPr>
        <p:txBody>
          <a:bodyPr>
            <a:spAutoFit/>
          </a:bodyPr>
          <a:lstStyle/>
          <a:p>
            <a:pPr>
              <a:spcAft>
                <a:spcPts val="1200"/>
              </a:spcAft>
              <a:defRPr/>
            </a:pPr>
            <a:r>
              <a:rPr lang="zh-CN" altLang="en-US" sz="2800" dirty="0">
                <a:solidFill>
                  <a:srgbClr val="00B050"/>
                </a:solidFill>
                <a:ea typeface="黑体" pitchFamily="2" charset="-122"/>
                <a:cs typeface="Arial" pitchFamily="34" charset="0"/>
              </a:rPr>
              <a:t>基本算法设计思路</a:t>
            </a:r>
            <a:endParaRPr lang="en-US" altLang="zh-CN" sz="2800" dirty="0">
              <a:solidFill>
                <a:srgbClr val="00B050"/>
              </a:solidFill>
              <a:ea typeface="黑体" pitchFamily="2" charset="-122"/>
              <a:cs typeface="Arial" pitchFamily="34" charset="0"/>
            </a:endParaRPr>
          </a:p>
          <a:p>
            <a:pPr>
              <a:defRPr/>
            </a:pPr>
            <a:r>
              <a:rPr lang="zh-CN" altLang="en-US" sz="2400" dirty="0">
                <a:ea typeface="黑体" pitchFamily="2" charset="-122"/>
                <a:cs typeface="Arial" pitchFamily="34" charset="0"/>
              </a:rPr>
              <a:t>本道题目是高维稀疏空间文本的分类问题。由于大量实践证实</a:t>
            </a:r>
            <a:r>
              <a:rPr lang="en-US" altLang="zh-CN" sz="2400" dirty="0">
                <a:ea typeface="黑体" pitchFamily="2" charset="-122"/>
                <a:cs typeface="Arial" pitchFamily="34" charset="0"/>
              </a:rPr>
              <a:t>SVM </a:t>
            </a:r>
            <a:r>
              <a:rPr lang="zh-CN" altLang="en-US" sz="2400" dirty="0">
                <a:ea typeface="黑体" pitchFamily="2" charset="-122"/>
                <a:cs typeface="Arial" pitchFamily="34" charset="0"/>
              </a:rPr>
              <a:t>针对高维空间数据训练效果较好，而且分类器的速度较快，因此将使用</a:t>
            </a:r>
            <a:r>
              <a:rPr lang="en-US" altLang="zh-CN" sz="2400" dirty="0">
                <a:ea typeface="黑体" pitchFamily="2" charset="-122"/>
                <a:cs typeface="Arial" pitchFamily="34" charset="0"/>
              </a:rPr>
              <a:t>linear SVM</a:t>
            </a:r>
            <a:r>
              <a:rPr lang="zh-CN" altLang="en-US" sz="2400" dirty="0">
                <a:ea typeface="黑体" pitchFamily="2" charset="-122"/>
                <a:cs typeface="Arial" pitchFamily="34" charset="0"/>
              </a:rPr>
              <a:t>进行处理</a:t>
            </a:r>
            <a:endParaRPr lang="en-US" altLang="zh-CN" sz="2400" dirty="0">
              <a:ea typeface="黑体" pitchFamily="2" charset="-122"/>
              <a:cs typeface="Arial" pitchFamily="34" charset="0"/>
            </a:endParaRPr>
          </a:p>
          <a:p>
            <a:pPr>
              <a:defRPr/>
            </a:pPr>
            <a:endParaRPr lang="en-US" altLang="zh-CN" sz="2400" dirty="0">
              <a:ea typeface="黑体" pitchFamily="2" charset="-122"/>
              <a:cs typeface="Arial" pitchFamily="34" charset="0"/>
            </a:endParaRPr>
          </a:p>
          <a:p>
            <a:pPr marL="363538" indent="-363538">
              <a:buFont typeface="Wingdings" pitchFamily="2" charset="2"/>
              <a:buChar char="l"/>
              <a:defRPr/>
            </a:pPr>
            <a:r>
              <a:rPr lang="zh-CN" altLang="en-US" sz="2400" dirty="0">
                <a:ea typeface="黑体" pitchFamily="2" charset="-122"/>
                <a:cs typeface="Arial" pitchFamily="34" charset="0"/>
              </a:rPr>
              <a:t>训练阶段，对于多类（</a:t>
            </a:r>
            <a:r>
              <a:rPr lang="en-US" altLang="zh-CN" sz="2400" dirty="0">
                <a:ea typeface="黑体" pitchFamily="2" charset="-122"/>
                <a:cs typeface="Arial" pitchFamily="34" charset="0"/>
              </a:rPr>
              <a:t>480 </a:t>
            </a:r>
            <a:r>
              <a:rPr lang="zh-CN" altLang="en-US" sz="2400" dirty="0">
                <a:ea typeface="黑体" pitchFamily="2" charset="-122"/>
                <a:cs typeface="Arial" pitchFamily="34" charset="0"/>
              </a:rPr>
              <a:t>类）问题，为了提高分类精度，首先针对每个类做一个</a:t>
            </a:r>
            <a:r>
              <a:rPr lang="en-US" altLang="zh-CN" sz="2400" dirty="0">
                <a:ea typeface="黑体" pitchFamily="2" charset="-122"/>
                <a:cs typeface="Arial" pitchFamily="34" charset="0"/>
              </a:rPr>
              <a:t>2-Class</a:t>
            </a:r>
            <a:r>
              <a:rPr lang="zh-CN" altLang="en-US" sz="2400" dirty="0">
                <a:ea typeface="黑体" pitchFamily="2" charset="-122"/>
                <a:cs typeface="Arial" pitchFamily="34" charset="0"/>
              </a:rPr>
              <a:t>两类分类器</a:t>
            </a:r>
            <a:r>
              <a:rPr lang="zh-CN" altLang="en-US" sz="2400" dirty="0" smtClean="0">
                <a:ea typeface="黑体" pitchFamily="2" charset="-122"/>
                <a:cs typeface="Arial" pitchFamily="34" charset="0"/>
              </a:rPr>
              <a:t>；</a:t>
            </a:r>
            <a:endParaRPr lang="en-US" altLang="zh-CN" sz="2400" dirty="0">
              <a:ea typeface="黑体" pitchFamily="2" charset="-122"/>
              <a:cs typeface="Arial" pitchFamily="34" charset="0"/>
            </a:endParaRPr>
          </a:p>
          <a:p>
            <a:pPr marL="363538" indent="-363538">
              <a:buFont typeface="Wingdings" pitchFamily="2" charset="2"/>
              <a:buChar char="l"/>
              <a:defRPr/>
            </a:pPr>
            <a:r>
              <a:rPr lang="zh-CN" altLang="en-US" sz="2400" dirty="0">
                <a:ea typeface="黑体" pitchFamily="2" charset="-122"/>
                <a:cs typeface="Arial" pitchFamily="34" charset="0"/>
              </a:rPr>
              <a:t>预测阶段，分别用</a:t>
            </a:r>
            <a:r>
              <a:rPr lang="en-US" altLang="zh-CN" sz="2400" dirty="0">
                <a:ea typeface="黑体" pitchFamily="2" charset="-122"/>
                <a:cs typeface="Arial" pitchFamily="34" charset="0"/>
              </a:rPr>
              <a:t>480 </a:t>
            </a:r>
            <a:r>
              <a:rPr lang="zh-CN" altLang="en-US" sz="2400" dirty="0">
                <a:ea typeface="黑体" pitchFamily="2" charset="-122"/>
                <a:cs typeface="Arial" pitchFamily="34" charset="0"/>
              </a:rPr>
              <a:t>个分类器对每个待预测的样本进行分类并打分，选</a:t>
            </a:r>
            <a:r>
              <a:rPr lang="zh-CN" altLang="en-US" sz="2400" dirty="0" smtClean="0">
                <a:ea typeface="黑体" pitchFamily="2" charset="-122"/>
                <a:cs typeface="Arial" pitchFamily="34" charset="0"/>
              </a:rPr>
              <a:t>择分类为“是”且打</a:t>
            </a:r>
            <a:r>
              <a:rPr lang="zh-CN" altLang="en-US" sz="2400" dirty="0">
                <a:ea typeface="黑体" pitchFamily="2" charset="-122"/>
                <a:cs typeface="Arial" pitchFamily="34" charset="0"/>
              </a:rPr>
              <a:t>分最高的类别作为该样本可能的预测类别</a:t>
            </a:r>
            <a:r>
              <a:rPr lang="zh-CN" altLang="en-US" sz="2400" dirty="0" smtClean="0">
                <a:ea typeface="黑体" pitchFamily="2" charset="-122"/>
                <a:cs typeface="Arial" pitchFamily="34" charset="0"/>
              </a:rPr>
              <a:t>；如打分低于最低阈值，则将该测试样本判定为不属于</a:t>
            </a:r>
            <a:r>
              <a:rPr lang="en-US" altLang="zh-CN" sz="2400" dirty="0" smtClean="0">
                <a:ea typeface="黑体" pitchFamily="2" charset="-122"/>
                <a:cs typeface="Arial" pitchFamily="34" charset="0"/>
              </a:rPr>
              <a:t>480</a:t>
            </a:r>
            <a:r>
              <a:rPr lang="zh-CN" altLang="en-US" sz="2400" dirty="0" smtClean="0">
                <a:ea typeface="黑体" pitchFamily="2" charset="-122"/>
                <a:cs typeface="Arial" pitchFamily="34" charset="0"/>
              </a:rPr>
              <a:t>类的异类</a:t>
            </a:r>
            <a:endParaRPr lang="en-US" altLang="zh-CN" sz="2400" dirty="0">
              <a:ea typeface="黑体" pitchFamily="2" charset="-122"/>
              <a:cs typeface="Arial" pitchFamily="34" charset="0"/>
            </a:endParaRPr>
          </a:p>
          <a:p>
            <a:pPr marL="363538" indent="-363538">
              <a:defRPr/>
            </a:pPr>
            <a:r>
              <a:rPr lang="zh-CN" altLang="en-US" sz="2400" dirty="0">
                <a:ea typeface="黑体" pitchFamily="2" charset="-122"/>
                <a:cs typeface="Arial" pitchFamily="34" charset="0"/>
              </a:rPr>
              <a:t> </a:t>
            </a:r>
            <a:endParaRPr lang="en-US" altLang="zh-CN" sz="2800" dirty="0">
              <a:solidFill>
                <a:srgbClr val="0066FF"/>
              </a:solidFill>
              <a:ea typeface="黑体" pitchFamily="2" charset="-122"/>
              <a:cs typeface="Arial" pitchFamily="34" charset="0"/>
            </a:endParaRPr>
          </a:p>
        </p:txBody>
      </p:sp>
    </p:spTree>
  </p:cSld>
  <p:clrMapOvr>
    <a:masterClrMapping/>
  </p:clrMapOvr>
  <p:transition spd="med">
    <p:pull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71499" y="254704"/>
            <a:ext cx="8189531" cy="586722"/>
          </a:xfrm>
        </p:spPr>
        <p:txBody>
          <a:bodyPr rtlCol="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en-US" altLang="zh-CN" sz="2400" dirty="0" smtClean="0">
                <a:ln>
                  <a:solidFill>
                    <a:srgbClr val="FF0000"/>
                  </a:solidFill>
                </a:ln>
                <a:solidFill>
                  <a:srgbClr val="C00000"/>
                </a:solidFill>
                <a:latin typeface="黑体" pitchFamily="2" charset="-122"/>
                <a:ea typeface="黑体" pitchFamily="2" charset="-122"/>
                <a:cs typeface="+mj-cs"/>
              </a:rPr>
              <a:t>SVM</a:t>
            </a:r>
            <a:r>
              <a:rPr lang="zh-CN" altLang="en-US" sz="2400" dirty="0" smtClean="0">
                <a:ln>
                  <a:solidFill>
                    <a:srgbClr val="FF0000"/>
                  </a:solidFill>
                </a:ln>
                <a:solidFill>
                  <a:srgbClr val="C00000"/>
                </a:solidFill>
                <a:latin typeface="黑体" pitchFamily="2" charset="-122"/>
                <a:ea typeface="黑体" pitchFamily="2" charset="-122"/>
                <a:cs typeface="+mj-cs"/>
              </a:rPr>
              <a:t>短文本多分类并行化算法</a:t>
            </a:r>
            <a:endParaRPr lang="en-US" altLang="zh-CN" sz="2400" dirty="0" smtClean="0">
              <a:ln>
                <a:solidFill>
                  <a:srgbClr val="FF0000"/>
                </a:solidFill>
              </a:ln>
              <a:solidFill>
                <a:srgbClr val="C00000"/>
              </a:solidFill>
              <a:latin typeface="黑体" pitchFamily="2" charset="-122"/>
              <a:ea typeface="黑体" pitchFamily="2" charset="-122"/>
              <a:cs typeface="+mj-cs"/>
            </a:endParaRPr>
          </a:p>
        </p:txBody>
      </p:sp>
      <p:sp>
        <p:nvSpPr>
          <p:cNvPr id="7" name="Rectangle 6"/>
          <p:cNvSpPr/>
          <p:nvPr/>
        </p:nvSpPr>
        <p:spPr>
          <a:xfrm>
            <a:off x="388938" y="935038"/>
            <a:ext cx="8461375" cy="4539704"/>
          </a:xfrm>
          <a:prstGeom prst="rect">
            <a:avLst/>
          </a:prstGeom>
        </p:spPr>
        <p:txBody>
          <a:bodyPr>
            <a:spAutoFit/>
          </a:bodyPr>
          <a:lstStyle/>
          <a:p>
            <a:pPr>
              <a:spcAft>
                <a:spcPts val="1200"/>
              </a:spcAft>
              <a:defRPr/>
            </a:pPr>
            <a:r>
              <a:rPr lang="zh-CN" altLang="en-US" sz="2800" dirty="0">
                <a:solidFill>
                  <a:srgbClr val="00B050"/>
                </a:solidFill>
                <a:ea typeface="黑体" pitchFamily="2" charset="-122"/>
                <a:cs typeface="Arial" pitchFamily="34" charset="0"/>
              </a:rPr>
              <a:t>基本算法设计思路</a:t>
            </a:r>
            <a:endParaRPr lang="en-US" altLang="zh-CN" sz="2800" dirty="0">
              <a:solidFill>
                <a:srgbClr val="00B050"/>
              </a:solidFill>
              <a:ea typeface="黑体" pitchFamily="2" charset="-122"/>
              <a:cs typeface="Arial" pitchFamily="34" charset="0"/>
            </a:endParaRPr>
          </a:p>
          <a:p>
            <a:pPr marL="363538" indent="-363538">
              <a:spcAft>
                <a:spcPts val="600"/>
              </a:spcAft>
              <a:buFont typeface="Wingdings" pitchFamily="2" charset="2"/>
              <a:buChar char="l"/>
              <a:defRPr/>
            </a:pPr>
            <a:r>
              <a:rPr lang="zh-CN" altLang="en-US" sz="2400" dirty="0">
                <a:ea typeface="黑体" pitchFamily="2" charset="-122"/>
                <a:cs typeface="Arial" pitchFamily="34" charset="0"/>
              </a:rPr>
              <a:t>为了提升训练和分类速度，上述所有算法都在</a:t>
            </a:r>
            <a:r>
              <a:rPr lang="en-US" altLang="zh-CN" sz="2400" dirty="0" err="1">
                <a:ea typeface="黑体" pitchFamily="2" charset="-122"/>
                <a:cs typeface="Arial" pitchFamily="34" charset="0"/>
              </a:rPr>
              <a:t>MapReduce</a:t>
            </a:r>
            <a:r>
              <a:rPr lang="en-US" altLang="zh-CN" sz="2400" dirty="0">
                <a:ea typeface="黑体" pitchFamily="2" charset="-122"/>
                <a:cs typeface="Arial" pitchFamily="34" charset="0"/>
              </a:rPr>
              <a:t> </a:t>
            </a:r>
            <a:r>
              <a:rPr lang="zh-CN" altLang="en-US" sz="2400" dirty="0">
                <a:ea typeface="黑体" pitchFamily="2" charset="-122"/>
                <a:cs typeface="Arial" pitchFamily="34" charset="0"/>
              </a:rPr>
              <a:t>框架下实现，分两步</a:t>
            </a:r>
            <a:r>
              <a:rPr lang="en-US" altLang="zh-CN" sz="2400" dirty="0" err="1">
                <a:ea typeface="黑体" pitchFamily="2" charset="-122"/>
                <a:cs typeface="Arial" pitchFamily="34" charset="0"/>
              </a:rPr>
              <a:t>MapReduce</a:t>
            </a:r>
            <a:r>
              <a:rPr lang="zh-CN" altLang="en-US" sz="2400" dirty="0">
                <a:ea typeface="黑体" pitchFamily="2" charset="-122"/>
                <a:cs typeface="Arial" pitchFamily="34" charset="0"/>
              </a:rPr>
              <a:t>处理完成</a:t>
            </a:r>
            <a:endParaRPr lang="en-US" altLang="zh-CN" sz="2400" dirty="0">
              <a:ea typeface="黑体" pitchFamily="2" charset="-122"/>
              <a:cs typeface="Arial" pitchFamily="34" charset="0"/>
            </a:endParaRPr>
          </a:p>
          <a:p>
            <a:pPr marL="820738" lvl="1" indent="-363538">
              <a:spcAft>
                <a:spcPts val="600"/>
              </a:spcAft>
              <a:defRPr/>
            </a:pPr>
            <a:r>
              <a:rPr lang="zh-CN" altLang="en-US" sz="2400" dirty="0">
                <a:solidFill>
                  <a:srgbClr val="0066FF"/>
                </a:solidFill>
                <a:ea typeface="黑体" pitchFamily="2" charset="-122"/>
                <a:cs typeface="Arial" pitchFamily="34" charset="0"/>
              </a:rPr>
              <a:t>第一步：用训练数据产生</a:t>
            </a:r>
            <a:r>
              <a:rPr lang="en-US" altLang="zh-CN" sz="2400" dirty="0">
                <a:solidFill>
                  <a:srgbClr val="0066FF"/>
                </a:solidFill>
                <a:ea typeface="黑体" pitchFamily="2" charset="-122"/>
                <a:cs typeface="Arial" pitchFamily="34" charset="0"/>
              </a:rPr>
              <a:t>480</a:t>
            </a:r>
            <a:r>
              <a:rPr lang="zh-CN" altLang="en-US" sz="2400" dirty="0">
                <a:solidFill>
                  <a:srgbClr val="0066FF"/>
                </a:solidFill>
                <a:ea typeface="黑体" pitchFamily="2" charset="-122"/>
                <a:cs typeface="Arial" pitchFamily="34" charset="0"/>
              </a:rPr>
              <a:t>个</a:t>
            </a:r>
            <a:r>
              <a:rPr lang="en-US" altLang="zh-CN" sz="2400" dirty="0">
                <a:solidFill>
                  <a:srgbClr val="0066FF"/>
                </a:solidFill>
                <a:ea typeface="黑体" pitchFamily="2" charset="-122"/>
                <a:cs typeface="Arial" pitchFamily="34" charset="0"/>
              </a:rPr>
              <a:t>2-class</a:t>
            </a:r>
            <a:r>
              <a:rPr lang="zh-CN" altLang="en-US" sz="2400" dirty="0">
                <a:solidFill>
                  <a:srgbClr val="0066FF"/>
                </a:solidFill>
                <a:ea typeface="黑体" pitchFamily="2" charset="-122"/>
                <a:cs typeface="Arial" pitchFamily="34" charset="0"/>
              </a:rPr>
              <a:t>分类器模型</a:t>
            </a:r>
            <a:endParaRPr lang="en-US" altLang="zh-CN" sz="2800" dirty="0">
              <a:solidFill>
                <a:srgbClr val="0066FF"/>
              </a:solidFill>
              <a:ea typeface="黑体" pitchFamily="2" charset="-122"/>
              <a:cs typeface="Arial" pitchFamily="34" charset="0"/>
            </a:endParaRPr>
          </a:p>
          <a:p>
            <a:pPr marL="820738" lvl="1" indent="-363538">
              <a:spcAft>
                <a:spcPts val="600"/>
              </a:spcAft>
              <a:defRPr/>
            </a:pPr>
            <a:r>
              <a:rPr lang="en-US" altLang="zh-CN" sz="2400" dirty="0">
                <a:ea typeface="黑体" pitchFamily="2" charset="-122"/>
                <a:cs typeface="Arial" pitchFamily="34" charset="0"/>
              </a:rPr>
              <a:t>          Map</a:t>
            </a:r>
            <a:r>
              <a:rPr lang="zh-CN" altLang="en-US" sz="2400" dirty="0">
                <a:ea typeface="黑体" pitchFamily="2" charset="-122"/>
                <a:cs typeface="Arial" pitchFamily="34" charset="0"/>
              </a:rPr>
              <a:t>：将每个训练样本的分类标签</a:t>
            </a:r>
            <a:r>
              <a:rPr lang="en-US" altLang="zh-CN" sz="2400" dirty="0" err="1">
                <a:ea typeface="黑体" pitchFamily="2" charset="-122"/>
                <a:cs typeface="Arial" pitchFamily="34" charset="0"/>
              </a:rPr>
              <a:t>ClassID</a:t>
            </a:r>
            <a:r>
              <a:rPr lang="zh-CN" altLang="en-US" sz="2400" dirty="0">
                <a:ea typeface="黑体" pitchFamily="2" charset="-122"/>
                <a:cs typeface="Arial" pitchFamily="34" charset="0"/>
              </a:rPr>
              <a:t>作为主键，</a:t>
            </a:r>
            <a:endParaRPr lang="en-US" altLang="zh-CN" sz="2400" dirty="0">
              <a:ea typeface="黑体" pitchFamily="2" charset="-122"/>
              <a:cs typeface="Arial" pitchFamily="34" charset="0"/>
            </a:endParaRPr>
          </a:p>
          <a:p>
            <a:pPr marL="820738" lvl="1" indent="-363538">
              <a:spcAft>
                <a:spcPts val="600"/>
              </a:spcAft>
              <a:defRPr/>
            </a:pPr>
            <a:r>
              <a:rPr lang="en-US" altLang="zh-CN" sz="2400" dirty="0">
                <a:ea typeface="黑体" pitchFamily="2" charset="-122"/>
                <a:cs typeface="Arial" pitchFamily="34" charset="0"/>
              </a:rPr>
              <a:t>               </a:t>
            </a:r>
            <a:r>
              <a:rPr lang="zh-CN" altLang="en-US" sz="2400" dirty="0">
                <a:ea typeface="黑体" pitchFamily="2" charset="-122"/>
                <a:cs typeface="Arial" pitchFamily="34" charset="0"/>
              </a:rPr>
              <a:t>输出</a:t>
            </a:r>
            <a:r>
              <a:rPr lang="en-US" altLang="zh-CN" sz="2400" dirty="0">
                <a:ea typeface="黑体" pitchFamily="2" charset="-122"/>
                <a:cs typeface="Arial" pitchFamily="34" charset="0"/>
              </a:rPr>
              <a:t>(</a:t>
            </a:r>
            <a:r>
              <a:rPr lang="en-US" altLang="zh-CN" sz="2400" dirty="0" err="1">
                <a:ea typeface="黑体" pitchFamily="2" charset="-122"/>
                <a:cs typeface="Arial" pitchFamily="34" charset="0"/>
              </a:rPr>
              <a:t>ClassID</a:t>
            </a:r>
            <a:r>
              <a:rPr lang="en-US" altLang="zh-CN" sz="2400" dirty="0">
                <a:ea typeface="黑体" pitchFamily="2" charset="-122"/>
                <a:cs typeface="Arial" pitchFamily="34" charset="0"/>
              </a:rPr>
              <a:t>, &lt;true/false</a:t>
            </a:r>
            <a:r>
              <a:rPr lang="zh-CN" altLang="en-US" sz="2400" dirty="0">
                <a:ea typeface="黑体" pitchFamily="2" charset="-122"/>
                <a:cs typeface="Arial" pitchFamily="34" charset="0"/>
              </a:rPr>
              <a:t>，特征向量</a:t>
            </a:r>
            <a:r>
              <a:rPr lang="en-US" altLang="zh-CN" sz="2400" dirty="0">
                <a:ea typeface="黑体" pitchFamily="2" charset="-122"/>
                <a:cs typeface="Arial" pitchFamily="34" charset="0"/>
              </a:rPr>
              <a:t>&gt;)</a:t>
            </a:r>
          </a:p>
          <a:p>
            <a:pPr marL="820738" lvl="1" indent="-363538">
              <a:spcAft>
                <a:spcPts val="600"/>
              </a:spcAft>
              <a:defRPr/>
            </a:pPr>
            <a:r>
              <a:rPr lang="en-US" altLang="zh-CN" sz="2400" dirty="0">
                <a:ea typeface="黑体" pitchFamily="2" charset="-122"/>
                <a:cs typeface="Arial" pitchFamily="34" charset="0"/>
              </a:rPr>
              <a:t>          Reduce: </a:t>
            </a:r>
            <a:r>
              <a:rPr lang="zh-CN" altLang="en-US" sz="2400" dirty="0">
                <a:ea typeface="黑体" pitchFamily="2" charset="-122"/>
                <a:cs typeface="Arial" pitchFamily="34" charset="0"/>
              </a:rPr>
              <a:t>具有相同</a:t>
            </a:r>
            <a:r>
              <a:rPr lang="en-US" altLang="zh-CN" sz="2400" dirty="0" err="1">
                <a:ea typeface="黑体" pitchFamily="2" charset="-122"/>
                <a:cs typeface="Arial" pitchFamily="34" charset="0"/>
              </a:rPr>
              <a:t>ClassID</a:t>
            </a:r>
            <a:r>
              <a:rPr lang="zh-CN" altLang="en-US" sz="2400" dirty="0">
                <a:ea typeface="黑体" pitchFamily="2" charset="-122"/>
                <a:cs typeface="Arial" pitchFamily="34" charset="0"/>
              </a:rPr>
              <a:t>的键值对进入同一个   </a:t>
            </a:r>
            <a:endParaRPr lang="en-US" altLang="zh-CN" sz="2400" dirty="0">
              <a:ea typeface="黑体" pitchFamily="2" charset="-122"/>
              <a:cs typeface="Arial" pitchFamily="34" charset="0"/>
            </a:endParaRPr>
          </a:p>
          <a:p>
            <a:pPr marL="820738" lvl="1" indent="-363538">
              <a:spcAft>
                <a:spcPts val="600"/>
              </a:spcAft>
              <a:defRPr/>
            </a:pPr>
            <a:r>
              <a:rPr lang="en-US" altLang="zh-CN" sz="2400" dirty="0">
                <a:ea typeface="黑体" pitchFamily="2" charset="-122"/>
                <a:cs typeface="Arial" pitchFamily="34" charset="0"/>
              </a:rPr>
              <a:t>               Reduce</a:t>
            </a:r>
            <a:r>
              <a:rPr lang="zh-CN" altLang="en-US" sz="2400" dirty="0">
                <a:ea typeface="黑体" pitchFamily="2" charset="-122"/>
                <a:cs typeface="Arial" pitchFamily="34" charset="0"/>
              </a:rPr>
              <a:t>，然后训练出一个</a:t>
            </a:r>
            <a:r>
              <a:rPr lang="en-US" altLang="zh-CN" sz="2400" dirty="0">
                <a:ea typeface="黑体" pitchFamily="2" charset="-122"/>
                <a:cs typeface="Arial" pitchFamily="34" charset="0"/>
              </a:rPr>
              <a:t>2-Class SVM</a:t>
            </a:r>
            <a:r>
              <a:rPr lang="zh-CN" altLang="en-US" sz="2400" dirty="0">
                <a:ea typeface="黑体" pitchFamily="2" charset="-122"/>
                <a:cs typeface="Arial" pitchFamily="34" charset="0"/>
              </a:rPr>
              <a:t>分类模型</a:t>
            </a:r>
            <a:endParaRPr lang="en-US" altLang="zh-CN" sz="2400" dirty="0">
              <a:ea typeface="黑体" pitchFamily="2" charset="-122"/>
              <a:cs typeface="Arial" pitchFamily="34" charset="0"/>
            </a:endParaRPr>
          </a:p>
          <a:p>
            <a:pPr marL="820738" lvl="1" indent="-363538">
              <a:spcAft>
                <a:spcPts val="600"/>
              </a:spcAft>
              <a:defRPr/>
            </a:pPr>
            <a:r>
              <a:rPr lang="zh-CN" altLang="en-US" sz="2400" dirty="0" smtClean="0">
                <a:ea typeface="黑体" pitchFamily="2" charset="-122"/>
                <a:cs typeface="Arial" pitchFamily="34" charset="0"/>
              </a:rPr>
              <a:t>               共</a:t>
            </a:r>
            <a:r>
              <a:rPr lang="zh-CN" altLang="en-US" sz="2400" dirty="0">
                <a:ea typeface="黑体" pitchFamily="2" charset="-122"/>
                <a:cs typeface="Arial" pitchFamily="34" charset="0"/>
              </a:rPr>
              <a:t>输出</a:t>
            </a:r>
            <a:r>
              <a:rPr lang="en-US" altLang="zh-CN" sz="2400" dirty="0">
                <a:ea typeface="黑体" pitchFamily="2" charset="-122"/>
                <a:cs typeface="Arial" pitchFamily="34" charset="0"/>
              </a:rPr>
              <a:t>480</a:t>
            </a:r>
            <a:r>
              <a:rPr lang="zh-CN" altLang="en-US" sz="2400" dirty="0">
                <a:ea typeface="黑体" pitchFamily="2" charset="-122"/>
                <a:cs typeface="Arial" pitchFamily="34" charset="0"/>
              </a:rPr>
              <a:t>个</a:t>
            </a:r>
            <a:r>
              <a:rPr lang="en-US" altLang="zh-CN" sz="2400" dirty="0" smtClean="0">
                <a:ea typeface="黑体" pitchFamily="2" charset="-122"/>
                <a:cs typeface="Arial" pitchFamily="34" charset="0"/>
              </a:rPr>
              <a:t>2-Class SVM</a:t>
            </a:r>
            <a:r>
              <a:rPr lang="zh-CN" altLang="en-US" sz="2400" dirty="0">
                <a:ea typeface="黑体" pitchFamily="2" charset="-122"/>
                <a:cs typeface="Arial" pitchFamily="34" charset="0"/>
              </a:rPr>
              <a:t>分类模</a:t>
            </a:r>
            <a:r>
              <a:rPr lang="zh-CN" altLang="en-US" sz="2400" dirty="0" smtClean="0">
                <a:ea typeface="黑体" pitchFamily="2" charset="-122"/>
                <a:cs typeface="Arial" pitchFamily="34" charset="0"/>
              </a:rPr>
              <a:t>型</a:t>
            </a:r>
            <a:endParaRPr lang="en-US" altLang="zh-CN" sz="2400" dirty="0">
              <a:ea typeface="黑体" pitchFamily="2" charset="-122"/>
              <a:cs typeface="Arial" pitchFamily="34" charset="0"/>
            </a:endParaRPr>
          </a:p>
          <a:p>
            <a:pPr marL="820738" lvl="1" indent="-363538">
              <a:buFont typeface="Wingdings" pitchFamily="2" charset="2"/>
              <a:buChar char="l"/>
              <a:defRPr/>
            </a:pPr>
            <a:endParaRPr lang="en-US" altLang="zh-CN" sz="2400" dirty="0">
              <a:ea typeface="黑体" pitchFamily="2" charset="-122"/>
              <a:cs typeface="Arial" pitchFamily="34" charset="0"/>
            </a:endParaRPr>
          </a:p>
        </p:txBody>
      </p:sp>
    </p:spTree>
  </p:cSld>
  <p:clrMapOvr>
    <a:masterClrMapping/>
  </p:clrMapOvr>
  <p:transition spd="med">
    <p:pull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73099" y="305504"/>
            <a:ext cx="8189531" cy="586722"/>
          </a:xfrm>
        </p:spPr>
        <p:txBody>
          <a:bodyPr rtlCol="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dirty="0" smtClean="0">
                <a:ln>
                  <a:solidFill>
                    <a:srgbClr val="FF0000"/>
                  </a:solidFill>
                </a:ln>
                <a:solidFill>
                  <a:srgbClr val="C00000"/>
                </a:solidFill>
                <a:latin typeface="黑体" pitchFamily="2" charset="-122"/>
                <a:ea typeface="黑体" pitchFamily="2" charset="-122"/>
              </a:rPr>
              <a:t>SVM</a:t>
            </a:r>
            <a:r>
              <a:rPr lang="zh-CN" altLang="en-US" sz="2400" dirty="0" smtClean="0">
                <a:ln>
                  <a:solidFill>
                    <a:srgbClr val="FF0000"/>
                  </a:solidFill>
                </a:ln>
                <a:solidFill>
                  <a:srgbClr val="C00000"/>
                </a:solidFill>
                <a:latin typeface="黑体" pitchFamily="2" charset="-122"/>
                <a:ea typeface="黑体" pitchFamily="2" charset="-122"/>
              </a:rPr>
              <a:t>短文本多分类并行化算法</a:t>
            </a:r>
            <a:endParaRPr lang="zh-CN" altLang="en-US" sz="2400" dirty="0"/>
          </a:p>
        </p:txBody>
      </p:sp>
      <p:sp>
        <p:nvSpPr>
          <p:cNvPr id="73731" name="Rectangle 6"/>
          <p:cNvSpPr>
            <a:spLocks noChangeArrowheads="1"/>
          </p:cNvSpPr>
          <p:nvPr/>
        </p:nvSpPr>
        <p:spPr bwMode="auto">
          <a:xfrm>
            <a:off x="465138" y="974725"/>
            <a:ext cx="8305800" cy="539750"/>
          </a:xfrm>
          <a:prstGeom prst="rect">
            <a:avLst/>
          </a:prstGeom>
          <a:noFill/>
          <a:ln w="9525">
            <a:noFill/>
            <a:miter lim="800000"/>
            <a:headEnd/>
            <a:tailEnd/>
          </a:ln>
        </p:spPr>
        <p:txBody>
          <a:bodyPr>
            <a:spAutoFit/>
          </a:bodyPr>
          <a:lstStyle/>
          <a:p>
            <a:pPr marL="273050" indent="-273050">
              <a:lnSpc>
                <a:spcPct val="120000"/>
              </a:lnSpc>
              <a:spcAft>
                <a:spcPts val="1200"/>
              </a:spcAft>
              <a:buClr>
                <a:schemeClr val="accent1"/>
              </a:buClr>
              <a:buSzPct val="85000"/>
            </a:pPr>
            <a:r>
              <a:rPr lang="zh-CN" altLang="en-US" sz="2800">
                <a:solidFill>
                  <a:srgbClr val="00B050"/>
                </a:solidFill>
                <a:latin typeface="黑体" pitchFamily="2" charset="-122"/>
                <a:ea typeface="黑体" pitchFamily="2" charset="-122"/>
              </a:rPr>
              <a:t>大规模短文本多分类并行化算法</a:t>
            </a:r>
            <a:endParaRPr lang="en-US" altLang="zh-CN" sz="2800">
              <a:solidFill>
                <a:srgbClr val="00B050"/>
              </a:solidFill>
              <a:latin typeface="黑体" pitchFamily="2" charset="-122"/>
              <a:ea typeface="黑体" pitchFamily="2" charset="-122"/>
            </a:endParaRPr>
          </a:p>
        </p:txBody>
      </p:sp>
      <p:pic>
        <p:nvPicPr>
          <p:cNvPr id="73732" name="Picture 2"/>
          <p:cNvPicPr>
            <a:picLocks noChangeAspect="1" noChangeArrowheads="1"/>
          </p:cNvPicPr>
          <p:nvPr/>
        </p:nvPicPr>
        <p:blipFill>
          <a:blip r:embed="rId2" cstate="print"/>
          <a:srcRect/>
          <a:stretch>
            <a:fillRect/>
          </a:stretch>
        </p:blipFill>
        <p:spPr bwMode="auto">
          <a:xfrm>
            <a:off x="195263" y="1825625"/>
            <a:ext cx="8874125" cy="4648200"/>
          </a:xfrm>
          <a:prstGeom prst="rect">
            <a:avLst/>
          </a:prstGeom>
          <a:noFill/>
          <a:ln w="9525">
            <a:noFill/>
            <a:miter lim="800000"/>
            <a:headEnd/>
            <a:tailEnd/>
          </a:ln>
        </p:spPr>
      </p:pic>
    </p:spTree>
  </p:cSld>
  <p:clrMapOvr>
    <a:masterClrMapping/>
  </p:clrMapOvr>
  <p:transition spd="med">
    <p:pull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71499" y="254704"/>
            <a:ext cx="8189531" cy="586722"/>
          </a:xfrm>
        </p:spPr>
        <p:txBody>
          <a:bodyPr rtlCol="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en-US" altLang="zh-CN" sz="2400" dirty="0" smtClean="0">
                <a:ln>
                  <a:solidFill>
                    <a:srgbClr val="FF0000"/>
                  </a:solidFill>
                </a:ln>
                <a:solidFill>
                  <a:srgbClr val="C00000"/>
                </a:solidFill>
                <a:latin typeface="黑体" pitchFamily="2" charset="-122"/>
                <a:ea typeface="黑体" pitchFamily="2" charset="-122"/>
                <a:cs typeface="+mj-cs"/>
              </a:rPr>
              <a:t>SVM</a:t>
            </a:r>
            <a:r>
              <a:rPr lang="zh-CN" altLang="en-US" sz="2400" dirty="0" smtClean="0">
                <a:ln>
                  <a:solidFill>
                    <a:srgbClr val="FF0000"/>
                  </a:solidFill>
                </a:ln>
                <a:solidFill>
                  <a:srgbClr val="C00000"/>
                </a:solidFill>
                <a:latin typeface="黑体" pitchFamily="2" charset="-122"/>
                <a:ea typeface="黑体" pitchFamily="2" charset="-122"/>
                <a:cs typeface="+mj-cs"/>
              </a:rPr>
              <a:t>短文本多分类并行化算法</a:t>
            </a:r>
            <a:endParaRPr lang="en-US" altLang="zh-CN" sz="2400" dirty="0" smtClean="0">
              <a:ln>
                <a:solidFill>
                  <a:srgbClr val="FF0000"/>
                </a:solidFill>
              </a:ln>
              <a:solidFill>
                <a:srgbClr val="C00000"/>
              </a:solidFill>
              <a:latin typeface="黑体" pitchFamily="2" charset="-122"/>
              <a:ea typeface="黑体" pitchFamily="2" charset="-122"/>
              <a:cs typeface="+mj-cs"/>
            </a:endParaRPr>
          </a:p>
        </p:txBody>
      </p:sp>
      <p:sp>
        <p:nvSpPr>
          <p:cNvPr id="7" name="Rectangle 6"/>
          <p:cNvSpPr/>
          <p:nvPr/>
        </p:nvSpPr>
        <p:spPr>
          <a:xfrm>
            <a:off x="388938" y="935038"/>
            <a:ext cx="8461375" cy="4539704"/>
          </a:xfrm>
          <a:prstGeom prst="rect">
            <a:avLst/>
          </a:prstGeom>
        </p:spPr>
        <p:txBody>
          <a:bodyPr>
            <a:spAutoFit/>
          </a:bodyPr>
          <a:lstStyle/>
          <a:p>
            <a:pPr>
              <a:spcAft>
                <a:spcPts val="1200"/>
              </a:spcAft>
              <a:defRPr/>
            </a:pPr>
            <a:r>
              <a:rPr lang="zh-CN" altLang="en-US" sz="2800" dirty="0">
                <a:solidFill>
                  <a:srgbClr val="00B050"/>
                </a:solidFill>
                <a:ea typeface="黑体" pitchFamily="2" charset="-122"/>
                <a:cs typeface="Arial" pitchFamily="34" charset="0"/>
              </a:rPr>
              <a:t>基本算法设计思路</a:t>
            </a:r>
            <a:endParaRPr lang="en-US" altLang="zh-CN" sz="2800" dirty="0">
              <a:solidFill>
                <a:srgbClr val="00B050"/>
              </a:solidFill>
              <a:ea typeface="黑体" pitchFamily="2" charset="-122"/>
              <a:cs typeface="Arial" pitchFamily="34" charset="0"/>
            </a:endParaRPr>
          </a:p>
          <a:p>
            <a:pPr marL="363538" indent="-363538">
              <a:spcAft>
                <a:spcPts val="600"/>
              </a:spcAft>
              <a:buFont typeface="Wingdings" pitchFamily="2" charset="2"/>
              <a:buChar char="l"/>
              <a:defRPr/>
            </a:pPr>
            <a:r>
              <a:rPr lang="zh-CN" altLang="en-US" sz="2400" dirty="0">
                <a:ea typeface="黑体" pitchFamily="2" charset="-122"/>
                <a:cs typeface="Arial" pitchFamily="34" charset="0"/>
              </a:rPr>
              <a:t>为了提升训练和分类速度，上述所有算法都在</a:t>
            </a:r>
            <a:r>
              <a:rPr lang="en-US" altLang="zh-CN" sz="2400" dirty="0" err="1">
                <a:ea typeface="黑体" pitchFamily="2" charset="-122"/>
                <a:cs typeface="Arial" pitchFamily="34" charset="0"/>
              </a:rPr>
              <a:t>MapReduce</a:t>
            </a:r>
            <a:r>
              <a:rPr lang="en-US" altLang="zh-CN" sz="2400" dirty="0">
                <a:ea typeface="黑体" pitchFamily="2" charset="-122"/>
                <a:cs typeface="Arial" pitchFamily="34" charset="0"/>
              </a:rPr>
              <a:t> </a:t>
            </a:r>
            <a:r>
              <a:rPr lang="zh-CN" altLang="en-US" sz="2400" dirty="0">
                <a:ea typeface="黑体" pitchFamily="2" charset="-122"/>
                <a:cs typeface="Arial" pitchFamily="34" charset="0"/>
              </a:rPr>
              <a:t>框架下实现，分两步</a:t>
            </a:r>
            <a:r>
              <a:rPr lang="en-US" altLang="zh-CN" sz="2400" dirty="0" err="1">
                <a:ea typeface="黑体" pitchFamily="2" charset="-122"/>
                <a:cs typeface="Arial" pitchFamily="34" charset="0"/>
              </a:rPr>
              <a:t>MapReduce</a:t>
            </a:r>
            <a:r>
              <a:rPr lang="zh-CN" altLang="en-US" sz="2400" dirty="0">
                <a:ea typeface="黑体" pitchFamily="2" charset="-122"/>
                <a:cs typeface="Arial" pitchFamily="34" charset="0"/>
              </a:rPr>
              <a:t>处理完成</a:t>
            </a:r>
            <a:endParaRPr lang="en-US" altLang="zh-CN" sz="2400" dirty="0">
              <a:ea typeface="黑体" pitchFamily="2" charset="-122"/>
              <a:cs typeface="Arial" pitchFamily="34" charset="0"/>
            </a:endParaRPr>
          </a:p>
          <a:p>
            <a:pPr marL="820738" lvl="1" indent="-363538">
              <a:spcAft>
                <a:spcPts val="600"/>
              </a:spcAft>
              <a:defRPr/>
            </a:pPr>
            <a:r>
              <a:rPr lang="zh-CN" altLang="en-US" sz="2400" dirty="0">
                <a:solidFill>
                  <a:srgbClr val="0066FF"/>
                </a:solidFill>
                <a:ea typeface="黑体" pitchFamily="2" charset="-122"/>
                <a:cs typeface="Arial" pitchFamily="34" charset="0"/>
              </a:rPr>
              <a:t>第二步：用</a:t>
            </a:r>
            <a:r>
              <a:rPr lang="en-US" altLang="zh-CN" sz="2400" dirty="0">
                <a:solidFill>
                  <a:srgbClr val="0066FF"/>
                </a:solidFill>
                <a:ea typeface="黑体" pitchFamily="2" charset="-122"/>
                <a:cs typeface="Arial" pitchFamily="34" charset="0"/>
              </a:rPr>
              <a:t>480</a:t>
            </a:r>
            <a:r>
              <a:rPr lang="zh-CN" altLang="en-US" sz="2400" dirty="0">
                <a:solidFill>
                  <a:srgbClr val="0066FF"/>
                </a:solidFill>
                <a:ea typeface="黑体" pitchFamily="2" charset="-122"/>
                <a:cs typeface="Arial" pitchFamily="34" charset="0"/>
              </a:rPr>
              <a:t>个</a:t>
            </a:r>
            <a:r>
              <a:rPr lang="en-US" altLang="zh-CN" sz="2400" dirty="0">
                <a:solidFill>
                  <a:srgbClr val="0066FF"/>
                </a:solidFill>
                <a:ea typeface="黑体" pitchFamily="2" charset="-122"/>
                <a:cs typeface="Arial" pitchFamily="34" charset="0"/>
              </a:rPr>
              <a:t>2-Class</a:t>
            </a:r>
            <a:r>
              <a:rPr lang="zh-CN" altLang="en-US" sz="2400" dirty="0">
                <a:solidFill>
                  <a:srgbClr val="0066FF"/>
                </a:solidFill>
                <a:ea typeface="黑体" pitchFamily="2" charset="-122"/>
                <a:cs typeface="Arial" pitchFamily="34" charset="0"/>
              </a:rPr>
              <a:t>分类器模型处理测试数据</a:t>
            </a:r>
            <a:endParaRPr lang="en-US" altLang="zh-CN" sz="2800" dirty="0">
              <a:solidFill>
                <a:srgbClr val="0066FF"/>
              </a:solidFill>
              <a:ea typeface="黑体" pitchFamily="2" charset="-122"/>
              <a:cs typeface="Arial" pitchFamily="34" charset="0"/>
            </a:endParaRPr>
          </a:p>
          <a:p>
            <a:pPr marL="820738" lvl="1" indent="-363538">
              <a:spcAft>
                <a:spcPts val="600"/>
              </a:spcAft>
              <a:defRPr/>
            </a:pPr>
            <a:r>
              <a:rPr lang="en-US" altLang="zh-CN" sz="2400" dirty="0">
                <a:ea typeface="黑体" pitchFamily="2" charset="-122"/>
                <a:cs typeface="Arial" pitchFamily="34" charset="0"/>
              </a:rPr>
              <a:t>          Map</a:t>
            </a:r>
            <a:r>
              <a:rPr lang="zh-CN" altLang="en-US" sz="2400" dirty="0">
                <a:ea typeface="黑体" pitchFamily="2" charset="-122"/>
                <a:cs typeface="Arial" pitchFamily="34" charset="0"/>
              </a:rPr>
              <a:t>：将每个测试样本，以</a:t>
            </a:r>
            <a:r>
              <a:rPr lang="en-US" altLang="zh-CN" sz="2400" dirty="0" err="1">
                <a:ea typeface="黑体" pitchFamily="2" charset="-122"/>
                <a:cs typeface="Arial" pitchFamily="34" charset="0"/>
              </a:rPr>
              <a:t>SampleID</a:t>
            </a:r>
            <a:r>
              <a:rPr lang="zh-CN" altLang="en-US" sz="2400" dirty="0">
                <a:ea typeface="黑体" pitchFamily="2" charset="-122"/>
                <a:cs typeface="Arial" pitchFamily="34" charset="0"/>
              </a:rPr>
              <a:t>作为主键，</a:t>
            </a:r>
            <a:endParaRPr lang="en-US" altLang="zh-CN" sz="2400" dirty="0">
              <a:ea typeface="黑体" pitchFamily="2" charset="-122"/>
              <a:cs typeface="Arial" pitchFamily="34" charset="0"/>
            </a:endParaRPr>
          </a:p>
          <a:p>
            <a:pPr marL="820738" lvl="1" indent="-363538">
              <a:spcAft>
                <a:spcPts val="600"/>
              </a:spcAft>
              <a:defRPr/>
            </a:pPr>
            <a:r>
              <a:rPr lang="en-US" altLang="zh-CN" sz="2400" dirty="0">
                <a:ea typeface="黑体" pitchFamily="2" charset="-122"/>
                <a:cs typeface="Arial" pitchFamily="34" charset="0"/>
              </a:rPr>
              <a:t>               </a:t>
            </a:r>
            <a:r>
              <a:rPr lang="zh-CN" altLang="en-US" sz="2400" dirty="0">
                <a:ea typeface="黑体" pitchFamily="2" charset="-122"/>
                <a:cs typeface="Arial" pitchFamily="34" charset="0"/>
              </a:rPr>
              <a:t>输出</a:t>
            </a:r>
            <a:r>
              <a:rPr lang="en-US" altLang="zh-CN" sz="2400" dirty="0">
                <a:ea typeface="黑体" pitchFamily="2" charset="-122"/>
                <a:cs typeface="Arial" pitchFamily="34" charset="0"/>
              </a:rPr>
              <a:t>(</a:t>
            </a:r>
            <a:r>
              <a:rPr lang="en-US" altLang="zh-CN" sz="2400" dirty="0" err="1">
                <a:ea typeface="黑体" pitchFamily="2" charset="-122"/>
                <a:cs typeface="Arial" pitchFamily="34" charset="0"/>
              </a:rPr>
              <a:t>SampleID</a:t>
            </a:r>
            <a:r>
              <a:rPr lang="en-US" altLang="zh-CN" sz="2400" dirty="0">
                <a:ea typeface="黑体" pitchFamily="2" charset="-122"/>
                <a:cs typeface="Arial" pitchFamily="34" charset="0"/>
              </a:rPr>
              <a:t>, &lt;</a:t>
            </a:r>
            <a:r>
              <a:rPr lang="en-US" altLang="zh-CN" sz="2400" dirty="0" err="1">
                <a:ea typeface="黑体" pitchFamily="2" charset="-122"/>
                <a:cs typeface="Arial" pitchFamily="34" charset="0"/>
              </a:rPr>
              <a:t>LableID</a:t>
            </a:r>
            <a:r>
              <a:rPr lang="zh-CN" altLang="en-US" sz="2400" dirty="0">
                <a:ea typeface="黑体" pitchFamily="2" charset="-122"/>
                <a:cs typeface="Arial" pitchFamily="34" charset="0"/>
              </a:rPr>
              <a:t>，评分</a:t>
            </a:r>
            <a:r>
              <a:rPr lang="en-US" altLang="zh-CN" sz="2400" dirty="0">
                <a:ea typeface="黑体" pitchFamily="2" charset="-122"/>
                <a:cs typeface="Arial" pitchFamily="34" charset="0"/>
              </a:rPr>
              <a:t>Score&gt;)</a:t>
            </a:r>
          </a:p>
          <a:p>
            <a:pPr marL="820738" lvl="1" indent="-363538">
              <a:spcAft>
                <a:spcPts val="600"/>
              </a:spcAft>
              <a:defRPr/>
            </a:pPr>
            <a:r>
              <a:rPr lang="en-US" altLang="zh-CN" sz="2400" dirty="0">
                <a:ea typeface="黑体" pitchFamily="2" charset="-122"/>
                <a:cs typeface="Arial" pitchFamily="34" charset="0"/>
              </a:rPr>
              <a:t>          Reduce: </a:t>
            </a:r>
            <a:r>
              <a:rPr lang="zh-CN" altLang="en-US" sz="2400" dirty="0">
                <a:ea typeface="黑体" pitchFamily="2" charset="-122"/>
                <a:cs typeface="Arial" pitchFamily="34" charset="0"/>
              </a:rPr>
              <a:t>具有相同</a:t>
            </a:r>
            <a:r>
              <a:rPr lang="en-US" altLang="zh-CN" sz="2400" dirty="0" err="1">
                <a:ea typeface="黑体" pitchFamily="2" charset="-122"/>
                <a:cs typeface="Arial" pitchFamily="34" charset="0"/>
              </a:rPr>
              <a:t>SampleID</a:t>
            </a:r>
            <a:r>
              <a:rPr lang="zh-CN" altLang="en-US" sz="2400" dirty="0">
                <a:ea typeface="黑体" pitchFamily="2" charset="-122"/>
                <a:cs typeface="Arial" pitchFamily="34" charset="0"/>
              </a:rPr>
              <a:t>的键值对进入同一个   </a:t>
            </a:r>
            <a:endParaRPr lang="en-US" altLang="zh-CN" sz="2400" dirty="0">
              <a:ea typeface="黑体" pitchFamily="2" charset="-122"/>
              <a:cs typeface="Arial" pitchFamily="34" charset="0"/>
            </a:endParaRPr>
          </a:p>
          <a:p>
            <a:pPr marL="820738" lvl="1" indent="-363538">
              <a:spcAft>
                <a:spcPts val="600"/>
              </a:spcAft>
              <a:defRPr/>
            </a:pPr>
            <a:r>
              <a:rPr lang="en-US" altLang="zh-CN" sz="2400" dirty="0">
                <a:ea typeface="黑体" pitchFamily="2" charset="-122"/>
                <a:cs typeface="Arial" pitchFamily="34" charset="0"/>
              </a:rPr>
              <a:t>               Reduce</a:t>
            </a:r>
            <a:r>
              <a:rPr lang="zh-CN" altLang="en-US" sz="2400" dirty="0">
                <a:ea typeface="黑体" pitchFamily="2" charset="-122"/>
                <a:cs typeface="Arial" pitchFamily="34" charset="0"/>
              </a:rPr>
              <a:t>，然后以最高评分者对应的标记作为该样</a:t>
            </a:r>
            <a:endParaRPr lang="en-US" altLang="zh-CN" sz="2400" dirty="0">
              <a:ea typeface="黑体" pitchFamily="2" charset="-122"/>
              <a:cs typeface="Arial" pitchFamily="34" charset="0"/>
            </a:endParaRPr>
          </a:p>
          <a:p>
            <a:pPr marL="820738" lvl="1" indent="-363538">
              <a:spcAft>
                <a:spcPts val="600"/>
              </a:spcAft>
              <a:defRPr/>
            </a:pPr>
            <a:r>
              <a:rPr lang="en-US" altLang="zh-CN" sz="2400" dirty="0">
                <a:ea typeface="黑体" pitchFamily="2" charset="-122"/>
                <a:cs typeface="Arial" pitchFamily="34" charset="0"/>
              </a:rPr>
              <a:t>               </a:t>
            </a:r>
            <a:r>
              <a:rPr lang="zh-CN" altLang="en-US" sz="2400" dirty="0">
                <a:ea typeface="黑体" pitchFamily="2" charset="-122"/>
                <a:cs typeface="Arial" pitchFamily="34" charset="0"/>
              </a:rPr>
              <a:t>本最终的标记；虽然是最高评分，但仍</a:t>
            </a:r>
            <a:r>
              <a:rPr lang="zh-CN" altLang="en-US" sz="2400" dirty="0" smtClean="0">
                <a:ea typeface="黑体" pitchFamily="2" charset="-122"/>
                <a:cs typeface="Arial" pitchFamily="34" charset="0"/>
              </a:rPr>
              <a:t>然低于最</a:t>
            </a:r>
            <a:endParaRPr lang="en-US" altLang="zh-CN" sz="2400" dirty="0" smtClean="0">
              <a:ea typeface="黑体" pitchFamily="2" charset="-122"/>
              <a:cs typeface="Arial" pitchFamily="34" charset="0"/>
            </a:endParaRPr>
          </a:p>
          <a:p>
            <a:pPr marL="820738" lvl="1" indent="-363538">
              <a:spcAft>
                <a:spcPts val="600"/>
              </a:spcAft>
              <a:defRPr/>
            </a:pPr>
            <a:r>
              <a:rPr lang="en-US" altLang="zh-CN" sz="2400" dirty="0" smtClean="0">
                <a:ea typeface="黑体" pitchFamily="2" charset="-122"/>
                <a:cs typeface="Arial" pitchFamily="34" charset="0"/>
              </a:rPr>
              <a:t>              </a:t>
            </a:r>
            <a:r>
              <a:rPr lang="zh-CN" altLang="en-US" sz="2400" dirty="0" smtClean="0">
                <a:ea typeface="黑体" pitchFamily="2" charset="-122"/>
                <a:cs typeface="Arial" pitchFamily="34" charset="0"/>
              </a:rPr>
              <a:t>小阈值，则判定为不属</a:t>
            </a:r>
            <a:r>
              <a:rPr lang="zh-CN" altLang="en-US" sz="2400" dirty="0">
                <a:ea typeface="黑体" pitchFamily="2" charset="-122"/>
                <a:cs typeface="Arial" pitchFamily="34" charset="0"/>
              </a:rPr>
              <a:t>于已知的</a:t>
            </a:r>
            <a:r>
              <a:rPr lang="en-US" altLang="zh-CN" sz="2400" dirty="0">
                <a:ea typeface="黑体" pitchFamily="2" charset="-122"/>
                <a:cs typeface="Arial" pitchFamily="34" charset="0"/>
              </a:rPr>
              <a:t>480</a:t>
            </a:r>
            <a:r>
              <a:rPr lang="zh-CN" altLang="en-US" sz="2400" dirty="0">
                <a:ea typeface="黑体" pitchFamily="2" charset="-122"/>
                <a:cs typeface="Arial" pitchFamily="34" charset="0"/>
              </a:rPr>
              <a:t>个</a:t>
            </a:r>
            <a:r>
              <a:rPr lang="zh-CN" altLang="en-US" sz="2400" dirty="0" smtClean="0">
                <a:ea typeface="黑体" pitchFamily="2" charset="-122"/>
                <a:cs typeface="Arial" pitchFamily="34" charset="0"/>
              </a:rPr>
              <a:t>类</a:t>
            </a:r>
            <a:endParaRPr lang="en-US" altLang="zh-CN" sz="2400" dirty="0">
              <a:ea typeface="黑体" pitchFamily="2" charset="-122"/>
              <a:cs typeface="Arial" pitchFamily="34" charset="0"/>
            </a:endParaRPr>
          </a:p>
        </p:txBody>
      </p:sp>
    </p:spTree>
  </p:cSld>
  <p:clrMapOvr>
    <a:masterClrMapping/>
  </p:clrMapOvr>
  <p:transition spd="med">
    <p:pull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6"/>
          <p:cNvSpPr>
            <a:spLocks noChangeArrowheads="1"/>
          </p:cNvSpPr>
          <p:nvPr/>
        </p:nvSpPr>
        <p:spPr bwMode="auto">
          <a:xfrm>
            <a:off x="452438" y="1012825"/>
            <a:ext cx="8305800" cy="539750"/>
          </a:xfrm>
          <a:prstGeom prst="rect">
            <a:avLst/>
          </a:prstGeom>
          <a:noFill/>
          <a:ln w="9525">
            <a:noFill/>
            <a:miter lim="800000"/>
            <a:headEnd/>
            <a:tailEnd/>
          </a:ln>
        </p:spPr>
        <p:txBody>
          <a:bodyPr>
            <a:spAutoFit/>
          </a:bodyPr>
          <a:lstStyle/>
          <a:p>
            <a:pPr marL="273050" indent="-273050">
              <a:lnSpc>
                <a:spcPct val="120000"/>
              </a:lnSpc>
              <a:spcAft>
                <a:spcPts val="1200"/>
              </a:spcAft>
              <a:buClr>
                <a:schemeClr val="accent1"/>
              </a:buClr>
              <a:buSzPct val="85000"/>
            </a:pPr>
            <a:r>
              <a:rPr lang="zh-CN" altLang="en-US" sz="2800">
                <a:solidFill>
                  <a:srgbClr val="00B050"/>
                </a:solidFill>
                <a:latin typeface="黑体" pitchFamily="2" charset="-122"/>
                <a:ea typeface="黑体" pitchFamily="2" charset="-122"/>
              </a:rPr>
              <a:t>大规模短文本多分类并行化算法</a:t>
            </a:r>
            <a:endParaRPr lang="en-US" altLang="zh-CN" sz="2800">
              <a:solidFill>
                <a:srgbClr val="00B050"/>
              </a:solidFill>
              <a:latin typeface="黑体" pitchFamily="2" charset="-122"/>
              <a:ea typeface="黑体" pitchFamily="2" charset="-122"/>
            </a:endParaRPr>
          </a:p>
        </p:txBody>
      </p:sp>
      <p:pic>
        <p:nvPicPr>
          <p:cNvPr id="75779" name="Picture 2"/>
          <p:cNvPicPr>
            <a:picLocks noChangeAspect="1" noChangeArrowheads="1"/>
          </p:cNvPicPr>
          <p:nvPr/>
        </p:nvPicPr>
        <p:blipFill>
          <a:blip r:embed="rId2" cstate="print"/>
          <a:srcRect l="4800"/>
          <a:stretch>
            <a:fillRect/>
          </a:stretch>
        </p:blipFill>
        <p:spPr bwMode="auto">
          <a:xfrm>
            <a:off x="420688" y="1900238"/>
            <a:ext cx="8345487" cy="4822825"/>
          </a:xfrm>
          <a:prstGeom prst="rect">
            <a:avLst/>
          </a:prstGeom>
          <a:noFill/>
          <a:ln w="9525">
            <a:noFill/>
            <a:miter lim="800000"/>
            <a:headEnd/>
            <a:tailEnd/>
          </a:ln>
        </p:spPr>
      </p:pic>
      <p:sp>
        <p:nvSpPr>
          <p:cNvPr id="9" name="Title 1"/>
          <p:cNvSpPr>
            <a:spLocks noGrp="1"/>
          </p:cNvSpPr>
          <p:nvPr>
            <p:ph type="title"/>
          </p:nvPr>
        </p:nvSpPr>
        <p:spPr>
          <a:xfrm>
            <a:off x="673099" y="305504"/>
            <a:ext cx="8189531" cy="586722"/>
          </a:xfrm>
        </p:spPr>
        <p:txBody>
          <a:bodyPr rtlCol="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Aft>
                <a:spcPts val="0"/>
              </a:spcAft>
              <a:defRPr/>
            </a:pPr>
            <a:r>
              <a:rPr lang="en-US" altLang="zh-CN" sz="2400" dirty="0" smtClean="0">
                <a:ln>
                  <a:solidFill>
                    <a:srgbClr val="FF0000"/>
                  </a:solidFill>
                </a:ln>
                <a:solidFill>
                  <a:srgbClr val="C00000"/>
                </a:solidFill>
                <a:latin typeface="黑体" pitchFamily="2" charset="-122"/>
                <a:ea typeface="黑体" pitchFamily="2" charset="-122"/>
              </a:rPr>
              <a:t>SVM</a:t>
            </a:r>
            <a:r>
              <a:rPr lang="zh-CN" altLang="en-US" sz="2400" dirty="0" smtClean="0">
                <a:ln>
                  <a:solidFill>
                    <a:srgbClr val="FF0000"/>
                  </a:solidFill>
                </a:ln>
                <a:solidFill>
                  <a:srgbClr val="C00000"/>
                </a:solidFill>
                <a:latin typeface="黑体" pitchFamily="2" charset="-122"/>
                <a:ea typeface="黑体" pitchFamily="2" charset="-122"/>
              </a:rPr>
              <a:t>短文本多分类并行化算法</a:t>
            </a:r>
            <a:endParaRPr lang="zh-CN" altLang="en-US" sz="2400" dirty="0"/>
          </a:p>
        </p:txBody>
      </p:sp>
    </p:spTree>
  </p:cSld>
  <p:clrMapOvr>
    <a:masterClrMapping/>
  </p:clrMapOvr>
  <p:transition spd="med">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ChangeArrowheads="1"/>
          </p:cNvSpPr>
          <p:nvPr/>
        </p:nvSpPr>
        <p:spPr bwMode="auto">
          <a:xfrm>
            <a:off x="458788" y="808038"/>
            <a:ext cx="5853112" cy="492125"/>
          </a:xfrm>
          <a:prstGeom prst="rect">
            <a:avLst/>
          </a:prstGeom>
          <a:noFill/>
          <a:ln w="9525">
            <a:noFill/>
            <a:miter lim="800000"/>
            <a:headEnd/>
            <a:tailEnd/>
          </a:ln>
        </p:spPr>
        <p:txBody>
          <a:bodyPr wrap="none">
            <a:spAutoFit/>
          </a:bodyPr>
          <a:lstStyle/>
          <a:p>
            <a:r>
              <a:rPr lang="zh-CN" altLang="en-US" sz="2600">
                <a:solidFill>
                  <a:srgbClr val="00B050"/>
                </a:solidFill>
                <a:latin typeface="黑体" pitchFamily="2" charset="-122"/>
                <a:ea typeface="黑体" pitchFamily="2" charset="-122"/>
              </a:rPr>
              <a:t>研究发现大数据隐含着更为准确的事实</a:t>
            </a:r>
            <a:endParaRPr lang="en-US" altLang="zh-CN" sz="2600">
              <a:solidFill>
                <a:srgbClr val="00B050"/>
              </a:solidFill>
              <a:latin typeface="黑体" pitchFamily="2" charset="-122"/>
              <a:ea typeface="黑体" pitchFamily="2" charset="-122"/>
            </a:endParaRPr>
          </a:p>
        </p:txBody>
      </p:sp>
      <p:sp>
        <p:nvSpPr>
          <p:cNvPr id="12291" name="Content Placeholder 2"/>
          <p:cNvSpPr txBox="1">
            <a:spLocks/>
          </p:cNvSpPr>
          <p:nvPr/>
        </p:nvSpPr>
        <p:spPr bwMode="auto">
          <a:xfrm>
            <a:off x="450850" y="1527175"/>
            <a:ext cx="3219450" cy="2571750"/>
          </a:xfrm>
          <a:prstGeom prst="rect">
            <a:avLst/>
          </a:prstGeom>
          <a:noFill/>
          <a:ln w="9525">
            <a:noFill/>
            <a:miter lim="800000"/>
            <a:headEnd/>
            <a:tailEnd/>
          </a:ln>
        </p:spPr>
        <p:txBody>
          <a:bodyPr/>
          <a:lstStyle/>
          <a:p>
            <a:pPr>
              <a:spcBef>
                <a:spcPts val="575"/>
              </a:spcBef>
              <a:spcAft>
                <a:spcPts val="600"/>
              </a:spcAft>
              <a:buClr>
                <a:schemeClr val="accent1"/>
              </a:buClr>
              <a:buSzPct val="85000"/>
            </a:pPr>
            <a:r>
              <a:rPr lang="en-US" altLang="zh-CN" sz="2400">
                <a:latin typeface="Arial Narrow" pitchFamily="34" charset="0"/>
                <a:ea typeface="黑体" pitchFamily="2" charset="-122"/>
              </a:rPr>
              <a:t> 2007</a:t>
            </a:r>
            <a:r>
              <a:rPr lang="zh-CN" altLang="en-US" sz="2400">
                <a:latin typeface="Arial Narrow" pitchFamily="34" charset="0"/>
                <a:ea typeface="黑体" pitchFamily="2" charset="-122"/>
              </a:rPr>
              <a:t>年</a:t>
            </a:r>
            <a:r>
              <a:rPr lang="en-US" altLang="zh-CN" sz="2400">
                <a:latin typeface="Arial Narrow" pitchFamily="34" charset="0"/>
                <a:ea typeface="黑体" pitchFamily="2" charset="-122"/>
              </a:rPr>
              <a:t>Google</a:t>
            </a:r>
            <a:r>
              <a:rPr lang="zh-CN" altLang="en-US" sz="2400">
                <a:latin typeface="Arial Narrow" pitchFamily="34" charset="0"/>
                <a:ea typeface="黑体" pitchFamily="2" charset="-122"/>
              </a:rPr>
              <a:t>公司</a:t>
            </a:r>
            <a:r>
              <a:rPr lang="en-US" altLang="zh-CN" sz="2400">
                <a:latin typeface="Arial Narrow" pitchFamily="34" charset="0"/>
                <a:ea typeface="黑体" pitchFamily="2" charset="-122"/>
              </a:rPr>
              <a:t>Brants</a:t>
            </a:r>
            <a:r>
              <a:rPr lang="zh-CN" altLang="en-US" sz="2400">
                <a:latin typeface="Arial Narrow" pitchFamily="34" charset="0"/>
                <a:ea typeface="黑体" pitchFamily="2" charset="-122"/>
              </a:rPr>
              <a:t>等基于</a:t>
            </a:r>
            <a:r>
              <a:rPr lang="en-US" altLang="zh-CN" sz="2400">
                <a:latin typeface="Arial Narrow" pitchFamily="34" charset="0"/>
                <a:ea typeface="黑体" pitchFamily="2" charset="-122"/>
              </a:rPr>
              <a:t>MapReduce</a:t>
            </a:r>
            <a:r>
              <a:rPr lang="zh-CN" altLang="en-US" sz="2400">
                <a:latin typeface="Arial Narrow" pitchFamily="34" charset="0"/>
                <a:ea typeface="黑体" pitchFamily="2" charset="-122"/>
              </a:rPr>
              <a:t>研究了一个</a:t>
            </a:r>
            <a:r>
              <a:rPr lang="en-US" altLang="zh-CN" sz="2400">
                <a:latin typeface="Arial Narrow" pitchFamily="34" charset="0"/>
                <a:ea typeface="黑体" pitchFamily="2" charset="-122"/>
              </a:rPr>
              <a:t>2</a:t>
            </a:r>
            <a:r>
              <a:rPr lang="zh-CN" altLang="en-US" sz="2400">
                <a:latin typeface="Arial Narrow" pitchFamily="34" charset="0"/>
                <a:ea typeface="黑体" pitchFamily="2" charset="-122"/>
              </a:rPr>
              <a:t>万亿单词训练数据集的语言模型，发现大数据集上的简单算法能比小数据集上的复杂算法产生更好的结果</a:t>
            </a:r>
            <a:endParaRPr lang="en-US" altLang="zh-CN" sz="1400" b="1">
              <a:latin typeface="Arial Narrow" pitchFamily="34" charset="0"/>
            </a:endParaRPr>
          </a:p>
        </p:txBody>
      </p:sp>
      <p:pic>
        <p:nvPicPr>
          <p:cNvPr id="9" name="Picture 1"/>
          <p:cNvPicPr>
            <a:picLocks noChangeAspect="1" noChangeArrowheads="1"/>
          </p:cNvPicPr>
          <p:nvPr/>
        </p:nvPicPr>
        <p:blipFill>
          <a:blip r:embed="rId2" cstate="print"/>
          <a:srcRect/>
          <a:stretch>
            <a:fillRect/>
          </a:stretch>
        </p:blipFill>
        <p:spPr bwMode="auto">
          <a:xfrm>
            <a:off x="3937000" y="1635125"/>
            <a:ext cx="4822825" cy="4384675"/>
          </a:xfrm>
          <a:prstGeom prst="rect">
            <a:avLst/>
          </a:prstGeom>
          <a:ln>
            <a:noFill/>
          </a:ln>
          <a:effectLst>
            <a:outerShdw blurRad="190500" algn="tl" rotWithShape="0">
              <a:srgbClr val="000000">
                <a:alpha val="70000"/>
              </a:srgbClr>
            </a:outerShdw>
          </a:effectLst>
        </p:spPr>
      </p:pic>
      <p:sp>
        <p:nvSpPr>
          <p:cNvPr id="12293" name="Rectangle 9"/>
          <p:cNvSpPr>
            <a:spLocks noChangeArrowheads="1"/>
          </p:cNvSpPr>
          <p:nvPr/>
        </p:nvSpPr>
        <p:spPr bwMode="auto">
          <a:xfrm>
            <a:off x="468313" y="5353050"/>
            <a:ext cx="3201987" cy="1016000"/>
          </a:xfrm>
          <a:prstGeom prst="rect">
            <a:avLst/>
          </a:prstGeom>
          <a:noFill/>
          <a:ln w="9525">
            <a:noFill/>
            <a:miter lim="800000"/>
            <a:headEnd/>
            <a:tailEnd/>
          </a:ln>
        </p:spPr>
        <p:txBody>
          <a:bodyPr>
            <a:spAutoFit/>
          </a:bodyPr>
          <a:lstStyle/>
          <a:p>
            <a:pPr marL="88900" indent="-88900"/>
            <a:r>
              <a:rPr lang="en-US" altLang="zh-CN" sz="1000" b="1">
                <a:latin typeface="Verdana" pitchFamily="34" charset="0"/>
              </a:rPr>
              <a:t>* </a:t>
            </a:r>
            <a:r>
              <a:rPr lang="en-US" altLang="zh-CN" sz="1000">
                <a:latin typeface="Verdana" pitchFamily="34" charset="0"/>
              </a:rPr>
              <a:t>T. Brants, A. C. Popat, et al. </a:t>
            </a:r>
            <a:r>
              <a:rPr lang="en-US" altLang="zh-CN" sz="1000" b="1">
                <a:latin typeface="Verdana" pitchFamily="34" charset="0"/>
              </a:rPr>
              <a:t>Large Language Models in Machine Translation</a:t>
            </a:r>
            <a:r>
              <a:rPr lang="en-US" altLang="zh-CN" sz="1000">
                <a:latin typeface="Verdana" pitchFamily="34" charset="0"/>
              </a:rPr>
              <a:t>. In EMNLP-CoNLL 2007 - Proceedings of the 2007 Joint Conference on Empirical Methods in Natural Language Processing and Computational Natural Language Learning</a:t>
            </a:r>
            <a:endParaRPr lang="zh-CN" altLang="en-US" sz="1400">
              <a:solidFill>
                <a:srgbClr val="D60093"/>
              </a:solidFill>
              <a:latin typeface="Verdana" pitchFamily="34" charset="0"/>
              <a:ea typeface="黑体" pitchFamily="2" charset="-122"/>
            </a:endParaRPr>
          </a:p>
        </p:txBody>
      </p:sp>
      <p:sp>
        <p:nvSpPr>
          <p:cNvPr id="12" name="Title 1"/>
          <p:cNvSpPr>
            <a:spLocks noGrp="1"/>
          </p:cNvSpPr>
          <p:nvPr>
            <p:ph type="title"/>
          </p:nvPr>
        </p:nvSpPr>
        <p:spPr>
          <a:xfrm>
            <a:off x="4000496" y="142852"/>
            <a:ext cx="4857784"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zh-CN" altLang="en-US" sz="2400" dirty="0" smtClean="0">
                <a:ln>
                  <a:solidFill>
                    <a:srgbClr val="FF0000"/>
                  </a:solidFill>
                </a:ln>
                <a:solidFill>
                  <a:srgbClr val="C00000"/>
                </a:solidFill>
                <a:latin typeface="黑体" pitchFamily="2" charset="-122"/>
                <a:ea typeface="黑体" pitchFamily="2" charset="-122"/>
                <a:cs typeface="+mj-cs"/>
              </a:rPr>
              <a:t>数据挖掘并行算法研究的重要性</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000125" y="1643063"/>
            <a:ext cx="6999288" cy="4392612"/>
          </a:xfrm>
        </p:spPr>
        <p:txBody>
          <a:bodyPr>
            <a:normAutofit/>
          </a:bodyPr>
          <a:lstStyle/>
          <a:p>
            <a:pPr marL="274320" indent="-274320" eaLnBrk="1" fontAlgn="auto" hangingPunct="1">
              <a:lnSpc>
                <a:spcPct val="150000"/>
              </a:lnSpc>
              <a:spcBef>
                <a:spcPts val="580"/>
              </a:spcBef>
              <a:spcAft>
                <a:spcPts val="600"/>
              </a:spcAft>
              <a:buFont typeface="Wingdings 2" pitchFamily="18" charset="2"/>
              <a:buNone/>
              <a:defRPr/>
            </a:pPr>
            <a:r>
              <a:rPr lang="en-US" altLang="zh-CN"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9.1</a:t>
            </a:r>
            <a:r>
              <a:rPr lang="zh-CN" altLang="en-US"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数据挖掘并行算法研究的重要性</a:t>
            </a:r>
            <a:endParaRPr lang="en-US" altLang="zh-CN"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endParaRPr>
          </a:p>
          <a:p>
            <a:pPr marL="274320" indent="-274320" eaLnBrk="1" fontAlgn="auto" hangingPunct="1">
              <a:lnSpc>
                <a:spcPct val="150000"/>
              </a:lnSpc>
              <a:spcBef>
                <a:spcPts val="580"/>
              </a:spcBef>
              <a:spcAft>
                <a:spcPts val="600"/>
              </a:spcAft>
              <a:buFont typeface="Wingdings 2"/>
              <a:buNone/>
              <a:defRPr/>
            </a:pPr>
            <a:r>
              <a:rPr lang="en-US" altLang="zh-CN" sz="3000" spc="50" dirty="0" smtClean="0">
                <a:ln w="11430"/>
                <a:solidFill>
                  <a:schemeClr val="accent1">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9.2 </a:t>
            </a:r>
            <a:r>
              <a:rPr lang="zh-CN" altLang="en-US" sz="3000" spc="50" dirty="0" smtClean="0">
                <a:ln w="11430"/>
                <a:solidFill>
                  <a:schemeClr val="accent1">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基于</a:t>
            </a:r>
            <a:r>
              <a:rPr lang="en-US" altLang="zh-CN" sz="3000" spc="50" dirty="0" smtClean="0">
                <a:ln w="11430"/>
                <a:solidFill>
                  <a:schemeClr val="accent1">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MapReduce</a:t>
            </a:r>
            <a:r>
              <a:rPr lang="zh-CN" altLang="en-US" sz="3000" spc="50" dirty="0" smtClean="0">
                <a:ln w="11430"/>
                <a:solidFill>
                  <a:schemeClr val="accent1">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的</a:t>
            </a:r>
            <a:r>
              <a:rPr lang="en-US" altLang="zh-CN" sz="3000" spc="50" dirty="0" smtClean="0">
                <a:ln w="11430"/>
                <a:solidFill>
                  <a:schemeClr val="accent1">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K-Means</a:t>
            </a:r>
            <a:r>
              <a:rPr lang="zh-CN" altLang="en-US" sz="3000" spc="50" dirty="0" smtClean="0">
                <a:ln w="11430"/>
                <a:solidFill>
                  <a:schemeClr val="accent1">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聚类算法</a:t>
            </a:r>
            <a:endParaRPr lang="en-US" altLang="zh-CN" sz="3000" spc="50" dirty="0" smtClean="0">
              <a:ln w="11430"/>
              <a:solidFill>
                <a:schemeClr val="accent1">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endParaRPr>
          </a:p>
          <a:p>
            <a:pPr marL="274320" indent="-274320" eaLnBrk="1" fontAlgn="auto" hangingPunct="1">
              <a:lnSpc>
                <a:spcPct val="150000"/>
              </a:lnSpc>
              <a:spcBef>
                <a:spcPts val="580"/>
              </a:spcBef>
              <a:spcAft>
                <a:spcPts val="600"/>
              </a:spcAft>
              <a:buFont typeface="Wingdings 2"/>
              <a:buNone/>
              <a:defRPr/>
            </a:pPr>
            <a:r>
              <a:rPr lang="en-US" altLang="zh-CN" sz="3000" spc="50" dirty="0" smtClean="0">
                <a:ln w="11430"/>
                <a:solidFill>
                  <a:schemeClr val="accent1">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9.3 </a:t>
            </a:r>
            <a:r>
              <a:rPr lang="zh-CN" altLang="en-US" sz="3000" spc="50" dirty="0" smtClean="0">
                <a:ln w="11430"/>
                <a:solidFill>
                  <a:schemeClr val="accent1">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基于</a:t>
            </a:r>
            <a:r>
              <a:rPr lang="en-US" altLang="zh-CN" sz="3000" spc="50" dirty="0" smtClean="0">
                <a:ln w="11430"/>
                <a:solidFill>
                  <a:schemeClr val="accent1">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MapReduce</a:t>
            </a:r>
            <a:r>
              <a:rPr lang="zh-CN" altLang="en-US" sz="3000" spc="50" dirty="0" smtClean="0">
                <a:ln w="11430"/>
                <a:solidFill>
                  <a:schemeClr val="accent1">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的分类算法</a:t>
            </a:r>
            <a:endParaRPr lang="en-US" altLang="zh-CN" sz="3000" spc="50" dirty="0" smtClean="0">
              <a:ln w="11430"/>
              <a:solidFill>
                <a:schemeClr val="accent1">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endParaRPr>
          </a:p>
          <a:p>
            <a:pPr marL="274320" indent="-274320" eaLnBrk="1" fontAlgn="auto" hangingPunct="1">
              <a:lnSpc>
                <a:spcPct val="150000"/>
              </a:lnSpc>
              <a:spcBef>
                <a:spcPts val="580"/>
              </a:spcBef>
              <a:spcAft>
                <a:spcPts val="600"/>
              </a:spcAft>
              <a:buFont typeface="Wingdings 2"/>
              <a:buNone/>
              <a:defRPr/>
            </a:pPr>
            <a:r>
              <a:rPr lang="en-US" altLang="zh-CN"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9.4 </a:t>
            </a:r>
            <a:r>
              <a:rPr lang="zh-CN" altLang="en-US"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基于</a:t>
            </a:r>
            <a:r>
              <a:rPr lang="en-US" altLang="zh-CN"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MapReduce</a:t>
            </a:r>
            <a:r>
              <a:rPr lang="zh-CN" altLang="en-US"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的频繁项集挖掘算法</a:t>
            </a:r>
            <a:endParaRPr lang="en-US" altLang="zh-CN"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endParaRPr>
          </a:p>
          <a:p>
            <a:pPr marL="274320" indent="-274320" eaLnBrk="1" fontAlgn="auto" hangingPunct="1">
              <a:lnSpc>
                <a:spcPct val="150000"/>
              </a:lnSpc>
              <a:spcBef>
                <a:spcPts val="580"/>
              </a:spcBef>
              <a:spcAft>
                <a:spcPts val="0"/>
              </a:spcAft>
              <a:buFont typeface="Wingdings 2"/>
              <a:buNone/>
              <a:defRPr/>
            </a:pPr>
            <a:endParaRPr lang="zh-CN" altLang="en-US" dirty="0">
              <a:latin typeface="Arial Narrow" pitchFamily="34" charset="0"/>
              <a:ea typeface="黑体" pitchFamily="2" charset="-122"/>
            </a:endParaRPr>
          </a:p>
        </p:txBody>
      </p:sp>
      <p:sp>
        <p:nvSpPr>
          <p:cNvPr id="5" name="Title 3"/>
          <p:cNvSpPr txBox="1">
            <a:spLocks/>
          </p:cNvSpPr>
          <p:nvPr/>
        </p:nvSpPr>
        <p:spPr bwMode="auto">
          <a:xfrm>
            <a:off x="857224" y="500042"/>
            <a:ext cx="7929618" cy="785818"/>
          </a:xfrm>
          <a:prstGeom prst="rect">
            <a:avLst/>
          </a:prstGeom>
          <a:noFill/>
          <a:ln w="9525">
            <a:noFill/>
            <a:miter lim="800000"/>
            <a:headEnd/>
            <a:tailEnd/>
          </a:ln>
          <a:effectLst/>
        </p:spPr>
        <p:txBody>
          <a:bodyPr anchor="b">
            <a:scene3d>
              <a:camera prst="orthographicFront"/>
              <a:lightRig rig="threePt" dir="t"/>
            </a:scene3d>
            <a:sp3d extrusionH="57150">
              <a:bevelT w="38100" h="38100"/>
            </a:sp3d>
          </a:bodyPr>
          <a:lstStyle/>
          <a:p>
            <a:pPr fontAlgn="auto">
              <a:spcBef>
                <a:spcPts val="0"/>
              </a:spcBef>
              <a:spcAft>
                <a:spcPts val="0"/>
              </a:spcAft>
              <a:defRPr/>
            </a:pPr>
            <a:r>
              <a:rPr lang="en-US" altLang="zh-CN" sz="3600" b="1" dirty="0">
                <a:solidFill>
                  <a:srgbClr val="00B050"/>
                </a:solidFill>
                <a:effectLst>
                  <a:glow rad="139700">
                    <a:schemeClr val="accent3">
                      <a:satMod val="175000"/>
                      <a:alpha val="40000"/>
                    </a:schemeClr>
                  </a:glow>
                  <a:innerShdw blurRad="63500" dist="50800" dir="2700000">
                    <a:prstClr val="black">
                      <a:alpha val="50000"/>
                    </a:prstClr>
                  </a:innerShdw>
                </a:effectLst>
                <a:latin typeface="黑体" pitchFamily="2" charset="-122"/>
                <a:ea typeface="黑体" pitchFamily="2" charset="-122"/>
                <a:cs typeface="+mj-cs"/>
              </a:rPr>
              <a:t>Ch 9.</a:t>
            </a:r>
            <a:r>
              <a:rPr lang="zh-CN" altLang="en-US" sz="3600" b="1" dirty="0">
                <a:solidFill>
                  <a:srgbClr val="00B050"/>
                </a:solidFill>
                <a:effectLst>
                  <a:glow rad="139700">
                    <a:schemeClr val="accent3">
                      <a:satMod val="175000"/>
                      <a:alpha val="40000"/>
                    </a:schemeClr>
                  </a:glow>
                  <a:innerShdw blurRad="63500" dist="50800" dir="2700000">
                    <a:prstClr val="black">
                      <a:alpha val="50000"/>
                    </a:prstClr>
                  </a:innerShdw>
                </a:effectLst>
                <a:latin typeface="黑体" pitchFamily="2" charset="-122"/>
                <a:ea typeface="黑体" pitchFamily="2" charset="-122"/>
                <a:cs typeface="+mj-cs"/>
              </a:rPr>
              <a:t>数据挖掘基础算法</a:t>
            </a:r>
          </a:p>
        </p:txBody>
      </p:sp>
    </p:spTree>
  </p:cSld>
  <p:clrMapOvr>
    <a:masterClrMapping/>
  </p:clrMapOvr>
  <p:transition spd="med">
    <p:pull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1948" y="349228"/>
            <a:ext cx="8162952" cy="857256"/>
          </a:xfrm>
        </p:spPr>
        <p:txBody>
          <a:bodyPr>
            <a:normAutofit fontScale="90000"/>
          </a:bodyPr>
          <a:lstStyle/>
          <a:p>
            <a:pPr eaLnBrk="1" fontAlgn="auto" hangingPunct="1">
              <a:spcAft>
                <a:spcPts val="0"/>
              </a:spcAft>
              <a:defRPr/>
            </a:pPr>
            <a:r>
              <a:rPr lang="en-US" altLang="zh-CN" b="1" dirty="0" smtClean="0">
                <a:solidFill>
                  <a:srgbClr val="0066FF"/>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rPr>
              <a:t>9.4 </a:t>
            </a:r>
            <a:r>
              <a:rPr lang="zh-CN" altLang="en-US" b="1" dirty="0" smtClean="0">
                <a:solidFill>
                  <a:srgbClr val="0066FF"/>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rPr>
              <a:t>基于</a:t>
            </a:r>
            <a:r>
              <a:rPr lang="en-US" altLang="zh-CN" b="1" dirty="0" smtClean="0">
                <a:solidFill>
                  <a:srgbClr val="0066FF"/>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rPr>
              <a:t>MapReduce</a:t>
            </a:r>
            <a:r>
              <a:rPr lang="zh-CN" altLang="en-US" b="1" dirty="0" smtClean="0">
                <a:solidFill>
                  <a:srgbClr val="0066FF"/>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rPr>
              <a:t>的频繁项集挖掘算法</a:t>
            </a:r>
            <a:endParaRPr lang="zh-CN" altLang="en-US" dirty="0">
              <a:solidFill>
                <a:srgbClr val="0066FF"/>
              </a:solidFill>
              <a:cs typeface="+mj-cs"/>
            </a:endParaRPr>
          </a:p>
        </p:txBody>
      </p:sp>
      <p:sp>
        <p:nvSpPr>
          <p:cNvPr id="3" name="内容占位符 2"/>
          <p:cNvSpPr>
            <a:spLocks noGrp="1"/>
          </p:cNvSpPr>
          <p:nvPr>
            <p:ph sz="quarter" idx="1"/>
          </p:nvPr>
        </p:nvSpPr>
        <p:spPr>
          <a:xfrm>
            <a:off x="785813" y="1500188"/>
            <a:ext cx="8001000" cy="4572000"/>
          </a:xfrm>
        </p:spPr>
        <p:txBody>
          <a:bodyPr>
            <a:normAutofit/>
          </a:bodyPr>
          <a:lstStyle/>
          <a:p>
            <a:pPr marL="274320" indent="-274320" eaLnBrk="1" fontAlgn="auto" hangingPunct="1">
              <a:lnSpc>
                <a:spcPct val="120000"/>
              </a:lnSpc>
              <a:spcBef>
                <a:spcPts val="580"/>
              </a:spcBef>
              <a:spcAft>
                <a:spcPts val="1800"/>
              </a:spcAft>
              <a:buFont typeface="Wingdings 2"/>
              <a:buNone/>
              <a:defRPr/>
            </a:pPr>
            <a:r>
              <a:rPr lang="en-US" altLang="zh-CN" sz="3200" dirty="0" smtClean="0">
                <a:solidFill>
                  <a:srgbClr val="C00000"/>
                </a:solidFill>
                <a:latin typeface="Arial Narrow" pitchFamily="34" charset="0"/>
                <a:ea typeface="黑体" pitchFamily="2" charset="-122"/>
              </a:rPr>
              <a:t>1.</a:t>
            </a:r>
            <a:r>
              <a:rPr lang="zh-CN" altLang="en-US" sz="3200" dirty="0" smtClean="0">
                <a:solidFill>
                  <a:srgbClr val="C00000"/>
                </a:solidFill>
                <a:latin typeface="Arial Narrow" pitchFamily="34" charset="0"/>
                <a:ea typeface="黑体" pitchFamily="2" charset="-122"/>
              </a:rPr>
              <a:t>频繁项集挖掘问题概述</a:t>
            </a:r>
            <a:endParaRPr lang="en-US" altLang="zh-CN" sz="3200" dirty="0" smtClean="0">
              <a:solidFill>
                <a:srgbClr val="C00000"/>
              </a:solidFill>
              <a:latin typeface="Arial Narrow" pitchFamily="34" charset="0"/>
              <a:ea typeface="黑体" pitchFamily="2" charset="-122"/>
            </a:endParaRPr>
          </a:p>
          <a:p>
            <a:pPr marL="274320" indent="-274320" eaLnBrk="1" fontAlgn="auto" hangingPunct="1">
              <a:spcBef>
                <a:spcPts val="580"/>
              </a:spcBef>
              <a:spcAft>
                <a:spcPts val="1800"/>
              </a:spcAft>
              <a:buFont typeface="Wingdings 2"/>
              <a:buNone/>
              <a:defRPr/>
            </a:pPr>
            <a:r>
              <a:rPr lang="en-US" altLang="zh-CN" sz="3200" dirty="0" smtClean="0">
                <a:solidFill>
                  <a:srgbClr val="C00000"/>
                </a:solidFill>
                <a:latin typeface="Arial Narrow" pitchFamily="34" charset="0"/>
                <a:ea typeface="黑体" pitchFamily="2" charset="-122"/>
              </a:rPr>
              <a:t>2. </a:t>
            </a:r>
            <a:r>
              <a:rPr lang="zh-CN" altLang="en-US" sz="3200" dirty="0" smtClean="0">
                <a:solidFill>
                  <a:srgbClr val="C00000"/>
                </a:solidFill>
                <a:latin typeface="Arial Narrow" pitchFamily="34" charset="0"/>
                <a:ea typeface="黑体" pitchFamily="2" charset="-122"/>
              </a:rPr>
              <a:t>现有算法概述</a:t>
            </a:r>
            <a:endParaRPr lang="en-US" altLang="zh-CN" sz="3200" dirty="0" smtClean="0">
              <a:solidFill>
                <a:srgbClr val="C00000"/>
              </a:solidFill>
              <a:latin typeface="Arial Narrow" pitchFamily="34" charset="0"/>
              <a:ea typeface="黑体" pitchFamily="2" charset="-122"/>
            </a:endParaRPr>
          </a:p>
          <a:p>
            <a:pPr marL="274320" indent="-274320" eaLnBrk="1" fontAlgn="auto" hangingPunct="1">
              <a:spcBef>
                <a:spcPts val="580"/>
              </a:spcBef>
              <a:spcAft>
                <a:spcPts val="1800"/>
              </a:spcAft>
              <a:buFont typeface="Wingdings 2"/>
              <a:buNone/>
              <a:defRPr/>
            </a:pPr>
            <a:r>
              <a:rPr lang="en-US" altLang="zh-CN" sz="3200" dirty="0" smtClean="0">
                <a:solidFill>
                  <a:srgbClr val="C00000"/>
                </a:solidFill>
                <a:latin typeface="Arial Narrow" pitchFamily="34" charset="0"/>
                <a:ea typeface="黑体" pitchFamily="2" charset="-122"/>
              </a:rPr>
              <a:t>3. PSON</a:t>
            </a:r>
            <a:r>
              <a:rPr lang="zh-CN" altLang="en-US" sz="3200" dirty="0" smtClean="0">
                <a:solidFill>
                  <a:srgbClr val="C00000"/>
                </a:solidFill>
                <a:latin typeface="Arial Narrow" pitchFamily="34" charset="0"/>
                <a:ea typeface="黑体" pitchFamily="2" charset="-122"/>
              </a:rPr>
              <a:t>：基于</a:t>
            </a:r>
            <a:r>
              <a:rPr lang="en-US" altLang="zh-CN" sz="3200" dirty="0" smtClean="0">
                <a:solidFill>
                  <a:srgbClr val="C00000"/>
                </a:solidFill>
                <a:latin typeface="Arial Narrow" pitchFamily="34" charset="0"/>
                <a:ea typeface="黑体" pitchFamily="2" charset="-122"/>
              </a:rPr>
              <a:t>MapReduce</a:t>
            </a:r>
            <a:r>
              <a:rPr lang="zh-CN" altLang="en-US" sz="3200" dirty="0" smtClean="0">
                <a:solidFill>
                  <a:srgbClr val="C00000"/>
                </a:solidFill>
                <a:latin typeface="Arial Narrow" pitchFamily="34" charset="0"/>
                <a:ea typeface="黑体" pitchFamily="2" charset="-122"/>
              </a:rPr>
              <a:t>的并行化算法</a:t>
            </a:r>
            <a:endParaRPr lang="en-US" altLang="zh-CN" sz="3200" dirty="0" smtClean="0">
              <a:solidFill>
                <a:srgbClr val="C00000"/>
              </a:solidFill>
              <a:latin typeface="Arial Narrow" pitchFamily="34" charset="0"/>
              <a:ea typeface="黑体" pitchFamily="2" charset="-122"/>
            </a:endParaRPr>
          </a:p>
          <a:p>
            <a:pPr marL="274320" indent="-274320" eaLnBrk="1" fontAlgn="auto" hangingPunct="1">
              <a:spcBef>
                <a:spcPts val="580"/>
              </a:spcBef>
              <a:spcAft>
                <a:spcPts val="1800"/>
              </a:spcAft>
              <a:buFont typeface="Wingdings 2"/>
              <a:buNone/>
              <a:defRPr/>
            </a:pPr>
            <a:r>
              <a:rPr lang="en-US" altLang="zh-CN" sz="3200" dirty="0" smtClean="0">
                <a:solidFill>
                  <a:srgbClr val="C00000"/>
                </a:solidFill>
                <a:latin typeface="Arial Narrow" pitchFamily="34" charset="0"/>
                <a:ea typeface="黑体" pitchFamily="2" charset="-122"/>
              </a:rPr>
              <a:t>4. </a:t>
            </a:r>
            <a:r>
              <a:rPr lang="zh-CN" altLang="en-US" sz="3200" dirty="0" smtClean="0">
                <a:solidFill>
                  <a:srgbClr val="C00000"/>
                </a:solidFill>
                <a:latin typeface="Arial Narrow" pitchFamily="34" charset="0"/>
                <a:ea typeface="黑体" pitchFamily="2" charset="-122"/>
              </a:rPr>
              <a:t>并行化算法实验结果</a:t>
            </a:r>
            <a:endParaRPr lang="en-US" altLang="zh-CN" sz="3200" dirty="0" smtClean="0">
              <a:solidFill>
                <a:srgbClr val="C00000"/>
              </a:solidFill>
              <a:latin typeface="Arial Narrow" pitchFamily="34" charset="0"/>
              <a:ea typeface="黑体" pitchFamily="2" charset="-122"/>
            </a:endParaRPr>
          </a:p>
          <a:p>
            <a:pPr marL="514350" indent="-514350" eaLnBrk="1" fontAlgn="auto" hangingPunct="1">
              <a:spcBef>
                <a:spcPts val="580"/>
              </a:spcBef>
              <a:spcAft>
                <a:spcPts val="0"/>
              </a:spcAft>
              <a:buFont typeface="Wingdings 2"/>
              <a:buNone/>
              <a:defRPr/>
            </a:pPr>
            <a:endParaRPr lang="en-US" altLang="zh-CN" sz="3200" dirty="0" smtClean="0">
              <a:solidFill>
                <a:srgbClr val="C00000"/>
              </a:solidFill>
              <a:latin typeface="Arial Narrow" pitchFamily="34" charset="0"/>
            </a:endParaRPr>
          </a:p>
        </p:txBody>
      </p:sp>
    </p:spTree>
  </p:cSld>
  <p:clrMapOvr>
    <a:masterClrMapping/>
  </p:clrMapOvr>
  <p:transition spd="med">
    <p:pull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7188" y="1036638"/>
            <a:ext cx="8401050" cy="4278312"/>
          </a:xfrm>
          <a:prstGeom prst="rect">
            <a:avLst/>
          </a:prstGeom>
        </p:spPr>
        <p:txBody>
          <a:bodyPr>
            <a:spAutoFit/>
          </a:bodyPr>
          <a:lstStyle/>
          <a:p>
            <a:pPr marL="274320" lvl="1" indent="-274320" fontAlgn="auto">
              <a:lnSpc>
                <a:spcPct val="120000"/>
              </a:lnSpc>
              <a:spcBef>
                <a:spcPts val="580"/>
              </a:spcBef>
              <a:spcAft>
                <a:spcPts val="600"/>
              </a:spcAft>
              <a:buClr>
                <a:schemeClr val="accent1"/>
              </a:buClr>
              <a:buSzPct val="85000"/>
              <a:defRPr/>
            </a:pPr>
            <a:r>
              <a:rPr lang="zh-CN" altLang="en-US" sz="2400" dirty="0">
                <a:latin typeface="黑体" pitchFamily="2" charset="-122"/>
                <a:ea typeface="黑体" pitchFamily="2" charset="-122"/>
              </a:rPr>
              <a:t>  本研究组进行了基于</a:t>
            </a:r>
            <a:r>
              <a:rPr lang="en-US" altLang="zh-CN" sz="2400" dirty="0">
                <a:latin typeface="黑体" pitchFamily="2" charset="-122"/>
                <a:ea typeface="黑体" pitchFamily="2" charset="-122"/>
              </a:rPr>
              <a:t>MapReduce</a:t>
            </a:r>
            <a:r>
              <a:rPr lang="zh-CN" altLang="en-US" sz="2400" dirty="0">
                <a:latin typeface="黑体" pitchFamily="2" charset="-122"/>
                <a:ea typeface="黑体" pitchFamily="2" charset="-122"/>
              </a:rPr>
              <a:t>的频繁项集挖掘算法研究</a:t>
            </a:r>
            <a:endParaRPr lang="en-US" altLang="zh-CN" sz="2400" dirty="0">
              <a:latin typeface="黑体" pitchFamily="2" charset="-122"/>
              <a:ea typeface="黑体" pitchFamily="2" charset="-122"/>
            </a:endParaRPr>
          </a:p>
          <a:p>
            <a:pPr marL="273050" indent="-6350" fontAlgn="auto">
              <a:spcBef>
                <a:spcPts val="0"/>
              </a:spcBef>
              <a:spcAft>
                <a:spcPts val="0"/>
              </a:spcAft>
              <a:buClr>
                <a:schemeClr val="accent1"/>
              </a:buClr>
              <a:buSzPct val="85000"/>
              <a:defRPr/>
            </a:pPr>
            <a:r>
              <a:rPr lang="en-US" sz="2000" i="1" dirty="0">
                <a:ea typeface="+mn-ea"/>
                <a:cs typeface="Arial" pitchFamily="34" charset="0"/>
              </a:rPr>
              <a:t>PSON: A Parallelized SON Algorithm with MapReduce </a:t>
            </a:r>
          </a:p>
          <a:p>
            <a:pPr marL="273050" indent="-6350" fontAlgn="auto">
              <a:spcBef>
                <a:spcPts val="0"/>
              </a:spcBef>
              <a:spcAft>
                <a:spcPts val="0"/>
              </a:spcAft>
              <a:buClr>
                <a:schemeClr val="accent1"/>
              </a:buClr>
              <a:buSzPct val="85000"/>
              <a:defRPr/>
            </a:pPr>
            <a:r>
              <a:rPr lang="en-US" sz="2000" i="1" dirty="0">
                <a:ea typeface="+mn-ea"/>
                <a:cs typeface="Arial" pitchFamily="34" charset="0"/>
              </a:rPr>
              <a:t>for Mining Frequent Sets</a:t>
            </a:r>
          </a:p>
          <a:p>
            <a:pPr marL="274320" indent="-274320" fontAlgn="auto">
              <a:spcBef>
                <a:spcPts val="0"/>
              </a:spcBef>
              <a:spcAft>
                <a:spcPts val="0"/>
              </a:spcAft>
              <a:buClr>
                <a:schemeClr val="accent1"/>
              </a:buClr>
              <a:buSzPct val="85000"/>
              <a:defRPr/>
            </a:pPr>
            <a:r>
              <a:rPr lang="en-US" dirty="0">
                <a:ea typeface="+mn-ea"/>
                <a:cs typeface="Arial" pitchFamily="34" charset="0"/>
              </a:rPr>
              <a:t>     </a:t>
            </a:r>
          </a:p>
          <a:p>
            <a:pPr marL="274320" indent="-274320" fontAlgn="auto">
              <a:spcBef>
                <a:spcPts val="0"/>
              </a:spcBef>
              <a:spcAft>
                <a:spcPts val="0"/>
              </a:spcAft>
              <a:buClr>
                <a:schemeClr val="accent1"/>
              </a:buClr>
              <a:buSzPct val="85000"/>
              <a:defRPr/>
            </a:pPr>
            <a:r>
              <a:rPr lang="en-US" dirty="0">
                <a:ea typeface="+mn-ea"/>
                <a:cs typeface="Arial" pitchFamily="34" charset="0"/>
              </a:rPr>
              <a:t>     Tao Xiao, </a:t>
            </a:r>
            <a:r>
              <a:rPr lang="en-US" altLang="zh-CN" dirty="0">
                <a:ea typeface="+mn-ea"/>
                <a:cs typeface="Arial" pitchFamily="34" charset="0"/>
              </a:rPr>
              <a:t>Shuai Wang, </a:t>
            </a:r>
            <a:r>
              <a:rPr lang="en-US" dirty="0">
                <a:ea typeface="+mn-ea"/>
                <a:cs typeface="Arial" pitchFamily="34" charset="0"/>
              </a:rPr>
              <a:t>Chunfeng Yuan, Yihua Huang</a:t>
            </a:r>
          </a:p>
          <a:p>
            <a:pPr marL="274320" indent="-274320" fontAlgn="auto">
              <a:lnSpc>
                <a:spcPct val="120000"/>
              </a:lnSpc>
              <a:spcBef>
                <a:spcPts val="580"/>
              </a:spcBef>
              <a:spcAft>
                <a:spcPts val="600"/>
              </a:spcAft>
              <a:buClr>
                <a:schemeClr val="accent1"/>
              </a:buClr>
              <a:buSzPct val="85000"/>
              <a:defRPr/>
            </a:pPr>
            <a:r>
              <a:rPr lang="en-US" dirty="0">
                <a:ea typeface="+mn-ea"/>
                <a:cs typeface="Arial" pitchFamily="34" charset="0"/>
              </a:rPr>
              <a:t>     The Fourth International Symposium on Parallel Architectures, Algorithms and Programming (PAAP 2011)</a:t>
            </a:r>
            <a:r>
              <a:rPr lang="zh-CN" altLang="en-US" dirty="0">
                <a:ea typeface="+mn-ea"/>
                <a:cs typeface="Arial" pitchFamily="34" charset="0"/>
              </a:rPr>
              <a:t>， </a:t>
            </a:r>
            <a:r>
              <a:rPr lang="en-US" altLang="zh-CN" dirty="0">
                <a:ea typeface="+mn-ea"/>
                <a:cs typeface="Arial" pitchFamily="34" charset="0"/>
              </a:rPr>
              <a:t>Tianjin</a:t>
            </a:r>
            <a:r>
              <a:rPr lang="zh-CN" altLang="en-US" dirty="0">
                <a:ea typeface="+mn-ea"/>
                <a:cs typeface="Arial" pitchFamily="34" charset="0"/>
              </a:rPr>
              <a:t>，</a:t>
            </a:r>
            <a:r>
              <a:rPr lang="en-US" altLang="zh-CN" dirty="0">
                <a:ea typeface="+mn-ea"/>
                <a:cs typeface="Arial" pitchFamily="34" charset="0"/>
              </a:rPr>
              <a:t>Dec. 9-11, 2011</a:t>
            </a:r>
          </a:p>
          <a:p>
            <a:pPr marL="274320" indent="-274320" fontAlgn="auto">
              <a:lnSpc>
                <a:spcPct val="120000"/>
              </a:lnSpc>
              <a:spcBef>
                <a:spcPts val="580"/>
              </a:spcBef>
              <a:spcAft>
                <a:spcPts val="600"/>
              </a:spcAft>
              <a:buClr>
                <a:schemeClr val="accent1"/>
              </a:buClr>
              <a:buSzPct val="85000"/>
              <a:defRPr/>
            </a:pPr>
            <a:endParaRPr lang="zh-CN" altLang="en-US" sz="1400" dirty="0">
              <a:latin typeface="+mn-lt"/>
              <a:ea typeface="+mn-ea"/>
            </a:endParaRPr>
          </a:p>
          <a:p>
            <a:pPr marL="274320" indent="-274320" fontAlgn="auto">
              <a:lnSpc>
                <a:spcPct val="120000"/>
              </a:lnSpc>
              <a:spcBef>
                <a:spcPts val="580"/>
              </a:spcBef>
              <a:spcAft>
                <a:spcPts val="600"/>
              </a:spcAft>
              <a:buClr>
                <a:schemeClr val="accent1"/>
              </a:buClr>
              <a:buSzPct val="85000"/>
              <a:defRPr/>
            </a:pPr>
            <a:endParaRPr lang="en-US" altLang="zh-CN" sz="2800" b="1" dirty="0">
              <a:latin typeface="+mn-lt"/>
              <a:ea typeface="+mn-ea"/>
            </a:endParaRPr>
          </a:p>
          <a:p>
            <a:pPr marL="274320" indent="-274320" fontAlgn="auto">
              <a:lnSpc>
                <a:spcPct val="120000"/>
              </a:lnSpc>
              <a:spcBef>
                <a:spcPts val="580"/>
              </a:spcBef>
              <a:spcAft>
                <a:spcPts val="600"/>
              </a:spcAft>
              <a:buClr>
                <a:schemeClr val="accent1"/>
              </a:buClr>
              <a:buSzPct val="85000"/>
              <a:defRPr/>
            </a:pPr>
            <a:endParaRPr lang="en-US" altLang="zh-CN" sz="2800" dirty="0">
              <a:solidFill>
                <a:srgbClr val="0066FF"/>
              </a:solidFill>
              <a:latin typeface="黑体" pitchFamily="2" charset="-122"/>
              <a:ea typeface="黑体" pitchFamily="2" charset="-122"/>
            </a:endParaRPr>
          </a:p>
        </p:txBody>
      </p:sp>
      <p:sp>
        <p:nvSpPr>
          <p:cNvPr id="79875" name="Rectangle 4"/>
          <p:cNvSpPr>
            <a:spLocks noChangeArrowheads="1"/>
          </p:cNvSpPr>
          <p:nvPr/>
        </p:nvSpPr>
        <p:spPr bwMode="auto">
          <a:xfrm>
            <a:off x="609600" y="4029075"/>
            <a:ext cx="7975600" cy="1200150"/>
          </a:xfrm>
          <a:prstGeom prst="rect">
            <a:avLst/>
          </a:prstGeom>
          <a:noFill/>
          <a:ln w="9525">
            <a:noFill/>
            <a:miter lim="800000"/>
            <a:headEnd/>
            <a:tailEnd/>
          </a:ln>
        </p:spPr>
        <p:txBody>
          <a:bodyPr>
            <a:spAutoFit/>
          </a:bodyPr>
          <a:lstStyle/>
          <a:p>
            <a:r>
              <a:rPr lang="zh-CN" altLang="en-US" sz="2400">
                <a:latin typeface="Arial Narrow" pitchFamily="34" charset="0"/>
                <a:ea typeface="黑体" pitchFamily="2" charset="-122"/>
              </a:rPr>
              <a:t>基本设计实现思路是：</a:t>
            </a:r>
            <a:endParaRPr lang="en-US" altLang="zh-CN" sz="2400">
              <a:latin typeface="Arial Narrow" pitchFamily="34" charset="0"/>
              <a:ea typeface="黑体" pitchFamily="2" charset="-122"/>
            </a:endParaRPr>
          </a:p>
          <a:p>
            <a:r>
              <a:rPr lang="en-US" altLang="zh-CN" sz="2400">
                <a:latin typeface="Arial Narrow" pitchFamily="34" charset="0"/>
                <a:ea typeface="黑体" pitchFamily="2" charset="-122"/>
              </a:rPr>
              <a:t>      </a:t>
            </a:r>
            <a:r>
              <a:rPr lang="zh-CN" altLang="en-US" sz="2400">
                <a:latin typeface="Arial Narrow" pitchFamily="34" charset="0"/>
                <a:ea typeface="黑体" pitchFamily="2" charset="-122"/>
              </a:rPr>
              <a:t>根据基本的</a:t>
            </a:r>
            <a:r>
              <a:rPr lang="en-US" altLang="zh-CN" sz="2400">
                <a:latin typeface="Arial Narrow" pitchFamily="34" charset="0"/>
                <a:ea typeface="黑体" pitchFamily="2" charset="-122"/>
              </a:rPr>
              <a:t>Apriori </a:t>
            </a:r>
            <a:r>
              <a:rPr lang="zh-CN" altLang="en-US" sz="2400">
                <a:latin typeface="Arial Narrow" pitchFamily="34" charset="0"/>
                <a:ea typeface="黑体" pitchFamily="2" charset="-122"/>
              </a:rPr>
              <a:t>算法和</a:t>
            </a:r>
            <a:r>
              <a:rPr lang="en-US" altLang="zh-CN" sz="2400">
                <a:latin typeface="Arial Narrow" pitchFamily="34" charset="0"/>
                <a:ea typeface="黑体" pitchFamily="2" charset="-122"/>
              </a:rPr>
              <a:t>SON</a:t>
            </a:r>
            <a:r>
              <a:rPr lang="zh-CN" altLang="en-US" sz="2400">
                <a:latin typeface="Arial Narrow" pitchFamily="34" charset="0"/>
                <a:ea typeface="黑体" pitchFamily="2" charset="-122"/>
              </a:rPr>
              <a:t>算法，研究实现并行化的  </a:t>
            </a:r>
            <a:endParaRPr lang="en-US" altLang="zh-CN" sz="2400">
              <a:latin typeface="Arial Narrow" pitchFamily="34" charset="0"/>
              <a:ea typeface="黑体" pitchFamily="2" charset="-122"/>
            </a:endParaRPr>
          </a:p>
          <a:p>
            <a:r>
              <a:rPr lang="en-US" altLang="zh-CN" sz="2400">
                <a:latin typeface="Arial Narrow" pitchFamily="34" charset="0"/>
                <a:ea typeface="黑体" pitchFamily="2" charset="-122"/>
              </a:rPr>
              <a:t>      </a:t>
            </a:r>
            <a:r>
              <a:rPr lang="zh-CN" altLang="en-US" sz="2400">
                <a:latin typeface="Arial Narrow" pitchFamily="34" charset="0"/>
                <a:ea typeface="黑体" pitchFamily="2" charset="-122"/>
              </a:rPr>
              <a:t>频繁项集挖掘算法</a:t>
            </a:r>
          </a:p>
        </p:txBody>
      </p:sp>
      <p:sp>
        <p:nvSpPr>
          <p:cNvPr id="5" name="Title 1"/>
          <p:cNvSpPr txBox="1">
            <a:spLocks/>
          </p:cNvSpPr>
          <p:nvPr/>
        </p:nvSpPr>
        <p:spPr>
          <a:xfrm>
            <a:off x="298420" y="373042"/>
            <a:ext cx="8449718" cy="586722"/>
          </a:xfrm>
          <a:prstGeom prst="rect">
            <a:avLst/>
          </a:prstGeom>
        </p:spPr>
        <p:txBody>
          <a:bodyPr bIns="91440"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fontAlgn="auto">
              <a:lnSpc>
                <a:spcPct val="120000"/>
              </a:lnSpc>
              <a:spcBef>
                <a:spcPts val="580"/>
              </a:spcBef>
              <a:spcAft>
                <a:spcPts val="600"/>
              </a:spcAft>
              <a:defRPr/>
            </a:pPr>
            <a:r>
              <a:rPr lang="en-US" altLang="zh-CN" sz="3200" dirty="0">
                <a:ln>
                  <a:solidFill>
                    <a:srgbClr val="FF0000"/>
                  </a:solidFill>
                </a:ln>
                <a:solidFill>
                  <a:srgbClr val="C00000"/>
                </a:solidFill>
                <a:latin typeface="黑体" pitchFamily="2" charset="-122"/>
                <a:ea typeface="黑体" pitchFamily="2" charset="-122"/>
                <a:cs typeface="+mj-cs"/>
              </a:rPr>
              <a:t>1.</a:t>
            </a:r>
            <a:r>
              <a:rPr lang="zh-CN" altLang="en-US" sz="3200" dirty="0">
                <a:ln>
                  <a:solidFill>
                    <a:srgbClr val="FF0000"/>
                  </a:solidFill>
                </a:ln>
                <a:solidFill>
                  <a:srgbClr val="C00000"/>
                </a:solidFill>
                <a:latin typeface="黑体" pitchFamily="2" charset="-122"/>
                <a:ea typeface="黑体" pitchFamily="2" charset="-122"/>
                <a:cs typeface="+mj-cs"/>
              </a:rPr>
              <a:t>频繁项集挖掘问题概述</a:t>
            </a:r>
            <a:endParaRPr lang="en-US" altLang="zh-CN" sz="3200" dirty="0">
              <a:ln>
                <a:solidFill>
                  <a:srgbClr val="FF0000"/>
                </a:solidFill>
              </a:ln>
              <a:solidFill>
                <a:srgbClr val="C00000"/>
              </a:solidFill>
              <a:latin typeface="黑体" pitchFamily="2" charset="-122"/>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p:cNvSpPr>
          <p:nvPr>
            <p:ph idx="1"/>
          </p:nvPr>
        </p:nvSpPr>
        <p:spPr>
          <a:xfrm>
            <a:off x="298450" y="850900"/>
            <a:ext cx="8578850" cy="4525963"/>
          </a:xfrm>
        </p:spPr>
        <p:txBody>
          <a:bodyPr/>
          <a:lstStyle/>
          <a:p>
            <a:pPr eaLnBrk="1" hangingPunct="1">
              <a:buFont typeface="Wingdings 2" pitchFamily="18" charset="2"/>
              <a:buNone/>
            </a:pPr>
            <a:r>
              <a:rPr lang="en-US" altLang="zh-CN" sz="2800" smtClean="0">
                <a:solidFill>
                  <a:srgbClr val="00B050"/>
                </a:solidFill>
                <a:latin typeface="Arial" pitchFamily="34" charset="0"/>
                <a:cs typeface="Arial" pitchFamily="34" charset="0"/>
              </a:rPr>
              <a:t>What is transaction and itemsets ?</a:t>
            </a:r>
          </a:p>
          <a:p>
            <a:pPr lvl="1" eaLnBrk="1" hangingPunct="1">
              <a:buFont typeface="Wingdings" pitchFamily="2" charset="2"/>
              <a:buChar char="Ø"/>
            </a:pPr>
            <a:r>
              <a:rPr lang="en-US" altLang="zh-CN" sz="2000" smtClean="0">
                <a:latin typeface="Arial" pitchFamily="34" charset="0"/>
                <a:cs typeface="Arial" pitchFamily="34" charset="0"/>
              </a:rPr>
              <a:t>A transaction is composed of an id and a set of items</a:t>
            </a:r>
          </a:p>
          <a:p>
            <a:pPr eaLnBrk="1" hangingPunct="1"/>
            <a:endParaRPr lang="en-US" altLang="zh-CN" sz="2800" smtClean="0">
              <a:latin typeface="Arial" pitchFamily="34" charset="0"/>
              <a:cs typeface="Arial" pitchFamily="34" charset="0"/>
            </a:endParaRPr>
          </a:p>
          <a:p>
            <a:pPr eaLnBrk="1" hangingPunct="1"/>
            <a:endParaRPr lang="en-US" altLang="zh-CN" sz="2800" smtClean="0">
              <a:latin typeface="Arial" pitchFamily="34" charset="0"/>
              <a:cs typeface="Arial" pitchFamily="34" charset="0"/>
            </a:endParaRPr>
          </a:p>
          <a:p>
            <a:pPr eaLnBrk="1" hangingPunct="1"/>
            <a:endParaRPr lang="en-US" altLang="zh-CN" sz="2800" smtClean="0">
              <a:latin typeface="Arial" pitchFamily="34" charset="0"/>
              <a:cs typeface="Arial" pitchFamily="34" charset="0"/>
            </a:endParaRPr>
          </a:p>
          <a:p>
            <a:pPr eaLnBrk="1" hangingPunct="1"/>
            <a:endParaRPr lang="en-US" altLang="zh-CN" sz="2800" smtClean="0">
              <a:latin typeface="Arial" pitchFamily="34" charset="0"/>
              <a:cs typeface="Arial" pitchFamily="34" charset="0"/>
            </a:endParaRPr>
          </a:p>
          <a:p>
            <a:pPr lvl="1" eaLnBrk="1" hangingPunct="1">
              <a:buFont typeface="Wingdings" pitchFamily="2" charset="2"/>
              <a:buChar char="Ø"/>
            </a:pPr>
            <a:r>
              <a:rPr lang="en-US" altLang="zh-CN" sz="2000" smtClean="0">
                <a:latin typeface="Arial" pitchFamily="34" charset="0"/>
                <a:cs typeface="Arial" pitchFamily="34" charset="0"/>
              </a:rPr>
              <a:t>There are 4 transactions in the figure above</a:t>
            </a:r>
          </a:p>
          <a:p>
            <a:pPr lvl="1" eaLnBrk="1" hangingPunct="1">
              <a:buFont typeface="Wingdings" pitchFamily="2" charset="2"/>
              <a:buChar char="Ø"/>
            </a:pPr>
            <a:r>
              <a:rPr lang="en-US" altLang="zh-CN" sz="2000" smtClean="0">
                <a:latin typeface="Arial" pitchFamily="34" charset="0"/>
                <a:cs typeface="Arial" pitchFamily="34" charset="0"/>
              </a:rPr>
              <a:t>The first transaction (T100) has 3 items, {I1, I2, I5} is an itemset</a:t>
            </a:r>
          </a:p>
          <a:p>
            <a:pPr lvl="1" eaLnBrk="1" hangingPunct="1">
              <a:buFont typeface="Wingdings" pitchFamily="2" charset="2"/>
              <a:buChar char="Ø"/>
            </a:pPr>
            <a:r>
              <a:rPr lang="en-US" altLang="zh-CN" sz="2000" smtClean="0">
                <a:latin typeface="Arial" pitchFamily="34" charset="0"/>
                <a:cs typeface="Arial" pitchFamily="34" charset="0"/>
              </a:rPr>
              <a:t>The length of  {I1, I2, I5} is 3, so it is called a 3-itemsets</a:t>
            </a:r>
          </a:p>
          <a:p>
            <a:pPr eaLnBrk="1" hangingPunct="1"/>
            <a:endParaRPr lang="en-US" altLang="zh-CN" sz="2800" smtClean="0">
              <a:latin typeface="Arial" pitchFamily="34" charset="0"/>
              <a:cs typeface="Arial" pitchFamily="34" charset="0"/>
            </a:endParaRPr>
          </a:p>
          <a:p>
            <a:pPr eaLnBrk="1" hangingPunct="1"/>
            <a:r>
              <a:rPr lang="en-US" altLang="zh-CN" sz="2400" smtClean="0">
                <a:solidFill>
                  <a:srgbClr val="0000FF"/>
                </a:solidFill>
                <a:latin typeface="Arial" pitchFamily="34" charset="0"/>
                <a:cs typeface="Arial" pitchFamily="34" charset="0"/>
              </a:rPr>
              <a:t>An itemset, whose length is </a:t>
            </a:r>
            <a:r>
              <a:rPr lang="en-US" altLang="zh-CN" sz="2400" i="1" smtClean="0">
                <a:solidFill>
                  <a:srgbClr val="0000FF"/>
                </a:solidFill>
                <a:latin typeface="Arial" pitchFamily="34" charset="0"/>
                <a:cs typeface="Arial" pitchFamily="34" charset="0"/>
              </a:rPr>
              <a:t>k</a:t>
            </a:r>
            <a:r>
              <a:rPr lang="en-US" altLang="zh-CN" sz="2400" smtClean="0">
                <a:solidFill>
                  <a:srgbClr val="0000FF"/>
                </a:solidFill>
                <a:latin typeface="Arial" pitchFamily="34" charset="0"/>
                <a:cs typeface="Arial" pitchFamily="34" charset="0"/>
              </a:rPr>
              <a:t>, is referred as a </a:t>
            </a:r>
            <a:r>
              <a:rPr lang="en-US" altLang="zh-CN" sz="2400" i="1" smtClean="0">
                <a:solidFill>
                  <a:srgbClr val="0000FF"/>
                </a:solidFill>
                <a:latin typeface="Arial" pitchFamily="34" charset="0"/>
                <a:cs typeface="Arial" pitchFamily="34" charset="0"/>
              </a:rPr>
              <a:t>k</a:t>
            </a:r>
            <a:r>
              <a:rPr lang="en-US" altLang="zh-CN" sz="2400" smtClean="0">
                <a:solidFill>
                  <a:srgbClr val="0000FF"/>
                </a:solidFill>
                <a:latin typeface="Arial" pitchFamily="34" charset="0"/>
                <a:cs typeface="Arial" pitchFamily="34" charset="0"/>
              </a:rPr>
              <a:t>-itemset</a:t>
            </a:r>
          </a:p>
        </p:txBody>
      </p:sp>
      <p:pic>
        <p:nvPicPr>
          <p:cNvPr id="80899" name="Picture 1"/>
          <p:cNvPicPr>
            <a:picLocks noChangeAspect="1" noChangeArrowheads="1"/>
          </p:cNvPicPr>
          <p:nvPr/>
        </p:nvPicPr>
        <p:blipFill>
          <a:blip r:embed="rId2" cstate="print"/>
          <a:srcRect/>
          <a:stretch>
            <a:fillRect/>
          </a:stretch>
        </p:blipFill>
        <p:spPr bwMode="auto">
          <a:xfrm>
            <a:off x="1263650" y="1831975"/>
            <a:ext cx="2108200" cy="1685925"/>
          </a:xfrm>
          <a:prstGeom prst="rect">
            <a:avLst/>
          </a:prstGeom>
          <a:noFill/>
          <a:ln w="9525">
            <a:noFill/>
            <a:miter lim="800000"/>
            <a:headEnd/>
            <a:tailEnd/>
          </a:ln>
        </p:spPr>
      </p:pic>
      <p:sp>
        <p:nvSpPr>
          <p:cNvPr id="7" name="Title 1"/>
          <p:cNvSpPr>
            <a:spLocks noGrp="1"/>
          </p:cNvSpPr>
          <p:nvPr>
            <p:ph type="title"/>
          </p:nvPr>
        </p:nvSpPr>
        <p:spPr>
          <a:xfrm>
            <a:off x="450820" y="220642"/>
            <a:ext cx="8449718"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zh-CN" altLang="en-US" sz="2400" dirty="0" smtClean="0">
                <a:ln>
                  <a:solidFill>
                    <a:srgbClr val="FF0000"/>
                  </a:solidFill>
                </a:ln>
                <a:solidFill>
                  <a:srgbClr val="C00000"/>
                </a:solidFill>
                <a:latin typeface="Arial Narrow" pitchFamily="34" charset="0"/>
                <a:ea typeface="黑体" pitchFamily="2" charset="-122"/>
                <a:cs typeface="+mj-cs"/>
              </a:rPr>
              <a:t>频繁项集挖掘问题概述</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2"/>
          <p:cNvSpPr>
            <a:spLocks noGrp="1"/>
          </p:cNvSpPr>
          <p:nvPr>
            <p:ph idx="1"/>
          </p:nvPr>
        </p:nvSpPr>
        <p:spPr>
          <a:xfrm>
            <a:off x="215900" y="863600"/>
            <a:ext cx="8928100" cy="5068888"/>
          </a:xfrm>
        </p:spPr>
        <p:txBody>
          <a:bodyPr/>
          <a:lstStyle/>
          <a:p>
            <a:pPr eaLnBrk="1" hangingPunct="1">
              <a:buFont typeface="Wingdings 2" pitchFamily="18" charset="2"/>
              <a:buNone/>
            </a:pPr>
            <a:r>
              <a:rPr lang="en-US" altLang="zh-CN" sz="2800" smtClean="0">
                <a:solidFill>
                  <a:srgbClr val="00B050"/>
                </a:solidFill>
                <a:latin typeface="Arial" pitchFamily="34" charset="0"/>
                <a:cs typeface="Arial" pitchFamily="34" charset="0"/>
              </a:rPr>
              <a:t>What is transaction and itemsets ?</a:t>
            </a:r>
          </a:p>
          <a:p>
            <a:pPr eaLnBrk="1" hangingPunct="1">
              <a:spcBef>
                <a:spcPct val="0"/>
              </a:spcBef>
            </a:pPr>
            <a:r>
              <a:rPr lang="en-US" altLang="zh-CN" sz="2400" smtClean="0">
                <a:solidFill>
                  <a:srgbClr val="0000FF"/>
                </a:solidFill>
                <a:latin typeface="Arial Narrow" pitchFamily="34" charset="0"/>
                <a:cs typeface="Arial" pitchFamily="34" charset="0"/>
              </a:rPr>
              <a:t>Suppose </a:t>
            </a:r>
            <a:r>
              <a:rPr lang="en-US" altLang="zh-CN" sz="2400" i="1" smtClean="0">
                <a:solidFill>
                  <a:srgbClr val="0000FF"/>
                </a:solidFill>
                <a:latin typeface="Arial Narrow" pitchFamily="34" charset="0"/>
                <a:cs typeface="Arial" pitchFamily="34" charset="0"/>
              </a:rPr>
              <a:t>I</a:t>
            </a:r>
            <a:r>
              <a:rPr lang="en-US" altLang="zh-CN" sz="2400" smtClean="0">
                <a:solidFill>
                  <a:srgbClr val="0000FF"/>
                </a:solidFill>
                <a:latin typeface="Arial Narrow" pitchFamily="34" charset="0"/>
                <a:cs typeface="Arial" pitchFamily="34" charset="0"/>
              </a:rPr>
              <a:t> is an itemset consisting of items from the transaction database </a:t>
            </a:r>
            <a:r>
              <a:rPr lang="en-US" altLang="zh-CN" sz="2400" i="1" smtClean="0">
                <a:solidFill>
                  <a:srgbClr val="0000FF"/>
                </a:solidFill>
                <a:latin typeface="Arial Narrow" pitchFamily="34" charset="0"/>
                <a:cs typeface="Arial" pitchFamily="34" charset="0"/>
              </a:rPr>
              <a:t>D</a:t>
            </a:r>
          </a:p>
          <a:p>
            <a:pPr lvl="1" eaLnBrk="1" hangingPunct="1">
              <a:spcBef>
                <a:spcPct val="0"/>
              </a:spcBef>
              <a:buFont typeface="Wingdings" pitchFamily="2" charset="2"/>
              <a:buChar char="Ø"/>
            </a:pPr>
            <a:r>
              <a:rPr lang="en-US" altLang="zh-CN" sz="2000" smtClean="0">
                <a:latin typeface="Arial Narrow" pitchFamily="34" charset="0"/>
                <a:cs typeface="Arial" pitchFamily="34" charset="0"/>
              </a:rPr>
              <a:t>Let </a:t>
            </a:r>
            <a:r>
              <a:rPr lang="en-US" altLang="zh-CN" sz="2000" i="1" smtClean="0">
                <a:latin typeface="Arial Narrow" pitchFamily="34" charset="0"/>
                <a:cs typeface="Arial" pitchFamily="34" charset="0"/>
              </a:rPr>
              <a:t>N</a:t>
            </a:r>
            <a:r>
              <a:rPr lang="en-US" altLang="zh-CN" sz="2000" smtClean="0">
                <a:latin typeface="Arial Narrow" pitchFamily="34" charset="0"/>
                <a:cs typeface="Arial" pitchFamily="34" charset="0"/>
              </a:rPr>
              <a:t> be the number of transactions </a:t>
            </a:r>
            <a:r>
              <a:rPr lang="en-US" altLang="zh-CN" sz="2000" i="1" smtClean="0">
                <a:latin typeface="Arial Narrow" pitchFamily="34" charset="0"/>
                <a:cs typeface="Arial" pitchFamily="34" charset="0"/>
              </a:rPr>
              <a:t>D</a:t>
            </a:r>
          </a:p>
          <a:p>
            <a:pPr lvl="1" eaLnBrk="1" hangingPunct="1">
              <a:spcBef>
                <a:spcPct val="0"/>
              </a:spcBef>
              <a:buFont typeface="Wingdings" pitchFamily="2" charset="2"/>
              <a:buChar char="Ø"/>
            </a:pPr>
            <a:r>
              <a:rPr lang="en-US" altLang="zh-CN" sz="2000" smtClean="0">
                <a:latin typeface="Arial Narrow" pitchFamily="34" charset="0"/>
                <a:cs typeface="Arial" pitchFamily="34" charset="0"/>
              </a:rPr>
              <a:t>Let </a:t>
            </a:r>
            <a:r>
              <a:rPr lang="en-US" altLang="zh-CN" sz="2000" i="1" smtClean="0">
                <a:latin typeface="Arial Narrow" pitchFamily="34" charset="0"/>
                <a:cs typeface="Arial" pitchFamily="34" charset="0"/>
              </a:rPr>
              <a:t>M</a:t>
            </a:r>
            <a:r>
              <a:rPr lang="en-US" altLang="zh-CN" sz="2000" smtClean="0">
                <a:latin typeface="Arial Narrow" pitchFamily="34" charset="0"/>
                <a:cs typeface="Arial" pitchFamily="34" charset="0"/>
              </a:rPr>
              <a:t> be the number of transactions that contain all the items of </a:t>
            </a:r>
            <a:r>
              <a:rPr lang="en-US" altLang="zh-CN" sz="2000" i="1" smtClean="0">
                <a:latin typeface="Arial Narrow" pitchFamily="34" charset="0"/>
                <a:cs typeface="Arial" pitchFamily="34" charset="0"/>
              </a:rPr>
              <a:t>I</a:t>
            </a:r>
          </a:p>
          <a:p>
            <a:pPr lvl="1" eaLnBrk="1" hangingPunct="1">
              <a:spcBef>
                <a:spcPct val="0"/>
              </a:spcBef>
              <a:buFont typeface="Wingdings" pitchFamily="2" charset="2"/>
              <a:buChar char="Ø"/>
            </a:pPr>
            <a:r>
              <a:rPr lang="en-US" altLang="zh-CN" sz="2000" i="1" smtClean="0">
                <a:solidFill>
                  <a:srgbClr val="FF0000"/>
                </a:solidFill>
                <a:latin typeface="Arial Narrow" pitchFamily="34" charset="0"/>
                <a:cs typeface="Arial" pitchFamily="34" charset="0"/>
              </a:rPr>
              <a:t>M  </a:t>
            </a:r>
            <a:r>
              <a:rPr lang="en-US" altLang="zh-CN" sz="2000" b="1" smtClean="0">
                <a:solidFill>
                  <a:srgbClr val="FF0000"/>
                </a:solidFill>
                <a:latin typeface="Arial Narrow" pitchFamily="34" charset="0"/>
                <a:cs typeface="Arial" pitchFamily="34" charset="0"/>
              </a:rPr>
              <a:t>/ </a:t>
            </a:r>
            <a:r>
              <a:rPr lang="en-US" altLang="zh-CN" sz="2000" i="1" smtClean="0">
                <a:solidFill>
                  <a:srgbClr val="FF0000"/>
                </a:solidFill>
                <a:latin typeface="Arial Narrow" pitchFamily="34" charset="0"/>
                <a:cs typeface="Arial" pitchFamily="34" charset="0"/>
              </a:rPr>
              <a:t>N</a:t>
            </a:r>
            <a:r>
              <a:rPr lang="en-US" altLang="zh-CN" sz="2000" smtClean="0">
                <a:latin typeface="Arial Narrow" pitchFamily="34" charset="0"/>
                <a:cs typeface="Arial" pitchFamily="34" charset="0"/>
              </a:rPr>
              <a:t> is referred to as the </a:t>
            </a:r>
            <a:r>
              <a:rPr lang="en-US" altLang="zh-CN" sz="2000" i="1" smtClean="0">
                <a:solidFill>
                  <a:srgbClr val="FF0000"/>
                </a:solidFill>
                <a:latin typeface="Arial Narrow" pitchFamily="34" charset="0"/>
                <a:cs typeface="Arial" pitchFamily="34" charset="0"/>
              </a:rPr>
              <a:t>support</a:t>
            </a:r>
            <a:r>
              <a:rPr lang="en-US" altLang="zh-CN" sz="2000" smtClean="0">
                <a:latin typeface="Arial Narrow" pitchFamily="34" charset="0"/>
                <a:cs typeface="Arial" pitchFamily="34" charset="0"/>
              </a:rPr>
              <a:t> of </a:t>
            </a:r>
            <a:r>
              <a:rPr lang="en-US" altLang="zh-CN" sz="2000" i="1" smtClean="0">
                <a:latin typeface="Arial Narrow" pitchFamily="34" charset="0"/>
                <a:cs typeface="Arial" pitchFamily="34" charset="0"/>
              </a:rPr>
              <a:t>I</a:t>
            </a:r>
            <a:r>
              <a:rPr lang="en-US" altLang="zh-CN" sz="2000" smtClean="0">
                <a:latin typeface="Arial Narrow" pitchFamily="34" charset="0"/>
                <a:cs typeface="Arial" pitchFamily="34" charset="0"/>
              </a:rPr>
              <a:t> in </a:t>
            </a:r>
            <a:r>
              <a:rPr lang="en-US" altLang="zh-CN" sz="2000" i="1" smtClean="0">
                <a:latin typeface="Arial Narrow" pitchFamily="34" charset="0"/>
                <a:cs typeface="Arial" pitchFamily="34" charset="0"/>
              </a:rPr>
              <a:t>D</a:t>
            </a:r>
            <a:endParaRPr lang="en-US" altLang="zh-CN" smtClean="0">
              <a:latin typeface="Arial Narrow" pitchFamily="34" charset="0"/>
              <a:cs typeface="Arial" pitchFamily="34" charset="0"/>
            </a:endParaRPr>
          </a:p>
          <a:p>
            <a:pPr eaLnBrk="1" hangingPunct="1">
              <a:spcBef>
                <a:spcPct val="0"/>
              </a:spcBef>
              <a:buFont typeface="Arial" pitchFamily="34" charset="0"/>
              <a:buNone/>
            </a:pPr>
            <a:r>
              <a:rPr lang="en-US" altLang="zh-CN" sz="2400" smtClean="0">
                <a:latin typeface="Arial Narrow" pitchFamily="34" charset="0"/>
                <a:cs typeface="Arial" pitchFamily="34" charset="0"/>
              </a:rPr>
              <a:t>                                 </a:t>
            </a:r>
            <a:r>
              <a:rPr lang="en-US" altLang="zh-CN" sz="2000" smtClean="0">
                <a:solidFill>
                  <a:srgbClr val="7030A0"/>
                </a:solidFill>
                <a:latin typeface="Arial Narrow" pitchFamily="34" charset="0"/>
                <a:cs typeface="Arial" pitchFamily="34" charset="0"/>
              </a:rPr>
              <a:t>Example</a:t>
            </a:r>
          </a:p>
          <a:p>
            <a:pPr eaLnBrk="1" hangingPunct="1">
              <a:spcBef>
                <a:spcPct val="0"/>
              </a:spcBef>
              <a:buFont typeface="Arial" pitchFamily="34" charset="0"/>
              <a:buNone/>
            </a:pPr>
            <a:r>
              <a:rPr lang="en-US" altLang="zh-CN" sz="2000" smtClean="0">
                <a:solidFill>
                  <a:srgbClr val="7030A0"/>
                </a:solidFill>
                <a:latin typeface="Arial Narrow" pitchFamily="34" charset="0"/>
                <a:cs typeface="Arial" pitchFamily="34" charset="0"/>
              </a:rPr>
              <a:t>                                           Here, N = 4, let </a:t>
            </a:r>
            <a:r>
              <a:rPr lang="en-US" altLang="zh-CN" sz="2000" i="1" smtClean="0">
                <a:solidFill>
                  <a:srgbClr val="7030A0"/>
                </a:solidFill>
                <a:latin typeface="Arial Narrow" pitchFamily="34" charset="0"/>
                <a:cs typeface="Arial" pitchFamily="34" charset="0"/>
              </a:rPr>
              <a:t>I</a:t>
            </a:r>
            <a:r>
              <a:rPr lang="en-US" altLang="zh-CN" sz="2000" smtClean="0">
                <a:solidFill>
                  <a:srgbClr val="7030A0"/>
                </a:solidFill>
                <a:latin typeface="Arial Narrow" pitchFamily="34" charset="0"/>
                <a:cs typeface="Arial" pitchFamily="34" charset="0"/>
              </a:rPr>
              <a:t> = {I1, I2}, than M = 2</a:t>
            </a:r>
          </a:p>
          <a:p>
            <a:pPr eaLnBrk="1" hangingPunct="1">
              <a:spcBef>
                <a:spcPct val="0"/>
              </a:spcBef>
              <a:buFont typeface="Arial" pitchFamily="34" charset="0"/>
              <a:buNone/>
            </a:pPr>
            <a:r>
              <a:rPr lang="en-US" altLang="zh-CN" sz="2000" smtClean="0">
                <a:solidFill>
                  <a:srgbClr val="7030A0"/>
                </a:solidFill>
                <a:latin typeface="Arial Narrow" pitchFamily="34" charset="0"/>
                <a:cs typeface="Arial" pitchFamily="34" charset="0"/>
              </a:rPr>
              <a:t>                                           because </a:t>
            </a:r>
            <a:r>
              <a:rPr lang="en-US" altLang="zh-CN" sz="2000" i="1" smtClean="0">
                <a:solidFill>
                  <a:srgbClr val="7030A0"/>
                </a:solidFill>
                <a:latin typeface="Arial Narrow" pitchFamily="34" charset="0"/>
                <a:cs typeface="Arial" pitchFamily="34" charset="0"/>
              </a:rPr>
              <a:t>I</a:t>
            </a:r>
            <a:r>
              <a:rPr lang="en-US" altLang="zh-CN" sz="2000" smtClean="0">
                <a:solidFill>
                  <a:srgbClr val="7030A0"/>
                </a:solidFill>
                <a:latin typeface="Arial Narrow" pitchFamily="34" charset="0"/>
                <a:cs typeface="Arial" pitchFamily="34" charset="0"/>
              </a:rPr>
              <a:t> = {I1, I2} is contained in transactions T100 and T400</a:t>
            </a:r>
          </a:p>
          <a:p>
            <a:pPr eaLnBrk="1" hangingPunct="1">
              <a:spcBef>
                <a:spcPct val="0"/>
              </a:spcBef>
              <a:buFont typeface="Arial" pitchFamily="34" charset="0"/>
              <a:buNone/>
            </a:pPr>
            <a:r>
              <a:rPr lang="en-US" altLang="zh-CN" sz="2000" smtClean="0">
                <a:solidFill>
                  <a:srgbClr val="7030A0"/>
                </a:solidFill>
                <a:latin typeface="Arial Narrow" pitchFamily="34" charset="0"/>
                <a:cs typeface="Arial" pitchFamily="34" charset="0"/>
              </a:rPr>
              <a:t>                                           so the support of </a:t>
            </a:r>
            <a:r>
              <a:rPr lang="en-US" altLang="zh-CN" sz="2000" i="1" smtClean="0">
                <a:solidFill>
                  <a:srgbClr val="7030A0"/>
                </a:solidFill>
                <a:latin typeface="Arial Narrow" pitchFamily="34" charset="0"/>
                <a:cs typeface="Arial" pitchFamily="34" charset="0"/>
              </a:rPr>
              <a:t>I</a:t>
            </a:r>
            <a:r>
              <a:rPr lang="en-US" altLang="zh-CN" sz="2000" smtClean="0">
                <a:solidFill>
                  <a:srgbClr val="7030A0"/>
                </a:solidFill>
                <a:latin typeface="Arial Narrow" pitchFamily="34" charset="0"/>
                <a:cs typeface="Arial" pitchFamily="34" charset="0"/>
              </a:rPr>
              <a:t> is 0.5 (2/4 = 0.5)</a:t>
            </a:r>
          </a:p>
          <a:p>
            <a:pPr eaLnBrk="1" hangingPunct="1">
              <a:spcBef>
                <a:spcPct val="0"/>
              </a:spcBef>
              <a:buFont typeface="Arial" pitchFamily="34" charset="0"/>
              <a:buNone/>
            </a:pPr>
            <a:endParaRPr lang="en-US" altLang="zh-CN" sz="2000" smtClean="0">
              <a:latin typeface="Arial Narrow" pitchFamily="34" charset="0"/>
              <a:cs typeface="Arial" pitchFamily="34" charset="0"/>
            </a:endParaRPr>
          </a:p>
          <a:p>
            <a:pPr eaLnBrk="1" hangingPunct="1">
              <a:spcBef>
                <a:spcPct val="0"/>
              </a:spcBef>
            </a:pPr>
            <a:r>
              <a:rPr lang="en-US" altLang="zh-CN" sz="2400" smtClean="0">
                <a:solidFill>
                  <a:srgbClr val="0000FF"/>
                </a:solidFill>
                <a:latin typeface="Arial Narrow" pitchFamily="34" charset="0"/>
                <a:cs typeface="Arial" pitchFamily="34" charset="0"/>
              </a:rPr>
              <a:t>If </a:t>
            </a:r>
            <a:r>
              <a:rPr lang="en-US" altLang="zh-CN" sz="2400" i="1" smtClean="0">
                <a:solidFill>
                  <a:srgbClr val="0000FF"/>
                </a:solidFill>
                <a:latin typeface="Arial Narrow" pitchFamily="34" charset="0"/>
                <a:cs typeface="Arial" pitchFamily="34" charset="0"/>
              </a:rPr>
              <a:t>sup</a:t>
            </a:r>
            <a:r>
              <a:rPr lang="en-US" altLang="zh-CN" sz="2400" smtClean="0">
                <a:solidFill>
                  <a:srgbClr val="0000FF"/>
                </a:solidFill>
                <a:latin typeface="Arial Narrow" pitchFamily="34" charset="0"/>
                <a:cs typeface="Arial" pitchFamily="34" charset="0"/>
              </a:rPr>
              <a:t>(</a:t>
            </a:r>
            <a:r>
              <a:rPr lang="en-US" altLang="zh-CN" sz="2400" i="1" smtClean="0">
                <a:solidFill>
                  <a:srgbClr val="0000FF"/>
                </a:solidFill>
                <a:latin typeface="Arial Narrow" pitchFamily="34" charset="0"/>
                <a:cs typeface="Arial" pitchFamily="34" charset="0"/>
              </a:rPr>
              <a:t>I</a:t>
            </a:r>
            <a:r>
              <a:rPr lang="en-US" altLang="zh-CN" sz="2400" smtClean="0">
                <a:solidFill>
                  <a:srgbClr val="0000FF"/>
                </a:solidFill>
                <a:latin typeface="Arial Narrow" pitchFamily="34" charset="0"/>
                <a:cs typeface="Arial" pitchFamily="34" charset="0"/>
              </a:rPr>
              <a:t>) is no less that an user-defined threshold, then </a:t>
            </a:r>
            <a:r>
              <a:rPr lang="en-US" altLang="zh-CN" sz="2400" i="1" smtClean="0">
                <a:solidFill>
                  <a:srgbClr val="0000FF"/>
                </a:solidFill>
                <a:latin typeface="Arial Narrow" pitchFamily="34" charset="0"/>
                <a:cs typeface="Arial" pitchFamily="34" charset="0"/>
              </a:rPr>
              <a:t>I</a:t>
            </a:r>
            <a:r>
              <a:rPr lang="en-US" altLang="zh-CN" sz="2400" smtClean="0">
                <a:solidFill>
                  <a:srgbClr val="0000FF"/>
                </a:solidFill>
                <a:latin typeface="Arial Narrow" pitchFamily="34" charset="0"/>
                <a:cs typeface="Arial" pitchFamily="34" charset="0"/>
              </a:rPr>
              <a:t> is referred to as a frequent itemset</a:t>
            </a:r>
          </a:p>
          <a:p>
            <a:pPr eaLnBrk="1" hangingPunct="1">
              <a:spcBef>
                <a:spcPct val="0"/>
              </a:spcBef>
            </a:pPr>
            <a:r>
              <a:rPr lang="en-US" altLang="zh-CN" sz="2400" smtClean="0">
                <a:solidFill>
                  <a:srgbClr val="FF0000"/>
                </a:solidFill>
                <a:latin typeface="Arial Narrow" pitchFamily="34" charset="0"/>
                <a:cs typeface="Arial" pitchFamily="34" charset="0"/>
              </a:rPr>
              <a:t>Goal of frequent sets mining</a:t>
            </a:r>
          </a:p>
          <a:p>
            <a:pPr lvl="1" eaLnBrk="1" hangingPunct="1">
              <a:spcBef>
                <a:spcPct val="0"/>
              </a:spcBef>
              <a:buFont typeface="Wingdings" pitchFamily="2" charset="2"/>
              <a:buChar char="Ø"/>
            </a:pPr>
            <a:r>
              <a:rPr lang="en-US" altLang="zh-CN" sz="2000" smtClean="0">
                <a:latin typeface="Arial Narrow" pitchFamily="34" charset="0"/>
                <a:cs typeface="Arial" pitchFamily="34" charset="0"/>
              </a:rPr>
              <a:t>To find all frequent </a:t>
            </a:r>
            <a:r>
              <a:rPr lang="en-US" altLang="zh-CN" sz="2000" i="1" smtClean="0">
                <a:latin typeface="Arial Narrow" pitchFamily="34" charset="0"/>
                <a:cs typeface="Arial" pitchFamily="34" charset="0"/>
              </a:rPr>
              <a:t>k</a:t>
            </a:r>
            <a:r>
              <a:rPr lang="en-US" altLang="zh-CN" sz="2000" smtClean="0">
                <a:latin typeface="Arial Narrow" pitchFamily="34" charset="0"/>
                <a:cs typeface="Arial" pitchFamily="34" charset="0"/>
              </a:rPr>
              <a:t>-itemsets from a transaction database (</a:t>
            </a:r>
            <a:r>
              <a:rPr lang="en-US" altLang="zh-CN" sz="2000" i="1" smtClean="0">
                <a:latin typeface="Arial Narrow" pitchFamily="34" charset="0"/>
                <a:cs typeface="Arial" pitchFamily="34" charset="0"/>
              </a:rPr>
              <a:t>k</a:t>
            </a:r>
            <a:r>
              <a:rPr lang="en-US" altLang="zh-CN" sz="2000" smtClean="0">
                <a:latin typeface="Arial Narrow" pitchFamily="34" charset="0"/>
                <a:cs typeface="Arial" pitchFamily="34" charset="0"/>
              </a:rPr>
              <a:t> = 1, 2, 3, ....)</a:t>
            </a:r>
            <a:endParaRPr lang="en-US" altLang="zh-CN" smtClean="0">
              <a:solidFill>
                <a:srgbClr val="0000FF"/>
              </a:solidFill>
              <a:latin typeface="Arial Narrow" pitchFamily="34" charset="0"/>
              <a:cs typeface="Arial" pitchFamily="34" charset="0"/>
            </a:endParaRPr>
          </a:p>
          <a:p>
            <a:pPr eaLnBrk="1" hangingPunct="1"/>
            <a:r>
              <a:rPr lang="zh-CN" altLang="en-US" sz="2000" smtClean="0">
                <a:latin typeface="Arial" pitchFamily="34" charset="0"/>
                <a:ea typeface="黑体" pitchFamily="2" charset="-122"/>
                <a:cs typeface="Arial" pitchFamily="34" charset="0"/>
              </a:rPr>
              <a:t>枚举计算的时间复杂度是：</a:t>
            </a:r>
            <a:r>
              <a:rPr lang="en-US" altLang="zh-CN" sz="2000" smtClean="0">
                <a:solidFill>
                  <a:srgbClr val="FF0000"/>
                </a:solidFill>
                <a:latin typeface="黑体" pitchFamily="2" charset="-122"/>
                <a:ea typeface="黑体" pitchFamily="2" charset="-122"/>
                <a:cs typeface="Arial" pitchFamily="34" charset="0"/>
              </a:rPr>
              <a:t>O(2</a:t>
            </a:r>
            <a:r>
              <a:rPr lang="en-US" altLang="zh-CN" sz="2000" baseline="30000" smtClean="0">
                <a:solidFill>
                  <a:srgbClr val="FF0000"/>
                </a:solidFill>
                <a:latin typeface="黑体" pitchFamily="2" charset="-122"/>
                <a:ea typeface="黑体" pitchFamily="2" charset="-122"/>
                <a:cs typeface="Arial" pitchFamily="34" charset="0"/>
              </a:rPr>
              <a:t>n</a:t>
            </a:r>
            <a:r>
              <a:rPr lang="en-US" altLang="zh-CN" sz="2000" smtClean="0">
                <a:solidFill>
                  <a:srgbClr val="FF0000"/>
                </a:solidFill>
                <a:latin typeface="黑体" pitchFamily="2" charset="-122"/>
                <a:ea typeface="黑体" pitchFamily="2" charset="-122"/>
                <a:cs typeface="Arial" pitchFamily="34" charset="0"/>
              </a:rPr>
              <a:t>*N*t)</a:t>
            </a:r>
            <a:r>
              <a:rPr lang="en-US" altLang="zh-CN" sz="2000" smtClean="0">
                <a:latin typeface="黑体" pitchFamily="2" charset="-122"/>
                <a:ea typeface="黑体" pitchFamily="2" charset="-122"/>
                <a:cs typeface="Arial" pitchFamily="34" charset="0"/>
              </a:rPr>
              <a:t>, </a:t>
            </a:r>
            <a:r>
              <a:rPr lang="en-US" altLang="zh-CN" sz="2000" smtClean="0">
                <a:latin typeface="Arial" pitchFamily="34" charset="0"/>
                <a:ea typeface="黑体" pitchFamily="2" charset="-122"/>
                <a:cs typeface="Arial" pitchFamily="34" charset="0"/>
              </a:rPr>
              <a:t>n</a:t>
            </a:r>
            <a:r>
              <a:rPr lang="zh-CN" altLang="en-US" sz="2000" smtClean="0">
                <a:latin typeface="Arial" pitchFamily="34" charset="0"/>
                <a:ea typeface="黑体" pitchFamily="2" charset="-122"/>
                <a:cs typeface="Arial" pitchFamily="34" charset="0"/>
              </a:rPr>
              <a:t>是</a:t>
            </a:r>
            <a:r>
              <a:rPr lang="en-US" altLang="zh-CN" sz="2000" smtClean="0">
                <a:latin typeface="Arial" pitchFamily="34" charset="0"/>
                <a:ea typeface="黑体" pitchFamily="2" charset="-122"/>
                <a:cs typeface="Arial" pitchFamily="34" charset="0"/>
              </a:rPr>
              <a:t>Item</a:t>
            </a:r>
            <a:r>
              <a:rPr lang="zh-CN" altLang="en-US" sz="2000" smtClean="0">
                <a:latin typeface="Arial" pitchFamily="34" charset="0"/>
                <a:ea typeface="黑体" pitchFamily="2" charset="-122"/>
                <a:cs typeface="Arial" pitchFamily="34" charset="0"/>
              </a:rPr>
              <a:t>的总数，</a:t>
            </a:r>
            <a:r>
              <a:rPr lang="en-US" altLang="zh-CN" sz="2000" smtClean="0">
                <a:latin typeface="Arial" pitchFamily="34" charset="0"/>
                <a:ea typeface="黑体" pitchFamily="2" charset="-122"/>
                <a:cs typeface="Arial" pitchFamily="34" charset="0"/>
              </a:rPr>
              <a:t>N</a:t>
            </a:r>
            <a:r>
              <a:rPr lang="zh-CN" altLang="en-US" sz="2000" smtClean="0">
                <a:latin typeface="Arial" pitchFamily="34" charset="0"/>
                <a:ea typeface="黑体" pitchFamily="2" charset="-122"/>
                <a:cs typeface="Arial" pitchFamily="34" charset="0"/>
              </a:rPr>
              <a:t>是</a:t>
            </a:r>
            <a:r>
              <a:rPr lang="en-US" altLang="zh-CN" sz="2000" smtClean="0">
                <a:latin typeface="Arial" pitchFamily="34" charset="0"/>
                <a:ea typeface="黑体" pitchFamily="2" charset="-122"/>
                <a:cs typeface="Arial" pitchFamily="34" charset="0"/>
              </a:rPr>
              <a:t>Transaction</a:t>
            </a:r>
            <a:r>
              <a:rPr lang="zh-CN" altLang="en-US" sz="2000" smtClean="0">
                <a:latin typeface="Arial" pitchFamily="34" charset="0"/>
                <a:ea typeface="黑体" pitchFamily="2" charset="-122"/>
                <a:cs typeface="Arial" pitchFamily="34" charset="0"/>
              </a:rPr>
              <a:t>总数，</a:t>
            </a:r>
            <a:r>
              <a:rPr lang="en-US" altLang="zh-CN" sz="2000" smtClean="0">
                <a:latin typeface="Arial" pitchFamily="34" charset="0"/>
                <a:ea typeface="黑体" pitchFamily="2" charset="-122"/>
                <a:cs typeface="Arial" pitchFamily="34" charset="0"/>
              </a:rPr>
              <a:t>t</a:t>
            </a:r>
            <a:r>
              <a:rPr lang="zh-CN" altLang="en-US" sz="2000" smtClean="0">
                <a:latin typeface="Arial" pitchFamily="34" charset="0"/>
                <a:ea typeface="黑体" pitchFamily="2" charset="-122"/>
                <a:cs typeface="Arial" pitchFamily="34" charset="0"/>
              </a:rPr>
              <a:t>是每个</a:t>
            </a:r>
            <a:r>
              <a:rPr lang="en-US" altLang="zh-CN" sz="2000" smtClean="0">
                <a:latin typeface="Arial" pitchFamily="34" charset="0"/>
                <a:ea typeface="黑体" pitchFamily="2" charset="-122"/>
                <a:cs typeface="Arial" pitchFamily="34" charset="0"/>
              </a:rPr>
              <a:t>Transaction</a:t>
            </a:r>
            <a:r>
              <a:rPr lang="zh-CN" altLang="en-US" sz="2000" smtClean="0">
                <a:latin typeface="Arial" pitchFamily="34" charset="0"/>
                <a:ea typeface="黑体" pitchFamily="2" charset="-122"/>
                <a:cs typeface="Arial" pitchFamily="34" charset="0"/>
              </a:rPr>
              <a:t>平均包含的</a:t>
            </a:r>
            <a:r>
              <a:rPr lang="en-US" altLang="zh-CN" sz="2000" smtClean="0">
                <a:latin typeface="Arial" pitchFamily="34" charset="0"/>
                <a:ea typeface="黑体" pitchFamily="2" charset="-122"/>
                <a:cs typeface="Arial" pitchFamily="34" charset="0"/>
              </a:rPr>
              <a:t>Item</a:t>
            </a:r>
            <a:r>
              <a:rPr lang="zh-CN" altLang="en-US" sz="2000" smtClean="0">
                <a:latin typeface="Arial" pitchFamily="34" charset="0"/>
                <a:ea typeface="黑体" pitchFamily="2" charset="-122"/>
                <a:cs typeface="Arial" pitchFamily="34" charset="0"/>
              </a:rPr>
              <a:t>数</a:t>
            </a:r>
            <a:endParaRPr lang="en-US" altLang="zh-CN" sz="2000" smtClean="0">
              <a:latin typeface="Arial" pitchFamily="34" charset="0"/>
              <a:ea typeface="黑体" pitchFamily="2" charset="-122"/>
              <a:cs typeface="Arial" pitchFamily="34" charset="0"/>
            </a:endParaRPr>
          </a:p>
        </p:txBody>
      </p:sp>
      <p:pic>
        <p:nvPicPr>
          <p:cNvPr id="81923" name="Picture 1"/>
          <p:cNvPicPr>
            <a:picLocks noChangeAspect="1" noChangeArrowheads="1"/>
          </p:cNvPicPr>
          <p:nvPr/>
        </p:nvPicPr>
        <p:blipFill>
          <a:blip r:embed="rId2" cstate="print"/>
          <a:srcRect/>
          <a:stretch>
            <a:fillRect/>
          </a:stretch>
        </p:blipFill>
        <p:spPr bwMode="auto">
          <a:xfrm>
            <a:off x="595313" y="2679700"/>
            <a:ext cx="1731962" cy="1384300"/>
          </a:xfrm>
          <a:prstGeom prst="rect">
            <a:avLst/>
          </a:prstGeom>
          <a:noFill/>
          <a:ln w="9525">
            <a:noFill/>
            <a:miter lim="800000"/>
            <a:headEnd/>
            <a:tailEnd/>
          </a:ln>
        </p:spPr>
      </p:pic>
      <p:sp>
        <p:nvSpPr>
          <p:cNvPr id="6" name="Title 1"/>
          <p:cNvSpPr>
            <a:spLocks noGrp="1"/>
          </p:cNvSpPr>
          <p:nvPr>
            <p:ph type="title"/>
          </p:nvPr>
        </p:nvSpPr>
        <p:spPr>
          <a:xfrm>
            <a:off x="450820" y="220642"/>
            <a:ext cx="8449718"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zh-CN" altLang="en-US" sz="2400" dirty="0" smtClean="0">
                <a:ln>
                  <a:solidFill>
                    <a:srgbClr val="FF0000"/>
                  </a:solidFill>
                </a:ln>
                <a:solidFill>
                  <a:srgbClr val="C00000"/>
                </a:solidFill>
                <a:latin typeface="Arial Narrow" pitchFamily="34" charset="0"/>
                <a:ea typeface="黑体" pitchFamily="2" charset="-122"/>
                <a:cs typeface="+mj-cs"/>
              </a:rPr>
              <a:t>频繁项集挖掘问题概述</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2"/>
          <p:cNvSpPr>
            <a:spLocks noGrp="1"/>
          </p:cNvSpPr>
          <p:nvPr>
            <p:ph idx="1"/>
          </p:nvPr>
        </p:nvSpPr>
        <p:spPr>
          <a:xfrm>
            <a:off x="152400" y="1668463"/>
            <a:ext cx="3200400" cy="4643437"/>
          </a:xfrm>
        </p:spPr>
        <p:txBody>
          <a:bodyPr>
            <a:noAutofit/>
          </a:bodyPr>
          <a:lstStyle/>
          <a:p>
            <a:pPr marL="274320" lvl="1" indent="-274320" eaLnBrk="1" fontAlgn="auto" hangingPunct="1">
              <a:spcBef>
                <a:spcPts val="580"/>
              </a:spcBef>
              <a:spcAft>
                <a:spcPts val="0"/>
              </a:spcAft>
              <a:buClr>
                <a:schemeClr val="accent1"/>
              </a:buClr>
              <a:buFont typeface="Wingdings 2"/>
              <a:buChar char=""/>
              <a:defRPr/>
            </a:pPr>
            <a:r>
              <a:rPr lang="en-US" altLang="zh-CN" dirty="0" smtClean="0">
                <a:solidFill>
                  <a:srgbClr val="0000FF"/>
                </a:solidFill>
                <a:latin typeface="Arial" pitchFamily="34" charset="0"/>
                <a:cs typeface="Arial" pitchFamily="34" charset="0"/>
              </a:rPr>
              <a:t>Basic Idea</a:t>
            </a:r>
          </a:p>
          <a:p>
            <a:pPr marL="355600" lvl="1" indent="-177800" eaLnBrk="1" fontAlgn="auto" hangingPunct="1">
              <a:spcBef>
                <a:spcPts val="370"/>
              </a:spcBef>
              <a:spcAft>
                <a:spcPts val="0"/>
              </a:spcAft>
              <a:buFont typeface="Wingdings" pitchFamily="2" charset="2"/>
              <a:buChar char="Ø"/>
              <a:defRPr/>
            </a:pPr>
            <a:r>
              <a:rPr lang="en-US" altLang="zh-CN" sz="1800" dirty="0" smtClean="0">
                <a:latin typeface="Arial Narrow" pitchFamily="34" charset="0"/>
                <a:cs typeface="Arial" pitchFamily="34" charset="0"/>
              </a:rPr>
              <a:t>A classic frequent sets mining algorithm</a:t>
            </a:r>
          </a:p>
          <a:p>
            <a:pPr marL="355600" lvl="1" indent="-177800" eaLnBrk="1" fontAlgn="auto" hangingPunct="1">
              <a:spcBef>
                <a:spcPts val="370"/>
              </a:spcBef>
              <a:spcAft>
                <a:spcPts val="0"/>
              </a:spcAft>
              <a:buFont typeface="Wingdings" pitchFamily="2" charset="2"/>
              <a:buChar char="Ø"/>
              <a:defRPr/>
            </a:pPr>
            <a:r>
              <a:rPr lang="en-US" altLang="zh-CN" sz="1800" dirty="0" smtClean="0">
                <a:latin typeface="Arial Narrow" pitchFamily="34" charset="0"/>
                <a:cs typeface="Arial" pitchFamily="34" charset="0"/>
              </a:rPr>
              <a:t>Needs multiple passes over the database</a:t>
            </a:r>
          </a:p>
          <a:p>
            <a:pPr marL="355600" lvl="1" indent="-177800" eaLnBrk="1" fontAlgn="auto" hangingPunct="1">
              <a:spcBef>
                <a:spcPts val="370"/>
              </a:spcBef>
              <a:spcAft>
                <a:spcPts val="0"/>
              </a:spcAft>
              <a:buFont typeface="Wingdings" pitchFamily="2" charset="2"/>
              <a:buChar char="Ø"/>
              <a:defRPr/>
            </a:pPr>
            <a:r>
              <a:rPr lang="en-US" altLang="zh-CN" sz="1800" dirty="0" smtClean="0">
                <a:latin typeface="Arial Narrow" pitchFamily="34" charset="0"/>
                <a:cs typeface="Arial" pitchFamily="34" charset="0"/>
              </a:rPr>
              <a:t>In the first pass, all frequent 1-itemsets are discovered</a:t>
            </a:r>
          </a:p>
          <a:p>
            <a:pPr marL="355600" lvl="1" indent="-177800" eaLnBrk="1" fontAlgn="auto" hangingPunct="1">
              <a:spcBef>
                <a:spcPts val="370"/>
              </a:spcBef>
              <a:spcAft>
                <a:spcPts val="0"/>
              </a:spcAft>
              <a:buFont typeface="Wingdings" pitchFamily="2" charset="2"/>
              <a:buChar char="Ø"/>
              <a:defRPr/>
            </a:pPr>
            <a:r>
              <a:rPr lang="en-US" altLang="zh-CN" sz="1800" dirty="0" smtClean="0">
                <a:latin typeface="Arial Narrow" pitchFamily="34" charset="0"/>
                <a:cs typeface="Arial" pitchFamily="34" charset="0"/>
              </a:rPr>
              <a:t>In each subsequent pass, frequent (</a:t>
            </a:r>
            <a:r>
              <a:rPr lang="en-US" altLang="zh-CN" sz="1800" i="1" dirty="0" smtClean="0">
                <a:latin typeface="Arial Narrow" pitchFamily="34" charset="0"/>
                <a:cs typeface="Arial" pitchFamily="34" charset="0"/>
              </a:rPr>
              <a:t>k</a:t>
            </a:r>
            <a:r>
              <a:rPr lang="en-US" altLang="zh-CN" sz="1800" dirty="0" smtClean="0">
                <a:latin typeface="Arial Narrow" pitchFamily="34" charset="0"/>
                <a:cs typeface="Arial" pitchFamily="34" charset="0"/>
              </a:rPr>
              <a:t>+1)-itemsets are discovered, with the frequent k-itemsets found in the previous pass as the seed (referred to as </a:t>
            </a:r>
            <a:r>
              <a:rPr lang="en-US" altLang="zh-CN" sz="1800" i="1" dirty="0" smtClean="0">
                <a:latin typeface="Arial Narrow" pitchFamily="34" charset="0"/>
                <a:cs typeface="Arial" pitchFamily="34" charset="0"/>
              </a:rPr>
              <a:t>candidate</a:t>
            </a:r>
            <a:r>
              <a:rPr lang="en-US" altLang="zh-CN" sz="1800" dirty="0" smtClean="0">
                <a:latin typeface="Arial Narrow" pitchFamily="34" charset="0"/>
                <a:cs typeface="Arial" pitchFamily="34" charset="0"/>
              </a:rPr>
              <a:t> </a:t>
            </a:r>
            <a:r>
              <a:rPr lang="en-US" altLang="zh-CN" sz="1800" i="1" dirty="0" smtClean="0">
                <a:latin typeface="Arial Narrow" pitchFamily="34" charset="0"/>
                <a:cs typeface="Arial" pitchFamily="34" charset="0"/>
              </a:rPr>
              <a:t>itemsets</a:t>
            </a:r>
            <a:r>
              <a:rPr lang="en-US" altLang="zh-CN" sz="1800" dirty="0" smtClean="0">
                <a:latin typeface="Arial Narrow" pitchFamily="34" charset="0"/>
                <a:cs typeface="Arial" pitchFamily="34" charset="0"/>
              </a:rPr>
              <a:t>)</a:t>
            </a:r>
          </a:p>
          <a:p>
            <a:pPr marL="355600" lvl="1" indent="-177800" eaLnBrk="1" fontAlgn="auto" hangingPunct="1">
              <a:spcBef>
                <a:spcPts val="370"/>
              </a:spcBef>
              <a:spcAft>
                <a:spcPts val="0"/>
              </a:spcAft>
              <a:buFont typeface="Wingdings" pitchFamily="2" charset="2"/>
              <a:buChar char="Ø"/>
              <a:defRPr/>
            </a:pPr>
            <a:r>
              <a:rPr lang="en-US" altLang="zh-CN" sz="1800" dirty="0" smtClean="0">
                <a:latin typeface="Arial Narrow" pitchFamily="34" charset="0"/>
                <a:cs typeface="Arial" pitchFamily="34" charset="0"/>
              </a:rPr>
              <a:t>Repeat until no more frequent itemsets can be found</a:t>
            </a:r>
            <a:endParaRPr lang="en-US" altLang="zh-CN" dirty="0" smtClean="0">
              <a:latin typeface="Arial Narrow" pitchFamily="34" charset="0"/>
              <a:cs typeface="Arial" pitchFamily="34" charset="0"/>
            </a:endParaRPr>
          </a:p>
          <a:p>
            <a:pPr marL="274320" indent="-274320" eaLnBrk="1" fontAlgn="auto" hangingPunct="1">
              <a:spcBef>
                <a:spcPts val="580"/>
              </a:spcBef>
              <a:spcAft>
                <a:spcPts val="0"/>
              </a:spcAft>
              <a:buFont typeface="Wingdings 2"/>
              <a:buChar char=""/>
              <a:defRPr/>
            </a:pPr>
            <a:endParaRPr lang="en-US" altLang="zh-CN" sz="2400" dirty="0" smtClean="0">
              <a:latin typeface="Arial Narrow" pitchFamily="34" charset="0"/>
              <a:cs typeface="Arial" pitchFamily="34" charset="0"/>
            </a:endParaRPr>
          </a:p>
          <a:p>
            <a:pPr marL="274320" indent="-274320" eaLnBrk="1" fontAlgn="auto" hangingPunct="1">
              <a:spcBef>
                <a:spcPts val="580"/>
              </a:spcBef>
              <a:spcAft>
                <a:spcPts val="0"/>
              </a:spcAft>
              <a:buFont typeface="Wingdings 2"/>
              <a:buChar char=""/>
              <a:defRPr/>
            </a:pPr>
            <a:endParaRPr lang="en-US" altLang="zh-CN" sz="2400" dirty="0" smtClean="0">
              <a:latin typeface="Arial Narrow" pitchFamily="34" charset="0"/>
              <a:cs typeface="Arial" pitchFamily="34" charset="0"/>
            </a:endParaRPr>
          </a:p>
          <a:p>
            <a:pPr marL="274320" indent="-274320" eaLnBrk="1" fontAlgn="auto" hangingPunct="1">
              <a:spcBef>
                <a:spcPts val="580"/>
              </a:spcBef>
              <a:spcAft>
                <a:spcPts val="0"/>
              </a:spcAft>
              <a:buFont typeface="Wingdings 2"/>
              <a:buChar char=""/>
              <a:defRPr/>
            </a:pPr>
            <a:endParaRPr lang="en-US" altLang="zh-CN" sz="2400" dirty="0" smtClean="0">
              <a:latin typeface="Arial Narrow" pitchFamily="34" charset="0"/>
              <a:cs typeface="Arial" pitchFamily="34" charset="0"/>
            </a:endParaRPr>
          </a:p>
          <a:p>
            <a:pPr marL="274320" indent="-274320" eaLnBrk="1" fontAlgn="auto" hangingPunct="1">
              <a:spcBef>
                <a:spcPts val="580"/>
              </a:spcBef>
              <a:spcAft>
                <a:spcPts val="0"/>
              </a:spcAft>
              <a:buFont typeface="Wingdings 2"/>
              <a:buChar char=""/>
              <a:defRPr/>
            </a:pPr>
            <a:endParaRPr lang="zh-CN" altLang="en-US" sz="2400" dirty="0" smtClean="0">
              <a:latin typeface="Arial Narrow" pitchFamily="34" charset="0"/>
              <a:cs typeface="Arial" pitchFamily="34" charset="0"/>
            </a:endParaRPr>
          </a:p>
        </p:txBody>
      </p:sp>
      <p:pic>
        <p:nvPicPr>
          <p:cNvPr id="82947" name="Picture 3"/>
          <p:cNvPicPr>
            <a:picLocks noChangeAspect="1" noChangeArrowheads="1"/>
          </p:cNvPicPr>
          <p:nvPr/>
        </p:nvPicPr>
        <p:blipFill>
          <a:blip r:embed="rId2" cstate="print"/>
          <a:srcRect/>
          <a:stretch>
            <a:fillRect/>
          </a:stretch>
        </p:blipFill>
        <p:spPr bwMode="auto">
          <a:xfrm>
            <a:off x="3292475" y="1474788"/>
            <a:ext cx="5749925" cy="3706812"/>
          </a:xfrm>
          <a:prstGeom prst="rect">
            <a:avLst/>
          </a:prstGeom>
          <a:noFill/>
          <a:ln w="12700">
            <a:solidFill>
              <a:schemeClr val="accent1"/>
            </a:solidFill>
            <a:miter lim="800000"/>
            <a:headEnd/>
            <a:tailEnd/>
          </a:ln>
        </p:spPr>
      </p:pic>
      <p:sp>
        <p:nvSpPr>
          <p:cNvPr id="82948" name="Rectangle 4"/>
          <p:cNvSpPr>
            <a:spLocks noChangeArrowheads="1"/>
          </p:cNvSpPr>
          <p:nvPr/>
        </p:nvSpPr>
        <p:spPr bwMode="auto">
          <a:xfrm>
            <a:off x="3676650" y="5588000"/>
            <a:ext cx="5060950" cy="600075"/>
          </a:xfrm>
          <a:prstGeom prst="rect">
            <a:avLst/>
          </a:prstGeom>
          <a:noFill/>
          <a:ln w="9525">
            <a:noFill/>
            <a:miter lim="800000"/>
            <a:headEnd/>
            <a:tailEnd/>
          </a:ln>
        </p:spPr>
        <p:txBody>
          <a:bodyPr>
            <a:spAutoFit/>
          </a:bodyPr>
          <a:lstStyle/>
          <a:p>
            <a:r>
              <a:rPr lang="en-US" altLang="zh-CN" sz="1100">
                <a:latin typeface="Verdana" pitchFamily="34" charset="0"/>
              </a:rPr>
              <a:t>* R. Agrawal, R. Srikant, “Fast algorithms for mining association rules,” in proceedings of the 20th International Conference on Very Large Data Bases, Santiago, Chile, August 29-September 1, 1994</a:t>
            </a:r>
            <a:endParaRPr lang="zh-CN" altLang="en-US" sz="1100">
              <a:latin typeface="Verdana" pitchFamily="34" charset="0"/>
            </a:endParaRPr>
          </a:p>
        </p:txBody>
      </p:sp>
      <p:sp>
        <p:nvSpPr>
          <p:cNvPr id="7" name="Title 1"/>
          <p:cNvSpPr>
            <a:spLocks noGrp="1"/>
          </p:cNvSpPr>
          <p:nvPr>
            <p:ph type="title"/>
          </p:nvPr>
        </p:nvSpPr>
        <p:spPr>
          <a:xfrm>
            <a:off x="400020" y="436542"/>
            <a:ext cx="8449718"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eaLnBrk="1" fontAlgn="auto" hangingPunct="1">
              <a:lnSpc>
                <a:spcPct val="120000"/>
              </a:lnSpc>
              <a:spcBef>
                <a:spcPts val="580"/>
              </a:spcBef>
              <a:spcAft>
                <a:spcPts val="600"/>
              </a:spcAft>
              <a:defRPr/>
            </a:pPr>
            <a:r>
              <a:rPr lang="en-US" altLang="zh-CN" sz="3200" dirty="0" smtClean="0">
                <a:ln>
                  <a:solidFill>
                    <a:srgbClr val="FF0000"/>
                  </a:solidFill>
                </a:ln>
                <a:solidFill>
                  <a:srgbClr val="C00000"/>
                </a:solidFill>
                <a:latin typeface="Arial Narrow" pitchFamily="34" charset="0"/>
                <a:ea typeface="黑体" pitchFamily="2" charset="-122"/>
                <a:cs typeface="+mj-cs"/>
              </a:rPr>
              <a:t>2. </a:t>
            </a:r>
            <a:r>
              <a:rPr lang="zh-CN" altLang="en-US" sz="3200" dirty="0" smtClean="0">
                <a:ln>
                  <a:solidFill>
                    <a:srgbClr val="FF0000"/>
                  </a:solidFill>
                </a:ln>
                <a:solidFill>
                  <a:srgbClr val="C00000"/>
                </a:solidFill>
                <a:latin typeface="Arial Narrow" pitchFamily="34" charset="0"/>
                <a:ea typeface="黑体" pitchFamily="2" charset="-122"/>
                <a:cs typeface="+mj-cs"/>
              </a:rPr>
              <a:t>现有</a:t>
            </a:r>
            <a:r>
              <a:rPr lang="zh-CN" altLang="en-US" sz="3200" dirty="0" smtClean="0">
                <a:ln>
                  <a:solidFill>
                    <a:srgbClr val="FF0000"/>
                  </a:solidFill>
                </a:ln>
                <a:solidFill>
                  <a:srgbClr val="C00000"/>
                </a:solidFill>
                <a:latin typeface="Arial Narrow" pitchFamily="34" charset="0"/>
                <a:ea typeface="黑体" pitchFamily="2" charset="-122"/>
                <a:cs typeface="Arial" pitchFamily="34" charset="0"/>
              </a:rPr>
              <a:t>算法概述</a:t>
            </a:r>
            <a:endParaRPr lang="en-US" altLang="zh-CN" sz="3200" dirty="0" smtClean="0">
              <a:ln>
                <a:solidFill>
                  <a:srgbClr val="FF0000"/>
                </a:solidFill>
              </a:ln>
              <a:solidFill>
                <a:srgbClr val="C00000"/>
              </a:solidFill>
              <a:latin typeface="Arial Narrow" pitchFamily="34" charset="0"/>
              <a:ea typeface="黑体" pitchFamily="2" charset="-122"/>
              <a:cs typeface="+mj-cs"/>
            </a:endParaRPr>
          </a:p>
        </p:txBody>
      </p:sp>
      <p:sp>
        <p:nvSpPr>
          <p:cNvPr id="82950" name="Rectangle 7"/>
          <p:cNvSpPr>
            <a:spLocks noChangeArrowheads="1"/>
          </p:cNvSpPr>
          <p:nvPr/>
        </p:nvSpPr>
        <p:spPr bwMode="auto">
          <a:xfrm>
            <a:off x="409575" y="1060450"/>
            <a:ext cx="1943100" cy="522288"/>
          </a:xfrm>
          <a:prstGeom prst="rect">
            <a:avLst/>
          </a:prstGeom>
          <a:noFill/>
          <a:ln w="9525">
            <a:noFill/>
            <a:miter lim="800000"/>
            <a:headEnd/>
            <a:tailEnd/>
          </a:ln>
        </p:spPr>
        <p:txBody>
          <a:bodyPr wrap="none">
            <a:spAutoFit/>
          </a:bodyPr>
          <a:lstStyle/>
          <a:p>
            <a:pPr marL="273050" indent="-273050">
              <a:spcBef>
                <a:spcPts val="575"/>
              </a:spcBef>
              <a:buClr>
                <a:schemeClr val="accent1"/>
              </a:buClr>
              <a:buSzPct val="85000"/>
            </a:pPr>
            <a:r>
              <a:rPr lang="en-US" altLang="zh-CN" sz="2800">
                <a:solidFill>
                  <a:srgbClr val="00B050"/>
                </a:solidFill>
                <a:ea typeface="黑体" pitchFamily="2" charset="-122"/>
                <a:cs typeface="Arial" pitchFamily="34" charset="0"/>
              </a:rPr>
              <a:t>Apriori</a:t>
            </a:r>
            <a:r>
              <a:rPr lang="zh-CN" altLang="en-US" sz="2800">
                <a:solidFill>
                  <a:srgbClr val="00B050"/>
                </a:solidFill>
                <a:ea typeface="黑体" pitchFamily="2" charset="-122"/>
                <a:cs typeface="Arial" pitchFamily="34" charset="0"/>
              </a:rPr>
              <a:t>算法</a:t>
            </a:r>
          </a:p>
        </p:txBody>
      </p:sp>
    </p:spTree>
  </p:cSld>
  <p:clrMapOvr>
    <a:masterClrMapping/>
  </p:clrMapOvr>
  <p:transition spd="med">
    <p:pull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p:cNvSpPr>
            <a:spLocks noGrp="1"/>
          </p:cNvSpPr>
          <p:nvPr>
            <p:ph idx="1"/>
          </p:nvPr>
        </p:nvSpPr>
        <p:spPr>
          <a:xfrm>
            <a:off x="184150" y="1270000"/>
            <a:ext cx="8680450" cy="4525963"/>
          </a:xfrm>
        </p:spPr>
        <p:txBody>
          <a:bodyPr/>
          <a:lstStyle/>
          <a:p>
            <a:pPr eaLnBrk="1" hangingPunct="1"/>
            <a:r>
              <a:rPr lang="en-US" altLang="zh-CN" sz="2400" dirty="0" smtClean="0">
                <a:solidFill>
                  <a:srgbClr val="0000FF"/>
                </a:solidFill>
                <a:latin typeface="Arial" pitchFamily="34" charset="0"/>
                <a:cs typeface="Arial" pitchFamily="34" charset="0"/>
              </a:rPr>
              <a:t>Basic idea</a:t>
            </a:r>
          </a:p>
          <a:p>
            <a:pPr lvl="1" eaLnBrk="1" hangingPunct="1">
              <a:buFont typeface="Wingdings" pitchFamily="2" charset="2"/>
              <a:buChar char="Ø"/>
            </a:pPr>
            <a:r>
              <a:rPr lang="en-US" altLang="zh-CN" sz="1800" dirty="0" smtClean="0">
                <a:latin typeface="Arial" pitchFamily="34" charset="0"/>
                <a:cs typeface="Arial" pitchFamily="34" charset="0"/>
              </a:rPr>
              <a:t>Divide the whole database into several non-overlapping partitions</a:t>
            </a:r>
          </a:p>
          <a:p>
            <a:pPr lvl="1" eaLnBrk="1" hangingPunct="1">
              <a:buFont typeface="Wingdings" pitchFamily="2" charset="2"/>
              <a:buChar char="Ø"/>
            </a:pPr>
            <a:r>
              <a:rPr lang="en-US" altLang="zh-CN" sz="1800" dirty="0" smtClean="0">
                <a:latin typeface="Arial" pitchFamily="34" charset="0"/>
                <a:cs typeface="Arial" pitchFamily="34" charset="0"/>
              </a:rPr>
              <a:t>For each partition, discover all the frequent </a:t>
            </a:r>
            <a:r>
              <a:rPr lang="en-US" altLang="zh-CN" sz="1800" dirty="0" err="1" smtClean="0">
                <a:latin typeface="Arial" pitchFamily="34" charset="0"/>
                <a:cs typeface="Arial" pitchFamily="34" charset="0"/>
              </a:rPr>
              <a:t>itemsets</a:t>
            </a:r>
            <a:r>
              <a:rPr lang="en-US" altLang="zh-CN" sz="1800" dirty="0" smtClean="0">
                <a:latin typeface="Arial" pitchFamily="34" charset="0"/>
                <a:cs typeface="Arial" pitchFamily="34" charset="0"/>
              </a:rPr>
              <a:t> (referred to as </a:t>
            </a:r>
            <a:r>
              <a:rPr lang="en-US" altLang="zh-CN" sz="1800" i="1" dirty="0" smtClean="0">
                <a:solidFill>
                  <a:srgbClr val="0000FF"/>
                </a:solidFill>
                <a:latin typeface="Arial" pitchFamily="34" charset="0"/>
                <a:cs typeface="Arial" pitchFamily="34" charset="0"/>
              </a:rPr>
              <a:t>local frequent </a:t>
            </a:r>
            <a:r>
              <a:rPr lang="en-US" altLang="zh-CN" sz="1800" i="1" dirty="0" err="1" smtClean="0">
                <a:solidFill>
                  <a:srgbClr val="0000FF"/>
                </a:solidFill>
                <a:latin typeface="Arial" pitchFamily="34" charset="0"/>
                <a:cs typeface="Arial" pitchFamily="34" charset="0"/>
              </a:rPr>
              <a:t>itemsets</a:t>
            </a:r>
            <a:r>
              <a:rPr lang="en-US" altLang="zh-CN" sz="1800" dirty="0" smtClean="0">
                <a:latin typeface="Arial" pitchFamily="34" charset="0"/>
                <a:cs typeface="Arial" pitchFamily="34" charset="0"/>
              </a:rPr>
              <a:t>)</a:t>
            </a:r>
          </a:p>
          <a:p>
            <a:pPr lvl="1" eaLnBrk="1" hangingPunct="1">
              <a:buFont typeface="Wingdings" pitchFamily="2" charset="2"/>
              <a:buChar char="Ø"/>
            </a:pPr>
            <a:r>
              <a:rPr lang="en-US" altLang="zh-CN" sz="1800" dirty="0" smtClean="0">
                <a:latin typeface="Arial" pitchFamily="34" charset="0"/>
                <a:cs typeface="Arial" pitchFamily="34" charset="0"/>
              </a:rPr>
              <a:t>Merge all the local frequent </a:t>
            </a:r>
            <a:r>
              <a:rPr lang="en-US" altLang="zh-CN" sz="1800" dirty="0" err="1" smtClean="0">
                <a:latin typeface="Arial" pitchFamily="34" charset="0"/>
                <a:cs typeface="Arial" pitchFamily="34" charset="0"/>
              </a:rPr>
              <a:t>itemsets</a:t>
            </a:r>
            <a:r>
              <a:rPr lang="en-US" altLang="zh-CN" sz="1800" dirty="0" smtClean="0">
                <a:latin typeface="Arial" pitchFamily="34" charset="0"/>
                <a:cs typeface="Arial" pitchFamily="34" charset="0"/>
              </a:rPr>
              <a:t> from all the partitions (referred to as </a:t>
            </a:r>
            <a:r>
              <a:rPr lang="en-US" altLang="zh-CN" sz="1800" i="1" dirty="0" smtClean="0">
                <a:solidFill>
                  <a:srgbClr val="0000FF"/>
                </a:solidFill>
                <a:latin typeface="Arial" pitchFamily="34" charset="0"/>
                <a:cs typeface="Arial" pitchFamily="34" charset="0"/>
              </a:rPr>
              <a:t>global candidate </a:t>
            </a:r>
            <a:r>
              <a:rPr lang="en-US" altLang="zh-CN" sz="1800" i="1" dirty="0" err="1" smtClean="0">
                <a:solidFill>
                  <a:srgbClr val="0000FF"/>
                </a:solidFill>
                <a:latin typeface="Arial" pitchFamily="34" charset="0"/>
                <a:cs typeface="Arial" pitchFamily="34" charset="0"/>
              </a:rPr>
              <a:t>itemsets</a:t>
            </a:r>
            <a:r>
              <a:rPr lang="en-US" altLang="zh-CN" sz="1800" dirty="0" smtClean="0">
                <a:latin typeface="Arial" pitchFamily="34" charset="0"/>
                <a:cs typeface="Arial" pitchFamily="34" charset="0"/>
              </a:rPr>
              <a:t>)</a:t>
            </a:r>
          </a:p>
          <a:p>
            <a:pPr lvl="1" eaLnBrk="1" hangingPunct="1">
              <a:buFont typeface="Wingdings" pitchFamily="2" charset="2"/>
              <a:buChar char="Ø"/>
            </a:pPr>
            <a:r>
              <a:rPr lang="en-US" altLang="zh-CN" sz="1800" dirty="0" smtClean="0">
                <a:latin typeface="Arial" pitchFamily="34" charset="0"/>
                <a:cs typeface="Arial" pitchFamily="34" charset="0"/>
              </a:rPr>
              <a:t>Remove those that are not actually frequent in the whole database, generating</a:t>
            </a:r>
            <a:r>
              <a:rPr lang="en-US" altLang="zh-CN" sz="1800" i="1" dirty="0" smtClean="0">
                <a:latin typeface="Arial" pitchFamily="34" charset="0"/>
                <a:cs typeface="Arial" pitchFamily="34" charset="0"/>
              </a:rPr>
              <a:t> </a:t>
            </a:r>
            <a:r>
              <a:rPr lang="en-US" altLang="zh-CN" sz="1800" i="1" dirty="0" smtClean="0">
                <a:solidFill>
                  <a:srgbClr val="0000FF"/>
                </a:solidFill>
                <a:latin typeface="Arial" pitchFamily="34" charset="0"/>
                <a:cs typeface="Arial" pitchFamily="34" charset="0"/>
              </a:rPr>
              <a:t>global frequent </a:t>
            </a:r>
            <a:r>
              <a:rPr lang="en-US" altLang="zh-CN" sz="1800" i="1" dirty="0" err="1" smtClean="0">
                <a:solidFill>
                  <a:srgbClr val="0000FF"/>
                </a:solidFill>
                <a:latin typeface="Arial" pitchFamily="34" charset="0"/>
                <a:cs typeface="Arial" pitchFamily="34" charset="0"/>
              </a:rPr>
              <a:t>itemsets</a:t>
            </a:r>
            <a:endParaRPr lang="en-US" altLang="zh-CN" sz="1800" i="1" dirty="0" smtClean="0">
              <a:solidFill>
                <a:srgbClr val="0000FF"/>
              </a:solidFill>
              <a:latin typeface="Arial" pitchFamily="34" charset="0"/>
              <a:cs typeface="Arial" pitchFamily="34" charset="0"/>
            </a:endParaRPr>
          </a:p>
          <a:p>
            <a:pPr eaLnBrk="1" hangingPunct="1"/>
            <a:r>
              <a:rPr lang="en-US" altLang="zh-CN" sz="2400" dirty="0" smtClean="0">
                <a:solidFill>
                  <a:srgbClr val="0000FF"/>
                </a:solidFill>
                <a:latin typeface="Arial" pitchFamily="34" charset="0"/>
                <a:cs typeface="Arial" pitchFamily="34" charset="0"/>
              </a:rPr>
              <a:t>Lemma</a:t>
            </a:r>
          </a:p>
          <a:p>
            <a:pPr lvl="1" eaLnBrk="1" hangingPunct="1">
              <a:buFont typeface="Wingdings" pitchFamily="2" charset="2"/>
              <a:buChar char="Ø"/>
            </a:pPr>
            <a:r>
              <a:rPr lang="en-US" altLang="zh-CN" sz="1800" dirty="0" smtClean="0">
                <a:latin typeface="Arial" pitchFamily="34" charset="0"/>
                <a:cs typeface="Arial" pitchFamily="34" charset="0"/>
              </a:rPr>
              <a:t>An </a:t>
            </a:r>
            <a:r>
              <a:rPr lang="en-US" altLang="zh-CN" sz="1800" dirty="0" err="1" smtClean="0">
                <a:latin typeface="Arial" pitchFamily="34" charset="0"/>
                <a:cs typeface="Arial" pitchFamily="34" charset="0"/>
              </a:rPr>
              <a:t>itemset</a:t>
            </a:r>
            <a:r>
              <a:rPr lang="en-US" altLang="zh-CN" sz="1800" dirty="0" smtClean="0">
                <a:latin typeface="Arial" pitchFamily="34" charset="0"/>
                <a:cs typeface="Arial" pitchFamily="34" charset="0"/>
              </a:rPr>
              <a:t> that is not local frequent in any of the partitions </a:t>
            </a:r>
            <a:r>
              <a:rPr lang="en-US" altLang="zh-CN" sz="1800" dirty="0" smtClean="0">
                <a:solidFill>
                  <a:srgbClr val="FF0000"/>
                </a:solidFill>
                <a:latin typeface="Arial" pitchFamily="34" charset="0"/>
                <a:cs typeface="Arial" pitchFamily="34" charset="0"/>
              </a:rPr>
              <a:t>cannot</a:t>
            </a:r>
            <a:r>
              <a:rPr lang="en-US" altLang="zh-CN" sz="1800" dirty="0" smtClean="0">
                <a:latin typeface="Arial" pitchFamily="34" charset="0"/>
                <a:cs typeface="Arial" pitchFamily="34" charset="0"/>
              </a:rPr>
              <a:t> be global frequent</a:t>
            </a:r>
            <a:r>
              <a:rPr lang="zh-CN" altLang="en-US" sz="1800" dirty="0" smtClean="0">
                <a:latin typeface="黑体" pitchFamily="2" charset="-122"/>
                <a:ea typeface="黑体" pitchFamily="2" charset="-122"/>
                <a:cs typeface="Arial" pitchFamily="34" charset="0"/>
              </a:rPr>
              <a:t>（不是局部频繁的一定不是全局频繁的）</a:t>
            </a:r>
            <a:endParaRPr lang="en-US" altLang="zh-CN" sz="1800" dirty="0" smtClean="0">
              <a:latin typeface="黑体" pitchFamily="2" charset="-122"/>
              <a:ea typeface="黑体" pitchFamily="2" charset="-122"/>
              <a:cs typeface="Arial" pitchFamily="34" charset="0"/>
            </a:endParaRPr>
          </a:p>
          <a:p>
            <a:pPr lvl="1" eaLnBrk="1" hangingPunct="1">
              <a:buFont typeface="Wingdings" pitchFamily="2" charset="2"/>
              <a:buChar char="Ø"/>
            </a:pPr>
            <a:r>
              <a:rPr lang="en-US" altLang="zh-CN" sz="1800" dirty="0" smtClean="0">
                <a:latin typeface="Arial" pitchFamily="34" charset="0"/>
                <a:cs typeface="Arial" pitchFamily="34" charset="0"/>
              </a:rPr>
              <a:t>A global frequent </a:t>
            </a:r>
            <a:r>
              <a:rPr lang="en-US" altLang="zh-CN" sz="1800" dirty="0" err="1" smtClean="0">
                <a:latin typeface="Arial" pitchFamily="34" charset="0"/>
                <a:cs typeface="Arial" pitchFamily="34" charset="0"/>
              </a:rPr>
              <a:t>itemset</a:t>
            </a:r>
            <a:r>
              <a:rPr lang="en-US" altLang="zh-CN" sz="1800" dirty="0" smtClean="0">
                <a:latin typeface="Arial" pitchFamily="34" charset="0"/>
                <a:cs typeface="Arial" pitchFamily="34" charset="0"/>
              </a:rPr>
              <a:t> </a:t>
            </a:r>
            <a:r>
              <a:rPr lang="en-US" altLang="zh-CN" sz="1800" dirty="0" smtClean="0">
                <a:solidFill>
                  <a:srgbClr val="FF0000"/>
                </a:solidFill>
                <a:latin typeface="Arial" pitchFamily="34" charset="0"/>
                <a:cs typeface="Arial" pitchFamily="34" charset="0"/>
              </a:rPr>
              <a:t>must</a:t>
            </a:r>
            <a:r>
              <a:rPr lang="en-US" altLang="zh-CN" sz="1800" dirty="0" smtClean="0">
                <a:latin typeface="Arial" pitchFamily="34" charset="0"/>
                <a:cs typeface="Arial" pitchFamily="34" charset="0"/>
              </a:rPr>
              <a:t> appear as local frequent in at least one of the partitions</a:t>
            </a:r>
            <a:r>
              <a:rPr lang="zh-CN" altLang="en-US" sz="1800" dirty="0" smtClean="0">
                <a:latin typeface="黑体" pitchFamily="2" charset="-122"/>
                <a:ea typeface="黑体" pitchFamily="2" charset="-122"/>
              </a:rPr>
              <a:t>（全局频繁的一定是局部频繁的）</a:t>
            </a:r>
            <a:endParaRPr lang="en-US" altLang="zh-CN" sz="1800" dirty="0" smtClean="0">
              <a:latin typeface="黑体" pitchFamily="2" charset="-122"/>
              <a:ea typeface="黑体" pitchFamily="2" charset="-122"/>
            </a:endParaRPr>
          </a:p>
          <a:p>
            <a:pPr lvl="1" eaLnBrk="1" hangingPunct="1">
              <a:buFont typeface="Wingdings 2" pitchFamily="18" charset="2"/>
              <a:buNone/>
            </a:pPr>
            <a:endParaRPr lang="en-US" altLang="zh-CN" sz="1800" dirty="0" smtClean="0">
              <a:latin typeface="Arial" pitchFamily="34" charset="0"/>
              <a:cs typeface="Arial" pitchFamily="34" charset="0"/>
            </a:endParaRPr>
          </a:p>
          <a:p>
            <a:pPr lvl="1" eaLnBrk="1" hangingPunct="1">
              <a:buFont typeface="Wingdings 2" pitchFamily="18" charset="2"/>
              <a:buNone/>
            </a:pPr>
            <a:r>
              <a:rPr lang="zh-CN" altLang="en-US" sz="1400" dirty="0" smtClean="0">
                <a:latin typeface="Arial" pitchFamily="34" charset="0"/>
                <a:cs typeface="Arial" pitchFamily="34" charset="0"/>
              </a:rPr>
              <a:t>* </a:t>
            </a:r>
            <a:r>
              <a:rPr lang="en-US" altLang="zh-CN" sz="1400" dirty="0" smtClean="0">
                <a:latin typeface="Arial" pitchFamily="34" charset="0"/>
                <a:cs typeface="Arial" pitchFamily="34" charset="0"/>
              </a:rPr>
              <a:t>A. </a:t>
            </a:r>
            <a:r>
              <a:rPr lang="en-US" altLang="zh-CN" sz="1400" dirty="0" err="1" smtClean="0">
                <a:latin typeface="Arial" pitchFamily="34" charset="0"/>
                <a:cs typeface="Arial" pitchFamily="34" charset="0"/>
              </a:rPr>
              <a:t>Savasere</a:t>
            </a:r>
            <a:r>
              <a:rPr lang="en-US" altLang="zh-CN" sz="1400" dirty="0" smtClean="0">
                <a:latin typeface="Arial" pitchFamily="34" charset="0"/>
                <a:cs typeface="Arial" pitchFamily="34" charset="0"/>
              </a:rPr>
              <a:t>, E. </a:t>
            </a:r>
            <a:r>
              <a:rPr lang="en-US" altLang="zh-CN" sz="1400" dirty="0" err="1" smtClean="0">
                <a:latin typeface="Arial" pitchFamily="34" charset="0"/>
                <a:cs typeface="Arial" pitchFamily="34" charset="0"/>
              </a:rPr>
              <a:t>Omiecinski</a:t>
            </a:r>
            <a:r>
              <a:rPr lang="en-US" altLang="zh-CN" sz="1400" dirty="0" smtClean="0">
                <a:latin typeface="Arial" pitchFamily="34" charset="0"/>
                <a:cs typeface="Arial" pitchFamily="34" charset="0"/>
              </a:rPr>
              <a:t>, and S. </a:t>
            </a:r>
            <a:r>
              <a:rPr lang="en-US" altLang="zh-CN" sz="1400" dirty="0" err="1" smtClean="0">
                <a:latin typeface="Arial" pitchFamily="34" charset="0"/>
                <a:cs typeface="Arial" pitchFamily="34" charset="0"/>
              </a:rPr>
              <a:t>Navathe</a:t>
            </a:r>
            <a:r>
              <a:rPr lang="en-US" altLang="zh-CN" sz="1400" dirty="0" smtClean="0">
                <a:latin typeface="Arial" pitchFamily="34" charset="0"/>
                <a:cs typeface="Arial" pitchFamily="34" charset="0"/>
              </a:rPr>
              <a:t>, “An efficient algorithm for mining association rules in large databases,” in proceedings of the 21st VLDB Conference Zurich, </a:t>
            </a:r>
            <a:r>
              <a:rPr lang="en-US" altLang="zh-CN" sz="1400" dirty="0" err="1" smtClean="0">
                <a:latin typeface="Arial" pitchFamily="34" charset="0"/>
                <a:cs typeface="Arial" pitchFamily="34" charset="0"/>
              </a:rPr>
              <a:t>Swizerland</a:t>
            </a:r>
            <a:r>
              <a:rPr lang="en-US" altLang="zh-CN" sz="1400" dirty="0" smtClean="0">
                <a:latin typeface="Arial" pitchFamily="34" charset="0"/>
                <a:cs typeface="Arial" pitchFamily="34" charset="0"/>
              </a:rPr>
              <a:t>, 1995</a:t>
            </a:r>
          </a:p>
        </p:txBody>
      </p:sp>
      <p:sp>
        <p:nvSpPr>
          <p:cNvPr id="83971" name="Rectangle 4"/>
          <p:cNvSpPr>
            <a:spLocks noChangeArrowheads="1"/>
          </p:cNvSpPr>
          <p:nvPr/>
        </p:nvSpPr>
        <p:spPr bwMode="auto">
          <a:xfrm>
            <a:off x="460375" y="679450"/>
            <a:ext cx="1679575" cy="522288"/>
          </a:xfrm>
          <a:prstGeom prst="rect">
            <a:avLst/>
          </a:prstGeom>
          <a:noFill/>
          <a:ln w="9525">
            <a:noFill/>
            <a:miter lim="800000"/>
            <a:headEnd/>
            <a:tailEnd/>
          </a:ln>
        </p:spPr>
        <p:txBody>
          <a:bodyPr wrap="none">
            <a:spAutoFit/>
          </a:bodyPr>
          <a:lstStyle/>
          <a:p>
            <a:pPr marL="273050" indent="-273050">
              <a:spcBef>
                <a:spcPts val="575"/>
              </a:spcBef>
              <a:buClr>
                <a:schemeClr val="accent1"/>
              </a:buClr>
              <a:buSzPct val="85000"/>
            </a:pPr>
            <a:r>
              <a:rPr lang="en-US" altLang="zh-CN" sz="2800">
                <a:solidFill>
                  <a:srgbClr val="00B050"/>
                </a:solidFill>
                <a:ea typeface="黑体" pitchFamily="2" charset="-122"/>
                <a:cs typeface="Arial" pitchFamily="34" charset="0"/>
              </a:rPr>
              <a:t>SON</a:t>
            </a:r>
            <a:r>
              <a:rPr lang="zh-CN" altLang="en-US" sz="2800">
                <a:solidFill>
                  <a:srgbClr val="00B050"/>
                </a:solidFill>
                <a:ea typeface="黑体" pitchFamily="2" charset="-122"/>
                <a:cs typeface="Arial" pitchFamily="34" charset="0"/>
              </a:rPr>
              <a:t>算法</a:t>
            </a:r>
          </a:p>
        </p:txBody>
      </p:sp>
      <p:sp>
        <p:nvSpPr>
          <p:cNvPr id="6" name="Title 1"/>
          <p:cNvSpPr>
            <a:spLocks noGrp="1"/>
          </p:cNvSpPr>
          <p:nvPr>
            <p:ph type="title"/>
          </p:nvPr>
        </p:nvSpPr>
        <p:spPr>
          <a:xfrm>
            <a:off x="374620" y="258742"/>
            <a:ext cx="8449718"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zh-CN" altLang="en-US" sz="2400" dirty="0" smtClean="0">
                <a:ln>
                  <a:solidFill>
                    <a:srgbClr val="FF0000"/>
                  </a:solidFill>
                </a:ln>
                <a:solidFill>
                  <a:srgbClr val="C00000"/>
                </a:solidFill>
                <a:latin typeface="Arial Narrow" pitchFamily="34" charset="0"/>
                <a:ea typeface="黑体" pitchFamily="2" charset="-122"/>
                <a:cs typeface="+mj-cs"/>
              </a:rPr>
              <a:t>现有</a:t>
            </a:r>
            <a:r>
              <a:rPr lang="zh-CN" altLang="en-US" sz="2400" dirty="0" smtClean="0">
                <a:ln>
                  <a:solidFill>
                    <a:srgbClr val="FF0000"/>
                  </a:solidFill>
                </a:ln>
                <a:solidFill>
                  <a:srgbClr val="C00000"/>
                </a:solidFill>
                <a:latin typeface="Arial Narrow" pitchFamily="34" charset="0"/>
                <a:ea typeface="黑体" pitchFamily="2" charset="-122"/>
                <a:cs typeface="Arial" pitchFamily="34" charset="0"/>
              </a:rPr>
              <a:t>算法概述</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p:cNvSpPr>
            <a:spLocks noGrp="1"/>
          </p:cNvSpPr>
          <p:nvPr>
            <p:ph idx="1"/>
          </p:nvPr>
        </p:nvSpPr>
        <p:spPr>
          <a:xfrm>
            <a:off x="215900" y="1038225"/>
            <a:ext cx="8763000" cy="5819775"/>
          </a:xfrm>
        </p:spPr>
        <p:txBody>
          <a:bodyPr>
            <a:noAutofit/>
          </a:bodyPr>
          <a:lstStyle/>
          <a:p>
            <a:pPr marL="274320" indent="-274320" eaLnBrk="1" fontAlgn="auto" hangingPunct="1">
              <a:spcBef>
                <a:spcPts val="580"/>
              </a:spcBef>
              <a:spcAft>
                <a:spcPts val="0"/>
              </a:spcAft>
              <a:buFont typeface="Wingdings 2"/>
              <a:buChar char=""/>
              <a:defRPr/>
            </a:pPr>
            <a:r>
              <a:rPr lang="en-US" altLang="zh-CN" sz="2000" dirty="0" smtClean="0">
                <a:solidFill>
                  <a:srgbClr val="0000FF"/>
                </a:solidFill>
                <a:latin typeface="Arial" pitchFamily="34" charset="0"/>
                <a:cs typeface="Arial" pitchFamily="34" charset="0"/>
              </a:rPr>
              <a:t>Motivation to Parallelize SON Based on MapReduce</a:t>
            </a:r>
          </a:p>
          <a:p>
            <a:pPr marL="548640" lvl="1" eaLnBrk="1" fontAlgn="auto" hangingPunct="1">
              <a:spcBef>
                <a:spcPts val="370"/>
              </a:spcBef>
              <a:spcAft>
                <a:spcPts val="0"/>
              </a:spcAft>
              <a:buFont typeface="Wingdings" pitchFamily="2" charset="2"/>
              <a:buChar char="Ø"/>
              <a:defRPr/>
            </a:pPr>
            <a:r>
              <a:rPr lang="en-US" altLang="zh-CN" sz="1600" dirty="0" smtClean="0">
                <a:latin typeface="Arial" pitchFamily="34" charset="0"/>
                <a:cs typeface="Arial" pitchFamily="34" charset="0"/>
              </a:rPr>
              <a:t>Processing one partition doesn’t need any information from any other partition</a:t>
            </a:r>
          </a:p>
          <a:p>
            <a:pPr marL="548640" lvl="1" eaLnBrk="1" fontAlgn="auto" hangingPunct="1">
              <a:spcBef>
                <a:spcPts val="370"/>
              </a:spcBef>
              <a:spcAft>
                <a:spcPts val="0"/>
              </a:spcAft>
              <a:buFont typeface="Wingdings" pitchFamily="2" charset="2"/>
              <a:buChar char="Ø"/>
              <a:defRPr/>
            </a:pPr>
            <a:r>
              <a:rPr lang="en-US" altLang="zh-CN" sz="1600" dirty="0" smtClean="0">
                <a:latin typeface="Arial" pitchFamily="34" charset="0"/>
                <a:cs typeface="Arial" pitchFamily="34" charset="0"/>
              </a:rPr>
              <a:t>Each partition can be processed concurrently</a:t>
            </a:r>
          </a:p>
          <a:p>
            <a:pPr marL="548640" lvl="1" eaLnBrk="1" fontAlgn="auto" hangingPunct="1">
              <a:spcBef>
                <a:spcPts val="370"/>
              </a:spcBef>
              <a:spcAft>
                <a:spcPts val="0"/>
              </a:spcAft>
              <a:buFont typeface="Wingdings" pitchFamily="2" charset="2"/>
              <a:buChar char="Ø"/>
              <a:defRPr/>
            </a:pPr>
            <a:r>
              <a:rPr lang="en-US" altLang="zh-CN" sz="1600" dirty="0" smtClean="0">
                <a:latin typeface="Arial" pitchFamily="34" charset="0"/>
                <a:cs typeface="Arial" pitchFamily="34" charset="0"/>
              </a:rPr>
              <a:t>SON is naturally suitable for parallelization </a:t>
            </a:r>
          </a:p>
          <a:p>
            <a:pPr marL="274320" lvl="1" indent="-274320" eaLnBrk="1" fontAlgn="auto" hangingPunct="1">
              <a:spcBef>
                <a:spcPts val="580"/>
              </a:spcBef>
              <a:spcAft>
                <a:spcPts val="0"/>
              </a:spcAft>
              <a:buClr>
                <a:schemeClr val="accent1"/>
              </a:buClr>
              <a:buFont typeface="Wingdings 2"/>
              <a:buChar char=""/>
              <a:defRPr/>
            </a:pPr>
            <a:r>
              <a:rPr lang="en-US" altLang="zh-CN" sz="2000" dirty="0" smtClean="0">
                <a:solidFill>
                  <a:srgbClr val="0000FF"/>
                </a:solidFill>
                <a:latin typeface="Arial" pitchFamily="34" charset="0"/>
                <a:cs typeface="Arial" pitchFamily="34" charset="0"/>
              </a:rPr>
              <a:t>Preparing data</a:t>
            </a:r>
          </a:p>
          <a:p>
            <a:pPr marL="548640" lvl="1" eaLnBrk="1" fontAlgn="auto" hangingPunct="1">
              <a:spcBef>
                <a:spcPts val="370"/>
              </a:spcBef>
              <a:spcAft>
                <a:spcPts val="0"/>
              </a:spcAft>
              <a:buFont typeface="Wingdings" pitchFamily="2" charset="2"/>
              <a:buChar char="Ø"/>
              <a:defRPr/>
            </a:pPr>
            <a:r>
              <a:rPr lang="en-US" altLang="zh-CN" sz="1600" dirty="0" smtClean="0">
                <a:latin typeface="Arial" pitchFamily="34" charset="0"/>
                <a:cs typeface="Arial" pitchFamily="34" charset="0"/>
              </a:rPr>
              <a:t>Store the transaction database into DFS</a:t>
            </a:r>
          </a:p>
          <a:p>
            <a:pPr marL="548640" lvl="1" eaLnBrk="1" fontAlgn="auto" hangingPunct="1">
              <a:spcBef>
                <a:spcPts val="370"/>
              </a:spcBef>
              <a:spcAft>
                <a:spcPts val="0"/>
              </a:spcAft>
              <a:buFont typeface="Wingdings" pitchFamily="2" charset="2"/>
              <a:buChar char="Ø"/>
              <a:defRPr/>
            </a:pPr>
            <a:r>
              <a:rPr lang="en-US" altLang="zh-CN" sz="1600" dirty="0" smtClean="0">
                <a:latin typeface="Arial" pitchFamily="34" charset="0"/>
                <a:cs typeface="Arial" pitchFamily="34" charset="0"/>
              </a:rPr>
              <a:t>The whole database will be automatically divided into several non-overlapping chunks</a:t>
            </a:r>
          </a:p>
          <a:p>
            <a:pPr marL="548640" lvl="1" eaLnBrk="1" fontAlgn="auto" hangingPunct="1">
              <a:spcBef>
                <a:spcPts val="370"/>
              </a:spcBef>
              <a:spcAft>
                <a:spcPts val="0"/>
              </a:spcAft>
              <a:buFont typeface="Wingdings" pitchFamily="2" charset="2"/>
              <a:buChar char="Ø"/>
              <a:defRPr/>
            </a:pPr>
            <a:r>
              <a:rPr lang="en-US" altLang="zh-CN" sz="1600" dirty="0" smtClean="0">
                <a:latin typeface="Arial" pitchFamily="34" charset="0"/>
                <a:cs typeface="Arial" pitchFamily="34" charset="0"/>
              </a:rPr>
              <a:t>Chunks correspond to the partitions in SON</a:t>
            </a:r>
          </a:p>
          <a:p>
            <a:pPr marL="274320" indent="-274320" eaLnBrk="1" fontAlgn="auto" hangingPunct="1">
              <a:spcBef>
                <a:spcPts val="580"/>
              </a:spcBef>
              <a:spcAft>
                <a:spcPts val="0"/>
              </a:spcAft>
              <a:buFont typeface="Wingdings 2"/>
              <a:buChar char=""/>
              <a:defRPr/>
            </a:pPr>
            <a:r>
              <a:rPr lang="en-US" altLang="zh-CN" sz="2000" dirty="0" smtClean="0">
                <a:solidFill>
                  <a:srgbClr val="0000FF"/>
                </a:solidFill>
                <a:latin typeface="Arial" pitchFamily="34" charset="0"/>
                <a:cs typeface="Arial" pitchFamily="34" charset="0"/>
              </a:rPr>
              <a:t>Map tasks</a:t>
            </a:r>
          </a:p>
          <a:p>
            <a:pPr marL="548640" lvl="1" eaLnBrk="1" fontAlgn="auto" hangingPunct="1">
              <a:spcBef>
                <a:spcPts val="370"/>
              </a:spcBef>
              <a:spcAft>
                <a:spcPts val="0"/>
              </a:spcAft>
              <a:buFont typeface="Wingdings" pitchFamily="2" charset="2"/>
              <a:buChar char="Ø"/>
              <a:defRPr/>
            </a:pPr>
            <a:r>
              <a:rPr lang="en-US" altLang="zh-CN" sz="1600" dirty="0" smtClean="0">
                <a:latin typeface="Arial" pitchFamily="34" charset="0"/>
                <a:cs typeface="Arial" pitchFamily="34" charset="0"/>
              </a:rPr>
              <a:t>Each chunk is processed by one mapper node to find local frequent itemsets for that chunk</a:t>
            </a:r>
          </a:p>
          <a:p>
            <a:pPr marL="274320" indent="-274320" eaLnBrk="1" fontAlgn="auto" hangingPunct="1">
              <a:spcBef>
                <a:spcPts val="580"/>
              </a:spcBef>
              <a:spcAft>
                <a:spcPts val="0"/>
              </a:spcAft>
              <a:buFont typeface="Wingdings 2"/>
              <a:buChar char=""/>
              <a:defRPr/>
            </a:pPr>
            <a:r>
              <a:rPr lang="en-US" altLang="zh-CN" sz="2000" dirty="0" smtClean="0">
                <a:solidFill>
                  <a:srgbClr val="0000FF"/>
                </a:solidFill>
                <a:latin typeface="Arial" pitchFamily="34" charset="0"/>
                <a:cs typeface="Arial" pitchFamily="34" charset="0"/>
              </a:rPr>
              <a:t>Reduce tasks</a:t>
            </a:r>
          </a:p>
          <a:p>
            <a:pPr marL="548640" lvl="1" eaLnBrk="1" fontAlgn="auto" hangingPunct="1">
              <a:spcBef>
                <a:spcPts val="370"/>
              </a:spcBef>
              <a:spcAft>
                <a:spcPts val="0"/>
              </a:spcAft>
              <a:buFont typeface="Wingdings" pitchFamily="2" charset="2"/>
              <a:buChar char="Ø"/>
              <a:defRPr/>
            </a:pPr>
            <a:r>
              <a:rPr lang="en-US" altLang="zh-CN" sz="1600" dirty="0" smtClean="0">
                <a:latin typeface="Arial" pitchFamily="34" charset="0"/>
                <a:cs typeface="Arial" pitchFamily="34" charset="0"/>
              </a:rPr>
              <a:t>Local frequent itemsets of the same length are processed by one reduce node</a:t>
            </a:r>
          </a:p>
          <a:p>
            <a:pPr marL="548640" lvl="1" eaLnBrk="1" fontAlgn="auto" hangingPunct="1">
              <a:spcBef>
                <a:spcPts val="370"/>
              </a:spcBef>
              <a:spcAft>
                <a:spcPts val="0"/>
              </a:spcAft>
              <a:buFont typeface="Wingdings" pitchFamily="2" charset="2"/>
              <a:buChar char="Ø"/>
              <a:defRPr/>
            </a:pPr>
            <a:r>
              <a:rPr lang="en-US" altLang="zh-CN" sz="1600" dirty="0" smtClean="0">
                <a:latin typeface="Arial" pitchFamily="34" charset="0"/>
                <a:cs typeface="Arial" pitchFamily="34" charset="0"/>
              </a:rPr>
              <a:t>Each node counts for each global candidate itemset it receives</a:t>
            </a:r>
          </a:p>
          <a:p>
            <a:pPr marL="548640" lvl="1" eaLnBrk="1" fontAlgn="auto" hangingPunct="1">
              <a:spcBef>
                <a:spcPts val="370"/>
              </a:spcBef>
              <a:spcAft>
                <a:spcPts val="0"/>
              </a:spcAft>
              <a:buFont typeface="Wingdings" pitchFamily="2" charset="2"/>
              <a:buChar char="Ø"/>
              <a:defRPr/>
            </a:pPr>
            <a:r>
              <a:rPr lang="en-US" altLang="zh-CN" sz="1600" dirty="0" smtClean="0">
                <a:latin typeface="Arial" pitchFamily="34" charset="0"/>
                <a:cs typeface="Arial" pitchFamily="34" charset="0"/>
              </a:rPr>
              <a:t>Then decides which are global frequent itemsets</a:t>
            </a:r>
          </a:p>
          <a:p>
            <a:pPr marL="274320" indent="-274320" eaLnBrk="1" fontAlgn="auto" hangingPunct="1">
              <a:spcBef>
                <a:spcPts val="580"/>
              </a:spcBef>
              <a:spcAft>
                <a:spcPts val="0"/>
              </a:spcAft>
              <a:buFont typeface="Wingdings 2"/>
              <a:buChar char=""/>
              <a:defRPr/>
            </a:pPr>
            <a:r>
              <a:rPr lang="en-US" altLang="zh-CN" sz="2000" dirty="0" smtClean="0">
                <a:solidFill>
                  <a:srgbClr val="0000FF"/>
                </a:solidFill>
                <a:latin typeface="Arial" pitchFamily="34" charset="0"/>
                <a:cs typeface="Arial" pitchFamily="34" charset="0"/>
              </a:rPr>
              <a:t>Run two MapReduce jobs to generate all frequent itemsets</a:t>
            </a:r>
          </a:p>
          <a:p>
            <a:pPr marL="548640" lvl="1" eaLnBrk="1" fontAlgn="auto" hangingPunct="1">
              <a:spcBef>
                <a:spcPts val="370"/>
              </a:spcBef>
              <a:spcAft>
                <a:spcPts val="0"/>
              </a:spcAft>
              <a:buFont typeface="Wingdings" pitchFamily="2" charset="2"/>
              <a:buChar char="Ø"/>
              <a:defRPr/>
            </a:pPr>
            <a:r>
              <a:rPr lang="en-US" altLang="zh-CN" sz="1600" dirty="0" smtClean="0">
                <a:latin typeface="Arial" pitchFamily="34" charset="0"/>
                <a:cs typeface="Arial" pitchFamily="34" charset="0"/>
              </a:rPr>
              <a:t>1</a:t>
            </a:r>
            <a:r>
              <a:rPr lang="en-US" altLang="zh-CN" sz="1600" baseline="30000" dirty="0" smtClean="0">
                <a:latin typeface="Arial" pitchFamily="34" charset="0"/>
                <a:cs typeface="Arial" pitchFamily="34" charset="0"/>
              </a:rPr>
              <a:t>st</a:t>
            </a:r>
            <a:r>
              <a:rPr lang="en-US" altLang="zh-CN" sz="1600" dirty="0" smtClean="0">
                <a:latin typeface="Arial" pitchFamily="34" charset="0"/>
                <a:cs typeface="Arial" pitchFamily="34" charset="0"/>
              </a:rPr>
              <a:t>    job: </a:t>
            </a:r>
            <a:r>
              <a:rPr lang="en-US" altLang="zh-CN" sz="1600" b="1" dirty="0" smtClean="0">
                <a:latin typeface="Arial" pitchFamily="34" charset="0"/>
                <a:cs typeface="Arial" pitchFamily="34" charset="0"/>
              </a:rPr>
              <a:t>generate all global candidate itemsets</a:t>
            </a:r>
          </a:p>
          <a:p>
            <a:pPr marL="548640" lvl="1" eaLnBrk="1" fontAlgn="auto" hangingPunct="1">
              <a:spcBef>
                <a:spcPts val="370"/>
              </a:spcBef>
              <a:spcAft>
                <a:spcPts val="0"/>
              </a:spcAft>
              <a:buFont typeface="Wingdings" pitchFamily="2" charset="2"/>
              <a:buChar char="Ø"/>
              <a:defRPr/>
            </a:pPr>
            <a:r>
              <a:rPr lang="en-US" altLang="zh-CN" sz="1600" dirty="0" smtClean="0">
                <a:latin typeface="Arial" pitchFamily="34" charset="0"/>
                <a:cs typeface="Arial" pitchFamily="34" charset="0"/>
              </a:rPr>
              <a:t>2</a:t>
            </a:r>
            <a:r>
              <a:rPr lang="en-US" altLang="zh-CN" sz="1600" baseline="30000" dirty="0" smtClean="0">
                <a:latin typeface="Arial" pitchFamily="34" charset="0"/>
                <a:cs typeface="Arial" pitchFamily="34" charset="0"/>
              </a:rPr>
              <a:t>nd</a:t>
            </a:r>
            <a:r>
              <a:rPr lang="en-US" altLang="zh-CN" sz="1600" dirty="0" smtClean="0">
                <a:latin typeface="Arial" pitchFamily="34" charset="0"/>
                <a:cs typeface="Arial" pitchFamily="34" charset="0"/>
              </a:rPr>
              <a:t>   job</a:t>
            </a:r>
            <a:r>
              <a:rPr lang="en-US" altLang="zh-CN" sz="1600" b="1" dirty="0" smtClean="0">
                <a:latin typeface="Arial" pitchFamily="34" charset="0"/>
                <a:cs typeface="Arial" pitchFamily="34" charset="0"/>
              </a:rPr>
              <a:t>: identify global frequent itemsets from global candidate itemsets</a:t>
            </a:r>
          </a:p>
          <a:p>
            <a:pPr marL="548640" lvl="1" eaLnBrk="1" fontAlgn="auto" hangingPunct="1">
              <a:spcBef>
                <a:spcPts val="370"/>
              </a:spcBef>
              <a:spcAft>
                <a:spcPts val="0"/>
              </a:spcAft>
              <a:buFont typeface="Wingdings" pitchFamily="2" charset="2"/>
              <a:buChar char="Ø"/>
              <a:defRPr/>
            </a:pPr>
            <a:endParaRPr lang="zh-CN" altLang="en-US" sz="1600" dirty="0" smtClean="0">
              <a:latin typeface="Arial" pitchFamily="34" charset="0"/>
              <a:cs typeface="Arial" pitchFamily="34" charset="0"/>
            </a:endParaRPr>
          </a:p>
        </p:txBody>
      </p:sp>
      <p:sp>
        <p:nvSpPr>
          <p:cNvPr id="5" name="Title 1"/>
          <p:cNvSpPr>
            <a:spLocks noGrp="1"/>
          </p:cNvSpPr>
          <p:nvPr>
            <p:ph type="title"/>
          </p:nvPr>
        </p:nvSpPr>
        <p:spPr>
          <a:xfrm>
            <a:off x="400020" y="436542"/>
            <a:ext cx="8449718"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eaLnBrk="1" fontAlgn="auto" hangingPunct="1">
              <a:lnSpc>
                <a:spcPct val="120000"/>
              </a:lnSpc>
              <a:spcBef>
                <a:spcPts val="580"/>
              </a:spcBef>
              <a:spcAft>
                <a:spcPts val="600"/>
              </a:spcAft>
              <a:defRPr/>
            </a:pPr>
            <a:r>
              <a:rPr lang="en-US" altLang="zh-CN" sz="3200" dirty="0" smtClean="0">
                <a:ln>
                  <a:solidFill>
                    <a:srgbClr val="FF0000"/>
                  </a:solidFill>
                </a:ln>
                <a:solidFill>
                  <a:srgbClr val="C00000"/>
                </a:solidFill>
                <a:latin typeface="Arial Narrow" pitchFamily="34" charset="0"/>
                <a:ea typeface="黑体" pitchFamily="2" charset="-122"/>
                <a:cs typeface="+mj-cs"/>
              </a:rPr>
              <a:t>3. PSON</a:t>
            </a:r>
            <a:r>
              <a:rPr lang="zh-CN" altLang="en-US" sz="3200" dirty="0" smtClean="0">
                <a:ln>
                  <a:solidFill>
                    <a:srgbClr val="FF0000"/>
                  </a:solidFill>
                </a:ln>
                <a:solidFill>
                  <a:srgbClr val="C00000"/>
                </a:solidFill>
                <a:latin typeface="Arial Narrow" pitchFamily="34" charset="0"/>
                <a:ea typeface="黑体" pitchFamily="2" charset="-122"/>
                <a:cs typeface="+mj-cs"/>
              </a:rPr>
              <a:t>：基于</a:t>
            </a:r>
            <a:r>
              <a:rPr lang="en-US" altLang="zh-CN" sz="3200" dirty="0" smtClean="0">
                <a:ln>
                  <a:solidFill>
                    <a:srgbClr val="FF0000"/>
                  </a:solidFill>
                </a:ln>
                <a:solidFill>
                  <a:srgbClr val="C00000"/>
                </a:solidFill>
                <a:latin typeface="Arial Narrow" pitchFamily="34" charset="0"/>
                <a:ea typeface="黑体" pitchFamily="2" charset="-122"/>
                <a:cs typeface="+mj-cs"/>
              </a:rPr>
              <a:t>MapReduce</a:t>
            </a:r>
            <a:r>
              <a:rPr lang="zh-CN" altLang="en-US" sz="3200" dirty="0" smtClean="0">
                <a:ln>
                  <a:solidFill>
                    <a:srgbClr val="FF0000"/>
                  </a:solidFill>
                </a:ln>
                <a:solidFill>
                  <a:srgbClr val="C00000"/>
                </a:solidFill>
                <a:latin typeface="Arial Narrow" pitchFamily="34" charset="0"/>
                <a:ea typeface="黑体" pitchFamily="2" charset="-122"/>
                <a:cs typeface="+mj-cs"/>
              </a:rPr>
              <a:t>的并行化算法</a:t>
            </a:r>
            <a:endParaRPr lang="en-US" altLang="zh-CN" sz="3200" dirty="0" smtClean="0">
              <a:ln>
                <a:solidFill>
                  <a:srgbClr val="FF0000"/>
                </a:solidFill>
              </a:ln>
              <a:solidFill>
                <a:srgbClr val="C00000"/>
              </a:solidFill>
              <a:latin typeface="Arial Narrow" pitchFamily="34" charset="0"/>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2"/>
          <p:cNvSpPr>
            <a:spLocks noGrp="1"/>
          </p:cNvSpPr>
          <p:nvPr>
            <p:ph idx="1"/>
          </p:nvPr>
        </p:nvSpPr>
        <p:spPr>
          <a:xfrm>
            <a:off x="227013" y="1347788"/>
            <a:ext cx="8578850" cy="4997450"/>
          </a:xfrm>
        </p:spPr>
        <p:txBody>
          <a:bodyPr/>
          <a:lstStyle/>
          <a:p>
            <a:pPr eaLnBrk="1" hangingPunct="1"/>
            <a:r>
              <a:rPr lang="en-US" altLang="zh-CN" sz="2000" dirty="0" smtClean="0">
                <a:solidFill>
                  <a:srgbClr val="0000FF"/>
                </a:solidFill>
                <a:latin typeface="Arial" pitchFamily="34" charset="0"/>
                <a:cs typeface="Arial" pitchFamily="34" charset="0"/>
              </a:rPr>
              <a:t>Map phase</a:t>
            </a:r>
          </a:p>
          <a:p>
            <a:pPr lvl="1" eaLnBrk="1" hangingPunct="1">
              <a:buFont typeface="Wingdings" pitchFamily="2" charset="2"/>
              <a:buChar char="Ø"/>
            </a:pPr>
            <a:r>
              <a:rPr lang="en-US" altLang="zh-CN" sz="1600" dirty="0" smtClean="0">
                <a:latin typeface="Arial" pitchFamily="34" charset="0"/>
                <a:cs typeface="Arial" pitchFamily="34" charset="0"/>
              </a:rPr>
              <a:t>Each map node takes in one partition and generates local frequent </a:t>
            </a:r>
            <a:r>
              <a:rPr lang="en-US" altLang="zh-CN" sz="1600" dirty="0" err="1" smtClean="0">
                <a:latin typeface="Arial" pitchFamily="34" charset="0"/>
                <a:cs typeface="Arial" pitchFamily="34" charset="0"/>
              </a:rPr>
              <a:t>itemsets</a:t>
            </a:r>
            <a:r>
              <a:rPr lang="en-US" altLang="zh-CN" sz="1600" dirty="0" smtClean="0">
                <a:latin typeface="Arial" pitchFamily="34" charset="0"/>
                <a:cs typeface="Arial" pitchFamily="34" charset="0"/>
              </a:rPr>
              <a:t> for that partition using  </a:t>
            </a:r>
            <a:r>
              <a:rPr lang="en-US" altLang="zh-CN" sz="1600" dirty="0" err="1" smtClean="0">
                <a:latin typeface="Arial" pitchFamily="34" charset="0"/>
                <a:cs typeface="Arial" pitchFamily="34" charset="0"/>
              </a:rPr>
              <a:t>Apriori</a:t>
            </a:r>
            <a:r>
              <a:rPr lang="en-US" altLang="zh-CN" sz="1600" dirty="0" smtClean="0">
                <a:latin typeface="Arial" pitchFamily="34" charset="0"/>
                <a:cs typeface="Arial" pitchFamily="34" charset="0"/>
              </a:rPr>
              <a:t> algorithm.</a:t>
            </a:r>
          </a:p>
          <a:p>
            <a:pPr lvl="1" eaLnBrk="1" hangingPunct="1">
              <a:buFont typeface="Wingdings" pitchFamily="2" charset="2"/>
              <a:buChar char="Ø"/>
            </a:pPr>
            <a:r>
              <a:rPr lang="en-US" altLang="zh-CN" sz="1600" dirty="0" smtClean="0">
                <a:latin typeface="Arial" pitchFamily="34" charset="0"/>
                <a:cs typeface="Arial" pitchFamily="34" charset="0"/>
              </a:rPr>
              <a:t>For each local frequent </a:t>
            </a:r>
            <a:r>
              <a:rPr lang="en-US" altLang="zh-CN" sz="1600" dirty="0" err="1" smtClean="0">
                <a:latin typeface="Arial" pitchFamily="34" charset="0"/>
                <a:cs typeface="Arial" pitchFamily="34" charset="0"/>
              </a:rPr>
              <a:t>itemset</a:t>
            </a:r>
            <a:r>
              <a:rPr lang="en-US" altLang="zh-CN" sz="1600" dirty="0" smtClean="0">
                <a:latin typeface="Arial" pitchFamily="34" charset="0"/>
                <a:cs typeface="Arial" pitchFamily="34" charset="0"/>
              </a:rPr>
              <a:t> </a:t>
            </a:r>
            <a:r>
              <a:rPr lang="en-US" altLang="zh-CN" sz="1600" i="1" dirty="0" smtClean="0">
                <a:latin typeface="Arial" pitchFamily="34" charset="0"/>
                <a:cs typeface="Arial" pitchFamily="34" charset="0"/>
              </a:rPr>
              <a:t>F</a:t>
            </a:r>
            <a:r>
              <a:rPr lang="en-US" altLang="zh-CN" sz="1600" dirty="0" smtClean="0">
                <a:latin typeface="Arial" pitchFamily="34" charset="0"/>
                <a:cs typeface="Arial" pitchFamily="34" charset="0"/>
              </a:rPr>
              <a:t>, emits key-value pair &lt;</a:t>
            </a:r>
            <a:r>
              <a:rPr lang="en-US" altLang="zh-CN" sz="1600" i="1" dirty="0" smtClean="0">
                <a:latin typeface="Arial" pitchFamily="34" charset="0"/>
                <a:cs typeface="Arial" pitchFamily="34" charset="0"/>
              </a:rPr>
              <a:t>F</a:t>
            </a:r>
            <a:r>
              <a:rPr lang="en-US" altLang="zh-CN" sz="1600" dirty="0" smtClean="0">
                <a:latin typeface="Arial" pitchFamily="34" charset="0"/>
                <a:cs typeface="Arial" pitchFamily="34" charset="0"/>
              </a:rPr>
              <a:t>, 1&gt;. Here, the value 1 is only to indicate that </a:t>
            </a:r>
            <a:r>
              <a:rPr lang="en-US" altLang="zh-CN" sz="1600" i="1" dirty="0" smtClean="0">
                <a:latin typeface="Arial" pitchFamily="34" charset="0"/>
                <a:cs typeface="Arial" pitchFamily="34" charset="0"/>
              </a:rPr>
              <a:t>F</a:t>
            </a:r>
            <a:r>
              <a:rPr lang="en-US" altLang="zh-CN" sz="1600" dirty="0" smtClean="0">
                <a:latin typeface="Arial" pitchFamily="34" charset="0"/>
                <a:cs typeface="Arial" pitchFamily="34" charset="0"/>
              </a:rPr>
              <a:t> is a local frequent </a:t>
            </a:r>
            <a:r>
              <a:rPr lang="en-US" altLang="zh-CN" sz="1600" dirty="0" err="1" smtClean="0">
                <a:latin typeface="Arial" pitchFamily="34" charset="0"/>
                <a:cs typeface="Arial" pitchFamily="34" charset="0"/>
              </a:rPr>
              <a:t>itemset</a:t>
            </a:r>
            <a:r>
              <a:rPr lang="en-US" altLang="zh-CN" sz="1600" dirty="0" smtClean="0">
                <a:latin typeface="Arial" pitchFamily="34" charset="0"/>
                <a:cs typeface="Arial" pitchFamily="34" charset="0"/>
              </a:rPr>
              <a:t> for that partition.</a:t>
            </a:r>
          </a:p>
          <a:p>
            <a:pPr eaLnBrk="1" hangingPunct="1"/>
            <a:r>
              <a:rPr lang="en-US" altLang="zh-CN" sz="2000" dirty="0" smtClean="0">
                <a:solidFill>
                  <a:srgbClr val="0000FF"/>
                </a:solidFill>
                <a:latin typeface="Arial" pitchFamily="34" charset="0"/>
                <a:cs typeface="Arial" pitchFamily="34" charset="0"/>
              </a:rPr>
              <a:t>Shuffle and Sort phase</a:t>
            </a:r>
          </a:p>
          <a:p>
            <a:pPr lvl="1" eaLnBrk="1" hangingPunct="1">
              <a:buFont typeface="Wingdings" pitchFamily="2" charset="2"/>
              <a:buChar char="Ø"/>
            </a:pPr>
            <a:r>
              <a:rPr lang="en-US" altLang="zh-CN" sz="1600" dirty="0" smtClean="0">
                <a:latin typeface="Arial" pitchFamily="34" charset="0"/>
                <a:cs typeface="Arial" pitchFamily="34" charset="0"/>
              </a:rPr>
              <a:t>The same local frequent </a:t>
            </a:r>
            <a:r>
              <a:rPr lang="en-US" altLang="zh-CN" sz="1600" dirty="0" err="1" smtClean="0">
                <a:latin typeface="Arial" pitchFamily="34" charset="0"/>
                <a:cs typeface="Arial" pitchFamily="34" charset="0"/>
              </a:rPr>
              <a:t>itemsets</a:t>
            </a:r>
            <a:endParaRPr lang="en-US" altLang="zh-CN" sz="1600" dirty="0" smtClean="0">
              <a:latin typeface="Arial" pitchFamily="34" charset="0"/>
              <a:cs typeface="Arial" pitchFamily="34" charset="0"/>
            </a:endParaRPr>
          </a:p>
          <a:p>
            <a:pPr lvl="1" eaLnBrk="1" hangingPunct="1">
              <a:buFont typeface="Wingdings 2" pitchFamily="18" charset="2"/>
              <a:buNone/>
            </a:pPr>
            <a:r>
              <a:rPr lang="en-US" altLang="zh-CN" sz="1600" dirty="0" smtClean="0">
                <a:latin typeface="Arial" pitchFamily="34" charset="0"/>
                <a:cs typeface="Arial" pitchFamily="34" charset="0"/>
              </a:rPr>
              <a:t>      are sent to one reduce node.</a:t>
            </a:r>
          </a:p>
          <a:p>
            <a:pPr eaLnBrk="1" hangingPunct="1"/>
            <a:r>
              <a:rPr lang="en-US" altLang="zh-CN" sz="2000" dirty="0" smtClean="0">
                <a:solidFill>
                  <a:srgbClr val="0000FF"/>
                </a:solidFill>
                <a:latin typeface="Arial" pitchFamily="34" charset="0"/>
                <a:cs typeface="Arial" pitchFamily="34" charset="0"/>
              </a:rPr>
              <a:t>Reduce phase</a:t>
            </a:r>
          </a:p>
          <a:p>
            <a:pPr lvl="1" eaLnBrk="1" hangingPunct="1">
              <a:buFont typeface="Wingdings" pitchFamily="2" charset="2"/>
              <a:buChar char="Ø"/>
            </a:pPr>
            <a:r>
              <a:rPr lang="en-US" altLang="zh-CN" sz="1600" dirty="0" smtClean="0">
                <a:latin typeface="Arial" pitchFamily="34" charset="0"/>
                <a:cs typeface="Arial" pitchFamily="34" charset="0"/>
              </a:rPr>
              <a:t>Each reduce node emits one and</a:t>
            </a:r>
          </a:p>
          <a:p>
            <a:pPr lvl="1" eaLnBrk="1" hangingPunct="1">
              <a:buFont typeface="Wingdings 2" pitchFamily="18" charset="2"/>
              <a:buNone/>
            </a:pPr>
            <a:r>
              <a:rPr lang="en-US" altLang="zh-CN" sz="1600" dirty="0" smtClean="0">
                <a:latin typeface="Arial" pitchFamily="34" charset="0"/>
                <a:cs typeface="Arial" pitchFamily="34" charset="0"/>
              </a:rPr>
              <a:t>    only one key-value pair &lt;F, 1&gt; to </a:t>
            </a:r>
          </a:p>
          <a:p>
            <a:pPr lvl="1" eaLnBrk="1" hangingPunct="1">
              <a:buFont typeface="Wingdings 2" pitchFamily="18" charset="2"/>
              <a:buNone/>
            </a:pPr>
            <a:r>
              <a:rPr lang="en-US" altLang="zh-CN" sz="1600" dirty="0" smtClean="0">
                <a:latin typeface="Arial" pitchFamily="34" charset="0"/>
                <a:cs typeface="Arial" pitchFamily="34" charset="0"/>
              </a:rPr>
              <a:t>    DFS</a:t>
            </a:r>
          </a:p>
          <a:p>
            <a:pPr eaLnBrk="1" hangingPunct="1"/>
            <a:r>
              <a:rPr lang="en-US" altLang="zh-CN" sz="2000" dirty="0" smtClean="0">
                <a:solidFill>
                  <a:srgbClr val="0000FF"/>
                </a:solidFill>
                <a:latin typeface="Arial" pitchFamily="34" charset="0"/>
                <a:cs typeface="Arial" pitchFamily="34" charset="0"/>
              </a:rPr>
              <a:t>Finally</a:t>
            </a:r>
          </a:p>
          <a:p>
            <a:pPr lvl="1" eaLnBrk="1" hangingPunct="1">
              <a:buFont typeface="Wingdings" pitchFamily="2" charset="2"/>
              <a:buChar char="Ø"/>
            </a:pPr>
            <a:r>
              <a:rPr lang="en-US" altLang="zh-CN" sz="1600" dirty="0" smtClean="0">
                <a:latin typeface="Arial" pitchFamily="34" charset="0"/>
                <a:cs typeface="Arial" pitchFamily="34" charset="0"/>
              </a:rPr>
              <a:t>Merging all the pairs in DFS gives </a:t>
            </a:r>
          </a:p>
          <a:p>
            <a:pPr lvl="1" eaLnBrk="1" hangingPunct="1">
              <a:buFont typeface="Wingdings 2" pitchFamily="18" charset="2"/>
              <a:buNone/>
            </a:pPr>
            <a:r>
              <a:rPr lang="en-US" altLang="zh-CN" sz="1600" dirty="0" smtClean="0">
                <a:latin typeface="Arial" pitchFamily="34" charset="0"/>
                <a:cs typeface="Arial" pitchFamily="34" charset="0"/>
              </a:rPr>
              <a:t>    us all global candidate </a:t>
            </a:r>
            <a:r>
              <a:rPr lang="en-US" altLang="zh-CN" sz="1600" dirty="0" err="1" smtClean="0">
                <a:latin typeface="Arial" pitchFamily="34" charset="0"/>
                <a:cs typeface="Arial" pitchFamily="34" charset="0"/>
              </a:rPr>
              <a:t>itemsets</a:t>
            </a:r>
            <a:endParaRPr lang="en-US" altLang="zh-CN" sz="1600" dirty="0" smtClean="0">
              <a:latin typeface="Arial" pitchFamily="34" charset="0"/>
              <a:cs typeface="Arial" pitchFamily="34" charset="0"/>
            </a:endParaRPr>
          </a:p>
          <a:p>
            <a:pPr eaLnBrk="1" hangingPunct="1"/>
            <a:endParaRPr lang="zh-CN" altLang="en-US" sz="2000" dirty="0" smtClean="0">
              <a:latin typeface="Arial" pitchFamily="34" charset="0"/>
              <a:cs typeface="Arial" pitchFamily="34" charset="0"/>
            </a:endParaRPr>
          </a:p>
        </p:txBody>
      </p:sp>
      <p:pic>
        <p:nvPicPr>
          <p:cNvPr id="5" name="Picture 2"/>
          <p:cNvPicPr>
            <a:picLocks noChangeAspect="1" noChangeArrowheads="1"/>
          </p:cNvPicPr>
          <p:nvPr/>
        </p:nvPicPr>
        <p:blipFill>
          <a:blip r:embed="rId2" cstate="print"/>
          <a:srcRect/>
          <a:stretch>
            <a:fillRect/>
          </a:stretch>
        </p:blipFill>
        <p:spPr bwMode="auto">
          <a:xfrm>
            <a:off x="4025900" y="2857500"/>
            <a:ext cx="4953000" cy="3835400"/>
          </a:xfrm>
          <a:prstGeom prst="rect">
            <a:avLst/>
          </a:prstGeom>
          <a:ln>
            <a:noFill/>
          </a:ln>
          <a:effectLst>
            <a:outerShdw blurRad="190500" algn="tl" rotWithShape="0">
              <a:srgbClr val="000000">
                <a:alpha val="70000"/>
              </a:srgbClr>
            </a:outerShdw>
          </a:effectLst>
        </p:spPr>
      </p:pic>
      <p:sp>
        <p:nvSpPr>
          <p:cNvPr id="6" name="Title 1"/>
          <p:cNvSpPr>
            <a:spLocks noGrp="1"/>
          </p:cNvSpPr>
          <p:nvPr>
            <p:ph type="title"/>
          </p:nvPr>
        </p:nvSpPr>
        <p:spPr>
          <a:xfrm>
            <a:off x="450820" y="220642"/>
            <a:ext cx="8449718"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en-US" altLang="zh-CN" sz="2400" dirty="0" smtClean="0">
                <a:ln>
                  <a:solidFill>
                    <a:srgbClr val="FF0000"/>
                  </a:solidFill>
                </a:ln>
                <a:solidFill>
                  <a:srgbClr val="C00000"/>
                </a:solidFill>
                <a:latin typeface="Arial Narrow" pitchFamily="34" charset="0"/>
                <a:ea typeface="黑体" pitchFamily="2" charset="-122"/>
                <a:cs typeface="+mj-cs"/>
              </a:rPr>
              <a:t>PSON</a:t>
            </a:r>
            <a:r>
              <a:rPr lang="zh-CN" altLang="en-US" sz="2400" dirty="0" smtClean="0">
                <a:ln>
                  <a:solidFill>
                    <a:srgbClr val="FF0000"/>
                  </a:solidFill>
                </a:ln>
                <a:solidFill>
                  <a:srgbClr val="C00000"/>
                </a:solidFill>
                <a:latin typeface="Arial Narrow" pitchFamily="34" charset="0"/>
                <a:ea typeface="黑体" pitchFamily="2" charset="-122"/>
                <a:cs typeface="+mj-cs"/>
              </a:rPr>
              <a:t>：基于</a:t>
            </a:r>
            <a:r>
              <a:rPr lang="en-US" altLang="zh-CN" sz="2400" dirty="0" smtClean="0">
                <a:ln>
                  <a:solidFill>
                    <a:srgbClr val="FF0000"/>
                  </a:solidFill>
                </a:ln>
                <a:solidFill>
                  <a:srgbClr val="C00000"/>
                </a:solidFill>
                <a:latin typeface="Arial Narrow" pitchFamily="34" charset="0"/>
                <a:ea typeface="黑体" pitchFamily="2" charset="-122"/>
                <a:cs typeface="+mj-cs"/>
              </a:rPr>
              <a:t>MapReduce</a:t>
            </a:r>
            <a:r>
              <a:rPr lang="zh-CN" altLang="en-US" sz="2400" dirty="0" smtClean="0">
                <a:ln>
                  <a:solidFill>
                    <a:srgbClr val="FF0000"/>
                  </a:solidFill>
                </a:ln>
                <a:solidFill>
                  <a:srgbClr val="C00000"/>
                </a:solidFill>
                <a:latin typeface="Arial Narrow" pitchFamily="34" charset="0"/>
                <a:ea typeface="黑体" pitchFamily="2" charset="-122"/>
                <a:cs typeface="+mj-cs"/>
              </a:rPr>
              <a:t>的并行化</a:t>
            </a:r>
            <a:r>
              <a:rPr lang="en-US" altLang="zh-CN" sz="2400" dirty="0" smtClean="0">
                <a:ln>
                  <a:solidFill>
                    <a:srgbClr val="FF0000"/>
                  </a:solidFill>
                </a:ln>
                <a:solidFill>
                  <a:srgbClr val="C00000"/>
                </a:solidFill>
                <a:latin typeface="Arial Narrow" pitchFamily="34" charset="0"/>
                <a:ea typeface="黑体" pitchFamily="2" charset="-122"/>
                <a:cs typeface="+mj-cs"/>
              </a:rPr>
              <a:t>SON</a:t>
            </a:r>
            <a:r>
              <a:rPr lang="zh-CN" altLang="en-US" sz="2400" dirty="0" smtClean="0">
                <a:ln>
                  <a:solidFill>
                    <a:srgbClr val="FF0000"/>
                  </a:solidFill>
                </a:ln>
                <a:solidFill>
                  <a:srgbClr val="C00000"/>
                </a:solidFill>
                <a:latin typeface="Arial Narrow" pitchFamily="34" charset="0"/>
                <a:ea typeface="黑体" pitchFamily="2" charset="-122"/>
                <a:cs typeface="+mj-cs"/>
              </a:rPr>
              <a:t>算法</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
        <p:nvSpPr>
          <p:cNvPr id="86021" name="Rectangle 7"/>
          <p:cNvSpPr>
            <a:spLocks noChangeArrowheads="1"/>
          </p:cNvSpPr>
          <p:nvPr/>
        </p:nvSpPr>
        <p:spPr bwMode="auto">
          <a:xfrm>
            <a:off x="295275" y="768350"/>
            <a:ext cx="7829550" cy="522288"/>
          </a:xfrm>
          <a:prstGeom prst="rect">
            <a:avLst/>
          </a:prstGeom>
          <a:noFill/>
          <a:ln w="9525">
            <a:noFill/>
            <a:miter lim="800000"/>
            <a:headEnd/>
            <a:tailEnd/>
          </a:ln>
        </p:spPr>
        <p:txBody>
          <a:bodyPr wrap="none">
            <a:spAutoFit/>
          </a:bodyPr>
          <a:lstStyle/>
          <a:p>
            <a:pPr marL="273050" indent="-273050">
              <a:spcBef>
                <a:spcPts val="575"/>
              </a:spcBef>
              <a:buClr>
                <a:schemeClr val="accent1"/>
              </a:buClr>
              <a:buSzPct val="85000"/>
            </a:pPr>
            <a:r>
              <a:rPr lang="en-US" altLang="zh-CN" sz="2800">
                <a:solidFill>
                  <a:srgbClr val="00B050"/>
                </a:solidFill>
                <a:latin typeface="Arial Narrow" pitchFamily="34" charset="0"/>
                <a:ea typeface="黑体" pitchFamily="2" charset="-122"/>
                <a:cs typeface="Arial" pitchFamily="34" charset="0"/>
              </a:rPr>
              <a:t>1</a:t>
            </a:r>
            <a:r>
              <a:rPr lang="en-US" altLang="zh-CN" sz="2800" baseline="30000">
                <a:solidFill>
                  <a:srgbClr val="00B050"/>
                </a:solidFill>
                <a:latin typeface="Arial Narrow" pitchFamily="34" charset="0"/>
                <a:ea typeface="黑体" pitchFamily="2" charset="-122"/>
                <a:cs typeface="Arial" pitchFamily="34" charset="0"/>
              </a:rPr>
              <a:t>st</a:t>
            </a:r>
            <a:r>
              <a:rPr lang="en-US" altLang="zh-CN" sz="2800">
                <a:solidFill>
                  <a:srgbClr val="00B050"/>
                </a:solidFill>
                <a:latin typeface="Arial Narrow" pitchFamily="34" charset="0"/>
                <a:ea typeface="黑体" pitchFamily="2" charset="-122"/>
                <a:cs typeface="Arial" pitchFamily="34" charset="0"/>
              </a:rPr>
              <a:t> MapReduce Job:</a:t>
            </a:r>
            <a:r>
              <a:rPr lang="en-US" altLang="zh-CN" sz="2800" b="1">
                <a:latin typeface="Arial Narrow" pitchFamily="34" charset="0"/>
                <a:ea typeface="黑体" pitchFamily="2" charset="-122"/>
                <a:cs typeface="Arial" pitchFamily="34" charset="0"/>
              </a:rPr>
              <a:t> </a:t>
            </a:r>
            <a:r>
              <a:rPr lang="en-US" altLang="zh-CN" sz="2800">
                <a:solidFill>
                  <a:srgbClr val="00B050"/>
                </a:solidFill>
                <a:latin typeface="Arial Narrow" pitchFamily="34" charset="0"/>
                <a:ea typeface="黑体" pitchFamily="2" charset="-122"/>
                <a:cs typeface="Arial" pitchFamily="34" charset="0"/>
              </a:rPr>
              <a:t>generate all global candidate itemsets</a:t>
            </a:r>
            <a:endParaRPr lang="zh-CN" altLang="en-US" sz="2800">
              <a:solidFill>
                <a:srgbClr val="00B050"/>
              </a:solidFill>
              <a:latin typeface="Arial Narrow" pitchFamily="34" charset="0"/>
              <a:ea typeface="黑体" pitchFamily="2" charset="-122"/>
              <a:cs typeface="Arial" pitchFamily="34" charset="0"/>
            </a:endParaRPr>
          </a:p>
        </p:txBody>
      </p:sp>
    </p:spTree>
  </p:cSld>
  <p:clrMapOvr>
    <a:masterClrMapping/>
  </p:clrMapOvr>
  <p:transition spd="med">
    <p:pull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2"/>
          <p:cNvSpPr>
            <a:spLocks noGrp="1"/>
          </p:cNvSpPr>
          <p:nvPr>
            <p:ph idx="1"/>
          </p:nvPr>
        </p:nvSpPr>
        <p:spPr>
          <a:xfrm>
            <a:off x="227013" y="1273175"/>
            <a:ext cx="8229600" cy="5329238"/>
          </a:xfrm>
        </p:spPr>
        <p:txBody>
          <a:bodyPr/>
          <a:lstStyle/>
          <a:p>
            <a:pPr eaLnBrk="1" hangingPunct="1">
              <a:spcBef>
                <a:spcPct val="0"/>
              </a:spcBef>
            </a:pPr>
            <a:r>
              <a:rPr lang="en-US" altLang="zh-CN" sz="2000" dirty="0" smtClean="0">
                <a:solidFill>
                  <a:srgbClr val="0000FF"/>
                </a:solidFill>
                <a:latin typeface="Arial Narrow" pitchFamily="34" charset="0"/>
                <a:cs typeface="Arial" pitchFamily="34" charset="0"/>
              </a:rPr>
              <a:t>Assumption</a:t>
            </a:r>
          </a:p>
          <a:p>
            <a:pPr marL="538163" lvl="1" eaLnBrk="1" hangingPunct="1">
              <a:spcBef>
                <a:spcPct val="0"/>
              </a:spcBef>
              <a:buFont typeface="Wingdings" pitchFamily="2" charset="2"/>
              <a:buChar char="Ø"/>
            </a:pPr>
            <a:r>
              <a:rPr lang="en-US" altLang="zh-CN" sz="1700" dirty="0" smtClean="0">
                <a:latin typeface="Arial Narrow" pitchFamily="34" charset="0"/>
                <a:cs typeface="Arial" pitchFamily="34" charset="0"/>
              </a:rPr>
              <a:t>Each node is given a full duplicate of the global candidate </a:t>
            </a:r>
            <a:r>
              <a:rPr lang="en-US" altLang="zh-CN" sz="1700" dirty="0" err="1" smtClean="0">
                <a:latin typeface="Arial Narrow" pitchFamily="34" charset="0"/>
                <a:cs typeface="Arial" pitchFamily="34" charset="0"/>
              </a:rPr>
              <a:t>itemsets</a:t>
            </a:r>
            <a:r>
              <a:rPr lang="en-US" altLang="zh-CN" sz="1700" dirty="0" smtClean="0">
                <a:latin typeface="Arial Narrow" pitchFamily="34" charset="0"/>
                <a:cs typeface="Arial" pitchFamily="34" charset="0"/>
              </a:rPr>
              <a:t> generated by the 1</a:t>
            </a:r>
            <a:r>
              <a:rPr lang="en-US" altLang="zh-CN" sz="1700" baseline="30000" dirty="0" smtClean="0">
                <a:latin typeface="Arial Narrow" pitchFamily="34" charset="0"/>
                <a:cs typeface="Arial" pitchFamily="34" charset="0"/>
              </a:rPr>
              <a:t>st</a:t>
            </a:r>
            <a:r>
              <a:rPr lang="en-US" altLang="zh-CN" sz="1700" dirty="0" smtClean="0">
                <a:latin typeface="Arial Narrow" pitchFamily="34" charset="0"/>
                <a:cs typeface="Arial" pitchFamily="34" charset="0"/>
              </a:rPr>
              <a:t> </a:t>
            </a:r>
            <a:r>
              <a:rPr lang="en-US" altLang="zh-CN" sz="1700" dirty="0" err="1" smtClean="0">
                <a:latin typeface="Arial Narrow" pitchFamily="34" charset="0"/>
                <a:cs typeface="Arial" pitchFamily="34" charset="0"/>
              </a:rPr>
              <a:t>MapReduce</a:t>
            </a:r>
            <a:r>
              <a:rPr lang="en-US" altLang="zh-CN" sz="1700" dirty="0" smtClean="0">
                <a:latin typeface="Arial Narrow" pitchFamily="34" charset="0"/>
                <a:cs typeface="Arial" pitchFamily="34" charset="0"/>
              </a:rPr>
              <a:t> job beforehand</a:t>
            </a:r>
          </a:p>
          <a:p>
            <a:pPr eaLnBrk="1" hangingPunct="1">
              <a:spcBef>
                <a:spcPct val="0"/>
              </a:spcBef>
            </a:pPr>
            <a:r>
              <a:rPr lang="en-US" altLang="zh-CN" sz="2000" dirty="0" smtClean="0">
                <a:solidFill>
                  <a:srgbClr val="0000FF"/>
                </a:solidFill>
                <a:latin typeface="Arial Narrow" pitchFamily="34" charset="0"/>
                <a:cs typeface="Arial" pitchFamily="34" charset="0"/>
              </a:rPr>
              <a:t>Map phase</a:t>
            </a:r>
          </a:p>
          <a:p>
            <a:pPr marL="538163" lvl="1" eaLnBrk="1" hangingPunct="1">
              <a:spcBef>
                <a:spcPct val="0"/>
              </a:spcBef>
              <a:buFont typeface="Wingdings" pitchFamily="2" charset="2"/>
              <a:buChar char="Ø"/>
            </a:pPr>
            <a:r>
              <a:rPr lang="en-US" altLang="zh-CN" sz="1700" dirty="0" smtClean="0">
                <a:latin typeface="Arial Narrow" pitchFamily="34" charset="0"/>
                <a:cs typeface="Arial" pitchFamily="34" charset="0"/>
              </a:rPr>
              <a:t>Each map node counts for each of</a:t>
            </a:r>
          </a:p>
          <a:p>
            <a:pPr marL="538163" lvl="1" eaLnBrk="1" hangingPunct="1">
              <a:spcBef>
                <a:spcPct val="0"/>
              </a:spcBef>
              <a:buFont typeface="Wingdings 2" pitchFamily="18" charset="2"/>
              <a:buNone/>
            </a:pPr>
            <a:r>
              <a:rPr lang="en-US" altLang="zh-CN" sz="1700" dirty="0" smtClean="0">
                <a:latin typeface="Arial Narrow" pitchFamily="34" charset="0"/>
                <a:cs typeface="Arial" pitchFamily="34" charset="0"/>
              </a:rPr>
              <a:t>      the global candidate </a:t>
            </a:r>
            <a:r>
              <a:rPr lang="en-US" altLang="zh-CN" sz="1700" dirty="0" err="1" smtClean="0">
                <a:latin typeface="Arial Narrow" pitchFamily="34" charset="0"/>
                <a:cs typeface="Arial" pitchFamily="34" charset="0"/>
              </a:rPr>
              <a:t>itemsets</a:t>
            </a:r>
            <a:r>
              <a:rPr lang="en-US" altLang="zh-CN" sz="1700" dirty="0" smtClean="0">
                <a:latin typeface="Arial Narrow" pitchFamily="34" charset="0"/>
                <a:cs typeface="Arial" pitchFamily="34" charset="0"/>
              </a:rPr>
              <a:t> in the</a:t>
            </a:r>
          </a:p>
          <a:p>
            <a:pPr marL="538163" lvl="1" eaLnBrk="1" hangingPunct="1">
              <a:spcBef>
                <a:spcPct val="0"/>
              </a:spcBef>
              <a:buFont typeface="Wingdings 2" pitchFamily="18" charset="2"/>
              <a:buNone/>
            </a:pPr>
            <a:r>
              <a:rPr lang="en-US" altLang="zh-CN" sz="1700" dirty="0" smtClean="0">
                <a:latin typeface="Arial Narrow" pitchFamily="34" charset="0"/>
                <a:cs typeface="Arial" pitchFamily="34" charset="0"/>
              </a:rPr>
              <a:t>      partition the map node is assigned </a:t>
            </a:r>
          </a:p>
          <a:p>
            <a:pPr marL="538163" lvl="1" eaLnBrk="1" hangingPunct="1">
              <a:spcBef>
                <a:spcPct val="0"/>
              </a:spcBef>
              <a:buFont typeface="Wingdings" pitchFamily="2" charset="2"/>
              <a:buChar char="Ø"/>
            </a:pPr>
            <a:r>
              <a:rPr lang="en-US" altLang="zh-CN" sz="1700" dirty="0" smtClean="0">
                <a:latin typeface="Arial Narrow" pitchFamily="34" charset="0"/>
                <a:cs typeface="Arial" pitchFamily="34" charset="0"/>
              </a:rPr>
              <a:t>Then emits pairs like &lt;</a:t>
            </a:r>
            <a:r>
              <a:rPr lang="en-US" altLang="zh-CN" sz="1700" i="1" dirty="0" smtClean="0">
                <a:latin typeface="Arial Narrow" pitchFamily="34" charset="0"/>
                <a:cs typeface="Arial" pitchFamily="34" charset="0"/>
              </a:rPr>
              <a:t>C</a:t>
            </a:r>
            <a:r>
              <a:rPr lang="en-US" altLang="zh-CN" sz="1700" dirty="0" smtClean="0">
                <a:latin typeface="Arial Narrow" pitchFamily="34" charset="0"/>
                <a:cs typeface="Arial" pitchFamily="34" charset="0"/>
              </a:rPr>
              <a:t>, </a:t>
            </a:r>
            <a:r>
              <a:rPr lang="en-US" altLang="zh-CN" sz="1700" i="1" dirty="0" smtClean="0">
                <a:latin typeface="Arial Narrow" pitchFamily="34" charset="0"/>
                <a:cs typeface="Arial" pitchFamily="34" charset="0"/>
              </a:rPr>
              <a:t>v</a:t>
            </a:r>
            <a:r>
              <a:rPr lang="en-US" altLang="zh-CN" sz="1700" dirty="0" smtClean="0">
                <a:latin typeface="Arial Narrow" pitchFamily="34" charset="0"/>
                <a:cs typeface="Arial" pitchFamily="34" charset="0"/>
              </a:rPr>
              <a:t>&gt; where </a:t>
            </a:r>
          </a:p>
          <a:p>
            <a:pPr marL="538163" lvl="1" eaLnBrk="1" hangingPunct="1">
              <a:spcBef>
                <a:spcPct val="0"/>
              </a:spcBef>
              <a:buFont typeface="Wingdings 2" pitchFamily="18" charset="2"/>
              <a:buNone/>
            </a:pPr>
            <a:r>
              <a:rPr lang="en-US" altLang="zh-CN" sz="1700" i="1" dirty="0" smtClean="0">
                <a:latin typeface="Arial Narrow" pitchFamily="34" charset="0"/>
                <a:cs typeface="Arial" pitchFamily="34" charset="0"/>
              </a:rPr>
              <a:t>      C</a:t>
            </a:r>
            <a:r>
              <a:rPr lang="en-US" altLang="zh-CN" sz="1700" dirty="0" smtClean="0">
                <a:latin typeface="Arial Narrow" pitchFamily="34" charset="0"/>
                <a:cs typeface="Arial" pitchFamily="34" charset="0"/>
              </a:rPr>
              <a:t> is a global candidate </a:t>
            </a:r>
            <a:r>
              <a:rPr lang="en-US" altLang="zh-CN" sz="1700" dirty="0" err="1" smtClean="0">
                <a:latin typeface="Arial Narrow" pitchFamily="34" charset="0"/>
                <a:cs typeface="Arial" pitchFamily="34" charset="0"/>
              </a:rPr>
              <a:t>itemset</a:t>
            </a:r>
            <a:r>
              <a:rPr lang="en-US" altLang="zh-CN" sz="1700" dirty="0" smtClean="0">
                <a:latin typeface="Arial Narrow" pitchFamily="34" charset="0"/>
                <a:cs typeface="Arial" pitchFamily="34" charset="0"/>
              </a:rPr>
              <a:t> and</a:t>
            </a:r>
          </a:p>
          <a:p>
            <a:pPr marL="538163" lvl="1" eaLnBrk="1" hangingPunct="1">
              <a:spcBef>
                <a:spcPct val="0"/>
              </a:spcBef>
              <a:buFont typeface="Wingdings 2" pitchFamily="18" charset="2"/>
              <a:buNone/>
            </a:pPr>
            <a:r>
              <a:rPr lang="en-US" altLang="zh-CN" sz="1700" dirty="0" smtClean="0">
                <a:latin typeface="Arial Narrow" pitchFamily="34" charset="0"/>
                <a:cs typeface="Arial" pitchFamily="34" charset="0"/>
              </a:rPr>
              <a:t>      </a:t>
            </a:r>
            <a:r>
              <a:rPr lang="en-US" altLang="zh-CN" sz="1700" i="1" dirty="0" smtClean="0">
                <a:latin typeface="Arial Narrow" pitchFamily="34" charset="0"/>
                <a:cs typeface="Arial" pitchFamily="34" charset="0"/>
              </a:rPr>
              <a:t>v</a:t>
            </a:r>
            <a:r>
              <a:rPr lang="en-US" altLang="zh-CN" sz="1700" dirty="0" smtClean="0">
                <a:latin typeface="Arial Narrow" pitchFamily="34" charset="0"/>
                <a:cs typeface="Arial" pitchFamily="34" charset="0"/>
              </a:rPr>
              <a:t> is the count of it in that partition</a:t>
            </a:r>
          </a:p>
          <a:p>
            <a:pPr eaLnBrk="1" hangingPunct="1">
              <a:spcBef>
                <a:spcPct val="0"/>
              </a:spcBef>
            </a:pPr>
            <a:r>
              <a:rPr lang="en-US" altLang="zh-CN" sz="2000" dirty="0" smtClean="0">
                <a:solidFill>
                  <a:srgbClr val="0000FF"/>
                </a:solidFill>
                <a:latin typeface="Arial Narrow" pitchFamily="34" charset="0"/>
                <a:cs typeface="Arial" pitchFamily="34" charset="0"/>
              </a:rPr>
              <a:t>Shuffle and Sort phase</a:t>
            </a:r>
          </a:p>
          <a:p>
            <a:pPr marL="538163" lvl="1" eaLnBrk="1" hangingPunct="1">
              <a:spcBef>
                <a:spcPct val="0"/>
              </a:spcBef>
              <a:buFont typeface="Wingdings" pitchFamily="2" charset="2"/>
              <a:buChar char="Ø"/>
            </a:pPr>
            <a:r>
              <a:rPr lang="en-US" altLang="zh-CN" sz="1700" dirty="0" smtClean="0">
                <a:latin typeface="Arial Narrow" pitchFamily="34" charset="0"/>
                <a:cs typeface="Arial" pitchFamily="34" charset="0"/>
              </a:rPr>
              <a:t>Each global candidate </a:t>
            </a:r>
            <a:r>
              <a:rPr lang="en-US" altLang="zh-CN" sz="1700" dirty="0" err="1" smtClean="0">
                <a:latin typeface="Arial Narrow" pitchFamily="34" charset="0"/>
                <a:cs typeface="Arial" pitchFamily="34" charset="0"/>
              </a:rPr>
              <a:t>itemset</a:t>
            </a:r>
            <a:r>
              <a:rPr lang="en-US" altLang="zh-CN" sz="1700" dirty="0" smtClean="0">
                <a:latin typeface="Arial Narrow" pitchFamily="34" charset="0"/>
                <a:cs typeface="Arial" pitchFamily="34" charset="0"/>
              </a:rPr>
              <a:t> and</a:t>
            </a:r>
          </a:p>
          <a:p>
            <a:pPr marL="538163" lvl="1" eaLnBrk="1" hangingPunct="1">
              <a:spcBef>
                <a:spcPct val="0"/>
              </a:spcBef>
              <a:buFont typeface="Wingdings 2" pitchFamily="18" charset="2"/>
              <a:buNone/>
            </a:pPr>
            <a:r>
              <a:rPr lang="en-US" altLang="zh-CN" sz="1700" dirty="0" smtClean="0">
                <a:latin typeface="Arial Narrow" pitchFamily="34" charset="0"/>
                <a:cs typeface="Arial" pitchFamily="34" charset="0"/>
              </a:rPr>
              <a:t>      its counts in all the partitions are </a:t>
            </a:r>
          </a:p>
          <a:p>
            <a:pPr marL="538163" lvl="1" eaLnBrk="1" hangingPunct="1">
              <a:spcBef>
                <a:spcPct val="0"/>
              </a:spcBef>
              <a:buFont typeface="Wingdings 2" pitchFamily="18" charset="2"/>
              <a:buNone/>
            </a:pPr>
            <a:r>
              <a:rPr lang="en-US" altLang="zh-CN" sz="1700" dirty="0" smtClean="0">
                <a:latin typeface="Arial Narrow" pitchFamily="34" charset="0"/>
                <a:cs typeface="Arial" pitchFamily="34" charset="0"/>
              </a:rPr>
              <a:t>      sent to one reduce node</a:t>
            </a:r>
          </a:p>
          <a:p>
            <a:pPr eaLnBrk="1" hangingPunct="1">
              <a:spcBef>
                <a:spcPct val="0"/>
              </a:spcBef>
            </a:pPr>
            <a:r>
              <a:rPr lang="en-US" altLang="zh-CN" sz="2000" dirty="0" smtClean="0">
                <a:solidFill>
                  <a:srgbClr val="0000FF"/>
                </a:solidFill>
                <a:latin typeface="Arial Narrow" pitchFamily="34" charset="0"/>
                <a:cs typeface="Arial" pitchFamily="34" charset="0"/>
              </a:rPr>
              <a:t>Reduce phase</a:t>
            </a:r>
          </a:p>
          <a:p>
            <a:pPr marL="538163" lvl="1" eaLnBrk="1" hangingPunct="1">
              <a:spcBef>
                <a:spcPct val="0"/>
              </a:spcBef>
              <a:buFont typeface="Wingdings" pitchFamily="2" charset="2"/>
              <a:buChar char="Ø"/>
            </a:pPr>
            <a:r>
              <a:rPr lang="en-US" altLang="zh-CN" sz="1700" dirty="0" smtClean="0">
                <a:latin typeface="Arial Narrow" pitchFamily="34" charset="0"/>
                <a:cs typeface="Arial" pitchFamily="34" charset="0"/>
              </a:rPr>
              <a:t>For each global candidate </a:t>
            </a:r>
            <a:r>
              <a:rPr lang="en-US" altLang="zh-CN" sz="1700" dirty="0" err="1" smtClean="0">
                <a:latin typeface="Arial Narrow" pitchFamily="34" charset="0"/>
                <a:cs typeface="Arial" pitchFamily="34" charset="0"/>
              </a:rPr>
              <a:t>itemset</a:t>
            </a:r>
            <a:r>
              <a:rPr lang="en-US" altLang="zh-CN" sz="1700" dirty="0" smtClean="0">
                <a:latin typeface="Arial Narrow" pitchFamily="34" charset="0"/>
                <a:cs typeface="Arial" pitchFamily="34" charset="0"/>
              </a:rPr>
              <a:t> </a:t>
            </a:r>
            <a:r>
              <a:rPr lang="en-US" altLang="zh-CN" sz="1700" i="1" dirty="0" smtClean="0">
                <a:latin typeface="Arial Narrow" pitchFamily="34" charset="0"/>
                <a:cs typeface="Arial" pitchFamily="34" charset="0"/>
              </a:rPr>
              <a:t>C</a:t>
            </a:r>
            <a:r>
              <a:rPr lang="en-US" altLang="zh-CN" sz="1700" dirty="0" smtClean="0">
                <a:latin typeface="Arial Narrow" pitchFamily="34" charset="0"/>
                <a:cs typeface="Arial" pitchFamily="34" charset="0"/>
              </a:rPr>
              <a:t>, </a:t>
            </a:r>
          </a:p>
          <a:p>
            <a:pPr marL="538163" lvl="1" eaLnBrk="1" hangingPunct="1">
              <a:spcBef>
                <a:spcPct val="0"/>
              </a:spcBef>
              <a:buFont typeface="Wingdings 2" pitchFamily="18" charset="2"/>
              <a:buNone/>
            </a:pPr>
            <a:r>
              <a:rPr lang="en-US" altLang="zh-CN" sz="1700" dirty="0" smtClean="0">
                <a:latin typeface="Arial Narrow" pitchFamily="34" charset="0"/>
                <a:cs typeface="Arial" pitchFamily="34" charset="0"/>
              </a:rPr>
              <a:t>      reduce node adds up all the </a:t>
            </a:r>
          </a:p>
          <a:p>
            <a:pPr marL="538163" lvl="1" eaLnBrk="1" hangingPunct="1">
              <a:spcBef>
                <a:spcPct val="0"/>
              </a:spcBef>
              <a:buFont typeface="Wingdings 2" pitchFamily="18" charset="2"/>
              <a:buNone/>
            </a:pPr>
            <a:r>
              <a:rPr lang="en-US" altLang="zh-CN" sz="1700" dirty="0" smtClean="0">
                <a:latin typeface="Arial Narrow" pitchFamily="34" charset="0"/>
                <a:cs typeface="Arial" pitchFamily="34" charset="0"/>
              </a:rPr>
              <a:t>      associative counts for </a:t>
            </a:r>
            <a:r>
              <a:rPr lang="en-US" altLang="zh-CN" sz="1700" i="1" dirty="0" smtClean="0">
                <a:latin typeface="Arial Narrow" pitchFamily="34" charset="0"/>
                <a:cs typeface="Arial" pitchFamily="34" charset="0"/>
              </a:rPr>
              <a:t>C</a:t>
            </a:r>
            <a:r>
              <a:rPr lang="en-US" altLang="zh-CN" sz="1700" dirty="0" smtClean="0">
                <a:latin typeface="Arial Narrow" pitchFamily="34" charset="0"/>
                <a:cs typeface="Arial" pitchFamily="34" charset="0"/>
              </a:rPr>
              <a:t> and emits </a:t>
            </a:r>
          </a:p>
          <a:p>
            <a:pPr marL="538163" lvl="1" eaLnBrk="1" hangingPunct="1">
              <a:spcBef>
                <a:spcPct val="0"/>
              </a:spcBef>
              <a:buFont typeface="Wingdings 2" pitchFamily="18" charset="2"/>
              <a:buNone/>
            </a:pPr>
            <a:r>
              <a:rPr lang="en-US" altLang="zh-CN" sz="1700" dirty="0" smtClean="0">
                <a:latin typeface="Arial Narrow" pitchFamily="34" charset="0"/>
                <a:cs typeface="Arial" pitchFamily="34" charset="0"/>
              </a:rPr>
              <a:t>      only the actual global frequent </a:t>
            </a:r>
          </a:p>
          <a:p>
            <a:pPr marL="538163" lvl="1" eaLnBrk="1" hangingPunct="1">
              <a:spcBef>
                <a:spcPct val="0"/>
              </a:spcBef>
              <a:buFont typeface="Wingdings 2" pitchFamily="18" charset="2"/>
              <a:buNone/>
            </a:pPr>
            <a:r>
              <a:rPr lang="en-US" altLang="zh-CN" sz="1700" dirty="0" smtClean="0">
                <a:latin typeface="Arial Narrow" pitchFamily="34" charset="0"/>
                <a:cs typeface="Arial" pitchFamily="34" charset="0"/>
              </a:rPr>
              <a:t>      </a:t>
            </a:r>
            <a:r>
              <a:rPr lang="en-US" altLang="zh-CN" sz="1700" dirty="0" err="1" smtClean="0">
                <a:latin typeface="Arial Narrow" pitchFamily="34" charset="0"/>
                <a:cs typeface="Arial" pitchFamily="34" charset="0"/>
              </a:rPr>
              <a:t>itemsets</a:t>
            </a:r>
            <a:r>
              <a:rPr lang="en-US" altLang="zh-CN" sz="1700" dirty="0" smtClean="0">
                <a:latin typeface="Arial Narrow" pitchFamily="34" charset="0"/>
                <a:cs typeface="Arial" pitchFamily="34" charset="0"/>
              </a:rPr>
              <a:t> to DFS</a:t>
            </a:r>
            <a:endParaRPr lang="zh-CN" altLang="en-US" sz="1700" dirty="0" smtClean="0">
              <a:latin typeface="Arial Narrow" pitchFamily="34" charset="0"/>
              <a:cs typeface="Arial" pitchFamily="34" charset="0"/>
            </a:endParaRPr>
          </a:p>
        </p:txBody>
      </p:sp>
      <p:pic>
        <p:nvPicPr>
          <p:cNvPr id="5" name="Picture 2"/>
          <p:cNvPicPr>
            <a:picLocks noChangeAspect="1" noChangeArrowheads="1"/>
          </p:cNvPicPr>
          <p:nvPr/>
        </p:nvPicPr>
        <p:blipFill>
          <a:blip r:embed="rId2" cstate="print"/>
          <a:srcRect/>
          <a:stretch>
            <a:fillRect/>
          </a:stretch>
        </p:blipFill>
        <p:spPr bwMode="auto">
          <a:xfrm>
            <a:off x="3963988" y="2373313"/>
            <a:ext cx="5103812" cy="4089400"/>
          </a:xfrm>
          <a:prstGeom prst="rect">
            <a:avLst/>
          </a:prstGeom>
          <a:ln>
            <a:noFill/>
          </a:ln>
          <a:effectLst>
            <a:outerShdw blurRad="190500" algn="tl" rotWithShape="0">
              <a:srgbClr val="000000">
                <a:alpha val="70000"/>
              </a:srgbClr>
            </a:outerShdw>
          </a:effectLst>
        </p:spPr>
      </p:pic>
      <p:sp>
        <p:nvSpPr>
          <p:cNvPr id="6" name="Title 1"/>
          <p:cNvSpPr>
            <a:spLocks noGrp="1"/>
          </p:cNvSpPr>
          <p:nvPr>
            <p:ph type="title"/>
          </p:nvPr>
        </p:nvSpPr>
        <p:spPr>
          <a:xfrm>
            <a:off x="450820" y="220642"/>
            <a:ext cx="8449718"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en-US" altLang="zh-CN" sz="2400" dirty="0" smtClean="0">
                <a:ln>
                  <a:solidFill>
                    <a:srgbClr val="FF0000"/>
                  </a:solidFill>
                </a:ln>
                <a:solidFill>
                  <a:srgbClr val="C00000"/>
                </a:solidFill>
                <a:latin typeface="Arial Narrow" pitchFamily="34" charset="0"/>
                <a:ea typeface="黑体" pitchFamily="2" charset="-122"/>
                <a:cs typeface="+mj-cs"/>
              </a:rPr>
              <a:t>PSON</a:t>
            </a:r>
            <a:r>
              <a:rPr lang="zh-CN" altLang="en-US" sz="2400" dirty="0" smtClean="0">
                <a:ln>
                  <a:solidFill>
                    <a:srgbClr val="FF0000"/>
                  </a:solidFill>
                </a:ln>
                <a:solidFill>
                  <a:srgbClr val="C00000"/>
                </a:solidFill>
                <a:latin typeface="Arial Narrow" pitchFamily="34" charset="0"/>
                <a:ea typeface="黑体" pitchFamily="2" charset="-122"/>
                <a:cs typeface="+mj-cs"/>
              </a:rPr>
              <a:t>：基于</a:t>
            </a:r>
            <a:r>
              <a:rPr lang="en-US" altLang="zh-CN" sz="2400" dirty="0" smtClean="0">
                <a:ln>
                  <a:solidFill>
                    <a:srgbClr val="FF0000"/>
                  </a:solidFill>
                </a:ln>
                <a:solidFill>
                  <a:srgbClr val="C00000"/>
                </a:solidFill>
                <a:latin typeface="Arial Narrow" pitchFamily="34" charset="0"/>
                <a:ea typeface="黑体" pitchFamily="2" charset="-122"/>
                <a:cs typeface="+mj-cs"/>
              </a:rPr>
              <a:t>MapReduce</a:t>
            </a:r>
            <a:r>
              <a:rPr lang="zh-CN" altLang="en-US" sz="2400" dirty="0" smtClean="0">
                <a:ln>
                  <a:solidFill>
                    <a:srgbClr val="FF0000"/>
                  </a:solidFill>
                </a:ln>
                <a:solidFill>
                  <a:srgbClr val="C00000"/>
                </a:solidFill>
                <a:latin typeface="Arial Narrow" pitchFamily="34" charset="0"/>
                <a:ea typeface="黑体" pitchFamily="2" charset="-122"/>
                <a:cs typeface="+mj-cs"/>
              </a:rPr>
              <a:t>的并行化</a:t>
            </a:r>
            <a:r>
              <a:rPr lang="en-US" altLang="zh-CN" sz="2400" dirty="0" smtClean="0">
                <a:ln>
                  <a:solidFill>
                    <a:srgbClr val="FF0000"/>
                  </a:solidFill>
                </a:ln>
                <a:solidFill>
                  <a:srgbClr val="C00000"/>
                </a:solidFill>
                <a:latin typeface="Arial Narrow" pitchFamily="34" charset="0"/>
                <a:ea typeface="黑体" pitchFamily="2" charset="-122"/>
                <a:cs typeface="+mj-cs"/>
              </a:rPr>
              <a:t>SON</a:t>
            </a:r>
            <a:r>
              <a:rPr lang="zh-CN" altLang="en-US" sz="2400" dirty="0" smtClean="0">
                <a:ln>
                  <a:solidFill>
                    <a:srgbClr val="FF0000"/>
                  </a:solidFill>
                </a:ln>
                <a:solidFill>
                  <a:srgbClr val="C00000"/>
                </a:solidFill>
                <a:latin typeface="Arial Narrow" pitchFamily="34" charset="0"/>
                <a:ea typeface="黑体" pitchFamily="2" charset="-122"/>
                <a:cs typeface="+mj-cs"/>
              </a:rPr>
              <a:t>算法</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
        <p:nvSpPr>
          <p:cNvPr id="87045" name="Rectangle 7"/>
          <p:cNvSpPr>
            <a:spLocks noChangeArrowheads="1"/>
          </p:cNvSpPr>
          <p:nvPr/>
        </p:nvSpPr>
        <p:spPr bwMode="auto">
          <a:xfrm>
            <a:off x="307975" y="755650"/>
            <a:ext cx="7175500" cy="522288"/>
          </a:xfrm>
          <a:prstGeom prst="rect">
            <a:avLst/>
          </a:prstGeom>
          <a:noFill/>
          <a:ln w="9525">
            <a:noFill/>
            <a:miter lim="800000"/>
            <a:headEnd/>
            <a:tailEnd/>
          </a:ln>
        </p:spPr>
        <p:txBody>
          <a:bodyPr wrap="none">
            <a:spAutoFit/>
          </a:bodyPr>
          <a:lstStyle/>
          <a:p>
            <a:pPr marL="273050" indent="-273050">
              <a:spcBef>
                <a:spcPts val="575"/>
              </a:spcBef>
              <a:buClr>
                <a:schemeClr val="accent1"/>
              </a:buClr>
              <a:buSzPct val="85000"/>
            </a:pPr>
            <a:r>
              <a:rPr lang="en-US" altLang="zh-CN" sz="2800">
                <a:solidFill>
                  <a:srgbClr val="00B050"/>
                </a:solidFill>
                <a:latin typeface="Arial Narrow" pitchFamily="34" charset="0"/>
                <a:ea typeface="黑体" pitchFamily="2" charset="-122"/>
                <a:cs typeface="Arial" pitchFamily="34" charset="0"/>
              </a:rPr>
              <a:t>2</a:t>
            </a:r>
            <a:r>
              <a:rPr lang="en-US" altLang="zh-CN" sz="2800" baseline="30000">
                <a:solidFill>
                  <a:srgbClr val="00B050"/>
                </a:solidFill>
                <a:latin typeface="Arial Narrow" pitchFamily="34" charset="0"/>
                <a:ea typeface="黑体" pitchFamily="2" charset="-122"/>
                <a:cs typeface="Arial" pitchFamily="34" charset="0"/>
              </a:rPr>
              <a:t>nd</a:t>
            </a:r>
            <a:r>
              <a:rPr lang="en-US" altLang="zh-CN" sz="2800">
                <a:solidFill>
                  <a:srgbClr val="00B050"/>
                </a:solidFill>
                <a:latin typeface="Arial Narrow" pitchFamily="34" charset="0"/>
                <a:ea typeface="黑体" pitchFamily="2" charset="-122"/>
                <a:cs typeface="Arial" pitchFamily="34" charset="0"/>
              </a:rPr>
              <a:t> MapReduce Job:</a:t>
            </a:r>
            <a:r>
              <a:rPr lang="en-US" altLang="zh-CN" sz="2800" b="1">
                <a:latin typeface="Arial Narrow" pitchFamily="34" charset="0"/>
                <a:ea typeface="黑体" pitchFamily="2" charset="-122"/>
                <a:cs typeface="Arial" pitchFamily="34" charset="0"/>
              </a:rPr>
              <a:t> </a:t>
            </a:r>
            <a:r>
              <a:rPr lang="en-US" altLang="zh-CN" sz="2800">
                <a:solidFill>
                  <a:srgbClr val="00B050"/>
                </a:solidFill>
                <a:latin typeface="Arial Narrow" pitchFamily="34" charset="0"/>
                <a:ea typeface="黑体" pitchFamily="2" charset="-122"/>
                <a:cs typeface="Arial" pitchFamily="34" charset="0"/>
              </a:rPr>
              <a:t>identify global frequent itemsets </a:t>
            </a:r>
            <a:endParaRPr lang="zh-CN" altLang="en-US" sz="2800">
              <a:solidFill>
                <a:srgbClr val="00B050"/>
              </a:solidFill>
              <a:latin typeface="Arial Narrow" pitchFamily="34" charset="0"/>
              <a:ea typeface="黑体" pitchFamily="2" charset="-122"/>
              <a:cs typeface="Arial" pitchFamily="34" charset="0"/>
            </a:endParaRPr>
          </a:p>
        </p:txBody>
      </p:sp>
    </p:spTree>
  </p:cSld>
  <p:clrMapOvr>
    <a:masterClrMapping/>
  </p:clrMapOvr>
  <p:transition spd="med">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000125" y="1643063"/>
            <a:ext cx="6999288" cy="4392612"/>
          </a:xfrm>
        </p:spPr>
        <p:txBody>
          <a:bodyPr>
            <a:normAutofit/>
          </a:bodyPr>
          <a:lstStyle/>
          <a:p>
            <a:pPr marL="274320" indent="-274320" eaLnBrk="1" fontAlgn="auto" hangingPunct="1">
              <a:lnSpc>
                <a:spcPct val="150000"/>
              </a:lnSpc>
              <a:spcBef>
                <a:spcPts val="580"/>
              </a:spcBef>
              <a:spcAft>
                <a:spcPts val="600"/>
              </a:spcAft>
              <a:buFont typeface="Wingdings 2" pitchFamily="18" charset="2"/>
              <a:buNone/>
              <a:defRPr/>
            </a:pPr>
            <a:r>
              <a:rPr lang="en-US" altLang="zh-CN"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9.1</a:t>
            </a:r>
            <a:r>
              <a:rPr lang="zh-CN" altLang="en-US"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 数据挖掘并行算法研究的重要性</a:t>
            </a:r>
            <a:endParaRPr lang="en-US" altLang="zh-CN"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endParaRPr>
          </a:p>
          <a:p>
            <a:pPr marL="274320" indent="-274320" eaLnBrk="1" fontAlgn="auto" hangingPunct="1">
              <a:lnSpc>
                <a:spcPct val="150000"/>
              </a:lnSpc>
              <a:spcBef>
                <a:spcPts val="580"/>
              </a:spcBef>
              <a:spcAft>
                <a:spcPts val="600"/>
              </a:spcAft>
              <a:buFont typeface="Wingdings 2"/>
              <a:buNone/>
              <a:defRPr/>
            </a:pPr>
            <a:r>
              <a:rPr lang="en-US" altLang="zh-CN"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9.2 </a:t>
            </a:r>
            <a:r>
              <a:rPr lang="zh-CN" altLang="en-US"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基于</a:t>
            </a:r>
            <a:r>
              <a:rPr lang="en-US" altLang="zh-CN"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MapReduce</a:t>
            </a:r>
            <a:r>
              <a:rPr lang="zh-CN" altLang="en-US"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的</a:t>
            </a:r>
            <a:r>
              <a:rPr lang="en-US" altLang="zh-CN"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K-Means</a:t>
            </a:r>
            <a:r>
              <a:rPr lang="zh-CN" altLang="en-US"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rPr>
              <a:t>聚类算法</a:t>
            </a:r>
            <a:endParaRPr lang="en-US" altLang="zh-CN" sz="3000" spc="50" dirty="0" smtClean="0">
              <a:ln w="11430"/>
              <a:solidFill>
                <a:srgbClr val="C00000"/>
              </a:solidFill>
              <a:effectLst>
                <a:outerShdw blurRad="76200" dist="50800" dir="5400000" algn="tl" rotWithShape="0">
                  <a:srgbClr val="000000">
                    <a:alpha val="65000"/>
                  </a:srgbClr>
                </a:outerShdw>
              </a:effectLst>
              <a:latin typeface="Arial Narrow" pitchFamily="34" charset="0"/>
              <a:ea typeface="黑体" pitchFamily="2" charset="-122"/>
            </a:endParaRPr>
          </a:p>
          <a:p>
            <a:pPr marL="274320" indent="-274320" eaLnBrk="1" fontAlgn="auto" hangingPunct="1">
              <a:lnSpc>
                <a:spcPct val="150000"/>
              </a:lnSpc>
              <a:spcBef>
                <a:spcPts val="580"/>
              </a:spcBef>
              <a:spcAft>
                <a:spcPts val="600"/>
              </a:spcAft>
              <a:buFont typeface="Wingdings 2"/>
              <a:buNone/>
              <a:defRPr/>
            </a:pPr>
            <a:r>
              <a:rPr lang="en-US" altLang="zh-CN"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9.3 </a:t>
            </a:r>
            <a:r>
              <a:rPr lang="zh-CN" altLang="en-US"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基于</a:t>
            </a:r>
            <a:r>
              <a:rPr lang="en-US" altLang="zh-CN"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MapReduce</a:t>
            </a:r>
            <a:r>
              <a:rPr lang="zh-CN" altLang="en-US"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的分类算法</a:t>
            </a:r>
            <a:endParaRPr lang="en-US" altLang="zh-CN"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endParaRPr>
          </a:p>
          <a:p>
            <a:pPr marL="274320" indent="-274320" eaLnBrk="1" fontAlgn="auto" hangingPunct="1">
              <a:lnSpc>
                <a:spcPct val="150000"/>
              </a:lnSpc>
              <a:spcBef>
                <a:spcPts val="580"/>
              </a:spcBef>
              <a:spcAft>
                <a:spcPts val="600"/>
              </a:spcAft>
              <a:buFont typeface="Wingdings 2"/>
              <a:buNone/>
              <a:defRPr/>
            </a:pPr>
            <a:r>
              <a:rPr lang="en-US" altLang="zh-CN"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9.4 </a:t>
            </a:r>
            <a:r>
              <a:rPr lang="zh-CN" altLang="en-US"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基于</a:t>
            </a:r>
            <a:r>
              <a:rPr lang="en-US" altLang="zh-CN"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MapReduce</a:t>
            </a:r>
            <a:r>
              <a:rPr lang="zh-CN" altLang="en-US"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rPr>
              <a:t>的频繁项集挖掘算法</a:t>
            </a:r>
            <a:endParaRPr lang="en-US" altLang="zh-CN" sz="3000" spc="50" dirty="0" smtClean="0">
              <a:ln w="11430"/>
              <a:solidFill>
                <a:schemeClr val="accent2">
                  <a:lumMod val="20000"/>
                  <a:lumOff val="80000"/>
                </a:schemeClr>
              </a:solidFill>
              <a:effectLst>
                <a:outerShdw blurRad="76200" dist="50800" dir="5400000" algn="tl" rotWithShape="0">
                  <a:srgbClr val="000000">
                    <a:alpha val="65000"/>
                  </a:srgbClr>
                </a:outerShdw>
              </a:effectLst>
              <a:latin typeface="Arial Narrow" pitchFamily="34" charset="0"/>
              <a:ea typeface="黑体" pitchFamily="2" charset="-122"/>
            </a:endParaRPr>
          </a:p>
          <a:p>
            <a:pPr marL="274320" indent="-274320" eaLnBrk="1" fontAlgn="auto" hangingPunct="1">
              <a:lnSpc>
                <a:spcPct val="150000"/>
              </a:lnSpc>
              <a:spcBef>
                <a:spcPts val="580"/>
              </a:spcBef>
              <a:spcAft>
                <a:spcPts val="0"/>
              </a:spcAft>
              <a:buFont typeface="Wingdings 2"/>
              <a:buNone/>
              <a:defRPr/>
            </a:pPr>
            <a:endParaRPr lang="zh-CN" altLang="en-US" dirty="0">
              <a:latin typeface="Arial Narrow" pitchFamily="34" charset="0"/>
              <a:ea typeface="黑体" pitchFamily="2" charset="-122"/>
            </a:endParaRPr>
          </a:p>
        </p:txBody>
      </p:sp>
      <p:sp>
        <p:nvSpPr>
          <p:cNvPr id="5" name="Title 3"/>
          <p:cNvSpPr txBox="1">
            <a:spLocks/>
          </p:cNvSpPr>
          <p:nvPr/>
        </p:nvSpPr>
        <p:spPr bwMode="auto">
          <a:xfrm>
            <a:off x="857224" y="500042"/>
            <a:ext cx="7929618" cy="785818"/>
          </a:xfrm>
          <a:prstGeom prst="rect">
            <a:avLst/>
          </a:prstGeom>
          <a:noFill/>
          <a:ln w="9525">
            <a:noFill/>
            <a:miter lim="800000"/>
            <a:headEnd/>
            <a:tailEnd/>
          </a:ln>
          <a:effectLst/>
        </p:spPr>
        <p:txBody>
          <a:bodyPr anchor="b">
            <a:scene3d>
              <a:camera prst="orthographicFront"/>
              <a:lightRig rig="threePt" dir="t"/>
            </a:scene3d>
            <a:sp3d extrusionH="57150">
              <a:bevelT w="38100" h="38100"/>
            </a:sp3d>
          </a:bodyPr>
          <a:lstStyle/>
          <a:p>
            <a:pPr fontAlgn="auto">
              <a:spcBef>
                <a:spcPts val="0"/>
              </a:spcBef>
              <a:spcAft>
                <a:spcPts val="0"/>
              </a:spcAft>
              <a:defRPr/>
            </a:pPr>
            <a:r>
              <a:rPr lang="en-US" altLang="zh-CN" sz="3600" b="1" dirty="0">
                <a:solidFill>
                  <a:srgbClr val="00B050"/>
                </a:solidFill>
                <a:effectLst>
                  <a:glow rad="139700">
                    <a:schemeClr val="accent3">
                      <a:satMod val="175000"/>
                      <a:alpha val="40000"/>
                    </a:schemeClr>
                  </a:glow>
                  <a:innerShdw blurRad="63500" dist="50800" dir="2700000">
                    <a:prstClr val="black">
                      <a:alpha val="50000"/>
                    </a:prstClr>
                  </a:innerShdw>
                </a:effectLst>
                <a:latin typeface="黑体" pitchFamily="2" charset="-122"/>
                <a:ea typeface="黑体" pitchFamily="2" charset="-122"/>
                <a:cs typeface="+mj-cs"/>
              </a:rPr>
              <a:t>Ch 9.</a:t>
            </a:r>
            <a:r>
              <a:rPr lang="zh-CN" altLang="en-US" sz="3600" b="1" dirty="0">
                <a:solidFill>
                  <a:srgbClr val="00B050"/>
                </a:solidFill>
                <a:effectLst>
                  <a:glow rad="139700">
                    <a:schemeClr val="accent3">
                      <a:satMod val="175000"/>
                      <a:alpha val="40000"/>
                    </a:schemeClr>
                  </a:glow>
                  <a:innerShdw blurRad="63500" dist="50800" dir="2700000">
                    <a:prstClr val="black">
                      <a:alpha val="50000"/>
                    </a:prstClr>
                  </a:innerShdw>
                </a:effectLst>
                <a:latin typeface="黑体" pitchFamily="2" charset="-122"/>
                <a:ea typeface="黑体" pitchFamily="2" charset="-122"/>
                <a:cs typeface="+mj-cs"/>
              </a:rPr>
              <a:t>数据挖掘基础算法</a:t>
            </a:r>
          </a:p>
        </p:txBody>
      </p:sp>
    </p:spTree>
  </p:cSld>
  <p:clrMapOvr>
    <a:masterClrMapping/>
  </p:clrMapOvr>
  <p:transition spd="med">
    <p:pull dir="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内容占位符 2"/>
          <p:cNvSpPr>
            <a:spLocks noGrp="1"/>
          </p:cNvSpPr>
          <p:nvPr>
            <p:ph idx="1"/>
          </p:nvPr>
        </p:nvSpPr>
        <p:spPr>
          <a:xfrm>
            <a:off x="217488" y="1163638"/>
            <a:ext cx="8507412" cy="5327650"/>
          </a:xfrm>
        </p:spPr>
        <p:txBody>
          <a:bodyPr>
            <a:normAutofit fontScale="92500" lnSpcReduction="10000"/>
          </a:bodyPr>
          <a:lstStyle/>
          <a:p>
            <a:pPr marL="274320" indent="-274320" eaLnBrk="1" fontAlgn="auto" hangingPunct="1">
              <a:spcBef>
                <a:spcPts val="580"/>
              </a:spcBef>
              <a:spcAft>
                <a:spcPts val="0"/>
              </a:spcAft>
              <a:buFont typeface="Wingdings 2"/>
              <a:buChar char=""/>
              <a:defRPr/>
            </a:pPr>
            <a:r>
              <a:rPr lang="en-US" altLang="zh-CN" sz="2000" dirty="0" smtClean="0">
                <a:latin typeface="Arial" pitchFamily="34" charset="0"/>
                <a:cs typeface="Arial" pitchFamily="34" charset="0"/>
              </a:rPr>
              <a:t>The transaction database size varies from 6GB to 60GB</a:t>
            </a:r>
            <a:r>
              <a:rPr lang="zh-CN" altLang="en-US" sz="2000" dirty="0" smtClean="0">
                <a:latin typeface="Arial" pitchFamily="34" charset="0"/>
                <a:cs typeface="Arial" pitchFamily="34" charset="0"/>
              </a:rPr>
              <a:t>，</a:t>
            </a:r>
            <a:r>
              <a:rPr lang="en-US" altLang="zh-CN" sz="2000" dirty="0" smtClean="0">
                <a:latin typeface="Arial" pitchFamily="34" charset="0"/>
                <a:cs typeface="Arial" pitchFamily="34" charset="0"/>
              </a:rPr>
              <a:t>with the number of transactions varies from 1 million to 500 billion</a:t>
            </a:r>
          </a:p>
          <a:p>
            <a:pPr marL="274320" indent="-274320" eaLnBrk="1" fontAlgn="auto" hangingPunct="1">
              <a:spcBef>
                <a:spcPts val="580"/>
              </a:spcBef>
              <a:spcAft>
                <a:spcPts val="0"/>
              </a:spcAft>
              <a:buFont typeface="Wingdings 2"/>
              <a:buChar char=""/>
              <a:defRPr/>
            </a:pPr>
            <a:endParaRPr lang="en-US" altLang="zh-CN" sz="2000" dirty="0" smtClean="0">
              <a:latin typeface="Arial" pitchFamily="34" charset="0"/>
              <a:cs typeface="Arial" pitchFamily="34" charset="0"/>
            </a:endParaRPr>
          </a:p>
          <a:p>
            <a:pPr marL="274320" indent="-274320" eaLnBrk="1" fontAlgn="auto" hangingPunct="1">
              <a:spcBef>
                <a:spcPts val="580"/>
              </a:spcBef>
              <a:spcAft>
                <a:spcPts val="0"/>
              </a:spcAft>
              <a:buFont typeface="Wingdings 2"/>
              <a:buChar char=""/>
              <a:defRPr/>
            </a:pPr>
            <a:endParaRPr lang="en-US" altLang="zh-CN" sz="2000" dirty="0" smtClean="0">
              <a:latin typeface="Arial" pitchFamily="34" charset="0"/>
              <a:cs typeface="Arial" pitchFamily="34" charset="0"/>
            </a:endParaRPr>
          </a:p>
          <a:p>
            <a:pPr marL="274320" indent="-274320" eaLnBrk="1" fontAlgn="auto" hangingPunct="1">
              <a:spcBef>
                <a:spcPts val="580"/>
              </a:spcBef>
              <a:spcAft>
                <a:spcPts val="0"/>
              </a:spcAft>
              <a:buFont typeface="Wingdings 2"/>
              <a:buChar char=""/>
              <a:defRPr/>
            </a:pPr>
            <a:endParaRPr lang="en-US" altLang="zh-CN" sz="2000" dirty="0" smtClean="0">
              <a:latin typeface="Arial" pitchFamily="34" charset="0"/>
              <a:cs typeface="Arial" pitchFamily="34" charset="0"/>
            </a:endParaRPr>
          </a:p>
          <a:p>
            <a:pPr marL="274320" indent="-274320" eaLnBrk="1" fontAlgn="auto" hangingPunct="1">
              <a:spcBef>
                <a:spcPts val="580"/>
              </a:spcBef>
              <a:spcAft>
                <a:spcPts val="0"/>
              </a:spcAft>
              <a:buFont typeface="Wingdings 2"/>
              <a:buChar char=""/>
              <a:defRPr/>
            </a:pPr>
            <a:endParaRPr lang="en-US" altLang="zh-CN" sz="2000" dirty="0" smtClean="0">
              <a:latin typeface="Arial" pitchFamily="34" charset="0"/>
              <a:cs typeface="Arial" pitchFamily="34" charset="0"/>
            </a:endParaRPr>
          </a:p>
          <a:p>
            <a:pPr marL="274320" indent="-274320" eaLnBrk="1" fontAlgn="auto" hangingPunct="1">
              <a:spcBef>
                <a:spcPts val="580"/>
              </a:spcBef>
              <a:spcAft>
                <a:spcPts val="0"/>
              </a:spcAft>
              <a:buFont typeface="Wingdings 2"/>
              <a:buChar char=""/>
              <a:defRPr/>
            </a:pPr>
            <a:endParaRPr lang="en-US" altLang="zh-CN" sz="2000" dirty="0" smtClean="0">
              <a:latin typeface="Arial" pitchFamily="34" charset="0"/>
              <a:cs typeface="Arial" pitchFamily="34" charset="0"/>
            </a:endParaRPr>
          </a:p>
          <a:p>
            <a:pPr marL="274320" indent="-274320" eaLnBrk="1" fontAlgn="auto" hangingPunct="1">
              <a:spcBef>
                <a:spcPts val="580"/>
              </a:spcBef>
              <a:spcAft>
                <a:spcPts val="0"/>
              </a:spcAft>
              <a:buFont typeface="Wingdings 2"/>
              <a:buChar char=""/>
              <a:defRPr/>
            </a:pPr>
            <a:endParaRPr lang="en-US" altLang="zh-CN" sz="2000" dirty="0" smtClean="0">
              <a:latin typeface="Arial" pitchFamily="34" charset="0"/>
              <a:cs typeface="Arial" pitchFamily="34" charset="0"/>
            </a:endParaRPr>
          </a:p>
          <a:p>
            <a:pPr marL="274320" indent="-274320" eaLnBrk="1" fontAlgn="auto" hangingPunct="1">
              <a:spcBef>
                <a:spcPts val="580"/>
              </a:spcBef>
              <a:spcAft>
                <a:spcPts val="0"/>
              </a:spcAft>
              <a:buFont typeface="Wingdings 2"/>
              <a:buChar char=""/>
              <a:defRPr/>
            </a:pPr>
            <a:endParaRPr lang="en-US" altLang="zh-CN" sz="2000" dirty="0" smtClean="0">
              <a:latin typeface="Arial" pitchFamily="34" charset="0"/>
              <a:cs typeface="Arial" pitchFamily="34" charset="0"/>
            </a:endParaRPr>
          </a:p>
          <a:p>
            <a:pPr marL="274320" indent="-274320" eaLnBrk="1" fontAlgn="auto" hangingPunct="1">
              <a:spcBef>
                <a:spcPts val="580"/>
              </a:spcBef>
              <a:spcAft>
                <a:spcPts val="0"/>
              </a:spcAft>
              <a:buFont typeface="Wingdings 2"/>
              <a:buChar char=""/>
              <a:defRPr/>
            </a:pPr>
            <a:endParaRPr lang="en-US" altLang="zh-CN" sz="2000" dirty="0" smtClean="0">
              <a:latin typeface="Arial" pitchFamily="34" charset="0"/>
              <a:cs typeface="Arial" pitchFamily="34" charset="0"/>
            </a:endParaRPr>
          </a:p>
          <a:p>
            <a:pPr marL="274320" indent="-274320" eaLnBrk="1" fontAlgn="auto" hangingPunct="1">
              <a:spcBef>
                <a:spcPts val="580"/>
              </a:spcBef>
              <a:spcAft>
                <a:spcPts val="0"/>
              </a:spcAft>
              <a:buFont typeface="Wingdings 2"/>
              <a:buChar char=""/>
              <a:defRPr/>
            </a:pPr>
            <a:endParaRPr lang="en-US" altLang="zh-CN" sz="2000" dirty="0" smtClean="0">
              <a:latin typeface="Arial" pitchFamily="34" charset="0"/>
              <a:cs typeface="Arial" pitchFamily="34" charset="0"/>
            </a:endParaRPr>
          </a:p>
          <a:p>
            <a:pPr marL="274320" indent="-274320" eaLnBrk="1" fontAlgn="auto" hangingPunct="1">
              <a:spcBef>
                <a:spcPts val="580"/>
              </a:spcBef>
              <a:spcAft>
                <a:spcPts val="0"/>
              </a:spcAft>
              <a:buFont typeface="Wingdings 2"/>
              <a:buChar char=""/>
              <a:defRPr/>
            </a:pPr>
            <a:endParaRPr lang="en-US" altLang="zh-CN" sz="2000" dirty="0" smtClean="0">
              <a:latin typeface="Arial" pitchFamily="34" charset="0"/>
              <a:cs typeface="Arial" pitchFamily="34" charset="0"/>
            </a:endParaRPr>
          </a:p>
          <a:p>
            <a:pPr marL="274320" indent="-274320" eaLnBrk="1" fontAlgn="auto" hangingPunct="1">
              <a:spcBef>
                <a:spcPts val="580"/>
              </a:spcBef>
              <a:spcAft>
                <a:spcPts val="0"/>
              </a:spcAft>
              <a:buFont typeface="Wingdings 2"/>
              <a:buChar char=""/>
              <a:defRPr/>
            </a:pPr>
            <a:endParaRPr lang="en-US" altLang="zh-CN" sz="2000" dirty="0" smtClean="0">
              <a:latin typeface="Arial" pitchFamily="34" charset="0"/>
              <a:cs typeface="Arial" pitchFamily="34" charset="0"/>
            </a:endParaRPr>
          </a:p>
          <a:p>
            <a:pPr marL="274320" indent="-274320" eaLnBrk="1" fontAlgn="auto" hangingPunct="1">
              <a:spcBef>
                <a:spcPts val="580"/>
              </a:spcBef>
              <a:spcAft>
                <a:spcPts val="0"/>
              </a:spcAft>
              <a:buFont typeface="Wingdings 2"/>
              <a:buChar char=""/>
              <a:defRPr/>
            </a:pPr>
            <a:r>
              <a:rPr lang="en-US" altLang="zh-CN" sz="2000" dirty="0" smtClean="0">
                <a:solidFill>
                  <a:srgbClr val="0000FF"/>
                </a:solidFill>
                <a:latin typeface="Arial" pitchFamily="34" charset="0"/>
                <a:cs typeface="Arial" pitchFamily="34" charset="0"/>
              </a:rPr>
              <a:t>Conclusion: When the size of the database reaches a threshold of hundreds of GB, PSON can finish running in an acceptable period of time</a:t>
            </a:r>
            <a:r>
              <a:rPr lang="zh-CN" altLang="en-US" sz="2000" dirty="0" smtClean="0">
                <a:solidFill>
                  <a:srgbClr val="0000FF"/>
                </a:solidFill>
                <a:latin typeface="Arial" pitchFamily="34" charset="0"/>
                <a:cs typeface="Arial" pitchFamily="34" charset="0"/>
              </a:rPr>
              <a:t>，</a:t>
            </a:r>
            <a:r>
              <a:rPr lang="en-US" altLang="zh-CN" sz="2000" dirty="0" smtClean="0">
                <a:solidFill>
                  <a:srgbClr val="0000FF"/>
                </a:solidFill>
                <a:latin typeface="Arial" pitchFamily="34" charset="0"/>
                <a:cs typeface="Arial" pitchFamily="34" charset="0"/>
              </a:rPr>
              <a:t>achieving a good performance in scale-up</a:t>
            </a:r>
          </a:p>
        </p:txBody>
      </p:sp>
      <p:pic>
        <p:nvPicPr>
          <p:cNvPr id="88067" name="Picture 2"/>
          <p:cNvPicPr>
            <a:picLocks noChangeAspect="1" noChangeArrowheads="1"/>
          </p:cNvPicPr>
          <p:nvPr/>
        </p:nvPicPr>
        <p:blipFill>
          <a:blip r:embed="rId2" cstate="print"/>
          <a:srcRect/>
          <a:stretch>
            <a:fillRect/>
          </a:stretch>
        </p:blipFill>
        <p:spPr bwMode="auto">
          <a:xfrm>
            <a:off x="285750" y="1901825"/>
            <a:ext cx="4144963" cy="3475038"/>
          </a:xfrm>
          <a:prstGeom prst="rect">
            <a:avLst/>
          </a:prstGeom>
          <a:noFill/>
          <a:ln w="9525">
            <a:noFill/>
            <a:miter lim="800000"/>
            <a:headEnd/>
            <a:tailEnd/>
          </a:ln>
        </p:spPr>
      </p:pic>
      <p:pic>
        <p:nvPicPr>
          <p:cNvPr id="88068" name="图片 2"/>
          <p:cNvPicPr>
            <a:picLocks noChangeAspect="1" noChangeArrowheads="1"/>
          </p:cNvPicPr>
          <p:nvPr/>
        </p:nvPicPr>
        <p:blipFill>
          <a:blip r:embed="rId3" cstate="print"/>
          <a:srcRect l="17059" t="8080" r="26767" b="12961"/>
          <a:stretch>
            <a:fillRect/>
          </a:stretch>
        </p:blipFill>
        <p:spPr bwMode="auto">
          <a:xfrm>
            <a:off x="4687888" y="1879600"/>
            <a:ext cx="3940175" cy="3479800"/>
          </a:xfrm>
          <a:prstGeom prst="rect">
            <a:avLst/>
          </a:prstGeom>
          <a:noFill/>
          <a:ln w="9525">
            <a:noFill/>
            <a:miter lim="800000"/>
            <a:headEnd/>
            <a:tailEnd/>
          </a:ln>
        </p:spPr>
      </p:pic>
      <p:sp>
        <p:nvSpPr>
          <p:cNvPr id="6" name="Title 1"/>
          <p:cNvSpPr>
            <a:spLocks noGrp="1"/>
          </p:cNvSpPr>
          <p:nvPr>
            <p:ph type="title"/>
          </p:nvPr>
        </p:nvSpPr>
        <p:spPr>
          <a:xfrm>
            <a:off x="400020" y="436542"/>
            <a:ext cx="8449718"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eaLnBrk="1" fontAlgn="auto" hangingPunct="1">
              <a:lnSpc>
                <a:spcPct val="120000"/>
              </a:lnSpc>
              <a:spcBef>
                <a:spcPts val="580"/>
              </a:spcBef>
              <a:spcAft>
                <a:spcPts val="600"/>
              </a:spcAft>
              <a:defRPr/>
            </a:pPr>
            <a:r>
              <a:rPr lang="en-US" altLang="zh-CN" sz="3200" dirty="0" smtClean="0">
                <a:ln>
                  <a:solidFill>
                    <a:srgbClr val="FF0000"/>
                  </a:solidFill>
                </a:ln>
                <a:solidFill>
                  <a:srgbClr val="C00000"/>
                </a:solidFill>
                <a:latin typeface="Arial Narrow" pitchFamily="34" charset="0"/>
                <a:ea typeface="黑体" pitchFamily="2" charset="-122"/>
                <a:cs typeface="+mj-cs"/>
              </a:rPr>
              <a:t>4. </a:t>
            </a:r>
            <a:r>
              <a:rPr lang="zh-CN" altLang="en-US" sz="3200" dirty="0" smtClean="0">
                <a:ln>
                  <a:solidFill>
                    <a:srgbClr val="FF0000"/>
                  </a:solidFill>
                </a:ln>
                <a:solidFill>
                  <a:srgbClr val="C00000"/>
                </a:solidFill>
                <a:latin typeface="Arial Narrow" pitchFamily="34" charset="0"/>
                <a:ea typeface="黑体" pitchFamily="2" charset="-122"/>
                <a:cs typeface="+mj-cs"/>
              </a:rPr>
              <a:t>并行化算法实验结果</a:t>
            </a:r>
            <a:endParaRPr lang="en-US" altLang="zh-CN" sz="3200" dirty="0" smtClean="0">
              <a:ln>
                <a:solidFill>
                  <a:srgbClr val="FF0000"/>
                </a:solidFill>
              </a:ln>
              <a:solidFill>
                <a:srgbClr val="C00000"/>
              </a:solidFill>
              <a:latin typeface="Arial Narrow" pitchFamily="34" charset="0"/>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2"/>
          <p:cNvSpPr>
            <a:spLocks noGrp="1"/>
          </p:cNvSpPr>
          <p:nvPr>
            <p:ph idx="1"/>
          </p:nvPr>
        </p:nvSpPr>
        <p:spPr>
          <a:xfrm>
            <a:off x="260350" y="1104900"/>
            <a:ext cx="8578850" cy="4997450"/>
          </a:xfrm>
        </p:spPr>
        <p:txBody>
          <a:bodyPr/>
          <a:lstStyle/>
          <a:p>
            <a:pPr eaLnBrk="1" hangingPunct="1"/>
            <a:r>
              <a:rPr lang="en-US" altLang="zh-CN" sz="2000" smtClean="0">
                <a:latin typeface="Arial" pitchFamily="34" charset="0"/>
                <a:ea typeface="黑体" pitchFamily="2" charset="-122"/>
                <a:cs typeface="Arial" pitchFamily="34" charset="0"/>
              </a:rPr>
              <a:t>Number of running nodes varies from 2 to 18</a:t>
            </a:r>
          </a:p>
          <a:p>
            <a:pPr eaLnBrk="1" hangingPunct="1"/>
            <a:endParaRPr lang="en-US" altLang="zh-CN" sz="2000" smtClean="0">
              <a:latin typeface="Arial" pitchFamily="34" charset="0"/>
              <a:ea typeface="黑体" pitchFamily="2" charset="-122"/>
              <a:cs typeface="Arial" pitchFamily="34" charset="0"/>
            </a:endParaRPr>
          </a:p>
          <a:p>
            <a:pPr eaLnBrk="1" hangingPunct="1"/>
            <a:endParaRPr lang="en-US" altLang="zh-CN" sz="2000" smtClean="0">
              <a:latin typeface="Arial" pitchFamily="34" charset="0"/>
              <a:ea typeface="黑体" pitchFamily="2" charset="-122"/>
              <a:cs typeface="Arial" pitchFamily="34" charset="0"/>
            </a:endParaRPr>
          </a:p>
          <a:p>
            <a:pPr eaLnBrk="1" hangingPunct="1"/>
            <a:endParaRPr lang="en-US" altLang="zh-CN" sz="2000" smtClean="0">
              <a:latin typeface="Arial" pitchFamily="34" charset="0"/>
              <a:ea typeface="黑体" pitchFamily="2" charset="-122"/>
              <a:cs typeface="Arial" pitchFamily="34" charset="0"/>
            </a:endParaRPr>
          </a:p>
          <a:p>
            <a:pPr eaLnBrk="1" hangingPunct="1"/>
            <a:endParaRPr lang="en-US" altLang="zh-CN" sz="2000" smtClean="0">
              <a:latin typeface="Arial" pitchFamily="34" charset="0"/>
              <a:ea typeface="黑体" pitchFamily="2" charset="-122"/>
              <a:cs typeface="Arial" pitchFamily="34" charset="0"/>
            </a:endParaRPr>
          </a:p>
          <a:p>
            <a:pPr eaLnBrk="1" hangingPunct="1"/>
            <a:endParaRPr lang="en-US" altLang="zh-CN" sz="2000" smtClean="0">
              <a:latin typeface="Arial" pitchFamily="34" charset="0"/>
              <a:ea typeface="黑体" pitchFamily="2" charset="-122"/>
              <a:cs typeface="Arial" pitchFamily="34" charset="0"/>
            </a:endParaRPr>
          </a:p>
          <a:p>
            <a:pPr eaLnBrk="1" hangingPunct="1"/>
            <a:endParaRPr lang="en-US" altLang="zh-CN" sz="2000" smtClean="0">
              <a:latin typeface="Arial" pitchFamily="34" charset="0"/>
              <a:ea typeface="黑体" pitchFamily="2" charset="-122"/>
              <a:cs typeface="Arial" pitchFamily="34" charset="0"/>
            </a:endParaRPr>
          </a:p>
          <a:p>
            <a:pPr eaLnBrk="1" hangingPunct="1"/>
            <a:endParaRPr lang="en-US" altLang="zh-CN" sz="2000" smtClean="0">
              <a:latin typeface="Arial" pitchFamily="34" charset="0"/>
              <a:ea typeface="黑体" pitchFamily="2" charset="-122"/>
              <a:cs typeface="Arial" pitchFamily="34" charset="0"/>
            </a:endParaRPr>
          </a:p>
          <a:p>
            <a:pPr eaLnBrk="1" hangingPunct="1"/>
            <a:endParaRPr lang="en-US" altLang="zh-CN" sz="2000" smtClean="0">
              <a:latin typeface="Arial" pitchFamily="34" charset="0"/>
              <a:ea typeface="黑体" pitchFamily="2" charset="-122"/>
              <a:cs typeface="Arial" pitchFamily="34" charset="0"/>
            </a:endParaRPr>
          </a:p>
          <a:p>
            <a:pPr eaLnBrk="1" hangingPunct="1"/>
            <a:endParaRPr lang="en-US" altLang="zh-CN" sz="2000" smtClean="0">
              <a:latin typeface="Arial" pitchFamily="34" charset="0"/>
              <a:ea typeface="黑体" pitchFamily="2" charset="-122"/>
              <a:cs typeface="Arial" pitchFamily="34" charset="0"/>
            </a:endParaRPr>
          </a:p>
          <a:p>
            <a:pPr eaLnBrk="1" hangingPunct="1"/>
            <a:endParaRPr lang="en-US" altLang="zh-CN" sz="2000" smtClean="0">
              <a:latin typeface="Arial" pitchFamily="34" charset="0"/>
              <a:ea typeface="黑体" pitchFamily="2" charset="-122"/>
              <a:cs typeface="Arial" pitchFamily="34" charset="0"/>
            </a:endParaRPr>
          </a:p>
          <a:p>
            <a:pPr eaLnBrk="1" hangingPunct="1"/>
            <a:endParaRPr lang="en-US" altLang="zh-CN" sz="2000" smtClean="0">
              <a:latin typeface="Arial" pitchFamily="34" charset="0"/>
              <a:ea typeface="黑体" pitchFamily="2" charset="-122"/>
              <a:cs typeface="Arial" pitchFamily="34" charset="0"/>
            </a:endParaRPr>
          </a:p>
          <a:p>
            <a:pPr eaLnBrk="1" hangingPunct="1"/>
            <a:r>
              <a:rPr lang="en-US" altLang="zh-CN" sz="2000" smtClean="0">
                <a:solidFill>
                  <a:srgbClr val="0000FF"/>
                </a:solidFill>
                <a:latin typeface="Arial" pitchFamily="34" charset="0"/>
                <a:ea typeface="黑体" pitchFamily="2" charset="-122"/>
                <a:cs typeface="Arial" pitchFamily="34" charset="0"/>
              </a:rPr>
              <a:t>Conclusion: PSON can achieve a good performance in speed-up</a:t>
            </a:r>
          </a:p>
        </p:txBody>
      </p:sp>
      <p:pic>
        <p:nvPicPr>
          <p:cNvPr id="89091" name="Picture 3"/>
          <p:cNvPicPr>
            <a:picLocks noChangeAspect="1" noChangeArrowheads="1"/>
          </p:cNvPicPr>
          <p:nvPr/>
        </p:nvPicPr>
        <p:blipFill>
          <a:blip r:embed="rId2" cstate="print"/>
          <a:srcRect/>
          <a:stretch>
            <a:fillRect/>
          </a:stretch>
        </p:blipFill>
        <p:spPr bwMode="auto">
          <a:xfrm>
            <a:off x="1882775" y="1544638"/>
            <a:ext cx="4733925" cy="4122737"/>
          </a:xfrm>
          <a:prstGeom prst="rect">
            <a:avLst/>
          </a:prstGeom>
          <a:noFill/>
          <a:ln w="9525">
            <a:noFill/>
            <a:miter lim="800000"/>
            <a:headEnd/>
            <a:tailEnd/>
          </a:ln>
        </p:spPr>
      </p:pic>
      <p:sp>
        <p:nvSpPr>
          <p:cNvPr id="5" name="Title 1"/>
          <p:cNvSpPr>
            <a:spLocks noGrp="1"/>
          </p:cNvSpPr>
          <p:nvPr>
            <p:ph type="title"/>
          </p:nvPr>
        </p:nvSpPr>
        <p:spPr>
          <a:xfrm>
            <a:off x="425420" y="258742"/>
            <a:ext cx="8449718"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zh-CN" altLang="en-US" sz="2400" dirty="0" smtClean="0">
                <a:ln>
                  <a:solidFill>
                    <a:srgbClr val="FF0000"/>
                  </a:solidFill>
                </a:ln>
                <a:solidFill>
                  <a:srgbClr val="C00000"/>
                </a:solidFill>
                <a:latin typeface="Arial Narrow" pitchFamily="34" charset="0"/>
                <a:ea typeface="黑体" pitchFamily="2" charset="-122"/>
                <a:cs typeface="+mj-cs"/>
              </a:rPr>
              <a:t>并行化</a:t>
            </a:r>
            <a:r>
              <a:rPr lang="en-US" altLang="zh-CN" sz="2400" dirty="0" smtClean="0">
                <a:ln>
                  <a:solidFill>
                    <a:srgbClr val="FF0000"/>
                  </a:solidFill>
                </a:ln>
                <a:solidFill>
                  <a:srgbClr val="C00000"/>
                </a:solidFill>
                <a:latin typeface="Arial Narrow" pitchFamily="34" charset="0"/>
                <a:ea typeface="黑体" pitchFamily="2" charset="-122"/>
                <a:cs typeface="+mj-cs"/>
              </a:rPr>
              <a:t>SON</a:t>
            </a:r>
            <a:r>
              <a:rPr lang="zh-CN" altLang="en-US" sz="2400" dirty="0" smtClean="0">
                <a:ln>
                  <a:solidFill>
                    <a:srgbClr val="FF0000"/>
                  </a:solidFill>
                </a:ln>
                <a:solidFill>
                  <a:srgbClr val="C00000"/>
                </a:solidFill>
                <a:latin typeface="Arial Narrow" pitchFamily="34" charset="0"/>
                <a:ea typeface="黑体" pitchFamily="2" charset="-122"/>
                <a:cs typeface="+mj-cs"/>
              </a:rPr>
              <a:t>算法实验结果</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ntent Placeholder 2"/>
          <p:cNvSpPr>
            <a:spLocks noGrp="1"/>
          </p:cNvSpPr>
          <p:nvPr>
            <p:ph sz="quarter" idx="1"/>
          </p:nvPr>
        </p:nvSpPr>
        <p:spPr>
          <a:xfrm>
            <a:off x="901700" y="901700"/>
            <a:ext cx="7772400" cy="4572000"/>
          </a:xfrm>
        </p:spPr>
        <p:txBody>
          <a:bodyPr/>
          <a:lstStyle/>
          <a:p>
            <a:pPr algn="ctr" eaLnBrk="1" hangingPunct="1">
              <a:buFont typeface="Wingdings 2" pitchFamily="18" charset="2"/>
              <a:buNone/>
            </a:pPr>
            <a:endParaRPr lang="en-US" altLang="zh-CN" sz="6000" smtClean="0">
              <a:solidFill>
                <a:srgbClr val="C00000"/>
              </a:solidFill>
              <a:latin typeface="Arial" pitchFamily="34" charset="0"/>
              <a:cs typeface="Arial" pitchFamily="34" charset="0"/>
            </a:endParaRPr>
          </a:p>
          <a:p>
            <a:pPr algn="ctr" eaLnBrk="1" hangingPunct="1">
              <a:buFont typeface="Wingdings 2" pitchFamily="18" charset="2"/>
              <a:buNone/>
            </a:pPr>
            <a:endParaRPr lang="en-US" altLang="zh-CN" sz="6000" smtClean="0">
              <a:solidFill>
                <a:srgbClr val="C00000"/>
              </a:solidFill>
              <a:latin typeface="Arial" pitchFamily="34" charset="0"/>
              <a:cs typeface="Arial" pitchFamily="34" charset="0"/>
            </a:endParaRPr>
          </a:p>
          <a:p>
            <a:pPr algn="ctr" eaLnBrk="1" hangingPunct="1">
              <a:buFont typeface="Wingdings 2" pitchFamily="18" charset="2"/>
              <a:buNone/>
            </a:pPr>
            <a:r>
              <a:rPr lang="en-US" altLang="zh-CN" sz="6000" smtClean="0">
                <a:solidFill>
                  <a:srgbClr val="C00000"/>
                </a:solidFill>
                <a:latin typeface="Arial" pitchFamily="34" charset="0"/>
                <a:cs typeface="Arial" pitchFamily="34" charset="0"/>
              </a:rPr>
              <a:t>Thank You</a:t>
            </a:r>
            <a:r>
              <a:rPr lang="zh-CN" altLang="en-US" sz="6000" smtClean="0">
                <a:solidFill>
                  <a:srgbClr val="C00000"/>
                </a:solidFill>
                <a:latin typeface="Arial" pitchFamily="34" charset="0"/>
                <a:cs typeface="Arial" pitchFamily="34" charset="0"/>
              </a:rPr>
              <a:t>！</a:t>
            </a:r>
          </a:p>
        </p:txBody>
      </p:sp>
    </p:spTree>
  </p:cSld>
  <p:clrMapOvr>
    <a:masterClrMapping/>
  </p:clrMapOvr>
  <p:transition spd="med">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1948" y="349228"/>
            <a:ext cx="7772400" cy="857256"/>
          </a:xfrm>
        </p:spPr>
        <p:txBody>
          <a:bodyPr>
            <a:normAutofit fontScale="90000"/>
          </a:bodyPr>
          <a:lstStyle/>
          <a:p>
            <a:pPr eaLnBrk="1" fontAlgn="auto" hangingPunct="1">
              <a:spcAft>
                <a:spcPts val="0"/>
              </a:spcAft>
              <a:defRPr/>
            </a:pPr>
            <a:r>
              <a:rPr lang="en-US" altLang="zh-CN" b="1" dirty="0" smtClean="0">
                <a:solidFill>
                  <a:srgbClr val="0066FF"/>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rPr>
              <a:t>9.2 </a:t>
            </a:r>
            <a:r>
              <a:rPr lang="zh-CN" altLang="en-US" b="1" dirty="0" smtClean="0">
                <a:solidFill>
                  <a:srgbClr val="0066FF"/>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rPr>
              <a:t>基于</a:t>
            </a:r>
            <a:r>
              <a:rPr lang="en-US" altLang="zh-CN" b="1" dirty="0" smtClean="0">
                <a:solidFill>
                  <a:srgbClr val="0066FF"/>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rPr>
              <a:t>MapReduce</a:t>
            </a:r>
            <a:r>
              <a:rPr lang="zh-CN" altLang="en-US" b="1" dirty="0" smtClean="0">
                <a:solidFill>
                  <a:srgbClr val="0066FF"/>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rPr>
              <a:t>的</a:t>
            </a:r>
            <a:r>
              <a:rPr lang="en-US" altLang="zh-CN" b="1" dirty="0" smtClean="0">
                <a:solidFill>
                  <a:srgbClr val="0066FF"/>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rPr>
              <a:t>K-Means</a:t>
            </a:r>
            <a:r>
              <a:rPr lang="zh-CN" altLang="en-US" b="1" dirty="0" smtClean="0">
                <a:solidFill>
                  <a:srgbClr val="0066FF"/>
                </a:solidFill>
                <a:effectLst>
                  <a:glow rad="139700">
                    <a:schemeClr val="accent3">
                      <a:satMod val="175000"/>
                      <a:alpha val="40000"/>
                    </a:schemeClr>
                  </a:glow>
                  <a:innerShdw blurRad="63500" dist="50800" dir="2700000">
                    <a:prstClr val="black">
                      <a:alpha val="50000"/>
                    </a:prstClr>
                  </a:innerShdw>
                </a:effectLst>
                <a:latin typeface="Arial Narrow" pitchFamily="34" charset="0"/>
                <a:ea typeface="黑体" pitchFamily="2" charset="-122"/>
                <a:cs typeface="+mj-cs"/>
              </a:rPr>
              <a:t>聚类算法</a:t>
            </a:r>
            <a:endParaRPr lang="zh-CN" altLang="en-US" dirty="0">
              <a:solidFill>
                <a:srgbClr val="0066FF"/>
              </a:solidFill>
              <a:cs typeface="+mj-cs"/>
            </a:endParaRPr>
          </a:p>
        </p:txBody>
      </p:sp>
      <p:sp>
        <p:nvSpPr>
          <p:cNvPr id="3" name="内容占位符 2"/>
          <p:cNvSpPr>
            <a:spLocks noGrp="1"/>
          </p:cNvSpPr>
          <p:nvPr>
            <p:ph sz="quarter" idx="1"/>
          </p:nvPr>
        </p:nvSpPr>
        <p:spPr>
          <a:xfrm>
            <a:off x="785813" y="1500188"/>
            <a:ext cx="8001000" cy="4572000"/>
          </a:xfrm>
        </p:spPr>
        <p:txBody>
          <a:bodyPr>
            <a:normAutofit/>
          </a:bodyPr>
          <a:lstStyle/>
          <a:p>
            <a:pPr marL="274320" indent="-274320" eaLnBrk="1" fontAlgn="auto" hangingPunct="1">
              <a:spcBef>
                <a:spcPts val="580"/>
              </a:spcBef>
              <a:spcAft>
                <a:spcPts val="1800"/>
              </a:spcAft>
              <a:buFont typeface="Wingdings 2"/>
              <a:buNone/>
              <a:defRPr/>
            </a:pPr>
            <a:r>
              <a:rPr lang="en-US" altLang="zh-CN" sz="3200" dirty="0" smtClean="0">
                <a:solidFill>
                  <a:srgbClr val="C00000"/>
                </a:solidFill>
                <a:latin typeface="Arial Narrow" pitchFamily="34" charset="0"/>
                <a:ea typeface="黑体" pitchFamily="2" charset="-122"/>
              </a:rPr>
              <a:t>1. K-Means</a:t>
            </a:r>
            <a:r>
              <a:rPr lang="zh-CN" altLang="en-US" sz="3200" dirty="0" smtClean="0">
                <a:solidFill>
                  <a:srgbClr val="C00000"/>
                </a:solidFill>
                <a:latin typeface="Arial Narrow" pitchFamily="34" charset="0"/>
                <a:ea typeface="黑体" pitchFamily="2" charset="-122"/>
              </a:rPr>
              <a:t>聚类算法介绍</a:t>
            </a:r>
            <a:endParaRPr lang="en-US" altLang="zh-CN" sz="3200" dirty="0" smtClean="0">
              <a:solidFill>
                <a:srgbClr val="C00000"/>
              </a:solidFill>
              <a:latin typeface="Arial Narrow" pitchFamily="34" charset="0"/>
              <a:ea typeface="黑体" pitchFamily="2" charset="-122"/>
            </a:endParaRPr>
          </a:p>
          <a:p>
            <a:pPr marL="274320" indent="-274320" eaLnBrk="1" fontAlgn="auto" hangingPunct="1">
              <a:spcBef>
                <a:spcPts val="580"/>
              </a:spcBef>
              <a:spcAft>
                <a:spcPts val="1800"/>
              </a:spcAft>
              <a:buFont typeface="Wingdings 2"/>
              <a:buNone/>
              <a:defRPr/>
            </a:pPr>
            <a:r>
              <a:rPr lang="en-US" altLang="zh-CN" sz="3200" dirty="0" smtClean="0">
                <a:solidFill>
                  <a:srgbClr val="C00000"/>
                </a:solidFill>
                <a:latin typeface="Arial Narrow" pitchFamily="34" charset="0"/>
                <a:ea typeface="黑体" pitchFamily="2" charset="-122"/>
              </a:rPr>
              <a:t>2. </a:t>
            </a:r>
            <a:r>
              <a:rPr lang="zh-CN" altLang="en-US" sz="3200" dirty="0" smtClean="0">
                <a:solidFill>
                  <a:srgbClr val="C00000"/>
                </a:solidFill>
                <a:latin typeface="Arial Narrow" pitchFamily="34" charset="0"/>
                <a:ea typeface="黑体" pitchFamily="2" charset="-122"/>
              </a:rPr>
              <a:t>基于</a:t>
            </a:r>
            <a:r>
              <a:rPr lang="en-US" altLang="zh-CN" sz="3200" dirty="0" err="1" smtClean="0">
                <a:solidFill>
                  <a:srgbClr val="C00000"/>
                </a:solidFill>
                <a:latin typeface="Arial Narrow" pitchFamily="34" charset="0"/>
                <a:ea typeface="黑体" pitchFamily="2" charset="-122"/>
              </a:rPr>
              <a:t>MapReduce</a:t>
            </a:r>
            <a:r>
              <a:rPr lang="zh-CN" altLang="en-US" sz="3200" dirty="0" smtClean="0">
                <a:solidFill>
                  <a:srgbClr val="C00000"/>
                </a:solidFill>
                <a:latin typeface="Arial Narrow" pitchFamily="34" charset="0"/>
                <a:ea typeface="黑体" pitchFamily="2" charset="-122"/>
              </a:rPr>
              <a:t>的</a:t>
            </a:r>
            <a:r>
              <a:rPr lang="en-US" altLang="zh-CN" sz="3200" dirty="0" smtClean="0">
                <a:solidFill>
                  <a:srgbClr val="C00000"/>
                </a:solidFill>
                <a:latin typeface="Arial Narrow" pitchFamily="34" charset="0"/>
                <a:ea typeface="黑体" pitchFamily="2" charset="-122"/>
              </a:rPr>
              <a:t>K-Means</a:t>
            </a:r>
            <a:r>
              <a:rPr lang="zh-CN" altLang="en-US" sz="3200" dirty="0" smtClean="0">
                <a:solidFill>
                  <a:srgbClr val="C00000"/>
                </a:solidFill>
                <a:latin typeface="Arial Narrow" pitchFamily="34" charset="0"/>
                <a:ea typeface="黑体" pitchFamily="2" charset="-122"/>
              </a:rPr>
              <a:t>并行算法设计</a:t>
            </a:r>
            <a:endParaRPr lang="en-US" altLang="zh-CN" sz="3200" dirty="0" smtClean="0">
              <a:solidFill>
                <a:srgbClr val="C00000"/>
              </a:solidFill>
              <a:latin typeface="Arial Narrow" pitchFamily="34" charset="0"/>
              <a:ea typeface="黑体" pitchFamily="2" charset="-122"/>
            </a:endParaRPr>
          </a:p>
          <a:p>
            <a:pPr marL="274320" indent="-274320" eaLnBrk="1" fontAlgn="auto" hangingPunct="1">
              <a:spcBef>
                <a:spcPts val="580"/>
              </a:spcBef>
              <a:spcAft>
                <a:spcPts val="1800"/>
              </a:spcAft>
              <a:buFont typeface="Wingdings 2" pitchFamily="18" charset="2"/>
              <a:buNone/>
              <a:defRPr/>
            </a:pPr>
            <a:r>
              <a:rPr lang="en-US" altLang="zh-CN" sz="3200" dirty="0" smtClean="0">
                <a:solidFill>
                  <a:srgbClr val="C00000"/>
                </a:solidFill>
                <a:latin typeface="Arial Narrow" pitchFamily="34" charset="0"/>
                <a:ea typeface="黑体" pitchFamily="2" charset="-122"/>
              </a:rPr>
              <a:t>3. </a:t>
            </a:r>
            <a:r>
              <a:rPr lang="zh-CN" altLang="en-US" sz="3200" dirty="0" smtClean="0">
                <a:solidFill>
                  <a:srgbClr val="C00000"/>
                </a:solidFill>
                <a:latin typeface="Arial Narrow" pitchFamily="34" charset="0"/>
                <a:ea typeface="黑体" pitchFamily="2" charset="-122"/>
              </a:rPr>
              <a:t>实验结果与小结</a:t>
            </a:r>
          </a:p>
          <a:p>
            <a:pPr marL="274320" indent="-274320" eaLnBrk="1" fontAlgn="auto" hangingPunct="1">
              <a:spcBef>
                <a:spcPts val="580"/>
              </a:spcBef>
              <a:spcAft>
                <a:spcPts val="1800"/>
              </a:spcAft>
              <a:buFont typeface="Wingdings 2"/>
              <a:buNone/>
              <a:defRPr/>
            </a:pPr>
            <a:r>
              <a:rPr lang="en-US" altLang="zh-CN" sz="3200" dirty="0" smtClean="0">
                <a:solidFill>
                  <a:srgbClr val="C00000"/>
                </a:solidFill>
                <a:latin typeface="Arial Narrow" pitchFamily="34" charset="0"/>
                <a:ea typeface="黑体" pitchFamily="2" charset="-122"/>
              </a:rPr>
              <a:t>4. </a:t>
            </a:r>
            <a:r>
              <a:rPr lang="zh-CN" altLang="en-US" sz="3200" dirty="0" smtClean="0">
                <a:solidFill>
                  <a:srgbClr val="C00000"/>
                </a:solidFill>
                <a:latin typeface="Arial Narrow" pitchFamily="34" charset="0"/>
                <a:ea typeface="黑体" pitchFamily="2" charset="-122"/>
              </a:rPr>
              <a:t>聚类算法应用实例</a:t>
            </a:r>
            <a:endParaRPr lang="en-US" altLang="zh-CN" sz="3200" dirty="0" smtClean="0">
              <a:solidFill>
                <a:srgbClr val="C00000"/>
              </a:solidFill>
              <a:latin typeface="Arial Narrow" pitchFamily="34" charset="0"/>
              <a:ea typeface="黑体" pitchFamily="2" charset="-122"/>
            </a:endParaRPr>
          </a:p>
          <a:p>
            <a:pPr marL="514350" indent="-514350" eaLnBrk="1" fontAlgn="auto" hangingPunct="1">
              <a:spcBef>
                <a:spcPts val="580"/>
              </a:spcBef>
              <a:spcAft>
                <a:spcPts val="0"/>
              </a:spcAft>
              <a:buFont typeface="Wingdings 2"/>
              <a:buAutoNum type="arabicPeriod" startAt="4"/>
              <a:defRPr/>
            </a:pPr>
            <a:endParaRPr lang="en-US" altLang="zh-CN" sz="3200" dirty="0" smtClean="0">
              <a:solidFill>
                <a:srgbClr val="C00000"/>
              </a:solidFill>
              <a:latin typeface="Arial Narrow" pitchFamily="34" charset="0"/>
            </a:endParaRPr>
          </a:p>
        </p:txBody>
      </p:sp>
    </p:spTree>
  </p:cSld>
  <p:clrMapOvr>
    <a:masterClrMapping/>
  </p:clrMapOvr>
  <p:transition spd="med">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sz="quarter" idx="1"/>
          </p:nvPr>
        </p:nvSpPr>
        <p:spPr>
          <a:xfrm>
            <a:off x="214313" y="1143000"/>
            <a:ext cx="8715375" cy="4421188"/>
          </a:xfrm>
        </p:spPr>
        <p:txBody>
          <a:bodyPr/>
          <a:lstStyle/>
          <a:p>
            <a:pPr eaLnBrk="1" hangingPunct="1"/>
            <a:r>
              <a:rPr lang="zh-CN" altLang="en-US" sz="2400" b="1" smtClean="0">
                <a:latin typeface="Arial Narrow" pitchFamily="34" charset="0"/>
                <a:ea typeface="黑体" pitchFamily="2" charset="-122"/>
              </a:rPr>
              <a:t>定义</a:t>
            </a:r>
            <a:r>
              <a:rPr lang="zh-CN" altLang="en-US" sz="2400" smtClean="0">
                <a:latin typeface="Arial Narrow" pitchFamily="34" charset="0"/>
                <a:ea typeface="黑体" pitchFamily="2" charset="-122"/>
              </a:rPr>
              <a:t>：将给定的多个对象分成若干组，</a:t>
            </a:r>
            <a:r>
              <a:rPr lang="zh-CN" altLang="en-US" sz="2400" smtClean="0">
                <a:solidFill>
                  <a:srgbClr val="0000FF"/>
                </a:solidFill>
                <a:latin typeface="Arial Narrow" pitchFamily="34" charset="0"/>
                <a:ea typeface="黑体" pitchFamily="2" charset="-122"/>
              </a:rPr>
              <a:t>组内的各个对象是相似的，组间的对象是不相似的</a:t>
            </a:r>
            <a:r>
              <a:rPr lang="zh-CN" altLang="en-US" sz="2400" smtClean="0">
                <a:latin typeface="Arial Narrow" pitchFamily="34" charset="0"/>
                <a:ea typeface="黑体" pitchFamily="2" charset="-122"/>
              </a:rPr>
              <a:t>。进行划分的过程就是聚类过程，划分后的组称为</a:t>
            </a:r>
            <a:r>
              <a:rPr lang="zh-CN" altLang="en-US" sz="2400" smtClean="0">
                <a:solidFill>
                  <a:srgbClr val="FF0000"/>
                </a:solidFill>
                <a:latin typeface="Arial Narrow" pitchFamily="34" charset="0"/>
                <a:ea typeface="黑体" pitchFamily="2" charset="-122"/>
              </a:rPr>
              <a:t>簇</a:t>
            </a:r>
            <a:r>
              <a:rPr lang="en-US" altLang="zh-CN" sz="2400" smtClean="0">
                <a:solidFill>
                  <a:srgbClr val="FF0000"/>
                </a:solidFill>
                <a:latin typeface="Arial Narrow" pitchFamily="34" charset="0"/>
                <a:ea typeface="黑体" pitchFamily="2" charset="-122"/>
              </a:rPr>
              <a:t>(cluster)</a:t>
            </a:r>
            <a:r>
              <a:rPr lang="zh-CN" altLang="en-US" sz="2400" smtClean="0">
                <a:latin typeface="Arial Narrow" pitchFamily="34" charset="0"/>
                <a:ea typeface="黑体" pitchFamily="2" charset="-122"/>
              </a:rPr>
              <a:t>。</a:t>
            </a:r>
            <a:endParaRPr lang="en-US" altLang="zh-CN" sz="2400" smtClean="0">
              <a:latin typeface="Arial Narrow" pitchFamily="34" charset="0"/>
              <a:ea typeface="黑体" pitchFamily="2" charset="-122"/>
            </a:endParaRPr>
          </a:p>
          <a:p>
            <a:pPr eaLnBrk="1" hangingPunct="1"/>
            <a:endParaRPr lang="en-US" altLang="zh-CN" sz="2400" smtClean="0">
              <a:latin typeface="Arial Narrow" pitchFamily="34" charset="0"/>
              <a:ea typeface="黑体" pitchFamily="2" charset="-122"/>
            </a:endParaRPr>
          </a:p>
          <a:p>
            <a:pPr eaLnBrk="1" hangingPunct="1"/>
            <a:r>
              <a:rPr lang="zh-CN" altLang="en-US" sz="2400" smtClean="0">
                <a:latin typeface="Arial Narrow" pitchFamily="34" charset="0"/>
                <a:ea typeface="黑体" pitchFamily="2" charset="-122"/>
              </a:rPr>
              <a:t>几种聚类方法：</a:t>
            </a:r>
            <a:endParaRPr lang="en-US" altLang="zh-CN" sz="2400" smtClean="0">
              <a:latin typeface="Arial Narrow" pitchFamily="34" charset="0"/>
              <a:ea typeface="黑体" pitchFamily="2" charset="-122"/>
            </a:endParaRPr>
          </a:p>
          <a:p>
            <a:pPr lvl="1" eaLnBrk="1" hangingPunct="1">
              <a:spcAft>
                <a:spcPts val="600"/>
              </a:spcAft>
              <a:buFont typeface="Wingdings" pitchFamily="2" charset="2"/>
              <a:buChar char="Ø"/>
            </a:pPr>
            <a:r>
              <a:rPr lang="zh-CN" altLang="en-US" smtClean="0">
                <a:solidFill>
                  <a:srgbClr val="0000FF"/>
                </a:solidFill>
                <a:latin typeface="Arial Narrow" pitchFamily="34" charset="0"/>
                <a:ea typeface="黑体" pitchFamily="2" charset="-122"/>
              </a:rPr>
              <a:t>基于划分的方法；</a:t>
            </a:r>
            <a:endParaRPr lang="en-US" altLang="zh-CN" smtClean="0">
              <a:solidFill>
                <a:srgbClr val="0000FF"/>
              </a:solidFill>
              <a:latin typeface="Arial Narrow" pitchFamily="34" charset="0"/>
              <a:ea typeface="黑体" pitchFamily="2" charset="-122"/>
            </a:endParaRPr>
          </a:p>
          <a:p>
            <a:pPr lvl="1" eaLnBrk="1" hangingPunct="1">
              <a:spcAft>
                <a:spcPts val="600"/>
              </a:spcAft>
              <a:buFont typeface="Wingdings" pitchFamily="2" charset="2"/>
              <a:buChar char="Ø"/>
            </a:pPr>
            <a:r>
              <a:rPr lang="zh-CN" altLang="en-US" smtClean="0">
                <a:latin typeface="Arial Narrow" pitchFamily="34" charset="0"/>
                <a:ea typeface="黑体" pitchFamily="2" charset="-122"/>
              </a:rPr>
              <a:t>基于层次的方法；</a:t>
            </a:r>
            <a:endParaRPr lang="en-US" altLang="zh-CN" smtClean="0">
              <a:latin typeface="Arial Narrow" pitchFamily="34" charset="0"/>
              <a:ea typeface="黑体" pitchFamily="2" charset="-122"/>
            </a:endParaRPr>
          </a:p>
          <a:p>
            <a:pPr lvl="1" eaLnBrk="1" hangingPunct="1">
              <a:spcAft>
                <a:spcPts val="600"/>
              </a:spcAft>
              <a:buFont typeface="Wingdings" pitchFamily="2" charset="2"/>
              <a:buChar char="Ø"/>
            </a:pPr>
            <a:r>
              <a:rPr lang="zh-CN" altLang="en-US" smtClean="0">
                <a:latin typeface="Arial Narrow" pitchFamily="34" charset="0"/>
                <a:ea typeface="黑体" pitchFamily="2" charset="-122"/>
              </a:rPr>
              <a:t>基于密度的方法；</a:t>
            </a:r>
            <a:endParaRPr lang="en-US" altLang="zh-CN" smtClean="0">
              <a:latin typeface="Arial Narrow" pitchFamily="34" charset="0"/>
              <a:ea typeface="黑体" pitchFamily="2" charset="-122"/>
            </a:endParaRPr>
          </a:p>
          <a:p>
            <a:pPr lvl="1" eaLnBrk="1" hangingPunct="1">
              <a:spcAft>
                <a:spcPts val="600"/>
              </a:spcAft>
              <a:buFont typeface="Wingdings" pitchFamily="2" charset="2"/>
              <a:buChar char="Ø"/>
            </a:pPr>
            <a:r>
              <a:rPr lang="en-US" altLang="zh-CN" smtClean="0">
                <a:latin typeface="Arial Narrow" pitchFamily="34" charset="0"/>
                <a:ea typeface="黑体" pitchFamily="2" charset="-122"/>
              </a:rPr>
              <a:t> ...  ...</a:t>
            </a:r>
          </a:p>
        </p:txBody>
      </p:sp>
      <p:pic>
        <p:nvPicPr>
          <p:cNvPr id="15363" name="Picture 2"/>
          <p:cNvPicPr>
            <a:picLocks noChangeAspect="1" noChangeArrowheads="1"/>
          </p:cNvPicPr>
          <p:nvPr/>
        </p:nvPicPr>
        <p:blipFill>
          <a:blip r:embed="rId2" cstate="print"/>
          <a:srcRect/>
          <a:stretch>
            <a:fillRect/>
          </a:stretch>
        </p:blipFill>
        <p:spPr bwMode="auto">
          <a:xfrm>
            <a:off x="3429000" y="2714625"/>
            <a:ext cx="5364163" cy="2911475"/>
          </a:xfrm>
          <a:prstGeom prst="rect">
            <a:avLst/>
          </a:prstGeom>
          <a:noFill/>
          <a:ln w="9525">
            <a:noFill/>
            <a:miter lim="800000"/>
            <a:headEnd/>
            <a:tailEnd/>
          </a:ln>
        </p:spPr>
      </p:pic>
      <p:sp>
        <p:nvSpPr>
          <p:cNvPr id="5" name="Title 1"/>
          <p:cNvSpPr>
            <a:spLocks noGrp="1"/>
          </p:cNvSpPr>
          <p:nvPr>
            <p:ph type="title"/>
          </p:nvPr>
        </p:nvSpPr>
        <p:spPr>
          <a:xfrm>
            <a:off x="285720" y="428604"/>
            <a:ext cx="8449718" cy="58672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eaLnBrk="1" fontAlgn="auto" hangingPunct="1">
              <a:lnSpc>
                <a:spcPct val="120000"/>
              </a:lnSpc>
              <a:spcBef>
                <a:spcPts val="580"/>
              </a:spcBef>
              <a:spcAft>
                <a:spcPts val="600"/>
              </a:spcAft>
              <a:defRPr/>
            </a:pPr>
            <a:r>
              <a:rPr lang="en-US" altLang="zh-CN" sz="3200" dirty="0" smtClean="0">
                <a:ln>
                  <a:solidFill>
                    <a:srgbClr val="FF0000"/>
                  </a:solidFill>
                </a:ln>
                <a:solidFill>
                  <a:srgbClr val="C00000"/>
                </a:solidFill>
                <a:latin typeface="黑体" pitchFamily="2" charset="-122"/>
                <a:ea typeface="黑体" pitchFamily="2" charset="-122"/>
                <a:cs typeface="+mj-cs"/>
              </a:rPr>
              <a:t>1.K-Means</a:t>
            </a:r>
            <a:r>
              <a:rPr lang="zh-CN" altLang="en-US" sz="3200" dirty="0" smtClean="0">
                <a:ln>
                  <a:solidFill>
                    <a:srgbClr val="FF0000"/>
                  </a:solidFill>
                </a:ln>
                <a:solidFill>
                  <a:srgbClr val="C00000"/>
                </a:solidFill>
                <a:latin typeface="黑体" pitchFamily="2" charset="-122"/>
                <a:ea typeface="黑体" pitchFamily="2" charset="-122"/>
                <a:cs typeface="+mj-cs"/>
              </a:rPr>
              <a:t>聚类算法介绍</a:t>
            </a:r>
            <a:endParaRPr lang="en-US" altLang="zh-CN" sz="3200" dirty="0" smtClean="0">
              <a:ln>
                <a:solidFill>
                  <a:srgbClr val="FF0000"/>
                </a:solidFill>
              </a:ln>
              <a:solidFill>
                <a:srgbClr val="C00000"/>
              </a:solidFill>
              <a:latin typeface="Arial Narrow" pitchFamily="34" charset="0"/>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p:cNvSpPr>
            <a:spLocks noGrp="1"/>
          </p:cNvSpPr>
          <p:nvPr>
            <p:ph sz="quarter" idx="1"/>
          </p:nvPr>
        </p:nvSpPr>
        <p:spPr>
          <a:xfrm>
            <a:off x="609600" y="850900"/>
            <a:ext cx="7772400" cy="4572000"/>
          </a:xfrm>
        </p:spPr>
        <p:txBody>
          <a:bodyPr/>
          <a:lstStyle/>
          <a:p>
            <a:pPr eaLnBrk="1" hangingPunct="1">
              <a:buFont typeface="Wingdings 2" pitchFamily="18" charset="2"/>
              <a:buNone/>
            </a:pPr>
            <a:r>
              <a:rPr lang="zh-CN" altLang="en-US" sz="2800" smtClean="0">
                <a:solidFill>
                  <a:srgbClr val="00B050"/>
                </a:solidFill>
                <a:latin typeface="Arial Narrow" pitchFamily="34" charset="0"/>
                <a:ea typeface="黑体" pitchFamily="2" charset="-122"/>
              </a:rPr>
              <a:t>数据点的数值类型</a:t>
            </a:r>
            <a:endParaRPr lang="en-US" altLang="zh-CN" sz="2800" smtClean="0">
              <a:solidFill>
                <a:srgbClr val="00B050"/>
              </a:solidFill>
              <a:latin typeface="Arial Narrow" pitchFamily="34" charset="0"/>
              <a:ea typeface="黑体" pitchFamily="2" charset="-122"/>
            </a:endParaRPr>
          </a:p>
          <a:p>
            <a:pPr eaLnBrk="1" hangingPunct="1">
              <a:buFont typeface="Wingdings 2" pitchFamily="18" charset="2"/>
              <a:buNone/>
            </a:pPr>
            <a:endParaRPr lang="en-US" altLang="zh-CN" smtClean="0"/>
          </a:p>
          <a:p>
            <a:pPr eaLnBrk="1" hangingPunct="1"/>
            <a:r>
              <a:rPr lang="zh-CN" altLang="en-US" smtClean="0">
                <a:latin typeface="Arial Narrow" pitchFamily="34" charset="0"/>
                <a:ea typeface="黑体" pitchFamily="2" charset="-122"/>
              </a:rPr>
              <a:t>数据点的类型可分为：</a:t>
            </a:r>
            <a:endParaRPr lang="en-US" altLang="zh-CN" smtClean="0">
              <a:latin typeface="Arial Narrow" pitchFamily="34" charset="0"/>
              <a:ea typeface="黑体" pitchFamily="2" charset="-122"/>
            </a:endParaRPr>
          </a:p>
          <a:p>
            <a:pPr lvl="1" eaLnBrk="1" hangingPunct="1">
              <a:buFont typeface="Wingdings" pitchFamily="2" charset="2"/>
              <a:buChar char="Ø"/>
            </a:pPr>
            <a:r>
              <a:rPr lang="zh-CN" altLang="en-US" smtClean="0">
                <a:solidFill>
                  <a:srgbClr val="0000FF"/>
                </a:solidFill>
                <a:latin typeface="Arial Narrow" pitchFamily="34" charset="0"/>
                <a:ea typeface="黑体" pitchFamily="2" charset="-122"/>
              </a:rPr>
              <a:t>欧氏（</a:t>
            </a:r>
            <a:r>
              <a:rPr lang="en-US" altLang="zh-CN" smtClean="0">
                <a:solidFill>
                  <a:srgbClr val="0000FF"/>
                </a:solidFill>
                <a:latin typeface="Arial Narrow" pitchFamily="34" charset="0"/>
                <a:ea typeface="黑体" pitchFamily="2" charset="-122"/>
              </a:rPr>
              <a:t>Euclidean</a:t>
            </a:r>
            <a:r>
              <a:rPr lang="zh-CN" altLang="en-US" smtClean="0">
                <a:solidFill>
                  <a:srgbClr val="0000FF"/>
                </a:solidFill>
                <a:latin typeface="Arial Narrow" pitchFamily="34" charset="0"/>
                <a:ea typeface="黑体" pitchFamily="2" charset="-122"/>
              </a:rPr>
              <a:t>）</a:t>
            </a:r>
            <a:endParaRPr lang="en-US" altLang="zh-CN" smtClean="0">
              <a:solidFill>
                <a:srgbClr val="0000FF"/>
              </a:solidFill>
              <a:latin typeface="Arial Narrow" pitchFamily="34" charset="0"/>
              <a:ea typeface="黑体" pitchFamily="2" charset="-122"/>
            </a:endParaRPr>
          </a:p>
          <a:p>
            <a:pPr lvl="1" eaLnBrk="1" hangingPunct="1">
              <a:buFont typeface="Wingdings" pitchFamily="2" charset="2"/>
              <a:buChar char="Ø"/>
            </a:pPr>
            <a:r>
              <a:rPr lang="zh-CN" altLang="en-US" smtClean="0">
                <a:solidFill>
                  <a:srgbClr val="0000FF"/>
                </a:solidFill>
                <a:latin typeface="Arial Narrow" pitchFamily="34" charset="0"/>
                <a:ea typeface="黑体" pitchFamily="2" charset="-122"/>
              </a:rPr>
              <a:t>非欧</a:t>
            </a:r>
            <a:endParaRPr lang="en-US" altLang="zh-CN" smtClean="0">
              <a:solidFill>
                <a:srgbClr val="0000FF"/>
              </a:solidFill>
              <a:latin typeface="Arial Narrow" pitchFamily="34" charset="0"/>
              <a:ea typeface="黑体" pitchFamily="2" charset="-122"/>
            </a:endParaRPr>
          </a:p>
          <a:p>
            <a:pPr eaLnBrk="1" hangingPunct="1"/>
            <a:endParaRPr lang="en-US" altLang="zh-CN" smtClean="0">
              <a:latin typeface="Arial Narrow" pitchFamily="34" charset="0"/>
              <a:ea typeface="黑体" pitchFamily="2" charset="-122"/>
            </a:endParaRPr>
          </a:p>
          <a:p>
            <a:pPr eaLnBrk="1" hangingPunct="1"/>
            <a:r>
              <a:rPr lang="zh-CN" altLang="en-US" smtClean="0">
                <a:latin typeface="Arial Narrow" pitchFamily="34" charset="0"/>
                <a:ea typeface="黑体" pitchFamily="2" charset="-122"/>
              </a:rPr>
              <a:t>这二者在数据的表示以及处理上有较大的不同：</a:t>
            </a:r>
            <a:endParaRPr lang="en-US" altLang="zh-CN" smtClean="0">
              <a:latin typeface="Arial Narrow" pitchFamily="34" charset="0"/>
              <a:ea typeface="黑体" pitchFamily="2" charset="-122"/>
            </a:endParaRPr>
          </a:p>
          <a:p>
            <a:pPr lvl="1" eaLnBrk="1" hangingPunct="1">
              <a:buFont typeface="Wingdings" pitchFamily="2" charset="2"/>
              <a:buChar char="Ø"/>
            </a:pPr>
            <a:r>
              <a:rPr lang="zh-CN" altLang="en-US" smtClean="0">
                <a:solidFill>
                  <a:srgbClr val="0000FF"/>
                </a:solidFill>
                <a:latin typeface="Arial Narrow" pitchFamily="34" charset="0"/>
                <a:ea typeface="黑体" pitchFamily="2" charset="-122"/>
              </a:rPr>
              <a:t>怎样来表示</a:t>
            </a:r>
            <a:r>
              <a:rPr lang="en-US" altLang="zh-CN" smtClean="0">
                <a:solidFill>
                  <a:srgbClr val="0000FF"/>
                </a:solidFill>
                <a:latin typeface="Arial Narrow" pitchFamily="34" charset="0"/>
                <a:ea typeface="黑体" pitchFamily="2" charset="-122"/>
              </a:rPr>
              <a:t>cluster </a:t>
            </a:r>
            <a:r>
              <a:rPr lang="zh-CN" altLang="en-US" smtClean="0">
                <a:solidFill>
                  <a:srgbClr val="0000FF"/>
                </a:solidFill>
                <a:latin typeface="Arial Narrow" pitchFamily="34" charset="0"/>
                <a:ea typeface="黑体" pitchFamily="2" charset="-122"/>
              </a:rPr>
              <a:t>？</a:t>
            </a:r>
            <a:endParaRPr lang="en-US" altLang="zh-CN" smtClean="0">
              <a:solidFill>
                <a:srgbClr val="0000FF"/>
              </a:solidFill>
              <a:latin typeface="Arial Narrow" pitchFamily="34" charset="0"/>
              <a:ea typeface="黑体" pitchFamily="2" charset="-122"/>
            </a:endParaRPr>
          </a:p>
          <a:p>
            <a:pPr lvl="1" eaLnBrk="1" hangingPunct="1">
              <a:buFont typeface="Wingdings" pitchFamily="2" charset="2"/>
              <a:buChar char="Ø"/>
            </a:pPr>
            <a:r>
              <a:rPr lang="zh-CN" altLang="en-US" smtClean="0">
                <a:solidFill>
                  <a:srgbClr val="0000FF"/>
                </a:solidFill>
                <a:latin typeface="Arial Narrow" pitchFamily="34" charset="0"/>
                <a:ea typeface="黑体" pitchFamily="2" charset="-122"/>
              </a:rPr>
              <a:t>怎样来计算相似度</a:t>
            </a:r>
          </a:p>
        </p:txBody>
      </p:sp>
      <p:sp>
        <p:nvSpPr>
          <p:cNvPr id="5" name="Title 1"/>
          <p:cNvSpPr>
            <a:spLocks noGrp="1"/>
          </p:cNvSpPr>
          <p:nvPr>
            <p:ph type="title"/>
          </p:nvPr>
        </p:nvSpPr>
        <p:spPr>
          <a:xfrm>
            <a:off x="428596" y="357166"/>
            <a:ext cx="8449718" cy="428628"/>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274320" indent="-274320" algn="r" eaLnBrk="1" fontAlgn="auto" hangingPunct="1">
              <a:lnSpc>
                <a:spcPct val="120000"/>
              </a:lnSpc>
              <a:spcBef>
                <a:spcPts val="580"/>
              </a:spcBef>
              <a:spcAft>
                <a:spcPts val="600"/>
              </a:spcAft>
              <a:defRPr/>
            </a:pPr>
            <a:r>
              <a:rPr lang="en-US" altLang="zh-CN" sz="2400" dirty="0" smtClean="0">
                <a:ln>
                  <a:solidFill>
                    <a:srgbClr val="FF0000"/>
                  </a:solidFill>
                </a:ln>
                <a:solidFill>
                  <a:srgbClr val="C00000"/>
                </a:solidFill>
                <a:latin typeface="黑体" pitchFamily="2" charset="-122"/>
                <a:ea typeface="黑体" pitchFamily="2" charset="-122"/>
                <a:cs typeface="+mj-cs"/>
              </a:rPr>
              <a:t>K-Means</a:t>
            </a:r>
            <a:r>
              <a:rPr lang="zh-CN" altLang="en-US" sz="2400" dirty="0" smtClean="0">
                <a:ln>
                  <a:solidFill>
                    <a:srgbClr val="FF0000"/>
                  </a:solidFill>
                </a:ln>
                <a:solidFill>
                  <a:srgbClr val="C00000"/>
                </a:solidFill>
                <a:latin typeface="黑体" pitchFamily="2" charset="-122"/>
                <a:ea typeface="黑体" pitchFamily="2" charset="-122"/>
                <a:cs typeface="+mj-cs"/>
              </a:rPr>
              <a:t>聚类算法介绍</a:t>
            </a:r>
            <a:endParaRPr lang="en-US" altLang="zh-CN" sz="2400" dirty="0" smtClean="0">
              <a:ln>
                <a:solidFill>
                  <a:srgbClr val="FF0000"/>
                </a:solidFill>
              </a:ln>
              <a:solidFill>
                <a:srgbClr val="C00000"/>
              </a:solidFill>
              <a:latin typeface="Arial Narrow" pitchFamily="34" charset="0"/>
              <a:ea typeface="黑体" pitchFamily="2" charset="-122"/>
              <a:cs typeface="+mj-cs"/>
            </a:endParaRPr>
          </a:p>
        </p:txBody>
      </p:sp>
    </p:spTree>
  </p:cSld>
  <p:clrMapOvr>
    <a:masterClrMapping/>
  </p:clrMapOvr>
  <p:transition spd="med">
    <p:pull dir="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2913</TotalTime>
  <Words>5432</Words>
  <Application>Microsoft Office PowerPoint</Application>
  <PresentationFormat>全屏显示(4:3)</PresentationFormat>
  <Paragraphs>695</Paragraphs>
  <Slides>62</Slides>
  <Notes>0</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Equity</vt:lpstr>
      <vt:lpstr>Ch 9. 数据挖掘基础算法</vt:lpstr>
      <vt:lpstr>幻灯片 2</vt:lpstr>
      <vt:lpstr>9.1 数据挖掘并行算法研究的重要性</vt:lpstr>
      <vt:lpstr>数据挖掘并行算法研究的重要性</vt:lpstr>
      <vt:lpstr>数据挖掘并行算法研究的重要性</vt:lpstr>
      <vt:lpstr>幻灯片 6</vt:lpstr>
      <vt:lpstr>9.2 基于MapReduce的K-Means聚类算法</vt:lpstr>
      <vt:lpstr>1.K-Means聚类算法介绍</vt:lpstr>
      <vt:lpstr>K-Means聚类算法介绍</vt:lpstr>
      <vt:lpstr>K-Means聚类算法介绍</vt:lpstr>
      <vt:lpstr>K-Means聚类算法介绍</vt:lpstr>
      <vt:lpstr>K-Means聚类算法介绍</vt:lpstr>
      <vt:lpstr>K-Means聚类算法介绍</vt:lpstr>
      <vt:lpstr>K-Means聚类算法介绍</vt:lpstr>
      <vt:lpstr>K-Means聚类算法介绍</vt:lpstr>
      <vt:lpstr>K-Means聚类算法介绍</vt:lpstr>
      <vt:lpstr>K-Means聚类算法介绍</vt:lpstr>
      <vt:lpstr>K-Means聚类算法介绍</vt:lpstr>
      <vt:lpstr>K-Means聚类算法介绍</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9.3 基于MapReduce的分类并行算法</vt:lpstr>
      <vt:lpstr>幻灯片 34</vt:lpstr>
      <vt:lpstr>分类问题基本描述</vt:lpstr>
      <vt:lpstr>2.K-最近邻(KNN)分类并行化算法</vt:lpstr>
      <vt:lpstr>K-最近邻(KNN)分类并行化算法</vt:lpstr>
      <vt:lpstr>K-最近邻(KNN)分类并行化算法</vt:lpstr>
      <vt:lpstr>3.朴素贝叶斯分类并行化算法</vt:lpstr>
      <vt:lpstr>朴素贝叶斯分类并行化算法</vt:lpstr>
      <vt:lpstr>朴素贝叶斯分类并行化算法</vt:lpstr>
      <vt:lpstr>朴素贝叶斯分类并行化算法</vt:lpstr>
      <vt:lpstr>朴素贝叶斯分类并行化算法</vt:lpstr>
      <vt:lpstr>4.SVM短文本多分类并行化算法</vt:lpstr>
      <vt:lpstr>SVM短文本多分类并行化算法</vt:lpstr>
      <vt:lpstr>SVM短文本多分类并行化算法</vt:lpstr>
      <vt:lpstr>SVM短文本多分类并行化算法</vt:lpstr>
      <vt:lpstr>SVM短文本多分类并行化算法</vt:lpstr>
      <vt:lpstr>SVM短文本多分类并行化算法</vt:lpstr>
      <vt:lpstr>幻灯片 50</vt:lpstr>
      <vt:lpstr>9.4 基于MapReduce的频繁项集挖掘算法</vt:lpstr>
      <vt:lpstr>幻灯片 52</vt:lpstr>
      <vt:lpstr>频繁项集挖掘问题概述</vt:lpstr>
      <vt:lpstr>频繁项集挖掘问题概述</vt:lpstr>
      <vt:lpstr>2. 现有算法概述</vt:lpstr>
      <vt:lpstr>现有算法概述</vt:lpstr>
      <vt:lpstr>3. PSON：基于MapReduce的并行化算法</vt:lpstr>
      <vt:lpstr>PSON：基于MapReduce的并行化SON算法</vt:lpstr>
      <vt:lpstr>PSON：基于MapReduce的并行化SON算法</vt:lpstr>
      <vt:lpstr>4. 并行化算法实验结果</vt:lpstr>
      <vt:lpstr>并行化SON算法实验结果</vt:lpstr>
      <vt:lpstr>幻灯片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KMeans聚类算法在MapReduce上的并行化实现</dc:title>
  <dc:creator>xiao tao</dc:creator>
  <cp:lastModifiedBy>Yihua Huang</cp:lastModifiedBy>
  <cp:revision>371</cp:revision>
  <dcterms:created xsi:type="dcterms:W3CDTF">2011-04-02T07:58:10Z</dcterms:created>
  <dcterms:modified xsi:type="dcterms:W3CDTF">2017-11-08T14:14:08Z</dcterms:modified>
</cp:coreProperties>
</file>