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3"/>
  </p:notesMasterIdLst>
  <p:sldIdLst>
    <p:sldId id="256" r:id="rId3"/>
    <p:sldId id="263" r:id="rId4"/>
    <p:sldId id="258" r:id="rId5"/>
    <p:sldId id="673" r:id="rId6"/>
    <p:sldId id="674" r:id="rId7"/>
    <p:sldId id="260" r:id="rId8"/>
    <p:sldId id="261" r:id="rId9"/>
    <p:sldId id="262" r:id="rId10"/>
    <p:sldId id="264" r:id="rId11"/>
    <p:sldId id="675" r:id="rId12"/>
    <p:sldId id="265" r:id="rId13"/>
    <p:sldId id="271" r:id="rId14"/>
    <p:sldId id="411" r:id="rId15"/>
    <p:sldId id="270" r:id="rId16"/>
    <p:sldId id="412" r:id="rId17"/>
    <p:sldId id="266" r:id="rId18"/>
    <p:sldId id="272" r:id="rId19"/>
    <p:sldId id="417" r:id="rId20"/>
    <p:sldId id="267" r:id="rId21"/>
    <p:sldId id="268" r:id="rId22"/>
    <p:sldId id="383" r:id="rId23"/>
    <p:sldId id="282" r:id="rId24"/>
    <p:sldId id="273" r:id="rId25"/>
    <p:sldId id="274" r:id="rId26"/>
    <p:sldId id="275" r:id="rId27"/>
    <p:sldId id="276" r:id="rId28"/>
    <p:sldId id="277" r:id="rId29"/>
    <p:sldId id="278" r:id="rId30"/>
    <p:sldId id="279" r:id="rId31"/>
    <p:sldId id="676" r:id="rId32"/>
    <p:sldId id="283" r:id="rId33"/>
    <p:sldId id="280" r:id="rId34"/>
    <p:sldId id="284" r:id="rId35"/>
    <p:sldId id="677" r:id="rId36"/>
    <p:sldId id="554" r:id="rId37"/>
    <p:sldId id="285" r:id="rId38"/>
    <p:sldId id="678" r:id="rId39"/>
    <p:sldId id="287" r:id="rId40"/>
    <p:sldId id="439" r:id="rId41"/>
    <p:sldId id="299" r:id="rId42"/>
    <p:sldId id="300" r:id="rId43"/>
    <p:sldId id="288" r:id="rId44"/>
    <p:sldId id="438" r:id="rId45"/>
    <p:sldId id="386" r:id="rId46"/>
    <p:sldId id="384" r:id="rId47"/>
    <p:sldId id="385" r:id="rId48"/>
    <p:sldId id="387" r:id="rId49"/>
    <p:sldId id="679" r:id="rId50"/>
    <p:sldId id="301" r:id="rId51"/>
    <p:sldId id="414" r:id="rId52"/>
    <p:sldId id="289" r:id="rId53"/>
    <p:sldId id="440" r:id="rId54"/>
    <p:sldId id="416" r:id="rId55"/>
    <p:sldId id="290" r:id="rId56"/>
    <p:sldId id="415" r:id="rId57"/>
    <p:sldId id="291" r:id="rId58"/>
    <p:sldId id="389" r:id="rId59"/>
    <p:sldId id="292" r:id="rId60"/>
    <p:sldId id="680" r:id="rId61"/>
    <p:sldId id="419" r:id="rId62"/>
    <p:sldId id="390" r:id="rId63"/>
    <p:sldId id="298" r:id="rId64"/>
    <p:sldId id="391" r:id="rId65"/>
    <p:sldId id="293" r:id="rId66"/>
    <p:sldId id="294" r:id="rId67"/>
    <p:sldId id="681" r:id="rId68"/>
    <p:sldId id="393" r:id="rId69"/>
    <p:sldId id="394" r:id="rId70"/>
    <p:sldId id="395" r:id="rId71"/>
    <p:sldId id="396" r:id="rId72"/>
    <p:sldId id="398" r:id="rId73"/>
    <p:sldId id="303" r:id="rId74"/>
    <p:sldId id="304" r:id="rId75"/>
    <p:sldId id="441" r:id="rId76"/>
    <p:sldId id="308" r:id="rId77"/>
    <p:sldId id="309" r:id="rId78"/>
    <p:sldId id="310" r:id="rId79"/>
    <p:sldId id="311" r:id="rId80"/>
    <p:sldId id="401" r:id="rId81"/>
    <p:sldId id="392" r:id="rId82"/>
    <p:sldId id="402" r:id="rId83"/>
    <p:sldId id="437" r:id="rId84"/>
    <p:sldId id="853" r:id="rId85"/>
    <p:sldId id="929" r:id="rId86"/>
    <p:sldId id="930" r:id="rId87"/>
    <p:sldId id="934" r:id="rId88"/>
    <p:sldId id="931" r:id="rId89"/>
    <p:sldId id="932" r:id="rId90"/>
    <p:sldId id="933" r:id="rId91"/>
    <p:sldId id="937" r:id="rId92"/>
    <p:sldId id="938" r:id="rId93"/>
    <p:sldId id="939" r:id="rId94"/>
    <p:sldId id="940" r:id="rId95"/>
    <p:sldId id="941" r:id="rId96"/>
    <p:sldId id="312" r:id="rId97"/>
    <p:sldId id="313" r:id="rId98"/>
    <p:sldId id="442" r:id="rId99"/>
    <p:sldId id="314" r:id="rId100"/>
    <p:sldId id="421" r:id="rId101"/>
    <p:sldId id="315" r:id="rId102"/>
    <p:sldId id="422" r:id="rId103"/>
    <p:sldId id="316" r:id="rId104"/>
    <p:sldId id="317" r:id="rId105"/>
    <p:sldId id="423" r:id="rId106"/>
    <p:sldId id="318" r:id="rId107"/>
    <p:sldId id="319" r:id="rId108"/>
    <p:sldId id="320" r:id="rId109"/>
    <p:sldId id="321" r:id="rId110"/>
    <p:sldId id="322" r:id="rId111"/>
    <p:sldId id="323" r:id="rId112"/>
    <p:sldId id="324" r:id="rId113"/>
    <p:sldId id="403" r:id="rId114"/>
    <p:sldId id="325" r:id="rId115"/>
    <p:sldId id="418" r:id="rId116"/>
    <p:sldId id="327" r:id="rId117"/>
    <p:sldId id="328" r:id="rId118"/>
    <p:sldId id="329" r:id="rId119"/>
    <p:sldId id="330" r:id="rId120"/>
    <p:sldId id="331" r:id="rId121"/>
    <p:sldId id="332" r:id="rId122"/>
    <p:sldId id="333" r:id="rId123"/>
    <p:sldId id="334" r:id="rId124"/>
    <p:sldId id="335" r:id="rId125"/>
    <p:sldId id="404" r:id="rId126"/>
    <p:sldId id="337" r:id="rId127"/>
    <p:sldId id="338" r:id="rId128"/>
    <p:sldId id="339" r:id="rId129"/>
    <p:sldId id="340" r:id="rId130"/>
    <p:sldId id="341" r:id="rId131"/>
    <p:sldId id="342" r:id="rId132"/>
    <p:sldId id="424" r:id="rId133"/>
    <p:sldId id="343" r:id="rId134"/>
    <p:sldId id="425" r:id="rId135"/>
    <p:sldId id="344" r:id="rId136"/>
    <p:sldId id="345" r:id="rId137"/>
    <p:sldId id="346" r:id="rId138"/>
    <p:sldId id="347" r:id="rId139"/>
    <p:sldId id="348" r:id="rId140"/>
    <p:sldId id="349" r:id="rId141"/>
    <p:sldId id="350" r:id="rId142"/>
    <p:sldId id="351" r:id="rId143"/>
    <p:sldId id="352" r:id="rId144"/>
    <p:sldId id="826" r:id="rId145"/>
    <p:sldId id="426" r:id="rId146"/>
    <p:sldId id="353" r:id="rId147"/>
    <p:sldId id="427" r:id="rId148"/>
    <p:sldId id="354" r:id="rId149"/>
    <p:sldId id="355" r:id="rId150"/>
    <p:sldId id="428" r:id="rId151"/>
    <p:sldId id="356" r:id="rId152"/>
    <p:sldId id="357" r:id="rId153"/>
    <p:sldId id="369" r:id="rId154"/>
    <p:sldId id="429" r:id="rId155"/>
    <p:sldId id="370" r:id="rId156"/>
    <p:sldId id="371" r:id="rId157"/>
    <p:sldId id="372" r:id="rId158"/>
    <p:sldId id="430" r:id="rId159"/>
    <p:sldId id="374" r:id="rId160"/>
    <p:sldId id="431" r:id="rId161"/>
    <p:sldId id="373" r:id="rId162"/>
    <p:sldId id="375" r:id="rId163"/>
    <p:sldId id="376" r:id="rId164"/>
    <p:sldId id="377" r:id="rId165"/>
    <p:sldId id="378" r:id="rId166"/>
    <p:sldId id="379" r:id="rId167"/>
    <p:sldId id="380" r:id="rId168"/>
    <p:sldId id="432" r:id="rId169"/>
    <p:sldId id="381" r:id="rId170"/>
    <p:sldId id="434" r:id="rId171"/>
    <p:sldId id="1018" r:id="rId17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00"/>
    <a:srgbClr val="99CCFF"/>
    <a:srgbClr val="CC9900"/>
    <a:srgbClr val="FF9900"/>
    <a:srgbClr val="C0C0C0"/>
    <a:srgbClr val="6666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26"/>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6" Type="http://schemas.openxmlformats.org/officeDocument/2006/relationships/tableStyles" Target="tableStyles.xml"/><Relationship Id="rId175" Type="http://schemas.openxmlformats.org/officeDocument/2006/relationships/viewProps" Target="viewProps.xml"/><Relationship Id="rId174" Type="http://schemas.openxmlformats.org/officeDocument/2006/relationships/presProps" Target="presProps.xml"/><Relationship Id="rId173" Type="http://schemas.openxmlformats.org/officeDocument/2006/relationships/notesMaster" Target="notesMasters/notesMaster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0213" cy="457200"/>
          </a:xfrm>
          <a:prstGeom prst="rect">
            <a:avLst/>
          </a:prstGeom>
          <a:noFill/>
          <a:ln w="9525">
            <a:noFill/>
          </a:ln>
        </p:spPr>
        <p:txBody>
          <a:bodyPr/>
          <a:p>
            <a:pPr lvl="0" algn="l" eaLnBrk="1" fontAlgn="base" hangingPunct="1"/>
            <a:endParaRPr lang="en-US" altLang="x-none" sz="1200" strike="noStrike" noProof="1" dirty="0"/>
          </a:p>
        </p:txBody>
      </p:sp>
      <p:sp>
        <p:nvSpPr>
          <p:cNvPr id="2051" name="Rectangle 3"/>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lang="en-US" altLang="x-none" sz="1200" strike="noStrike" noProof="1" dirty="0"/>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0213" cy="457200"/>
          </a:xfrm>
          <a:prstGeom prst="rect">
            <a:avLst/>
          </a:prstGeom>
          <a:noFill/>
          <a:ln w="9525">
            <a:noFill/>
          </a:ln>
        </p:spPr>
        <p:txBody>
          <a:bodyPr anchor="b"/>
          <a:p>
            <a:pPr lvl="0" algn="l" eaLnBrk="1" fontAlgn="base" hangingPunct="1"/>
            <a:endParaRPr lang="en-US" altLang="x-none" sz="1200" strike="noStrike" noProof="1" dirty="0"/>
          </a:p>
        </p:txBody>
      </p:sp>
      <p:sp>
        <p:nvSpPr>
          <p:cNvPr id="2055"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6172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228600"/>
            <a:ext cx="5716657" cy="6172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838200"/>
            <a:ext cx="3808476" cy="5562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838200"/>
            <a:ext cx="3808476" cy="5562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685800" y="228600"/>
            <a:ext cx="7772400" cy="457200"/>
          </a:xfrm>
          <a:prstGeom prst="rect">
            <a:avLst/>
          </a:prstGeom>
          <a:noFill/>
          <a:ln w="9525">
            <a:noFill/>
          </a:ln>
        </p:spPr>
        <p:txBody>
          <a:bodyPr tIns="0" bIns="0"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85800" y="838200"/>
            <a:ext cx="7772400" cy="55626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5"/>
          <p:cNvSpPr>
            <a:spLocks noGrp="1"/>
          </p:cNvSpPr>
          <p:nvPr>
            <p:ph type="ftr" sz="quarter" idx="3"/>
          </p:nvPr>
        </p:nvSpPr>
        <p:spPr>
          <a:xfrm>
            <a:off x="0" y="6629400"/>
            <a:ext cx="5029200" cy="228600"/>
          </a:xfrm>
          <a:prstGeom prst="rect">
            <a:avLst/>
          </a:prstGeom>
          <a:noFill/>
          <a:ln w="9525">
            <a:noFill/>
          </a:ln>
        </p:spPr>
        <p:txBody>
          <a:bodyPr/>
          <a:lstStyle>
            <a:lvl1pPr algn="l">
              <a:defRPr sz="1000" i="1"/>
            </a:lvl1pPr>
          </a:lstStyle>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i="1" strike="noStrike" noProof="1" dirty="0">
                <a:latin typeface="Times New Roman" panose="02020603050405020304" pitchFamily="2" charset="0"/>
                <a:ea typeface="宋体" panose="02010600030101010101" pitchFamily="2" charset="-122"/>
                <a:cs typeface="+mn-ea"/>
              </a:rPr>
              <a:t>年度</a:t>
            </a:r>
            <a:r>
              <a:rPr lang="en-US" altLang="x-none" sz="1000" i="1" strike="noStrike" noProof="1" dirty="0">
                <a:latin typeface="Times New Roman" panose="02020603050405020304" pitchFamily="2" charset="0"/>
                <a:ea typeface="宋体" panose="02010600030101010101" pitchFamily="2" charset="-122"/>
                <a:cs typeface="+mn-ea"/>
              </a:rPr>
              <a:t>-</a:t>
            </a:r>
            <a:r>
              <a:rPr lang="zh-CN" altLang="en-US" sz="1000" i="1" strike="noStrike" noProof="1" dirty="0">
                <a:latin typeface="Times New Roman" panose="02020603050405020304" pitchFamily="2" charset="0"/>
                <a:ea typeface="宋体" panose="02010600030101010101" pitchFamily="2" charset="-122"/>
                <a:cs typeface="+mn-ea"/>
              </a:rPr>
              <a:t>教育部</a:t>
            </a:r>
            <a:r>
              <a:rPr lang="en-US" altLang="x-none" sz="1000" i="1" strike="noStrike" noProof="1" dirty="0">
                <a:latin typeface="Times New Roman" panose="02020603050405020304" pitchFamily="2" charset="0"/>
                <a:ea typeface="宋体" panose="02010600030101010101" pitchFamily="2" charset="-122"/>
                <a:cs typeface="+mn-ea"/>
              </a:rPr>
              <a:t>-IBM</a:t>
            </a:r>
            <a:r>
              <a:rPr lang="zh-CN" altLang="en-US" sz="1000" i="1" strike="noStrike" noProof="1" dirty="0">
                <a:latin typeface="Times New Roman" panose="02020603050405020304" pitchFamily="2" charset="0"/>
                <a:ea typeface="宋体" panose="02010600030101010101" pitchFamily="2" charset="-122"/>
                <a:cs typeface="+mn-ea"/>
              </a:rPr>
              <a:t>精品课程—版权所有</a:t>
            </a:r>
            <a:r>
              <a:rPr lang="en-US" altLang="x-none" sz="1000" i="1" strike="noStrike" noProof="1" dirty="0">
                <a:latin typeface="Times New Roman" panose="02020603050405020304" pitchFamily="2" charset="0"/>
                <a:ea typeface="宋体" panose="02010600030101010101" pitchFamily="2" charset="-122"/>
                <a:cs typeface="+mn-ea"/>
              </a:rPr>
              <a:t>(C)-</a:t>
            </a:r>
            <a:r>
              <a:rPr lang="zh-CN" altLang="en-US" sz="1000" i="1" strike="noStrike" noProof="1" dirty="0">
                <a:latin typeface="Times New Roman" panose="02020603050405020304" pitchFamily="2" charset="0"/>
                <a:ea typeface="宋体" panose="02010600030101010101" pitchFamily="2" charset="-122"/>
                <a:cs typeface="+mn-ea"/>
              </a:rPr>
              <a:t>南京大学计算机科学与技术系</a:t>
            </a:r>
            <a:endParaRPr lang="en-US" altLang="x-none" sz="1000" i="1" strike="noStrike" noProof="1" dirty="0"/>
          </a:p>
        </p:txBody>
      </p:sp>
      <p:sp>
        <p:nvSpPr>
          <p:cNvPr id="1029" name="Rectangle 6"/>
          <p:cNvSpPr>
            <a:spLocks noGrp="1"/>
          </p:cNvSpPr>
          <p:nvPr>
            <p:ph type="sldNum" sz="quarter" idx="4"/>
          </p:nvPr>
        </p:nvSpPr>
        <p:spPr>
          <a:xfrm>
            <a:off x="7162800" y="6553200"/>
            <a:ext cx="1905000" cy="228600"/>
          </a:xfrm>
          <a:prstGeom prst="rect">
            <a:avLst/>
          </a:prstGeom>
          <a:noFill/>
          <a:ln w="9525">
            <a:noFill/>
          </a:ln>
        </p:spPr>
        <p:txBody>
          <a:bodyPr/>
          <a:lstStyle>
            <a:lvl1pPr algn="r">
              <a:defRPr sz="1400" b="1">
                <a:solidFill>
                  <a:schemeClr val="accent1"/>
                </a:solidFill>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1030" name="Line 8"/>
          <p:cNvSpPr/>
          <p:nvPr userDrawn="1"/>
        </p:nvSpPr>
        <p:spPr>
          <a:xfrm>
            <a:off x="0" y="685800"/>
            <a:ext cx="9144000" cy="0"/>
          </a:xfrm>
          <a:prstGeom prst="line">
            <a:avLst/>
          </a:prstGeom>
          <a:ln w="38100" cap="flat" cmpd="sng">
            <a:solidFill>
              <a:srgbClr val="FF9900"/>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2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2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2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20000"/>
        </a:lnSpc>
        <a:spcBef>
          <a:spcPct val="20000"/>
        </a:spcBef>
        <a:spcAft>
          <a:spcPct val="0"/>
        </a:spcAft>
        <a:buFont typeface="Wingdings" panose="05000000000000000000" pitchFamily="2" charset="2"/>
        <a:buChar char="¤"/>
        <a:defRPr sz="2000" b="1" i="0" u="none" kern="1200" baseline="0">
          <a:solidFill>
            <a:schemeClr val="accent2"/>
          </a:solidFill>
          <a:latin typeface="+mn-lt"/>
          <a:ea typeface="+mn-ea"/>
          <a:cs typeface="+mn-cs"/>
        </a:defRPr>
      </a:lvl5pPr>
      <a:lvl6pPr marL="2514600" lvl="5" indent="-228600" algn="l" defTabSz="914400" eaLnBrk="0" fontAlgn="base" latinLnBrk="0" hangingPunct="0">
        <a:lnSpc>
          <a:spcPct val="120000"/>
        </a:lnSpc>
        <a:spcBef>
          <a:spcPct val="20000"/>
        </a:spcBef>
        <a:spcAft>
          <a:spcPct val="0"/>
        </a:spcAft>
        <a:buFont typeface="Wingdings" panose="05000000000000000000" pitchFamily="2" charset="2"/>
        <a:buChar char="¤"/>
        <a:defRPr sz="2000" b="1" i="0" u="none" kern="1200" baseline="0">
          <a:solidFill>
            <a:schemeClr val="accent2"/>
          </a:solidFill>
          <a:latin typeface="+mn-lt"/>
          <a:ea typeface="+mn-ea"/>
          <a:cs typeface="+mn-cs"/>
        </a:defRPr>
      </a:lvl6pPr>
      <a:lvl7pPr marL="2971800" lvl="6" indent="-228600" algn="l" defTabSz="914400" eaLnBrk="0" fontAlgn="base" latinLnBrk="0" hangingPunct="0">
        <a:lnSpc>
          <a:spcPct val="120000"/>
        </a:lnSpc>
        <a:spcBef>
          <a:spcPct val="20000"/>
        </a:spcBef>
        <a:spcAft>
          <a:spcPct val="0"/>
        </a:spcAft>
        <a:buFont typeface="Wingdings" panose="05000000000000000000" pitchFamily="2" charset="2"/>
        <a:buChar char="¤"/>
        <a:defRPr sz="2000" b="1" i="0" u="none" kern="1200" baseline="0">
          <a:solidFill>
            <a:schemeClr val="accent2"/>
          </a:solidFill>
          <a:latin typeface="+mn-lt"/>
          <a:ea typeface="+mn-ea"/>
          <a:cs typeface="+mn-cs"/>
        </a:defRPr>
      </a:lvl7pPr>
      <a:lvl8pPr marL="3429000" lvl="7" indent="-228600" algn="l" defTabSz="914400" eaLnBrk="0" fontAlgn="base" latinLnBrk="0" hangingPunct="0">
        <a:lnSpc>
          <a:spcPct val="120000"/>
        </a:lnSpc>
        <a:spcBef>
          <a:spcPct val="20000"/>
        </a:spcBef>
        <a:spcAft>
          <a:spcPct val="0"/>
        </a:spcAft>
        <a:buFont typeface="Wingdings" panose="05000000000000000000" pitchFamily="2" charset="2"/>
        <a:buChar char="¤"/>
        <a:defRPr sz="2000" b="1" i="0" u="none" kern="1200" baseline="0">
          <a:solidFill>
            <a:schemeClr val="accent2"/>
          </a:solidFill>
          <a:latin typeface="+mn-lt"/>
          <a:ea typeface="+mn-ea"/>
          <a:cs typeface="+mn-cs"/>
        </a:defRPr>
      </a:lvl8pPr>
      <a:lvl9pPr marL="3886200" lvl="8" indent="-228600" algn="l" defTabSz="914400" eaLnBrk="0" fontAlgn="base" latinLnBrk="0" hangingPunct="0">
        <a:lnSpc>
          <a:spcPct val="120000"/>
        </a:lnSpc>
        <a:spcBef>
          <a:spcPct val="20000"/>
        </a:spcBef>
        <a:spcAft>
          <a:spcPct val="0"/>
        </a:spcAft>
        <a:buFont typeface="Wingdings" panose="05000000000000000000" pitchFamily="2" charset="2"/>
        <a:buChar char="¤"/>
        <a:defRPr sz="2000" b="1" i="0" u="none" kern="1200" baseline="0">
          <a:solidFill>
            <a:schemeClr val="accent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19.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oleObject" Target="../embeddings/oleObject20.bin"/></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21.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en.wikipedia.org/wiki/Foreign_ke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164.xml"/><Relationship Id="rId4" Type="http://schemas.openxmlformats.org/officeDocument/2006/relationships/slide" Target="slide141.xml"/><Relationship Id="rId3" Type="http://schemas.openxmlformats.org/officeDocument/2006/relationships/slide" Target="slide32.xml"/><Relationship Id="rId2" Type="http://schemas.openxmlformats.org/officeDocument/2006/relationships/slide" Target="slide23.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slide" Target="slide30.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en.wikipedia.org/wiki/Peter_Chen" TargetMode="External"/><Relationship Id="rId1" Type="http://schemas.openxmlformats.org/officeDocument/2006/relationships/hyperlink" Target="http://en.wikipedia.org/wiki/Entity-relationship_mode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1.wmf"/><Relationship Id="rId3" Type="http://schemas.openxmlformats.org/officeDocument/2006/relationships/oleObject" Target="../embeddings/oleObject17.bin"/><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ch02_exp_of_ER_2.ppt" TargetMode="External"/><Relationship Id="rId1" Type="http://schemas.openxmlformats.org/officeDocument/2006/relationships/hyperlink" Target="ch02_exp_of_ER_1.pp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h02_EER_design.pp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18.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en.wikipedia.org/wiki/Database_mode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838200" y="1066800"/>
            <a:ext cx="7543800" cy="4114800"/>
          </a:xfrm>
        </p:spPr>
        <p:txBody>
          <a:bodyPr wrap="square" tIns="0" bIns="0" anchor="ctr"/>
          <a:lstStyle>
            <a:lvl1pPr lvl="0">
              <a:defRPr/>
            </a:lvl1pPr>
          </a:lstStyle>
          <a:p>
            <a:pPr lvl="0" indent="0" eaLnBrk="1" hangingPunct="1"/>
            <a:r>
              <a:rPr lang="zh-CN" altLang="en-US" sz="3600" dirty="0">
                <a:latin typeface="宋体" panose="02010600030101010101" pitchFamily="2" charset="-122"/>
              </a:rPr>
              <a:t>第2章  数据模型</a:t>
            </a:r>
            <a:endParaRPr lang="en-US" altLang="x-none" sz="3600" b="0" dirty="0">
              <a:ea typeface="方正姚体" panose="02010601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2289"/>
          <p:cNvSpPr>
            <a:spLocks noGrp="1"/>
          </p:cNvSpPr>
          <p:nvPr>
            <p:ph type="title"/>
          </p:nvPr>
        </p:nvSpPr>
        <p:spPr/>
        <p:txBody>
          <a:bodyPr tIns="0" bIns="0" anchor="ctr"/>
          <a:p>
            <a:r>
              <a:rPr lang="zh-CN" altLang="en-US"/>
              <a:t>三种数据模型之间的关系</a:t>
            </a:r>
            <a:endParaRPr lang="zh-CN" altLang="en-US"/>
          </a:p>
        </p:txBody>
      </p:sp>
      <p:grpSp>
        <p:nvGrpSpPr>
          <p:cNvPr id="12291" name="组合 12290"/>
          <p:cNvGrpSpPr/>
          <p:nvPr/>
        </p:nvGrpSpPr>
        <p:grpSpPr>
          <a:xfrm>
            <a:off x="203200" y="774700"/>
            <a:ext cx="1631950" cy="3906838"/>
            <a:chOff x="0" y="0"/>
            <a:chExt cx="2572" cy="6152"/>
          </a:xfrm>
        </p:grpSpPr>
        <p:sp>
          <p:nvSpPr>
            <p:cNvPr id="2" name="文本框 12291"/>
            <p:cNvSpPr txBox="1"/>
            <p:nvPr/>
          </p:nvSpPr>
          <p:spPr>
            <a:xfrm>
              <a:off x="78" y="704"/>
              <a:ext cx="2494" cy="754"/>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algn="ctr"/>
              <a:r>
                <a:rPr lang="zh-CN" altLang="en-US" b="1" dirty="0">
                  <a:latin typeface="Times New Roman" panose="02020603050405020304" pitchFamily="2" charset="0"/>
                </a:rPr>
                <a:t>应用要求</a:t>
              </a:r>
              <a:endParaRPr lang="zh-CN" altLang="en-US" b="1" dirty="0">
                <a:latin typeface="Times New Roman" panose="02020603050405020304" pitchFamily="2" charset="0"/>
              </a:endParaRPr>
            </a:p>
          </p:txBody>
        </p:sp>
        <p:sp>
          <p:nvSpPr>
            <p:cNvPr id="12292" name="文本框 12292"/>
            <p:cNvSpPr txBox="1"/>
            <p:nvPr/>
          </p:nvSpPr>
          <p:spPr>
            <a:xfrm>
              <a:off x="52" y="0"/>
              <a:ext cx="2494" cy="720"/>
            </a:xfrm>
            <a:prstGeom prst="rect">
              <a:avLst/>
            </a:prstGeom>
            <a:noFill/>
            <a:ln w="9525">
              <a:noFill/>
            </a:ln>
          </p:spPr>
          <p:txBody>
            <a:bodyPr wrap="square" anchor="t">
              <a:spAutoFit/>
            </a:bodyPr>
            <a:p>
              <a:pPr algn="ctr"/>
              <a:r>
                <a:rPr lang="zh-CN" altLang="en-US" b="1" dirty="0">
                  <a:latin typeface="Times New Roman" panose="02020603050405020304" pitchFamily="2" charset="0"/>
                </a:rPr>
                <a:t>应用 1</a:t>
              </a:r>
              <a:endParaRPr lang="zh-CN" altLang="en-US" dirty="0">
                <a:latin typeface="Times New Roman" panose="02020603050405020304" pitchFamily="2" charset="0"/>
              </a:endParaRPr>
            </a:p>
          </p:txBody>
        </p:sp>
        <p:sp>
          <p:nvSpPr>
            <p:cNvPr id="12293" name="文本框 12293"/>
            <p:cNvSpPr txBox="1"/>
            <p:nvPr/>
          </p:nvSpPr>
          <p:spPr>
            <a:xfrm>
              <a:off x="52" y="2260"/>
              <a:ext cx="2494" cy="754"/>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algn="ctr"/>
              <a:r>
                <a:rPr lang="zh-CN" altLang="en-US" b="1" dirty="0">
                  <a:latin typeface="Times New Roman" panose="02020603050405020304" pitchFamily="2" charset="0"/>
                </a:rPr>
                <a:t>应用要求</a:t>
              </a:r>
              <a:endParaRPr lang="zh-CN" altLang="en-US" b="1" dirty="0">
                <a:latin typeface="Times New Roman" panose="02020603050405020304" pitchFamily="2" charset="0"/>
              </a:endParaRPr>
            </a:p>
          </p:txBody>
        </p:sp>
        <p:sp>
          <p:nvSpPr>
            <p:cNvPr id="12294" name="文本框 12294"/>
            <p:cNvSpPr txBox="1"/>
            <p:nvPr/>
          </p:nvSpPr>
          <p:spPr>
            <a:xfrm>
              <a:off x="26" y="1556"/>
              <a:ext cx="2494" cy="720"/>
            </a:xfrm>
            <a:prstGeom prst="rect">
              <a:avLst/>
            </a:prstGeom>
            <a:noFill/>
            <a:ln w="9525">
              <a:noFill/>
            </a:ln>
          </p:spPr>
          <p:txBody>
            <a:bodyPr wrap="square" anchor="t">
              <a:spAutoFit/>
            </a:bodyPr>
            <a:p>
              <a:pPr algn="ctr"/>
              <a:r>
                <a:rPr lang="zh-CN" altLang="en-US" b="1" dirty="0">
                  <a:latin typeface="Times New Roman" panose="02020603050405020304" pitchFamily="2" charset="0"/>
                </a:rPr>
                <a:t>应用 2</a:t>
              </a:r>
              <a:endParaRPr lang="zh-CN" altLang="en-US" dirty="0">
                <a:latin typeface="Times New Roman" panose="02020603050405020304" pitchFamily="2" charset="0"/>
              </a:endParaRPr>
            </a:p>
          </p:txBody>
        </p:sp>
        <p:sp>
          <p:nvSpPr>
            <p:cNvPr id="12295" name="文本框 12295"/>
            <p:cNvSpPr txBox="1"/>
            <p:nvPr/>
          </p:nvSpPr>
          <p:spPr>
            <a:xfrm>
              <a:off x="26" y="5398"/>
              <a:ext cx="2494" cy="754"/>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algn="ctr"/>
              <a:r>
                <a:rPr lang="zh-CN" altLang="en-US" b="1" dirty="0">
                  <a:latin typeface="Times New Roman" panose="02020603050405020304" pitchFamily="2" charset="0"/>
                </a:rPr>
                <a:t>应用要求</a:t>
              </a:r>
              <a:endParaRPr lang="zh-CN" altLang="en-US" b="1" dirty="0">
                <a:latin typeface="Times New Roman" panose="02020603050405020304" pitchFamily="2" charset="0"/>
              </a:endParaRPr>
            </a:p>
          </p:txBody>
        </p:sp>
        <p:sp>
          <p:nvSpPr>
            <p:cNvPr id="12296" name="文本框 12296"/>
            <p:cNvSpPr txBox="1"/>
            <p:nvPr/>
          </p:nvSpPr>
          <p:spPr>
            <a:xfrm>
              <a:off x="0" y="4694"/>
              <a:ext cx="2494" cy="720"/>
            </a:xfrm>
            <a:prstGeom prst="rect">
              <a:avLst/>
            </a:prstGeom>
            <a:noFill/>
            <a:ln w="9525">
              <a:noFill/>
            </a:ln>
          </p:spPr>
          <p:txBody>
            <a:bodyPr wrap="square" anchor="t">
              <a:spAutoFit/>
            </a:bodyPr>
            <a:p>
              <a:pPr algn="ctr"/>
              <a:r>
                <a:rPr lang="zh-CN" altLang="en-US" b="1" dirty="0">
                  <a:latin typeface="Times New Roman" panose="02020603050405020304" pitchFamily="2" charset="0"/>
                </a:rPr>
                <a:t>应用 n</a:t>
              </a:r>
              <a:endParaRPr lang="zh-CN" altLang="en-US" dirty="0">
                <a:latin typeface="Times New Roman" panose="02020603050405020304" pitchFamily="2" charset="0"/>
              </a:endParaRPr>
            </a:p>
          </p:txBody>
        </p:sp>
        <p:sp>
          <p:nvSpPr>
            <p:cNvPr id="12297" name="直接连接符 12297"/>
            <p:cNvSpPr/>
            <p:nvPr/>
          </p:nvSpPr>
          <p:spPr>
            <a:xfrm>
              <a:off x="1212" y="3161"/>
              <a:ext cx="1" cy="1361"/>
            </a:xfrm>
            <a:prstGeom prst="line">
              <a:avLst/>
            </a:prstGeom>
            <a:ln w="38100" cap="flat" cmpd="sng">
              <a:solidFill>
                <a:schemeClr val="tx1"/>
              </a:solidFill>
              <a:prstDash val="sysDot"/>
              <a:round/>
              <a:headEnd type="none" w="med" len="med"/>
              <a:tailEnd type="none" w="med" len="med"/>
            </a:ln>
          </p:spPr>
        </p:sp>
      </p:grpSp>
      <p:sp>
        <p:nvSpPr>
          <p:cNvPr id="12299" name="文本框 12298"/>
          <p:cNvSpPr txBox="1"/>
          <p:nvPr/>
        </p:nvSpPr>
        <p:spPr>
          <a:xfrm>
            <a:off x="3073400" y="1847850"/>
            <a:ext cx="852488" cy="1941513"/>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algn="ctr"/>
            <a:endParaRPr lang="zh-CN" altLang="en-US" b="1" dirty="0">
              <a:solidFill>
                <a:schemeClr val="accent2"/>
              </a:solidFill>
              <a:latin typeface="Times New Roman" panose="02020603050405020304" pitchFamily="2" charset="0"/>
            </a:endParaRPr>
          </a:p>
          <a:p>
            <a:pPr algn="ctr"/>
            <a:r>
              <a:rPr lang="zh-CN" altLang="en-US" b="1" dirty="0">
                <a:solidFill>
                  <a:schemeClr val="accent2"/>
                </a:solidFill>
                <a:latin typeface="Times New Roman" panose="02020603050405020304" pitchFamily="2" charset="0"/>
              </a:rPr>
              <a:t>概念数据模型</a:t>
            </a:r>
            <a:endParaRPr lang="zh-CN" altLang="en-US" b="1" dirty="0">
              <a:solidFill>
                <a:schemeClr val="accent2"/>
              </a:solidFill>
              <a:latin typeface="Times New Roman" panose="02020603050405020304" pitchFamily="2" charset="0"/>
            </a:endParaRPr>
          </a:p>
          <a:p>
            <a:pPr algn="ctr"/>
            <a:endParaRPr lang="zh-CN" altLang="en-US" b="1" dirty="0">
              <a:solidFill>
                <a:schemeClr val="accent2"/>
              </a:solidFill>
              <a:latin typeface="Times New Roman" panose="02020603050405020304" pitchFamily="2" charset="0"/>
            </a:endParaRPr>
          </a:p>
        </p:txBody>
      </p:sp>
      <p:grpSp>
        <p:nvGrpSpPr>
          <p:cNvPr id="12300" name="组合 12299"/>
          <p:cNvGrpSpPr/>
          <p:nvPr/>
        </p:nvGrpSpPr>
        <p:grpSpPr>
          <a:xfrm>
            <a:off x="1763713" y="1198563"/>
            <a:ext cx="1296987" cy="3914775"/>
            <a:chOff x="0" y="0"/>
            <a:chExt cx="2042" cy="6165"/>
          </a:xfrm>
        </p:grpSpPr>
        <p:sp>
          <p:nvSpPr>
            <p:cNvPr id="3" name="直接连接符 12300"/>
            <p:cNvSpPr/>
            <p:nvPr/>
          </p:nvSpPr>
          <p:spPr>
            <a:xfrm>
              <a:off x="795" y="0"/>
              <a:ext cx="1" cy="5557"/>
            </a:xfrm>
            <a:prstGeom prst="line">
              <a:avLst/>
            </a:prstGeom>
            <a:ln w="25400" cap="flat" cmpd="sng">
              <a:solidFill>
                <a:srgbClr val="0000FF"/>
              </a:solidFill>
              <a:prstDash val="solid"/>
              <a:round/>
              <a:headEnd type="none" w="med" len="med"/>
              <a:tailEnd type="none" w="med" len="med"/>
            </a:ln>
          </p:spPr>
        </p:sp>
        <p:sp>
          <p:nvSpPr>
            <p:cNvPr id="12301" name="文本框 12301"/>
            <p:cNvSpPr txBox="1"/>
            <p:nvPr/>
          </p:nvSpPr>
          <p:spPr>
            <a:xfrm>
              <a:off x="115" y="5445"/>
              <a:ext cx="1361" cy="720"/>
            </a:xfrm>
            <a:prstGeom prst="rect">
              <a:avLst/>
            </a:prstGeom>
            <a:noFill/>
            <a:ln w="9525">
              <a:noFill/>
            </a:ln>
          </p:spPr>
          <p:txBody>
            <a:bodyPr wrap="square" anchor="t">
              <a:spAutoFit/>
            </a:bodyPr>
            <a:p>
              <a:pPr algn="ctr"/>
              <a:r>
                <a:rPr lang="zh-CN" altLang="en-US" b="1" dirty="0">
                  <a:solidFill>
                    <a:srgbClr val="FF0000"/>
                  </a:solidFill>
                  <a:latin typeface="Times New Roman" panose="02020603050405020304" pitchFamily="2" charset="0"/>
                </a:rPr>
                <a:t>集成</a:t>
              </a:r>
              <a:endParaRPr lang="zh-CN" altLang="en-US" b="1" dirty="0">
                <a:solidFill>
                  <a:srgbClr val="FF0000"/>
                </a:solidFill>
                <a:latin typeface="Times New Roman" panose="02020603050405020304" pitchFamily="2" charset="0"/>
              </a:endParaRPr>
            </a:p>
          </p:txBody>
        </p:sp>
        <p:sp>
          <p:nvSpPr>
            <p:cNvPr id="12302" name="箭头 2275"/>
            <p:cNvSpPr/>
            <p:nvPr/>
          </p:nvSpPr>
          <p:spPr>
            <a:xfrm>
              <a:off x="114" y="339"/>
              <a:ext cx="1928" cy="907"/>
            </a:xfrm>
            <a:prstGeom prst="line">
              <a:avLst/>
            </a:prstGeom>
            <a:ln w="19050" cap="flat" cmpd="sng">
              <a:solidFill>
                <a:schemeClr val="tx1"/>
              </a:solidFill>
              <a:prstDash val="solid"/>
              <a:round/>
              <a:headEnd type="none" w="med" len="med"/>
              <a:tailEnd type="arrow" w="lg" len="lg"/>
            </a:ln>
          </p:spPr>
        </p:sp>
        <p:sp>
          <p:nvSpPr>
            <p:cNvPr id="12303" name="箭头 2275"/>
            <p:cNvSpPr/>
            <p:nvPr/>
          </p:nvSpPr>
          <p:spPr>
            <a:xfrm flipV="1">
              <a:off x="114" y="1927"/>
              <a:ext cx="1928" cy="1"/>
            </a:xfrm>
            <a:prstGeom prst="line">
              <a:avLst/>
            </a:prstGeom>
            <a:ln w="19050" cap="flat" cmpd="sng">
              <a:solidFill>
                <a:schemeClr val="tx1"/>
              </a:solidFill>
              <a:prstDash val="solid"/>
              <a:round/>
              <a:headEnd type="none" w="med" len="med"/>
              <a:tailEnd type="arrow" w="lg" len="lg"/>
            </a:ln>
          </p:spPr>
        </p:sp>
        <p:sp>
          <p:nvSpPr>
            <p:cNvPr id="12304" name="箭头 2275"/>
            <p:cNvSpPr/>
            <p:nvPr/>
          </p:nvSpPr>
          <p:spPr>
            <a:xfrm flipV="1">
              <a:off x="114" y="3855"/>
              <a:ext cx="1928" cy="1246"/>
            </a:xfrm>
            <a:prstGeom prst="line">
              <a:avLst/>
            </a:prstGeom>
            <a:ln w="19050" cap="flat" cmpd="sng">
              <a:solidFill>
                <a:schemeClr val="tx1"/>
              </a:solidFill>
              <a:prstDash val="solid"/>
              <a:round/>
              <a:headEnd type="none" w="med" len="med"/>
              <a:tailEnd type="arrow" w="lg" len="lg"/>
            </a:ln>
          </p:spPr>
        </p:sp>
        <p:sp>
          <p:nvSpPr>
            <p:cNvPr id="12305" name="箭头 2275"/>
            <p:cNvSpPr/>
            <p:nvPr/>
          </p:nvSpPr>
          <p:spPr>
            <a:xfrm flipV="1">
              <a:off x="0" y="2834"/>
              <a:ext cx="2042" cy="339"/>
            </a:xfrm>
            <a:prstGeom prst="line">
              <a:avLst/>
            </a:prstGeom>
            <a:ln w="19050" cap="flat" cmpd="sng">
              <a:solidFill>
                <a:schemeClr val="tx1"/>
              </a:solidFill>
              <a:prstDash val="solid"/>
              <a:round/>
              <a:headEnd type="none" w="med" len="med"/>
              <a:tailEnd type="arrow" w="lg" len="lg"/>
            </a:ln>
          </p:spPr>
        </p:sp>
      </p:grpSp>
      <p:sp>
        <p:nvSpPr>
          <p:cNvPr id="12307" name="文本框 12306"/>
          <p:cNvSpPr txBox="1"/>
          <p:nvPr/>
        </p:nvSpPr>
        <p:spPr>
          <a:xfrm>
            <a:off x="5137150" y="1846263"/>
            <a:ext cx="876300" cy="1941512"/>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algn="ctr"/>
            <a:endParaRPr lang="zh-CN" altLang="en-US" b="1" dirty="0">
              <a:solidFill>
                <a:schemeClr val="accent2"/>
              </a:solidFill>
              <a:latin typeface="Times New Roman" panose="02020603050405020304" pitchFamily="2" charset="0"/>
            </a:endParaRPr>
          </a:p>
          <a:p>
            <a:pPr algn="ctr"/>
            <a:r>
              <a:rPr lang="zh-CN" altLang="en-US" b="1" dirty="0">
                <a:solidFill>
                  <a:schemeClr val="accent2"/>
                </a:solidFill>
                <a:latin typeface="Times New Roman" panose="02020603050405020304" pitchFamily="2" charset="0"/>
              </a:rPr>
              <a:t>逻辑数据模型</a:t>
            </a:r>
            <a:endParaRPr lang="zh-CN" altLang="en-US" b="1" dirty="0">
              <a:solidFill>
                <a:schemeClr val="accent2"/>
              </a:solidFill>
              <a:latin typeface="Times New Roman" panose="02020603050405020304" pitchFamily="2" charset="0"/>
            </a:endParaRPr>
          </a:p>
          <a:p>
            <a:pPr algn="ctr"/>
            <a:endParaRPr lang="zh-CN" altLang="en-US" b="1" dirty="0">
              <a:solidFill>
                <a:schemeClr val="accent2"/>
              </a:solidFill>
              <a:latin typeface="Times New Roman" panose="02020603050405020304" pitchFamily="2" charset="0"/>
            </a:endParaRPr>
          </a:p>
        </p:txBody>
      </p:sp>
      <p:grpSp>
        <p:nvGrpSpPr>
          <p:cNvPr id="12308" name="组合 12307"/>
          <p:cNvGrpSpPr/>
          <p:nvPr/>
        </p:nvGrpSpPr>
        <p:grpSpPr>
          <a:xfrm>
            <a:off x="7308850" y="1919288"/>
            <a:ext cx="1511300" cy="1655762"/>
            <a:chOff x="0" y="0"/>
            <a:chExt cx="2380" cy="2608"/>
          </a:xfrm>
        </p:grpSpPr>
        <p:grpSp>
          <p:nvGrpSpPr>
            <p:cNvPr id="4" name="组合 12308"/>
            <p:cNvGrpSpPr/>
            <p:nvPr/>
          </p:nvGrpSpPr>
          <p:grpSpPr>
            <a:xfrm>
              <a:off x="0" y="0"/>
              <a:ext cx="2380" cy="2609"/>
              <a:chOff x="0" y="0"/>
              <a:chExt cx="1585" cy="1929"/>
            </a:xfrm>
          </p:grpSpPr>
          <p:sp>
            <p:nvSpPr>
              <p:cNvPr id="12309" name="圆柱形 12309"/>
              <p:cNvSpPr/>
              <p:nvPr/>
            </p:nvSpPr>
            <p:spPr>
              <a:xfrm>
                <a:off x="679" y="0"/>
                <a:ext cx="907" cy="1587"/>
              </a:xfrm>
              <a:prstGeom prst="can">
                <a:avLst>
                  <a:gd name="adj" fmla="val 43741"/>
                </a:avLst>
              </a:prstGeom>
              <a:solidFill>
                <a:schemeClr val="bg1"/>
              </a:solidFill>
              <a:ln w="19050" cap="flat" cmpd="sng">
                <a:solidFill>
                  <a:schemeClr val="tx1"/>
                </a:solidFill>
                <a:prstDash val="solid"/>
                <a:round/>
                <a:headEnd type="none" w="med" len="med"/>
                <a:tailEnd type="none" w="med" len="med"/>
              </a:ln>
            </p:spPr>
            <p:txBody>
              <a:bodyPr wrap="none" lIns="90170" tIns="46990" rIns="90170" bIns="46990" anchor="ctr"/>
              <a:p>
                <a:pPr algn="ctr"/>
                <a:endParaRPr lang="en-US" altLang="en-US">
                  <a:latin typeface="Times New Roman" panose="02020603050405020304" pitchFamily="2" charset="0"/>
                </a:endParaRPr>
              </a:p>
            </p:txBody>
          </p:sp>
          <p:sp>
            <p:nvSpPr>
              <p:cNvPr id="12310" name="圆柱形 12310"/>
              <p:cNvSpPr/>
              <p:nvPr/>
            </p:nvSpPr>
            <p:spPr>
              <a:xfrm>
                <a:off x="0" y="343"/>
                <a:ext cx="907" cy="1587"/>
              </a:xfrm>
              <a:prstGeom prst="can">
                <a:avLst>
                  <a:gd name="adj" fmla="val 43741"/>
                </a:avLst>
              </a:prstGeom>
              <a:solidFill>
                <a:schemeClr val="bg1"/>
              </a:solidFill>
              <a:ln w="19050" cap="flat" cmpd="sng">
                <a:solidFill>
                  <a:schemeClr val="tx1"/>
                </a:solidFill>
                <a:prstDash val="solid"/>
                <a:round/>
                <a:headEnd type="none" w="med" len="med"/>
                <a:tailEnd type="none" w="med" len="med"/>
              </a:ln>
            </p:spPr>
            <p:txBody>
              <a:bodyPr wrap="none" lIns="90170" tIns="46990" rIns="90170" bIns="46990" anchor="ctr"/>
              <a:p>
                <a:pPr algn="ctr"/>
                <a:endParaRPr lang="en-US" altLang="en-US">
                  <a:latin typeface="Times New Roman" panose="02020603050405020304" pitchFamily="2" charset="0"/>
                </a:endParaRPr>
              </a:p>
            </p:txBody>
          </p:sp>
        </p:grpSp>
        <p:sp>
          <p:nvSpPr>
            <p:cNvPr id="12311" name="文本框 12311"/>
            <p:cNvSpPr txBox="1"/>
            <p:nvPr/>
          </p:nvSpPr>
          <p:spPr>
            <a:xfrm>
              <a:off x="227" y="1020"/>
              <a:ext cx="1702" cy="1012"/>
            </a:xfrm>
            <a:prstGeom prst="rect">
              <a:avLst/>
            </a:prstGeom>
            <a:solidFill>
              <a:schemeClr val="bg1"/>
            </a:solidFill>
            <a:ln w="9525">
              <a:noFill/>
            </a:ln>
          </p:spPr>
          <p:txBody>
            <a:bodyPr wrap="square" lIns="90170" tIns="46990" rIns="90170" bIns="46990" anchor="t">
              <a:spAutoFit/>
            </a:bodyPr>
            <a:p>
              <a:pPr algn="dist"/>
              <a:r>
                <a:rPr lang="zh-CN" altLang="en-US" sz="1800" b="1" dirty="0">
                  <a:solidFill>
                    <a:schemeClr val="accent2"/>
                  </a:solidFill>
                  <a:latin typeface="Times New Roman" panose="02020603050405020304" pitchFamily="2" charset="0"/>
                </a:rPr>
                <a:t>物理数据模型</a:t>
              </a:r>
              <a:endParaRPr lang="zh-CN" altLang="en-US" sz="1800" b="1" dirty="0">
                <a:solidFill>
                  <a:schemeClr val="accent2"/>
                </a:solidFill>
                <a:latin typeface="Times New Roman" panose="02020603050405020304" pitchFamily="2" charset="0"/>
              </a:endParaRPr>
            </a:p>
          </p:txBody>
        </p:sp>
      </p:grpSp>
      <p:grpSp>
        <p:nvGrpSpPr>
          <p:cNvPr id="12313" name="组合 12312"/>
          <p:cNvGrpSpPr/>
          <p:nvPr/>
        </p:nvGrpSpPr>
        <p:grpSpPr>
          <a:xfrm>
            <a:off x="6059488" y="1558925"/>
            <a:ext cx="1223962" cy="3090863"/>
            <a:chOff x="0" y="0"/>
            <a:chExt cx="1928" cy="4867"/>
          </a:xfrm>
        </p:grpSpPr>
        <p:sp>
          <p:nvSpPr>
            <p:cNvPr id="5" name="箭头 2275"/>
            <p:cNvSpPr/>
            <p:nvPr/>
          </p:nvSpPr>
          <p:spPr>
            <a:xfrm>
              <a:off x="0" y="2012"/>
              <a:ext cx="1928" cy="1"/>
            </a:xfrm>
            <a:prstGeom prst="line">
              <a:avLst/>
            </a:prstGeom>
            <a:ln w="19050" cap="flat" cmpd="sng">
              <a:solidFill>
                <a:schemeClr val="tx1"/>
              </a:solidFill>
              <a:prstDash val="solid"/>
              <a:round/>
              <a:headEnd type="none" w="med" len="med"/>
              <a:tailEnd type="arrow" w="lg" len="lg"/>
            </a:ln>
          </p:spPr>
        </p:sp>
        <p:sp>
          <p:nvSpPr>
            <p:cNvPr id="12314" name="直接连接符 12314"/>
            <p:cNvSpPr/>
            <p:nvPr/>
          </p:nvSpPr>
          <p:spPr>
            <a:xfrm flipH="1">
              <a:off x="947" y="0"/>
              <a:ext cx="1" cy="4081"/>
            </a:xfrm>
            <a:prstGeom prst="line">
              <a:avLst/>
            </a:prstGeom>
            <a:ln w="25400" cap="flat" cmpd="sng">
              <a:solidFill>
                <a:srgbClr val="0000FF"/>
              </a:solidFill>
              <a:prstDash val="solid"/>
              <a:round/>
              <a:headEnd type="none" w="med" len="med"/>
              <a:tailEnd type="none" w="med" len="med"/>
            </a:ln>
          </p:spPr>
        </p:sp>
        <p:sp>
          <p:nvSpPr>
            <p:cNvPr id="12315" name="文本框 12315"/>
            <p:cNvSpPr txBox="1"/>
            <p:nvPr/>
          </p:nvSpPr>
          <p:spPr>
            <a:xfrm>
              <a:off x="304" y="4147"/>
              <a:ext cx="1361" cy="720"/>
            </a:xfrm>
            <a:prstGeom prst="rect">
              <a:avLst/>
            </a:prstGeom>
            <a:noFill/>
            <a:ln w="9525">
              <a:noFill/>
            </a:ln>
          </p:spPr>
          <p:txBody>
            <a:bodyPr wrap="square" anchor="t">
              <a:spAutoFit/>
            </a:bodyPr>
            <a:p>
              <a:pPr algn="ctr"/>
              <a:r>
                <a:rPr lang="zh-CN" altLang="en-US" b="1" dirty="0">
                  <a:solidFill>
                    <a:srgbClr val="FF0000"/>
                  </a:solidFill>
                  <a:latin typeface="Times New Roman" panose="02020603050405020304" pitchFamily="2" charset="0"/>
                </a:rPr>
                <a:t>映射</a:t>
              </a:r>
              <a:endParaRPr lang="zh-CN" altLang="en-US" b="1" dirty="0">
                <a:solidFill>
                  <a:srgbClr val="FF0000"/>
                </a:solidFill>
                <a:latin typeface="Times New Roman" panose="02020603050405020304" pitchFamily="2" charset="0"/>
              </a:endParaRPr>
            </a:p>
          </p:txBody>
        </p:sp>
      </p:grpSp>
      <p:grpSp>
        <p:nvGrpSpPr>
          <p:cNvPr id="12317" name="组合 12316"/>
          <p:cNvGrpSpPr/>
          <p:nvPr/>
        </p:nvGrpSpPr>
        <p:grpSpPr>
          <a:xfrm>
            <a:off x="3924300" y="1543050"/>
            <a:ext cx="1223963" cy="3124200"/>
            <a:chOff x="0" y="0"/>
            <a:chExt cx="1928" cy="4919"/>
          </a:xfrm>
        </p:grpSpPr>
        <p:sp>
          <p:nvSpPr>
            <p:cNvPr id="6" name="箭头 2275"/>
            <p:cNvSpPr/>
            <p:nvPr/>
          </p:nvSpPr>
          <p:spPr>
            <a:xfrm>
              <a:off x="0" y="2064"/>
              <a:ext cx="1928" cy="1"/>
            </a:xfrm>
            <a:prstGeom prst="line">
              <a:avLst/>
            </a:prstGeom>
            <a:ln w="19050" cap="flat" cmpd="sng">
              <a:solidFill>
                <a:schemeClr val="tx1"/>
              </a:solidFill>
              <a:prstDash val="solid"/>
              <a:round/>
              <a:headEnd type="none" w="med" len="med"/>
              <a:tailEnd type="arrow" w="lg" len="lg"/>
            </a:ln>
          </p:spPr>
        </p:sp>
        <p:sp>
          <p:nvSpPr>
            <p:cNvPr id="12318" name="文本框 12318"/>
            <p:cNvSpPr txBox="1"/>
            <p:nvPr/>
          </p:nvSpPr>
          <p:spPr>
            <a:xfrm>
              <a:off x="304" y="4199"/>
              <a:ext cx="1361" cy="720"/>
            </a:xfrm>
            <a:prstGeom prst="rect">
              <a:avLst/>
            </a:prstGeom>
            <a:noFill/>
            <a:ln w="9525">
              <a:noFill/>
            </a:ln>
          </p:spPr>
          <p:txBody>
            <a:bodyPr wrap="square" anchor="t">
              <a:spAutoFit/>
            </a:bodyPr>
            <a:p>
              <a:pPr algn="ctr"/>
              <a:r>
                <a:rPr lang="zh-CN" altLang="en-US" b="1" dirty="0">
                  <a:solidFill>
                    <a:srgbClr val="FF0000"/>
                  </a:solidFill>
                  <a:latin typeface="Times New Roman" panose="02020603050405020304" pitchFamily="2" charset="0"/>
                </a:rPr>
                <a:t>转换</a:t>
              </a:r>
              <a:endParaRPr lang="zh-CN" altLang="en-US" b="1" dirty="0">
                <a:solidFill>
                  <a:srgbClr val="FF0000"/>
                </a:solidFill>
                <a:latin typeface="Times New Roman" panose="02020603050405020304" pitchFamily="2" charset="0"/>
              </a:endParaRPr>
            </a:p>
          </p:txBody>
        </p:sp>
        <p:sp>
          <p:nvSpPr>
            <p:cNvPr id="12319" name="直接连接符 12319"/>
            <p:cNvSpPr/>
            <p:nvPr/>
          </p:nvSpPr>
          <p:spPr>
            <a:xfrm flipH="1">
              <a:off x="1008" y="0"/>
              <a:ext cx="1" cy="4081"/>
            </a:xfrm>
            <a:prstGeom prst="line">
              <a:avLst/>
            </a:prstGeom>
            <a:ln w="25400" cap="flat" cmpd="sng">
              <a:solidFill>
                <a:srgbClr val="0000FF"/>
              </a:solidFill>
              <a:prstDash val="solid"/>
              <a:round/>
              <a:headEnd type="none" w="med" len="med"/>
              <a:tailEnd type="none" w="med" len="med"/>
            </a:ln>
          </p:spPr>
        </p:sp>
      </p:grpSp>
      <p:grpSp>
        <p:nvGrpSpPr>
          <p:cNvPr id="12321" name="组合 12320"/>
          <p:cNvGrpSpPr/>
          <p:nvPr/>
        </p:nvGrpSpPr>
        <p:grpSpPr>
          <a:xfrm>
            <a:off x="2628900" y="4006850"/>
            <a:ext cx="1654175" cy="2049463"/>
            <a:chOff x="0" y="0"/>
            <a:chExt cx="2606" cy="3227"/>
          </a:xfrm>
        </p:grpSpPr>
        <p:sp>
          <p:nvSpPr>
            <p:cNvPr id="7" name="上箭头 12321"/>
            <p:cNvSpPr/>
            <p:nvPr/>
          </p:nvSpPr>
          <p:spPr>
            <a:xfrm>
              <a:off x="1019" y="0"/>
              <a:ext cx="454" cy="1814"/>
            </a:xfrm>
            <a:prstGeom prst="upArrow">
              <a:avLst>
                <a:gd name="adj1" fmla="val 50000"/>
                <a:gd name="adj2" fmla="val 99723"/>
              </a:avLst>
            </a:prstGeom>
            <a:solidFill>
              <a:schemeClr val="accent1"/>
            </a:solidFill>
            <a:ln w="9525" cap="flat" cmpd="sng">
              <a:solidFill>
                <a:schemeClr val="tx1"/>
              </a:solidFill>
              <a:prstDash val="solid"/>
              <a:miter/>
              <a:headEnd type="none" w="med" len="med"/>
              <a:tailEnd type="none" w="med" len="med"/>
            </a:ln>
          </p:spPr>
          <p:txBody>
            <a:bodyPr anchor="t"/>
            <a:p>
              <a:pPr algn="ctr"/>
              <a:endParaRPr lang="zh-CN" altLang="en-US">
                <a:latin typeface="Times New Roman" panose="02020603050405020304" pitchFamily="2" charset="0"/>
              </a:endParaRPr>
            </a:p>
          </p:txBody>
        </p:sp>
        <p:sp>
          <p:nvSpPr>
            <p:cNvPr id="12322" name="文本框 12322"/>
            <p:cNvSpPr txBox="1"/>
            <p:nvPr/>
          </p:nvSpPr>
          <p:spPr>
            <a:xfrm>
              <a:off x="0" y="1927"/>
              <a:ext cx="2607" cy="1300"/>
            </a:xfrm>
            <a:prstGeom prst="rect">
              <a:avLst/>
            </a:prstGeom>
            <a:noFill/>
            <a:ln w="9525">
              <a:noFill/>
            </a:ln>
          </p:spPr>
          <p:txBody>
            <a:bodyPr wrap="square" lIns="0" tIns="46990" rIns="0" bIns="46990" anchor="t">
              <a:spAutoFit/>
            </a:bodyPr>
            <a:p>
              <a:pPr algn="ctr"/>
              <a:r>
                <a:rPr lang="zh-CN" altLang="en-US" b="1" dirty="0">
                  <a:latin typeface="Times New Roman" panose="02020603050405020304" pitchFamily="2" charset="0"/>
                </a:rPr>
                <a:t>面向客观世界和用户</a:t>
              </a:r>
              <a:endParaRPr lang="zh-CN" altLang="en-US" dirty="0">
                <a:latin typeface="Times New Roman" panose="02020603050405020304" pitchFamily="2" charset="0"/>
              </a:endParaRPr>
            </a:p>
          </p:txBody>
        </p:sp>
      </p:grpSp>
      <p:grpSp>
        <p:nvGrpSpPr>
          <p:cNvPr id="12324" name="组合 12323"/>
          <p:cNvGrpSpPr/>
          <p:nvPr/>
        </p:nvGrpSpPr>
        <p:grpSpPr>
          <a:xfrm>
            <a:off x="4765675" y="3990975"/>
            <a:ext cx="1654175" cy="2047875"/>
            <a:chOff x="0" y="0"/>
            <a:chExt cx="2606" cy="3227"/>
          </a:xfrm>
        </p:grpSpPr>
        <p:sp>
          <p:nvSpPr>
            <p:cNvPr id="8" name="上箭头 12324"/>
            <p:cNvSpPr/>
            <p:nvPr/>
          </p:nvSpPr>
          <p:spPr>
            <a:xfrm>
              <a:off x="1019" y="0"/>
              <a:ext cx="454" cy="1814"/>
            </a:xfrm>
            <a:prstGeom prst="upArrow">
              <a:avLst>
                <a:gd name="adj1" fmla="val 50000"/>
                <a:gd name="adj2" fmla="val 99723"/>
              </a:avLst>
            </a:prstGeom>
            <a:solidFill>
              <a:schemeClr val="accent1"/>
            </a:solidFill>
            <a:ln w="9525" cap="flat" cmpd="sng">
              <a:solidFill>
                <a:schemeClr val="tx1"/>
              </a:solidFill>
              <a:prstDash val="solid"/>
              <a:miter/>
              <a:headEnd type="none" w="med" len="med"/>
              <a:tailEnd type="none" w="med" len="med"/>
            </a:ln>
          </p:spPr>
          <p:txBody>
            <a:bodyPr anchor="t"/>
            <a:p>
              <a:pPr algn="ctr"/>
              <a:endParaRPr lang="zh-CN" altLang="en-US">
                <a:latin typeface="Times New Roman" panose="02020603050405020304" pitchFamily="2" charset="0"/>
              </a:endParaRPr>
            </a:p>
          </p:txBody>
        </p:sp>
        <p:sp>
          <p:nvSpPr>
            <p:cNvPr id="12325" name="文本框 12325"/>
            <p:cNvSpPr txBox="1"/>
            <p:nvPr/>
          </p:nvSpPr>
          <p:spPr>
            <a:xfrm>
              <a:off x="0" y="1927"/>
              <a:ext cx="2607" cy="1300"/>
            </a:xfrm>
            <a:prstGeom prst="rect">
              <a:avLst/>
            </a:prstGeom>
            <a:noFill/>
            <a:ln w="9525">
              <a:noFill/>
            </a:ln>
          </p:spPr>
          <p:txBody>
            <a:bodyPr wrap="square" lIns="0" tIns="46990" rIns="0" bIns="46990" anchor="t">
              <a:spAutoFit/>
            </a:bodyPr>
            <a:p>
              <a:pPr algn="ctr"/>
              <a:r>
                <a:rPr lang="zh-CN" altLang="en-US" b="1" dirty="0">
                  <a:latin typeface="Times New Roman" panose="02020603050405020304" pitchFamily="2" charset="0"/>
                </a:rPr>
                <a:t>面向数据库系统和DBA</a:t>
              </a:r>
              <a:endParaRPr lang="zh-CN" altLang="en-US" b="1" dirty="0">
                <a:latin typeface="Times New Roman" panose="02020603050405020304" pitchFamily="2" charset="0"/>
              </a:endParaRPr>
            </a:p>
          </p:txBody>
        </p:sp>
      </p:grpSp>
      <p:grpSp>
        <p:nvGrpSpPr>
          <p:cNvPr id="12327" name="组合 12326"/>
          <p:cNvGrpSpPr/>
          <p:nvPr/>
        </p:nvGrpSpPr>
        <p:grpSpPr>
          <a:xfrm>
            <a:off x="7061200" y="3990975"/>
            <a:ext cx="1831975" cy="2047875"/>
            <a:chOff x="0" y="0"/>
            <a:chExt cx="2884" cy="3227"/>
          </a:xfrm>
        </p:grpSpPr>
        <p:sp>
          <p:nvSpPr>
            <p:cNvPr id="9" name="上箭头 12327"/>
            <p:cNvSpPr/>
            <p:nvPr/>
          </p:nvSpPr>
          <p:spPr>
            <a:xfrm>
              <a:off x="1244" y="0"/>
              <a:ext cx="454" cy="1814"/>
            </a:xfrm>
            <a:prstGeom prst="upArrow">
              <a:avLst>
                <a:gd name="adj1" fmla="val 50000"/>
                <a:gd name="adj2" fmla="val 99723"/>
              </a:avLst>
            </a:prstGeom>
            <a:solidFill>
              <a:schemeClr val="accent1"/>
            </a:solidFill>
            <a:ln w="9525" cap="flat" cmpd="sng">
              <a:solidFill>
                <a:schemeClr val="tx1"/>
              </a:solidFill>
              <a:prstDash val="solid"/>
              <a:miter/>
              <a:headEnd type="none" w="med" len="med"/>
              <a:tailEnd type="none" w="med" len="med"/>
            </a:ln>
          </p:spPr>
          <p:txBody>
            <a:bodyPr anchor="t"/>
            <a:p>
              <a:pPr algn="ctr"/>
              <a:endParaRPr lang="zh-CN" altLang="en-US">
                <a:latin typeface="Times New Roman" panose="02020603050405020304" pitchFamily="2" charset="0"/>
              </a:endParaRPr>
            </a:p>
          </p:txBody>
        </p:sp>
        <p:sp>
          <p:nvSpPr>
            <p:cNvPr id="12328" name="文本框 12328"/>
            <p:cNvSpPr txBox="1"/>
            <p:nvPr/>
          </p:nvSpPr>
          <p:spPr>
            <a:xfrm>
              <a:off x="0" y="1927"/>
              <a:ext cx="2885" cy="1300"/>
            </a:xfrm>
            <a:prstGeom prst="rect">
              <a:avLst/>
            </a:prstGeom>
            <a:noFill/>
            <a:ln w="9525">
              <a:noFill/>
            </a:ln>
          </p:spPr>
          <p:txBody>
            <a:bodyPr wrap="square" lIns="0" tIns="46990" rIns="0" bIns="46990" anchor="t">
              <a:spAutoFit/>
            </a:bodyPr>
            <a:p>
              <a:pPr algn="ctr"/>
              <a:r>
                <a:rPr lang="zh-CN" altLang="en-US" b="1" dirty="0">
                  <a:latin typeface="Times New Roman" panose="02020603050405020304" pitchFamily="2" charset="0"/>
                </a:rPr>
                <a:t>面向计算机系统和物理实现</a:t>
              </a:r>
              <a:endParaRPr lang="zh-CN" altLang="en-US" b="1" dirty="0">
                <a:latin typeface="Times New Roman" panose="02020603050405020304" pitchFamily="2" charset="0"/>
              </a:endParaRPr>
            </a:p>
          </p:txBody>
        </p:sp>
      </p:grpSp>
      <p:sp>
        <p:nvSpPr>
          <p:cNvPr id="10" name="动作按钮: 前进或下一项 9">
            <a:hlinkClick r:id="rId1" action="ppaction://hlinksldjump"/>
          </p:cNvPr>
          <p:cNvSpPr/>
          <p:nvPr/>
        </p:nvSpPr>
        <p:spPr>
          <a:xfrm>
            <a:off x="8533765" y="6345555"/>
            <a:ext cx="431800" cy="360045"/>
          </a:xfrm>
          <a:prstGeom prst="actionButtonForwardNext">
            <a:avLst/>
          </a:prstGeom>
          <a:solidFill>
            <a:schemeClr val="hlink"/>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2162" name="Rectangle 3"/>
          <p:cNvSpPr>
            <a:spLocks noGrp="1"/>
          </p:cNvSpPr>
          <p:nvPr>
            <p:ph idx="4294967295"/>
          </p:nvPr>
        </p:nvSpPr>
        <p:spPr>
          <a:xfrm>
            <a:off x="381000" y="685800"/>
            <a:ext cx="8458200" cy="6019800"/>
          </a:xfrm>
        </p:spPr>
        <p:txBody>
          <a:bodyPr wrap="square" anchor="t"/>
          <a:p>
            <a:pPr eaLnBrk="1" hangingPunct="1"/>
            <a:r>
              <a:rPr lang="zh-CN" altLang="en-US" sz="2800" dirty="0">
                <a:latin typeface="华文细黑" panose="02010600040101010101" pitchFamily="2" charset="-122"/>
                <a:ea typeface="华文细黑" panose="02010600040101010101" pitchFamily="2" charset="-122"/>
              </a:rPr>
              <a:t>对象的组成</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solidFill>
                  <a:srgbClr val="FF0000"/>
                </a:solidFill>
                <a:latin typeface="华文细黑" panose="02010600040101010101" pitchFamily="2" charset="-122"/>
                <a:ea typeface="华文细黑" panose="02010600040101010101" pitchFamily="2" charset="-122"/>
              </a:rPr>
              <a:t>对象标识符</a:t>
            </a:r>
            <a:r>
              <a:rPr lang="zh-CN" altLang="en-US" sz="2800" dirty="0">
                <a:latin typeface="华文细黑" panose="02010600040101010101" pitchFamily="2" charset="-122"/>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Object Identifier，</a:t>
            </a:r>
            <a:r>
              <a:rPr lang="zh-CN" altLang="en-US" sz="2800" dirty="0">
                <a:latin typeface="华文细黑" panose="02010600040101010101" pitchFamily="2" charset="-122"/>
                <a:ea typeface="华文细黑" panose="02010600040101010101" pitchFamily="2" charset="-122"/>
              </a:rPr>
              <a:t>简称</a:t>
            </a:r>
            <a:r>
              <a:rPr lang="en-US" altLang="x-none" sz="2800" dirty="0">
                <a:latin typeface="华文细黑" panose="02010600040101010101" pitchFamily="2" charset="-122"/>
                <a:ea typeface="华文细黑" panose="02010600040101010101" pitchFamily="2" charset="-122"/>
              </a:rPr>
              <a:t>OID)</a:t>
            </a:r>
            <a:endParaRPr lang="en-US" altLang="x-none" sz="2800" dirty="0">
              <a:latin typeface="华文细黑" panose="02010600040101010101" pitchFamily="2" charset="-122"/>
              <a:ea typeface="华文细黑" panose="02010600040101010101" pitchFamily="2" charset="-122"/>
            </a:endParaRPr>
          </a:p>
          <a:p>
            <a:pPr lvl="2" eaLnBrk="1" hangingPunct="1"/>
            <a:r>
              <a:rPr lang="zh-CN" altLang="en-US" sz="2800" dirty="0">
                <a:latin typeface="华文细黑" panose="02010600040101010101" pitchFamily="2" charset="-122"/>
                <a:ea typeface="华文细黑" panose="02010600040101010101" pitchFamily="2" charset="-122"/>
              </a:rPr>
              <a:t>每个对象均具有的一个能相互区别的名字</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solidFill>
                  <a:srgbClr val="FF0000"/>
                </a:solidFill>
                <a:latin typeface="华文细黑" panose="02010600040101010101" pitchFamily="2" charset="-122"/>
                <a:ea typeface="华文细黑" panose="02010600040101010101" pitchFamily="2" charset="-122"/>
              </a:rPr>
              <a:t>对象的静态特性</a:t>
            </a:r>
            <a:endParaRPr lang="zh-CN" altLang="en-US" sz="2800" dirty="0">
              <a:solidFill>
                <a:srgbClr val="FF0000"/>
              </a:solidFill>
              <a:latin typeface="华文细黑" panose="02010600040101010101" pitchFamily="2" charset="-122"/>
              <a:ea typeface="华文细黑" panose="02010600040101010101" pitchFamily="2" charset="-122"/>
            </a:endParaRPr>
          </a:p>
          <a:p>
            <a:pPr lvl="2" eaLnBrk="1" hangingPunct="1"/>
            <a:r>
              <a:rPr lang="zh-CN" altLang="en-US" sz="2800" dirty="0">
                <a:latin typeface="华文细黑" panose="02010600040101010101" pitchFamily="2" charset="-122"/>
                <a:ea typeface="华文细黑" panose="02010600040101010101" pitchFamily="2" charset="-122"/>
              </a:rPr>
              <a:t>对象中的属性，用于反映对象的状态与特性，是每个对象固有的静态表示。</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solidFill>
                  <a:srgbClr val="FF0000"/>
                </a:solidFill>
                <a:latin typeface="华文细黑" panose="02010600040101010101" pitchFamily="2" charset="-122"/>
                <a:ea typeface="华文细黑" panose="02010600040101010101" pitchFamily="2" charset="-122"/>
              </a:rPr>
              <a:t>对象的动态特性</a:t>
            </a:r>
            <a:endParaRPr lang="zh-CN" altLang="en-US" sz="2800" dirty="0">
              <a:solidFill>
                <a:srgbClr val="FF0000"/>
              </a:solidFill>
              <a:latin typeface="华文细黑" panose="02010600040101010101" pitchFamily="2" charset="-122"/>
              <a:ea typeface="华文细黑" panose="02010600040101010101" pitchFamily="2" charset="-122"/>
            </a:endParaRPr>
          </a:p>
          <a:p>
            <a:pPr lvl="2" eaLnBrk="1" hangingPunct="1"/>
            <a:r>
              <a:rPr lang="zh-CN" altLang="en-US" sz="2800" dirty="0">
                <a:latin typeface="华文细黑" panose="02010600040101010101" pitchFamily="2" charset="-122"/>
                <a:ea typeface="华文细黑" panose="02010600040101010101" pitchFamily="2" charset="-122"/>
              </a:rPr>
              <a:t>可以施加在该对象上的方法(</a:t>
            </a:r>
            <a:r>
              <a:rPr lang="en-US" altLang="x-none" sz="2800" dirty="0">
                <a:latin typeface="华文细黑" panose="02010600040101010101" pitchFamily="2" charset="-122"/>
                <a:ea typeface="华文细黑" panose="02010600040101010101" pitchFamily="2" charset="-122"/>
              </a:rPr>
              <a:t>method)</a:t>
            </a:r>
            <a:endParaRPr lang="zh-CN" altLang="en-US" sz="2800" dirty="0">
              <a:latin typeface="华文细黑" panose="02010600040101010101" pitchFamily="2" charset="-122"/>
              <a:ea typeface="华文细黑" panose="02010600040101010101" pitchFamily="2" charset="-122"/>
            </a:endParaRPr>
          </a:p>
          <a:p>
            <a:pPr lvl="2" eaLnBrk="1" hangingPunct="1"/>
            <a:r>
              <a:rPr lang="zh-CN" altLang="en-US" sz="2800" dirty="0">
                <a:latin typeface="华文细黑" panose="02010600040101010101" pitchFamily="2" charset="-122"/>
                <a:ea typeface="华文细黑" panose="02010600040101010101" pitchFamily="2" charset="-122"/>
              </a:rPr>
              <a:t>方法又称为</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操作</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operation）</a:t>
            </a:r>
            <a:endParaRPr lang="zh-CN" altLang="en-US" sz="2800" dirty="0">
              <a:latin typeface="华文细黑" panose="02010600040101010101" pitchFamily="2" charset="-122"/>
              <a:ea typeface="华文细黑" panose="02010600040101010101" pitchFamily="2" charset="-122"/>
            </a:endParaRPr>
          </a:p>
        </p:txBody>
      </p:sp>
      <p:sp>
        <p:nvSpPr>
          <p:cNvPr id="9216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216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3186" name="Rectangle 3"/>
          <p:cNvSpPr>
            <a:spLocks noGrp="1"/>
          </p:cNvSpPr>
          <p:nvPr>
            <p:ph idx="4294967295"/>
          </p:nvPr>
        </p:nvSpPr>
        <p:spPr>
          <a:xfrm>
            <a:off x="381000" y="685800"/>
            <a:ext cx="8458200" cy="6019800"/>
          </a:xfrm>
        </p:spPr>
        <p:txBody>
          <a:bodyPr wrap="square" anchor="t"/>
          <a:p>
            <a:pPr eaLnBrk="1" hangingPunct="1"/>
            <a:r>
              <a:rPr lang="zh-CN" altLang="en-US" sz="2800" dirty="0">
                <a:ea typeface="华文细黑" panose="02010600040101010101" pitchFamily="2" charset="-122"/>
              </a:rPr>
              <a:t>方法</a:t>
            </a:r>
            <a:endParaRPr lang="zh-CN" altLang="en-US" sz="2800" dirty="0">
              <a:ea typeface="华文细黑" panose="02010600040101010101" pitchFamily="2" charset="-122"/>
            </a:endParaRPr>
          </a:p>
          <a:p>
            <a:pPr lvl="1" eaLnBrk="1" hangingPunct="1"/>
            <a:r>
              <a:rPr lang="zh-CN" altLang="en-US" sz="2800" dirty="0">
                <a:ea typeface="华文细黑" panose="02010600040101010101" pitchFamily="2" charset="-122"/>
              </a:rPr>
              <a:t>是可以作用在对象上的一段程序</a:t>
            </a:r>
            <a:endParaRPr lang="zh-CN" altLang="en-US" sz="2800" dirty="0">
              <a:ea typeface="华文细黑" panose="02010600040101010101" pitchFamily="2" charset="-122"/>
            </a:endParaRPr>
          </a:p>
          <a:p>
            <a:pPr lvl="1" eaLnBrk="1" hangingPunct="1"/>
            <a:r>
              <a:rPr lang="zh-CN" altLang="en-US" sz="2800" dirty="0">
                <a:ea typeface="华文细黑" panose="02010600040101010101" pitchFamily="2" charset="-122"/>
              </a:rPr>
              <a:t>方法用于反映对象的行为特征，是对象的固有动态行为的表示，可用于审视并改变对象的内部状态（属性值）</a:t>
            </a:r>
            <a:endParaRPr lang="zh-CN" altLang="en-US" sz="2800" dirty="0">
              <a:ea typeface="华文细黑" panose="02010600040101010101" pitchFamily="2" charset="-122"/>
            </a:endParaRPr>
          </a:p>
        </p:txBody>
      </p:sp>
      <p:sp>
        <p:nvSpPr>
          <p:cNvPr id="9318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318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p:txBody>
          <a:bodyPr wrap="square" tIns="0" bIns="0" anchor="ctr"/>
          <a:p>
            <a:pPr algn="l" eaLnBrk="1" hangingPunct="1"/>
            <a:r>
              <a:rPr lang="zh-CN" altLang="en-US"/>
              <a:t>【例】‘学生’对象的组成</a:t>
            </a:r>
            <a:endParaRPr lang="zh-CN" altLang="en-US"/>
          </a:p>
        </p:txBody>
      </p:sp>
      <p:sp>
        <p:nvSpPr>
          <p:cNvPr id="94210" name="Rectangle 3"/>
          <p:cNvSpPr>
            <a:spLocks noGrp="1"/>
          </p:cNvSpPr>
          <p:nvPr>
            <p:ph idx="4294967295"/>
          </p:nvPr>
        </p:nvSpPr>
        <p:spPr>
          <a:xfrm>
            <a:off x="228600" y="914400"/>
            <a:ext cx="8763000" cy="5638800"/>
          </a:xfrm>
        </p:spPr>
        <p:txBody>
          <a:bodyPr wrap="square" anchor="t"/>
          <a:p>
            <a:pPr eaLnBrk="1" hangingPunct="1">
              <a:lnSpc>
                <a:spcPct val="100000"/>
              </a:lnSpc>
            </a:pPr>
            <a:r>
              <a:rPr lang="en-US" altLang="x-none" sz="2800" dirty="0">
                <a:latin typeface="华文细黑" panose="02010600040101010101" pitchFamily="2" charset="-122"/>
                <a:ea typeface="华文细黑" panose="02010600040101010101" pitchFamily="2" charset="-122"/>
              </a:rPr>
              <a:t>OID</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这是一个系统定义的属性，也是由系统自动为每个对象进行赋值的。</a:t>
            </a:r>
            <a:r>
              <a:rPr lang="en-US" altLang="x-none" sz="2800" dirty="0">
                <a:latin typeface="华文细黑" panose="02010600040101010101" pitchFamily="2" charset="-122"/>
                <a:ea typeface="华文细黑" panose="02010600040101010101" pitchFamily="2" charset="-122"/>
              </a:rPr>
              <a:t>OID</a:t>
            </a:r>
            <a:r>
              <a:rPr lang="zh-CN" altLang="en-US" sz="2800" dirty="0">
                <a:latin typeface="华文细黑" panose="02010600040101010101" pitchFamily="2" charset="-122"/>
                <a:ea typeface="华文细黑" panose="02010600040101010101" pitchFamily="2" charset="-122"/>
              </a:rPr>
              <a:t>的取值取决于每个面向对象系统的具体实现。</a:t>
            </a:r>
            <a:endParaRPr lang="zh-CN" altLang="en-US" sz="2800" dirty="0">
              <a:latin typeface="华文细黑" panose="02010600040101010101" pitchFamily="2" charset="-122"/>
              <a:ea typeface="华文细黑" panose="02010600040101010101" pitchFamily="2" charset="-122"/>
            </a:endParaRPr>
          </a:p>
          <a:p>
            <a:pPr eaLnBrk="1" hangingPunct="1">
              <a:lnSpc>
                <a:spcPct val="100000"/>
              </a:lnSpc>
            </a:pPr>
            <a:r>
              <a:rPr lang="zh-CN" altLang="en-US" sz="2800" dirty="0">
                <a:latin typeface="华文细黑" panose="02010600040101010101" pitchFamily="2" charset="-122"/>
                <a:ea typeface="华文细黑" panose="02010600040101010101" pitchFamily="2" charset="-122"/>
              </a:rPr>
              <a:t>属性</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学号，姓名，年级，系别，出生日期，所修课程</a:t>
            </a:r>
            <a:endParaRPr lang="zh-CN" altLang="en-US" sz="2800" dirty="0">
              <a:latin typeface="华文细黑" panose="02010600040101010101" pitchFamily="2" charset="-122"/>
              <a:ea typeface="华文细黑" panose="02010600040101010101" pitchFamily="2" charset="-122"/>
            </a:endParaRPr>
          </a:p>
          <a:p>
            <a:pPr eaLnBrk="1" hangingPunct="1">
              <a:lnSpc>
                <a:spcPct val="100000"/>
              </a:lnSpc>
            </a:pPr>
            <a:r>
              <a:rPr lang="zh-CN" altLang="en-US" sz="2800" dirty="0">
                <a:latin typeface="华文细黑" panose="02010600040101010101" pitchFamily="2" charset="-122"/>
                <a:ea typeface="华文细黑" panose="02010600040101010101" pitchFamily="2" charset="-122"/>
              </a:rPr>
              <a:t>方法</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修改学生的年级值：年级 + 1</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计算一个学生的年龄</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统计一个学生的总学分数</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统计一个学生的平均学分绩</a:t>
            </a:r>
            <a:endParaRPr lang="zh-CN" altLang="en-US" sz="2800" dirty="0">
              <a:latin typeface="华文细黑" panose="02010600040101010101" pitchFamily="2" charset="-122"/>
              <a:ea typeface="华文细黑" panose="02010600040101010101" pitchFamily="2" charset="-122"/>
            </a:endParaRPr>
          </a:p>
        </p:txBody>
      </p:sp>
      <p:sp>
        <p:nvSpPr>
          <p:cNvPr id="9421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421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5234" name="Rectangle 3"/>
          <p:cNvSpPr>
            <a:spLocks noGrp="1"/>
          </p:cNvSpPr>
          <p:nvPr>
            <p:ph idx="4294967295"/>
          </p:nvPr>
        </p:nvSpPr>
        <p:spPr>
          <a:xfrm>
            <a:off x="304800" y="838200"/>
            <a:ext cx="8382000" cy="5867400"/>
          </a:xfrm>
        </p:spPr>
        <p:txBody>
          <a:bodyPr wrap="square" anchor="t"/>
          <a:p>
            <a:pPr marL="457200"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对象的特点</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buAutoNum type="arabicParenR"/>
            </a:pPr>
            <a:r>
              <a:rPr lang="zh-CN" altLang="en-US" sz="2800" dirty="0">
                <a:solidFill>
                  <a:srgbClr val="FF0000"/>
                </a:solidFill>
                <a:latin typeface="华文细黑" panose="02010600040101010101" pitchFamily="2" charset="-122"/>
                <a:ea typeface="华文细黑" panose="02010600040101010101" pitchFamily="2" charset="-122"/>
              </a:rPr>
              <a:t>对象的封装</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encapsulate)</a:t>
            </a:r>
            <a:endParaRPr lang="en-US" altLang="x-none" sz="2800" dirty="0">
              <a:latin typeface="华文细黑" panose="02010600040101010101" pitchFamily="2" charset="-122"/>
              <a:ea typeface="华文细黑" panose="02010600040101010101" pitchFamily="2" charset="-122"/>
            </a:endParaRPr>
          </a:p>
          <a:p>
            <a:pPr marL="914400" lvl="1" indent="-457200" eaLnBrk="1" hangingPunct="1">
              <a:lnSpc>
                <a:spcPct val="100000"/>
              </a:lnSpc>
              <a:buAutoNum type="arabicParenR"/>
            </a:pPr>
            <a:r>
              <a:rPr lang="zh-CN" altLang="en-US" sz="2800" dirty="0">
                <a:solidFill>
                  <a:srgbClr val="FF0000"/>
                </a:solidFill>
                <a:latin typeface="华文细黑" panose="02010600040101010101" pitchFamily="2" charset="-122"/>
                <a:ea typeface="华文细黑" panose="02010600040101010101" pitchFamily="2" charset="-122"/>
              </a:rPr>
              <a:t>对象标识符的独立性</a:t>
            </a:r>
            <a:endParaRPr lang="zh-CN" altLang="en-US" sz="2800" dirty="0">
              <a:solidFill>
                <a:srgbClr val="FF0000"/>
              </a:solidFill>
              <a:latin typeface="华文细黑" panose="02010600040101010101" pitchFamily="2" charset="-122"/>
              <a:ea typeface="华文细黑" panose="02010600040101010101" pitchFamily="2" charset="-122"/>
            </a:endParaRPr>
          </a:p>
          <a:p>
            <a:pPr marL="914400" lvl="1" indent="-457200" eaLnBrk="1" hangingPunct="1">
              <a:lnSpc>
                <a:spcPct val="100000"/>
              </a:lnSpc>
              <a:buAutoNum type="arabicParenR"/>
            </a:pPr>
            <a:r>
              <a:rPr lang="zh-CN" altLang="en-US" sz="2800" dirty="0">
                <a:solidFill>
                  <a:srgbClr val="FF0000"/>
                </a:solidFill>
                <a:latin typeface="华文细黑" panose="02010600040101010101" pitchFamily="2" charset="-122"/>
                <a:ea typeface="华文细黑" panose="02010600040101010101" pitchFamily="2" charset="-122"/>
              </a:rPr>
              <a:t>对象属性值的多值性</a:t>
            </a:r>
            <a:endParaRPr lang="en-US" altLang="x-none" sz="2800" dirty="0">
              <a:solidFill>
                <a:srgbClr val="FF0000"/>
              </a:solidFill>
              <a:latin typeface="华文细黑" panose="02010600040101010101" pitchFamily="2" charset="-122"/>
              <a:ea typeface="华文细黑" panose="02010600040101010101" pitchFamily="2" charset="-122"/>
            </a:endParaRPr>
          </a:p>
        </p:txBody>
      </p:sp>
      <p:sp>
        <p:nvSpPr>
          <p:cNvPr id="9523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523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6258" name="Rectangle 3"/>
          <p:cNvSpPr>
            <a:spLocks noGrp="1"/>
          </p:cNvSpPr>
          <p:nvPr>
            <p:ph idx="4294967295"/>
          </p:nvPr>
        </p:nvSpPr>
        <p:spPr>
          <a:xfrm>
            <a:off x="152400" y="685800"/>
            <a:ext cx="8839200" cy="5867400"/>
          </a:xfrm>
        </p:spPr>
        <p:txBody>
          <a:bodyPr wrap="square" anchor="t"/>
          <a:p>
            <a:pPr marL="457200" indent="-457200" eaLnBrk="1" hangingPunct="1">
              <a:lnSpc>
                <a:spcPct val="100000"/>
              </a:lnSpc>
              <a:buAutoNum type="arabicParenR"/>
            </a:pPr>
            <a:r>
              <a:rPr lang="zh-CN" altLang="en-US" sz="2800" dirty="0">
                <a:solidFill>
                  <a:srgbClr val="FF0000"/>
                </a:solidFill>
                <a:latin typeface="华文细黑" panose="02010600040101010101" pitchFamily="2" charset="-122"/>
                <a:ea typeface="华文细黑" panose="02010600040101010101" pitchFamily="2" charset="-122"/>
              </a:rPr>
              <a:t>对象的封装</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encapsulate)</a:t>
            </a:r>
            <a:endParaRPr lang="en-US" altLang="x-none" sz="2800" dirty="0">
              <a:latin typeface="华文细黑" panose="02010600040101010101" pitchFamily="2" charset="-122"/>
              <a:ea typeface="华文细黑" panose="02010600040101010101" pitchFamily="2" charset="-122"/>
            </a:endParaRPr>
          </a:p>
          <a:p>
            <a:pPr marL="914400" lvl="1"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对象的属性与方法被封装在一起构成一个整体。</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对象的封装特性将一个对象划分为两个部分</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对象的内部表示</a:t>
            </a:r>
            <a:endParaRPr lang="zh-CN" altLang="en-US" sz="2800" dirty="0">
              <a:latin typeface="华文细黑" panose="02010600040101010101" pitchFamily="2" charset="-122"/>
              <a:ea typeface="华文细黑" panose="02010600040101010101" pitchFamily="2" charset="-122"/>
            </a:endParaRPr>
          </a:p>
          <a:p>
            <a:pPr marL="1828800" lvl="3"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对象中的属性组成与方法实现</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对象的外部表示</a:t>
            </a:r>
            <a:endParaRPr lang="zh-CN" altLang="en-US" sz="2800" dirty="0">
              <a:latin typeface="华文细黑" panose="02010600040101010101" pitchFamily="2" charset="-122"/>
              <a:ea typeface="华文细黑" panose="02010600040101010101" pitchFamily="2" charset="-122"/>
            </a:endParaRPr>
          </a:p>
          <a:p>
            <a:pPr marL="1828800" lvl="3" indent="-457200" eaLnBrk="1" hangingPunct="1">
              <a:lnSpc>
                <a:spcPct val="100000"/>
              </a:lnSpc>
            </a:pPr>
            <a:r>
              <a:rPr lang="zh-CN" altLang="en-US" sz="2800" dirty="0">
                <a:latin typeface="华文细黑" panose="02010600040101010101" pitchFamily="2" charset="-122"/>
                <a:ea typeface="华文细黑" panose="02010600040101010101" pitchFamily="2" charset="-122"/>
              </a:rPr>
              <a:t>方法的调用接口，亦称 </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对象界面</a:t>
            </a:r>
            <a:r>
              <a:rPr lang="zh-CN" altLang="en-US" sz="2800" dirty="0">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对象封装的优点</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可以屏蔽对象的内部状态及其实现细节，有利于数据的保护</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有利于对象代码及数据结构的维护</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提高对象的可靠性与可重用性</a:t>
            </a:r>
            <a:endParaRPr lang="zh-CN" altLang="en-US" sz="2800" dirty="0">
              <a:latin typeface="华文细黑" panose="02010600040101010101" pitchFamily="2" charset="-122"/>
              <a:ea typeface="华文细黑" panose="02010600040101010101" pitchFamily="2" charset="-122"/>
            </a:endParaRPr>
          </a:p>
        </p:txBody>
      </p:sp>
      <p:sp>
        <p:nvSpPr>
          <p:cNvPr id="9625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626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7282" name="Rectangle 3"/>
          <p:cNvSpPr>
            <a:spLocks noGrp="1"/>
          </p:cNvSpPr>
          <p:nvPr>
            <p:ph idx="4294967295"/>
          </p:nvPr>
        </p:nvSpPr>
        <p:spPr>
          <a:xfrm>
            <a:off x="457200" y="838200"/>
            <a:ext cx="8458200" cy="5562600"/>
          </a:xfrm>
        </p:spPr>
        <p:txBody>
          <a:bodyPr wrap="square" anchor="t"/>
          <a:p>
            <a:pPr marL="457200" indent="-457200" eaLnBrk="1" hangingPunct="1">
              <a:lnSpc>
                <a:spcPct val="110000"/>
              </a:lnSpc>
              <a:buAutoNum type="arabicParenR" startAt="2"/>
            </a:pPr>
            <a:r>
              <a:rPr lang="zh-CN" altLang="en-US" sz="2800" dirty="0">
                <a:solidFill>
                  <a:srgbClr val="FF0000"/>
                </a:solidFill>
                <a:latin typeface="华文细黑" panose="02010600040101010101" pitchFamily="2" charset="-122"/>
                <a:ea typeface="华文细黑" panose="02010600040101010101" pitchFamily="2" charset="-122"/>
              </a:rPr>
              <a:t>对象标识符的独立性</a:t>
            </a:r>
            <a:endParaRPr lang="zh-CN" altLang="en-US" sz="2800" dirty="0">
              <a:solidFill>
                <a:srgbClr val="FF0000"/>
              </a:solidFill>
              <a:latin typeface="华文细黑" panose="02010600040101010101" pitchFamily="2" charset="-122"/>
              <a:ea typeface="华文细黑" panose="02010600040101010101" pitchFamily="2" charset="-122"/>
            </a:endParaRPr>
          </a:p>
          <a:p>
            <a:pPr marL="914400" lvl="1" indent="-457200" eaLnBrk="1" hangingPunct="1">
              <a:lnSpc>
                <a:spcPct val="110000"/>
              </a:lnSpc>
            </a:pPr>
            <a:r>
              <a:rPr lang="zh-CN" altLang="en-US" sz="2800" dirty="0">
                <a:latin typeface="华文细黑" panose="02010600040101010101" pitchFamily="2" charset="-122"/>
                <a:ea typeface="华文细黑" panose="02010600040101010101" pitchFamily="2" charset="-122"/>
              </a:rPr>
              <a:t>对象标识符独立于对象的属性，它是由系统定义并赋值的，可以唯一标识一个对象</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10000"/>
              </a:lnSpc>
            </a:pPr>
            <a:r>
              <a:rPr lang="zh-CN" altLang="en-US" sz="2800" dirty="0">
                <a:latin typeface="华文细黑" panose="02010600040101010101" pitchFamily="2" charset="-122"/>
                <a:ea typeface="华文细黑" panose="02010600040101010101" pitchFamily="2" charset="-122"/>
              </a:rPr>
              <a:t>完全不同于</a:t>
            </a:r>
            <a:r>
              <a:rPr lang="en-US" altLang="x-none" sz="2800" dirty="0">
                <a:latin typeface="华文细黑" panose="02010600040101010101" pitchFamily="2" charset="-122"/>
                <a:ea typeface="华文细黑" panose="02010600040101010101" pitchFamily="2" charset="-122"/>
              </a:rPr>
              <a:t>E-R</a:t>
            </a:r>
            <a:r>
              <a:rPr lang="zh-CN" altLang="en-US" sz="2800" dirty="0">
                <a:latin typeface="华文细黑" panose="02010600040101010101" pitchFamily="2" charset="-122"/>
                <a:ea typeface="华文细黑" panose="02010600040101010101" pitchFamily="2" charset="-122"/>
              </a:rPr>
              <a:t>模型中用户定义的关键字的概念</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10000"/>
              </a:lnSpc>
            </a:pPr>
            <a:endParaRPr lang="zh-CN" altLang="en-US" sz="1400" dirty="0">
              <a:latin typeface="华文细黑" panose="02010600040101010101" pitchFamily="2" charset="-122"/>
              <a:ea typeface="华文细黑" panose="02010600040101010101" pitchFamily="2" charset="-122"/>
            </a:endParaRPr>
          </a:p>
          <a:p>
            <a:pPr marL="914400" lvl="1" indent="-457200" eaLnBrk="1" hangingPunct="1">
              <a:lnSpc>
                <a:spcPct val="110000"/>
              </a:lnSpc>
            </a:pPr>
            <a:r>
              <a:rPr lang="zh-CN" altLang="en-US" sz="2800" dirty="0">
                <a:latin typeface="华文细黑" panose="02010600040101010101" pitchFamily="2" charset="-122"/>
                <a:ea typeface="华文细黑" panose="02010600040101010101" pitchFamily="2" charset="-122"/>
              </a:rPr>
              <a:t>不同的面向对象系统可以有不同的实现方法，但它们都必须保证对象标识符的如下特性：</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10000"/>
              </a:lnSpc>
            </a:pPr>
            <a:r>
              <a:rPr lang="zh-CN" altLang="en-US" sz="2800" dirty="0">
                <a:latin typeface="华文细黑" panose="02010600040101010101" pitchFamily="2" charset="-122"/>
                <a:ea typeface="华文细黑" panose="02010600040101010101" pitchFamily="2" charset="-122"/>
              </a:rPr>
              <a:t>唯一性</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10000"/>
              </a:lnSpc>
            </a:pPr>
            <a:r>
              <a:rPr lang="zh-CN" altLang="en-US" sz="2800" dirty="0">
                <a:latin typeface="华文细黑" panose="02010600040101010101" pitchFamily="2" charset="-122"/>
                <a:ea typeface="华文细黑" panose="02010600040101010101" pitchFamily="2" charset="-122"/>
              </a:rPr>
              <a:t>持久性</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10000"/>
              </a:lnSpc>
            </a:pPr>
            <a:r>
              <a:rPr lang="zh-CN" altLang="en-US" sz="2800" dirty="0">
                <a:latin typeface="华文细黑" panose="02010600040101010101" pitchFamily="2" charset="-122"/>
                <a:ea typeface="华文细黑" panose="02010600040101010101" pitchFamily="2" charset="-122"/>
              </a:rPr>
              <a:t>不可重用性</a:t>
            </a:r>
            <a:endParaRPr lang="zh-CN" altLang="en-US" sz="2800" dirty="0">
              <a:latin typeface="华文细黑" panose="02010600040101010101" pitchFamily="2" charset="-122"/>
              <a:ea typeface="华文细黑" panose="02010600040101010101" pitchFamily="2" charset="-122"/>
            </a:endParaRPr>
          </a:p>
        </p:txBody>
      </p:sp>
      <p:sp>
        <p:nvSpPr>
          <p:cNvPr id="9728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728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3"/>
          <p:cNvSpPr>
            <a:spLocks noGrp="1"/>
          </p:cNvSpPr>
          <p:nvPr>
            <p:ph idx="4294967295"/>
          </p:nvPr>
        </p:nvSpPr>
        <p:spPr>
          <a:xfrm>
            <a:off x="304800" y="152400"/>
            <a:ext cx="8534400" cy="6324600"/>
          </a:xfrm>
        </p:spPr>
        <p:txBody>
          <a:bodyPr wrap="square" anchor="t"/>
          <a:p>
            <a:pPr marL="457200" indent="-457200" eaLnBrk="1" hangingPunct="1">
              <a:lnSpc>
                <a:spcPct val="100000"/>
              </a:lnSpc>
              <a:spcBef>
                <a:spcPct val="10000"/>
              </a:spcBef>
              <a:buAutoNum type="arabicParenR" startAt="3"/>
            </a:pPr>
            <a:r>
              <a:rPr lang="zh-CN" altLang="en-US" sz="2800" dirty="0">
                <a:solidFill>
                  <a:srgbClr val="FF0000"/>
                </a:solidFill>
                <a:latin typeface="华文细黑" panose="02010600040101010101" pitchFamily="2" charset="-122"/>
                <a:ea typeface="华文细黑" panose="02010600040101010101" pitchFamily="2" charset="-122"/>
              </a:rPr>
              <a:t>对象属性值的多值性</a:t>
            </a:r>
            <a:endParaRPr lang="zh-CN" altLang="en-US" sz="2800" dirty="0">
              <a:solidFill>
                <a:srgbClr val="FF0000"/>
              </a:solidFill>
              <a:latin typeface="华文细黑" panose="02010600040101010101" pitchFamily="2" charset="-122"/>
              <a:ea typeface="华文细黑" panose="02010600040101010101" pitchFamily="2" charset="-122"/>
            </a:endParaRPr>
          </a:p>
          <a:p>
            <a:pPr marL="457200" indent="-457200" eaLnBrk="1" hangingPunct="1">
              <a:lnSpc>
                <a:spcPct val="100000"/>
              </a:lnSpc>
              <a:spcBef>
                <a:spcPct val="10000"/>
              </a:spcBef>
              <a:buNone/>
            </a:pPr>
            <a:r>
              <a:rPr lang="zh-CN" altLang="en-US" sz="2800" dirty="0">
                <a:latin typeface="华文细黑" panose="02010600040101010101" pitchFamily="2" charset="-122"/>
                <a:ea typeface="华文细黑" panose="02010600040101010101" pitchFamily="2" charset="-122"/>
              </a:rPr>
              <a:t>		对象属性的取值可以是一个单值，也可以是一个值的集合，甚至是另外一个对象</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单值</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简单值: 数值型,字符型 (如年级, 姓名, 学号等)</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复杂值: 自定义数据类型 (如日期, 时间等)</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集合值</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如：电话号码</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也可以有各种类型的集合: </a:t>
            </a:r>
            <a:r>
              <a:rPr lang="en-US" altLang="x-none" sz="2800" dirty="0">
                <a:latin typeface="华文细黑" panose="02010600040101010101" pitchFamily="2" charset="-122"/>
                <a:ea typeface="华文细黑" panose="02010600040101010101" pitchFamily="2" charset="-122"/>
              </a:rPr>
              <a:t>Set, Bag, List, Array</a:t>
            </a:r>
            <a:endParaRPr lang="en-US" altLang="x-none" sz="2800" dirty="0">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对象值</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如：系别</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spcBef>
                <a:spcPct val="10000"/>
              </a:spcBef>
            </a:pPr>
            <a:r>
              <a:rPr lang="zh-CN" altLang="en-US" sz="2800" dirty="0">
                <a:latin typeface="华文细黑" panose="02010600040101010101" pitchFamily="2" charset="-122"/>
                <a:ea typeface="华文细黑" panose="02010600040101010101" pitchFamily="2" charset="-122"/>
              </a:rPr>
              <a:t>也可以是对象值的集合，如：所修课程</a:t>
            </a:r>
            <a:endParaRPr lang="zh-CN" altLang="en-US" sz="2800" dirty="0">
              <a:latin typeface="华文细黑" panose="02010600040101010101" pitchFamily="2" charset="-122"/>
              <a:ea typeface="华文细黑" panose="02010600040101010101" pitchFamily="2" charset="-122"/>
            </a:endParaRPr>
          </a:p>
        </p:txBody>
      </p:sp>
      <p:sp>
        <p:nvSpPr>
          <p:cNvPr id="98306"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8308"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9331" name="Rectangle 3"/>
          <p:cNvSpPr>
            <a:spLocks noGrp="1"/>
          </p:cNvSpPr>
          <p:nvPr>
            <p:ph idx="1"/>
          </p:nvPr>
        </p:nvSpPr>
        <p:spPr>
          <a:xfrm>
            <a:off x="381000" y="838200"/>
            <a:ext cx="8458200" cy="5562600"/>
          </a:xfrm>
        </p:spPr>
        <p:txBody>
          <a:bodyPr vert="horz" wrap="square" anchor="t"/>
          <a:p>
            <a:pPr lvl="0"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类 (</a:t>
            </a:r>
            <a:r>
              <a:rPr lang="en-US" altLang="x-none" sz="2800" strike="noStrike" noProof="1" dirty="0">
                <a:latin typeface="华文细黑" panose="02010600040101010101" pitchFamily="2" charset="-122"/>
                <a:ea typeface="华文细黑" panose="02010600040101010101" pitchFamily="2" charset="-122"/>
              </a:rPr>
              <a:t>Class)</a:t>
            </a:r>
            <a:endParaRPr lang="en-US" altLang="x-none" sz="2800" strike="noStrike" noProof="1" dirty="0">
              <a:latin typeface="华文细黑" panose="02010600040101010101" pitchFamily="2" charset="-122"/>
              <a:ea typeface="华文细黑" panose="02010600040101010101" pitchFamily="2" charset="-122"/>
            </a:endParaRPr>
          </a:p>
          <a:p>
            <a:pPr lvl="1"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具有相同属性、方法的对象集合。</a:t>
            </a:r>
            <a:endParaRPr lang="zh-CN" altLang="en-US" sz="2800" strike="noStrike" noProof="1" dirty="0">
              <a:latin typeface="华文细黑" panose="02010600040101010101" pitchFamily="2" charset="-122"/>
              <a:ea typeface="华文细黑" panose="02010600040101010101" pitchFamily="2" charset="-122"/>
            </a:endParaRPr>
          </a:p>
          <a:p>
            <a:pPr lvl="2"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可以通过对类的定义来描述类中对象的静态特性和动态特性。</a:t>
            </a:r>
            <a:endParaRPr lang="zh-CN" altLang="en-US" sz="2800" strike="noStrike" noProof="1" dirty="0">
              <a:latin typeface="华文细黑" panose="02010600040101010101" pitchFamily="2" charset="-122"/>
              <a:ea typeface="华文细黑" panose="02010600040101010101" pitchFamily="2" charset="-122"/>
            </a:endParaRPr>
          </a:p>
          <a:p>
            <a:pPr lvl="2"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实例 (</a:t>
            </a:r>
            <a:r>
              <a:rPr lang="en-US" altLang="x-none" sz="2800" strike="noStrike" noProof="1" dirty="0">
                <a:latin typeface="华文细黑" panose="02010600040101010101" pitchFamily="2" charset="-122"/>
                <a:ea typeface="华文细黑" panose="02010600040101010101" pitchFamily="2" charset="-122"/>
              </a:rPr>
              <a:t>Instance)</a:t>
            </a:r>
            <a:endParaRPr lang="zh-CN" altLang="en-US" sz="2800" strike="noStrike" noProof="1" dirty="0">
              <a:latin typeface="华文细黑" panose="02010600040101010101" pitchFamily="2" charset="-122"/>
              <a:ea typeface="华文细黑" panose="02010600040101010101" pitchFamily="2" charset="-122"/>
            </a:endParaRPr>
          </a:p>
          <a:p>
            <a:pPr lvl="3"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类也可以被抽象成一个对象，我们称其为</a:t>
            </a:r>
            <a:r>
              <a:rPr lang="zh-CN" altLang="en-US" sz="2800" strike="noStrike" noProof="1" dirty="0">
                <a:ea typeface="华文细黑" panose="02010600040101010101" pitchFamily="2" charset="-122"/>
              </a:rPr>
              <a:t>‘</a:t>
            </a:r>
            <a:r>
              <a:rPr lang="zh-CN" altLang="en-US" sz="2800" strike="noStrike" noProof="1" dirty="0">
                <a:solidFill>
                  <a:srgbClr val="FF0000"/>
                </a:solidFill>
                <a:effectLst>
                  <a:outerShdw blurRad="38100" dist="38100" dir="2700000">
                    <a:srgbClr val="000000"/>
                  </a:outerShdw>
                </a:effectLst>
                <a:latin typeface="华文细黑" panose="02010600040101010101" pitchFamily="2" charset="-122"/>
                <a:ea typeface="华文细黑" panose="02010600040101010101" pitchFamily="2" charset="-122"/>
              </a:rPr>
              <a:t>类对象</a:t>
            </a:r>
            <a:r>
              <a:rPr lang="zh-CN" altLang="en-US" sz="2800" strike="noStrike" noProof="1" dirty="0">
                <a:ea typeface="华文细黑" panose="02010600040101010101" pitchFamily="2" charset="-122"/>
              </a:rPr>
              <a:t>’</a:t>
            </a:r>
            <a:r>
              <a:rPr lang="zh-CN" altLang="en-US" sz="2800" strike="noStrike" noProof="1" dirty="0">
                <a:latin typeface="华文细黑" panose="02010600040101010101" pitchFamily="2" charset="-122"/>
                <a:ea typeface="华文细黑" panose="02010600040101010101" pitchFamily="2" charset="-122"/>
              </a:rPr>
              <a:t>。</a:t>
            </a:r>
            <a:endParaRPr lang="zh-CN" altLang="en-US" sz="2800" strike="noStrike" noProof="1" dirty="0">
              <a:latin typeface="华文细黑" panose="02010600040101010101" pitchFamily="2" charset="-122"/>
              <a:ea typeface="华文细黑" panose="02010600040101010101" pitchFamily="2" charset="-122"/>
            </a:endParaRPr>
          </a:p>
          <a:p>
            <a:pPr lvl="3"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为了将</a:t>
            </a:r>
            <a:r>
              <a:rPr lang="zh-CN" altLang="en-US" sz="2800" strike="noStrike" noProof="1" dirty="0">
                <a:ea typeface="华文细黑" panose="02010600040101010101" pitchFamily="2" charset="-122"/>
              </a:rPr>
              <a:t>‘</a:t>
            </a:r>
            <a:r>
              <a:rPr lang="zh-CN" altLang="en-US" sz="2800" strike="noStrike" noProof="1" dirty="0">
                <a:latin typeface="华文细黑" panose="02010600040101010101" pitchFamily="2" charset="-122"/>
                <a:ea typeface="华文细黑" panose="02010600040101010101" pitchFamily="2" charset="-122"/>
              </a:rPr>
              <a:t>类对象</a:t>
            </a:r>
            <a:r>
              <a:rPr lang="zh-CN" altLang="en-US" sz="2800" strike="noStrike" noProof="1" dirty="0">
                <a:ea typeface="华文细黑" panose="02010600040101010101" pitchFamily="2" charset="-122"/>
              </a:rPr>
              <a:t>’</a:t>
            </a:r>
            <a:r>
              <a:rPr lang="zh-CN" altLang="en-US" sz="2800" strike="noStrike" noProof="1" dirty="0">
                <a:latin typeface="华文细黑" panose="02010600040101010101" pitchFamily="2" charset="-122"/>
                <a:ea typeface="华文细黑" panose="02010600040101010101" pitchFamily="2" charset="-122"/>
              </a:rPr>
              <a:t>与类中的对象区别开来，我们将类中的对象又称为实例。</a:t>
            </a:r>
            <a:endParaRPr lang="zh-CN" altLang="en-US" sz="2800" strike="noStrike" noProof="1" dirty="0">
              <a:latin typeface="华文细黑" panose="02010600040101010101" pitchFamily="2" charset="-122"/>
              <a:ea typeface="华文细黑" panose="02010600040101010101" pitchFamily="2" charset="-122"/>
            </a:endParaRPr>
          </a:p>
          <a:p>
            <a:pPr lvl="2"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元类 (</a:t>
            </a:r>
            <a:r>
              <a:rPr lang="en-US" altLang="x-none" sz="2800" strike="noStrike" noProof="1" dirty="0">
                <a:latin typeface="华文细黑" panose="02010600040101010101" pitchFamily="2" charset="-122"/>
                <a:ea typeface="华文细黑" panose="02010600040101010101" pitchFamily="2" charset="-122"/>
              </a:rPr>
              <a:t>meta  class)</a:t>
            </a:r>
            <a:endParaRPr lang="en-US" altLang="x-none" sz="2800" strike="noStrike" noProof="1" dirty="0">
              <a:latin typeface="华文细黑" panose="02010600040101010101" pitchFamily="2" charset="-122"/>
              <a:ea typeface="华文细黑" panose="02010600040101010101" pitchFamily="2" charset="-122"/>
            </a:endParaRPr>
          </a:p>
          <a:p>
            <a:pPr lvl="3" eaLnBrk="1" fontAlgn="base" hangingPunct="1">
              <a:lnSpc>
                <a:spcPct val="100000"/>
              </a:lnSpc>
            </a:pPr>
            <a:r>
              <a:rPr lang="zh-CN" altLang="en-US" sz="2800" strike="noStrike" noProof="1" dirty="0">
                <a:latin typeface="华文细黑" panose="02010600040101010101" pitchFamily="2" charset="-122"/>
                <a:ea typeface="华文细黑" panose="02010600040101010101" pitchFamily="2" charset="-122"/>
              </a:rPr>
              <a:t>由所有</a:t>
            </a:r>
            <a:r>
              <a:rPr lang="zh-CN" altLang="en-US" sz="2800" strike="noStrike" noProof="1" dirty="0">
                <a:ea typeface="华文细黑" panose="02010600040101010101" pitchFamily="2" charset="-122"/>
              </a:rPr>
              <a:t>‘</a:t>
            </a:r>
            <a:r>
              <a:rPr lang="zh-CN" altLang="en-US" sz="2800" strike="noStrike" noProof="1" dirty="0">
                <a:latin typeface="华文细黑" panose="02010600040101010101" pitchFamily="2" charset="-122"/>
                <a:ea typeface="华文细黑" panose="02010600040101010101" pitchFamily="2" charset="-122"/>
              </a:rPr>
              <a:t>类对象</a:t>
            </a:r>
            <a:r>
              <a:rPr lang="zh-CN" altLang="en-US" sz="2800" strike="noStrike" noProof="1" dirty="0">
                <a:ea typeface="华文细黑" panose="02010600040101010101" pitchFamily="2" charset="-122"/>
              </a:rPr>
              <a:t>’</a:t>
            </a:r>
            <a:r>
              <a:rPr lang="zh-CN" altLang="en-US" sz="2800" strike="noStrike" noProof="1" dirty="0">
                <a:latin typeface="华文细黑" panose="02010600040101010101" pitchFamily="2" charset="-122"/>
                <a:ea typeface="华文细黑" panose="02010600040101010101" pitchFamily="2" charset="-122"/>
              </a:rPr>
              <a:t>所构成的对象集合。</a:t>
            </a:r>
            <a:endParaRPr lang="zh-CN" altLang="en-US" sz="2800" strike="noStrike" noProof="1" dirty="0">
              <a:latin typeface="华文细黑" panose="02010600040101010101" pitchFamily="2" charset="-122"/>
              <a:ea typeface="华文细黑" panose="02010600040101010101" pitchFamily="2" charset="-122"/>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933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0354" name="Rectangle 3"/>
          <p:cNvSpPr>
            <a:spLocks noGrp="1"/>
          </p:cNvSpPr>
          <p:nvPr>
            <p:ph idx="4294967295"/>
          </p:nvPr>
        </p:nvSpPr>
        <p:spPr>
          <a:xfrm>
            <a:off x="381000" y="838200"/>
            <a:ext cx="8458200" cy="5562600"/>
          </a:xfrm>
        </p:spPr>
        <p:txBody>
          <a:bodyPr wrap="square" anchor="t"/>
          <a:p>
            <a:pPr eaLnBrk="1" hangingPunct="1">
              <a:lnSpc>
                <a:spcPct val="125000"/>
              </a:lnSpc>
            </a:pPr>
            <a:r>
              <a:rPr lang="zh-CN" altLang="en-US" sz="2800" dirty="0">
                <a:latin typeface="华文细黑" panose="02010600040101010101" pitchFamily="2" charset="-122"/>
                <a:ea typeface="华文细黑" panose="02010600040101010101" pitchFamily="2" charset="-122"/>
              </a:rPr>
              <a:t>类与类之间的关系</a:t>
            </a:r>
            <a:endParaRPr lang="zh-CN" altLang="en-US" sz="2800" dirty="0">
              <a:latin typeface="华文细黑" panose="02010600040101010101" pitchFamily="2" charset="-122"/>
              <a:ea typeface="华文细黑" panose="02010600040101010101" pitchFamily="2" charset="-122"/>
            </a:endParaRPr>
          </a:p>
          <a:p>
            <a:pPr lvl="1" eaLnBrk="1" hangingPunct="1">
              <a:lnSpc>
                <a:spcPct val="125000"/>
              </a:lnSpc>
            </a:pPr>
            <a:r>
              <a:rPr lang="zh-CN" altLang="en-US" sz="2800" dirty="0">
                <a:latin typeface="华文细黑" panose="02010600040101010101" pitchFamily="2" charset="-122"/>
                <a:ea typeface="华文细黑" panose="02010600040101010101" pitchFamily="2" charset="-122"/>
              </a:rPr>
              <a:t>在面向对象方法中，类与类之间可以建立两种关系：</a:t>
            </a:r>
            <a:r>
              <a:rPr lang="zh-CN" altLang="en-US" sz="2800" dirty="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IS-A</a:t>
            </a:r>
            <a:r>
              <a:rPr lang="en-US" altLang="x-none"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和</a:t>
            </a:r>
            <a:r>
              <a:rPr lang="zh-CN" altLang="en-US" sz="2800" dirty="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IS-PART-OF</a:t>
            </a:r>
            <a:r>
              <a:rPr lang="en-US" altLang="x-none" sz="2800" dirty="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并且可以通过这两种关系来描述实现世界中的复杂对象及其相互之间的复杂关系。</a:t>
            </a:r>
            <a:endParaRPr lang="zh-CN" altLang="en-US" sz="2800" dirty="0">
              <a:latin typeface="华文细黑" panose="02010600040101010101" pitchFamily="2" charset="-122"/>
              <a:ea typeface="华文细黑" panose="02010600040101010101" pitchFamily="2" charset="-122"/>
            </a:endParaRPr>
          </a:p>
          <a:p>
            <a:pPr lvl="2" eaLnBrk="1" hangingPunct="1">
              <a:lnSpc>
                <a:spcPct val="125000"/>
              </a:lnSpc>
            </a:pPr>
            <a:r>
              <a:rPr lang="zh-CN" altLang="en-US" sz="2800" dirty="0">
                <a:latin typeface="华文细黑" panose="02010600040101010101" pitchFamily="2" charset="-122"/>
                <a:ea typeface="华文细黑" panose="02010600040101010101" pitchFamily="2" charset="-122"/>
              </a:rPr>
              <a:t>子类 与 超类</a:t>
            </a:r>
            <a:endParaRPr lang="zh-CN" altLang="en-US" sz="2800" dirty="0">
              <a:latin typeface="华文细黑" panose="02010600040101010101" pitchFamily="2" charset="-122"/>
              <a:ea typeface="华文细黑" panose="02010600040101010101" pitchFamily="2" charset="-122"/>
            </a:endParaRPr>
          </a:p>
          <a:p>
            <a:pPr lvl="3" eaLnBrk="1" hangingPunct="1">
              <a:lnSpc>
                <a:spcPct val="125000"/>
              </a:lnSpc>
            </a:pPr>
            <a:r>
              <a:rPr lang="en-US" altLang="x-none" sz="2800" dirty="0">
                <a:latin typeface="华文细黑" panose="02010600040101010101" pitchFamily="2" charset="-122"/>
                <a:ea typeface="华文细黑" panose="02010600040101010101" pitchFamily="2" charset="-122"/>
              </a:rPr>
              <a:t>IS-A</a:t>
            </a:r>
            <a:r>
              <a:rPr lang="zh-CN" altLang="en-US" sz="2800" dirty="0">
                <a:latin typeface="华文细黑" panose="02010600040101010101" pitchFamily="2" charset="-122"/>
                <a:ea typeface="华文细黑" panose="02010600040101010101" pitchFamily="2" charset="-122"/>
              </a:rPr>
              <a:t>关系</a:t>
            </a:r>
            <a:endParaRPr lang="zh-CN" altLang="en-US" sz="2800" dirty="0">
              <a:latin typeface="华文细黑" panose="02010600040101010101" pitchFamily="2" charset="-122"/>
              <a:ea typeface="华文细黑" panose="02010600040101010101" pitchFamily="2" charset="-122"/>
            </a:endParaRPr>
          </a:p>
          <a:p>
            <a:pPr lvl="2" eaLnBrk="1" hangingPunct="1">
              <a:lnSpc>
                <a:spcPct val="125000"/>
              </a:lnSpc>
            </a:pPr>
            <a:r>
              <a:rPr lang="zh-CN" altLang="en-US" sz="2800" dirty="0">
                <a:latin typeface="华文细黑" panose="02010600040101010101" pitchFamily="2" charset="-122"/>
                <a:ea typeface="华文细黑" panose="02010600040101010101" pitchFamily="2" charset="-122"/>
              </a:rPr>
              <a:t>类的聚合与分解</a:t>
            </a:r>
            <a:endParaRPr lang="zh-CN" altLang="en-US" sz="2800" dirty="0">
              <a:latin typeface="华文细黑" panose="02010600040101010101" pitchFamily="2" charset="-122"/>
              <a:ea typeface="华文细黑" panose="02010600040101010101" pitchFamily="2" charset="-122"/>
            </a:endParaRPr>
          </a:p>
          <a:p>
            <a:pPr lvl="3" eaLnBrk="1" hangingPunct="1">
              <a:lnSpc>
                <a:spcPct val="125000"/>
              </a:lnSpc>
            </a:pPr>
            <a:r>
              <a:rPr lang="en-US" altLang="x-none" sz="2800" dirty="0">
                <a:latin typeface="华文细黑" panose="02010600040101010101" pitchFamily="2" charset="-122"/>
                <a:ea typeface="华文细黑" panose="02010600040101010101" pitchFamily="2" charset="-122"/>
              </a:rPr>
              <a:t>IS-PART-OF</a:t>
            </a:r>
            <a:r>
              <a:rPr lang="zh-CN" altLang="en-US" sz="2800" dirty="0">
                <a:latin typeface="华文细黑" panose="02010600040101010101" pitchFamily="2" charset="-122"/>
                <a:ea typeface="华文细黑" panose="02010600040101010101" pitchFamily="2" charset="-122"/>
              </a:rPr>
              <a:t>关系</a:t>
            </a:r>
            <a:endParaRPr lang="zh-CN" altLang="en-US" sz="2800" dirty="0">
              <a:latin typeface="华文细黑" panose="02010600040101010101" pitchFamily="2" charset="-122"/>
              <a:ea typeface="华文细黑" panose="02010600040101010101" pitchFamily="2" charset="-122"/>
            </a:endParaRPr>
          </a:p>
        </p:txBody>
      </p:sp>
      <p:sp>
        <p:nvSpPr>
          <p:cNvPr id="10035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035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1378" name="Rectangle 3"/>
          <p:cNvSpPr>
            <a:spLocks noGrp="1"/>
          </p:cNvSpPr>
          <p:nvPr>
            <p:ph idx="4294967295"/>
          </p:nvPr>
        </p:nvSpPr>
        <p:spPr>
          <a:xfrm>
            <a:off x="304800" y="838200"/>
            <a:ext cx="8458200" cy="5562600"/>
          </a:xfrm>
        </p:spPr>
        <p:txBody>
          <a:bodyPr wrap="square" anchor="t"/>
          <a:p>
            <a:pPr eaLnBrk="1" hangingPunct="1">
              <a:lnSpc>
                <a:spcPct val="110000"/>
              </a:lnSpc>
            </a:pPr>
            <a:r>
              <a:rPr lang="zh-CN" altLang="en-US" sz="2800" dirty="0">
                <a:latin typeface="华文细黑" panose="02010600040101010101" pitchFamily="2" charset="-122"/>
                <a:ea typeface="华文细黑" panose="02010600040101010101" pitchFamily="2" charset="-122"/>
              </a:rPr>
              <a:t>子类与超类</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pPr>
            <a:r>
              <a:rPr lang="zh-CN" altLang="en-US" sz="2800" dirty="0">
                <a:latin typeface="华文细黑" panose="02010600040101010101" pitchFamily="2" charset="-122"/>
                <a:ea typeface="华文细黑" panose="02010600040101010101" pitchFamily="2" charset="-122"/>
              </a:rPr>
              <a:t>继承 (</a:t>
            </a:r>
            <a:r>
              <a:rPr lang="en-US" altLang="x-none" sz="2800" dirty="0">
                <a:latin typeface="华文细黑" panose="02010600040101010101" pitchFamily="2" charset="-122"/>
                <a:ea typeface="华文细黑" panose="02010600040101010101" pitchFamily="2" charset="-122"/>
              </a:rPr>
              <a:t>inheritance)</a:t>
            </a:r>
            <a:endParaRPr lang="en-US" altLang="x-none"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一个类的定义和实现建立在其它类的基础之上，并共享其它类的定义和实现。</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两个类之间的继承关系我们可以用一种特殊的</a:t>
            </a:r>
            <a:r>
              <a:rPr lang="en-US" altLang="x-none" sz="2800" dirty="0">
                <a:latin typeface="华文细黑" panose="02010600040101010101" pitchFamily="2" charset="-122"/>
                <a:ea typeface="华文细黑" panose="02010600040101010101" pitchFamily="2" charset="-122"/>
              </a:rPr>
              <a:t>IS-A</a:t>
            </a:r>
            <a:r>
              <a:rPr lang="zh-CN" altLang="en-US" sz="2800" dirty="0">
                <a:latin typeface="华文细黑" panose="02010600040101010101" pitchFamily="2" charset="-122"/>
                <a:ea typeface="华文细黑" panose="02010600040101010101" pitchFamily="2" charset="-122"/>
              </a:rPr>
              <a:t>联系来描述。其中被继承的类称为</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超类</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，获得继承的类被称为</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子类</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子类与超类之间的继承关系可以构成一个单向、不循环的层次结构。</a:t>
            </a:r>
            <a:endParaRPr lang="zh-CN" altLang="en-US" sz="2800" dirty="0">
              <a:latin typeface="华文细黑" panose="02010600040101010101" pitchFamily="2" charset="-122"/>
              <a:ea typeface="华文细黑" panose="02010600040101010101" pitchFamily="2" charset="-122"/>
            </a:endParaRPr>
          </a:p>
        </p:txBody>
      </p:sp>
      <p:sp>
        <p:nvSpPr>
          <p:cNvPr id="10137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138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3314" name="Rectangle 3"/>
          <p:cNvSpPr>
            <a:spLocks noGrp="1"/>
          </p:cNvSpPr>
          <p:nvPr>
            <p:ph idx="4294967295"/>
          </p:nvPr>
        </p:nvSpPr>
        <p:spPr>
          <a:xfrm>
            <a:off x="685800" y="838200"/>
            <a:ext cx="7772400" cy="5715000"/>
          </a:xfrm>
        </p:spPr>
        <p:txBody>
          <a:bodyPr wrap="square" anchor="t"/>
          <a:p>
            <a:pPr eaLnBrk="1" hangingPunct="1">
              <a:lnSpc>
                <a:spcPct val="110000"/>
              </a:lnSpc>
            </a:pPr>
            <a:r>
              <a:rPr lang="zh-CN" altLang="en-US" sz="2800" dirty="0">
                <a:solidFill>
                  <a:srgbClr val="FF0000"/>
                </a:solidFill>
              </a:rPr>
              <a:t>概念数据模型 </a:t>
            </a:r>
            <a:r>
              <a:rPr lang="zh-CN" altLang="en-US" sz="2800" dirty="0">
                <a:latin typeface="Arial" panose="020B0604020202020204" pitchFamily="34" charset="0"/>
              </a:rPr>
              <a:t>(conceptual data model)</a:t>
            </a:r>
            <a:endParaRPr lang="zh-CN" altLang="en-US" sz="2800" dirty="0">
              <a:latin typeface="Arial" panose="020B0604020202020204" pitchFamily="34" charset="0"/>
            </a:endParaRPr>
          </a:p>
          <a:p>
            <a:pPr lvl="1" eaLnBrk="1" hangingPunct="1">
              <a:lnSpc>
                <a:spcPct val="110000"/>
              </a:lnSpc>
            </a:pPr>
            <a:r>
              <a:rPr lang="zh-CN" altLang="en-US" sz="2800" dirty="0"/>
              <a:t>侧重于对客观世界中复杂事物的结构描述及它们之间的内在联系的刻划，不涉及具体的描述细节和物理实现因素。</a:t>
            </a:r>
            <a:endParaRPr lang="zh-CN" altLang="en-US" sz="2800" dirty="0"/>
          </a:p>
          <a:p>
            <a:pPr lvl="2" eaLnBrk="1" hangingPunct="1">
              <a:lnSpc>
                <a:spcPct val="110000"/>
              </a:lnSpc>
            </a:pPr>
            <a:r>
              <a:rPr lang="zh-CN" altLang="en-US" sz="2800" dirty="0"/>
              <a:t>是一种面向客观世界和用户的模型，与具体采用的</a:t>
            </a:r>
            <a:r>
              <a:rPr lang="en-US" altLang="x-none" sz="2800" dirty="0"/>
              <a:t>DBMS</a:t>
            </a:r>
            <a:r>
              <a:rPr lang="zh-CN" altLang="en-US" sz="2800" dirty="0"/>
              <a:t>及计算机实现无关。</a:t>
            </a:r>
            <a:endParaRPr lang="zh-CN" altLang="en-US" sz="2800" dirty="0"/>
          </a:p>
          <a:p>
            <a:pPr lvl="2" eaLnBrk="1" hangingPunct="1">
              <a:lnSpc>
                <a:spcPct val="110000"/>
              </a:lnSpc>
            </a:pPr>
            <a:r>
              <a:rPr lang="zh-CN" altLang="en-US" sz="2800" dirty="0"/>
              <a:t>主要的几种概念模型</a:t>
            </a:r>
            <a:endParaRPr lang="zh-CN" altLang="en-US" sz="2800" dirty="0"/>
          </a:p>
          <a:p>
            <a:pPr lvl="3" eaLnBrk="1" hangingPunct="1">
              <a:lnSpc>
                <a:spcPct val="110000"/>
              </a:lnSpc>
            </a:pPr>
            <a:r>
              <a:rPr lang="en-US" altLang="x-none" sz="2800" dirty="0"/>
              <a:t>E-R</a:t>
            </a:r>
            <a:r>
              <a:rPr lang="zh-CN" altLang="en-US" sz="2800" dirty="0"/>
              <a:t>模型，</a:t>
            </a:r>
            <a:r>
              <a:rPr lang="en-US" altLang="x-none" sz="2800" dirty="0"/>
              <a:t>EE-R</a:t>
            </a:r>
            <a:r>
              <a:rPr lang="zh-CN" altLang="en-US" sz="2800" dirty="0"/>
              <a:t>模型</a:t>
            </a:r>
            <a:endParaRPr lang="zh-CN" altLang="en-US" sz="2800" dirty="0"/>
          </a:p>
          <a:p>
            <a:pPr lvl="3" eaLnBrk="1" hangingPunct="1">
              <a:lnSpc>
                <a:spcPct val="110000"/>
              </a:lnSpc>
            </a:pPr>
            <a:r>
              <a:rPr lang="zh-CN" altLang="en-US" sz="2800" dirty="0"/>
              <a:t>面向对象模型</a:t>
            </a:r>
            <a:endParaRPr lang="zh-CN" altLang="en-US" sz="2800" dirty="0"/>
          </a:p>
          <a:p>
            <a:pPr lvl="3" eaLnBrk="1" hangingPunct="1">
              <a:lnSpc>
                <a:spcPct val="110000"/>
              </a:lnSpc>
            </a:pPr>
            <a:r>
              <a:rPr lang="zh-CN" altLang="en-US" sz="2800" dirty="0"/>
              <a:t>谓词模型</a:t>
            </a:r>
            <a:endParaRPr lang="zh-CN" altLang="en-US" sz="2800" dirty="0"/>
          </a:p>
        </p:txBody>
      </p:sp>
      <p:sp>
        <p:nvSpPr>
          <p:cNvPr id="1331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31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2402" name="Rectangle 3"/>
          <p:cNvSpPr>
            <a:spLocks noGrp="1"/>
          </p:cNvSpPr>
          <p:nvPr>
            <p:ph idx="4294967295"/>
          </p:nvPr>
        </p:nvSpPr>
        <p:spPr>
          <a:xfrm>
            <a:off x="685800" y="838200"/>
            <a:ext cx="7772400" cy="685800"/>
          </a:xfrm>
        </p:spPr>
        <p:txBody>
          <a:bodyPr wrap="square" anchor="t"/>
          <a:p>
            <a:pPr eaLnBrk="1" hangingPunct="1">
              <a:buNone/>
            </a:pPr>
            <a:r>
              <a:rPr lang="zh-CN" altLang="en-US" sz="2800">
                <a:latin typeface="华文细黑" panose="02010600040101010101" pitchFamily="2" charset="-122"/>
                <a:ea typeface="华文细黑" panose="02010600040101010101" pitchFamily="2" charset="-122"/>
              </a:rPr>
              <a:t>【图</a:t>
            </a:r>
            <a:r>
              <a:rPr lang="en-US" altLang="zh-CN" sz="2800">
                <a:latin typeface="华文细黑" panose="02010600040101010101" pitchFamily="2" charset="-122"/>
                <a:ea typeface="华文细黑" panose="02010600040101010101" pitchFamily="2" charset="-122"/>
              </a:rPr>
              <a:t>2-16 </a:t>
            </a:r>
            <a:r>
              <a:rPr lang="zh-CN" altLang="en-US" sz="2800">
                <a:latin typeface="华文细黑" panose="02010600040101010101" pitchFamily="2" charset="-122"/>
                <a:ea typeface="华文细黑" panose="02010600040101010101" pitchFamily="2" charset="-122"/>
              </a:rPr>
              <a:t>】子类、超类示意图</a:t>
            </a:r>
            <a:endParaRPr lang="zh-CN" altLang="en-US" sz="2800">
              <a:latin typeface="华文细黑" panose="02010600040101010101" pitchFamily="2" charset="-122"/>
              <a:ea typeface="华文细黑" panose="02010600040101010101" pitchFamily="2" charset="-122"/>
            </a:endParaRPr>
          </a:p>
        </p:txBody>
      </p:sp>
      <p:sp>
        <p:nvSpPr>
          <p:cNvPr id="10240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240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02405"/>
          <p:cNvGrpSpPr/>
          <p:nvPr/>
        </p:nvGrpSpPr>
        <p:grpSpPr>
          <a:xfrm>
            <a:off x="304800" y="2292350"/>
            <a:ext cx="457200" cy="3422650"/>
            <a:chOff x="0" y="0"/>
            <a:chExt cx="288" cy="2156"/>
          </a:xfrm>
        </p:grpSpPr>
        <p:sp>
          <p:nvSpPr>
            <p:cNvPr id="102406" name="Line 5"/>
            <p:cNvSpPr/>
            <p:nvPr/>
          </p:nvSpPr>
          <p:spPr>
            <a:xfrm flipV="1">
              <a:off x="288" y="0"/>
              <a:ext cx="0" cy="2156"/>
            </a:xfrm>
            <a:prstGeom prst="line">
              <a:avLst/>
            </a:prstGeom>
            <a:ln w="25400" cap="flat" cmpd="sng">
              <a:solidFill>
                <a:schemeClr val="accent2"/>
              </a:solidFill>
              <a:prstDash val="solid"/>
              <a:round/>
              <a:headEnd type="none" w="med" len="med"/>
              <a:tailEnd type="triangle" w="med" len="med"/>
            </a:ln>
          </p:spPr>
        </p:sp>
        <p:sp>
          <p:nvSpPr>
            <p:cNvPr id="102407" name="Text Box 6"/>
            <p:cNvSpPr txBox="1"/>
            <p:nvPr/>
          </p:nvSpPr>
          <p:spPr>
            <a:xfrm>
              <a:off x="0" y="354"/>
              <a:ext cx="288" cy="1226"/>
            </a:xfrm>
            <a:prstGeom prst="rect">
              <a:avLst/>
            </a:prstGeom>
            <a:noFill/>
            <a:ln w="9525">
              <a:noFill/>
            </a:ln>
          </p:spPr>
          <p:txBody>
            <a:bodyPr anchor="ctr"/>
            <a:p>
              <a:pPr algn="just" eaLnBrk="0" hangingPunct="0"/>
              <a:r>
                <a:rPr lang="zh-CN" altLang="en-US" b="1" dirty="0">
                  <a:solidFill>
                    <a:schemeClr val="accent2"/>
                  </a:solidFill>
                  <a:latin typeface="Times New Roman" panose="02020603050405020304" pitchFamily="2" charset="0"/>
                </a:rPr>
                <a:t>普</a:t>
              </a:r>
              <a:endParaRPr lang="zh-CN" altLang="en-US" b="1" dirty="0">
                <a:solidFill>
                  <a:schemeClr val="accent2"/>
                </a:solidFill>
                <a:latin typeface="Times New Roman" panose="02020603050405020304" pitchFamily="2" charset="0"/>
              </a:endParaRPr>
            </a:p>
            <a:p>
              <a:pPr algn="just" eaLnBrk="0" hangingPunct="0"/>
              <a:endParaRPr lang="zh-CN" altLang="en-US" b="1" dirty="0">
                <a:solidFill>
                  <a:schemeClr val="accent2"/>
                </a:solidFill>
                <a:latin typeface="Times New Roman" panose="02020603050405020304" pitchFamily="2" charset="0"/>
              </a:endParaRPr>
            </a:p>
            <a:p>
              <a:pPr algn="just" eaLnBrk="0" hangingPunct="0"/>
              <a:r>
                <a:rPr lang="zh-CN" altLang="en-US" b="1" dirty="0">
                  <a:solidFill>
                    <a:schemeClr val="accent2"/>
                  </a:solidFill>
                  <a:latin typeface="Times New Roman" panose="02020603050405020304" pitchFamily="2" charset="0"/>
                </a:rPr>
                <a:t>化</a:t>
              </a:r>
              <a:endParaRPr lang="zh-CN" altLang="en-US" b="1" dirty="0">
                <a:solidFill>
                  <a:schemeClr val="accent2"/>
                </a:solidFill>
                <a:latin typeface="Times New Roman" panose="02020603050405020304" pitchFamily="2" charset="0"/>
              </a:endParaRPr>
            </a:p>
          </p:txBody>
        </p:sp>
      </p:grpSp>
      <p:grpSp>
        <p:nvGrpSpPr>
          <p:cNvPr id="102408" name="组合 102408"/>
          <p:cNvGrpSpPr/>
          <p:nvPr/>
        </p:nvGrpSpPr>
        <p:grpSpPr>
          <a:xfrm>
            <a:off x="8382000" y="2292350"/>
            <a:ext cx="457200" cy="3422650"/>
            <a:chOff x="0" y="0"/>
            <a:chExt cx="288" cy="2156"/>
          </a:xfrm>
        </p:grpSpPr>
        <p:sp>
          <p:nvSpPr>
            <p:cNvPr id="102409" name="Line 8"/>
            <p:cNvSpPr/>
            <p:nvPr/>
          </p:nvSpPr>
          <p:spPr>
            <a:xfrm>
              <a:off x="0" y="0"/>
              <a:ext cx="0" cy="2156"/>
            </a:xfrm>
            <a:prstGeom prst="line">
              <a:avLst/>
            </a:prstGeom>
            <a:ln w="25400" cap="flat" cmpd="sng">
              <a:solidFill>
                <a:schemeClr val="accent2"/>
              </a:solidFill>
              <a:prstDash val="solid"/>
              <a:round/>
              <a:headEnd type="none" w="med" len="med"/>
              <a:tailEnd type="triangle" w="med" len="med"/>
            </a:ln>
          </p:spPr>
        </p:sp>
        <p:sp>
          <p:nvSpPr>
            <p:cNvPr id="102410" name="Text Box 9"/>
            <p:cNvSpPr txBox="1"/>
            <p:nvPr/>
          </p:nvSpPr>
          <p:spPr>
            <a:xfrm>
              <a:off x="0" y="302"/>
              <a:ext cx="288" cy="1182"/>
            </a:xfrm>
            <a:prstGeom prst="rect">
              <a:avLst/>
            </a:prstGeom>
            <a:noFill/>
            <a:ln w="9525">
              <a:noFill/>
            </a:ln>
          </p:spPr>
          <p:txBody>
            <a:bodyPr anchor="ctr"/>
            <a:p>
              <a:pPr algn="just" eaLnBrk="0" hangingPunct="0"/>
              <a:r>
                <a:rPr lang="zh-CN" altLang="en-US" b="1" dirty="0">
                  <a:solidFill>
                    <a:schemeClr val="accent2"/>
                  </a:solidFill>
                  <a:latin typeface="Times New Roman" panose="02020603050405020304" pitchFamily="2" charset="0"/>
                </a:rPr>
                <a:t>特</a:t>
              </a:r>
              <a:endParaRPr lang="zh-CN" altLang="en-US" b="1" dirty="0">
                <a:solidFill>
                  <a:schemeClr val="accent2"/>
                </a:solidFill>
                <a:latin typeface="Times New Roman" panose="02020603050405020304" pitchFamily="2" charset="0"/>
              </a:endParaRPr>
            </a:p>
            <a:p>
              <a:pPr algn="just" eaLnBrk="0" hangingPunct="0"/>
              <a:endParaRPr lang="zh-CN" altLang="en-US" b="1" dirty="0">
                <a:solidFill>
                  <a:schemeClr val="accent2"/>
                </a:solidFill>
                <a:latin typeface="Times New Roman" panose="02020603050405020304" pitchFamily="2" charset="0"/>
              </a:endParaRPr>
            </a:p>
            <a:p>
              <a:pPr algn="just" eaLnBrk="0" hangingPunct="0"/>
              <a:r>
                <a:rPr lang="zh-CN" altLang="en-US" b="1" dirty="0">
                  <a:solidFill>
                    <a:schemeClr val="accent2"/>
                  </a:solidFill>
                  <a:latin typeface="Times New Roman" panose="02020603050405020304" pitchFamily="2" charset="0"/>
                </a:rPr>
                <a:t>化</a:t>
              </a:r>
              <a:endParaRPr lang="zh-CN" altLang="en-US" b="1" dirty="0">
                <a:solidFill>
                  <a:schemeClr val="accent2"/>
                </a:solidFill>
                <a:latin typeface="Times New Roman" panose="02020603050405020304" pitchFamily="2" charset="0"/>
              </a:endParaRPr>
            </a:p>
          </p:txBody>
        </p:sp>
      </p:grpSp>
      <p:grpSp>
        <p:nvGrpSpPr>
          <p:cNvPr id="102411" name="组合 102411"/>
          <p:cNvGrpSpPr/>
          <p:nvPr/>
        </p:nvGrpSpPr>
        <p:grpSpPr>
          <a:xfrm>
            <a:off x="914400" y="1676400"/>
            <a:ext cx="7315200" cy="4038600"/>
            <a:chOff x="0" y="0"/>
            <a:chExt cx="4608" cy="2544"/>
          </a:xfrm>
        </p:grpSpPr>
        <p:sp>
          <p:nvSpPr>
            <p:cNvPr id="102412" name="Text Box 11"/>
            <p:cNvSpPr txBox="1"/>
            <p:nvPr/>
          </p:nvSpPr>
          <p:spPr>
            <a:xfrm>
              <a:off x="1248" y="0"/>
              <a:ext cx="1440" cy="301"/>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Times New Roman" panose="02020603050405020304" pitchFamily="2" charset="0"/>
                </a:rPr>
                <a:t>学校师生员工</a:t>
              </a:r>
              <a:endParaRPr lang="zh-CN" altLang="en-US" b="1" dirty="0">
                <a:latin typeface="Times New Roman" panose="02020603050405020304" pitchFamily="2" charset="0"/>
              </a:endParaRPr>
            </a:p>
          </p:txBody>
        </p:sp>
        <p:sp>
          <p:nvSpPr>
            <p:cNvPr id="102413" name="Text Box 12"/>
            <p:cNvSpPr txBox="1"/>
            <p:nvPr/>
          </p:nvSpPr>
          <p:spPr>
            <a:xfrm>
              <a:off x="480" y="702"/>
              <a:ext cx="768" cy="30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Times New Roman" panose="02020603050405020304" pitchFamily="2" charset="0"/>
                </a:rPr>
                <a:t>教职工</a:t>
              </a:r>
              <a:endParaRPr lang="zh-CN" altLang="en-US" b="1" dirty="0">
                <a:latin typeface="Times New Roman" panose="02020603050405020304" pitchFamily="2" charset="0"/>
              </a:endParaRPr>
            </a:p>
          </p:txBody>
        </p:sp>
        <p:sp>
          <p:nvSpPr>
            <p:cNvPr id="102414" name="Text Box 13"/>
            <p:cNvSpPr txBox="1"/>
            <p:nvPr/>
          </p:nvSpPr>
          <p:spPr>
            <a:xfrm>
              <a:off x="2880" y="702"/>
              <a:ext cx="768" cy="30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宋体" panose="02010600030101010101" pitchFamily="2" charset="-122"/>
                </a:rPr>
                <a:t>学 生</a:t>
              </a:r>
              <a:endParaRPr lang="zh-CN" altLang="en-US" b="1" dirty="0">
                <a:latin typeface="宋体" panose="02010600030101010101" pitchFamily="2" charset="-122"/>
              </a:endParaRPr>
            </a:p>
          </p:txBody>
        </p:sp>
        <p:sp>
          <p:nvSpPr>
            <p:cNvPr id="102415" name="Text Box 14"/>
            <p:cNvSpPr txBox="1"/>
            <p:nvPr/>
          </p:nvSpPr>
          <p:spPr>
            <a:xfrm>
              <a:off x="0" y="1492"/>
              <a:ext cx="480"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工人</a:t>
              </a:r>
              <a:endParaRPr lang="zh-CN" altLang="en-US" b="1" dirty="0">
                <a:latin typeface="Times New Roman" panose="02020603050405020304" pitchFamily="2" charset="0"/>
              </a:endParaRPr>
            </a:p>
          </p:txBody>
        </p:sp>
        <p:sp>
          <p:nvSpPr>
            <p:cNvPr id="102416" name="Text Box 15"/>
            <p:cNvSpPr txBox="1"/>
            <p:nvPr/>
          </p:nvSpPr>
          <p:spPr>
            <a:xfrm>
              <a:off x="576" y="1492"/>
              <a:ext cx="480"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职员</a:t>
              </a:r>
              <a:endParaRPr lang="zh-CN" altLang="en-US" b="1" dirty="0">
                <a:latin typeface="Times New Roman" panose="02020603050405020304" pitchFamily="2" charset="0"/>
              </a:endParaRPr>
            </a:p>
          </p:txBody>
        </p:sp>
        <p:sp>
          <p:nvSpPr>
            <p:cNvPr id="102417" name="Text Box 16"/>
            <p:cNvSpPr txBox="1"/>
            <p:nvPr/>
          </p:nvSpPr>
          <p:spPr>
            <a:xfrm>
              <a:off x="1152" y="1492"/>
              <a:ext cx="480"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教师</a:t>
              </a:r>
              <a:endParaRPr lang="zh-CN" altLang="en-US" b="1" dirty="0">
                <a:latin typeface="Times New Roman" panose="02020603050405020304" pitchFamily="2" charset="0"/>
              </a:endParaRPr>
            </a:p>
          </p:txBody>
        </p:sp>
        <p:sp>
          <p:nvSpPr>
            <p:cNvPr id="102418" name="Text Box 17"/>
            <p:cNvSpPr txBox="1"/>
            <p:nvPr/>
          </p:nvSpPr>
          <p:spPr>
            <a:xfrm>
              <a:off x="1920" y="1492"/>
              <a:ext cx="651"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博士生</a:t>
              </a:r>
              <a:endParaRPr lang="zh-CN" altLang="en-US" b="1" dirty="0">
                <a:latin typeface="Times New Roman" panose="02020603050405020304" pitchFamily="2" charset="0"/>
              </a:endParaRPr>
            </a:p>
          </p:txBody>
        </p:sp>
        <p:sp>
          <p:nvSpPr>
            <p:cNvPr id="102419" name="Text Box 18"/>
            <p:cNvSpPr txBox="1"/>
            <p:nvPr/>
          </p:nvSpPr>
          <p:spPr>
            <a:xfrm>
              <a:off x="2640" y="1492"/>
              <a:ext cx="598"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硕士生</a:t>
              </a:r>
              <a:endParaRPr lang="zh-CN" altLang="en-US" b="1" dirty="0">
                <a:latin typeface="Times New Roman" panose="02020603050405020304" pitchFamily="2" charset="0"/>
              </a:endParaRPr>
            </a:p>
          </p:txBody>
        </p:sp>
        <p:sp>
          <p:nvSpPr>
            <p:cNvPr id="102420" name="Text Box 19"/>
            <p:cNvSpPr txBox="1"/>
            <p:nvPr/>
          </p:nvSpPr>
          <p:spPr>
            <a:xfrm>
              <a:off x="3312" y="1492"/>
              <a:ext cx="592"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本科生</a:t>
              </a:r>
              <a:endParaRPr lang="zh-CN" altLang="en-US" b="1" dirty="0">
                <a:latin typeface="Times New Roman" panose="02020603050405020304" pitchFamily="2" charset="0"/>
              </a:endParaRPr>
            </a:p>
          </p:txBody>
        </p:sp>
        <p:sp>
          <p:nvSpPr>
            <p:cNvPr id="102421" name="Text Box 20"/>
            <p:cNvSpPr txBox="1"/>
            <p:nvPr/>
          </p:nvSpPr>
          <p:spPr>
            <a:xfrm>
              <a:off x="3984" y="1492"/>
              <a:ext cx="624" cy="302"/>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专科生</a:t>
              </a:r>
              <a:endParaRPr lang="zh-CN" altLang="en-US" b="1" dirty="0">
                <a:latin typeface="Times New Roman" panose="02020603050405020304" pitchFamily="2" charset="0"/>
              </a:endParaRPr>
            </a:p>
          </p:txBody>
        </p:sp>
        <p:sp>
          <p:nvSpPr>
            <p:cNvPr id="102422" name="Text Box 21"/>
            <p:cNvSpPr txBox="1"/>
            <p:nvPr/>
          </p:nvSpPr>
          <p:spPr>
            <a:xfrm>
              <a:off x="263" y="2243"/>
              <a:ext cx="473" cy="301"/>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教授</a:t>
              </a:r>
              <a:endParaRPr lang="zh-CN" altLang="en-US" b="1" dirty="0">
                <a:latin typeface="Times New Roman" panose="02020603050405020304" pitchFamily="2" charset="0"/>
              </a:endParaRPr>
            </a:p>
          </p:txBody>
        </p:sp>
        <p:sp>
          <p:nvSpPr>
            <p:cNvPr id="102423" name="Text Box 22"/>
            <p:cNvSpPr txBox="1"/>
            <p:nvPr/>
          </p:nvSpPr>
          <p:spPr>
            <a:xfrm>
              <a:off x="791" y="2243"/>
              <a:ext cx="601" cy="301"/>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副教授</a:t>
              </a:r>
              <a:endParaRPr lang="zh-CN" altLang="en-US" b="1" dirty="0">
                <a:latin typeface="Times New Roman" panose="02020603050405020304" pitchFamily="2" charset="0"/>
              </a:endParaRPr>
            </a:p>
          </p:txBody>
        </p:sp>
        <p:sp>
          <p:nvSpPr>
            <p:cNvPr id="102424" name="Text Box 23"/>
            <p:cNvSpPr txBox="1"/>
            <p:nvPr/>
          </p:nvSpPr>
          <p:spPr>
            <a:xfrm>
              <a:off x="1494" y="2243"/>
              <a:ext cx="449" cy="301"/>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讲师</a:t>
              </a:r>
              <a:endParaRPr lang="zh-CN" altLang="en-US" b="1" dirty="0">
                <a:latin typeface="Times New Roman" panose="02020603050405020304" pitchFamily="2" charset="0"/>
              </a:endParaRPr>
            </a:p>
          </p:txBody>
        </p:sp>
        <p:sp>
          <p:nvSpPr>
            <p:cNvPr id="102425" name="Text Box 24"/>
            <p:cNvSpPr txBox="1"/>
            <p:nvPr/>
          </p:nvSpPr>
          <p:spPr>
            <a:xfrm>
              <a:off x="2053" y="2243"/>
              <a:ext cx="491" cy="301"/>
            </a:xfrm>
            <a:prstGeom prst="rect">
              <a:avLst/>
            </a:prstGeom>
            <a:solidFill>
              <a:srgbClr val="FFFFFF"/>
            </a:solidFill>
            <a:ln w="9525" cap="flat" cmpd="sng">
              <a:solidFill>
                <a:srgbClr val="000000"/>
              </a:solidFill>
              <a:prstDash val="solid"/>
              <a:miter/>
              <a:headEnd type="none" w="med" len="med"/>
              <a:tailEnd type="none" w="med" len="med"/>
            </a:ln>
          </p:spPr>
          <p:txBody>
            <a:bodyPr lIns="0" rIns="0" anchor="ctr"/>
            <a:p>
              <a:pPr algn="ctr" eaLnBrk="0" hangingPunct="0"/>
              <a:r>
                <a:rPr lang="zh-CN" altLang="en-US" b="1" dirty="0">
                  <a:latin typeface="Times New Roman" panose="02020603050405020304" pitchFamily="2" charset="0"/>
                </a:rPr>
                <a:t>助教</a:t>
              </a:r>
              <a:endParaRPr lang="zh-CN" altLang="en-US" b="1" dirty="0">
                <a:latin typeface="Times New Roman" panose="02020603050405020304" pitchFamily="2" charset="0"/>
              </a:endParaRPr>
            </a:p>
          </p:txBody>
        </p:sp>
        <p:sp>
          <p:nvSpPr>
            <p:cNvPr id="102426" name="Line 25"/>
            <p:cNvSpPr/>
            <p:nvPr/>
          </p:nvSpPr>
          <p:spPr>
            <a:xfrm flipH="1">
              <a:off x="768" y="301"/>
              <a:ext cx="768" cy="401"/>
            </a:xfrm>
            <a:prstGeom prst="line">
              <a:avLst/>
            </a:prstGeom>
            <a:ln w="25400" cap="flat" cmpd="sng">
              <a:solidFill>
                <a:srgbClr val="000000"/>
              </a:solidFill>
              <a:prstDash val="solid"/>
              <a:round/>
              <a:headEnd type="none" w="med" len="med"/>
              <a:tailEnd type="none" w="med" len="med"/>
            </a:ln>
          </p:spPr>
        </p:sp>
        <p:sp>
          <p:nvSpPr>
            <p:cNvPr id="102427" name="Line 26"/>
            <p:cNvSpPr/>
            <p:nvPr/>
          </p:nvSpPr>
          <p:spPr>
            <a:xfrm>
              <a:off x="2496" y="301"/>
              <a:ext cx="768" cy="419"/>
            </a:xfrm>
            <a:prstGeom prst="line">
              <a:avLst/>
            </a:prstGeom>
            <a:ln w="25400" cap="flat" cmpd="sng">
              <a:solidFill>
                <a:srgbClr val="000000"/>
              </a:solidFill>
              <a:prstDash val="solid"/>
              <a:round/>
              <a:headEnd type="none" w="med" len="med"/>
              <a:tailEnd type="none" w="med" len="med"/>
            </a:ln>
          </p:spPr>
        </p:sp>
        <p:sp>
          <p:nvSpPr>
            <p:cNvPr id="102428" name="Line 27"/>
            <p:cNvSpPr/>
            <p:nvPr/>
          </p:nvSpPr>
          <p:spPr>
            <a:xfrm flipH="1">
              <a:off x="288" y="1008"/>
              <a:ext cx="192" cy="484"/>
            </a:xfrm>
            <a:prstGeom prst="line">
              <a:avLst/>
            </a:prstGeom>
            <a:ln w="25400" cap="flat" cmpd="sng">
              <a:solidFill>
                <a:srgbClr val="000000"/>
              </a:solidFill>
              <a:prstDash val="solid"/>
              <a:round/>
              <a:headEnd type="none" w="med" len="med"/>
              <a:tailEnd type="none" w="med" len="med"/>
            </a:ln>
          </p:spPr>
        </p:sp>
        <p:sp>
          <p:nvSpPr>
            <p:cNvPr id="102429" name="Line 28"/>
            <p:cNvSpPr/>
            <p:nvPr/>
          </p:nvSpPr>
          <p:spPr>
            <a:xfrm>
              <a:off x="864" y="1008"/>
              <a:ext cx="0" cy="484"/>
            </a:xfrm>
            <a:prstGeom prst="line">
              <a:avLst/>
            </a:prstGeom>
            <a:ln w="25400" cap="flat" cmpd="sng">
              <a:solidFill>
                <a:srgbClr val="000000"/>
              </a:solidFill>
              <a:prstDash val="solid"/>
              <a:round/>
              <a:headEnd type="none" w="med" len="med"/>
              <a:tailEnd type="none" w="med" len="med"/>
            </a:ln>
          </p:spPr>
        </p:sp>
        <p:sp>
          <p:nvSpPr>
            <p:cNvPr id="102430" name="Line 29"/>
            <p:cNvSpPr/>
            <p:nvPr/>
          </p:nvSpPr>
          <p:spPr>
            <a:xfrm>
              <a:off x="1200" y="1008"/>
              <a:ext cx="144" cy="484"/>
            </a:xfrm>
            <a:prstGeom prst="line">
              <a:avLst/>
            </a:prstGeom>
            <a:ln w="25400" cap="flat" cmpd="sng">
              <a:solidFill>
                <a:srgbClr val="000000"/>
              </a:solidFill>
              <a:prstDash val="solid"/>
              <a:round/>
              <a:headEnd type="none" w="med" len="med"/>
              <a:tailEnd type="none" w="med" len="med"/>
            </a:ln>
          </p:spPr>
        </p:sp>
        <p:sp>
          <p:nvSpPr>
            <p:cNvPr id="102431" name="Line 30"/>
            <p:cNvSpPr/>
            <p:nvPr/>
          </p:nvSpPr>
          <p:spPr>
            <a:xfrm flipH="1">
              <a:off x="2400" y="1008"/>
              <a:ext cx="480" cy="484"/>
            </a:xfrm>
            <a:prstGeom prst="line">
              <a:avLst/>
            </a:prstGeom>
            <a:ln w="25400" cap="flat" cmpd="sng">
              <a:solidFill>
                <a:srgbClr val="000000"/>
              </a:solidFill>
              <a:prstDash val="solid"/>
              <a:round/>
              <a:headEnd type="none" w="med" len="med"/>
              <a:tailEnd type="none" w="med" len="med"/>
            </a:ln>
          </p:spPr>
        </p:sp>
        <p:sp>
          <p:nvSpPr>
            <p:cNvPr id="102432" name="Line 31"/>
            <p:cNvSpPr/>
            <p:nvPr/>
          </p:nvSpPr>
          <p:spPr>
            <a:xfrm flipH="1">
              <a:off x="2976" y="1008"/>
              <a:ext cx="144" cy="484"/>
            </a:xfrm>
            <a:prstGeom prst="line">
              <a:avLst/>
            </a:prstGeom>
            <a:ln w="25400" cap="flat" cmpd="sng">
              <a:solidFill>
                <a:srgbClr val="000000"/>
              </a:solidFill>
              <a:prstDash val="solid"/>
              <a:round/>
              <a:headEnd type="none" w="med" len="med"/>
              <a:tailEnd type="none" w="med" len="med"/>
            </a:ln>
          </p:spPr>
        </p:sp>
        <p:sp>
          <p:nvSpPr>
            <p:cNvPr id="102433" name="Line 32"/>
            <p:cNvSpPr/>
            <p:nvPr/>
          </p:nvSpPr>
          <p:spPr>
            <a:xfrm>
              <a:off x="3408" y="1008"/>
              <a:ext cx="192" cy="488"/>
            </a:xfrm>
            <a:prstGeom prst="line">
              <a:avLst/>
            </a:prstGeom>
            <a:ln w="25400" cap="flat" cmpd="sng">
              <a:solidFill>
                <a:srgbClr val="000000"/>
              </a:solidFill>
              <a:prstDash val="solid"/>
              <a:round/>
              <a:headEnd type="none" w="med" len="med"/>
              <a:tailEnd type="none" w="med" len="med"/>
            </a:ln>
          </p:spPr>
        </p:sp>
        <p:sp>
          <p:nvSpPr>
            <p:cNvPr id="102434" name="Line 33"/>
            <p:cNvSpPr/>
            <p:nvPr/>
          </p:nvSpPr>
          <p:spPr>
            <a:xfrm>
              <a:off x="3648" y="1008"/>
              <a:ext cx="576" cy="484"/>
            </a:xfrm>
            <a:prstGeom prst="line">
              <a:avLst/>
            </a:prstGeom>
            <a:ln w="25400" cap="flat" cmpd="sng">
              <a:solidFill>
                <a:srgbClr val="000000"/>
              </a:solidFill>
              <a:prstDash val="solid"/>
              <a:round/>
              <a:headEnd type="none" w="med" len="med"/>
              <a:tailEnd type="none" w="med" len="med"/>
            </a:ln>
          </p:spPr>
        </p:sp>
        <p:sp>
          <p:nvSpPr>
            <p:cNvPr id="102435" name="Line 34"/>
            <p:cNvSpPr/>
            <p:nvPr/>
          </p:nvSpPr>
          <p:spPr>
            <a:xfrm flipH="1">
              <a:off x="528" y="1794"/>
              <a:ext cx="672" cy="462"/>
            </a:xfrm>
            <a:prstGeom prst="line">
              <a:avLst/>
            </a:prstGeom>
            <a:ln w="25400" cap="flat" cmpd="sng">
              <a:solidFill>
                <a:srgbClr val="000000"/>
              </a:solidFill>
              <a:prstDash val="solid"/>
              <a:round/>
              <a:headEnd type="none" w="med" len="med"/>
              <a:tailEnd type="none" w="med" len="med"/>
            </a:ln>
          </p:spPr>
        </p:sp>
        <p:sp>
          <p:nvSpPr>
            <p:cNvPr id="102436" name="Line 35"/>
            <p:cNvSpPr/>
            <p:nvPr/>
          </p:nvSpPr>
          <p:spPr>
            <a:xfrm flipH="1">
              <a:off x="1104" y="1794"/>
              <a:ext cx="192" cy="462"/>
            </a:xfrm>
            <a:prstGeom prst="line">
              <a:avLst/>
            </a:prstGeom>
            <a:ln w="25400" cap="flat" cmpd="sng">
              <a:solidFill>
                <a:srgbClr val="000000"/>
              </a:solidFill>
              <a:prstDash val="solid"/>
              <a:round/>
              <a:headEnd type="none" w="med" len="med"/>
              <a:tailEnd type="none" w="med" len="med"/>
            </a:ln>
          </p:spPr>
        </p:sp>
        <p:sp>
          <p:nvSpPr>
            <p:cNvPr id="102437" name="Line 36"/>
            <p:cNvSpPr/>
            <p:nvPr/>
          </p:nvSpPr>
          <p:spPr>
            <a:xfrm>
              <a:off x="1488" y="1794"/>
              <a:ext cx="192" cy="462"/>
            </a:xfrm>
            <a:prstGeom prst="line">
              <a:avLst/>
            </a:prstGeom>
            <a:ln w="25400" cap="flat" cmpd="sng">
              <a:solidFill>
                <a:srgbClr val="000000"/>
              </a:solidFill>
              <a:prstDash val="solid"/>
              <a:round/>
              <a:headEnd type="none" w="med" len="med"/>
              <a:tailEnd type="none" w="med" len="med"/>
            </a:ln>
          </p:spPr>
        </p:sp>
        <p:sp>
          <p:nvSpPr>
            <p:cNvPr id="102438" name="Line 37"/>
            <p:cNvSpPr/>
            <p:nvPr/>
          </p:nvSpPr>
          <p:spPr>
            <a:xfrm>
              <a:off x="1632" y="1776"/>
              <a:ext cx="672" cy="480"/>
            </a:xfrm>
            <a:prstGeom prst="line">
              <a:avLst/>
            </a:prstGeom>
            <a:ln w="25400" cap="flat" cmpd="sng">
              <a:solidFill>
                <a:srgbClr val="000000"/>
              </a:solidFill>
              <a:prstDash val="solid"/>
              <a:round/>
              <a:headEnd type="none" w="med" len="med"/>
              <a:tailEnd type="none" w="med" len="med"/>
            </a:ln>
          </p:spPr>
        </p:sp>
        <p:sp>
          <p:nvSpPr>
            <p:cNvPr id="102439" name="Text Box 38"/>
            <p:cNvSpPr txBox="1"/>
            <p:nvPr/>
          </p:nvSpPr>
          <p:spPr>
            <a:xfrm>
              <a:off x="1296" y="384"/>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0" name="Text Box 39"/>
            <p:cNvSpPr txBox="1"/>
            <p:nvPr/>
          </p:nvSpPr>
          <p:spPr>
            <a:xfrm>
              <a:off x="2352" y="384"/>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1" name="Text Box 40"/>
            <p:cNvSpPr txBox="1"/>
            <p:nvPr/>
          </p:nvSpPr>
          <p:spPr>
            <a:xfrm>
              <a:off x="48" y="1056"/>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2" name="Text Box 41"/>
            <p:cNvSpPr txBox="1"/>
            <p:nvPr/>
          </p:nvSpPr>
          <p:spPr>
            <a:xfrm>
              <a:off x="672" y="1056"/>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3" name="Text Box 42"/>
            <p:cNvSpPr txBox="1"/>
            <p:nvPr/>
          </p:nvSpPr>
          <p:spPr>
            <a:xfrm>
              <a:off x="1248" y="1056"/>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4" name="Text Box 43"/>
            <p:cNvSpPr txBox="1"/>
            <p:nvPr/>
          </p:nvSpPr>
          <p:spPr>
            <a:xfrm>
              <a:off x="2208" y="1147"/>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5" name="Text Box 44"/>
            <p:cNvSpPr txBox="1"/>
            <p:nvPr/>
          </p:nvSpPr>
          <p:spPr>
            <a:xfrm>
              <a:off x="2832" y="1147"/>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6" name="Text Box 45"/>
            <p:cNvSpPr txBox="1"/>
            <p:nvPr/>
          </p:nvSpPr>
          <p:spPr>
            <a:xfrm>
              <a:off x="3312" y="1147"/>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7" name="Text Box 46"/>
            <p:cNvSpPr txBox="1"/>
            <p:nvPr/>
          </p:nvSpPr>
          <p:spPr>
            <a:xfrm>
              <a:off x="3984" y="1147"/>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8" name="Text Box 47"/>
            <p:cNvSpPr txBox="1"/>
            <p:nvPr/>
          </p:nvSpPr>
          <p:spPr>
            <a:xfrm>
              <a:off x="336" y="1963"/>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49" name="Text Box 48"/>
            <p:cNvSpPr txBox="1"/>
            <p:nvPr/>
          </p:nvSpPr>
          <p:spPr>
            <a:xfrm>
              <a:off x="960" y="1968"/>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50" name="Text Box 49"/>
            <p:cNvSpPr txBox="1"/>
            <p:nvPr/>
          </p:nvSpPr>
          <p:spPr>
            <a:xfrm>
              <a:off x="1392" y="1968"/>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sp>
          <p:nvSpPr>
            <p:cNvPr id="102451" name="Text Box 50"/>
            <p:cNvSpPr txBox="1"/>
            <p:nvPr/>
          </p:nvSpPr>
          <p:spPr>
            <a:xfrm>
              <a:off x="2160" y="1968"/>
              <a:ext cx="384" cy="19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is-a</a:t>
              </a:r>
              <a:endParaRPr lang="en-US" altLang="x-none" b="1" dirty="0">
                <a:solidFill>
                  <a:srgbClr val="FF0000"/>
                </a:solidFill>
                <a:latin typeface="Times New Roman" panose="02020603050405020304" pitchFamily="2" charset="0"/>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3426" name="Rectangle 3"/>
          <p:cNvSpPr>
            <a:spLocks noGrp="1"/>
          </p:cNvSpPr>
          <p:nvPr>
            <p:ph idx="4294967295"/>
          </p:nvPr>
        </p:nvSpPr>
        <p:spPr>
          <a:xfrm>
            <a:off x="685800" y="838200"/>
            <a:ext cx="7772400" cy="2362200"/>
          </a:xfrm>
        </p:spPr>
        <p:txBody>
          <a:bodyPr wrap="square" anchor="t"/>
          <a:p>
            <a:pPr lvl="1" eaLnBrk="1" hangingPunct="1">
              <a:lnSpc>
                <a:spcPct val="110000"/>
              </a:lnSpc>
            </a:pPr>
            <a:r>
              <a:rPr lang="zh-CN" altLang="en-US" sz="2800">
                <a:ea typeface="华文细黑" panose="02010600040101010101" pitchFamily="2" charset="-122"/>
              </a:rPr>
              <a:t>类的普化与特化</a:t>
            </a:r>
            <a:endParaRPr lang="zh-CN" altLang="en-US" sz="2800">
              <a:ea typeface="华文细黑" panose="02010600040101010101" pitchFamily="2" charset="-122"/>
            </a:endParaRPr>
          </a:p>
          <a:p>
            <a:pPr lvl="2" eaLnBrk="1" hangingPunct="1">
              <a:lnSpc>
                <a:spcPct val="110000"/>
              </a:lnSpc>
            </a:pPr>
            <a:r>
              <a:rPr lang="zh-CN" altLang="en-US" sz="2800">
                <a:ea typeface="华文细黑" panose="02010600040101010101" pitchFamily="2" charset="-122"/>
              </a:rPr>
              <a:t>类的普化</a:t>
            </a:r>
            <a:endParaRPr lang="zh-CN" altLang="en-US" sz="2800">
              <a:ea typeface="华文细黑" panose="02010600040101010101" pitchFamily="2" charset="-122"/>
            </a:endParaRPr>
          </a:p>
          <a:p>
            <a:pPr lvl="3" eaLnBrk="1" hangingPunct="1">
              <a:lnSpc>
                <a:spcPct val="110000"/>
              </a:lnSpc>
            </a:pPr>
            <a:r>
              <a:rPr lang="zh-CN" altLang="en-US" sz="2800">
                <a:ea typeface="华文细黑" panose="02010600040101010101" pitchFamily="2" charset="-122"/>
              </a:rPr>
              <a:t>从子类到超类的抽象过程</a:t>
            </a:r>
            <a:endParaRPr lang="zh-CN" altLang="en-US" sz="2800">
              <a:ea typeface="华文细黑" panose="02010600040101010101" pitchFamily="2" charset="-122"/>
            </a:endParaRPr>
          </a:p>
          <a:p>
            <a:pPr lvl="3" eaLnBrk="1" hangingPunct="1">
              <a:lnSpc>
                <a:spcPct val="110000"/>
              </a:lnSpc>
            </a:pPr>
            <a:r>
              <a:rPr lang="zh-CN" altLang="en-US" sz="2800">
                <a:ea typeface="华文细黑" panose="02010600040101010101" pitchFamily="2" charset="-122"/>
              </a:rPr>
              <a:t>也是一个对象集合不断合并的过程</a:t>
            </a:r>
            <a:endParaRPr lang="zh-CN" altLang="en-US" sz="2800">
              <a:ea typeface="华文细黑" panose="02010600040101010101" pitchFamily="2" charset="-122"/>
            </a:endParaRPr>
          </a:p>
        </p:txBody>
      </p:sp>
      <p:sp>
        <p:nvSpPr>
          <p:cNvPr id="10342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342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103430" name="组合 103429"/>
          <p:cNvGrpSpPr/>
          <p:nvPr/>
        </p:nvGrpSpPr>
        <p:grpSpPr>
          <a:xfrm>
            <a:off x="1050925" y="3709988"/>
            <a:ext cx="2301875" cy="450850"/>
            <a:chOff x="0" y="0"/>
            <a:chExt cx="1450" cy="284"/>
          </a:xfrm>
        </p:grpSpPr>
        <p:sp>
          <p:nvSpPr>
            <p:cNvPr id="2" name="Text Box 4"/>
            <p:cNvSpPr txBox="1"/>
            <p:nvPr/>
          </p:nvSpPr>
          <p:spPr>
            <a:xfrm>
              <a:off x="0" y="5"/>
              <a:ext cx="1066" cy="250"/>
            </a:xfrm>
            <a:prstGeom prst="rect">
              <a:avLst/>
            </a:prstGeom>
            <a:solidFill>
              <a:srgbClr val="DDDDDD"/>
            </a:solidFill>
            <a:ln w="9525">
              <a:noFill/>
            </a:ln>
          </p:spPr>
          <p:txBody>
            <a:bodyPr lIns="0" rIns="0" anchor="t">
              <a:spAutoFit/>
            </a:bodyPr>
            <a:p>
              <a:pPr algn="ctr"/>
              <a:r>
                <a:rPr lang="zh-CN" altLang="en-US" sz="2000" b="1" dirty="0">
                  <a:latin typeface="Times New Roman" panose="02020603050405020304" pitchFamily="2" charset="0"/>
                </a:rPr>
                <a:t>学校师生员工</a:t>
              </a:r>
              <a:endParaRPr lang="zh-CN" altLang="en-US" sz="2000" b="1" dirty="0">
                <a:latin typeface="Times New Roman" panose="02020603050405020304" pitchFamily="2" charset="0"/>
              </a:endParaRPr>
            </a:p>
          </p:txBody>
        </p:sp>
        <p:sp>
          <p:nvSpPr>
            <p:cNvPr id="103431" name="Line 13"/>
            <p:cNvSpPr/>
            <p:nvPr/>
          </p:nvSpPr>
          <p:spPr>
            <a:xfrm flipV="1">
              <a:off x="1066" y="0"/>
              <a:ext cx="384" cy="144"/>
            </a:xfrm>
            <a:prstGeom prst="line">
              <a:avLst/>
            </a:prstGeom>
            <a:ln w="19050" cap="flat" cmpd="sng">
              <a:solidFill>
                <a:schemeClr val="tx1"/>
              </a:solidFill>
              <a:prstDash val="solid"/>
              <a:round/>
              <a:headEnd type="none" w="med" len="med"/>
              <a:tailEnd type="none" w="med" len="med"/>
            </a:ln>
          </p:spPr>
        </p:sp>
        <p:sp>
          <p:nvSpPr>
            <p:cNvPr id="103432" name="Line 14"/>
            <p:cNvSpPr/>
            <p:nvPr/>
          </p:nvSpPr>
          <p:spPr>
            <a:xfrm>
              <a:off x="1066" y="144"/>
              <a:ext cx="384" cy="140"/>
            </a:xfrm>
            <a:prstGeom prst="line">
              <a:avLst/>
            </a:prstGeom>
            <a:ln w="19050" cap="flat" cmpd="sng">
              <a:solidFill>
                <a:schemeClr val="tx1"/>
              </a:solidFill>
              <a:prstDash val="solid"/>
              <a:round/>
              <a:headEnd type="none" w="med" len="med"/>
              <a:tailEnd type="none" w="med" len="med"/>
            </a:ln>
          </p:spPr>
        </p:sp>
      </p:grpSp>
      <p:grpSp>
        <p:nvGrpSpPr>
          <p:cNvPr id="103434" name="组合 103433"/>
          <p:cNvGrpSpPr/>
          <p:nvPr/>
        </p:nvGrpSpPr>
        <p:grpSpPr>
          <a:xfrm>
            <a:off x="3352800" y="3505200"/>
            <a:ext cx="1752600" cy="1008063"/>
            <a:chOff x="0" y="0"/>
            <a:chExt cx="1104" cy="635"/>
          </a:xfrm>
        </p:grpSpPr>
        <p:sp>
          <p:nvSpPr>
            <p:cNvPr id="3" name="Text Box 7"/>
            <p:cNvSpPr txBox="1"/>
            <p:nvPr/>
          </p:nvSpPr>
          <p:spPr>
            <a:xfrm>
              <a:off x="0" y="0"/>
              <a:ext cx="720" cy="288"/>
            </a:xfrm>
            <a:prstGeom prst="rect">
              <a:avLst/>
            </a:prstGeom>
            <a:solidFill>
              <a:srgbClr val="DDDDDD"/>
            </a:solidFill>
            <a:ln w="9525">
              <a:noFill/>
            </a:ln>
          </p:spPr>
          <p:txBody>
            <a:bodyPr anchor="t">
              <a:spAutoFit/>
            </a:bodyPr>
            <a:p>
              <a:pPr algn="ctr">
                <a:spcBef>
                  <a:spcPct val="30000"/>
                </a:spcBef>
              </a:pPr>
              <a:r>
                <a:rPr lang="zh-CN" altLang="en-US" b="1" dirty="0">
                  <a:latin typeface="Times New Roman" panose="02020603050405020304" pitchFamily="2" charset="0"/>
                </a:rPr>
                <a:t>教职工</a:t>
              </a:r>
              <a:endParaRPr lang="zh-CN" altLang="en-US" b="1" dirty="0">
                <a:latin typeface="Times New Roman" panose="02020603050405020304" pitchFamily="2" charset="0"/>
              </a:endParaRPr>
            </a:p>
          </p:txBody>
        </p:sp>
        <p:sp>
          <p:nvSpPr>
            <p:cNvPr id="103435" name="Line 15"/>
            <p:cNvSpPr/>
            <p:nvPr/>
          </p:nvSpPr>
          <p:spPr>
            <a:xfrm>
              <a:off x="672" y="155"/>
              <a:ext cx="432" cy="480"/>
            </a:xfrm>
            <a:prstGeom prst="line">
              <a:avLst/>
            </a:prstGeom>
            <a:ln w="19050" cap="flat" cmpd="sng">
              <a:solidFill>
                <a:schemeClr val="tx1"/>
              </a:solidFill>
              <a:prstDash val="solid"/>
              <a:round/>
              <a:headEnd type="none" w="med" len="med"/>
              <a:tailEnd type="none" w="med" len="med"/>
            </a:ln>
          </p:spPr>
        </p:sp>
        <p:sp>
          <p:nvSpPr>
            <p:cNvPr id="103436" name="Line 16"/>
            <p:cNvSpPr/>
            <p:nvPr/>
          </p:nvSpPr>
          <p:spPr>
            <a:xfrm>
              <a:off x="672" y="155"/>
              <a:ext cx="432" cy="240"/>
            </a:xfrm>
            <a:prstGeom prst="line">
              <a:avLst/>
            </a:prstGeom>
            <a:ln w="19050" cap="flat" cmpd="sng">
              <a:solidFill>
                <a:schemeClr val="tx1"/>
              </a:solidFill>
              <a:prstDash val="solid"/>
              <a:round/>
              <a:headEnd type="none" w="med" len="med"/>
              <a:tailEnd type="none" w="med" len="med"/>
            </a:ln>
          </p:spPr>
        </p:sp>
        <p:sp>
          <p:nvSpPr>
            <p:cNvPr id="103437" name="Line 17"/>
            <p:cNvSpPr/>
            <p:nvPr/>
          </p:nvSpPr>
          <p:spPr>
            <a:xfrm flipV="1">
              <a:off x="672" y="155"/>
              <a:ext cx="432" cy="0"/>
            </a:xfrm>
            <a:prstGeom prst="line">
              <a:avLst/>
            </a:prstGeom>
            <a:ln w="19050" cap="flat" cmpd="sng">
              <a:solidFill>
                <a:schemeClr val="tx1"/>
              </a:solidFill>
              <a:prstDash val="solid"/>
              <a:round/>
              <a:headEnd type="none" w="med" len="med"/>
              <a:tailEnd type="none" w="med" len="med"/>
            </a:ln>
          </p:spPr>
        </p:sp>
      </p:grpSp>
      <p:sp>
        <p:nvSpPr>
          <p:cNvPr id="103439" name="Text Box 9"/>
          <p:cNvSpPr txBox="1"/>
          <p:nvPr/>
        </p:nvSpPr>
        <p:spPr>
          <a:xfrm>
            <a:off x="7010400" y="3522663"/>
            <a:ext cx="1143000" cy="1552575"/>
          </a:xfrm>
          <a:prstGeom prst="rect">
            <a:avLst/>
          </a:prstGeom>
          <a:solidFill>
            <a:srgbClr val="DDDDDD"/>
          </a:solidFill>
          <a:ln w="9525">
            <a:noFill/>
          </a:ln>
        </p:spPr>
        <p:txBody>
          <a:bodyPr anchor="t">
            <a:spAutoFit/>
          </a:bodyPr>
          <a:p>
            <a:pPr algn="ctr"/>
            <a:r>
              <a:rPr lang="zh-CN" altLang="en-US" b="1" dirty="0">
                <a:latin typeface="Times New Roman" panose="02020603050405020304" pitchFamily="2" charset="0"/>
              </a:rPr>
              <a:t>教    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副教授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讲    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助    教</a:t>
            </a:r>
            <a:endParaRPr lang="zh-CN" altLang="en-US" b="1" dirty="0">
              <a:latin typeface="Times New Roman" panose="02020603050405020304" pitchFamily="2" charset="0"/>
            </a:endParaRPr>
          </a:p>
        </p:txBody>
      </p:sp>
      <p:grpSp>
        <p:nvGrpSpPr>
          <p:cNvPr id="103440" name="组合 103439"/>
          <p:cNvGrpSpPr/>
          <p:nvPr/>
        </p:nvGrpSpPr>
        <p:grpSpPr>
          <a:xfrm>
            <a:off x="5105400" y="3522663"/>
            <a:ext cx="1905000" cy="1295400"/>
            <a:chOff x="0" y="0"/>
            <a:chExt cx="1200" cy="816"/>
          </a:xfrm>
        </p:grpSpPr>
        <p:sp>
          <p:nvSpPr>
            <p:cNvPr id="4" name="Text Box 8"/>
            <p:cNvSpPr txBox="1"/>
            <p:nvPr/>
          </p:nvSpPr>
          <p:spPr>
            <a:xfrm>
              <a:off x="0" y="0"/>
              <a:ext cx="720" cy="288"/>
            </a:xfrm>
            <a:prstGeom prst="rect">
              <a:avLst/>
            </a:prstGeom>
            <a:solidFill>
              <a:srgbClr val="DDDDDD"/>
            </a:solidFill>
            <a:ln w="9525">
              <a:noFill/>
            </a:ln>
          </p:spPr>
          <p:txBody>
            <a:bodyPr anchor="t">
              <a:spAutoFit/>
            </a:bodyPr>
            <a:p>
              <a:pPr algn="ctr"/>
              <a:r>
                <a:rPr lang="zh-CN" altLang="en-US" b="1" dirty="0">
                  <a:latin typeface="Times New Roman" panose="02020603050405020304" pitchFamily="2" charset="0"/>
                </a:rPr>
                <a:t>教    师</a:t>
              </a:r>
              <a:endParaRPr lang="zh-CN" altLang="en-US" b="1" dirty="0">
                <a:latin typeface="Times New Roman" panose="02020603050405020304" pitchFamily="2" charset="0"/>
              </a:endParaRPr>
            </a:p>
          </p:txBody>
        </p:sp>
        <p:sp>
          <p:nvSpPr>
            <p:cNvPr id="103441" name="Line 18"/>
            <p:cNvSpPr/>
            <p:nvPr/>
          </p:nvSpPr>
          <p:spPr>
            <a:xfrm flipV="1">
              <a:off x="720" y="144"/>
              <a:ext cx="480" cy="0"/>
            </a:xfrm>
            <a:prstGeom prst="line">
              <a:avLst/>
            </a:prstGeom>
            <a:ln w="19050" cap="flat" cmpd="sng">
              <a:solidFill>
                <a:schemeClr val="tx1"/>
              </a:solidFill>
              <a:prstDash val="solid"/>
              <a:round/>
              <a:headEnd type="none" w="med" len="med"/>
              <a:tailEnd type="none" w="med" len="med"/>
            </a:ln>
          </p:spPr>
        </p:sp>
        <p:sp>
          <p:nvSpPr>
            <p:cNvPr id="103442" name="Line 19"/>
            <p:cNvSpPr/>
            <p:nvPr/>
          </p:nvSpPr>
          <p:spPr>
            <a:xfrm>
              <a:off x="720" y="144"/>
              <a:ext cx="480" cy="672"/>
            </a:xfrm>
            <a:prstGeom prst="line">
              <a:avLst/>
            </a:prstGeom>
            <a:ln w="19050" cap="flat" cmpd="sng">
              <a:solidFill>
                <a:schemeClr val="tx1"/>
              </a:solidFill>
              <a:prstDash val="solid"/>
              <a:round/>
              <a:headEnd type="none" w="med" len="med"/>
              <a:tailEnd type="none" w="med" len="med"/>
            </a:ln>
          </p:spPr>
        </p:sp>
        <p:sp>
          <p:nvSpPr>
            <p:cNvPr id="103443" name="Line 20"/>
            <p:cNvSpPr/>
            <p:nvPr/>
          </p:nvSpPr>
          <p:spPr>
            <a:xfrm>
              <a:off x="720" y="144"/>
              <a:ext cx="480" cy="192"/>
            </a:xfrm>
            <a:prstGeom prst="line">
              <a:avLst/>
            </a:prstGeom>
            <a:ln w="19050" cap="flat" cmpd="sng">
              <a:solidFill>
                <a:schemeClr val="tx1"/>
              </a:solidFill>
              <a:prstDash val="solid"/>
              <a:round/>
              <a:headEnd type="none" w="med" len="med"/>
              <a:tailEnd type="none" w="med" len="med"/>
            </a:ln>
          </p:spPr>
        </p:sp>
        <p:sp>
          <p:nvSpPr>
            <p:cNvPr id="103444" name="Line 21"/>
            <p:cNvSpPr/>
            <p:nvPr/>
          </p:nvSpPr>
          <p:spPr>
            <a:xfrm>
              <a:off x="720" y="144"/>
              <a:ext cx="480" cy="432"/>
            </a:xfrm>
            <a:prstGeom prst="line">
              <a:avLst/>
            </a:prstGeom>
            <a:ln w="19050" cap="flat" cmpd="sng">
              <a:solidFill>
                <a:schemeClr val="tx1"/>
              </a:solidFill>
              <a:prstDash val="solid"/>
              <a:round/>
              <a:headEnd type="none" w="med" len="med"/>
              <a:tailEnd type="none" w="med" len="med"/>
            </a:ln>
          </p:spPr>
        </p:sp>
      </p:grpSp>
      <p:grpSp>
        <p:nvGrpSpPr>
          <p:cNvPr id="103446" name="组合 103445"/>
          <p:cNvGrpSpPr/>
          <p:nvPr/>
        </p:nvGrpSpPr>
        <p:grpSpPr>
          <a:xfrm>
            <a:off x="5105400" y="3963988"/>
            <a:ext cx="1447800" cy="1111250"/>
            <a:chOff x="0" y="0"/>
            <a:chExt cx="912" cy="700"/>
          </a:xfrm>
        </p:grpSpPr>
        <p:sp>
          <p:nvSpPr>
            <p:cNvPr id="5" name="Line 23"/>
            <p:cNvSpPr/>
            <p:nvPr/>
          </p:nvSpPr>
          <p:spPr>
            <a:xfrm>
              <a:off x="720" y="172"/>
              <a:ext cx="192" cy="288"/>
            </a:xfrm>
            <a:prstGeom prst="line">
              <a:avLst/>
            </a:prstGeom>
            <a:ln w="38100" cap="rnd" cmpd="sng">
              <a:solidFill>
                <a:schemeClr val="tx1"/>
              </a:solidFill>
              <a:prstDash val="sysDot"/>
              <a:round/>
              <a:headEnd type="none" w="med" len="med"/>
              <a:tailEnd type="none" w="med" len="med"/>
            </a:ln>
          </p:spPr>
        </p:sp>
        <p:sp>
          <p:nvSpPr>
            <p:cNvPr id="103447" name="Line 24"/>
            <p:cNvSpPr/>
            <p:nvPr/>
          </p:nvSpPr>
          <p:spPr>
            <a:xfrm>
              <a:off x="720" y="412"/>
              <a:ext cx="192" cy="288"/>
            </a:xfrm>
            <a:prstGeom prst="line">
              <a:avLst/>
            </a:prstGeom>
            <a:ln w="38100" cap="rnd" cmpd="sng">
              <a:solidFill>
                <a:schemeClr val="tx1"/>
              </a:solidFill>
              <a:prstDash val="sysDot"/>
              <a:round/>
              <a:headEnd type="none" w="med" len="med"/>
              <a:tailEnd type="none" w="med" len="med"/>
            </a:ln>
          </p:spPr>
        </p:sp>
        <p:sp>
          <p:nvSpPr>
            <p:cNvPr id="103448" name="Text Box 28"/>
            <p:cNvSpPr txBox="1"/>
            <p:nvPr/>
          </p:nvSpPr>
          <p:spPr>
            <a:xfrm>
              <a:off x="0" y="0"/>
              <a:ext cx="720" cy="288"/>
            </a:xfrm>
            <a:prstGeom prst="rect">
              <a:avLst/>
            </a:prstGeom>
            <a:solidFill>
              <a:srgbClr val="DDDDDD"/>
            </a:solidFill>
            <a:ln w="9525">
              <a:noFill/>
            </a:ln>
          </p:spPr>
          <p:txBody>
            <a:bodyPr anchor="t">
              <a:spAutoFit/>
            </a:bodyPr>
            <a:p>
              <a:pPr algn="ctr"/>
              <a:r>
                <a:rPr lang="zh-CN" altLang="en-US" b="1" dirty="0">
                  <a:latin typeface="Times New Roman" panose="02020603050405020304" pitchFamily="2" charset="0"/>
                </a:rPr>
                <a:t>职    员</a:t>
              </a:r>
              <a:endParaRPr lang="zh-CN" altLang="en-US" b="1" dirty="0">
                <a:latin typeface="Times New Roman" panose="02020603050405020304" pitchFamily="2" charset="0"/>
              </a:endParaRPr>
            </a:p>
          </p:txBody>
        </p:sp>
        <p:sp>
          <p:nvSpPr>
            <p:cNvPr id="103449" name="Text Box 29"/>
            <p:cNvSpPr txBox="1"/>
            <p:nvPr/>
          </p:nvSpPr>
          <p:spPr>
            <a:xfrm>
              <a:off x="0" y="268"/>
              <a:ext cx="720" cy="288"/>
            </a:xfrm>
            <a:prstGeom prst="rect">
              <a:avLst/>
            </a:prstGeom>
            <a:solidFill>
              <a:srgbClr val="DDDDDD"/>
            </a:solidFill>
            <a:ln w="9525">
              <a:noFill/>
            </a:ln>
          </p:spPr>
          <p:txBody>
            <a:bodyPr anchor="t">
              <a:spAutoFit/>
            </a:bodyPr>
            <a:p>
              <a:pPr algn="ctr"/>
              <a:r>
                <a:rPr lang="zh-CN" altLang="en-US" b="1" dirty="0">
                  <a:latin typeface="Times New Roman" panose="02020603050405020304" pitchFamily="2" charset="0"/>
                </a:rPr>
                <a:t>工    人</a:t>
              </a:r>
              <a:endParaRPr lang="zh-CN" altLang="en-US" b="1" dirty="0">
                <a:latin typeface="Times New Roman" panose="02020603050405020304" pitchFamily="2" charset="0"/>
              </a:endParaRPr>
            </a:p>
          </p:txBody>
        </p:sp>
      </p:grpSp>
      <p:grpSp>
        <p:nvGrpSpPr>
          <p:cNvPr id="103451" name="组合 103450"/>
          <p:cNvGrpSpPr/>
          <p:nvPr/>
        </p:nvGrpSpPr>
        <p:grpSpPr>
          <a:xfrm>
            <a:off x="3352800" y="3932238"/>
            <a:ext cx="1447800" cy="733425"/>
            <a:chOff x="0" y="0"/>
            <a:chExt cx="912" cy="462"/>
          </a:xfrm>
        </p:grpSpPr>
        <p:sp>
          <p:nvSpPr>
            <p:cNvPr id="6" name="Line 22"/>
            <p:cNvSpPr/>
            <p:nvPr/>
          </p:nvSpPr>
          <p:spPr>
            <a:xfrm>
              <a:off x="720" y="174"/>
              <a:ext cx="192" cy="288"/>
            </a:xfrm>
            <a:prstGeom prst="line">
              <a:avLst/>
            </a:prstGeom>
            <a:ln w="38100" cap="rnd" cmpd="sng">
              <a:solidFill>
                <a:schemeClr val="tx1"/>
              </a:solidFill>
              <a:prstDash val="sysDot"/>
              <a:round/>
              <a:headEnd type="none" w="med" len="med"/>
              <a:tailEnd type="none" w="med" len="med"/>
            </a:ln>
          </p:spPr>
        </p:sp>
        <p:sp>
          <p:nvSpPr>
            <p:cNvPr id="103452" name="Text Box 33"/>
            <p:cNvSpPr txBox="1"/>
            <p:nvPr/>
          </p:nvSpPr>
          <p:spPr>
            <a:xfrm>
              <a:off x="0" y="0"/>
              <a:ext cx="720" cy="288"/>
            </a:xfrm>
            <a:prstGeom prst="rect">
              <a:avLst/>
            </a:prstGeom>
            <a:solidFill>
              <a:srgbClr val="DDDDDD"/>
            </a:solidFill>
            <a:ln w="9525">
              <a:noFill/>
            </a:ln>
          </p:spPr>
          <p:txBody>
            <a:bodyPr anchor="t">
              <a:spAutoFit/>
            </a:bodyPr>
            <a:p>
              <a:pPr algn="ctr">
                <a:spcBef>
                  <a:spcPct val="30000"/>
                </a:spcBef>
              </a:pPr>
              <a:r>
                <a:rPr lang="zh-CN" altLang="en-US" b="1" dirty="0">
                  <a:latin typeface="Times New Roman" panose="02020603050405020304" pitchFamily="2" charset="0"/>
                </a:rPr>
                <a:t>学    生</a:t>
              </a:r>
              <a:endParaRPr lang="zh-CN" altLang="en-US" b="1" dirty="0">
                <a:latin typeface="Times New Roman" panose="02020603050405020304" pitchFamily="2" charset="0"/>
              </a:endParaRPr>
            </a:p>
          </p:txBody>
        </p:sp>
      </p:grpSp>
      <p:grpSp>
        <p:nvGrpSpPr>
          <p:cNvPr id="103454" name="组合 103453"/>
          <p:cNvGrpSpPr/>
          <p:nvPr/>
        </p:nvGrpSpPr>
        <p:grpSpPr>
          <a:xfrm>
            <a:off x="1050925" y="5376863"/>
            <a:ext cx="7178675" cy="396875"/>
            <a:chOff x="0" y="0"/>
            <a:chExt cx="4176" cy="250"/>
          </a:xfrm>
        </p:grpSpPr>
        <p:sp>
          <p:nvSpPr>
            <p:cNvPr id="7" name="Text Box 37"/>
            <p:cNvSpPr txBox="1"/>
            <p:nvPr/>
          </p:nvSpPr>
          <p:spPr>
            <a:xfrm>
              <a:off x="1710" y="0"/>
              <a:ext cx="698" cy="250"/>
            </a:xfrm>
            <a:prstGeom prst="rect">
              <a:avLst/>
            </a:prstGeom>
            <a:noFill/>
            <a:ln w="9525">
              <a:noFill/>
            </a:ln>
          </p:spPr>
          <p:txBody>
            <a:bodyPr wrap="none" anchor="t">
              <a:spAutoFit/>
            </a:bodyPr>
            <a:p>
              <a:pPr algn="ctr"/>
              <a:r>
                <a:rPr lang="zh-CN" altLang="en-US" sz="2000" b="1" dirty="0">
                  <a:solidFill>
                    <a:schemeClr val="accent2"/>
                  </a:solidFill>
                  <a:latin typeface="Times New Roman" panose="02020603050405020304" pitchFamily="2" charset="0"/>
                </a:rPr>
                <a:t>类的普化</a:t>
              </a:r>
              <a:endParaRPr lang="zh-CN" altLang="en-US" sz="2000" b="1" dirty="0">
                <a:solidFill>
                  <a:schemeClr val="accent2"/>
                </a:solidFill>
                <a:latin typeface="Times New Roman" panose="02020603050405020304" pitchFamily="2" charset="0"/>
              </a:endParaRPr>
            </a:p>
          </p:txBody>
        </p:sp>
        <p:sp>
          <p:nvSpPr>
            <p:cNvPr id="103455" name="Line 38"/>
            <p:cNvSpPr/>
            <p:nvPr/>
          </p:nvSpPr>
          <p:spPr>
            <a:xfrm>
              <a:off x="0" y="2"/>
              <a:ext cx="4176" cy="0"/>
            </a:xfrm>
            <a:prstGeom prst="line">
              <a:avLst/>
            </a:prstGeom>
            <a:ln w="25400" cap="flat" cmpd="sng">
              <a:solidFill>
                <a:srgbClr val="6666FF"/>
              </a:solidFill>
              <a:prstDash val="solid"/>
              <a:round/>
              <a:headEnd type="triangl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39"/>
                                        </p:tgtEl>
                                        <p:attrNameLst>
                                          <p:attrName>style.visibility</p:attrName>
                                        </p:attrNameLst>
                                      </p:cBhvr>
                                      <p:to>
                                        <p:strVal val="visible"/>
                                      </p:to>
                                    </p:set>
                                    <p:animEffect transition="in" filter="blinds(horizontal)">
                                      <p:cBhvr>
                                        <p:cTn id="7" dur="500"/>
                                        <p:tgtEl>
                                          <p:spTgt spid="10343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nodeType="clickEffect">
                                  <p:stCondLst>
                                    <p:cond delay="0"/>
                                  </p:stCondLst>
                                  <p:childTnLst>
                                    <p:set>
                                      <p:cBhvr>
                                        <p:cTn id="11" dur="1" fill="hold">
                                          <p:stCondLst>
                                            <p:cond delay="0"/>
                                          </p:stCondLst>
                                        </p:cTn>
                                        <p:tgtEl>
                                          <p:spTgt spid="103440"/>
                                        </p:tgtEl>
                                        <p:attrNameLst>
                                          <p:attrName>style.visibility</p:attrName>
                                        </p:attrNameLst>
                                      </p:cBhvr>
                                      <p:to>
                                        <p:strVal val="visible"/>
                                      </p:to>
                                    </p:set>
                                    <p:anim calcmode="lin" valueType="num">
                                      <p:cBhvr>
                                        <p:cTn id="12" dur="500" fill="hold"/>
                                        <p:tgtEl>
                                          <p:spTgt spid="103440"/>
                                        </p:tgtEl>
                                        <p:attrNameLst>
                                          <p:attrName>ppt_x</p:attrName>
                                        </p:attrNameLst>
                                      </p:cBhvr>
                                      <p:tavLst>
                                        <p:tav tm="0">
                                          <p:val>
                                            <p:strVal val="#ppt_x+#ppt_w/2"/>
                                          </p:val>
                                        </p:tav>
                                        <p:tav tm="100000">
                                          <p:val>
                                            <p:strVal val="#ppt_x"/>
                                          </p:val>
                                        </p:tav>
                                      </p:tavLst>
                                    </p:anim>
                                    <p:anim calcmode="lin" valueType="num">
                                      <p:cBhvr>
                                        <p:cTn id="13" dur="500" fill="hold"/>
                                        <p:tgtEl>
                                          <p:spTgt spid="103440"/>
                                        </p:tgtEl>
                                        <p:attrNameLst>
                                          <p:attrName>ppt_y</p:attrName>
                                        </p:attrNameLst>
                                      </p:cBhvr>
                                      <p:tavLst>
                                        <p:tav tm="0">
                                          <p:val>
                                            <p:strVal val="#ppt_y"/>
                                          </p:val>
                                        </p:tav>
                                        <p:tav tm="100000">
                                          <p:val>
                                            <p:strVal val="#ppt_y"/>
                                          </p:val>
                                        </p:tav>
                                      </p:tavLst>
                                    </p:anim>
                                    <p:anim calcmode="lin" valueType="num">
                                      <p:cBhvr>
                                        <p:cTn id="14" dur="500" fill="hold"/>
                                        <p:tgtEl>
                                          <p:spTgt spid="103440"/>
                                        </p:tgtEl>
                                        <p:attrNameLst>
                                          <p:attrName>ppt_w</p:attrName>
                                        </p:attrNameLst>
                                      </p:cBhvr>
                                      <p:tavLst>
                                        <p:tav tm="0">
                                          <p:val>
                                            <p:fltVal val="0.000000"/>
                                          </p:val>
                                        </p:tav>
                                        <p:tav tm="100000">
                                          <p:val>
                                            <p:strVal val="#ppt_w"/>
                                          </p:val>
                                        </p:tav>
                                      </p:tavLst>
                                    </p:anim>
                                    <p:anim calcmode="lin" valueType="num">
                                      <p:cBhvr>
                                        <p:cTn id="15" dur="500" fill="hold"/>
                                        <p:tgtEl>
                                          <p:spTgt spid="103440"/>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2" fill="hold" nodeType="clickEffect">
                                  <p:stCondLst>
                                    <p:cond delay="0"/>
                                  </p:stCondLst>
                                  <p:childTnLst>
                                    <p:set>
                                      <p:cBhvr>
                                        <p:cTn id="19" dur="1" fill="hold">
                                          <p:stCondLst>
                                            <p:cond delay="0"/>
                                          </p:stCondLst>
                                        </p:cTn>
                                        <p:tgtEl>
                                          <p:spTgt spid="103446"/>
                                        </p:tgtEl>
                                        <p:attrNameLst>
                                          <p:attrName>style.visibility</p:attrName>
                                        </p:attrNameLst>
                                      </p:cBhvr>
                                      <p:to>
                                        <p:strVal val="visible"/>
                                      </p:to>
                                    </p:set>
                                    <p:anim calcmode="lin" valueType="num">
                                      <p:cBhvr>
                                        <p:cTn id="20" dur="500" fill="hold"/>
                                        <p:tgtEl>
                                          <p:spTgt spid="103446"/>
                                        </p:tgtEl>
                                        <p:attrNameLst>
                                          <p:attrName>ppt_x</p:attrName>
                                        </p:attrNameLst>
                                      </p:cBhvr>
                                      <p:tavLst>
                                        <p:tav tm="0">
                                          <p:val>
                                            <p:strVal val="#ppt_x+#ppt_w/2"/>
                                          </p:val>
                                        </p:tav>
                                        <p:tav tm="100000">
                                          <p:val>
                                            <p:strVal val="#ppt_x"/>
                                          </p:val>
                                        </p:tav>
                                      </p:tavLst>
                                    </p:anim>
                                    <p:anim calcmode="lin" valueType="num">
                                      <p:cBhvr>
                                        <p:cTn id="21" dur="500" fill="hold"/>
                                        <p:tgtEl>
                                          <p:spTgt spid="103446"/>
                                        </p:tgtEl>
                                        <p:attrNameLst>
                                          <p:attrName>ppt_y</p:attrName>
                                        </p:attrNameLst>
                                      </p:cBhvr>
                                      <p:tavLst>
                                        <p:tav tm="0">
                                          <p:val>
                                            <p:strVal val="#ppt_y"/>
                                          </p:val>
                                        </p:tav>
                                        <p:tav tm="100000">
                                          <p:val>
                                            <p:strVal val="#ppt_y"/>
                                          </p:val>
                                        </p:tav>
                                      </p:tavLst>
                                    </p:anim>
                                    <p:anim calcmode="lin" valueType="num">
                                      <p:cBhvr>
                                        <p:cTn id="22" dur="500" fill="hold"/>
                                        <p:tgtEl>
                                          <p:spTgt spid="103446"/>
                                        </p:tgtEl>
                                        <p:attrNameLst>
                                          <p:attrName>ppt_w</p:attrName>
                                        </p:attrNameLst>
                                      </p:cBhvr>
                                      <p:tavLst>
                                        <p:tav tm="0">
                                          <p:val>
                                            <p:fltVal val="0.000000"/>
                                          </p:val>
                                        </p:tav>
                                        <p:tav tm="100000">
                                          <p:val>
                                            <p:strVal val="#ppt_w"/>
                                          </p:val>
                                        </p:tav>
                                      </p:tavLst>
                                    </p:anim>
                                    <p:anim calcmode="lin" valueType="num">
                                      <p:cBhvr>
                                        <p:cTn id="23" dur="500" fill="hold"/>
                                        <p:tgtEl>
                                          <p:spTgt spid="10344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nodeType="clickEffect">
                                  <p:stCondLst>
                                    <p:cond delay="0"/>
                                  </p:stCondLst>
                                  <p:childTnLst>
                                    <p:set>
                                      <p:cBhvr>
                                        <p:cTn id="27" dur="1" fill="hold">
                                          <p:stCondLst>
                                            <p:cond delay="0"/>
                                          </p:stCondLst>
                                        </p:cTn>
                                        <p:tgtEl>
                                          <p:spTgt spid="103434"/>
                                        </p:tgtEl>
                                        <p:attrNameLst>
                                          <p:attrName>style.visibility</p:attrName>
                                        </p:attrNameLst>
                                      </p:cBhvr>
                                      <p:to>
                                        <p:strVal val="visible"/>
                                      </p:to>
                                    </p:set>
                                    <p:anim calcmode="lin" valueType="num">
                                      <p:cBhvr>
                                        <p:cTn id="28" dur="500" fill="hold"/>
                                        <p:tgtEl>
                                          <p:spTgt spid="103434"/>
                                        </p:tgtEl>
                                        <p:attrNameLst>
                                          <p:attrName>ppt_x</p:attrName>
                                        </p:attrNameLst>
                                      </p:cBhvr>
                                      <p:tavLst>
                                        <p:tav tm="0">
                                          <p:val>
                                            <p:strVal val="#ppt_x+#ppt_w/2"/>
                                          </p:val>
                                        </p:tav>
                                        <p:tav tm="100000">
                                          <p:val>
                                            <p:strVal val="#ppt_x"/>
                                          </p:val>
                                        </p:tav>
                                      </p:tavLst>
                                    </p:anim>
                                    <p:anim calcmode="lin" valueType="num">
                                      <p:cBhvr>
                                        <p:cTn id="29" dur="500" fill="hold"/>
                                        <p:tgtEl>
                                          <p:spTgt spid="103434"/>
                                        </p:tgtEl>
                                        <p:attrNameLst>
                                          <p:attrName>ppt_y</p:attrName>
                                        </p:attrNameLst>
                                      </p:cBhvr>
                                      <p:tavLst>
                                        <p:tav tm="0">
                                          <p:val>
                                            <p:strVal val="#ppt_y"/>
                                          </p:val>
                                        </p:tav>
                                        <p:tav tm="100000">
                                          <p:val>
                                            <p:strVal val="#ppt_y"/>
                                          </p:val>
                                        </p:tav>
                                      </p:tavLst>
                                    </p:anim>
                                    <p:anim calcmode="lin" valueType="num">
                                      <p:cBhvr>
                                        <p:cTn id="30" dur="500" fill="hold"/>
                                        <p:tgtEl>
                                          <p:spTgt spid="103434"/>
                                        </p:tgtEl>
                                        <p:attrNameLst>
                                          <p:attrName>ppt_w</p:attrName>
                                        </p:attrNameLst>
                                      </p:cBhvr>
                                      <p:tavLst>
                                        <p:tav tm="0">
                                          <p:val>
                                            <p:fltVal val="0.000000"/>
                                          </p:val>
                                        </p:tav>
                                        <p:tav tm="100000">
                                          <p:val>
                                            <p:strVal val="#ppt_w"/>
                                          </p:val>
                                        </p:tav>
                                      </p:tavLst>
                                    </p:anim>
                                    <p:anim calcmode="lin" valueType="num">
                                      <p:cBhvr>
                                        <p:cTn id="31" dur="500" fill="hold"/>
                                        <p:tgtEl>
                                          <p:spTgt spid="10343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nodeType="clickEffect">
                                  <p:stCondLst>
                                    <p:cond delay="0"/>
                                  </p:stCondLst>
                                  <p:childTnLst>
                                    <p:set>
                                      <p:cBhvr>
                                        <p:cTn id="35" dur="1" fill="hold">
                                          <p:stCondLst>
                                            <p:cond delay="0"/>
                                          </p:stCondLst>
                                        </p:cTn>
                                        <p:tgtEl>
                                          <p:spTgt spid="103451"/>
                                        </p:tgtEl>
                                        <p:attrNameLst>
                                          <p:attrName>style.visibility</p:attrName>
                                        </p:attrNameLst>
                                      </p:cBhvr>
                                      <p:to>
                                        <p:strVal val="visible"/>
                                      </p:to>
                                    </p:set>
                                    <p:anim calcmode="lin" valueType="num">
                                      <p:cBhvr>
                                        <p:cTn id="36" dur="500" fill="hold"/>
                                        <p:tgtEl>
                                          <p:spTgt spid="103451"/>
                                        </p:tgtEl>
                                        <p:attrNameLst>
                                          <p:attrName>ppt_x</p:attrName>
                                        </p:attrNameLst>
                                      </p:cBhvr>
                                      <p:tavLst>
                                        <p:tav tm="0">
                                          <p:val>
                                            <p:strVal val="#ppt_x+#ppt_w/2"/>
                                          </p:val>
                                        </p:tav>
                                        <p:tav tm="100000">
                                          <p:val>
                                            <p:strVal val="#ppt_x"/>
                                          </p:val>
                                        </p:tav>
                                      </p:tavLst>
                                    </p:anim>
                                    <p:anim calcmode="lin" valueType="num">
                                      <p:cBhvr>
                                        <p:cTn id="37" dur="500" fill="hold"/>
                                        <p:tgtEl>
                                          <p:spTgt spid="103451"/>
                                        </p:tgtEl>
                                        <p:attrNameLst>
                                          <p:attrName>ppt_y</p:attrName>
                                        </p:attrNameLst>
                                      </p:cBhvr>
                                      <p:tavLst>
                                        <p:tav tm="0">
                                          <p:val>
                                            <p:strVal val="#ppt_y"/>
                                          </p:val>
                                        </p:tav>
                                        <p:tav tm="100000">
                                          <p:val>
                                            <p:strVal val="#ppt_y"/>
                                          </p:val>
                                        </p:tav>
                                      </p:tavLst>
                                    </p:anim>
                                    <p:anim calcmode="lin" valueType="num">
                                      <p:cBhvr>
                                        <p:cTn id="38" dur="500" fill="hold"/>
                                        <p:tgtEl>
                                          <p:spTgt spid="103451"/>
                                        </p:tgtEl>
                                        <p:attrNameLst>
                                          <p:attrName>ppt_w</p:attrName>
                                        </p:attrNameLst>
                                      </p:cBhvr>
                                      <p:tavLst>
                                        <p:tav tm="0">
                                          <p:val>
                                            <p:fltVal val="0.000000"/>
                                          </p:val>
                                        </p:tav>
                                        <p:tav tm="100000">
                                          <p:val>
                                            <p:strVal val="#ppt_w"/>
                                          </p:val>
                                        </p:tav>
                                      </p:tavLst>
                                    </p:anim>
                                    <p:anim calcmode="lin" valueType="num">
                                      <p:cBhvr>
                                        <p:cTn id="39" dur="500" fill="hold"/>
                                        <p:tgtEl>
                                          <p:spTgt spid="103451"/>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2" fill="hold" nodeType="clickEffect">
                                  <p:stCondLst>
                                    <p:cond delay="0"/>
                                  </p:stCondLst>
                                  <p:childTnLst>
                                    <p:set>
                                      <p:cBhvr>
                                        <p:cTn id="43" dur="1" fill="hold">
                                          <p:stCondLst>
                                            <p:cond delay="0"/>
                                          </p:stCondLst>
                                        </p:cTn>
                                        <p:tgtEl>
                                          <p:spTgt spid="103430"/>
                                        </p:tgtEl>
                                        <p:attrNameLst>
                                          <p:attrName>style.visibility</p:attrName>
                                        </p:attrNameLst>
                                      </p:cBhvr>
                                      <p:to>
                                        <p:strVal val="visible"/>
                                      </p:to>
                                    </p:set>
                                    <p:anim calcmode="lin" valueType="num">
                                      <p:cBhvr>
                                        <p:cTn id="44" dur="500" fill="hold"/>
                                        <p:tgtEl>
                                          <p:spTgt spid="103430"/>
                                        </p:tgtEl>
                                        <p:attrNameLst>
                                          <p:attrName>ppt_x</p:attrName>
                                        </p:attrNameLst>
                                      </p:cBhvr>
                                      <p:tavLst>
                                        <p:tav tm="0">
                                          <p:val>
                                            <p:strVal val="#ppt_x+#ppt_w/2"/>
                                          </p:val>
                                        </p:tav>
                                        <p:tav tm="100000">
                                          <p:val>
                                            <p:strVal val="#ppt_x"/>
                                          </p:val>
                                        </p:tav>
                                      </p:tavLst>
                                    </p:anim>
                                    <p:anim calcmode="lin" valueType="num">
                                      <p:cBhvr>
                                        <p:cTn id="45" dur="500" fill="hold"/>
                                        <p:tgtEl>
                                          <p:spTgt spid="103430"/>
                                        </p:tgtEl>
                                        <p:attrNameLst>
                                          <p:attrName>ppt_y</p:attrName>
                                        </p:attrNameLst>
                                      </p:cBhvr>
                                      <p:tavLst>
                                        <p:tav tm="0">
                                          <p:val>
                                            <p:strVal val="#ppt_y"/>
                                          </p:val>
                                        </p:tav>
                                        <p:tav tm="100000">
                                          <p:val>
                                            <p:strVal val="#ppt_y"/>
                                          </p:val>
                                        </p:tav>
                                      </p:tavLst>
                                    </p:anim>
                                    <p:anim calcmode="lin" valueType="num">
                                      <p:cBhvr>
                                        <p:cTn id="46" dur="500" fill="hold"/>
                                        <p:tgtEl>
                                          <p:spTgt spid="103430"/>
                                        </p:tgtEl>
                                        <p:attrNameLst>
                                          <p:attrName>ppt_w</p:attrName>
                                        </p:attrNameLst>
                                      </p:cBhvr>
                                      <p:tavLst>
                                        <p:tav tm="0">
                                          <p:val>
                                            <p:fltVal val="0.000000"/>
                                          </p:val>
                                        </p:tav>
                                        <p:tav tm="100000">
                                          <p:val>
                                            <p:strVal val="#ppt_w"/>
                                          </p:val>
                                        </p:tav>
                                      </p:tavLst>
                                    </p:anim>
                                    <p:anim calcmode="lin" valueType="num">
                                      <p:cBhvr>
                                        <p:cTn id="47" dur="500" fill="hold"/>
                                        <p:tgtEl>
                                          <p:spTgt spid="103430"/>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2" fill="hold" nodeType="clickEffect">
                                  <p:stCondLst>
                                    <p:cond delay="0"/>
                                  </p:stCondLst>
                                  <p:childTnLst>
                                    <p:set>
                                      <p:cBhvr>
                                        <p:cTn id="51" dur="1" fill="hold">
                                          <p:stCondLst>
                                            <p:cond delay="0"/>
                                          </p:stCondLst>
                                        </p:cTn>
                                        <p:tgtEl>
                                          <p:spTgt spid="103454"/>
                                        </p:tgtEl>
                                        <p:attrNameLst>
                                          <p:attrName>style.visibility</p:attrName>
                                        </p:attrNameLst>
                                      </p:cBhvr>
                                      <p:to>
                                        <p:strVal val="visible"/>
                                      </p:to>
                                    </p:set>
                                    <p:anim calcmode="lin" valueType="num">
                                      <p:cBhvr>
                                        <p:cTn id="52" dur="500" fill="hold"/>
                                        <p:tgtEl>
                                          <p:spTgt spid="103454"/>
                                        </p:tgtEl>
                                        <p:attrNameLst>
                                          <p:attrName>ppt_x</p:attrName>
                                        </p:attrNameLst>
                                      </p:cBhvr>
                                      <p:tavLst>
                                        <p:tav tm="0">
                                          <p:val>
                                            <p:strVal val="#ppt_x+#ppt_w/2"/>
                                          </p:val>
                                        </p:tav>
                                        <p:tav tm="100000">
                                          <p:val>
                                            <p:strVal val="#ppt_x"/>
                                          </p:val>
                                        </p:tav>
                                      </p:tavLst>
                                    </p:anim>
                                    <p:anim calcmode="lin" valueType="num">
                                      <p:cBhvr>
                                        <p:cTn id="53" dur="500" fill="hold"/>
                                        <p:tgtEl>
                                          <p:spTgt spid="103454"/>
                                        </p:tgtEl>
                                        <p:attrNameLst>
                                          <p:attrName>ppt_y</p:attrName>
                                        </p:attrNameLst>
                                      </p:cBhvr>
                                      <p:tavLst>
                                        <p:tav tm="0">
                                          <p:val>
                                            <p:strVal val="#ppt_y"/>
                                          </p:val>
                                        </p:tav>
                                        <p:tav tm="100000">
                                          <p:val>
                                            <p:strVal val="#ppt_y"/>
                                          </p:val>
                                        </p:tav>
                                      </p:tavLst>
                                    </p:anim>
                                    <p:anim calcmode="lin" valueType="num">
                                      <p:cBhvr>
                                        <p:cTn id="54" dur="500" fill="hold"/>
                                        <p:tgtEl>
                                          <p:spTgt spid="103454"/>
                                        </p:tgtEl>
                                        <p:attrNameLst>
                                          <p:attrName>ppt_w</p:attrName>
                                        </p:attrNameLst>
                                      </p:cBhvr>
                                      <p:tavLst>
                                        <p:tav tm="0">
                                          <p:val>
                                            <p:fltVal val="0.000000"/>
                                          </p:val>
                                        </p:tav>
                                        <p:tav tm="100000">
                                          <p:val>
                                            <p:strVal val="#ppt_w"/>
                                          </p:val>
                                        </p:tav>
                                      </p:tavLst>
                                    </p:anim>
                                    <p:anim calcmode="lin" valueType="num">
                                      <p:cBhvr>
                                        <p:cTn id="55" dur="500" fill="hold"/>
                                        <p:tgtEl>
                                          <p:spTgt spid="1034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4450" name="Rectangle 3"/>
          <p:cNvSpPr>
            <a:spLocks noGrp="1"/>
          </p:cNvSpPr>
          <p:nvPr>
            <p:ph idx="4294967295"/>
          </p:nvPr>
        </p:nvSpPr>
        <p:spPr>
          <a:xfrm>
            <a:off x="228600" y="838200"/>
            <a:ext cx="8458200" cy="2362200"/>
          </a:xfrm>
        </p:spPr>
        <p:txBody>
          <a:bodyPr wrap="square" anchor="t"/>
          <a:p>
            <a:pPr lvl="1" eaLnBrk="1" hangingPunct="1">
              <a:lnSpc>
                <a:spcPct val="110000"/>
              </a:lnSpc>
            </a:pPr>
            <a:r>
              <a:rPr lang="zh-CN" altLang="en-US" sz="2800" dirty="0">
                <a:latin typeface="华文细黑" panose="02010600040101010101" pitchFamily="2" charset="-122"/>
                <a:ea typeface="华文细黑" panose="02010600040101010101" pitchFamily="2" charset="-122"/>
              </a:rPr>
              <a:t>类的普化与特化 (</a:t>
            </a:r>
            <a:r>
              <a:rPr lang="en-US" altLang="x-none" sz="2800" dirty="0">
                <a:latin typeface="华文细黑" panose="02010600040101010101" pitchFamily="2" charset="-122"/>
                <a:ea typeface="华文细黑" panose="02010600040101010101" pitchFamily="2" charset="-122"/>
              </a:rPr>
              <a:t>cont.)</a:t>
            </a:r>
            <a:endParaRPr lang="en-US" altLang="x-none"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类的特化</a:t>
            </a:r>
            <a:endParaRPr lang="zh-CN" altLang="en-US" sz="2800" dirty="0">
              <a:latin typeface="华文细黑" panose="02010600040101010101" pitchFamily="2" charset="-122"/>
              <a:ea typeface="华文细黑" panose="02010600040101010101" pitchFamily="2" charset="-122"/>
            </a:endParaRPr>
          </a:p>
          <a:p>
            <a:pPr lvl="3" eaLnBrk="1" hangingPunct="1">
              <a:lnSpc>
                <a:spcPct val="110000"/>
              </a:lnSpc>
            </a:pPr>
            <a:r>
              <a:rPr lang="zh-CN" altLang="en-US" sz="2800" dirty="0">
                <a:latin typeface="华文细黑" panose="02010600040101010101" pitchFamily="2" charset="-122"/>
                <a:ea typeface="华文细黑" panose="02010600040101010101" pitchFamily="2" charset="-122"/>
              </a:rPr>
              <a:t>从超类到子类的细化过程</a:t>
            </a:r>
            <a:endParaRPr lang="zh-CN" altLang="en-US" sz="2800" dirty="0">
              <a:latin typeface="华文细黑" panose="02010600040101010101" pitchFamily="2" charset="-122"/>
              <a:ea typeface="华文细黑" panose="02010600040101010101" pitchFamily="2" charset="-122"/>
            </a:endParaRPr>
          </a:p>
          <a:p>
            <a:pPr lvl="3" eaLnBrk="1" hangingPunct="1">
              <a:lnSpc>
                <a:spcPct val="110000"/>
              </a:lnSpc>
            </a:pPr>
            <a:r>
              <a:rPr lang="zh-CN" altLang="en-US" sz="2800" dirty="0">
                <a:latin typeface="华文细黑" panose="02010600040101010101" pitchFamily="2" charset="-122"/>
                <a:ea typeface="华文细黑" panose="02010600040101010101" pitchFamily="2" charset="-122"/>
              </a:rPr>
              <a:t>也是一个对对象集合不断进行分解的过程</a:t>
            </a:r>
            <a:endParaRPr lang="zh-CN" altLang="en-US" sz="2800" dirty="0">
              <a:latin typeface="华文细黑" panose="02010600040101010101" pitchFamily="2" charset="-122"/>
              <a:ea typeface="华文细黑" panose="02010600040101010101" pitchFamily="2" charset="-122"/>
            </a:endParaRPr>
          </a:p>
        </p:txBody>
      </p:sp>
      <p:sp>
        <p:nvSpPr>
          <p:cNvPr id="10445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445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4454" name="Text Box 4"/>
          <p:cNvSpPr txBox="1"/>
          <p:nvPr/>
        </p:nvSpPr>
        <p:spPr>
          <a:xfrm>
            <a:off x="838200" y="3657600"/>
            <a:ext cx="1676400" cy="396875"/>
          </a:xfrm>
          <a:prstGeom prst="rect">
            <a:avLst/>
          </a:prstGeom>
          <a:solidFill>
            <a:srgbClr val="DDDDDD"/>
          </a:solidFill>
          <a:ln w="9525">
            <a:noFill/>
          </a:ln>
        </p:spPr>
        <p:txBody>
          <a:bodyPr lIns="0" rIns="0" anchor="t">
            <a:spAutoFit/>
          </a:bodyPr>
          <a:p>
            <a:pPr algn="ctr"/>
            <a:r>
              <a:rPr lang="zh-CN" altLang="en-US" sz="2000" b="1" dirty="0">
                <a:latin typeface="Times New Roman" panose="02020603050405020304" pitchFamily="2" charset="0"/>
              </a:rPr>
              <a:t>学校师生员工</a:t>
            </a:r>
            <a:endParaRPr lang="zh-CN" altLang="en-US" sz="2000" b="1" dirty="0">
              <a:latin typeface="Times New Roman" panose="02020603050405020304" pitchFamily="2" charset="0"/>
            </a:endParaRPr>
          </a:p>
        </p:txBody>
      </p:sp>
      <p:grpSp>
        <p:nvGrpSpPr>
          <p:cNvPr id="104455" name="组合 104454"/>
          <p:cNvGrpSpPr/>
          <p:nvPr/>
        </p:nvGrpSpPr>
        <p:grpSpPr>
          <a:xfrm>
            <a:off x="2514600" y="3459163"/>
            <a:ext cx="1752600" cy="931862"/>
            <a:chOff x="0" y="0"/>
            <a:chExt cx="1104" cy="587"/>
          </a:xfrm>
        </p:grpSpPr>
        <p:sp>
          <p:nvSpPr>
            <p:cNvPr id="2" name="Text Box 7"/>
            <p:cNvSpPr txBox="1"/>
            <p:nvPr/>
          </p:nvSpPr>
          <p:spPr>
            <a:xfrm>
              <a:off x="384" y="0"/>
              <a:ext cx="720" cy="587"/>
            </a:xfrm>
            <a:prstGeom prst="rect">
              <a:avLst/>
            </a:prstGeom>
            <a:solidFill>
              <a:srgbClr val="DDDDDD"/>
            </a:solidFill>
            <a:ln w="9525">
              <a:noFill/>
            </a:ln>
          </p:spPr>
          <p:txBody>
            <a:bodyPr anchor="t">
              <a:spAutoFit/>
            </a:bodyPr>
            <a:p>
              <a:pPr algn="ctr">
                <a:spcBef>
                  <a:spcPct val="30000"/>
                </a:spcBef>
              </a:pPr>
              <a:r>
                <a:rPr lang="zh-CN" altLang="en-US" b="1" dirty="0">
                  <a:latin typeface="Times New Roman" panose="02020603050405020304" pitchFamily="2" charset="0"/>
                </a:rPr>
                <a:t>教职工</a:t>
              </a:r>
              <a:endParaRPr lang="zh-CN" altLang="en-US" b="1" dirty="0">
                <a:latin typeface="Times New Roman" panose="02020603050405020304" pitchFamily="2" charset="0"/>
              </a:endParaRPr>
            </a:p>
            <a:p>
              <a:pPr algn="ctr">
                <a:spcBef>
                  <a:spcPct val="30000"/>
                </a:spcBef>
              </a:pPr>
              <a:r>
                <a:rPr lang="zh-CN" altLang="en-US" b="1" dirty="0">
                  <a:latin typeface="Times New Roman" panose="02020603050405020304" pitchFamily="2" charset="0"/>
                </a:rPr>
                <a:t>学    生</a:t>
              </a:r>
              <a:endParaRPr lang="zh-CN" altLang="en-US" b="1" dirty="0">
                <a:latin typeface="Times New Roman" panose="02020603050405020304" pitchFamily="2" charset="0"/>
              </a:endParaRPr>
            </a:p>
          </p:txBody>
        </p:sp>
        <p:sp>
          <p:nvSpPr>
            <p:cNvPr id="104456" name="Line 8"/>
            <p:cNvSpPr/>
            <p:nvPr/>
          </p:nvSpPr>
          <p:spPr>
            <a:xfrm flipV="1">
              <a:off x="0" y="129"/>
              <a:ext cx="384" cy="144"/>
            </a:xfrm>
            <a:prstGeom prst="line">
              <a:avLst/>
            </a:prstGeom>
            <a:ln w="19050" cap="flat" cmpd="sng">
              <a:solidFill>
                <a:schemeClr val="tx1"/>
              </a:solidFill>
              <a:prstDash val="solid"/>
              <a:round/>
              <a:headEnd type="none" w="med" len="med"/>
              <a:tailEnd type="none" w="med" len="med"/>
            </a:ln>
          </p:spPr>
        </p:sp>
        <p:sp>
          <p:nvSpPr>
            <p:cNvPr id="104457" name="Line 9"/>
            <p:cNvSpPr/>
            <p:nvPr/>
          </p:nvSpPr>
          <p:spPr>
            <a:xfrm>
              <a:off x="0" y="273"/>
              <a:ext cx="384" cy="192"/>
            </a:xfrm>
            <a:prstGeom prst="line">
              <a:avLst/>
            </a:prstGeom>
            <a:ln w="19050" cap="flat" cmpd="sng">
              <a:solidFill>
                <a:schemeClr val="tx1"/>
              </a:solidFill>
              <a:prstDash val="solid"/>
              <a:round/>
              <a:headEnd type="none" w="med" len="med"/>
              <a:tailEnd type="none" w="med" len="med"/>
            </a:ln>
          </p:spPr>
        </p:sp>
      </p:grpSp>
      <p:grpSp>
        <p:nvGrpSpPr>
          <p:cNvPr id="104459" name="组合 104458"/>
          <p:cNvGrpSpPr/>
          <p:nvPr/>
        </p:nvGrpSpPr>
        <p:grpSpPr>
          <a:xfrm>
            <a:off x="4191000" y="3476625"/>
            <a:ext cx="1828800" cy="1187450"/>
            <a:chOff x="0" y="0"/>
            <a:chExt cx="1152" cy="748"/>
          </a:xfrm>
        </p:grpSpPr>
        <p:sp>
          <p:nvSpPr>
            <p:cNvPr id="3" name="Text Box 11"/>
            <p:cNvSpPr txBox="1"/>
            <p:nvPr/>
          </p:nvSpPr>
          <p:spPr>
            <a:xfrm>
              <a:off x="432" y="0"/>
              <a:ext cx="720" cy="748"/>
            </a:xfrm>
            <a:prstGeom prst="rect">
              <a:avLst/>
            </a:prstGeom>
            <a:solidFill>
              <a:srgbClr val="DDDDDD"/>
            </a:solidFill>
            <a:ln w="9525">
              <a:noFill/>
            </a:ln>
          </p:spPr>
          <p:txBody>
            <a:bodyPr anchor="t">
              <a:spAutoFit/>
            </a:bodyPr>
            <a:p>
              <a:pPr algn="ctr"/>
              <a:r>
                <a:rPr lang="zh-CN" altLang="en-US" b="1" dirty="0">
                  <a:latin typeface="Times New Roman" panose="02020603050405020304" pitchFamily="2" charset="0"/>
                </a:rPr>
                <a:t>教    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职    员</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工    人</a:t>
              </a:r>
              <a:endParaRPr lang="zh-CN" altLang="en-US" b="1" dirty="0">
                <a:latin typeface="Times New Roman" panose="02020603050405020304" pitchFamily="2" charset="0"/>
              </a:endParaRPr>
            </a:p>
          </p:txBody>
        </p:sp>
        <p:sp>
          <p:nvSpPr>
            <p:cNvPr id="104460" name="Line 12"/>
            <p:cNvSpPr/>
            <p:nvPr/>
          </p:nvSpPr>
          <p:spPr>
            <a:xfrm>
              <a:off x="0" y="144"/>
              <a:ext cx="432" cy="480"/>
            </a:xfrm>
            <a:prstGeom prst="line">
              <a:avLst/>
            </a:prstGeom>
            <a:ln w="19050" cap="flat" cmpd="sng">
              <a:solidFill>
                <a:schemeClr val="tx1"/>
              </a:solidFill>
              <a:prstDash val="solid"/>
              <a:round/>
              <a:headEnd type="none" w="med" len="med"/>
              <a:tailEnd type="none" w="med" len="med"/>
            </a:ln>
          </p:spPr>
        </p:sp>
        <p:sp>
          <p:nvSpPr>
            <p:cNvPr id="104461" name="Line 13"/>
            <p:cNvSpPr/>
            <p:nvPr/>
          </p:nvSpPr>
          <p:spPr>
            <a:xfrm>
              <a:off x="0" y="144"/>
              <a:ext cx="432" cy="240"/>
            </a:xfrm>
            <a:prstGeom prst="line">
              <a:avLst/>
            </a:prstGeom>
            <a:ln w="19050" cap="flat" cmpd="sng">
              <a:solidFill>
                <a:schemeClr val="tx1"/>
              </a:solidFill>
              <a:prstDash val="solid"/>
              <a:round/>
              <a:headEnd type="none" w="med" len="med"/>
              <a:tailEnd type="none" w="med" len="med"/>
            </a:ln>
          </p:spPr>
        </p:sp>
        <p:sp>
          <p:nvSpPr>
            <p:cNvPr id="104462" name="Line 14"/>
            <p:cNvSpPr/>
            <p:nvPr/>
          </p:nvSpPr>
          <p:spPr>
            <a:xfrm flipV="1">
              <a:off x="0" y="144"/>
              <a:ext cx="432" cy="0"/>
            </a:xfrm>
            <a:prstGeom prst="line">
              <a:avLst/>
            </a:prstGeom>
            <a:ln w="19050" cap="flat" cmpd="sng">
              <a:solidFill>
                <a:schemeClr val="tx1"/>
              </a:solidFill>
              <a:prstDash val="solid"/>
              <a:round/>
              <a:headEnd type="none" w="med" len="med"/>
              <a:tailEnd type="none" w="med" len="med"/>
            </a:ln>
          </p:spPr>
        </p:sp>
        <p:sp>
          <p:nvSpPr>
            <p:cNvPr id="104463" name="Line 15"/>
            <p:cNvSpPr/>
            <p:nvPr/>
          </p:nvSpPr>
          <p:spPr>
            <a:xfrm>
              <a:off x="48" y="432"/>
              <a:ext cx="192" cy="288"/>
            </a:xfrm>
            <a:prstGeom prst="line">
              <a:avLst/>
            </a:prstGeom>
            <a:ln w="38100" cap="rnd" cmpd="sng">
              <a:solidFill>
                <a:schemeClr val="tx1"/>
              </a:solidFill>
              <a:prstDash val="sysDot"/>
              <a:round/>
              <a:headEnd type="none" w="med" len="med"/>
              <a:tailEnd type="none" w="med" len="med"/>
            </a:ln>
          </p:spPr>
        </p:sp>
      </p:grpSp>
      <p:grpSp>
        <p:nvGrpSpPr>
          <p:cNvPr id="104465" name="组合 104464"/>
          <p:cNvGrpSpPr/>
          <p:nvPr/>
        </p:nvGrpSpPr>
        <p:grpSpPr>
          <a:xfrm>
            <a:off x="6019800" y="3476625"/>
            <a:ext cx="1905000" cy="1552575"/>
            <a:chOff x="0" y="0"/>
            <a:chExt cx="1200" cy="978"/>
          </a:xfrm>
        </p:grpSpPr>
        <p:sp>
          <p:nvSpPr>
            <p:cNvPr id="4" name="Text Box 17"/>
            <p:cNvSpPr txBox="1"/>
            <p:nvPr/>
          </p:nvSpPr>
          <p:spPr>
            <a:xfrm>
              <a:off x="480" y="0"/>
              <a:ext cx="720" cy="978"/>
            </a:xfrm>
            <a:prstGeom prst="rect">
              <a:avLst/>
            </a:prstGeom>
            <a:solidFill>
              <a:srgbClr val="DDDDDD"/>
            </a:solidFill>
            <a:ln w="9525">
              <a:noFill/>
            </a:ln>
          </p:spPr>
          <p:txBody>
            <a:bodyPr anchor="t">
              <a:spAutoFit/>
            </a:bodyPr>
            <a:p>
              <a:pPr algn="ctr"/>
              <a:r>
                <a:rPr lang="zh-CN" altLang="en-US" b="1" dirty="0">
                  <a:latin typeface="Times New Roman" panose="02020603050405020304" pitchFamily="2" charset="0"/>
                </a:rPr>
                <a:t>教    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副教授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讲    师</a:t>
              </a:r>
              <a:endParaRPr lang="zh-CN" altLang="en-US" b="1" dirty="0">
                <a:latin typeface="Times New Roman" panose="02020603050405020304" pitchFamily="2" charset="0"/>
              </a:endParaRPr>
            </a:p>
            <a:p>
              <a:pPr algn="ctr"/>
              <a:r>
                <a:rPr lang="zh-CN" altLang="en-US" b="1" dirty="0">
                  <a:latin typeface="Times New Roman" panose="02020603050405020304" pitchFamily="2" charset="0"/>
                </a:rPr>
                <a:t>助    教</a:t>
              </a:r>
              <a:endParaRPr lang="zh-CN" altLang="en-US" b="1" dirty="0">
                <a:latin typeface="Times New Roman" panose="02020603050405020304" pitchFamily="2" charset="0"/>
              </a:endParaRPr>
            </a:p>
          </p:txBody>
        </p:sp>
        <p:sp>
          <p:nvSpPr>
            <p:cNvPr id="104466" name="Line 18"/>
            <p:cNvSpPr/>
            <p:nvPr/>
          </p:nvSpPr>
          <p:spPr>
            <a:xfrm flipV="1">
              <a:off x="0" y="144"/>
              <a:ext cx="480" cy="0"/>
            </a:xfrm>
            <a:prstGeom prst="line">
              <a:avLst/>
            </a:prstGeom>
            <a:ln w="19050" cap="flat" cmpd="sng">
              <a:solidFill>
                <a:schemeClr val="tx1"/>
              </a:solidFill>
              <a:prstDash val="solid"/>
              <a:round/>
              <a:headEnd type="none" w="med" len="med"/>
              <a:tailEnd type="none" w="med" len="med"/>
            </a:ln>
          </p:spPr>
        </p:sp>
        <p:sp>
          <p:nvSpPr>
            <p:cNvPr id="104467" name="Line 19"/>
            <p:cNvSpPr/>
            <p:nvPr/>
          </p:nvSpPr>
          <p:spPr>
            <a:xfrm>
              <a:off x="0" y="144"/>
              <a:ext cx="480" cy="672"/>
            </a:xfrm>
            <a:prstGeom prst="line">
              <a:avLst/>
            </a:prstGeom>
            <a:ln w="19050" cap="flat" cmpd="sng">
              <a:solidFill>
                <a:schemeClr val="tx1"/>
              </a:solidFill>
              <a:prstDash val="solid"/>
              <a:round/>
              <a:headEnd type="none" w="med" len="med"/>
              <a:tailEnd type="none" w="med" len="med"/>
            </a:ln>
          </p:spPr>
        </p:sp>
        <p:sp>
          <p:nvSpPr>
            <p:cNvPr id="104468" name="Line 20"/>
            <p:cNvSpPr/>
            <p:nvPr/>
          </p:nvSpPr>
          <p:spPr>
            <a:xfrm>
              <a:off x="0" y="144"/>
              <a:ext cx="480" cy="192"/>
            </a:xfrm>
            <a:prstGeom prst="line">
              <a:avLst/>
            </a:prstGeom>
            <a:ln w="19050" cap="flat" cmpd="sng">
              <a:solidFill>
                <a:schemeClr val="tx1"/>
              </a:solidFill>
              <a:prstDash val="solid"/>
              <a:round/>
              <a:headEnd type="none" w="med" len="med"/>
              <a:tailEnd type="none" w="med" len="med"/>
            </a:ln>
          </p:spPr>
        </p:sp>
        <p:sp>
          <p:nvSpPr>
            <p:cNvPr id="104469" name="Line 21"/>
            <p:cNvSpPr/>
            <p:nvPr/>
          </p:nvSpPr>
          <p:spPr>
            <a:xfrm>
              <a:off x="0" y="144"/>
              <a:ext cx="480" cy="432"/>
            </a:xfrm>
            <a:prstGeom prst="line">
              <a:avLst/>
            </a:prstGeom>
            <a:ln w="19050" cap="flat" cmpd="sng">
              <a:solidFill>
                <a:schemeClr val="tx1"/>
              </a:solidFill>
              <a:prstDash val="solid"/>
              <a:round/>
              <a:headEnd type="none" w="med" len="med"/>
              <a:tailEnd type="none" w="med" len="med"/>
            </a:ln>
          </p:spPr>
        </p:sp>
        <p:sp>
          <p:nvSpPr>
            <p:cNvPr id="104470" name="Line 22"/>
            <p:cNvSpPr/>
            <p:nvPr/>
          </p:nvSpPr>
          <p:spPr>
            <a:xfrm>
              <a:off x="0" y="384"/>
              <a:ext cx="192" cy="288"/>
            </a:xfrm>
            <a:prstGeom prst="line">
              <a:avLst/>
            </a:prstGeom>
            <a:ln w="38100" cap="rnd" cmpd="sng">
              <a:solidFill>
                <a:schemeClr val="tx1"/>
              </a:solidFill>
              <a:prstDash val="sysDot"/>
              <a:round/>
              <a:headEnd type="none" w="med" len="med"/>
              <a:tailEnd type="none" w="med" len="med"/>
            </a:ln>
          </p:spPr>
        </p:sp>
        <p:sp>
          <p:nvSpPr>
            <p:cNvPr id="104471" name="Line 23"/>
            <p:cNvSpPr/>
            <p:nvPr/>
          </p:nvSpPr>
          <p:spPr>
            <a:xfrm>
              <a:off x="0" y="624"/>
              <a:ext cx="192" cy="288"/>
            </a:xfrm>
            <a:prstGeom prst="line">
              <a:avLst/>
            </a:prstGeom>
            <a:ln w="38100" cap="rnd" cmpd="sng">
              <a:solidFill>
                <a:schemeClr val="tx1"/>
              </a:solidFill>
              <a:prstDash val="sysDot"/>
              <a:round/>
              <a:headEnd type="none" w="med" len="med"/>
              <a:tailEnd type="none" w="med" len="med"/>
            </a:ln>
          </p:spPr>
        </p:sp>
      </p:grpSp>
      <p:grpSp>
        <p:nvGrpSpPr>
          <p:cNvPr id="104473" name="组合 104472"/>
          <p:cNvGrpSpPr/>
          <p:nvPr/>
        </p:nvGrpSpPr>
        <p:grpSpPr>
          <a:xfrm>
            <a:off x="914400" y="5376863"/>
            <a:ext cx="7026275" cy="396875"/>
            <a:chOff x="0" y="0"/>
            <a:chExt cx="4176" cy="250"/>
          </a:xfrm>
        </p:grpSpPr>
        <p:sp>
          <p:nvSpPr>
            <p:cNvPr id="5" name="Text Box 25"/>
            <p:cNvSpPr txBox="1"/>
            <p:nvPr/>
          </p:nvSpPr>
          <p:spPr>
            <a:xfrm>
              <a:off x="1703" y="0"/>
              <a:ext cx="713" cy="250"/>
            </a:xfrm>
            <a:prstGeom prst="rect">
              <a:avLst/>
            </a:prstGeom>
            <a:noFill/>
            <a:ln w="9525">
              <a:noFill/>
            </a:ln>
          </p:spPr>
          <p:txBody>
            <a:bodyPr wrap="none" anchor="t">
              <a:spAutoFit/>
            </a:bodyPr>
            <a:p>
              <a:pPr algn="ctr"/>
              <a:r>
                <a:rPr lang="zh-CN" altLang="en-US" sz="2000" b="1" dirty="0">
                  <a:solidFill>
                    <a:schemeClr val="accent2"/>
                  </a:solidFill>
                  <a:latin typeface="Times New Roman" panose="02020603050405020304" pitchFamily="2" charset="0"/>
                </a:rPr>
                <a:t>类的特化</a:t>
              </a:r>
              <a:endParaRPr lang="zh-CN" altLang="en-US" sz="2000" b="1" dirty="0">
                <a:solidFill>
                  <a:schemeClr val="accent2"/>
                </a:solidFill>
                <a:latin typeface="Times New Roman" panose="02020603050405020304" pitchFamily="2" charset="0"/>
              </a:endParaRPr>
            </a:p>
          </p:txBody>
        </p:sp>
        <p:sp>
          <p:nvSpPr>
            <p:cNvPr id="104474" name="Line 26"/>
            <p:cNvSpPr/>
            <p:nvPr/>
          </p:nvSpPr>
          <p:spPr>
            <a:xfrm>
              <a:off x="0" y="2"/>
              <a:ext cx="4176" cy="0"/>
            </a:xfrm>
            <a:prstGeom prst="line">
              <a:avLst/>
            </a:prstGeom>
            <a:ln w="25400" cap="flat" cmpd="sng">
              <a:solidFill>
                <a:srgbClr val="6666FF"/>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4"/>
                                        </p:tgtEl>
                                        <p:attrNameLst>
                                          <p:attrName>style.visibility</p:attrName>
                                        </p:attrNameLst>
                                      </p:cBhvr>
                                      <p:to>
                                        <p:strVal val="visible"/>
                                      </p:to>
                                    </p:set>
                                    <p:animEffect transition="in" filter="blinds(horizontal)">
                                      <p:cBhvr>
                                        <p:cTn id="7" dur="500"/>
                                        <p:tgtEl>
                                          <p:spTgt spid="10445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104455"/>
                                        </p:tgtEl>
                                        <p:attrNameLst>
                                          <p:attrName>style.visibility</p:attrName>
                                        </p:attrNameLst>
                                      </p:cBhvr>
                                      <p:to>
                                        <p:strVal val="visible"/>
                                      </p:to>
                                    </p:set>
                                    <p:anim calcmode="lin" valueType="num">
                                      <p:cBhvr>
                                        <p:cTn id="12" dur="500" fill="hold"/>
                                        <p:tgtEl>
                                          <p:spTgt spid="104455"/>
                                        </p:tgtEl>
                                        <p:attrNameLst>
                                          <p:attrName>ppt_x</p:attrName>
                                        </p:attrNameLst>
                                      </p:cBhvr>
                                      <p:tavLst>
                                        <p:tav tm="0">
                                          <p:val>
                                            <p:strVal val="#ppt_x-#ppt_w/2"/>
                                          </p:val>
                                        </p:tav>
                                        <p:tav tm="100000">
                                          <p:val>
                                            <p:strVal val="#ppt_x"/>
                                          </p:val>
                                        </p:tav>
                                      </p:tavLst>
                                    </p:anim>
                                    <p:anim calcmode="lin" valueType="num">
                                      <p:cBhvr>
                                        <p:cTn id="13" dur="500" fill="hold"/>
                                        <p:tgtEl>
                                          <p:spTgt spid="104455"/>
                                        </p:tgtEl>
                                        <p:attrNameLst>
                                          <p:attrName>ppt_y</p:attrName>
                                        </p:attrNameLst>
                                      </p:cBhvr>
                                      <p:tavLst>
                                        <p:tav tm="0">
                                          <p:val>
                                            <p:strVal val="#ppt_y"/>
                                          </p:val>
                                        </p:tav>
                                        <p:tav tm="100000">
                                          <p:val>
                                            <p:strVal val="#ppt_y"/>
                                          </p:val>
                                        </p:tav>
                                      </p:tavLst>
                                    </p:anim>
                                    <p:anim calcmode="lin" valueType="num">
                                      <p:cBhvr>
                                        <p:cTn id="14" dur="500" fill="hold"/>
                                        <p:tgtEl>
                                          <p:spTgt spid="104455"/>
                                        </p:tgtEl>
                                        <p:attrNameLst>
                                          <p:attrName>ppt_w</p:attrName>
                                        </p:attrNameLst>
                                      </p:cBhvr>
                                      <p:tavLst>
                                        <p:tav tm="0">
                                          <p:val>
                                            <p:fltVal val="0.000000"/>
                                          </p:val>
                                        </p:tav>
                                        <p:tav tm="100000">
                                          <p:val>
                                            <p:strVal val="#ppt_w"/>
                                          </p:val>
                                        </p:tav>
                                      </p:tavLst>
                                    </p:anim>
                                    <p:anim calcmode="lin" valueType="num">
                                      <p:cBhvr>
                                        <p:cTn id="15" dur="500" fill="hold"/>
                                        <p:tgtEl>
                                          <p:spTgt spid="10445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04459"/>
                                        </p:tgtEl>
                                        <p:attrNameLst>
                                          <p:attrName>style.visibility</p:attrName>
                                        </p:attrNameLst>
                                      </p:cBhvr>
                                      <p:to>
                                        <p:strVal val="visible"/>
                                      </p:to>
                                    </p:set>
                                    <p:anim calcmode="lin" valueType="num">
                                      <p:cBhvr>
                                        <p:cTn id="20" dur="500" fill="hold"/>
                                        <p:tgtEl>
                                          <p:spTgt spid="104459"/>
                                        </p:tgtEl>
                                        <p:attrNameLst>
                                          <p:attrName>ppt_x</p:attrName>
                                        </p:attrNameLst>
                                      </p:cBhvr>
                                      <p:tavLst>
                                        <p:tav tm="0">
                                          <p:val>
                                            <p:strVal val="#ppt_x-#ppt_w/2"/>
                                          </p:val>
                                        </p:tav>
                                        <p:tav tm="100000">
                                          <p:val>
                                            <p:strVal val="#ppt_x"/>
                                          </p:val>
                                        </p:tav>
                                      </p:tavLst>
                                    </p:anim>
                                    <p:anim calcmode="lin" valueType="num">
                                      <p:cBhvr>
                                        <p:cTn id="21" dur="500" fill="hold"/>
                                        <p:tgtEl>
                                          <p:spTgt spid="104459"/>
                                        </p:tgtEl>
                                        <p:attrNameLst>
                                          <p:attrName>ppt_y</p:attrName>
                                        </p:attrNameLst>
                                      </p:cBhvr>
                                      <p:tavLst>
                                        <p:tav tm="0">
                                          <p:val>
                                            <p:strVal val="#ppt_y"/>
                                          </p:val>
                                        </p:tav>
                                        <p:tav tm="100000">
                                          <p:val>
                                            <p:strVal val="#ppt_y"/>
                                          </p:val>
                                        </p:tav>
                                      </p:tavLst>
                                    </p:anim>
                                    <p:anim calcmode="lin" valueType="num">
                                      <p:cBhvr>
                                        <p:cTn id="22" dur="500" fill="hold"/>
                                        <p:tgtEl>
                                          <p:spTgt spid="104459"/>
                                        </p:tgtEl>
                                        <p:attrNameLst>
                                          <p:attrName>ppt_w</p:attrName>
                                        </p:attrNameLst>
                                      </p:cBhvr>
                                      <p:tavLst>
                                        <p:tav tm="0">
                                          <p:val>
                                            <p:fltVal val="0.000000"/>
                                          </p:val>
                                        </p:tav>
                                        <p:tav tm="100000">
                                          <p:val>
                                            <p:strVal val="#ppt_w"/>
                                          </p:val>
                                        </p:tav>
                                      </p:tavLst>
                                    </p:anim>
                                    <p:anim calcmode="lin" valueType="num">
                                      <p:cBhvr>
                                        <p:cTn id="23" dur="500" fill="hold"/>
                                        <p:tgtEl>
                                          <p:spTgt spid="104459"/>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104465"/>
                                        </p:tgtEl>
                                        <p:attrNameLst>
                                          <p:attrName>style.visibility</p:attrName>
                                        </p:attrNameLst>
                                      </p:cBhvr>
                                      <p:to>
                                        <p:strVal val="visible"/>
                                      </p:to>
                                    </p:set>
                                    <p:anim calcmode="lin" valueType="num">
                                      <p:cBhvr>
                                        <p:cTn id="28" dur="500" fill="hold"/>
                                        <p:tgtEl>
                                          <p:spTgt spid="104465"/>
                                        </p:tgtEl>
                                        <p:attrNameLst>
                                          <p:attrName>ppt_x</p:attrName>
                                        </p:attrNameLst>
                                      </p:cBhvr>
                                      <p:tavLst>
                                        <p:tav tm="0">
                                          <p:val>
                                            <p:strVal val="#ppt_x-#ppt_w/2"/>
                                          </p:val>
                                        </p:tav>
                                        <p:tav tm="100000">
                                          <p:val>
                                            <p:strVal val="#ppt_x"/>
                                          </p:val>
                                        </p:tav>
                                      </p:tavLst>
                                    </p:anim>
                                    <p:anim calcmode="lin" valueType="num">
                                      <p:cBhvr>
                                        <p:cTn id="29" dur="500" fill="hold"/>
                                        <p:tgtEl>
                                          <p:spTgt spid="104465"/>
                                        </p:tgtEl>
                                        <p:attrNameLst>
                                          <p:attrName>ppt_y</p:attrName>
                                        </p:attrNameLst>
                                      </p:cBhvr>
                                      <p:tavLst>
                                        <p:tav tm="0">
                                          <p:val>
                                            <p:strVal val="#ppt_y"/>
                                          </p:val>
                                        </p:tav>
                                        <p:tav tm="100000">
                                          <p:val>
                                            <p:strVal val="#ppt_y"/>
                                          </p:val>
                                        </p:tav>
                                      </p:tavLst>
                                    </p:anim>
                                    <p:anim calcmode="lin" valueType="num">
                                      <p:cBhvr>
                                        <p:cTn id="30" dur="500" fill="hold"/>
                                        <p:tgtEl>
                                          <p:spTgt spid="104465"/>
                                        </p:tgtEl>
                                        <p:attrNameLst>
                                          <p:attrName>ppt_w</p:attrName>
                                        </p:attrNameLst>
                                      </p:cBhvr>
                                      <p:tavLst>
                                        <p:tav tm="0">
                                          <p:val>
                                            <p:fltVal val="0.000000"/>
                                          </p:val>
                                        </p:tav>
                                        <p:tav tm="100000">
                                          <p:val>
                                            <p:strVal val="#ppt_w"/>
                                          </p:val>
                                        </p:tav>
                                      </p:tavLst>
                                    </p:anim>
                                    <p:anim calcmode="lin" valueType="num">
                                      <p:cBhvr>
                                        <p:cTn id="31" dur="500" fill="hold"/>
                                        <p:tgtEl>
                                          <p:spTgt spid="104465"/>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104473"/>
                                        </p:tgtEl>
                                        <p:attrNameLst>
                                          <p:attrName>style.visibility</p:attrName>
                                        </p:attrNameLst>
                                      </p:cBhvr>
                                      <p:to>
                                        <p:strVal val="visible"/>
                                      </p:to>
                                    </p:set>
                                    <p:anim calcmode="lin" valueType="num">
                                      <p:cBhvr>
                                        <p:cTn id="36" dur="500" fill="hold"/>
                                        <p:tgtEl>
                                          <p:spTgt spid="104473"/>
                                        </p:tgtEl>
                                        <p:attrNameLst>
                                          <p:attrName>ppt_x</p:attrName>
                                        </p:attrNameLst>
                                      </p:cBhvr>
                                      <p:tavLst>
                                        <p:tav tm="0">
                                          <p:val>
                                            <p:strVal val="#ppt_x-#ppt_w/2"/>
                                          </p:val>
                                        </p:tav>
                                        <p:tav tm="100000">
                                          <p:val>
                                            <p:strVal val="#ppt_x"/>
                                          </p:val>
                                        </p:tav>
                                      </p:tavLst>
                                    </p:anim>
                                    <p:anim calcmode="lin" valueType="num">
                                      <p:cBhvr>
                                        <p:cTn id="37" dur="500" fill="hold"/>
                                        <p:tgtEl>
                                          <p:spTgt spid="104473"/>
                                        </p:tgtEl>
                                        <p:attrNameLst>
                                          <p:attrName>ppt_y</p:attrName>
                                        </p:attrNameLst>
                                      </p:cBhvr>
                                      <p:tavLst>
                                        <p:tav tm="0">
                                          <p:val>
                                            <p:strVal val="#ppt_y"/>
                                          </p:val>
                                        </p:tav>
                                        <p:tav tm="100000">
                                          <p:val>
                                            <p:strVal val="#ppt_y"/>
                                          </p:val>
                                        </p:tav>
                                      </p:tavLst>
                                    </p:anim>
                                    <p:anim calcmode="lin" valueType="num">
                                      <p:cBhvr>
                                        <p:cTn id="38" dur="500" fill="hold"/>
                                        <p:tgtEl>
                                          <p:spTgt spid="104473"/>
                                        </p:tgtEl>
                                        <p:attrNameLst>
                                          <p:attrName>ppt_w</p:attrName>
                                        </p:attrNameLst>
                                      </p:cBhvr>
                                      <p:tavLst>
                                        <p:tav tm="0">
                                          <p:val>
                                            <p:fltVal val="0.000000"/>
                                          </p:val>
                                        </p:tav>
                                        <p:tav tm="100000">
                                          <p:val>
                                            <p:strVal val="#ppt_w"/>
                                          </p:val>
                                        </p:tav>
                                      </p:tavLst>
                                    </p:anim>
                                    <p:anim calcmode="lin" valueType="num">
                                      <p:cBhvr>
                                        <p:cTn id="39" dur="500" fill="hold"/>
                                        <p:tgtEl>
                                          <p:spTgt spid="1044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5474" name="Rectangle 3"/>
          <p:cNvSpPr>
            <a:spLocks noGrp="1"/>
          </p:cNvSpPr>
          <p:nvPr>
            <p:ph idx="4294967295"/>
          </p:nvPr>
        </p:nvSpPr>
        <p:spPr>
          <a:xfrm>
            <a:off x="685800" y="762000"/>
            <a:ext cx="7772400" cy="5562600"/>
          </a:xfrm>
        </p:spPr>
        <p:txBody>
          <a:bodyPr wrap="square" anchor="t"/>
          <a:p>
            <a:pPr lvl="1" eaLnBrk="1" hangingPunct="1">
              <a:lnSpc>
                <a:spcPct val="100000"/>
              </a:lnSpc>
            </a:pPr>
            <a:r>
              <a:rPr lang="zh-CN" altLang="en-US" sz="2800">
                <a:latin typeface="华文细黑" panose="02010600040101010101" pitchFamily="2" charset="-122"/>
                <a:ea typeface="华文细黑" panose="02010600040101010101" pitchFamily="2" charset="-122"/>
              </a:rPr>
              <a:t>单继承 与 多继承</a:t>
            </a:r>
            <a:endParaRPr lang="zh-CN" altLang="en-US" sz="280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a:latin typeface="华文细黑" panose="02010600040101010101" pitchFamily="2" charset="-122"/>
                <a:ea typeface="华文细黑" panose="02010600040101010101" pitchFamily="2" charset="-122"/>
              </a:rPr>
              <a:t>单继承</a:t>
            </a:r>
            <a:endParaRPr lang="zh-CN" altLang="en-US" sz="2800">
              <a:latin typeface="华文细黑" panose="02010600040101010101" pitchFamily="2" charset="-122"/>
              <a:ea typeface="华文细黑" panose="02010600040101010101" pitchFamily="2" charset="-122"/>
            </a:endParaRPr>
          </a:p>
          <a:p>
            <a:pPr lvl="3" eaLnBrk="1" hangingPunct="1">
              <a:lnSpc>
                <a:spcPct val="100000"/>
              </a:lnSpc>
            </a:pPr>
            <a:r>
              <a:rPr lang="zh-CN" altLang="en-US" sz="2800">
                <a:latin typeface="华文细黑" panose="02010600040101010101" pitchFamily="2" charset="-122"/>
                <a:ea typeface="华文细黑" panose="02010600040101010101" pitchFamily="2" charset="-122"/>
              </a:rPr>
              <a:t>每个子类只有唯一的一个直接超类。</a:t>
            </a:r>
            <a:endParaRPr lang="zh-CN" altLang="en-US" sz="2800">
              <a:latin typeface="华文细黑" panose="02010600040101010101" pitchFamily="2" charset="-122"/>
              <a:ea typeface="华文细黑" panose="02010600040101010101" pitchFamily="2" charset="-122"/>
            </a:endParaRPr>
          </a:p>
          <a:p>
            <a:pPr lvl="3" eaLnBrk="1" hangingPunct="1">
              <a:lnSpc>
                <a:spcPct val="100000"/>
              </a:lnSpc>
            </a:pPr>
            <a:r>
              <a:rPr lang="zh-CN" altLang="en-US" sz="2800">
                <a:latin typeface="华文细黑" panose="02010600040101010101" pitchFamily="2" charset="-122"/>
                <a:ea typeface="华文细黑" panose="02010600040101010101" pitchFamily="2" charset="-122"/>
              </a:rPr>
              <a:t>【例】</a:t>
            </a:r>
            <a:r>
              <a:rPr lang="zh-CN" altLang="en-US" sz="2800">
                <a:ea typeface="华文细黑" panose="02010600040101010101" pitchFamily="2" charset="-122"/>
              </a:rPr>
              <a:t>‘</a:t>
            </a:r>
            <a:r>
              <a:rPr lang="zh-CN" altLang="en-US" sz="2800">
                <a:latin typeface="华文细黑" panose="02010600040101010101" pitchFamily="2" charset="-122"/>
                <a:ea typeface="华文细黑" panose="02010600040101010101" pitchFamily="2" charset="-122"/>
              </a:rPr>
              <a:t>学生</a:t>
            </a:r>
            <a:r>
              <a:rPr lang="zh-CN" altLang="en-US" sz="2800">
                <a:ea typeface="华文细黑" panose="02010600040101010101" pitchFamily="2" charset="-122"/>
              </a:rPr>
              <a:t>’</a:t>
            </a:r>
            <a:r>
              <a:rPr lang="zh-CN" altLang="en-US" sz="2800">
                <a:latin typeface="华文细黑" panose="02010600040101010101" pitchFamily="2" charset="-122"/>
                <a:ea typeface="华文细黑" panose="02010600040101010101" pitchFamily="2" charset="-122"/>
              </a:rPr>
              <a:t>集合的分类层次</a:t>
            </a:r>
            <a:endParaRPr lang="zh-CN" altLang="en-US" sz="2800">
              <a:latin typeface="华文细黑" panose="02010600040101010101" pitchFamily="2" charset="-122"/>
              <a:ea typeface="华文细黑" panose="02010600040101010101" pitchFamily="2" charset="-122"/>
            </a:endParaRPr>
          </a:p>
        </p:txBody>
      </p:sp>
      <p:sp>
        <p:nvSpPr>
          <p:cNvPr id="10547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547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05477"/>
          <p:cNvGrpSpPr/>
          <p:nvPr/>
        </p:nvGrpSpPr>
        <p:grpSpPr>
          <a:xfrm>
            <a:off x="1143000" y="2925763"/>
            <a:ext cx="7040563" cy="3627437"/>
            <a:chOff x="0" y="0"/>
            <a:chExt cx="4435" cy="2285"/>
          </a:xfrm>
        </p:grpSpPr>
        <p:sp>
          <p:nvSpPr>
            <p:cNvPr id="105478" name="Rectangle 43"/>
            <p:cNvSpPr/>
            <p:nvPr/>
          </p:nvSpPr>
          <p:spPr>
            <a:xfrm>
              <a:off x="288" y="2055"/>
              <a:ext cx="3456" cy="230"/>
            </a:xfrm>
            <a:prstGeom prst="rect">
              <a:avLst/>
            </a:prstGeom>
            <a:noFill/>
            <a:ln w="9525">
              <a:noFill/>
            </a:ln>
          </p:spPr>
          <p:txBody>
            <a:bodyPr lIns="0" tIns="0" rIns="0" bIns="0" anchor="t">
              <a:spAutoFit/>
            </a:bodyPr>
            <a:p>
              <a:pPr algn="ctr"/>
              <a:r>
                <a:rPr lang="zh-CN" altLang="en-US" b="1" dirty="0">
                  <a:solidFill>
                    <a:schemeClr val="accent2"/>
                  </a:solidFill>
                  <a:latin typeface="宋体" panose="02010600030101010101" pitchFamily="2" charset="-122"/>
                </a:rPr>
                <a:t>树状类继承层次结构（单继承）</a:t>
              </a:r>
              <a:endParaRPr lang="zh-CN" altLang="en-US" dirty="0">
                <a:solidFill>
                  <a:schemeClr val="accent2"/>
                </a:solidFill>
                <a:latin typeface="Times New Roman" panose="02020603050405020304" pitchFamily="2" charset="0"/>
              </a:endParaRPr>
            </a:p>
          </p:txBody>
        </p:sp>
        <p:grpSp>
          <p:nvGrpSpPr>
            <p:cNvPr id="105479" name="组合 105479"/>
            <p:cNvGrpSpPr/>
            <p:nvPr/>
          </p:nvGrpSpPr>
          <p:grpSpPr>
            <a:xfrm>
              <a:off x="0" y="0"/>
              <a:ext cx="4435" cy="2016"/>
              <a:chOff x="0" y="0"/>
              <a:chExt cx="4435" cy="2016"/>
            </a:xfrm>
          </p:grpSpPr>
          <p:sp>
            <p:nvSpPr>
              <p:cNvPr id="105480" name="Rectangle 48"/>
              <p:cNvSpPr/>
              <p:nvPr/>
            </p:nvSpPr>
            <p:spPr>
              <a:xfrm>
                <a:off x="3648" y="1728"/>
                <a:ext cx="787" cy="288"/>
              </a:xfrm>
              <a:prstGeom prst="rect">
                <a:avLst/>
              </a:prstGeom>
              <a:solidFill>
                <a:srgbClr val="CCFFFF"/>
              </a:solidFill>
              <a:ln w="14288" cap="flat" cmpd="sng">
                <a:solidFill>
                  <a:srgbClr val="333333"/>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博士生</a:t>
                </a:r>
                <a:endParaRPr lang="zh-CN" altLang="en-US" b="1" dirty="0">
                  <a:solidFill>
                    <a:srgbClr val="000000"/>
                  </a:solidFill>
                  <a:latin typeface="宋体" panose="02010600030101010101" pitchFamily="2" charset="-122"/>
                </a:endParaRPr>
              </a:p>
            </p:txBody>
          </p:sp>
          <p:grpSp>
            <p:nvGrpSpPr>
              <p:cNvPr id="105481" name="组合 105481"/>
              <p:cNvGrpSpPr/>
              <p:nvPr/>
            </p:nvGrpSpPr>
            <p:grpSpPr>
              <a:xfrm>
                <a:off x="240" y="1152"/>
                <a:ext cx="4176" cy="288"/>
                <a:chOff x="0" y="0"/>
                <a:chExt cx="4176" cy="288"/>
              </a:xfrm>
            </p:grpSpPr>
            <p:grpSp>
              <p:nvGrpSpPr>
                <p:cNvPr id="105482" name="组合 105482"/>
                <p:cNvGrpSpPr/>
                <p:nvPr/>
              </p:nvGrpSpPr>
              <p:grpSpPr>
                <a:xfrm>
                  <a:off x="0" y="0"/>
                  <a:ext cx="1584" cy="288"/>
                  <a:chOff x="0" y="0"/>
                  <a:chExt cx="1584" cy="288"/>
                </a:xfrm>
              </p:grpSpPr>
              <p:sp>
                <p:nvSpPr>
                  <p:cNvPr id="105483" name="Rectangle 55"/>
                  <p:cNvSpPr/>
                  <p:nvPr/>
                </p:nvSpPr>
                <p:spPr>
                  <a:xfrm>
                    <a:off x="0"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初中生</a:t>
                    </a:r>
                    <a:endParaRPr lang="en-US" altLang="x-none" b="1" dirty="0">
                      <a:solidFill>
                        <a:srgbClr val="000000"/>
                      </a:solidFill>
                      <a:latin typeface="宋体" panose="02010600030101010101" pitchFamily="2" charset="-122"/>
                    </a:endParaRPr>
                  </a:p>
                </p:txBody>
              </p:sp>
              <p:sp>
                <p:nvSpPr>
                  <p:cNvPr id="105484" name="Rectangle 56"/>
                  <p:cNvSpPr/>
                  <p:nvPr/>
                </p:nvSpPr>
                <p:spPr>
                  <a:xfrm>
                    <a:off x="816"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高中生</a:t>
                    </a:r>
                    <a:endParaRPr lang="en-US" altLang="x-none" b="1" dirty="0">
                      <a:solidFill>
                        <a:srgbClr val="000000"/>
                      </a:solidFill>
                      <a:latin typeface="宋体" panose="02010600030101010101" pitchFamily="2" charset="-122"/>
                    </a:endParaRPr>
                  </a:p>
                </p:txBody>
              </p:sp>
            </p:grpSp>
            <p:grpSp>
              <p:nvGrpSpPr>
                <p:cNvPr id="105485" name="组合 105485"/>
                <p:cNvGrpSpPr/>
                <p:nvPr/>
              </p:nvGrpSpPr>
              <p:grpSpPr>
                <a:xfrm>
                  <a:off x="1776" y="0"/>
                  <a:ext cx="2400" cy="288"/>
                  <a:chOff x="0" y="0"/>
                  <a:chExt cx="2400" cy="288"/>
                </a:xfrm>
              </p:grpSpPr>
              <p:sp>
                <p:nvSpPr>
                  <p:cNvPr id="105486" name="Rectangle 14"/>
                  <p:cNvSpPr/>
                  <p:nvPr/>
                </p:nvSpPr>
                <p:spPr>
                  <a:xfrm>
                    <a:off x="1632"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研究生</a:t>
                    </a:r>
                    <a:endParaRPr lang="zh-CN" altLang="en-US" b="1" dirty="0">
                      <a:solidFill>
                        <a:srgbClr val="000000"/>
                      </a:solidFill>
                      <a:latin typeface="宋体" panose="02010600030101010101" pitchFamily="2" charset="-122"/>
                    </a:endParaRPr>
                  </a:p>
                </p:txBody>
              </p:sp>
              <p:sp>
                <p:nvSpPr>
                  <p:cNvPr id="105487" name="Rectangle 17"/>
                  <p:cNvSpPr/>
                  <p:nvPr/>
                </p:nvSpPr>
                <p:spPr>
                  <a:xfrm>
                    <a:off x="816"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本科生</a:t>
                    </a:r>
                    <a:endParaRPr lang="zh-CN" altLang="en-US" b="1" dirty="0">
                      <a:solidFill>
                        <a:srgbClr val="000000"/>
                      </a:solidFill>
                      <a:latin typeface="宋体" panose="02010600030101010101" pitchFamily="2" charset="-122"/>
                    </a:endParaRPr>
                  </a:p>
                </p:txBody>
              </p:sp>
              <p:sp>
                <p:nvSpPr>
                  <p:cNvPr id="105488" name="Rectangle 57"/>
                  <p:cNvSpPr/>
                  <p:nvPr/>
                </p:nvSpPr>
                <p:spPr>
                  <a:xfrm>
                    <a:off x="0"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专科生</a:t>
                    </a:r>
                    <a:endParaRPr lang="zh-CN" altLang="en-US" b="1" dirty="0">
                      <a:solidFill>
                        <a:srgbClr val="000000"/>
                      </a:solidFill>
                      <a:latin typeface="宋体" panose="02010600030101010101" pitchFamily="2" charset="-122"/>
                    </a:endParaRPr>
                  </a:p>
                </p:txBody>
              </p:sp>
            </p:grpSp>
          </p:grpSp>
          <p:grpSp>
            <p:nvGrpSpPr>
              <p:cNvPr id="105489" name="组合 105489"/>
              <p:cNvGrpSpPr/>
              <p:nvPr/>
            </p:nvGrpSpPr>
            <p:grpSpPr>
              <a:xfrm>
                <a:off x="0" y="0"/>
                <a:ext cx="2880" cy="864"/>
                <a:chOff x="0" y="0"/>
                <a:chExt cx="2880" cy="864"/>
              </a:xfrm>
            </p:grpSpPr>
            <p:sp>
              <p:nvSpPr>
                <p:cNvPr id="105490" name="Rectangle 5"/>
                <p:cNvSpPr/>
                <p:nvPr/>
              </p:nvSpPr>
              <p:spPr>
                <a:xfrm>
                  <a:off x="1056" y="0"/>
                  <a:ext cx="672"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学生</a:t>
                  </a:r>
                  <a:endParaRPr lang="zh-CN" altLang="en-US" b="1" dirty="0">
                    <a:solidFill>
                      <a:srgbClr val="000000"/>
                    </a:solidFill>
                    <a:latin typeface="宋体" panose="02010600030101010101" pitchFamily="2" charset="-122"/>
                  </a:endParaRPr>
                </a:p>
              </p:txBody>
            </p:sp>
            <p:grpSp>
              <p:nvGrpSpPr>
                <p:cNvPr id="105491" name="组合 105491"/>
                <p:cNvGrpSpPr/>
                <p:nvPr/>
              </p:nvGrpSpPr>
              <p:grpSpPr>
                <a:xfrm>
                  <a:off x="0" y="576"/>
                  <a:ext cx="2880" cy="288"/>
                  <a:chOff x="0" y="0"/>
                  <a:chExt cx="2880" cy="288"/>
                </a:xfrm>
              </p:grpSpPr>
              <p:sp>
                <p:nvSpPr>
                  <p:cNvPr id="105492" name="Rectangle 52"/>
                  <p:cNvSpPr/>
                  <p:nvPr/>
                </p:nvSpPr>
                <p:spPr>
                  <a:xfrm>
                    <a:off x="0"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小学生</a:t>
                    </a:r>
                    <a:endParaRPr lang="zh-CN" altLang="en-US" b="1" dirty="0">
                      <a:solidFill>
                        <a:srgbClr val="000000"/>
                      </a:solidFill>
                      <a:latin typeface="宋体" panose="02010600030101010101" pitchFamily="2" charset="-122"/>
                    </a:endParaRPr>
                  </a:p>
                </p:txBody>
              </p:sp>
              <p:sp>
                <p:nvSpPr>
                  <p:cNvPr id="105493" name="Rectangle 53"/>
                  <p:cNvSpPr/>
                  <p:nvPr/>
                </p:nvSpPr>
                <p:spPr>
                  <a:xfrm>
                    <a:off x="1056"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中学生</a:t>
                    </a:r>
                    <a:endParaRPr lang="zh-CN" altLang="en-US" b="1" dirty="0">
                      <a:solidFill>
                        <a:srgbClr val="000000"/>
                      </a:solidFill>
                      <a:latin typeface="宋体" panose="02010600030101010101" pitchFamily="2" charset="-122"/>
                    </a:endParaRPr>
                  </a:p>
                </p:txBody>
              </p:sp>
              <p:sp>
                <p:nvSpPr>
                  <p:cNvPr id="105494" name="Rectangle 54"/>
                  <p:cNvSpPr/>
                  <p:nvPr/>
                </p:nvSpPr>
                <p:spPr>
                  <a:xfrm>
                    <a:off x="2112" y="0"/>
                    <a:ext cx="768" cy="288"/>
                  </a:xfrm>
                  <a:prstGeom prst="rect">
                    <a:avLst/>
                  </a:prstGeom>
                  <a:solidFill>
                    <a:srgbClr val="CCFFFF"/>
                  </a:solidFill>
                  <a:ln w="14288"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大学生</a:t>
                    </a:r>
                    <a:endParaRPr lang="zh-CN" altLang="en-US" b="1" dirty="0">
                      <a:solidFill>
                        <a:srgbClr val="000000"/>
                      </a:solidFill>
                      <a:latin typeface="宋体" panose="02010600030101010101" pitchFamily="2" charset="-122"/>
                    </a:endParaRPr>
                  </a:p>
                </p:txBody>
              </p:sp>
            </p:grpSp>
            <p:sp>
              <p:nvSpPr>
                <p:cNvPr id="105495" name="Line 62"/>
                <p:cNvSpPr/>
                <p:nvPr/>
              </p:nvSpPr>
              <p:spPr>
                <a:xfrm flipH="1">
                  <a:off x="480" y="288"/>
                  <a:ext cx="864" cy="288"/>
                </a:xfrm>
                <a:prstGeom prst="line">
                  <a:avLst/>
                </a:prstGeom>
                <a:ln w="19050" cap="flat" cmpd="sng">
                  <a:solidFill>
                    <a:schemeClr val="tx1"/>
                  </a:solidFill>
                  <a:prstDash val="solid"/>
                  <a:round/>
                  <a:headEnd type="none" w="med" len="med"/>
                  <a:tailEnd type="none" w="med" len="med"/>
                </a:ln>
              </p:spPr>
            </p:sp>
            <p:sp>
              <p:nvSpPr>
                <p:cNvPr id="105496" name="Line 63"/>
                <p:cNvSpPr/>
                <p:nvPr/>
              </p:nvSpPr>
              <p:spPr>
                <a:xfrm flipH="1">
                  <a:off x="1392" y="288"/>
                  <a:ext cx="0" cy="288"/>
                </a:xfrm>
                <a:prstGeom prst="line">
                  <a:avLst/>
                </a:prstGeom>
                <a:ln w="19050" cap="flat" cmpd="sng">
                  <a:solidFill>
                    <a:schemeClr val="tx1"/>
                  </a:solidFill>
                  <a:prstDash val="solid"/>
                  <a:round/>
                  <a:headEnd type="none" w="med" len="med"/>
                  <a:tailEnd type="none" w="med" len="med"/>
                </a:ln>
              </p:spPr>
            </p:sp>
            <p:sp>
              <p:nvSpPr>
                <p:cNvPr id="105497" name="Line 64"/>
                <p:cNvSpPr/>
                <p:nvPr/>
              </p:nvSpPr>
              <p:spPr>
                <a:xfrm>
                  <a:off x="1440" y="288"/>
                  <a:ext cx="960" cy="288"/>
                </a:xfrm>
                <a:prstGeom prst="line">
                  <a:avLst/>
                </a:prstGeom>
                <a:ln w="19050" cap="flat" cmpd="sng">
                  <a:solidFill>
                    <a:schemeClr val="tx1"/>
                  </a:solidFill>
                  <a:prstDash val="solid"/>
                  <a:round/>
                  <a:headEnd type="none" w="med" len="med"/>
                  <a:tailEnd type="none" w="med" len="med"/>
                </a:ln>
              </p:spPr>
            </p:sp>
          </p:grpSp>
          <p:sp>
            <p:nvSpPr>
              <p:cNvPr id="105498" name="Line 65"/>
              <p:cNvSpPr/>
              <p:nvPr/>
            </p:nvSpPr>
            <p:spPr>
              <a:xfrm flipH="1">
                <a:off x="1392" y="864"/>
                <a:ext cx="0" cy="288"/>
              </a:xfrm>
              <a:prstGeom prst="line">
                <a:avLst/>
              </a:prstGeom>
              <a:ln w="19050" cap="flat" cmpd="sng">
                <a:solidFill>
                  <a:schemeClr val="tx1"/>
                </a:solidFill>
                <a:prstDash val="solid"/>
                <a:round/>
                <a:headEnd type="none" w="med" len="med"/>
                <a:tailEnd type="none" w="med" len="med"/>
              </a:ln>
            </p:spPr>
          </p:sp>
          <p:sp>
            <p:nvSpPr>
              <p:cNvPr id="105499" name="Line 67"/>
              <p:cNvSpPr/>
              <p:nvPr/>
            </p:nvSpPr>
            <p:spPr>
              <a:xfrm flipH="1">
                <a:off x="720" y="864"/>
                <a:ext cx="624" cy="288"/>
              </a:xfrm>
              <a:prstGeom prst="line">
                <a:avLst/>
              </a:prstGeom>
              <a:ln w="19050" cap="flat" cmpd="sng">
                <a:solidFill>
                  <a:schemeClr val="tx1"/>
                </a:solidFill>
                <a:prstDash val="solid"/>
                <a:round/>
                <a:headEnd type="none" w="med" len="med"/>
                <a:tailEnd type="none" w="med" len="med"/>
              </a:ln>
            </p:spPr>
          </p:sp>
          <p:sp>
            <p:nvSpPr>
              <p:cNvPr id="105500" name="Line 68"/>
              <p:cNvSpPr/>
              <p:nvPr/>
            </p:nvSpPr>
            <p:spPr>
              <a:xfrm flipH="1">
                <a:off x="2448" y="864"/>
                <a:ext cx="0" cy="288"/>
              </a:xfrm>
              <a:prstGeom prst="line">
                <a:avLst/>
              </a:prstGeom>
              <a:ln w="19050" cap="flat" cmpd="sng">
                <a:solidFill>
                  <a:schemeClr val="tx1"/>
                </a:solidFill>
                <a:prstDash val="solid"/>
                <a:round/>
                <a:headEnd type="none" w="med" len="med"/>
                <a:tailEnd type="none" w="med" len="med"/>
              </a:ln>
            </p:spPr>
          </p:sp>
          <p:sp>
            <p:nvSpPr>
              <p:cNvPr id="105501" name="Line 69"/>
              <p:cNvSpPr/>
              <p:nvPr/>
            </p:nvSpPr>
            <p:spPr>
              <a:xfrm>
                <a:off x="2496" y="864"/>
                <a:ext cx="672" cy="288"/>
              </a:xfrm>
              <a:prstGeom prst="line">
                <a:avLst/>
              </a:prstGeom>
              <a:ln w="19050" cap="flat" cmpd="sng">
                <a:solidFill>
                  <a:schemeClr val="tx1"/>
                </a:solidFill>
                <a:prstDash val="solid"/>
                <a:round/>
                <a:headEnd type="none" w="med" len="med"/>
                <a:tailEnd type="none" w="med" len="med"/>
              </a:ln>
            </p:spPr>
          </p:sp>
          <p:sp>
            <p:nvSpPr>
              <p:cNvPr id="105502" name="Line 70"/>
              <p:cNvSpPr/>
              <p:nvPr/>
            </p:nvSpPr>
            <p:spPr>
              <a:xfrm>
                <a:off x="2592" y="864"/>
                <a:ext cx="1344" cy="288"/>
              </a:xfrm>
              <a:prstGeom prst="line">
                <a:avLst/>
              </a:prstGeom>
              <a:ln w="19050" cap="flat" cmpd="sng">
                <a:solidFill>
                  <a:schemeClr val="tx1"/>
                </a:solidFill>
                <a:prstDash val="solid"/>
                <a:round/>
                <a:headEnd type="none" w="med" len="med"/>
                <a:tailEnd type="none" w="med" len="med"/>
              </a:ln>
            </p:spPr>
          </p:sp>
          <p:sp>
            <p:nvSpPr>
              <p:cNvPr id="105503" name="Line 71"/>
              <p:cNvSpPr/>
              <p:nvPr/>
            </p:nvSpPr>
            <p:spPr>
              <a:xfrm flipH="1">
                <a:off x="4032" y="1440"/>
                <a:ext cx="0" cy="288"/>
              </a:xfrm>
              <a:prstGeom prst="line">
                <a:avLst/>
              </a:prstGeom>
              <a:ln w="19050" cap="flat" cmpd="sng">
                <a:solidFill>
                  <a:schemeClr val="tx1"/>
                </a:solidFill>
                <a:prstDash val="solid"/>
                <a:round/>
                <a:headEnd type="none" w="med" len="med"/>
                <a:tailEnd type="none" w="med" len="med"/>
              </a:ln>
            </p:spPr>
          </p:sp>
        </p:gr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6498" name="Rectangle 3"/>
          <p:cNvSpPr>
            <a:spLocks noGrp="1"/>
          </p:cNvSpPr>
          <p:nvPr>
            <p:ph idx="4294967295"/>
          </p:nvPr>
        </p:nvSpPr>
        <p:spPr>
          <a:xfrm>
            <a:off x="685800" y="762000"/>
            <a:ext cx="7772400" cy="5562600"/>
          </a:xfrm>
        </p:spPr>
        <p:txBody>
          <a:bodyPr wrap="square" anchor="t"/>
          <a:p>
            <a:pPr lvl="1" eaLnBrk="1" hangingPunct="1">
              <a:lnSpc>
                <a:spcPct val="100000"/>
              </a:lnSpc>
            </a:pPr>
            <a:r>
              <a:rPr lang="zh-CN" altLang="en-US" sz="2800" dirty="0">
                <a:latin typeface="华文细黑" panose="02010600040101010101" pitchFamily="2" charset="-122"/>
                <a:ea typeface="华文细黑" panose="02010600040101010101" pitchFamily="2" charset="-122"/>
              </a:rPr>
              <a:t>单继承 与 多继承 (</a:t>
            </a:r>
            <a:r>
              <a:rPr lang="en-US" altLang="x-none" sz="2800" dirty="0">
                <a:latin typeface="华文细黑" panose="02010600040101010101" pitchFamily="2" charset="-122"/>
                <a:ea typeface="华文细黑" panose="02010600040101010101" pitchFamily="2" charset="-122"/>
              </a:rPr>
              <a:t>cont.)</a:t>
            </a:r>
            <a:endParaRPr lang="en-US" altLang="x-none"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多继承</a:t>
            </a:r>
            <a:endParaRPr lang="zh-CN" altLang="en-US" sz="2800" dirty="0">
              <a:latin typeface="华文细黑" panose="02010600040101010101" pitchFamily="2" charset="-122"/>
              <a:ea typeface="华文细黑" panose="02010600040101010101" pitchFamily="2" charset="-122"/>
            </a:endParaRPr>
          </a:p>
          <a:p>
            <a:pPr lvl="3" eaLnBrk="1" hangingPunct="1">
              <a:lnSpc>
                <a:spcPct val="100000"/>
              </a:lnSpc>
            </a:pPr>
            <a:r>
              <a:rPr lang="zh-CN" altLang="en-US" sz="2800" dirty="0">
                <a:latin typeface="华文细黑" panose="02010600040101010101" pitchFamily="2" charset="-122"/>
                <a:ea typeface="华文细黑" panose="02010600040101010101" pitchFamily="2" charset="-122"/>
              </a:rPr>
              <a:t>每个子类可以有多个直接超类</a:t>
            </a:r>
            <a:endParaRPr lang="zh-CN" altLang="en-US" sz="2800" dirty="0">
              <a:latin typeface="华文细黑" panose="02010600040101010101" pitchFamily="2" charset="-122"/>
              <a:ea typeface="华文细黑" panose="02010600040101010101" pitchFamily="2" charset="-122"/>
            </a:endParaRPr>
          </a:p>
          <a:p>
            <a:pPr lvl="3" eaLnBrk="1" hangingPunct="1">
              <a:lnSpc>
                <a:spcPct val="100000"/>
              </a:lnSpc>
            </a:pPr>
            <a:r>
              <a:rPr lang="zh-CN" altLang="en-US" sz="2800" dirty="0">
                <a:latin typeface="华文细黑" panose="02010600040101010101" pitchFamily="2" charset="-122"/>
                <a:ea typeface="华文细黑" panose="02010600040101010101" pitchFamily="2" charset="-122"/>
              </a:rPr>
              <a:t>【例】</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师生员工</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的分类层次</a:t>
            </a:r>
            <a:endParaRPr lang="zh-CN" altLang="en-US" sz="2800" dirty="0">
              <a:latin typeface="华文细黑" panose="02010600040101010101" pitchFamily="2" charset="-122"/>
              <a:ea typeface="华文细黑" panose="02010600040101010101" pitchFamily="2" charset="-122"/>
            </a:endParaRPr>
          </a:p>
        </p:txBody>
      </p:sp>
      <p:sp>
        <p:nvSpPr>
          <p:cNvPr id="1064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65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106502" name="组合 106501"/>
          <p:cNvGrpSpPr/>
          <p:nvPr/>
        </p:nvGrpSpPr>
        <p:grpSpPr>
          <a:xfrm>
            <a:off x="914400" y="2895600"/>
            <a:ext cx="7239000" cy="3565525"/>
            <a:chOff x="0" y="0"/>
            <a:chExt cx="4560" cy="2246"/>
          </a:xfrm>
        </p:grpSpPr>
        <p:sp>
          <p:nvSpPr>
            <p:cNvPr id="2" name="Rectangle 59"/>
            <p:cNvSpPr/>
            <p:nvPr/>
          </p:nvSpPr>
          <p:spPr>
            <a:xfrm>
              <a:off x="816" y="2016"/>
              <a:ext cx="3072" cy="230"/>
            </a:xfrm>
            <a:prstGeom prst="rect">
              <a:avLst/>
            </a:prstGeom>
            <a:noFill/>
            <a:ln w="9525">
              <a:noFill/>
            </a:ln>
          </p:spPr>
          <p:txBody>
            <a:bodyPr lIns="0" tIns="0" rIns="0" bIns="0" anchor="t">
              <a:spAutoFit/>
            </a:bodyPr>
            <a:p>
              <a:pPr algn="ctr"/>
              <a:r>
                <a:rPr lang="zh-CN" altLang="en-US" b="1" dirty="0">
                  <a:solidFill>
                    <a:schemeClr val="accent2"/>
                  </a:solidFill>
                  <a:latin typeface="宋体" panose="02010600030101010101" pitchFamily="2" charset="-122"/>
                </a:rPr>
                <a:t>格状类继承层次结构（多继承）</a:t>
              </a:r>
              <a:endParaRPr lang="zh-CN" altLang="en-US" dirty="0">
                <a:solidFill>
                  <a:schemeClr val="accent2"/>
                </a:solidFill>
                <a:latin typeface="Times New Roman" panose="02020603050405020304" pitchFamily="2" charset="0"/>
              </a:endParaRPr>
            </a:p>
          </p:txBody>
        </p:sp>
        <p:grpSp>
          <p:nvGrpSpPr>
            <p:cNvPr id="106503" name="组合 106503"/>
            <p:cNvGrpSpPr/>
            <p:nvPr/>
          </p:nvGrpSpPr>
          <p:grpSpPr>
            <a:xfrm>
              <a:off x="0" y="0"/>
              <a:ext cx="4560" cy="1392"/>
              <a:chOff x="0" y="0"/>
              <a:chExt cx="4560" cy="1392"/>
            </a:xfrm>
          </p:grpSpPr>
          <p:sp>
            <p:nvSpPr>
              <p:cNvPr id="106504" name="Rectangle 61"/>
              <p:cNvSpPr/>
              <p:nvPr/>
            </p:nvSpPr>
            <p:spPr>
              <a:xfrm>
                <a:off x="1584" y="0"/>
                <a:ext cx="960"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师生员工</a:t>
                </a:r>
                <a:endParaRPr lang="zh-CN" altLang="en-US" b="1" dirty="0">
                  <a:solidFill>
                    <a:srgbClr val="000000"/>
                  </a:solidFill>
                  <a:latin typeface="宋体" panose="02010600030101010101" pitchFamily="2" charset="-122"/>
                </a:endParaRPr>
              </a:p>
            </p:txBody>
          </p:sp>
          <p:grpSp>
            <p:nvGrpSpPr>
              <p:cNvPr id="106505" name="组合 106505"/>
              <p:cNvGrpSpPr/>
              <p:nvPr/>
            </p:nvGrpSpPr>
            <p:grpSpPr>
              <a:xfrm>
                <a:off x="2064" y="576"/>
                <a:ext cx="2496" cy="816"/>
                <a:chOff x="0" y="0"/>
                <a:chExt cx="2496" cy="816"/>
              </a:xfrm>
            </p:grpSpPr>
            <p:sp>
              <p:nvSpPr>
                <p:cNvPr id="106506" name="Rectangle 63"/>
                <p:cNvSpPr/>
                <p:nvPr/>
              </p:nvSpPr>
              <p:spPr>
                <a:xfrm>
                  <a:off x="864"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学 生</a:t>
                  </a:r>
                  <a:endParaRPr lang="zh-CN" altLang="en-US" b="1" dirty="0">
                    <a:solidFill>
                      <a:srgbClr val="000000"/>
                    </a:solidFill>
                    <a:latin typeface="宋体" panose="02010600030101010101" pitchFamily="2" charset="-122"/>
                  </a:endParaRPr>
                </a:p>
              </p:txBody>
            </p:sp>
            <p:grpSp>
              <p:nvGrpSpPr>
                <p:cNvPr id="106507" name="组合 106507"/>
                <p:cNvGrpSpPr/>
                <p:nvPr/>
              </p:nvGrpSpPr>
              <p:grpSpPr>
                <a:xfrm>
                  <a:off x="0" y="528"/>
                  <a:ext cx="2496" cy="288"/>
                  <a:chOff x="0" y="0"/>
                  <a:chExt cx="2496" cy="288"/>
                </a:xfrm>
              </p:grpSpPr>
              <p:sp>
                <p:nvSpPr>
                  <p:cNvPr id="106508" name="Rectangle 65"/>
                  <p:cNvSpPr/>
                  <p:nvPr/>
                </p:nvSpPr>
                <p:spPr>
                  <a:xfrm>
                    <a:off x="0"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研究生</a:t>
                    </a:r>
                    <a:endParaRPr lang="zh-CN" altLang="en-US" b="1" dirty="0">
                      <a:solidFill>
                        <a:srgbClr val="000000"/>
                      </a:solidFill>
                      <a:latin typeface="宋体" panose="02010600030101010101" pitchFamily="2" charset="-122"/>
                    </a:endParaRPr>
                  </a:p>
                </p:txBody>
              </p:sp>
              <p:sp>
                <p:nvSpPr>
                  <p:cNvPr id="106509" name="Rectangle 66"/>
                  <p:cNvSpPr/>
                  <p:nvPr/>
                </p:nvSpPr>
                <p:spPr>
                  <a:xfrm>
                    <a:off x="864"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本科生</a:t>
                    </a:r>
                    <a:endParaRPr lang="zh-CN" altLang="en-US" b="1" dirty="0">
                      <a:solidFill>
                        <a:srgbClr val="000000"/>
                      </a:solidFill>
                      <a:latin typeface="宋体" panose="02010600030101010101" pitchFamily="2" charset="-122"/>
                    </a:endParaRPr>
                  </a:p>
                </p:txBody>
              </p:sp>
              <p:sp>
                <p:nvSpPr>
                  <p:cNvPr id="106510" name="Rectangle 67"/>
                  <p:cNvSpPr/>
                  <p:nvPr/>
                </p:nvSpPr>
                <p:spPr>
                  <a:xfrm>
                    <a:off x="1728"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专科生</a:t>
                    </a:r>
                    <a:endParaRPr lang="zh-CN" altLang="en-US" b="1" dirty="0">
                      <a:solidFill>
                        <a:srgbClr val="000000"/>
                      </a:solidFill>
                      <a:latin typeface="宋体" panose="02010600030101010101" pitchFamily="2" charset="-122"/>
                    </a:endParaRPr>
                  </a:p>
                </p:txBody>
              </p:sp>
            </p:grpSp>
            <p:sp>
              <p:nvSpPr>
                <p:cNvPr id="106511" name="Line 68"/>
                <p:cNvSpPr/>
                <p:nvPr/>
              </p:nvSpPr>
              <p:spPr>
                <a:xfrm>
                  <a:off x="1248" y="288"/>
                  <a:ext cx="0" cy="240"/>
                </a:xfrm>
                <a:prstGeom prst="line">
                  <a:avLst/>
                </a:prstGeom>
                <a:ln w="25400" cap="flat" cmpd="sng">
                  <a:solidFill>
                    <a:schemeClr val="tx1"/>
                  </a:solidFill>
                  <a:prstDash val="solid"/>
                  <a:round/>
                  <a:headEnd type="none" w="med" len="med"/>
                  <a:tailEnd type="none" w="med" len="med"/>
                </a:ln>
              </p:spPr>
            </p:sp>
            <p:sp>
              <p:nvSpPr>
                <p:cNvPr id="106512" name="Line 69"/>
                <p:cNvSpPr/>
                <p:nvPr/>
              </p:nvSpPr>
              <p:spPr>
                <a:xfrm flipH="1">
                  <a:off x="576" y="288"/>
                  <a:ext cx="576" cy="240"/>
                </a:xfrm>
                <a:prstGeom prst="line">
                  <a:avLst/>
                </a:prstGeom>
                <a:ln w="25400" cap="flat" cmpd="sng">
                  <a:solidFill>
                    <a:schemeClr val="tx1"/>
                  </a:solidFill>
                  <a:prstDash val="solid"/>
                  <a:round/>
                  <a:headEnd type="none" w="med" len="med"/>
                  <a:tailEnd type="none" w="med" len="med"/>
                </a:ln>
              </p:spPr>
            </p:sp>
            <p:sp>
              <p:nvSpPr>
                <p:cNvPr id="106513" name="Line 70"/>
                <p:cNvSpPr/>
                <p:nvPr/>
              </p:nvSpPr>
              <p:spPr>
                <a:xfrm>
                  <a:off x="1344" y="288"/>
                  <a:ext cx="576" cy="240"/>
                </a:xfrm>
                <a:prstGeom prst="line">
                  <a:avLst/>
                </a:prstGeom>
                <a:ln w="25400" cap="flat" cmpd="sng">
                  <a:solidFill>
                    <a:schemeClr val="tx1"/>
                  </a:solidFill>
                  <a:prstDash val="solid"/>
                  <a:round/>
                  <a:headEnd type="none" w="med" len="med"/>
                  <a:tailEnd type="none" w="med" len="med"/>
                </a:ln>
              </p:spPr>
            </p:sp>
          </p:grpSp>
          <p:grpSp>
            <p:nvGrpSpPr>
              <p:cNvPr id="106514" name="组合 106514"/>
              <p:cNvGrpSpPr/>
              <p:nvPr/>
            </p:nvGrpSpPr>
            <p:grpSpPr>
              <a:xfrm>
                <a:off x="0" y="576"/>
                <a:ext cx="1632" cy="816"/>
                <a:chOff x="0" y="0"/>
                <a:chExt cx="1632" cy="816"/>
              </a:xfrm>
            </p:grpSpPr>
            <p:sp>
              <p:nvSpPr>
                <p:cNvPr id="106515" name="Rectangle 72"/>
                <p:cNvSpPr/>
                <p:nvPr/>
              </p:nvSpPr>
              <p:spPr>
                <a:xfrm>
                  <a:off x="432"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教职工</a:t>
                  </a:r>
                  <a:endParaRPr lang="zh-CN" altLang="en-US" b="1" dirty="0">
                    <a:solidFill>
                      <a:srgbClr val="000000"/>
                    </a:solidFill>
                    <a:latin typeface="宋体" panose="02010600030101010101" pitchFamily="2" charset="-122"/>
                  </a:endParaRPr>
                </a:p>
              </p:txBody>
            </p:sp>
            <p:grpSp>
              <p:nvGrpSpPr>
                <p:cNvPr id="106516" name="组合 106516"/>
                <p:cNvGrpSpPr/>
                <p:nvPr/>
              </p:nvGrpSpPr>
              <p:grpSpPr>
                <a:xfrm>
                  <a:off x="0" y="528"/>
                  <a:ext cx="1632" cy="288"/>
                  <a:chOff x="0" y="0"/>
                  <a:chExt cx="1632" cy="288"/>
                </a:xfrm>
              </p:grpSpPr>
              <p:sp>
                <p:nvSpPr>
                  <p:cNvPr id="106517" name="Rectangle 74"/>
                  <p:cNvSpPr/>
                  <p:nvPr/>
                </p:nvSpPr>
                <p:spPr>
                  <a:xfrm>
                    <a:off x="0"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职 工</a:t>
                    </a:r>
                    <a:endParaRPr lang="zh-CN" altLang="en-US" b="1" dirty="0">
                      <a:solidFill>
                        <a:srgbClr val="000000"/>
                      </a:solidFill>
                      <a:latin typeface="宋体" panose="02010600030101010101" pitchFamily="2" charset="-122"/>
                    </a:endParaRPr>
                  </a:p>
                </p:txBody>
              </p:sp>
              <p:sp>
                <p:nvSpPr>
                  <p:cNvPr id="106518" name="Rectangle 75"/>
                  <p:cNvSpPr/>
                  <p:nvPr/>
                </p:nvSpPr>
                <p:spPr>
                  <a:xfrm>
                    <a:off x="864" y="0"/>
                    <a:ext cx="768" cy="288"/>
                  </a:xfrm>
                  <a:prstGeom prst="rect">
                    <a:avLst/>
                  </a:prstGeom>
                  <a:solidFill>
                    <a:srgbClr val="CCFFFF"/>
                  </a:solidFill>
                  <a:ln w="17463" cap="flat" cmpd="sng">
                    <a:solidFill>
                      <a:srgbClr val="000000"/>
                    </a:solidFill>
                    <a:prstDash val="solid"/>
                    <a:miter/>
                    <a:headEnd type="none" w="med" len="med"/>
                    <a:tailEnd type="none" w="med" len="med"/>
                  </a:ln>
                </p:spPr>
                <p:txBody>
                  <a:bodyPr anchor="t"/>
                  <a:p>
                    <a:pPr algn="ctr"/>
                    <a:r>
                      <a:rPr lang="zh-CN" altLang="en-US" b="1" dirty="0">
                        <a:solidFill>
                          <a:srgbClr val="000000"/>
                        </a:solidFill>
                        <a:latin typeface="宋体" panose="02010600030101010101" pitchFamily="2" charset="-122"/>
                      </a:rPr>
                      <a:t>教 师</a:t>
                    </a:r>
                    <a:endParaRPr lang="zh-CN" altLang="en-US" b="1" dirty="0">
                      <a:solidFill>
                        <a:srgbClr val="000000"/>
                      </a:solidFill>
                      <a:latin typeface="宋体" panose="02010600030101010101" pitchFamily="2" charset="-122"/>
                    </a:endParaRPr>
                  </a:p>
                </p:txBody>
              </p:sp>
            </p:grpSp>
            <p:sp>
              <p:nvSpPr>
                <p:cNvPr id="106519" name="Line 76"/>
                <p:cNvSpPr/>
                <p:nvPr/>
              </p:nvSpPr>
              <p:spPr>
                <a:xfrm flipH="1">
                  <a:off x="432" y="288"/>
                  <a:ext cx="336" cy="240"/>
                </a:xfrm>
                <a:prstGeom prst="line">
                  <a:avLst/>
                </a:prstGeom>
                <a:ln w="25400" cap="flat" cmpd="sng">
                  <a:solidFill>
                    <a:schemeClr val="tx1"/>
                  </a:solidFill>
                  <a:prstDash val="solid"/>
                  <a:round/>
                  <a:headEnd type="none" w="med" len="med"/>
                  <a:tailEnd type="none" w="med" len="med"/>
                </a:ln>
              </p:spPr>
            </p:sp>
            <p:sp>
              <p:nvSpPr>
                <p:cNvPr id="106520" name="Line 77"/>
                <p:cNvSpPr/>
                <p:nvPr/>
              </p:nvSpPr>
              <p:spPr>
                <a:xfrm>
                  <a:off x="864" y="288"/>
                  <a:ext cx="336" cy="240"/>
                </a:xfrm>
                <a:prstGeom prst="line">
                  <a:avLst/>
                </a:prstGeom>
                <a:ln w="25400" cap="flat" cmpd="sng">
                  <a:solidFill>
                    <a:schemeClr val="tx1"/>
                  </a:solidFill>
                  <a:prstDash val="solid"/>
                  <a:round/>
                  <a:headEnd type="none" w="med" len="med"/>
                  <a:tailEnd type="none" w="med" len="med"/>
                </a:ln>
              </p:spPr>
            </p:sp>
          </p:grpSp>
          <p:sp>
            <p:nvSpPr>
              <p:cNvPr id="106521" name="Line 78"/>
              <p:cNvSpPr/>
              <p:nvPr/>
            </p:nvSpPr>
            <p:spPr>
              <a:xfrm flipH="1">
                <a:off x="864" y="288"/>
                <a:ext cx="1152" cy="288"/>
              </a:xfrm>
              <a:prstGeom prst="line">
                <a:avLst/>
              </a:prstGeom>
              <a:ln w="25400" cap="flat" cmpd="sng">
                <a:solidFill>
                  <a:schemeClr val="tx1"/>
                </a:solidFill>
                <a:prstDash val="solid"/>
                <a:round/>
                <a:headEnd type="none" w="med" len="med"/>
                <a:tailEnd type="none" w="med" len="med"/>
              </a:ln>
            </p:spPr>
          </p:sp>
          <p:sp>
            <p:nvSpPr>
              <p:cNvPr id="106522" name="Line 79"/>
              <p:cNvSpPr/>
              <p:nvPr/>
            </p:nvSpPr>
            <p:spPr>
              <a:xfrm>
                <a:off x="2112" y="288"/>
                <a:ext cx="1152" cy="288"/>
              </a:xfrm>
              <a:prstGeom prst="line">
                <a:avLst/>
              </a:prstGeom>
              <a:ln w="25400" cap="flat" cmpd="sng">
                <a:solidFill>
                  <a:schemeClr val="tx1"/>
                </a:solidFill>
                <a:prstDash val="solid"/>
                <a:round/>
                <a:headEnd type="none" w="med" len="med"/>
                <a:tailEnd type="none" w="med" len="med"/>
              </a:ln>
            </p:spPr>
          </p:sp>
        </p:grpSp>
      </p:grpSp>
      <p:grpSp>
        <p:nvGrpSpPr>
          <p:cNvPr id="106524" name="组合 106523"/>
          <p:cNvGrpSpPr/>
          <p:nvPr/>
        </p:nvGrpSpPr>
        <p:grpSpPr>
          <a:xfrm>
            <a:off x="2971800" y="5105400"/>
            <a:ext cx="1752600" cy="914400"/>
            <a:chOff x="0" y="0"/>
            <a:chExt cx="1104" cy="576"/>
          </a:xfrm>
        </p:grpSpPr>
        <p:sp>
          <p:nvSpPr>
            <p:cNvPr id="3" name="Rectangle 81"/>
            <p:cNvSpPr/>
            <p:nvPr/>
          </p:nvSpPr>
          <p:spPr>
            <a:xfrm>
              <a:off x="0" y="288"/>
              <a:ext cx="1104" cy="288"/>
            </a:xfrm>
            <a:prstGeom prst="rect">
              <a:avLst/>
            </a:prstGeom>
            <a:solidFill>
              <a:srgbClr val="CCFFFF"/>
            </a:solidFill>
            <a:ln w="17463" cap="flat" cmpd="sng">
              <a:solidFill>
                <a:srgbClr val="333333"/>
              </a:solidFill>
              <a:prstDash val="solid"/>
              <a:miter/>
              <a:headEnd type="none" w="med" len="med"/>
              <a:tailEnd type="none" w="med" len="med"/>
            </a:ln>
          </p:spPr>
          <p:txBody>
            <a:bodyPr anchor="t"/>
            <a:p>
              <a:pPr algn="ctr"/>
              <a:r>
                <a:rPr lang="zh-CN" altLang="en-US" b="1" dirty="0">
                  <a:solidFill>
                    <a:srgbClr val="FF0000"/>
                  </a:solidFill>
                  <a:latin typeface="宋体" panose="02010600030101010101" pitchFamily="2" charset="-122"/>
                </a:rPr>
                <a:t>在职研究生</a:t>
              </a:r>
              <a:endParaRPr lang="zh-CN" altLang="en-US" b="1" dirty="0">
                <a:solidFill>
                  <a:srgbClr val="FF0000"/>
                </a:solidFill>
                <a:latin typeface="宋体" panose="02010600030101010101" pitchFamily="2" charset="-122"/>
              </a:endParaRPr>
            </a:p>
          </p:txBody>
        </p:sp>
        <p:sp>
          <p:nvSpPr>
            <p:cNvPr id="106525" name="Line 82"/>
            <p:cNvSpPr/>
            <p:nvPr/>
          </p:nvSpPr>
          <p:spPr>
            <a:xfrm>
              <a:off x="144" y="0"/>
              <a:ext cx="336" cy="288"/>
            </a:xfrm>
            <a:prstGeom prst="line">
              <a:avLst/>
            </a:prstGeom>
            <a:ln w="25400" cap="flat" cmpd="sng">
              <a:solidFill>
                <a:schemeClr val="tx1"/>
              </a:solidFill>
              <a:prstDash val="solid"/>
              <a:round/>
              <a:headEnd type="none" w="med" len="med"/>
              <a:tailEnd type="none" w="med" len="med"/>
            </a:ln>
          </p:spPr>
        </p:sp>
        <p:sp>
          <p:nvSpPr>
            <p:cNvPr id="106526" name="Line 83"/>
            <p:cNvSpPr/>
            <p:nvPr/>
          </p:nvSpPr>
          <p:spPr>
            <a:xfrm flipH="1">
              <a:off x="576" y="0"/>
              <a:ext cx="336" cy="288"/>
            </a:xfrm>
            <a:prstGeom prst="line">
              <a:avLst/>
            </a:prstGeom>
            <a:ln w="25400" cap="flat" cmpd="sng">
              <a:solidFill>
                <a:schemeClr val="tx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blinds(horizontal)">
                                      <p:cBhvr>
                                        <p:cTn id="7" dur="500"/>
                                        <p:tgtEl>
                                          <p:spTgt spid="1065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524"/>
                                        </p:tgtEl>
                                        <p:attrNameLst>
                                          <p:attrName>style.visibility</p:attrName>
                                        </p:attrNameLst>
                                      </p:cBhvr>
                                      <p:to>
                                        <p:strVal val="visible"/>
                                      </p:to>
                                    </p:set>
                                    <p:animEffect transition="in" filter="blinds(horizontal)">
                                      <p:cBhvr>
                                        <p:cTn id="12" dur="500"/>
                                        <p:tgtEl>
                                          <p:spTgt spid="106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7522" name="Rectangle 3"/>
          <p:cNvSpPr>
            <a:spLocks noGrp="1"/>
          </p:cNvSpPr>
          <p:nvPr>
            <p:ph idx="4294967295"/>
          </p:nvPr>
        </p:nvSpPr>
        <p:spPr>
          <a:xfrm>
            <a:off x="228600" y="838200"/>
            <a:ext cx="8458200" cy="5562600"/>
          </a:xfrm>
        </p:spPr>
        <p:txBody>
          <a:bodyPr wrap="square" anchor="t"/>
          <a:p>
            <a:pPr lvl="1" eaLnBrk="1" hangingPunct="1">
              <a:lnSpc>
                <a:spcPct val="110000"/>
              </a:lnSpc>
            </a:pPr>
            <a:r>
              <a:rPr lang="zh-CN" altLang="en-US" sz="2800" dirty="0">
                <a:latin typeface="华文细黑" panose="02010600040101010101" pitchFamily="2" charset="-122"/>
                <a:ea typeface="华文细黑" panose="02010600040101010101" pitchFamily="2" charset="-122"/>
              </a:rPr>
              <a:t>继承的作用</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支持代码的共享与重用</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有助于系统的扩充</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pPr>
            <a:r>
              <a:rPr lang="zh-CN" altLang="en-US" sz="2800" dirty="0">
                <a:latin typeface="华文细黑" panose="02010600040101010101" pitchFamily="2" charset="-122"/>
                <a:ea typeface="华文细黑" panose="02010600040101010101" pitchFamily="2" charset="-122"/>
              </a:rPr>
              <a:t>在继承过程中需要解决的问题</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重载 (</a:t>
            </a:r>
            <a:r>
              <a:rPr lang="en-US" altLang="x-none" sz="2800" dirty="0">
                <a:latin typeface="华文细黑" panose="02010600040101010101" pitchFamily="2" charset="-122"/>
                <a:ea typeface="华文细黑" panose="02010600040101010101" pitchFamily="2" charset="-122"/>
              </a:rPr>
              <a:t>overloading)</a:t>
            </a:r>
            <a:endParaRPr lang="en-US" altLang="x-none" sz="2800" dirty="0">
              <a:latin typeface="华文细黑" panose="02010600040101010101" pitchFamily="2" charset="-122"/>
              <a:ea typeface="华文细黑" panose="02010600040101010101" pitchFamily="2" charset="-122"/>
            </a:endParaRPr>
          </a:p>
          <a:p>
            <a:pPr lvl="3" eaLnBrk="1" hangingPunct="1">
              <a:lnSpc>
                <a:spcPct val="110000"/>
              </a:lnSpc>
            </a:pPr>
            <a:r>
              <a:rPr lang="zh-CN" altLang="en-US" sz="2800" dirty="0">
                <a:latin typeface="华文细黑" panose="02010600040101010101" pitchFamily="2" charset="-122"/>
                <a:ea typeface="华文细黑" panose="02010600040101010101" pitchFamily="2" charset="-122"/>
              </a:rPr>
              <a:t>用于解决在继承过程中，超类与子类（或超类与超类）之间的冲突</a:t>
            </a:r>
            <a:endParaRPr lang="zh-CN" altLang="en-US" sz="2800" dirty="0">
              <a:latin typeface="华文细黑" panose="02010600040101010101" pitchFamily="2" charset="-122"/>
              <a:ea typeface="华文细黑" panose="02010600040101010101" pitchFamily="2" charset="-122"/>
            </a:endParaRPr>
          </a:p>
          <a:p>
            <a:pPr lvl="3" eaLnBrk="1" hangingPunct="1">
              <a:lnSpc>
                <a:spcPct val="110000"/>
              </a:lnSpc>
            </a:pPr>
            <a:r>
              <a:rPr lang="zh-CN" altLang="en-US" sz="2800" dirty="0">
                <a:latin typeface="华文细黑" panose="02010600040101010101" pitchFamily="2" charset="-122"/>
                <a:ea typeface="华文细黑" panose="02010600040101010101" pitchFamily="2" charset="-122"/>
              </a:rPr>
              <a:t>冲突：方法或属性的名字相同但语义或实现不同。如：</a:t>
            </a:r>
            <a:r>
              <a:rPr lang="zh-CN" altLang="en-US" sz="2800" dirty="0">
                <a:solidFill>
                  <a:srgbClr val="FF0000"/>
                </a:solidFill>
                <a:latin typeface="华文细黑" panose="02010600040101010101" pitchFamily="2" charset="-122"/>
                <a:ea typeface="华文细黑" panose="02010600040101010101" pitchFamily="2" charset="-122"/>
              </a:rPr>
              <a:t>不同图形的面积计算问题</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pPr>
            <a:r>
              <a:rPr lang="zh-CN" altLang="en-US" sz="2800" dirty="0">
                <a:latin typeface="华文细黑" panose="02010600040101010101" pitchFamily="2" charset="-122"/>
                <a:ea typeface="华文细黑" panose="02010600040101010101" pitchFamily="2" charset="-122"/>
              </a:rPr>
              <a:t>命名冲突</a:t>
            </a:r>
            <a:endParaRPr lang="zh-CN" altLang="en-US" sz="2800" dirty="0">
              <a:latin typeface="华文细黑" panose="02010600040101010101" pitchFamily="2" charset="-122"/>
              <a:ea typeface="华文细黑" panose="02010600040101010101" pitchFamily="2" charset="-122"/>
            </a:endParaRPr>
          </a:p>
        </p:txBody>
      </p:sp>
      <p:sp>
        <p:nvSpPr>
          <p:cNvPr id="10752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75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8546" name="Rectangle 3"/>
          <p:cNvSpPr>
            <a:spLocks noGrp="1"/>
          </p:cNvSpPr>
          <p:nvPr>
            <p:ph idx="4294967295"/>
          </p:nvPr>
        </p:nvSpPr>
        <p:spPr>
          <a:xfrm>
            <a:off x="381000" y="838200"/>
            <a:ext cx="8458200" cy="5486400"/>
          </a:xfrm>
        </p:spPr>
        <p:txBody>
          <a:bodyPr wrap="square" anchor="t"/>
          <a:p>
            <a:pPr eaLnBrk="1" hangingPunct="1">
              <a:lnSpc>
                <a:spcPct val="130000"/>
              </a:lnSpc>
            </a:pPr>
            <a:r>
              <a:rPr lang="zh-CN" altLang="en-US" sz="2800" dirty="0">
                <a:latin typeface="华文细黑" panose="02010600040101010101" pitchFamily="2" charset="-122"/>
                <a:ea typeface="华文细黑" panose="02010600040101010101" pitchFamily="2" charset="-122"/>
              </a:rPr>
              <a:t>类的聚合与分解</a:t>
            </a:r>
            <a:endParaRPr lang="zh-CN" altLang="en-US" sz="2800" dirty="0">
              <a:latin typeface="华文细黑" panose="02010600040101010101" pitchFamily="2" charset="-122"/>
              <a:ea typeface="华文细黑" panose="02010600040101010101" pitchFamily="2" charset="-122"/>
            </a:endParaRPr>
          </a:p>
          <a:p>
            <a:pPr lvl="1" eaLnBrk="1" hangingPunct="1">
              <a:lnSpc>
                <a:spcPct val="130000"/>
              </a:lnSpc>
            </a:pPr>
            <a:r>
              <a:rPr lang="zh-CN" altLang="en-US" sz="2800" dirty="0">
                <a:latin typeface="华文细黑" panose="02010600040101010101" pitchFamily="2" charset="-122"/>
                <a:ea typeface="华文细黑" panose="02010600040101010101" pitchFamily="2" charset="-122"/>
              </a:rPr>
              <a:t>类的聚合</a:t>
            </a:r>
            <a:endParaRPr lang="zh-CN" altLang="en-US" sz="2800" dirty="0">
              <a:latin typeface="华文细黑" panose="02010600040101010101" pitchFamily="2" charset="-122"/>
              <a:ea typeface="华文细黑" panose="02010600040101010101" pitchFamily="2" charset="-122"/>
            </a:endParaRPr>
          </a:p>
          <a:p>
            <a:pPr lvl="2" eaLnBrk="1" hangingPunct="1">
              <a:lnSpc>
                <a:spcPct val="130000"/>
              </a:lnSpc>
            </a:pPr>
            <a:r>
              <a:rPr lang="zh-CN" altLang="en-US" sz="2800" dirty="0">
                <a:latin typeface="华文细黑" panose="02010600040101010101" pitchFamily="2" charset="-122"/>
                <a:ea typeface="华文细黑" panose="02010600040101010101" pitchFamily="2" charset="-122"/>
              </a:rPr>
              <a:t>由若干个简单类聚合成一个复杂的类的过程。</a:t>
            </a:r>
            <a:endParaRPr lang="zh-CN" altLang="en-US" sz="2800" dirty="0">
              <a:latin typeface="华文细黑" panose="02010600040101010101" pitchFamily="2" charset="-122"/>
              <a:ea typeface="华文细黑" panose="02010600040101010101" pitchFamily="2" charset="-122"/>
            </a:endParaRPr>
          </a:p>
          <a:p>
            <a:pPr lvl="3" eaLnBrk="1" hangingPunct="1">
              <a:lnSpc>
                <a:spcPct val="130000"/>
              </a:lnSpc>
            </a:pPr>
            <a:r>
              <a:rPr lang="zh-CN" altLang="en-US" sz="2800" dirty="0">
                <a:latin typeface="华文细黑" panose="02010600040101010101" pitchFamily="2" charset="-122"/>
                <a:ea typeface="华文细黑" panose="02010600040101010101" pitchFamily="2" charset="-122"/>
              </a:rPr>
              <a:t>类与类之间的这种聚合联系构成了类与类的</a:t>
            </a:r>
            <a:r>
              <a:rPr lang="en-US" altLang="x-none" sz="2800" dirty="0">
                <a:latin typeface="华文细黑" panose="02010600040101010101" pitchFamily="2" charset="-122"/>
                <a:ea typeface="华文细黑" panose="02010600040101010101" pitchFamily="2" charset="-122"/>
              </a:rPr>
              <a:t>Is-part-of</a:t>
            </a:r>
            <a:r>
              <a:rPr lang="zh-CN" altLang="en-US" sz="2800" dirty="0">
                <a:latin typeface="华文细黑" panose="02010600040101010101" pitchFamily="2" charset="-122"/>
                <a:ea typeface="华文细黑" panose="02010600040101010101" pitchFamily="2" charset="-122"/>
              </a:rPr>
              <a:t>关系</a:t>
            </a:r>
            <a:endParaRPr lang="zh-CN" altLang="en-US" sz="2800" dirty="0">
              <a:latin typeface="华文细黑" panose="02010600040101010101" pitchFamily="2" charset="-122"/>
              <a:ea typeface="华文细黑" panose="02010600040101010101" pitchFamily="2" charset="-122"/>
            </a:endParaRPr>
          </a:p>
          <a:p>
            <a:pPr lvl="3" eaLnBrk="1" hangingPunct="1">
              <a:lnSpc>
                <a:spcPct val="130000"/>
              </a:lnSpc>
            </a:pPr>
            <a:endParaRPr lang="zh-CN" altLang="en-US" sz="2800" dirty="0">
              <a:latin typeface="华文细黑" panose="02010600040101010101" pitchFamily="2" charset="-122"/>
              <a:ea typeface="华文细黑" panose="02010600040101010101" pitchFamily="2" charset="-122"/>
            </a:endParaRPr>
          </a:p>
          <a:p>
            <a:pPr lvl="1" eaLnBrk="1" hangingPunct="1">
              <a:lnSpc>
                <a:spcPct val="130000"/>
              </a:lnSpc>
            </a:pPr>
            <a:r>
              <a:rPr lang="zh-CN" altLang="en-US" sz="2800" dirty="0">
                <a:latin typeface="华文细黑" panose="02010600040101010101" pitchFamily="2" charset="-122"/>
                <a:ea typeface="华文细黑" panose="02010600040101010101" pitchFamily="2" charset="-122"/>
              </a:rPr>
              <a:t>类的分解</a:t>
            </a:r>
            <a:endParaRPr lang="zh-CN" altLang="en-US" sz="2800" dirty="0">
              <a:latin typeface="华文细黑" panose="02010600040101010101" pitchFamily="2" charset="-122"/>
              <a:ea typeface="华文细黑" panose="02010600040101010101" pitchFamily="2" charset="-122"/>
            </a:endParaRPr>
          </a:p>
          <a:p>
            <a:pPr lvl="2" eaLnBrk="1" hangingPunct="1">
              <a:lnSpc>
                <a:spcPct val="130000"/>
              </a:lnSpc>
            </a:pPr>
            <a:r>
              <a:rPr lang="zh-CN" altLang="en-US" sz="2800" dirty="0">
                <a:latin typeface="华文细黑" panose="02010600040101010101" pitchFamily="2" charset="-122"/>
                <a:ea typeface="华文细黑" panose="02010600040101010101" pitchFamily="2" charset="-122"/>
              </a:rPr>
              <a:t>由复杂类分解成若干层次上的简单类的过程</a:t>
            </a:r>
            <a:endParaRPr lang="zh-CN" altLang="en-US" sz="2800" dirty="0">
              <a:latin typeface="华文细黑" panose="02010600040101010101" pitchFamily="2" charset="-122"/>
              <a:ea typeface="华文细黑" panose="02010600040101010101" pitchFamily="2" charset="-122"/>
            </a:endParaRPr>
          </a:p>
        </p:txBody>
      </p:sp>
      <p:sp>
        <p:nvSpPr>
          <p:cNvPr id="10854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854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09570" name="Rectangle 3"/>
          <p:cNvSpPr>
            <a:spLocks noGrp="1"/>
          </p:cNvSpPr>
          <p:nvPr>
            <p:ph idx="4294967295"/>
          </p:nvPr>
        </p:nvSpPr>
        <p:spPr/>
        <p:txBody>
          <a:bodyPr wrap="square" anchor="t"/>
          <a:p>
            <a:pPr eaLnBrk="1" hangingPunct="1">
              <a:buNone/>
            </a:pPr>
            <a:r>
              <a:rPr lang="zh-CN" altLang="en-US"/>
              <a:t>【图</a:t>
            </a:r>
            <a:r>
              <a:rPr lang="en-US" altLang="zh-CN"/>
              <a:t>2-17 </a:t>
            </a:r>
            <a:r>
              <a:rPr lang="zh-CN" altLang="en-US"/>
              <a:t>】类的聚合与分解关系</a:t>
            </a:r>
            <a:endParaRPr lang="zh-CN" altLang="en-US"/>
          </a:p>
        </p:txBody>
      </p:sp>
      <p:sp>
        <p:nvSpPr>
          <p:cNvPr id="10957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957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09573"/>
          <p:cNvGrpSpPr/>
          <p:nvPr/>
        </p:nvGrpSpPr>
        <p:grpSpPr>
          <a:xfrm>
            <a:off x="571500" y="1524000"/>
            <a:ext cx="8191500" cy="2971800"/>
            <a:chOff x="0" y="0"/>
            <a:chExt cx="5160" cy="1776"/>
          </a:xfrm>
        </p:grpSpPr>
        <p:sp>
          <p:nvSpPr>
            <p:cNvPr id="109574" name="Line 5"/>
            <p:cNvSpPr/>
            <p:nvPr/>
          </p:nvSpPr>
          <p:spPr>
            <a:xfrm>
              <a:off x="4824" y="48"/>
              <a:ext cx="0" cy="1680"/>
            </a:xfrm>
            <a:prstGeom prst="line">
              <a:avLst/>
            </a:prstGeom>
            <a:ln w="25400" cap="flat" cmpd="sng">
              <a:solidFill>
                <a:schemeClr val="accent2"/>
              </a:solidFill>
              <a:prstDash val="solid"/>
              <a:round/>
              <a:headEnd type="none" w="med" len="med"/>
              <a:tailEnd type="triangle" w="med" len="med"/>
            </a:ln>
          </p:spPr>
        </p:sp>
        <p:sp>
          <p:nvSpPr>
            <p:cNvPr id="109575" name="Text Box 6"/>
            <p:cNvSpPr txBox="1"/>
            <p:nvPr/>
          </p:nvSpPr>
          <p:spPr>
            <a:xfrm>
              <a:off x="2136" y="0"/>
              <a:ext cx="672"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车辆</a:t>
              </a:r>
              <a:endParaRPr lang="zh-CN" altLang="en-US" b="1" dirty="0">
                <a:latin typeface="宋体" panose="02010600030101010101" pitchFamily="2" charset="-122"/>
              </a:endParaRPr>
            </a:p>
          </p:txBody>
        </p:sp>
        <p:sp>
          <p:nvSpPr>
            <p:cNvPr id="109576" name="Text Box 7"/>
            <p:cNvSpPr txBox="1"/>
            <p:nvPr/>
          </p:nvSpPr>
          <p:spPr>
            <a:xfrm>
              <a:off x="4800" y="442"/>
              <a:ext cx="360" cy="950"/>
            </a:xfrm>
            <a:prstGeom prst="rect">
              <a:avLst/>
            </a:prstGeom>
            <a:noFill/>
            <a:ln w="9525">
              <a:noFill/>
            </a:ln>
          </p:spPr>
          <p:txBody>
            <a:bodyPr anchor="t"/>
            <a:p>
              <a:pPr algn="just" eaLnBrk="0" hangingPunct="0"/>
              <a:r>
                <a:rPr lang="zh-CN" altLang="en-US" b="1" dirty="0">
                  <a:solidFill>
                    <a:schemeClr val="accent2"/>
                  </a:solidFill>
                  <a:latin typeface="Times New Roman" panose="02020603050405020304" pitchFamily="2" charset="0"/>
                </a:rPr>
                <a:t>分</a:t>
              </a:r>
              <a:endParaRPr lang="zh-CN" altLang="en-US" b="1" dirty="0">
                <a:solidFill>
                  <a:schemeClr val="accent2"/>
                </a:solidFill>
                <a:latin typeface="Times New Roman" panose="02020603050405020304" pitchFamily="2" charset="0"/>
              </a:endParaRPr>
            </a:p>
            <a:p>
              <a:pPr algn="just" eaLnBrk="0" hangingPunct="0"/>
              <a:endParaRPr lang="zh-CN" altLang="en-US" b="1" dirty="0">
                <a:solidFill>
                  <a:schemeClr val="accent2"/>
                </a:solidFill>
                <a:latin typeface="Times New Roman" panose="02020603050405020304" pitchFamily="2" charset="0"/>
              </a:endParaRPr>
            </a:p>
            <a:p>
              <a:pPr algn="just" eaLnBrk="0" hangingPunct="0"/>
              <a:r>
                <a:rPr lang="zh-CN" altLang="en-US" b="1" dirty="0">
                  <a:solidFill>
                    <a:schemeClr val="accent2"/>
                  </a:solidFill>
                  <a:latin typeface="Times New Roman" panose="02020603050405020304" pitchFamily="2" charset="0"/>
                </a:rPr>
                <a:t>解</a:t>
              </a:r>
              <a:endParaRPr lang="zh-CN" altLang="en-US" b="1" dirty="0">
                <a:solidFill>
                  <a:schemeClr val="accent2"/>
                </a:solidFill>
                <a:latin typeface="Times New Roman" panose="02020603050405020304" pitchFamily="2" charset="0"/>
              </a:endParaRPr>
            </a:p>
          </p:txBody>
        </p:sp>
        <p:sp>
          <p:nvSpPr>
            <p:cNvPr id="109577" name="Text Box 8"/>
            <p:cNvSpPr txBox="1"/>
            <p:nvPr/>
          </p:nvSpPr>
          <p:spPr>
            <a:xfrm>
              <a:off x="1080" y="336"/>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78" name="Text Box 9"/>
            <p:cNvSpPr txBox="1"/>
            <p:nvPr/>
          </p:nvSpPr>
          <p:spPr>
            <a:xfrm>
              <a:off x="1176" y="725"/>
              <a:ext cx="576"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车身</a:t>
              </a:r>
              <a:endParaRPr lang="zh-CN" altLang="en-US" b="1" dirty="0">
                <a:latin typeface="宋体" panose="02010600030101010101" pitchFamily="2" charset="-122"/>
              </a:endParaRPr>
            </a:p>
          </p:txBody>
        </p:sp>
        <p:sp>
          <p:nvSpPr>
            <p:cNvPr id="109579" name="Text Box 10"/>
            <p:cNvSpPr txBox="1"/>
            <p:nvPr/>
          </p:nvSpPr>
          <p:spPr>
            <a:xfrm>
              <a:off x="3192" y="720"/>
              <a:ext cx="912"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驱动设备</a:t>
              </a:r>
              <a:endParaRPr lang="zh-CN" altLang="en-US" b="1" dirty="0">
                <a:latin typeface="宋体" panose="02010600030101010101" pitchFamily="2" charset="-122"/>
              </a:endParaRPr>
            </a:p>
          </p:txBody>
        </p:sp>
        <p:sp>
          <p:nvSpPr>
            <p:cNvPr id="109580" name="Text Box 11"/>
            <p:cNvSpPr txBox="1"/>
            <p:nvPr/>
          </p:nvSpPr>
          <p:spPr>
            <a:xfrm>
              <a:off x="1176" y="1541"/>
              <a:ext cx="576"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车厢</a:t>
              </a:r>
              <a:endParaRPr lang="zh-CN" altLang="en-US" b="1" dirty="0">
                <a:latin typeface="宋体" panose="02010600030101010101" pitchFamily="2" charset="-122"/>
              </a:endParaRPr>
            </a:p>
          </p:txBody>
        </p:sp>
        <p:sp>
          <p:nvSpPr>
            <p:cNvPr id="109581" name="Text Box 12"/>
            <p:cNvSpPr txBox="1"/>
            <p:nvPr/>
          </p:nvSpPr>
          <p:spPr>
            <a:xfrm>
              <a:off x="456" y="1536"/>
              <a:ext cx="576"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底盘</a:t>
              </a:r>
              <a:endParaRPr lang="zh-CN" altLang="en-US" b="1" dirty="0">
                <a:latin typeface="宋体" panose="02010600030101010101" pitchFamily="2" charset="-122"/>
              </a:endParaRPr>
            </a:p>
          </p:txBody>
        </p:sp>
        <p:sp>
          <p:nvSpPr>
            <p:cNvPr id="109582" name="Text Box 13"/>
            <p:cNvSpPr txBox="1"/>
            <p:nvPr/>
          </p:nvSpPr>
          <p:spPr>
            <a:xfrm>
              <a:off x="1896" y="1536"/>
              <a:ext cx="576"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车门</a:t>
              </a:r>
              <a:endParaRPr lang="zh-CN" altLang="en-US" b="1" dirty="0">
                <a:latin typeface="宋体" panose="02010600030101010101" pitchFamily="2" charset="-122"/>
              </a:endParaRPr>
            </a:p>
          </p:txBody>
        </p:sp>
        <p:sp>
          <p:nvSpPr>
            <p:cNvPr id="109583" name="Text Box 14"/>
            <p:cNvSpPr txBox="1"/>
            <p:nvPr/>
          </p:nvSpPr>
          <p:spPr>
            <a:xfrm>
              <a:off x="3720" y="1536"/>
              <a:ext cx="912"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传动机械</a:t>
              </a:r>
              <a:endParaRPr lang="zh-CN" altLang="en-US" b="1" dirty="0">
                <a:latin typeface="宋体" panose="02010600030101010101" pitchFamily="2" charset="-122"/>
              </a:endParaRPr>
            </a:p>
          </p:txBody>
        </p:sp>
        <p:sp>
          <p:nvSpPr>
            <p:cNvPr id="109584" name="Text Box 15"/>
            <p:cNvSpPr txBox="1"/>
            <p:nvPr/>
          </p:nvSpPr>
          <p:spPr>
            <a:xfrm>
              <a:off x="2664" y="1541"/>
              <a:ext cx="912" cy="23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宋体" panose="02010600030101010101" pitchFamily="2" charset="-122"/>
                </a:rPr>
                <a:t>发动机械</a:t>
              </a:r>
              <a:endParaRPr lang="zh-CN" altLang="en-US" b="1" dirty="0">
                <a:latin typeface="宋体" panose="02010600030101010101" pitchFamily="2" charset="-122"/>
              </a:endParaRPr>
            </a:p>
          </p:txBody>
        </p:sp>
        <p:sp>
          <p:nvSpPr>
            <p:cNvPr id="109585" name="Line 16"/>
            <p:cNvSpPr/>
            <p:nvPr/>
          </p:nvSpPr>
          <p:spPr>
            <a:xfrm flipH="1">
              <a:off x="1512" y="240"/>
              <a:ext cx="816" cy="480"/>
            </a:xfrm>
            <a:prstGeom prst="line">
              <a:avLst/>
            </a:prstGeom>
            <a:ln w="25400" cap="flat" cmpd="sng">
              <a:solidFill>
                <a:schemeClr val="tx1"/>
              </a:solidFill>
              <a:prstDash val="solid"/>
              <a:round/>
              <a:headEnd type="none" w="med" len="med"/>
              <a:tailEnd type="arrow" w="med" len="med"/>
            </a:ln>
          </p:spPr>
        </p:sp>
        <p:sp>
          <p:nvSpPr>
            <p:cNvPr id="109586" name="Line 17"/>
            <p:cNvSpPr/>
            <p:nvPr/>
          </p:nvSpPr>
          <p:spPr>
            <a:xfrm>
              <a:off x="2664" y="240"/>
              <a:ext cx="960" cy="480"/>
            </a:xfrm>
            <a:prstGeom prst="line">
              <a:avLst/>
            </a:prstGeom>
            <a:ln w="25400" cap="flat" cmpd="sng">
              <a:solidFill>
                <a:schemeClr val="tx1"/>
              </a:solidFill>
              <a:prstDash val="solid"/>
              <a:round/>
              <a:headEnd type="none" w="med" len="med"/>
              <a:tailEnd type="arrow" w="med" len="med"/>
            </a:ln>
          </p:spPr>
        </p:sp>
        <p:sp>
          <p:nvSpPr>
            <p:cNvPr id="109587" name="Line 18"/>
            <p:cNvSpPr/>
            <p:nvPr/>
          </p:nvSpPr>
          <p:spPr>
            <a:xfrm flipH="1">
              <a:off x="744" y="960"/>
              <a:ext cx="528" cy="576"/>
            </a:xfrm>
            <a:prstGeom prst="line">
              <a:avLst/>
            </a:prstGeom>
            <a:ln w="25400" cap="flat" cmpd="sng">
              <a:solidFill>
                <a:schemeClr val="tx1"/>
              </a:solidFill>
              <a:prstDash val="solid"/>
              <a:round/>
              <a:headEnd type="none" w="med" len="med"/>
              <a:tailEnd type="arrow" w="med" len="med"/>
            </a:ln>
          </p:spPr>
        </p:sp>
        <p:sp>
          <p:nvSpPr>
            <p:cNvPr id="109588" name="Line 19"/>
            <p:cNvSpPr/>
            <p:nvPr/>
          </p:nvSpPr>
          <p:spPr>
            <a:xfrm flipH="1">
              <a:off x="1464" y="960"/>
              <a:ext cx="0" cy="576"/>
            </a:xfrm>
            <a:prstGeom prst="line">
              <a:avLst/>
            </a:prstGeom>
            <a:ln w="25400" cap="flat" cmpd="sng">
              <a:solidFill>
                <a:schemeClr val="tx1"/>
              </a:solidFill>
              <a:prstDash val="solid"/>
              <a:round/>
              <a:headEnd type="none" w="med" len="med"/>
              <a:tailEnd type="arrow" w="med" len="med"/>
            </a:ln>
          </p:spPr>
        </p:sp>
        <p:sp>
          <p:nvSpPr>
            <p:cNvPr id="109589" name="Line 20"/>
            <p:cNvSpPr/>
            <p:nvPr/>
          </p:nvSpPr>
          <p:spPr>
            <a:xfrm>
              <a:off x="1656" y="960"/>
              <a:ext cx="480" cy="576"/>
            </a:xfrm>
            <a:prstGeom prst="line">
              <a:avLst/>
            </a:prstGeom>
            <a:ln w="25400" cap="flat" cmpd="sng">
              <a:solidFill>
                <a:schemeClr val="tx1"/>
              </a:solidFill>
              <a:prstDash val="solid"/>
              <a:round/>
              <a:headEnd type="none" w="med" len="med"/>
              <a:tailEnd type="arrow" w="med" len="med"/>
            </a:ln>
          </p:spPr>
        </p:sp>
        <p:sp>
          <p:nvSpPr>
            <p:cNvPr id="109590" name="Line 21"/>
            <p:cNvSpPr/>
            <p:nvPr/>
          </p:nvSpPr>
          <p:spPr>
            <a:xfrm>
              <a:off x="3672" y="960"/>
              <a:ext cx="480" cy="576"/>
            </a:xfrm>
            <a:prstGeom prst="line">
              <a:avLst/>
            </a:prstGeom>
            <a:ln w="25400" cap="flat" cmpd="sng">
              <a:solidFill>
                <a:schemeClr val="tx1"/>
              </a:solidFill>
              <a:prstDash val="solid"/>
              <a:round/>
              <a:headEnd type="none" w="med" len="med"/>
              <a:tailEnd type="arrow" w="med" len="med"/>
            </a:ln>
          </p:spPr>
        </p:sp>
        <p:sp>
          <p:nvSpPr>
            <p:cNvPr id="109591" name="Line 22"/>
            <p:cNvSpPr/>
            <p:nvPr/>
          </p:nvSpPr>
          <p:spPr>
            <a:xfrm flipH="1">
              <a:off x="3144" y="960"/>
              <a:ext cx="432" cy="576"/>
            </a:xfrm>
            <a:prstGeom prst="line">
              <a:avLst/>
            </a:prstGeom>
            <a:ln w="25400" cap="flat" cmpd="sng">
              <a:solidFill>
                <a:schemeClr val="tx1"/>
              </a:solidFill>
              <a:prstDash val="solid"/>
              <a:round/>
              <a:headEnd type="none" w="med" len="med"/>
              <a:tailEnd type="arrow" w="med" len="med"/>
            </a:ln>
          </p:spPr>
        </p:sp>
        <p:sp>
          <p:nvSpPr>
            <p:cNvPr id="109592" name="Text Box 23"/>
            <p:cNvSpPr txBox="1"/>
            <p:nvPr/>
          </p:nvSpPr>
          <p:spPr>
            <a:xfrm>
              <a:off x="3240" y="336"/>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93" name="Text Box 24"/>
            <p:cNvSpPr txBox="1"/>
            <p:nvPr/>
          </p:nvSpPr>
          <p:spPr>
            <a:xfrm>
              <a:off x="360" y="960"/>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94" name="Text Box 25"/>
            <p:cNvSpPr txBox="1"/>
            <p:nvPr/>
          </p:nvSpPr>
          <p:spPr>
            <a:xfrm>
              <a:off x="1080" y="1248"/>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95" name="Text Box 26"/>
            <p:cNvSpPr txBox="1"/>
            <p:nvPr/>
          </p:nvSpPr>
          <p:spPr>
            <a:xfrm>
              <a:off x="1848" y="960"/>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96" name="Text Box 27"/>
            <p:cNvSpPr txBox="1"/>
            <p:nvPr/>
          </p:nvSpPr>
          <p:spPr>
            <a:xfrm>
              <a:off x="2664" y="1205"/>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97" name="Text Box 28"/>
            <p:cNvSpPr txBox="1"/>
            <p:nvPr/>
          </p:nvSpPr>
          <p:spPr>
            <a:xfrm>
              <a:off x="3816" y="1205"/>
              <a:ext cx="816" cy="187"/>
            </a:xfrm>
            <a:prstGeom prst="rect">
              <a:avLst/>
            </a:prstGeom>
            <a:noFill/>
            <a:ln w="9525">
              <a:noFill/>
            </a:ln>
          </p:spPr>
          <p:txBody>
            <a:bodyPr lIns="0" tIns="0" rIns="0" bIns="0" anchor="ctr"/>
            <a:p>
              <a:pPr algn="ctr" eaLnBrk="0" hangingPunct="0"/>
              <a:r>
                <a:rPr lang="en-US" altLang="x-none" b="1" dirty="0">
                  <a:solidFill>
                    <a:srgbClr val="FF0000"/>
                  </a:solidFill>
                  <a:latin typeface="Times New Roman" panose="02020603050405020304" pitchFamily="2" charset="0"/>
                </a:rPr>
                <a:t>is-part-of</a:t>
              </a:r>
              <a:endParaRPr lang="en-US" altLang="x-none" b="1" dirty="0">
                <a:solidFill>
                  <a:srgbClr val="FF0000"/>
                </a:solidFill>
                <a:latin typeface="Times New Roman" panose="02020603050405020304" pitchFamily="2" charset="0"/>
              </a:endParaRPr>
            </a:p>
          </p:txBody>
        </p:sp>
        <p:sp>
          <p:nvSpPr>
            <p:cNvPr id="109598" name="Line 29"/>
            <p:cNvSpPr/>
            <p:nvPr/>
          </p:nvSpPr>
          <p:spPr>
            <a:xfrm>
              <a:off x="312" y="48"/>
              <a:ext cx="0" cy="1680"/>
            </a:xfrm>
            <a:prstGeom prst="line">
              <a:avLst/>
            </a:prstGeom>
            <a:ln w="25400" cap="flat" cmpd="sng">
              <a:solidFill>
                <a:schemeClr val="accent2"/>
              </a:solidFill>
              <a:prstDash val="solid"/>
              <a:round/>
              <a:headEnd type="triangle" w="med" len="med"/>
              <a:tailEnd type="none" w="med" len="med"/>
            </a:ln>
          </p:spPr>
        </p:sp>
        <p:sp>
          <p:nvSpPr>
            <p:cNvPr id="109599" name="Text Box 30"/>
            <p:cNvSpPr txBox="1"/>
            <p:nvPr/>
          </p:nvSpPr>
          <p:spPr>
            <a:xfrm>
              <a:off x="0" y="442"/>
              <a:ext cx="360" cy="950"/>
            </a:xfrm>
            <a:prstGeom prst="rect">
              <a:avLst/>
            </a:prstGeom>
            <a:noFill/>
            <a:ln w="9525">
              <a:noFill/>
            </a:ln>
          </p:spPr>
          <p:txBody>
            <a:bodyPr anchor="t"/>
            <a:p>
              <a:pPr algn="just" eaLnBrk="0" hangingPunct="0"/>
              <a:r>
                <a:rPr lang="zh-CN" altLang="en-US" b="1" dirty="0">
                  <a:solidFill>
                    <a:schemeClr val="accent2"/>
                  </a:solidFill>
                  <a:latin typeface="Times New Roman" panose="02020603050405020304" pitchFamily="2" charset="0"/>
                </a:rPr>
                <a:t>聚</a:t>
              </a:r>
              <a:endParaRPr lang="zh-CN" altLang="en-US" b="1" dirty="0">
                <a:solidFill>
                  <a:schemeClr val="accent2"/>
                </a:solidFill>
                <a:latin typeface="Times New Roman" panose="02020603050405020304" pitchFamily="2" charset="0"/>
              </a:endParaRPr>
            </a:p>
            <a:p>
              <a:pPr algn="just" eaLnBrk="0" hangingPunct="0"/>
              <a:endParaRPr lang="zh-CN" altLang="en-US" b="1" dirty="0">
                <a:solidFill>
                  <a:schemeClr val="accent2"/>
                </a:solidFill>
                <a:latin typeface="Times New Roman" panose="02020603050405020304" pitchFamily="2" charset="0"/>
              </a:endParaRPr>
            </a:p>
            <a:p>
              <a:pPr algn="just" eaLnBrk="0" hangingPunct="0"/>
              <a:r>
                <a:rPr lang="zh-CN" altLang="en-US" b="1" dirty="0">
                  <a:solidFill>
                    <a:schemeClr val="accent2"/>
                  </a:solidFill>
                  <a:latin typeface="Times New Roman" panose="02020603050405020304" pitchFamily="2" charset="0"/>
                </a:rPr>
                <a:t>合</a:t>
              </a:r>
              <a:endParaRPr lang="zh-CN" altLang="en-US" b="1" dirty="0">
                <a:solidFill>
                  <a:schemeClr val="accent2"/>
                </a:solidFill>
                <a:latin typeface="Times New Roman" panose="02020603050405020304" pitchFamily="2" charset="0"/>
              </a:endParaRPr>
            </a:p>
          </p:txBody>
        </p:sp>
      </p:grpSp>
      <p:sp>
        <p:nvSpPr>
          <p:cNvPr id="109601" name="Rectangle 31"/>
          <p:cNvSpPr/>
          <p:nvPr/>
        </p:nvSpPr>
        <p:spPr>
          <a:xfrm>
            <a:off x="685800" y="5867400"/>
            <a:ext cx="7772400" cy="990600"/>
          </a:xfrm>
          <a:prstGeom prst="rect">
            <a:avLst/>
          </a:prstGeom>
          <a:solidFill>
            <a:schemeClr val="bg1"/>
          </a:solidFill>
          <a:ln w="9525">
            <a:noFill/>
          </a:ln>
        </p:spPr>
        <p:txBody>
          <a:bodyPr anchor="t"/>
          <a:p>
            <a:pPr marL="1143000" lvl="2" indent="-228600" algn="l" eaLnBrk="1" hangingPunct="1">
              <a:lnSpc>
                <a:spcPct val="11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华文细黑" panose="02010600040101010101" pitchFamily="2" charset="-122"/>
              </a:rPr>
              <a:t>实质上是反映了类中对象之间的组合与分解关系</a:t>
            </a:r>
            <a:endParaRPr lang="zh-CN" altLang="en-US" sz="2800" b="1" dirty="0">
              <a:solidFill>
                <a:schemeClr val="accent2"/>
              </a:solidFill>
              <a:latin typeface="Times New Roman" panose="02020603050405020304" pitchFamily="2" charset="0"/>
              <a:ea typeface="华文细黑" panose="02010600040101010101" pitchFamily="2" charset="-122"/>
            </a:endParaRPr>
          </a:p>
        </p:txBody>
      </p:sp>
      <p:sp>
        <p:nvSpPr>
          <p:cNvPr id="109602" name="Rectangle 32"/>
          <p:cNvSpPr/>
          <p:nvPr/>
        </p:nvSpPr>
        <p:spPr>
          <a:xfrm>
            <a:off x="685800" y="4876800"/>
            <a:ext cx="7772400" cy="990600"/>
          </a:xfrm>
          <a:prstGeom prst="rect">
            <a:avLst/>
          </a:prstGeom>
          <a:solidFill>
            <a:srgbClr val="FFFFFF"/>
          </a:solidFill>
          <a:ln w="9525">
            <a:noFill/>
          </a:ln>
        </p:spPr>
        <p:txBody>
          <a:bodyPr anchor="t"/>
          <a:p>
            <a:pPr marL="742950" lvl="1" indent="-285750" algn="l" eaLnBrk="1" hangingPunct="1">
              <a:spcBef>
                <a:spcPct val="20000"/>
              </a:spcBef>
              <a:buFont typeface="Wingdings" panose="05000000000000000000" pitchFamily="2" charset="2"/>
              <a:buChar char="Ø"/>
            </a:pPr>
            <a:r>
              <a:rPr lang="zh-CN" altLang="en-US" sz="2800" b="1" dirty="0">
                <a:latin typeface="Times New Roman" panose="02020603050405020304" pitchFamily="2" charset="0"/>
                <a:ea typeface="华文细黑" panose="02010600040101010101" pitchFamily="2" charset="-122"/>
              </a:rPr>
              <a:t>类的聚合与分解关系具有三种语义</a:t>
            </a:r>
            <a:endParaRPr lang="zh-CN" altLang="en-US" sz="2800" b="1" dirty="0">
              <a:latin typeface="Times New Roman" panose="02020603050405020304" pitchFamily="2" charset="0"/>
              <a:ea typeface="华文细黑" panose="02010600040101010101" pitchFamily="2" charset="-122"/>
            </a:endParaRPr>
          </a:p>
          <a:p>
            <a:pPr marL="1143000" lvl="2" indent="-228600" algn="l" eaLnBrk="1" hangingPunct="1">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华文细黑" panose="02010600040101010101" pitchFamily="2" charset="-122"/>
              </a:rPr>
              <a:t>组成语义，嵌套语义，联系语义</a:t>
            </a:r>
            <a:r>
              <a:rPr lang="zh-CN" altLang="en-US" b="1" dirty="0">
                <a:latin typeface="Times New Roman" panose="02020603050405020304" pitchFamily="2" charset="0"/>
              </a:rPr>
              <a:t> </a:t>
            </a:r>
            <a:endParaRPr lang="zh-CN" altLang="en-US"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602"/>
                                        </p:tgtEl>
                                        <p:attrNameLst>
                                          <p:attrName>style.visibility</p:attrName>
                                        </p:attrNameLst>
                                      </p:cBhvr>
                                      <p:to>
                                        <p:strVal val="visible"/>
                                      </p:to>
                                    </p:set>
                                    <p:anim calcmode="lin" valueType="num">
                                      <p:cBhvr additive="base">
                                        <p:cTn id="7" dur="500" fill="hold"/>
                                        <p:tgtEl>
                                          <p:spTgt spid="109602"/>
                                        </p:tgtEl>
                                        <p:attrNameLst>
                                          <p:attrName>ppt_x</p:attrName>
                                        </p:attrNameLst>
                                      </p:cBhvr>
                                      <p:tavLst>
                                        <p:tav tm="0">
                                          <p:val>
                                            <p:strVal val="#ppt_x"/>
                                          </p:val>
                                        </p:tav>
                                        <p:tav tm="100000">
                                          <p:val>
                                            <p:strVal val="#ppt_x"/>
                                          </p:val>
                                        </p:tav>
                                      </p:tavLst>
                                    </p:anim>
                                    <p:anim calcmode="lin" valueType="num">
                                      <p:cBhvr additive="base">
                                        <p:cTn id="8" dur="500" fill="hold"/>
                                        <p:tgtEl>
                                          <p:spTgt spid="109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601"/>
                                        </p:tgtEl>
                                        <p:attrNameLst>
                                          <p:attrName>style.visibility</p:attrName>
                                        </p:attrNameLst>
                                      </p:cBhvr>
                                      <p:to>
                                        <p:strVal val="visible"/>
                                      </p:to>
                                    </p:set>
                                    <p:anim calcmode="lin" valueType="num">
                                      <p:cBhvr additive="base">
                                        <p:cTn id="13" dur="500" fill="hold"/>
                                        <p:tgtEl>
                                          <p:spTgt spid="109601"/>
                                        </p:tgtEl>
                                        <p:attrNameLst>
                                          <p:attrName>ppt_x</p:attrName>
                                        </p:attrNameLst>
                                      </p:cBhvr>
                                      <p:tavLst>
                                        <p:tav tm="0">
                                          <p:val>
                                            <p:strVal val="#ppt_x"/>
                                          </p:val>
                                        </p:tav>
                                        <p:tav tm="100000">
                                          <p:val>
                                            <p:strVal val="#ppt_x"/>
                                          </p:val>
                                        </p:tav>
                                      </p:tavLst>
                                    </p:anim>
                                    <p:anim calcmode="lin" valueType="num">
                                      <p:cBhvr additive="base">
                                        <p:cTn id="14" dur="500" fill="hold"/>
                                        <p:tgtEl>
                                          <p:spTgt spid="109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1" grpId="0" animBg="1"/>
      <p:bldP spid="10960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0594" name="Rectangle 3"/>
          <p:cNvSpPr>
            <a:spLocks noGrp="1"/>
          </p:cNvSpPr>
          <p:nvPr>
            <p:ph idx="4294967295"/>
          </p:nvPr>
        </p:nvSpPr>
        <p:spPr/>
        <p:txBody>
          <a:bodyPr wrap="square" anchor="t"/>
          <a:p>
            <a:pPr eaLnBrk="1" hangingPunct="1">
              <a:buNone/>
            </a:pPr>
            <a:r>
              <a:rPr lang="zh-CN" altLang="en-US"/>
              <a:t>【例】类的聚合与分解关系</a:t>
            </a:r>
            <a:endParaRPr lang="zh-CN" altLang="en-US"/>
          </a:p>
        </p:txBody>
      </p:sp>
      <p:sp>
        <p:nvSpPr>
          <p:cNvPr id="11059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059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10597"/>
          <p:cNvGrpSpPr/>
          <p:nvPr/>
        </p:nvGrpSpPr>
        <p:grpSpPr>
          <a:xfrm>
            <a:off x="990600" y="1585913"/>
            <a:ext cx="7243763" cy="4738687"/>
            <a:chOff x="0" y="0"/>
            <a:chExt cx="4563" cy="2985"/>
          </a:xfrm>
        </p:grpSpPr>
        <p:sp>
          <p:nvSpPr>
            <p:cNvPr id="110598" name="Rectangle 5"/>
            <p:cNvSpPr/>
            <p:nvPr/>
          </p:nvSpPr>
          <p:spPr>
            <a:xfrm>
              <a:off x="1226" y="2793"/>
              <a:ext cx="1920" cy="192"/>
            </a:xfrm>
            <a:prstGeom prst="rect">
              <a:avLst/>
            </a:prstGeom>
            <a:noFill/>
            <a:ln w="9525">
              <a:noFill/>
            </a:ln>
          </p:spPr>
          <p:txBody>
            <a:bodyPr wrap="none" lIns="0" tIns="0" rIns="0" bIns="0" anchor="t">
              <a:spAutoFit/>
            </a:bodyPr>
            <a:p>
              <a:pPr algn="ctr"/>
              <a:r>
                <a:rPr lang="zh-CN" altLang="en-US" sz="2000" b="1" dirty="0">
                  <a:solidFill>
                    <a:schemeClr val="accent2"/>
                  </a:solidFill>
                  <a:latin typeface="宋体" panose="02010600030101010101" pitchFamily="2" charset="-122"/>
                </a:rPr>
                <a:t>类的聚合与分解层次结构图</a:t>
              </a:r>
              <a:endParaRPr lang="zh-CN" altLang="en-US" sz="2000" b="1" dirty="0">
                <a:solidFill>
                  <a:schemeClr val="accent2"/>
                </a:solidFill>
                <a:latin typeface="Times New Roman" panose="02020603050405020304" pitchFamily="2" charset="0"/>
              </a:endParaRPr>
            </a:p>
          </p:txBody>
        </p:sp>
        <p:sp>
          <p:nvSpPr>
            <p:cNvPr id="110599" name="Rectangle 15"/>
            <p:cNvSpPr/>
            <p:nvPr/>
          </p:nvSpPr>
          <p:spPr>
            <a:xfrm>
              <a:off x="0" y="0"/>
              <a:ext cx="1082" cy="2104"/>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0600" name="Rectangle 16"/>
            <p:cNvSpPr/>
            <p:nvPr/>
          </p:nvSpPr>
          <p:spPr>
            <a:xfrm>
              <a:off x="215" y="35"/>
              <a:ext cx="240" cy="144"/>
            </a:xfrm>
            <a:prstGeom prst="rect">
              <a:avLst/>
            </a:prstGeom>
            <a:noFill/>
            <a:ln w="9525">
              <a:noFill/>
            </a:ln>
          </p:spPr>
          <p:txBody>
            <a:bodyPr wrap="none" lIns="0" tIns="0" rIns="0" bIns="0" anchor="t">
              <a:spAutoFit/>
            </a:bodyPr>
            <a:p>
              <a:pPr algn="ctr"/>
              <a:r>
                <a:rPr lang="zh-CN" altLang="en-US" sz="1500" dirty="0">
                  <a:solidFill>
                    <a:srgbClr val="FF00FF"/>
                  </a:solidFill>
                  <a:latin typeface="宋体" panose="02010600030101010101" pitchFamily="2" charset="-122"/>
                </a:rPr>
                <a:t>学生</a:t>
              </a:r>
              <a:endParaRPr lang="zh-CN" altLang="en-US" dirty="0">
                <a:latin typeface="Times New Roman" panose="02020603050405020304" pitchFamily="2" charset="0"/>
              </a:endParaRPr>
            </a:p>
          </p:txBody>
        </p:sp>
        <p:sp>
          <p:nvSpPr>
            <p:cNvPr id="110601" name="Rectangle 18"/>
            <p:cNvSpPr/>
            <p:nvPr/>
          </p:nvSpPr>
          <p:spPr>
            <a:xfrm>
              <a:off x="215" y="218"/>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学号</a:t>
              </a:r>
              <a:endParaRPr lang="zh-CN" altLang="en-US" dirty="0">
                <a:latin typeface="Times New Roman" panose="02020603050405020304" pitchFamily="2" charset="0"/>
              </a:endParaRPr>
            </a:p>
          </p:txBody>
        </p:sp>
        <p:sp>
          <p:nvSpPr>
            <p:cNvPr id="110602" name="Rectangle 20"/>
            <p:cNvSpPr/>
            <p:nvPr/>
          </p:nvSpPr>
          <p:spPr>
            <a:xfrm>
              <a:off x="215" y="402"/>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姓名</a:t>
              </a:r>
              <a:endParaRPr lang="zh-CN" altLang="en-US" dirty="0">
                <a:latin typeface="Times New Roman" panose="02020603050405020304" pitchFamily="2" charset="0"/>
              </a:endParaRPr>
            </a:p>
          </p:txBody>
        </p:sp>
        <p:sp>
          <p:nvSpPr>
            <p:cNvPr id="110603" name="Rectangle 22"/>
            <p:cNvSpPr/>
            <p:nvPr/>
          </p:nvSpPr>
          <p:spPr>
            <a:xfrm>
              <a:off x="215" y="585"/>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性别</a:t>
              </a:r>
              <a:endParaRPr lang="zh-CN" altLang="en-US" dirty="0">
                <a:latin typeface="Times New Roman" panose="02020603050405020304" pitchFamily="2" charset="0"/>
              </a:endParaRPr>
            </a:p>
          </p:txBody>
        </p:sp>
        <p:sp>
          <p:nvSpPr>
            <p:cNvPr id="110604" name="Rectangle 24"/>
            <p:cNvSpPr/>
            <p:nvPr/>
          </p:nvSpPr>
          <p:spPr>
            <a:xfrm>
              <a:off x="212" y="768"/>
              <a:ext cx="48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出生日期</a:t>
              </a:r>
              <a:endParaRPr lang="zh-CN" altLang="en-US" dirty="0">
                <a:latin typeface="Times New Roman" panose="02020603050405020304" pitchFamily="2" charset="0"/>
              </a:endParaRPr>
            </a:p>
          </p:txBody>
        </p:sp>
        <p:sp>
          <p:nvSpPr>
            <p:cNvPr id="110605" name="Rectangle 26"/>
            <p:cNvSpPr/>
            <p:nvPr/>
          </p:nvSpPr>
          <p:spPr>
            <a:xfrm>
              <a:off x="215" y="943"/>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年龄</a:t>
              </a:r>
              <a:endParaRPr lang="zh-CN" altLang="en-US" dirty="0">
                <a:latin typeface="Times New Roman" panose="02020603050405020304" pitchFamily="2" charset="0"/>
              </a:endParaRPr>
            </a:p>
          </p:txBody>
        </p:sp>
        <p:sp>
          <p:nvSpPr>
            <p:cNvPr id="110606" name="Rectangle 28"/>
            <p:cNvSpPr/>
            <p:nvPr/>
          </p:nvSpPr>
          <p:spPr>
            <a:xfrm>
              <a:off x="215" y="1126"/>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系别</a:t>
              </a:r>
              <a:endParaRPr lang="zh-CN" altLang="en-US" dirty="0">
                <a:latin typeface="Times New Roman" panose="02020603050405020304" pitchFamily="2" charset="0"/>
              </a:endParaRPr>
            </a:p>
          </p:txBody>
        </p:sp>
        <p:sp>
          <p:nvSpPr>
            <p:cNvPr id="110607" name="Rectangle 30"/>
            <p:cNvSpPr/>
            <p:nvPr/>
          </p:nvSpPr>
          <p:spPr>
            <a:xfrm>
              <a:off x="215" y="1309"/>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课程</a:t>
              </a:r>
              <a:endParaRPr lang="zh-CN" altLang="en-US" dirty="0">
                <a:latin typeface="Times New Roman" panose="02020603050405020304" pitchFamily="2" charset="0"/>
              </a:endParaRPr>
            </a:p>
          </p:txBody>
        </p:sp>
        <p:sp>
          <p:nvSpPr>
            <p:cNvPr id="110608" name="Rectangle 33"/>
            <p:cNvSpPr/>
            <p:nvPr/>
          </p:nvSpPr>
          <p:spPr>
            <a:xfrm>
              <a:off x="164" y="1493"/>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0609" name="Rectangle 34"/>
            <p:cNvSpPr/>
            <p:nvPr/>
          </p:nvSpPr>
          <p:spPr>
            <a:xfrm>
              <a:off x="215" y="1676"/>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选课</a:t>
              </a:r>
              <a:endParaRPr lang="zh-CN" altLang="en-US" dirty="0">
                <a:latin typeface="Times New Roman" panose="02020603050405020304" pitchFamily="2" charset="0"/>
              </a:endParaRPr>
            </a:p>
          </p:txBody>
        </p:sp>
        <p:sp>
          <p:nvSpPr>
            <p:cNvPr id="110610" name="Rectangle 35"/>
            <p:cNvSpPr/>
            <p:nvPr/>
          </p:nvSpPr>
          <p:spPr>
            <a:xfrm>
              <a:off x="486" y="1667"/>
              <a:ext cx="11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0611" name="Rectangle 37"/>
            <p:cNvSpPr/>
            <p:nvPr/>
          </p:nvSpPr>
          <p:spPr>
            <a:xfrm>
              <a:off x="204" y="1850"/>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0612" name="Rectangle 39"/>
            <p:cNvSpPr/>
            <p:nvPr/>
          </p:nvSpPr>
          <p:spPr>
            <a:xfrm>
              <a:off x="0" y="175"/>
              <a:ext cx="1071" cy="17"/>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13" name="Rectangle 40"/>
            <p:cNvSpPr/>
            <p:nvPr/>
          </p:nvSpPr>
          <p:spPr>
            <a:xfrm>
              <a:off x="0" y="1632"/>
              <a:ext cx="1071" cy="18"/>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14" name="Rectangle 41"/>
            <p:cNvSpPr/>
            <p:nvPr/>
          </p:nvSpPr>
          <p:spPr>
            <a:xfrm>
              <a:off x="1607" y="0"/>
              <a:ext cx="680" cy="1013"/>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0615" name="Rectangle 42"/>
            <p:cNvSpPr/>
            <p:nvPr/>
          </p:nvSpPr>
          <p:spPr>
            <a:xfrm>
              <a:off x="1821" y="35"/>
              <a:ext cx="240" cy="144"/>
            </a:xfrm>
            <a:prstGeom prst="rect">
              <a:avLst/>
            </a:prstGeom>
            <a:noFill/>
            <a:ln w="9525">
              <a:noFill/>
            </a:ln>
          </p:spPr>
          <p:txBody>
            <a:bodyPr wrap="none" lIns="0" tIns="0" rIns="0" bIns="0" anchor="t">
              <a:spAutoFit/>
            </a:bodyPr>
            <a:p>
              <a:pPr algn="ctr"/>
              <a:r>
                <a:rPr lang="zh-CN" altLang="en-US" sz="1500" dirty="0">
                  <a:solidFill>
                    <a:srgbClr val="FF00FF"/>
                  </a:solidFill>
                  <a:latin typeface="宋体" panose="02010600030101010101" pitchFamily="2" charset="-122"/>
                </a:rPr>
                <a:t>日期</a:t>
              </a:r>
              <a:endParaRPr lang="zh-CN" altLang="en-US" dirty="0">
                <a:latin typeface="Times New Roman" panose="02020603050405020304" pitchFamily="2" charset="0"/>
              </a:endParaRPr>
            </a:p>
          </p:txBody>
        </p:sp>
        <p:sp>
          <p:nvSpPr>
            <p:cNvPr id="110616" name="Rectangle 44"/>
            <p:cNvSpPr/>
            <p:nvPr/>
          </p:nvSpPr>
          <p:spPr>
            <a:xfrm>
              <a:off x="1797" y="218"/>
              <a:ext cx="12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年</a:t>
              </a:r>
              <a:endParaRPr lang="zh-CN" altLang="en-US" dirty="0">
                <a:latin typeface="Times New Roman" panose="02020603050405020304" pitchFamily="2" charset="0"/>
              </a:endParaRPr>
            </a:p>
          </p:txBody>
        </p:sp>
        <p:sp>
          <p:nvSpPr>
            <p:cNvPr id="110617" name="Rectangle 46"/>
            <p:cNvSpPr/>
            <p:nvPr/>
          </p:nvSpPr>
          <p:spPr>
            <a:xfrm>
              <a:off x="1797" y="402"/>
              <a:ext cx="12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月</a:t>
              </a:r>
              <a:endParaRPr lang="zh-CN" altLang="en-US" dirty="0">
                <a:latin typeface="Times New Roman" panose="02020603050405020304" pitchFamily="2" charset="0"/>
              </a:endParaRPr>
            </a:p>
          </p:txBody>
        </p:sp>
        <p:sp>
          <p:nvSpPr>
            <p:cNvPr id="110618" name="Rectangle 48"/>
            <p:cNvSpPr/>
            <p:nvPr/>
          </p:nvSpPr>
          <p:spPr>
            <a:xfrm>
              <a:off x="1797" y="585"/>
              <a:ext cx="12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日</a:t>
              </a:r>
              <a:endParaRPr lang="zh-CN" altLang="en-US" dirty="0">
                <a:latin typeface="Times New Roman" panose="02020603050405020304" pitchFamily="2" charset="0"/>
              </a:endParaRPr>
            </a:p>
          </p:txBody>
        </p:sp>
        <p:sp>
          <p:nvSpPr>
            <p:cNvPr id="110619" name="Rectangle 50"/>
            <p:cNvSpPr/>
            <p:nvPr/>
          </p:nvSpPr>
          <p:spPr>
            <a:xfrm>
              <a:off x="1770" y="768"/>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0620" name="Rectangle 51"/>
            <p:cNvSpPr/>
            <p:nvPr/>
          </p:nvSpPr>
          <p:spPr>
            <a:xfrm>
              <a:off x="1607" y="812"/>
              <a:ext cx="669" cy="17"/>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21" name="Rectangle 52"/>
            <p:cNvSpPr/>
            <p:nvPr/>
          </p:nvSpPr>
          <p:spPr>
            <a:xfrm>
              <a:off x="1607" y="175"/>
              <a:ext cx="669" cy="17"/>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22" name="Rectangle 53"/>
            <p:cNvSpPr/>
            <p:nvPr/>
          </p:nvSpPr>
          <p:spPr>
            <a:xfrm>
              <a:off x="3079" y="96"/>
              <a:ext cx="949" cy="917"/>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0623" name="Rectangle 54"/>
            <p:cNvSpPr/>
            <p:nvPr/>
          </p:nvSpPr>
          <p:spPr>
            <a:xfrm>
              <a:off x="3294" y="131"/>
              <a:ext cx="240" cy="144"/>
            </a:xfrm>
            <a:prstGeom prst="rect">
              <a:avLst/>
            </a:prstGeom>
            <a:noFill/>
            <a:ln w="9525">
              <a:noFill/>
            </a:ln>
          </p:spPr>
          <p:txBody>
            <a:bodyPr wrap="none" lIns="0" tIns="0" rIns="0" bIns="0" anchor="t">
              <a:spAutoFit/>
            </a:bodyPr>
            <a:p>
              <a:pPr algn="ctr"/>
              <a:r>
                <a:rPr lang="zh-CN" altLang="en-US" sz="1500" dirty="0">
                  <a:solidFill>
                    <a:srgbClr val="FF00FF"/>
                  </a:solidFill>
                  <a:latin typeface="宋体" panose="02010600030101010101" pitchFamily="2" charset="-122"/>
                </a:rPr>
                <a:t>系别</a:t>
              </a:r>
              <a:endParaRPr lang="zh-CN" altLang="en-US" dirty="0">
                <a:latin typeface="Times New Roman" panose="02020603050405020304" pitchFamily="2" charset="0"/>
              </a:endParaRPr>
            </a:p>
          </p:txBody>
        </p:sp>
        <p:sp>
          <p:nvSpPr>
            <p:cNvPr id="110624" name="Rectangle 56"/>
            <p:cNvSpPr/>
            <p:nvPr/>
          </p:nvSpPr>
          <p:spPr>
            <a:xfrm>
              <a:off x="3294" y="314"/>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名称</a:t>
              </a:r>
              <a:endParaRPr lang="zh-CN" altLang="en-US" dirty="0">
                <a:latin typeface="Times New Roman" panose="02020603050405020304" pitchFamily="2" charset="0"/>
              </a:endParaRPr>
            </a:p>
          </p:txBody>
        </p:sp>
        <p:sp>
          <p:nvSpPr>
            <p:cNvPr id="110625" name="Rectangle 58"/>
            <p:cNvSpPr/>
            <p:nvPr/>
          </p:nvSpPr>
          <p:spPr>
            <a:xfrm>
              <a:off x="3294" y="489"/>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地址</a:t>
              </a:r>
              <a:endParaRPr lang="zh-CN" altLang="en-US" dirty="0">
                <a:latin typeface="Times New Roman" panose="02020603050405020304" pitchFamily="2" charset="0"/>
              </a:endParaRPr>
            </a:p>
          </p:txBody>
        </p:sp>
        <p:sp>
          <p:nvSpPr>
            <p:cNvPr id="110626" name="Rectangle 60"/>
            <p:cNvSpPr/>
            <p:nvPr/>
          </p:nvSpPr>
          <p:spPr>
            <a:xfrm>
              <a:off x="3294" y="672"/>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电话</a:t>
              </a:r>
              <a:endParaRPr lang="zh-CN" altLang="en-US" dirty="0">
                <a:latin typeface="Times New Roman" panose="02020603050405020304" pitchFamily="2" charset="0"/>
              </a:endParaRPr>
            </a:p>
          </p:txBody>
        </p:sp>
        <p:sp>
          <p:nvSpPr>
            <p:cNvPr id="110627" name="Rectangle 62"/>
            <p:cNvSpPr/>
            <p:nvPr/>
          </p:nvSpPr>
          <p:spPr>
            <a:xfrm>
              <a:off x="3079" y="271"/>
              <a:ext cx="938" cy="17"/>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28" name="Rectangle 63"/>
            <p:cNvSpPr/>
            <p:nvPr/>
          </p:nvSpPr>
          <p:spPr>
            <a:xfrm>
              <a:off x="3079" y="812"/>
              <a:ext cx="938" cy="17"/>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29" name="Rectangle 64"/>
            <p:cNvSpPr/>
            <p:nvPr/>
          </p:nvSpPr>
          <p:spPr>
            <a:xfrm>
              <a:off x="1339" y="1187"/>
              <a:ext cx="1350" cy="1091"/>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0630" name="Rectangle 65"/>
            <p:cNvSpPr/>
            <p:nvPr/>
          </p:nvSpPr>
          <p:spPr>
            <a:xfrm>
              <a:off x="1553" y="1222"/>
              <a:ext cx="240" cy="144"/>
            </a:xfrm>
            <a:prstGeom prst="rect">
              <a:avLst/>
            </a:prstGeom>
            <a:noFill/>
            <a:ln w="9525">
              <a:noFill/>
            </a:ln>
          </p:spPr>
          <p:txBody>
            <a:bodyPr wrap="none" lIns="0" tIns="0" rIns="0" bIns="0" anchor="t">
              <a:spAutoFit/>
            </a:bodyPr>
            <a:p>
              <a:pPr algn="ctr"/>
              <a:r>
                <a:rPr lang="zh-CN" altLang="en-US" sz="1500" dirty="0">
                  <a:solidFill>
                    <a:srgbClr val="FF00FF"/>
                  </a:solidFill>
                  <a:latin typeface="宋体" panose="02010600030101010101" pitchFamily="2" charset="-122"/>
                </a:rPr>
                <a:t>课程</a:t>
              </a:r>
              <a:endParaRPr lang="zh-CN" altLang="en-US" dirty="0">
                <a:latin typeface="Times New Roman" panose="02020603050405020304" pitchFamily="2" charset="0"/>
              </a:endParaRPr>
            </a:p>
          </p:txBody>
        </p:sp>
        <p:sp>
          <p:nvSpPr>
            <p:cNvPr id="110631" name="Rectangle 67"/>
            <p:cNvSpPr/>
            <p:nvPr/>
          </p:nvSpPr>
          <p:spPr>
            <a:xfrm>
              <a:off x="1576" y="1397"/>
              <a:ext cx="36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课程号</a:t>
              </a:r>
              <a:endParaRPr lang="zh-CN" altLang="en-US" dirty="0">
                <a:latin typeface="Times New Roman" panose="02020603050405020304" pitchFamily="2" charset="0"/>
              </a:endParaRPr>
            </a:p>
          </p:txBody>
        </p:sp>
        <p:sp>
          <p:nvSpPr>
            <p:cNvPr id="110632" name="Rectangle 69"/>
            <p:cNvSpPr/>
            <p:nvPr/>
          </p:nvSpPr>
          <p:spPr>
            <a:xfrm>
              <a:off x="1576" y="1580"/>
              <a:ext cx="36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课程名</a:t>
              </a:r>
              <a:endParaRPr lang="zh-CN" altLang="en-US" dirty="0">
                <a:latin typeface="Times New Roman" panose="02020603050405020304" pitchFamily="2" charset="0"/>
              </a:endParaRPr>
            </a:p>
          </p:txBody>
        </p:sp>
        <p:sp>
          <p:nvSpPr>
            <p:cNvPr id="110633" name="Rectangle 71"/>
            <p:cNvSpPr/>
            <p:nvPr/>
          </p:nvSpPr>
          <p:spPr>
            <a:xfrm>
              <a:off x="1580" y="1763"/>
              <a:ext cx="60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先修课程号</a:t>
              </a:r>
              <a:endParaRPr lang="zh-CN" altLang="en-US" dirty="0">
                <a:latin typeface="Times New Roman" panose="02020603050405020304" pitchFamily="2" charset="0"/>
              </a:endParaRPr>
            </a:p>
          </p:txBody>
        </p:sp>
        <p:sp>
          <p:nvSpPr>
            <p:cNvPr id="110634" name="Rectangle 74"/>
            <p:cNvSpPr/>
            <p:nvPr/>
          </p:nvSpPr>
          <p:spPr>
            <a:xfrm>
              <a:off x="1604" y="1946"/>
              <a:ext cx="48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主讲教师</a:t>
              </a:r>
              <a:endParaRPr lang="zh-CN" altLang="en-US" dirty="0">
                <a:latin typeface="Times New Roman" panose="02020603050405020304" pitchFamily="2" charset="0"/>
              </a:endParaRPr>
            </a:p>
          </p:txBody>
        </p:sp>
        <p:sp>
          <p:nvSpPr>
            <p:cNvPr id="110635" name="Rectangle 76"/>
            <p:cNvSpPr/>
            <p:nvPr/>
          </p:nvSpPr>
          <p:spPr>
            <a:xfrm>
              <a:off x="1502" y="2130"/>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0636" name="Rectangle 77"/>
            <p:cNvSpPr/>
            <p:nvPr/>
          </p:nvSpPr>
          <p:spPr>
            <a:xfrm>
              <a:off x="1339" y="1353"/>
              <a:ext cx="1339" cy="17"/>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37" name="Rectangle 78"/>
            <p:cNvSpPr/>
            <p:nvPr/>
          </p:nvSpPr>
          <p:spPr>
            <a:xfrm>
              <a:off x="1339" y="2086"/>
              <a:ext cx="1339" cy="18"/>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nvGrpSpPr>
            <p:cNvPr id="110638" name="组合 110638"/>
            <p:cNvGrpSpPr/>
            <p:nvPr/>
          </p:nvGrpSpPr>
          <p:grpSpPr>
            <a:xfrm>
              <a:off x="792" y="96"/>
              <a:ext cx="815" cy="733"/>
              <a:chOff x="0" y="0"/>
              <a:chExt cx="815" cy="733"/>
            </a:xfrm>
          </p:grpSpPr>
          <p:sp>
            <p:nvSpPr>
              <p:cNvPr id="110639" name="Freeform 80"/>
              <p:cNvSpPr/>
              <p:nvPr/>
            </p:nvSpPr>
            <p:spPr>
              <a:xfrm>
                <a:off x="0" y="707"/>
                <a:ext cx="33" cy="26"/>
              </a:xfrm>
              <a:custGeom>
                <a:avLst/>
                <a:gdLst/>
                <a:ahLst/>
                <a:cxnLst>
                  <a:cxn ang="0">
                    <a:pos x="0" y="18"/>
                  </a:cxn>
                  <a:cxn ang="0">
                    <a:pos x="0" y="18"/>
                  </a:cxn>
                  <a:cxn ang="0">
                    <a:pos x="11" y="26"/>
                  </a:cxn>
                  <a:cxn ang="0">
                    <a:pos x="11" y="26"/>
                  </a:cxn>
                  <a:cxn ang="0">
                    <a:pos x="33" y="26"/>
                  </a:cxn>
                  <a:cxn ang="0">
                    <a:pos x="33" y="18"/>
                  </a:cxn>
                  <a:cxn ang="0">
                    <a:pos x="33" y="9"/>
                  </a:cxn>
                  <a:cxn ang="0">
                    <a:pos x="22" y="0"/>
                  </a:cxn>
                  <a:cxn ang="0">
                    <a:pos x="11" y="0"/>
                  </a:cxn>
                  <a:cxn ang="0">
                    <a:pos x="0" y="9"/>
                  </a:cxn>
                  <a:cxn ang="0">
                    <a:pos x="0" y="18"/>
                  </a:cxn>
                </a:cxnLst>
                <a:pathLst>
                  <a:path w="33" h="26">
                    <a:moveTo>
                      <a:pt x="0" y="18"/>
                    </a:moveTo>
                    <a:lnTo>
                      <a:pt x="0" y="18"/>
                    </a:lnTo>
                    <a:lnTo>
                      <a:pt x="11" y="26"/>
                    </a:lnTo>
                    <a:lnTo>
                      <a:pt x="33" y="26"/>
                    </a:lnTo>
                    <a:lnTo>
                      <a:pt x="33" y="18"/>
                    </a:lnTo>
                    <a:lnTo>
                      <a:pt x="33" y="9"/>
                    </a:lnTo>
                    <a:lnTo>
                      <a:pt x="22" y="0"/>
                    </a:lnTo>
                    <a:lnTo>
                      <a:pt x="11" y="0"/>
                    </a:lnTo>
                    <a:lnTo>
                      <a:pt x="0" y="9"/>
                    </a:lnTo>
                    <a:lnTo>
                      <a:pt x="0" y="18"/>
                    </a:lnTo>
                    <a:close/>
                  </a:path>
                </a:pathLst>
              </a:custGeom>
              <a:solidFill>
                <a:srgbClr val="000000"/>
              </a:solidFill>
              <a:ln w="9525">
                <a:noFill/>
              </a:ln>
            </p:spPr>
            <p:txBody>
              <a:bodyPr/>
              <a:p>
                <a:endParaRPr lang="zh-CN" altLang="en-US"/>
              </a:p>
            </p:txBody>
          </p:sp>
          <p:sp>
            <p:nvSpPr>
              <p:cNvPr id="110640" name="Freeform 81"/>
              <p:cNvSpPr/>
              <p:nvPr/>
            </p:nvSpPr>
            <p:spPr>
              <a:xfrm>
                <a:off x="33" y="672"/>
                <a:ext cx="34" cy="26"/>
              </a:xfrm>
              <a:custGeom>
                <a:avLst/>
                <a:gdLst/>
                <a:ahLst/>
                <a:cxnLst>
                  <a:cxn ang="0">
                    <a:pos x="0" y="9"/>
                  </a:cxn>
                  <a:cxn ang="0">
                    <a:pos x="0" y="18"/>
                  </a:cxn>
                  <a:cxn ang="0">
                    <a:pos x="12" y="26"/>
                  </a:cxn>
                  <a:cxn ang="0">
                    <a:pos x="23" y="26"/>
                  </a:cxn>
                  <a:cxn ang="0">
                    <a:pos x="34" y="18"/>
                  </a:cxn>
                  <a:cxn ang="0">
                    <a:pos x="34" y="18"/>
                  </a:cxn>
                  <a:cxn ang="0">
                    <a:pos x="34" y="9"/>
                  </a:cxn>
                  <a:cxn ang="0">
                    <a:pos x="23" y="0"/>
                  </a:cxn>
                  <a:cxn ang="0">
                    <a:pos x="12" y="0"/>
                  </a:cxn>
                  <a:cxn ang="0">
                    <a:pos x="0" y="9"/>
                  </a:cxn>
                </a:cxnLst>
                <a:pathLst>
                  <a:path w="34" h="26">
                    <a:moveTo>
                      <a:pt x="0" y="9"/>
                    </a:moveTo>
                    <a:lnTo>
                      <a:pt x="0" y="18"/>
                    </a:lnTo>
                    <a:lnTo>
                      <a:pt x="12" y="26"/>
                    </a:lnTo>
                    <a:lnTo>
                      <a:pt x="23" y="26"/>
                    </a:lnTo>
                    <a:lnTo>
                      <a:pt x="34" y="18"/>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41" name="Freeform 82"/>
              <p:cNvSpPr/>
              <p:nvPr/>
            </p:nvSpPr>
            <p:spPr>
              <a:xfrm>
                <a:off x="78" y="629"/>
                <a:ext cx="34" cy="26"/>
              </a:xfrm>
              <a:custGeom>
                <a:avLst/>
                <a:gdLst/>
                <a:ahLst/>
                <a:cxnLst>
                  <a:cxn ang="0">
                    <a:pos x="0" y="8"/>
                  </a:cxn>
                  <a:cxn ang="0">
                    <a:pos x="0" y="17"/>
                  </a:cxn>
                  <a:cxn ang="0">
                    <a:pos x="11" y="26"/>
                  </a:cxn>
                  <a:cxn ang="0">
                    <a:pos x="22" y="26"/>
                  </a:cxn>
                  <a:cxn ang="0">
                    <a:pos x="34" y="17"/>
                  </a:cxn>
                  <a:cxn ang="0">
                    <a:pos x="34" y="17"/>
                  </a:cxn>
                  <a:cxn ang="0">
                    <a:pos x="34" y="8"/>
                  </a:cxn>
                  <a:cxn ang="0">
                    <a:pos x="22" y="0"/>
                  </a:cxn>
                  <a:cxn ang="0">
                    <a:pos x="11" y="0"/>
                  </a:cxn>
                  <a:cxn ang="0">
                    <a:pos x="0" y="8"/>
                  </a:cxn>
                </a:cxnLst>
                <a:pathLst>
                  <a:path w="34" h="26">
                    <a:moveTo>
                      <a:pt x="0" y="8"/>
                    </a:moveTo>
                    <a:lnTo>
                      <a:pt x="0" y="17"/>
                    </a:lnTo>
                    <a:lnTo>
                      <a:pt x="11" y="26"/>
                    </a:lnTo>
                    <a:lnTo>
                      <a:pt x="22" y="26"/>
                    </a:lnTo>
                    <a:lnTo>
                      <a:pt x="34" y="17"/>
                    </a:lnTo>
                    <a:lnTo>
                      <a:pt x="34" y="8"/>
                    </a:lnTo>
                    <a:lnTo>
                      <a:pt x="22" y="0"/>
                    </a:lnTo>
                    <a:lnTo>
                      <a:pt x="11" y="0"/>
                    </a:lnTo>
                    <a:lnTo>
                      <a:pt x="0" y="8"/>
                    </a:lnTo>
                    <a:close/>
                  </a:path>
                </a:pathLst>
              </a:custGeom>
              <a:solidFill>
                <a:srgbClr val="000000"/>
              </a:solidFill>
              <a:ln w="9525">
                <a:noFill/>
              </a:ln>
            </p:spPr>
            <p:txBody>
              <a:bodyPr/>
              <a:p>
                <a:endParaRPr lang="zh-CN" altLang="en-US"/>
              </a:p>
            </p:txBody>
          </p:sp>
          <p:sp>
            <p:nvSpPr>
              <p:cNvPr id="110642" name="Freeform 83"/>
              <p:cNvSpPr/>
              <p:nvPr/>
            </p:nvSpPr>
            <p:spPr>
              <a:xfrm>
                <a:off x="123" y="594"/>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43" name="Freeform 84"/>
              <p:cNvSpPr/>
              <p:nvPr/>
            </p:nvSpPr>
            <p:spPr>
              <a:xfrm>
                <a:off x="167" y="550"/>
                <a:ext cx="34" cy="26"/>
              </a:xfrm>
              <a:custGeom>
                <a:avLst/>
                <a:gdLst/>
                <a:ahLst/>
                <a:cxnLst>
                  <a:cxn ang="0">
                    <a:pos x="0" y="9"/>
                  </a:cxn>
                  <a:cxn ang="0">
                    <a:pos x="0" y="18"/>
                  </a:cxn>
                  <a:cxn ang="0">
                    <a:pos x="12" y="26"/>
                  </a:cxn>
                  <a:cxn ang="0">
                    <a:pos x="23" y="26"/>
                  </a:cxn>
                  <a:cxn ang="0">
                    <a:pos x="34" y="18"/>
                  </a:cxn>
                  <a:cxn ang="0">
                    <a:pos x="34" y="18"/>
                  </a:cxn>
                  <a:cxn ang="0">
                    <a:pos x="34" y="9"/>
                  </a:cxn>
                  <a:cxn ang="0">
                    <a:pos x="23" y="0"/>
                  </a:cxn>
                  <a:cxn ang="0">
                    <a:pos x="12" y="0"/>
                  </a:cxn>
                  <a:cxn ang="0">
                    <a:pos x="0" y="9"/>
                  </a:cxn>
                </a:cxnLst>
                <a:pathLst>
                  <a:path w="34" h="26">
                    <a:moveTo>
                      <a:pt x="0" y="9"/>
                    </a:moveTo>
                    <a:lnTo>
                      <a:pt x="0" y="18"/>
                    </a:lnTo>
                    <a:lnTo>
                      <a:pt x="12" y="26"/>
                    </a:lnTo>
                    <a:lnTo>
                      <a:pt x="23" y="26"/>
                    </a:lnTo>
                    <a:lnTo>
                      <a:pt x="34" y="18"/>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44" name="Freeform 85"/>
              <p:cNvSpPr/>
              <p:nvPr/>
            </p:nvSpPr>
            <p:spPr>
              <a:xfrm>
                <a:off x="212" y="515"/>
                <a:ext cx="33" cy="26"/>
              </a:xfrm>
              <a:custGeom>
                <a:avLst/>
                <a:gdLst/>
                <a:ahLst/>
                <a:cxnLst>
                  <a:cxn ang="0">
                    <a:pos x="0" y="9"/>
                  </a:cxn>
                  <a:cxn ang="0">
                    <a:pos x="0" y="18"/>
                  </a:cxn>
                  <a:cxn ang="0">
                    <a:pos x="11" y="26"/>
                  </a:cxn>
                  <a:cxn ang="0">
                    <a:pos x="22" y="26"/>
                  </a:cxn>
                  <a:cxn ang="0">
                    <a:pos x="33" y="18"/>
                  </a:cxn>
                  <a:cxn ang="0">
                    <a:pos x="33" y="18"/>
                  </a:cxn>
                  <a:cxn ang="0">
                    <a:pos x="33" y="9"/>
                  </a:cxn>
                  <a:cxn ang="0">
                    <a:pos x="22" y="0"/>
                  </a:cxn>
                  <a:cxn ang="0">
                    <a:pos x="11" y="0"/>
                  </a:cxn>
                  <a:cxn ang="0">
                    <a:pos x="0" y="9"/>
                  </a:cxn>
                </a:cxnLst>
                <a:pathLst>
                  <a:path w="33" h="26">
                    <a:moveTo>
                      <a:pt x="0" y="9"/>
                    </a:moveTo>
                    <a:lnTo>
                      <a:pt x="0" y="18"/>
                    </a:lnTo>
                    <a:lnTo>
                      <a:pt x="11" y="26"/>
                    </a:lnTo>
                    <a:lnTo>
                      <a:pt x="22" y="26"/>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45" name="Freeform 86"/>
              <p:cNvSpPr/>
              <p:nvPr/>
            </p:nvSpPr>
            <p:spPr>
              <a:xfrm>
                <a:off x="257" y="472"/>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46" name="Freeform 87"/>
              <p:cNvSpPr/>
              <p:nvPr/>
            </p:nvSpPr>
            <p:spPr>
              <a:xfrm>
                <a:off x="301" y="437"/>
                <a:ext cx="34" cy="26"/>
              </a:xfrm>
              <a:custGeom>
                <a:avLst/>
                <a:gdLst/>
                <a:ahLst/>
                <a:cxnLst>
                  <a:cxn ang="0">
                    <a:pos x="0" y="8"/>
                  </a:cxn>
                  <a:cxn ang="0">
                    <a:pos x="0" y="17"/>
                  </a:cxn>
                  <a:cxn ang="0">
                    <a:pos x="11" y="26"/>
                  </a:cxn>
                  <a:cxn ang="0">
                    <a:pos x="23" y="26"/>
                  </a:cxn>
                  <a:cxn ang="0">
                    <a:pos x="34" y="17"/>
                  </a:cxn>
                  <a:cxn ang="0">
                    <a:pos x="34" y="17"/>
                  </a:cxn>
                  <a:cxn ang="0">
                    <a:pos x="34" y="8"/>
                  </a:cxn>
                  <a:cxn ang="0">
                    <a:pos x="23" y="0"/>
                  </a:cxn>
                  <a:cxn ang="0">
                    <a:pos x="11" y="0"/>
                  </a:cxn>
                  <a:cxn ang="0">
                    <a:pos x="0" y="8"/>
                  </a:cxn>
                </a:cxnLst>
                <a:pathLst>
                  <a:path w="34" h="26">
                    <a:moveTo>
                      <a:pt x="0" y="8"/>
                    </a:moveTo>
                    <a:lnTo>
                      <a:pt x="0" y="17"/>
                    </a:lnTo>
                    <a:lnTo>
                      <a:pt x="11" y="26"/>
                    </a:lnTo>
                    <a:lnTo>
                      <a:pt x="23" y="26"/>
                    </a:lnTo>
                    <a:lnTo>
                      <a:pt x="34" y="17"/>
                    </a:lnTo>
                    <a:lnTo>
                      <a:pt x="34" y="8"/>
                    </a:lnTo>
                    <a:lnTo>
                      <a:pt x="23" y="0"/>
                    </a:lnTo>
                    <a:lnTo>
                      <a:pt x="11" y="0"/>
                    </a:lnTo>
                    <a:lnTo>
                      <a:pt x="0" y="8"/>
                    </a:lnTo>
                    <a:close/>
                  </a:path>
                </a:pathLst>
              </a:custGeom>
              <a:solidFill>
                <a:srgbClr val="000000"/>
              </a:solidFill>
              <a:ln w="9525">
                <a:noFill/>
              </a:ln>
            </p:spPr>
            <p:txBody>
              <a:bodyPr/>
              <a:p>
                <a:endParaRPr lang="zh-CN" altLang="en-US"/>
              </a:p>
            </p:txBody>
          </p:sp>
          <p:sp>
            <p:nvSpPr>
              <p:cNvPr id="110647" name="Freeform 88"/>
              <p:cNvSpPr/>
              <p:nvPr/>
            </p:nvSpPr>
            <p:spPr>
              <a:xfrm>
                <a:off x="346" y="393"/>
                <a:ext cx="33" cy="26"/>
              </a:xfrm>
              <a:custGeom>
                <a:avLst/>
                <a:gdLst/>
                <a:ahLst/>
                <a:cxnLst>
                  <a:cxn ang="0">
                    <a:pos x="0" y="9"/>
                  </a:cxn>
                  <a:cxn ang="0">
                    <a:pos x="0" y="17"/>
                  </a:cxn>
                  <a:cxn ang="0">
                    <a:pos x="11" y="26"/>
                  </a:cxn>
                  <a:cxn ang="0">
                    <a:pos x="22" y="26"/>
                  </a:cxn>
                  <a:cxn ang="0">
                    <a:pos x="33" y="17"/>
                  </a:cxn>
                  <a:cxn ang="0">
                    <a:pos x="33" y="17"/>
                  </a:cxn>
                  <a:cxn ang="0">
                    <a:pos x="33" y="9"/>
                  </a:cxn>
                  <a:cxn ang="0">
                    <a:pos x="22" y="0"/>
                  </a:cxn>
                  <a:cxn ang="0">
                    <a:pos x="11" y="0"/>
                  </a:cxn>
                  <a:cxn ang="0">
                    <a:pos x="0" y="9"/>
                  </a:cxn>
                </a:cxnLst>
                <a:pathLst>
                  <a:path w="33" h="26">
                    <a:moveTo>
                      <a:pt x="0" y="9"/>
                    </a:moveTo>
                    <a:lnTo>
                      <a:pt x="0" y="17"/>
                    </a:lnTo>
                    <a:lnTo>
                      <a:pt x="11" y="26"/>
                    </a:lnTo>
                    <a:lnTo>
                      <a:pt x="22" y="26"/>
                    </a:lnTo>
                    <a:lnTo>
                      <a:pt x="33" y="17"/>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48" name="Freeform 89"/>
              <p:cNvSpPr/>
              <p:nvPr/>
            </p:nvSpPr>
            <p:spPr>
              <a:xfrm>
                <a:off x="391" y="358"/>
                <a:ext cx="33" cy="26"/>
              </a:xfrm>
              <a:custGeom>
                <a:avLst/>
                <a:gdLst/>
                <a:ahLst/>
                <a:cxnLst>
                  <a:cxn ang="0">
                    <a:pos x="0" y="9"/>
                  </a:cxn>
                  <a:cxn ang="0">
                    <a:pos x="0" y="18"/>
                  </a:cxn>
                  <a:cxn ang="0">
                    <a:pos x="11" y="26"/>
                  </a:cxn>
                  <a:cxn ang="0">
                    <a:pos x="22" y="26"/>
                  </a:cxn>
                  <a:cxn ang="0">
                    <a:pos x="33" y="18"/>
                  </a:cxn>
                  <a:cxn ang="0">
                    <a:pos x="33" y="18"/>
                  </a:cxn>
                  <a:cxn ang="0">
                    <a:pos x="33" y="9"/>
                  </a:cxn>
                  <a:cxn ang="0">
                    <a:pos x="22" y="0"/>
                  </a:cxn>
                  <a:cxn ang="0">
                    <a:pos x="11" y="0"/>
                  </a:cxn>
                  <a:cxn ang="0">
                    <a:pos x="0" y="9"/>
                  </a:cxn>
                </a:cxnLst>
                <a:pathLst>
                  <a:path w="33" h="26">
                    <a:moveTo>
                      <a:pt x="0" y="9"/>
                    </a:moveTo>
                    <a:lnTo>
                      <a:pt x="0" y="18"/>
                    </a:lnTo>
                    <a:lnTo>
                      <a:pt x="11" y="26"/>
                    </a:lnTo>
                    <a:lnTo>
                      <a:pt x="22" y="26"/>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49" name="Freeform 90"/>
              <p:cNvSpPr/>
              <p:nvPr/>
            </p:nvSpPr>
            <p:spPr>
              <a:xfrm>
                <a:off x="435" y="314"/>
                <a:ext cx="34" cy="27"/>
              </a:xfrm>
              <a:custGeom>
                <a:avLst/>
                <a:gdLst/>
                <a:ahLst/>
                <a:cxnLst>
                  <a:cxn ang="0">
                    <a:pos x="0" y="9"/>
                  </a:cxn>
                  <a:cxn ang="0">
                    <a:pos x="0" y="18"/>
                  </a:cxn>
                  <a:cxn ang="0">
                    <a:pos x="11" y="27"/>
                  </a:cxn>
                  <a:cxn ang="0">
                    <a:pos x="22" y="27"/>
                  </a:cxn>
                  <a:cxn ang="0">
                    <a:pos x="34" y="18"/>
                  </a:cxn>
                  <a:cxn ang="0">
                    <a:pos x="34" y="18"/>
                  </a:cxn>
                  <a:cxn ang="0">
                    <a:pos x="34" y="9"/>
                  </a:cxn>
                  <a:cxn ang="0">
                    <a:pos x="22" y="0"/>
                  </a:cxn>
                  <a:cxn ang="0">
                    <a:pos x="11" y="0"/>
                  </a:cxn>
                  <a:cxn ang="0">
                    <a:pos x="0" y="9"/>
                  </a:cxn>
                </a:cxnLst>
                <a:pathLst>
                  <a:path w="34" h="27">
                    <a:moveTo>
                      <a:pt x="0" y="9"/>
                    </a:moveTo>
                    <a:lnTo>
                      <a:pt x="0" y="18"/>
                    </a:lnTo>
                    <a:lnTo>
                      <a:pt x="11" y="27"/>
                    </a:lnTo>
                    <a:lnTo>
                      <a:pt x="22" y="27"/>
                    </a:lnTo>
                    <a:lnTo>
                      <a:pt x="34" y="18"/>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50" name="Freeform 91"/>
              <p:cNvSpPr/>
              <p:nvPr/>
            </p:nvSpPr>
            <p:spPr>
              <a:xfrm>
                <a:off x="480" y="280"/>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51" name="Freeform 92"/>
              <p:cNvSpPr/>
              <p:nvPr/>
            </p:nvSpPr>
            <p:spPr>
              <a:xfrm>
                <a:off x="524" y="236"/>
                <a:ext cx="34" cy="26"/>
              </a:xfrm>
              <a:custGeom>
                <a:avLst/>
                <a:gdLst/>
                <a:ahLst/>
                <a:cxnLst>
                  <a:cxn ang="0">
                    <a:pos x="0" y="9"/>
                  </a:cxn>
                  <a:cxn ang="0">
                    <a:pos x="0" y="17"/>
                  </a:cxn>
                  <a:cxn ang="0">
                    <a:pos x="12" y="26"/>
                  </a:cxn>
                  <a:cxn ang="0">
                    <a:pos x="23" y="26"/>
                  </a:cxn>
                  <a:cxn ang="0">
                    <a:pos x="34" y="17"/>
                  </a:cxn>
                  <a:cxn ang="0">
                    <a:pos x="34" y="17"/>
                  </a:cxn>
                  <a:cxn ang="0">
                    <a:pos x="34" y="9"/>
                  </a:cxn>
                  <a:cxn ang="0">
                    <a:pos x="23" y="0"/>
                  </a:cxn>
                  <a:cxn ang="0">
                    <a:pos x="12" y="0"/>
                  </a:cxn>
                  <a:cxn ang="0">
                    <a:pos x="0" y="9"/>
                  </a:cxn>
                </a:cxnLst>
                <a:pathLst>
                  <a:path w="34" h="26">
                    <a:moveTo>
                      <a:pt x="0" y="9"/>
                    </a:moveTo>
                    <a:lnTo>
                      <a:pt x="0" y="17"/>
                    </a:lnTo>
                    <a:lnTo>
                      <a:pt x="12" y="26"/>
                    </a:lnTo>
                    <a:lnTo>
                      <a:pt x="23" y="26"/>
                    </a:lnTo>
                    <a:lnTo>
                      <a:pt x="34" y="17"/>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52" name="Freeform 93"/>
              <p:cNvSpPr/>
              <p:nvPr/>
            </p:nvSpPr>
            <p:spPr>
              <a:xfrm>
                <a:off x="569" y="201"/>
                <a:ext cx="34" cy="26"/>
              </a:xfrm>
              <a:custGeom>
                <a:avLst/>
                <a:gdLst/>
                <a:ahLst/>
                <a:cxnLst>
                  <a:cxn ang="0">
                    <a:pos x="0" y="9"/>
                  </a:cxn>
                  <a:cxn ang="0">
                    <a:pos x="0" y="17"/>
                  </a:cxn>
                  <a:cxn ang="0">
                    <a:pos x="11" y="26"/>
                  </a:cxn>
                  <a:cxn ang="0">
                    <a:pos x="22" y="26"/>
                  </a:cxn>
                  <a:cxn ang="0">
                    <a:pos x="34" y="17"/>
                  </a:cxn>
                  <a:cxn ang="0">
                    <a:pos x="34" y="17"/>
                  </a:cxn>
                  <a:cxn ang="0">
                    <a:pos x="34" y="9"/>
                  </a:cxn>
                  <a:cxn ang="0">
                    <a:pos x="22" y="0"/>
                  </a:cxn>
                  <a:cxn ang="0">
                    <a:pos x="11" y="0"/>
                  </a:cxn>
                  <a:cxn ang="0">
                    <a:pos x="0" y="9"/>
                  </a:cxn>
                </a:cxnLst>
                <a:pathLst>
                  <a:path w="34" h="26">
                    <a:moveTo>
                      <a:pt x="0" y="9"/>
                    </a:moveTo>
                    <a:lnTo>
                      <a:pt x="0" y="17"/>
                    </a:lnTo>
                    <a:lnTo>
                      <a:pt x="11" y="26"/>
                    </a:lnTo>
                    <a:lnTo>
                      <a:pt x="22" y="26"/>
                    </a:lnTo>
                    <a:lnTo>
                      <a:pt x="34" y="17"/>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53" name="Freeform 94"/>
              <p:cNvSpPr/>
              <p:nvPr/>
            </p:nvSpPr>
            <p:spPr>
              <a:xfrm>
                <a:off x="614" y="157"/>
                <a:ext cx="33" cy="27"/>
              </a:xfrm>
              <a:custGeom>
                <a:avLst/>
                <a:gdLst/>
                <a:ahLst/>
                <a:cxnLst>
                  <a:cxn ang="0">
                    <a:pos x="0" y="9"/>
                  </a:cxn>
                  <a:cxn ang="0">
                    <a:pos x="0" y="18"/>
                  </a:cxn>
                  <a:cxn ang="0">
                    <a:pos x="11" y="27"/>
                  </a:cxn>
                  <a:cxn ang="0">
                    <a:pos x="22" y="27"/>
                  </a:cxn>
                  <a:cxn ang="0">
                    <a:pos x="33" y="18"/>
                  </a:cxn>
                  <a:cxn ang="0">
                    <a:pos x="33" y="18"/>
                  </a:cxn>
                  <a:cxn ang="0">
                    <a:pos x="33" y="9"/>
                  </a:cxn>
                  <a:cxn ang="0">
                    <a:pos x="22" y="0"/>
                  </a:cxn>
                  <a:cxn ang="0">
                    <a:pos x="11" y="0"/>
                  </a:cxn>
                  <a:cxn ang="0">
                    <a:pos x="0" y="9"/>
                  </a:cxn>
                </a:cxnLst>
                <a:pathLst>
                  <a:path w="33" h="27">
                    <a:moveTo>
                      <a:pt x="0" y="9"/>
                    </a:moveTo>
                    <a:lnTo>
                      <a:pt x="0" y="18"/>
                    </a:lnTo>
                    <a:lnTo>
                      <a:pt x="11" y="27"/>
                    </a:lnTo>
                    <a:lnTo>
                      <a:pt x="22" y="27"/>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54" name="Freeform 95"/>
              <p:cNvSpPr/>
              <p:nvPr/>
            </p:nvSpPr>
            <p:spPr>
              <a:xfrm>
                <a:off x="647" y="122"/>
                <a:ext cx="34" cy="27"/>
              </a:xfrm>
              <a:custGeom>
                <a:avLst/>
                <a:gdLst/>
                <a:ahLst/>
                <a:cxnLst>
                  <a:cxn ang="0">
                    <a:pos x="0" y="9"/>
                  </a:cxn>
                  <a:cxn ang="0">
                    <a:pos x="0" y="18"/>
                  </a:cxn>
                  <a:cxn ang="0">
                    <a:pos x="11" y="27"/>
                  </a:cxn>
                  <a:cxn ang="0">
                    <a:pos x="22" y="27"/>
                  </a:cxn>
                  <a:cxn ang="0">
                    <a:pos x="34" y="18"/>
                  </a:cxn>
                  <a:cxn ang="0">
                    <a:pos x="34" y="18"/>
                  </a:cxn>
                  <a:cxn ang="0">
                    <a:pos x="34" y="9"/>
                  </a:cxn>
                  <a:cxn ang="0">
                    <a:pos x="22" y="0"/>
                  </a:cxn>
                  <a:cxn ang="0">
                    <a:pos x="11" y="0"/>
                  </a:cxn>
                  <a:cxn ang="0">
                    <a:pos x="0" y="9"/>
                  </a:cxn>
                </a:cxnLst>
                <a:pathLst>
                  <a:path w="34" h="27">
                    <a:moveTo>
                      <a:pt x="0" y="9"/>
                    </a:moveTo>
                    <a:lnTo>
                      <a:pt x="0" y="18"/>
                    </a:lnTo>
                    <a:lnTo>
                      <a:pt x="11" y="27"/>
                    </a:lnTo>
                    <a:lnTo>
                      <a:pt x="22" y="27"/>
                    </a:lnTo>
                    <a:lnTo>
                      <a:pt x="34" y="18"/>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55" name="Freeform 96"/>
              <p:cNvSpPr/>
              <p:nvPr/>
            </p:nvSpPr>
            <p:spPr>
              <a:xfrm>
                <a:off x="692" y="79"/>
                <a:ext cx="33" cy="26"/>
              </a:xfrm>
              <a:custGeom>
                <a:avLst/>
                <a:gdLst/>
                <a:ahLst/>
                <a:cxnLst>
                  <a:cxn ang="0">
                    <a:pos x="0" y="9"/>
                  </a:cxn>
                  <a:cxn ang="0">
                    <a:pos x="0" y="17"/>
                  </a:cxn>
                  <a:cxn ang="0">
                    <a:pos x="11" y="26"/>
                  </a:cxn>
                  <a:cxn ang="0">
                    <a:pos x="22" y="26"/>
                  </a:cxn>
                  <a:cxn ang="0">
                    <a:pos x="33" y="17"/>
                  </a:cxn>
                  <a:cxn ang="0">
                    <a:pos x="33" y="17"/>
                  </a:cxn>
                  <a:cxn ang="0">
                    <a:pos x="33" y="9"/>
                  </a:cxn>
                  <a:cxn ang="0">
                    <a:pos x="22" y="0"/>
                  </a:cxn>
                  <a:cxn ang="0">
                    <a:pos x="11" y="0"/>
                  </a:cxn>
                  <a:cxn ang="0">
                    <a:pos x="0" y="9"/>
                  </a:cxn>
                </a:cxnLst>
                <a:pathLst>
                  <a:path w="33" h="26">
                    <a:moveTo>
                      <a:pt x="0" y="9"/>
                    </a:moveTo>
                    <a:lnTo>
                      <a:pt x="0" y="17"/>
                    </a:lnTo>
                    <a:lnTo>
                      <a:pt x="11" y="26"/>
                    </a:lnTo>
                    <a:lnTo>
                      <a:pt x="22" y="26"/>
                    </a:lnTo>
                    <a:lnTo>
                      <a:pt x="33" y="17"/>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56" name="Freeform 97"/>
              <p:cNvSpPr/>
              <p:nvPr/>
            </p:nvSpPr>
            <p:spPr>
              <a:xfrm>
                <a:off x="736" y="35"/>
                <a:ext cx="34" cy="26"/>
              </a:xfrm>
              <a:custGeom>
                <a:avLst/>
                <a:gdLst/>
                <a:ahLst/>
                <a:cxnLst>
                  <a:cxn ang="0">
                    <a:pos x="0" y="9"/>
                  </a:cxn>
                  <a:cxn ang="0">
                    <a:pos x="0" y="18"/>
                  </a:cxn>
                  <a:cxn ang="0">
                    <a:pos x="12" y="26"/>
                  </a:cxn>
                  <a:cxn ang="0">
                    <a:pos x="23" y="26"/>
                  </a:cxn>
                  <a:cxn ang="0">
                    <a:pos x="34" y="18"/>
                  </a:cxn>
                  <a:cxn ang="0">
                    <a:pos x="34" y="18"/>
                  </a:cxn>
                  <a:cxn ang="0">
                    <a:pos x="34" y="9"/>
                  </a:cxn>
                  <a:cxn ang="0">
                    <a:pos x="23" y="0"/>
                  </a:cxn>
                  <a:cxn ang="0">
                    <a:pos x="12" y="0"/>
                  </a:cxn>
                  <a:cxn ang="0">
                    <a:pos x="0" y="9"/>
                  </a:cxn>
                </a:cxnLst>
                <a:pathLst>
                  <a:path w="34" h="26">
                    <a:moveTo>
                      <a:pt x="0" y="9"/>
                    </a:moveTo>
                    <a:lnTo>
                      <a:pt x="0" y="18"/>
                    </a:lnTo>
                    <a:lnTo>
                      <a:pt x="12" y="26"/>
                    </a:lnTo>
                    <a:lnTo>
                      <a:pt x="23" y="26"/>
                    </a:lnTo>
                    <a:lnTo>
                      <a:pt x="34" y="18"/>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57" name="Freeform 98"/>
              <p:cNvSpPr/>
              <p:nvPr/>
            </p:nvSpPr>
            <p:spPr>
              <a:xfrm>
                <a:off x="781" y="0"/>
                <a:ext cx="34" cy="26"/>
              </a:xfrm>
              <a:custGeom>
                <a:avLst/>
                <a:gdLst/>
                <a:ahLst/>
                <a:cxnLst>
                  <a:cxn ang="0">
                    <a:pos x="0" y="9"/>
                  </a:cxn>
                  <a:cxn ang="0">
                    <a:pos x="0" y="18"/>
                  </a:cxn>
                  <a:cxn ang="0">
                    <a:pos x="11" y="26"/>
                  </a:cxn>
                  <a:cxn ang="0">
                    <a:pos x="22" y="26"/>
                  </a:cxn>
                  <a:cxn ang="0">
                    <a:pos x="34" y="18"/>
                  </a:cxn>
                  <a:cxn ang="0">
                    <a:pos x="34" y="18"/>
                  </a:cxn>
                  <a:cxn ang="0">
                    <a:pos x="34" y="9"/>
                  </a:cxn>
                  <a:cxn ang="0">
                    <a:pos x="22" y="0"/>
                  </a:cxn>
                  <a:cxn ang="0">
                    <a:pos x="11" y="0"/>
                  </a:cxn>
                  <a:cxn ang="0">
                    <a:pos x="0" y="9"/>
                  </a:cxn>
                </a:cxnLst>
                <a:pathLst>
                  <a:path w="34" h="26">
                    <a:moveTo>
                      <a:pt x="0" y="9"/>
                    </a:moveTo>
                    <a:lnTo>
                      <a:pt x="0" y="18"/>
                    </a:lnTo>
                    <a:lnTo>
                      <a:pt x="11" y="26"/>
                    </a:lnTo>
                    <a:lnTo>
                      <a:pt x="22" y="26"/>
                    </a:lnTo>
                    <a:lnTo>
                      <a:pt x="34" y="18"/>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58" name="Freeform 99"/>
              <p:cNvSpPr/>
              <p:nvPr/>
            </p:nvSpPr>
            <p:spPr>
              <a:xfrm>
                <a:off x="658" y="9"/>
                <a:ext cx="157" cy="131"/>
              </a:xfrm>
              <a:custGeom>
                <a:avLst/>
                <a:gdLst/>
                <a:ahLst/>
                <a:cxnLst>
                  <a:cxn ang="0">
                    <a:pos x="123" y="131"/>
                  </a:cxn>
                  <a:cxn ang="0">
                    <a:pos x="157" y="0"/>
                  </a:cxn>
                  <a:cxn ang="0">
                    <a:pos x="0" y="52"/>
                  </a:cxn>
                </a:cxnLst>
                <a:pathLst>
                  <a:path w="157" h="131">
                    <a:moveTo>
                      <a:pt x="123" y="131"/>
                    </a:moveTo>
                    <a:lnTo>
                      <a:pt x="157" y="0"/>
                    </a:lnTo>
                    <a:lnTo>
                      <a:pt x="0" y="52"/>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0659" name="组合 110659"/>
            <p:cNvGrpSpPr/>
            <p:nvPr/>
          </p:nvGrpSpPr>
          <p:grpSpPr>
            <a:xfrm>
              <a:off x="480" y="1301"/>
              <a:ext cx="859" cy="131"/>
              <a:chOff x="0" y="0"/>
              <a:chExt cx="859" cy="131"/>
            </a:xfrm>
          </p:grpSpPr>
          <p:sp>
            <p:nvSpPr>
              <p:cNvPr id="110660" name="Freeform 101"/>
              <p:cNvSpPr/>
              <p:nvPr/>
            </p:nvSpPr>
            <p:spPr>
              <a:xfrm>
                <a:off x="44" y="52"/>
                <a:ext cx="23" cy="26"/>
              </a:xfrm>
              <a:custGeom>
                <a:avLst/>
                <a:gdLst/>
                <a:ahLst/>
                <a:cxnLst>
                  <a:cxn ang="0">
                    <a:pos x="23" y="0"/>
                  </a:cxn>
                  <a:cxn ang="0">
                    <a:pos x="11" y="0"/>
                  </a:cxn>
                  <a:cxn ang="0">
                    <a:pos x="0" y="9"/>
                  </a:cxn>
                  <a:cxn ang="0">
                    <a:pos x="0" y="9"/>
                  </a:cxn>
                  <a:cxn ang="0">
                    <a:pos x="11" y="26"/>
                  </a:cxn>
                  <a:cxn ang="0">
                    <a:pos x="11" y="26"/>
                  </a:cxn>
                  <a:cxn ang="0">
                    <a:pos x="11" y="17"/>
                  </a:cxn>
                  <a:cxn ang="0">
                    <a:pos x="23" y="9"/>
                  </a:cxn>
                  <a:cxn ang="0">
                    <a:pos x="23" y="9"/>
                  </a:cxn>
                  <a:cxn ang="0">
                    <a:pos x="23" y="0"/>
                  </a:cxn>
                </a:cxnLst>
                <a:pathLst>
                  <a:path w="23" h="26">
                    <a:moveTo>
                      <a:pt x="23" y="0"/>
                    </a:moveTo>
                    <a:lnTo>
                      <a:pt x="11" y="0"/>
                    </a:lnTo>
                    <a:lnTo>
                      <a:pt x="0" y="9"/>
                    </a:lnTo>
                    <a:lnTo>
                      <a:pt x="11" y="26"/>
                    </a:lnTo>
                    <a:lnTo>
                      <a:pt x="11" y="17"/>
                    </a:lnTo>
                    <a:lnTo>
                      <a:pt x="23" y="9"/>
                    </a:lnTo>
                    <a:lnTo>
                      <a:pt x="23" y="0"/>
                    </a:lnTo>
                    <a:close/>
                  </a:path>
                </a:pathLst>
              </a:custGeom>
              <a:solidFill>
                <a:srgbClr val="000000"/>
              </a:solidFill>
              <a:ln w="9525">
                <a:noFill/>
              </a:ln>
            </p:spPr>
            <p:txBody>
              <a:bodyPr/>
              <a:p>
                <a:endParaRPr lang="zh-CN" altLang="en-US"/>
              </a:p>
            </p:txBody>
          </p:sp>
          <p:sp>
            <p:nvSpPr>
              <p:cNvPr id="110661" name="Freeform 102"/>
              <p:cNvSpPr/>
              <p:nvPr/>
            </p:nvSpPr>
            <p:spPr>
              <a:xfrm>
                <a:off x="100"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2" name="Freeform 103"/>
              <p:cNvSpPr/>
              <p:nvPr/>
            </p:nvSpPr>
            <p:spPr>
              <a:xfrm>
                <a:off x="167"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3" name="Freeform 104"/>
              <p:cNvSpPr/>
              <p:nvPr/>
            </p:nvSpPr>
            <p:spPr>
              <a:xfrm>
                <a:off x="234"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4" name="Freeform 105"/>
              <p:cNvSpPr/>
              <p:nvPr/>
            </p:nvSpPr>
            <p:spPr>
              <a:xfrm>
                <a:off x="301"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5" name="Freeform 106"/>
              <p:cNvSpPr/>
              <p:nvPr/>
            </p:nvSpPr>
            <p:spPr>
              <a:xfrm>
                <a:off x="368"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6" name="Freeform 107"/>
              <p:cNvSpPr/>
              <p:nvPr/>
            </p:nvSpPr>
            <p:spPr>
              <a:xfrm>
                <a:off x="435"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7" name="Freeform 108"/>
              <p:cNvSpPr/>
              <p:nvPr/>
            </p:nvSpPr>
            <p:spPr>
              <a:xfrm>
                <a:off x="502"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8" name="Freeform 109"/>
              <p:cNvSpPr/>
              <p:nvPr/>
            </p:nvSpPr>
            <p:spPr>
              <a:xfrm>
                <a:off x="569"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69" name="Freeform 110"/>
              <p:cNvSpPr/>
              <p:nvPr/>
            </p:nvSpPr>
            <p:spPr>
              <a:xfrm>
                <a:off x="636"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70" name="Freeform 111"/>
              <p:cNvSpPr/>
              <p:nvPr/>
            </p:nvSpPr>
            <p:spPr>
              <a:xfrm>
                <a:off x="703" y="52"/>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671" name="Freeform 112"/>
              <p:cNvSpPr/>
              <p:nvPr/>
            </p:nvSpPr>
            <p:spPr>
              <a:xfrm>
                <a:off x="769" y="52"/>
                <a:ext cx="34" cy="26"/>
              </a:xfrm>
              <a:custGeom>
                <a:avLst/>
                <a:gdLst/>
                <a:ahLst/>
                <a:cxnLst>
                  <a:cxn ang="0">
                    <a:pos x="23" y="0"/>
                  </a:cxn>
                  <a:cxn ang="0">
                    <a:pos x="12" y="0"/>
                  </a:cxn>
                  <a:cxn ang="0">
                    <a:pos x="0" y="9"/>
                  </a:cxn>
                  <a:cxn ang="0">
                    <a:pos x="0" y="17"/>
                  </a:cxn>
                  <a:cxn ang="0">
                    <a:pos x="12" y="26"/>
                  </a:cxn>
                  <a:cxn ang="0">
                    <a:pos x="23" y="26"/>
                  </a:cxn>
                  <a:cxn ang="0">
                    <a:pos x="23" y="17"/>
                  </a:cxn>
                  <a:cxn ang="0">
                    <a:pos x="34" y="9"/>
                  </a:cxn>
                  <a:cxn ang="0">
                    <a:pos x="34" y="9"/>
                  </a:cxn>
                  <a:cxn ang="0">
                    <a:pos x="34" y="0"/>
                  </a:cxn>
                  <a:cxn ang="0">
                    <a:pos x="23" y="0"/>
                  </a:cxn>
                </a:cxnLst>
                <a:pathLst>
                  <a:path w="34" h="26">
                    <a:moveTo>
                      <a:pt x="23" y="0"/>
                    </a:moveTo>
                    <a:lnTo>
                      <a:pt x="12" y="0"/>
                    </a:lnTo>
                    <a:lnTo>
                      <a:pt x="0" y="9"/>
                    </a:lnTo>
                    <a:lnTo>
                      <a:pt x="0" y="17"/>
                    </a:lnTo>
                    <a:lnTo>
                      <a:pt x="12"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672" name="Oval 113"/>
              <p:cNvSpPr/>
              <p:nvPr/>
            </p:nvSpPr>
            <p:spPr>
              <a:xfrm>
                <a:off x="0" y="17"/>
                <a:ext cx="145" cy="114"/>
              </a:xfrm>
              <a:prstGeom prst="ellipse">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673" name="Freeform 114"/>
              <p:cNvSpPr/>
              <p:nvPr/>
            </p:nvSpPr>
            <p:spPr>
              <a:xfrm>
                <a:off x="703" y="0"/>
                <a:ext cx="156" cy="131"/>
              </a:xfrm>
              <a:custGeom>
                <a:avLst/>
                <a:gdLst/>
                <a:ahLst/>
                <a:cxnLst>
                  <a:cxn ang="0">
                    <a:pos x="0" y="131"/>
                  </a:cxn>
                  <a:cxn ang="0">
                    <a:pos x="156" y="61"/>
                  </a:cxn>
                  <a:cxn ang="0">
                    <a:pos x="0" y="0"/>
                  </a:cxn>
                </a:cxnLst>
                <a:pathLst>
                  <a:path w="156" h="131">
                    <a:moveTo>
                      <a:pt x="0" y="131"/>
                    </a:moveTo>
                    <a:lnTo>
                      <a:pt x="156" y="61"/>
                    </a:lnTo>
                    <a:lnTo>
                      <a:pt x="0" y="0"/>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0674" name="组合 110674"/>
            <p:cNvGrpSpPr/>
            <p:nvPr/>
          </p:nvGrpSpPr>
          <p:grpSpPr>
            <a:xfrm>
              <a:off x="2399" y="175"/>
              <a:ext cx="692" cy="925"/>
              <a:chOff x="0" y="0"/>
              <a:chExt cx="692" cy="925"/>
            </a:xfrm>
          </p:grpSpPr>
          <p:sp>
            <p:nvSpPr>
              <p:cNvPr id="110675" name="Freeform 116"/>
              <p:cNvSpPr/>
              <p:nvPr/>
            </p:nvSpPr>
            <p:spPr>
              <a:xfrm>
                <a:off x="0" y="899"/>
                <a:ext cx="33" cy="26"/>
              </a:xfrm>
              <a:custGeom>
                <a:avLst/>
                <a:gdLst/>
                <a:ahLst/>
                <a:cxnLst>
                  <a:cxn ang="0">
                    <a:pos x="0" y="17"/>
                  </a:cxn>
                  <a:cxn ang="0">
                    <a:pos x="0" y="17"/>
                  </a:cxn>
                  <a:cxn ang="0">
                    <a:pos x="11" y="26"/>
                  </a:cxn>
                  <a:cxn ang="0">
                    <a:pos x="11" y="26"/>
                  </a:cxn>
                  <a:cxn ang="0">
                    <a:pos x="33" y="26"/>
                  </a:cxn>
                  <a:cxn ang="0">
                    <a:pos x="33" y="17"/>
                  </a:cxn>
                  <a:cxn ang="0">
                    <a:pos x="33" y="8"/>
                  </a:cxn>
                  <a:cxn ang="0">
                    <a:pos x="22" y="0"/>
                  </a:cxn>
                  <a:cxn ang="0">
                    <a:pos x="11" y="0"/>
                  </a:cxn>
                  <a:cxn ang="0">
                    <a:pos x="0" y="8"/>
                  </a:cxn>
                  <a:cxn ang="0">
                    <a:pos x="0" y="17"/>
                  </a:cxn>
                </a:cxnLst>
                <a:pathLst>
                  <a:path w="33" h="26">
                    <a:moveTo>
                      <a:pt x="0" y="17"/>
                    </a:moveTo>
                    <a:lnTo>
                      <a:pt x="0" y="17"/>
                    </a:lnTo>
                    <a:lnTo>
                      <a:pt x="11" y="26"/>
                    </a:lnTo>
                    <a:lnTo>
                      <a:pt x="33" y="26"/>
                    </a:lnTo>
                    <a:lnTo>
                      <a:pt x="33" y="17"/>
                    </a:lnTo>
                    <a:lnTo>
                      <a:pt x="33" y="8"/>
                    </a:lnTo>
                    <a:lnTo>
                      <a:pt x="22" y="0"/>
                    </a:lnTo>
                    <a:lnTo>
                      <a:pt x="11" y="0"/>
                    </a:lnTo>
                    <a:lnTo>
                      <a:pt x="0" y="8"/>
                    </a:lnTo>
                    <a:lnTo>
                      <a:pt x="0" y="17"/>
                    </a:lnTo>
                    <a:close/>
                  </a:path>
                </a:pathLst>
              </a:custGeom>
              <a:solidFill>
                <a:srgbClr val="000000"/>
              </a:solidFill>
              <a:ln w="9525">
                <a:noFill/>
              </a:ln>
            </p:spPr>
            <p:txBody>
              <a:bodyPr/>
              <a:p>
                <a:endParaRPr lang="zh-CN" altLang="en-US"/>
              </a:p>
            </p:txBody>
          </p:sp>
          <p:sp>
            <p:nvSpPr>
              <p:cNvPr id="110676" name="Freeform 117"/>
              <p:cNvSpPr/>
              <p:nvPr/>
            </p:nvSpPr>
            <p:spPr>
              <a:xfrm>
                <a:off x="22" y="855"/>
                <a:ext cx="34" cy="26"/>
              </a:xfrm>
              <a:custGeom>
                <a:avLst/>
                <a:gdLst/>
                <a:ahLst/>
                <a:cxnLst>
                  <a:cxn ang="0">
                    <a:pos x="0" y="9"/>
                  </a:cxn>
                  <a:cxn ang="0">
                    <a:pos x="0" y="18"/>
                  </a:cxn>
                  <a:cxn ang="0">
                    <a:pos x="11" y="26"/>
                  </a:cxn>
                  <a:cxn ang="0">
                    <a:pos x="22" y="26"/>
                  </a:cxn>
                  <a:cxn ang="0">
                    <a:pos x="34" y="18"/>
                  </a:cxn>
                  <a:cxn ang="0">
                    <a:pos x="34" y="18"/>
                  </a:cxn>
                  <a:cxn ang="0">
                    <a:pos x="34" y="9"/>
                  </a:cxn>
                  <a:cxn ang="0">
                    <a:pos x="22" y="0"/>
                  </a:cxn>
                  <a:cxn ang="0">
                    <a:pos x="11" y="0"/>
                  </a:cxn>
                  <a:cxn ang="0">
                    <a:pos x="0" y="9"/>
                  </a:cxn>
                </a:cxnLst>
                <a:pathLst>
                  <a:path w="34" h="26">
                    <a:moveTo>
                      <a:pt x="0" y="9"/>
                    </a:moveTo>
                    <a:lnTo>
                      <a:pt x="0" y="18"/>
                    </a:lnTo>
                    <a:lnTo>
                      <a:pt x="11" y="26"/>
                    </a:lnTo>
                    <a:lnTo>
                      <a:pt x="22" y="26"/>
                    </a:lnTo>
                    <a:lnTo>
                      <a:pt x="34" y="18"/>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77" name="Freeform 118"/>
              <p:cNvSpPr/>
              <p:nvPr/>
            </p:nvSpPr>
            <p:spPr>
              <a:xfrm>
                <a:off x="56" y="811"/>
                <a:ext cx="33" cy="27"/>
              </a:xfrm>
              <a:custGeom>
                <a:avLst/>
                <a:gdLst/>
                <a:ahLst/>
                <a:cxnLst>
                  <a:cxn ang="0">
                    <a:pos x="0" y="9"/>
                  </a:cxn>
                  <a:cxn ang="0">
                    <a:pos x="0" y="18"/>
                  </a:cxn>
                  <a:cxn ang="0">
                    <a:pos x="11" y="27"/>
                  </a:cxn>
                  <a:cxn ang="0">
                    <a:pos x="22" y="27"/>
                  </a:cxn>
                  <a:cxn ang="0">
                    <a:pos x="33" y="18"/>
                  </a:cxn>
                  <a:cxn ang="0">
                    <a:pos x="33" y="18"/>
                  </a:cxn>
                  <a:cxn ang="0">
                    <a:pos x="33" y="9"/>
                  </a:cxn>
                  <a:cxn ang="0">
                    <a:pos x="22" y="0"/>
                  </a:cxn>
                  <a:cxn ang="0">
                    <a:pos x="11" y="0"/>
                  </a:cxn>
                  <a:cxn ang="0">
                    <a:pos x="0" y="9"/>
                  </a:cxn>
                </a:cxnLst>
                <a:pathLst>
                  <a:path w="33" h="27">
                    <a:moveTo>
                      <a:pt x="0" y="9"/>
                    </a:moveTo>
                    <a:lnTo>
                      <a:pt x="0" y="18"/>
                    </a:lnTo>
                    <a:lnTo>
                      <a:pt x="11" y="27"/>
                    </a:lnTo>
                    <a:lnTo>
                      <a:pt x="22" y="27"/>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78" name="Freeform 119"/>
              <p:cNvSpPr/>
              <p:nvPr/>
            </p:nvSpPr>
            <p:spPr>
              <a:xfrm>
                <a:off x="89" y="768"/>
                <a:ext cx="33" cy="26"/>
              </a:xfrm>
              <a:custGeom>
                <a:avLst/>
                <a:gdLst/>
                <a:ahLst/>
                <a:cxnLst>
                  <a:cxn ang="0">
                    <a:pos x="0" y="9"/>
                  </a:cxn>
                  <a:cxn ang="0">
                    <a:pos x="0" y="17"/>
                  </a:cxn>
                  <a:cxn ang="0">
                    <a:pos x="11" y="26"/>
                  </a:cxn>
                  <a:cxn ang="0">
                    <a:pos x="22" y="26"/>
                  </a:cxn>
                  <a:cxn ang="0">
                    <a:pos x="33" y="17"/>
                  </a:cxn>
                  <a:cxn ang="0">
                    <a:pos x="33" y="17"/>
                  </a:cxn>
                  <a:cxn ang="0">
                    <a:pos x="33" y="9"/>
                  </a:cxn>
                  <a:cxn ang="0">
                    <a:pos x="22" y="0"/>
                  </a:cxn>
                  <a:cxn ang="0">
                    <a:pos x="11" y="0"/>
                  </a:cxn>
                  <a:cxn ang="0">
                    <a:pos x="0" y="9"/>
                  </a:cxn>
                </a:cxnLst>
                <a:pathLst>
                  <a:path w="33" h="26">
                    <a:moveTo>
                      <a:pt x="0" y="9"/>
                    </a:moveTo>
                    <a:lnTo>
                      <a:pt x="0" y="17"/>
                    </a:lnTo>
                    <a:lnTo>
                      <a:pt x="11" y="26"/>
                    </a:lnTo>
                    <a:lnTo>
                      <a:pt x="22" y="26"/>
                    </a:lnTo>
                    <a:lnTo>
                      <a:pt x="33" y="17"/>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79" name="Freeform 120"/>
              <p:cNvSpPr/>
              <p:nvPr/>
            </p:nvSpPr>
            <p:spPr>
              <a:xfrm>
                <a:off x="122" y="724"/>
                <a:ext cx="34" cy="26"/>
              </a:xfrm>
              <a:custGeom>
                <a:avLst/>
                <a:gdLst/>
                <a:ahLst/>
                <a:cxnLst>
                  <a:cxn ang="0">
                    <a:pos x="0" y="9"/>
                  </a:cxn>
                  <a:cxn ang="0">
                    <a:pos x="0" y="18"/>
                  </a:cxn>
                  <a:cxn ang="0">
                    <a:pos x="12" y="26"/>
                  </a:cxn>
                  <a:cxn ang="0">
                    <a:pos x="23" y="26"/>
                  </a:cxn>
                  <a:cxn ang="0">
                    <a:pos x="34" y="18"/>
                  </a:cxn>
                  <a:cxn ang="0">
                    <a:pos x="34" y="18"/>
                  </a:cxn>
                  <a:cxn ang="0">
                    <a:pos x="34" y="9"/>
                  </a:cxn>
                  <a:cxn ang="0">
                    <a:pos x="23" y="0"/>
                  </a:cxn>
                  <a:cxn ang="0">
                    <a:pos x="12" y="0"/>
                  </a:cxn>
                  <a:cxn ang="0">
                    <a:pos x="0" y="9"/>
                  </a:cxn>
                </a:cxnLst>
                <a:pathLst>
                  <a:path w="34" h="26">
                    <a:moveTo>
                      <a:pt x="0" y="9"/>
                    </a:moveTo>
                    <a:lnTo>
                      <a:pt x="0" y="18"/>
                    </a:lnTo>
                    <a:lnTo>
                      <a:pt x="12" y="26"/>
                    </a:lnTo>
                    <a:lnTo>
                      <a:pt x="23" y="26"/>
                    </a:lnTo>
                    <a:lnTo>
                      <a:pt x="34" y="18"/>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80" name="Freeform 121"/>
              <p:cNvSpPr/>
              <p:nvPr/>
            </p:nvSpPr>
            <p:spPr>
              <a:xfrm>
                <a:off x="156" y="681"/>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81" name="Freeform 122"/>
              <p:cNvSpPr/>
              <p:nvPr/>
            </p:nvSpPr>
            <p:spPr>
              <a:xfrm>
                <a:off x="189" y="628"/>
                <a:ext cx="34" cy="26"/>
              </a:xfrm>
              <a:custGeom>
                <a:avLst/>
                <a:gdLst/>
                <a:ahLst/>
                <a:cxnLst>
                  <a:cxn ang="0">
                    <a:pos x="0" y="9"/>
                  </a:cxn>
                  <a:cxn ang="0">
                    <a:pos x="0" y="18"/>
                  </a:cxn>
                  <a:cxn ang="0">
                    <a:pos x="12" y="26"/>
                  </a:cxn>
                  <a:cxn ang="0">
                    <a:pos x="23" y="26"/>
                  </a:cxn>
                  <a:cxn ang="0">
                    <a:pos x="34" y="18"/>
                  </a:cxn>
                  <a:cxn ang="0">
                    <a:pos x="34" y="18"/>
                  </a:cxn>
                  <a:cxn ang="0">
                    <a:pos x="34" y="9"/>
                  </a:cxn>
                  <a:cxn ang="0">
                    <a:pos x="23" y="0"/>
                  </a:cxn>
                  <a:cxn ang="0">
                    <a:pos x="12" y="0"/>
                  </a:cxn>
                  <a:cxn ang="0">
                    <a:pos x="0" y="9"/>
                  </a:cxn>
                </a:cxnLst>
                <a:pathLst>
                  <a:path w="34" h="26">
                    <a:moveTo>
                      <a:pt x="0" y="9"/>
                    </a:moveTo>
                    <a:lnTo>
                      <a:pt x="0" y="18"/>
                    </a:lnTo>
                    <a:lnTo>
                      <a:pt x="12" y="26"/>
                    </a:lnTo>
                    <a:lnTo>
                      <a:pt x="23" y="26"/>
                    </a:lnTo>
                    <a:lnTo>
                      <a:pt x="34" y="18"/>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82" name="Freeform 123"/>
              <p:cNvSpPr/>
              <p:nvPr/>
            </p:nvSpPr>
            <p:spPr>
              <a:xfrm>
                <a:off x="223" y="585"/>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83" name="Freeform 124"/>
              <p:cNvSpPr/>
              <p:nvPr/>
            </p:nvSpPr>
            <p:spPr>
              <a:xfrm>
                <a:off x="256" y="541"/>
                <a:ext cx="34" cy="26"/>
              </a:xfrm>
              <a:custGeom>
                <a:avLst/>
                <a:gdLst/>
                <a:ahLst/>
                <a:cxnLst>
                  <a:cxn ang="0">
                    <a:pos x="0" y="9"/>
                  </a:cxn>
                  <a:cxn ang="0">
                    <a:pos x="0" y="17"/>
                  </a:cxn>
                  <a:cxn ang="0">
                    <a:pos x="12" y="26"/>
                  </a:cxn>
                  <a:cxn ang="0">
                    <a:pos x="23" y="26"/>
                  </a:cxn>
                  <a:cxn ang="0">
                    <a:pos x="34" y="17"/>
                  </a:cxn>
                  <a:cxn ang="0">
                    <a:pos x="34" y="17"/>
                  </a:cxn>
                  <a:cxn ang="0">
                    <a:pos x="34" y="9"/>
                  </a:cxn>
                  <a:cxn ang="0">
                    <a:pos x="23" y="0"/>
                  </a:cxn>
                  <a:cxn ang="0">
                    <a:pos x="12" y="0"/>
                  </a:cxn>
                  <a:cxn ang="0">
                    <a:pos x="0" y="9"/>
                  </a:cxn>
                </a:cxnLst>
                <a:pathLst>
                  <a:path w="34" h="26">
                    <a:moveTo>
                      <a:pt x="0" y="9"/>
                    </a:moveTo>
                    <a:lnTo>
                      <a:pt x="0" y="17"/>
                    </a:lnTo>
                    <a:lnTo>
                      <a:pt x="12" y="26"/>
                    </a:lnTo>
                    <a:lnTo>
                      <a:pt x="23" y="26"/>
                    </a:lnTo>
                    <a:lnTo>
                      <a:pt x="34" y="17"/>
                    </a:lnTo>
                    <a:lnTo>
                      <a:pt x="34" y="9"/>
                    </a:lnTo>
                    <a:lnTo>
                      <a:pt x="23" y="0"/>
                    </a:lnTo>
                    <a:lnTo>
                      <a:pt x="12" y="0"/>
                    </a:lnTo>
                    <a:lnTo>
                      <a:pt x="0" y="9"/>
                    </a:lnTo>
                    <a:close/>
                  </a:path>
                </a:pathLst>
              </a:custGeom>
              <a:solidFill>
                <a:srgbClr val="000000"/>
              </a:solidFill>
              <a:ln w="9525">
                <a:noFill/>
              </a:ln>
            </p:spPr>
            <p:txBody>
              <a:bodyPr/>
              <a:p>
                <a:endParaRPr lang="zh-CN" altLang="en-US"/>
              </a:p>
            </p:txBody>
          </p:sp>
          <p:sp>
            <p:nvSpPr>
              <p:cNvPr id="110684" name="Freeform 125"/>
              <p:cNvSpPr/>
              <p:nvPr/>
            </p:nvSpPr>
            <p:spPr>
              <a:xfrm>
                <a:off x="290" y="497"/>
                <a:ext cx="33" cy="26"/>
              </a:xfrm>
              <a:custGeom>
                <a:avLst/>
                <a:gdLst/>
                <a:ahLst/>
                <a:cxnLst>
                  <a:cxn ang="0">
                    <a:pos x="0" y="9"/>
                  </a:cxn>
                  <a:cxn ang="0">
                    <a:pos x="0" y="18"/>
                  </a:cxn>
                  <a:cxn ang="0">
                    <a:pos x="11" y="26"/>
                  </a:cxn>
                  <a:cxn ang="0">
                    <a:pos x="22" y="26"/>
                  </a:cxn>
                  <a:cxn ang="0">
                    <a:pos x="33" y="18"/>
                  </a:cxn>
                  <a:cxn ang="0">
                    <a:pos x="33" y="18"/>
                  </a:cxn>
                  <a:cxn ang="0">
                    <a:pos x="33" y="9"/>
                  </a:cxn>
                  <a:cxn ang="0">
                    <a:pos x="22" y="0"/>
                  </a:cxn>
                  <a:cxn ang="0">
                    <a:pos x="11" y="0"/>
                  </a:cxn>
                  <a:cxn ang="0">
                    <a:pos x="0" y="9"/>
                  </a:cxn>
                </a:cxnLst>
                <a:pathLst>
                  <a:path w="33" h="26">
                    <a:moveTo>
                      <a:pt x="0" y="9"/>
                    </a:moveTo>
                    <a:lnTo>
                      <a:pt x="0" y="18"/>
                    </a:lnTo>
                    <a:lnTo>
                      <a:pt x="11" y="26"/>
                    </a:lnTo>
                    <a:lnTo>
                      <a:pt x="22" y="26"/>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85" name="Freeform 126"/>
              <p:cNvSpPr/>
              <p:nvPr/>
            </p:nvSpPr>
            <p:spPr>
              <a:xfrm>
                <a:off x="323" y="454"/>
                <a:ext cx="34" cy="26"/>
              </a:xfrm>
              <a:custGeom>
                <a:avLst/>
                <a:gdLst/>
                <a:ahLst/>
                <a:cxnLst>
                  <a:cxn ang="0">
                    <a:pos x="0" y="8"/>
                  </a:cxn>
                  <a:cxn ang="0">
                    <a:pos x="0" y="17"/>
                  </a:cxn>
                  <a:cxn ang="0">
                    <a:pos x="11" y="26"/>
                  </a:cxn>
                  <a:cxn ang="0">
                    <a:pos x="23" y="26"/>
                  </a:cxn>
                  <a:cxn ang="0">
                    <a:pos x="34" y="17"/>
                  </a:cxn>
                  <a:cxn ang="0">
                    <a:pos x="34" y="17"/>
                  </a:cxn>
                  <a:cxn ang="0">
                    <a:pos x="34" y="8"/>
                  </a:cxn>
                  <a:cxn ang="0">
                    <a:pos x="23" y="0"/>
                  </a:cxn>
                  <a:cxn ang="0">
                    <a:pos x="11" y="0"/>
                  </a:cxn>
                  <a:cxn ang="0">
                    <a:pos x="0" y="8"/>
                  </a:cxn>
                </a:cxnLst>
                <a:pathLst>
                  <a:path w="34" h="26">
                    <a:moveTo>
                      <a:pt x="0" y="8"/>
                    </a:moveTo>
                    <a:lnTo>
                      <a:pt x="0" y="17"/>
                    </a:lnTo>
                    <a:lnTo>
                      <a:pt x="11" y="26"/>
                    </a:lnTo>
                    <a:lnTo>
                      <a:pt x="23" y="26"/>
                    </a:lnTo>
                    <a:lnTo>
                      <a:pt x="34" y="17"/>
                    </a:lnTo>
                    <a:lnTo>
                      <a:pt x="34" y="8"/>
                    </a:lnTo>
                    <a:lnTo>
                      <a:pt x="23" y="0"/>
                    </a:lnTo>
                    <a:lnTo>
                      <a:pt x="11" y="0"/>
                    </a:lnTo>
                    <a:lnTo>
                      <a:pt x="0" y="8"/>
                    </a:lnTo>
                    <a:close/>
                  </a:path>
                </a:pathLst>
              </a:custGeom>
              <a:solidFill>
                <a:srgbClr val="000000"/>
              </a:solidFill>
              <a:ln w="9525">
                <a:noFill/>
              </a:ln>
            </p:spPr>
            <p:txBody>
              <a:bodyPr/>
              <a:p>
                <a:endParaRPr lang="zh-CN" altLang="en-US"/>
              </a:p>
            </p:txBody>
          </p:sp>
          <p:sp>
            <p:nvSpPr>
              <p:cNvPr id="110686" name="Freeform 127"/>
              <p:cNvSpPr/>
              <p:nvPr/>
            </p:nvSpPr>
            <p:spPr>
              <a:xfrm>
                <a:off x="357" y="401"/>
                <a:ext cx="33" cy="26"/>
              </a:xfrm>
              <a:custGeom>
                <a:avLst/>
                <a:gdLst/>
                <a:ahLst/>
                <a:cxnLst>
                  <a:cxn ang="0">
                    <a:pos x="0" y="9"/>
                  </a:cxn>
                  <a:cxn ang="0">
                    <a:pos x="0" y="18"/>
                  </a:cxn>
                  <a:cxn ang="0">
                    <a:pos x="11" y="26"/>
                  </a:cxn>
                  <a:cxn ang="0">
                    <a:pos x="22" y="26"/>
                  </a:cxn>
                  <a:cxn ang="0">
                    <a:pos x="33" y="18"/>
                  </a:cxn>
                  <a:cxn ang="0">
                    <a:pos x="33" y="18"/>
                  </a:cxn>
                  <a:cxn ang="0">
                    <a:pos x="33" y="9"/>
                  </a:cxn>
                  <a:cxn ang="0">
                    <a:pos x="22" y="0"/>
                  </a:cxn>
                  <a:cxn ang="0">
                    <a:pos x="11" y="0"/>
                  </a:cxn>
                  <a:cxn ang="0">
                    <a:pos x="0" y="9"/>
                  </a:cxn>
                </a:cxnLst>
                <a:pathLst>
                  <a:path w="33" h="26">
                    <a:moveTo>
                      <a:pt x="0" y="9"/>
                    </a:moveTo>
                    <a:lnTo>
                      <a:pt x="0" y="18"/>
                    </a:lnTo>
                    <a:lnTo>
                      <a:pt x="11" y="26"/>
                    </a:lnTo>
                    <a:lnTo>
                      <a:pt x="22" y="26"/>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87" name="Freeform 128"/>
              <p:cNvSpPr/>
              <p:nvPr/>
            </p:nvSpPr>
            <p:spPr>
              <a:xfrm>
                <a:off x="390" y="358"/>
                <a:ext cx="34" cy="26"/>
              </a:xfrm>
              <a:custGeom>
                <a:avLst/>
                <a:gdLst/>
                <a:ahLst/>
                <a:cxnLst>
                  <a:cxn ang="0">
                    <a:pos x="0" y="8"/>
                  </a:cxn>
                  <a:cxn ang="0">
                    <a:pos x="0" y="17"/>
                  </a:cxn>
                  <a:cxn ang="0">
                    <a:pos x="11" y="26"/>
                  </a:cxn>
                  <a:cxn ang="0">
                    <a:pos x="23" y="26"/>
                  </a:cxn>
                  <a:cxn ang="0">
                    <a:pos x="34" y="17"/>
                  </a:cxn>
                  <a:cxn ang="0">
                    <a:pos x="34" y="17"/>
                  </a:cxn>
                  <a:cxn ang="0">
                    <a:pos x="34" y="8"/>
                  </a:cxn>
                  <a:cxn ang="0">
                    <a:pos x="23" y="0"/>
                  </a:cxn>
                  <a:cxn ang="0">
                    <a:pos x="11" y="0"/>
                  </a:cxn>
                  <a:cxn ang="0">
                    <a:pos x="0" y="8"/>
                  </a:cxn>
                </a:cxnLst>
                <a:pathLst>
                  <a:path w="34" h="26">
                    <a:moveTo>
                      <a:pt x="0" y="8"/>
                    </a:moveTo>
                    <a:lnTo>
                      <a:pt x="0" y="17"/>
                    </a:lnTo>
                    <a:lnTo>
                      <a:pt x="11" y="26"/>
                    </a:lnTo>
                    <a:lnTo>
                      <a:pt x="23" y="26"/>
                    </a:lnTo>
                    <a:lnTo>
                      <a:pt x="34" y="17"/>
                    </a:lnTo>
                    <a:lnTo>
                      <a:pt x="34" y="8"/>
                    </a:lnTo>
                    <a:lnTo>
                      <a:pt x="23" y="0"/>
                    </a:lnTo>
                    <a:lnTo>
                      <a:pt x="11" y="0"/>
                    </a:lnTo>
                    <a:lnTo>
                      <a:pt x="0" y="8"/>
                    </a:lnTo>
                    <a:close/>
                  </a:path>
                </a:pathLst>
              </a:custGeom>
              <a:solidFill>
                <a:srgbClr val="000000"/>
              </a:solidFill>
              <a:ln w="9525">
                <a:noFill/>
              </a:ln>
            </p:spPr>
            <p:txBody>
              <a:bodyPr/>
              <a:p>
                <a:endParaRPr lang="zh-CN" altLang="en-US"/>
              </a:p>
            </p:txBody>
          </p:sp>
          <p:sp>
            <p:nvSpPr>
              <p:cNvPr id="110688" name="Freeform 129"/>
              <p:cNvSpPr/>
              <p:nvPr/>
            </p:nvSpPr>
            <p:spPr>
              <a:xfrm>
                <a:off x="424" y="314"/>
                <a:ext cx="33" cy="26"/>
              </a:xfrm>
              <a:custGeom>
                <a:avLst/>
                <a:gdLst/>
                <a:ahLst/>
                <a:cxnLst>
                  <a:cxn ang="0">
                    <a:pos x="0" y="9"/>
                  </a:cxn>
                  <a:cxn ang="0">
                    <a:pos x="0" y="17"/>
                  </a:cxn>
                  <a:cxn ang="0">
                    <a:pos x="11" y="26"/>
                  </a:cxn>
                  <a:cxn ang="0">
                    <a:pos x="22" y="26"/>
                  </a:cxn>
                  <a:cxn ang="0">
                    <a:pos x="33" y="17"/>
                  </a:cxn>
                  <a:cxn ang="0">
                    <a:pos x="33" y="17"/>
                  </a:cxn>
                  <a:cxn ang="0">
                    <a:pos x="33" y="9"/>
                  </a:cxn>
                  <a:cxn ang="0">
                    <a:pos x="22" y="0"/>
                  </a:cxn>
                  <a:cxn ang="0">
                    <a:pos x="11" y="0"/>
                  </a:cxn>
                  <a:cxn ang="0">
                    <a:pos x="0" y="9"/>
                  </a:cxn>
                </a:cxnLst>
                <a:pathLst>
                  <a:path w="33" h="26">
                    <a:moveTo>
                      <a:pt x="0" y="9"/>
                    </a:moveTo>
                    <a:lnTo>
                      <a:pt x="0" y="17"/>
                    </a:lnTo>
                    <a:lnTo>
                      <a:pt x="11" y="26"/>
                    </a:lnTo>
                    <a:lnTo>
                      <a:pt x="22" y="26"/>
                    </a:lnTo>
                    <a:lnTo>
                      <a:pt x="33" y="17"/>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89" name="Freeform 130"/>
              <p:cNvSpPr/>
              <p:nvPr/>
            </p:nvSpPr>
            <p:spPr>
              <a:xfrm>
                <a:off x="457" y="270"/>
                <a:ext cx="34" cy="27"/>
              </a:xfrm>
              <a:custGeom>
                <a:avLst/>
                <a:gdLst/>
                <a:ahLst/>
                <a:cxnLst>
                  <a:cxn ang="0">
                    <a:pos x="0" y="9"/>
                  </a:cxn>
                  <a:cxn ang="0">
                    <a:pos x="0" y="18"/>
                  </a:cxn>
                  <a:cxn ang="0">
                    <a:pos x="11" y="27"/>
                  </a:cxn>
                  <a:cxn ang="0">
                    <a:pos x="23" y="27"/>
                  </a:cxn>
                  <a:cxn ang="0">
                    <a:pos x="34" y="18"/>
                  </a:cxn>
                  <a:cxn ang="0">
                    <a:pos x="34" y="18"/>
                  </a:cxn>
                  <a:cxn ang="0">
                    <a:pos x="34" y="9"/>
                  </a:cxn>
                  <a:cxn ang="0">
                    <a:pos x="23" y="0"/>
                  </a:cxn>
                  <a:cxn ang="0">
                    <a:pos x="11" y="0"/>
                  </a:cxn>
                  <a:cxn ang="0">
                    <a:pos x="0" y="9"/>
                  </a:cxn>
                </a:cxnLst>
                <a:pathLst>
                  <a:path w="34" h="27">
                    <a:moveTo>
                      <a:pt x="0" y="9"/>
                    </a:moveTo>
                    <a:lnTo>
                      <a:pt x="0" y="18"/>
                    </a:lnTo>
                    <a:lnTo>
                      <a:pt x="11" y="27"/>
                    </a:lnTo>
                    <a:lnTo>
                      <a:pt x="23" y="27"/>
                    </a:lnTo>
                    <a:lnTo>
                      <a:pt x="34" y="18"/>
                    </a:lnTo>
                    <a:lnTo>
                      <a:pt x="34" y="9"/>
                    </a:lnTo>
                    <a:lnTo>
                      <a:pt x="23" y="0"/>
                    </a:lnTo>
                    <a:lnTo>
                      <a:pt x="11" y="0"/>
                    </a:lnTo>
                    <a:lnTo>
                      <a:pt x="0" y="9"/>
                    </a:lnTo>
                    <a:close/>
                  </a:path>
                </a:pathLst>
              </a:custGeom>
              <a:solidFill>
                <a:srgbClr val="000000"/>
              </a:solidFill>
              <a:ln w="9525">
                <a:noFill/>
              </a:ln>
            </p:spPr>
            <p:txBody>
              <a:bodyPr/>
              <a:p>
                <a:endParaRPr lang="zh-CN" altLang="en-US"/>
              </a:p>
            </p:txBody>
          </p:sp>
          <p:sp>
            <p:nvSpPr>
              <p:cNvPr id="110690" name="Freeform 131"/>
              <p:cNvSpPr/>
              <p:nvPr/>
            </p:nvSpPr>
            <p:spPr>
              <a:xfrm>
                <a:off x="491" y="227"/>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91" name="Freeform 132"/>
              <p:cNvSpPr/>
              <p:nvPr/>
            </p:nvSpPr>
            <p:spPr>
              <a:xfrm>
                <a:off x="524" y="174"/>
                <a:ext cx="34" cy="27"/>
              </a:xfrm>
              <a:custGeom>
                <a:avLst/>
                <a:gdLst/>
                <a:ahLst/>
                <a:cxnLst>
                  <a:cxn ang="0">
                    <a:pos x="0" y="9"/>
                  </a:cxn>
                  <a:cxn ang="0">
                    <a:pos x="0" y="18"/>
                  </a:cxn>
                  <a:cxn ang="0">
                    <a:pos x="11" y="27"/>
                  </a:cxn>
                  <a:cxn ang="0">
                    <a:pos x="22" y="27"/>
                  </a:cxn>
                  <a:cxn ang="0">
                    <a:pos x="34" y="18"/>
                  </a:cxn>
                  <a:cxn ang="0">
                    <a:pos x="34" y="18"/>
                  </a:cxn>
                  <a:cxn ang="0">
                    <a:pos x="34" y="9"/>
                  </a:cxn>
                  <a:cxn ang="0">
                    <a:pos x="22" y="0"/>
                  </a:cxn>
                  <a:cxn ang="0">
                    <a:pos x="11" y="0"/>
                  </a:cxn>
                  <a:cxn ang="0">
                    <a:pos x="0" y="9"/>
                  </a:cxn>
                </a:cxnLst>
                <a:pathLst>
                  <a:path w="34" h="27">
                    <a:moveTo>
                      <a:pt x="0" y="9"/>
                    </a:moveTo>
                    <a:lnTo>
                      <a:pt x="0" y="18"/>
                    </a:lnTo>
                    <a:lnTo>
                      <a:pt x="11" y="27"/>
                    </a:lnTo>
                    <a:lnTo>
                      <a:pt x="22" y="27"/>
                    </a:lnTo>
                    <a:lnTo>
                      <a:pt x="34" y="18"/>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92" name="Freeform 133"/>
              <p:cNvSpPr/>
              <p:nvPr/>
            </p:nvSpPr>
            <p:spPr>
              <a:xfrm>
                <a:off x="558" y="131"/>
                <a:ext cx="33" cy="26"/>
              </a:xfrm>
              <a:custGeom>
                <a:avLst/>
                <a:gdLst/>
                <a:ahLst/>
                <a:cxnLst>
                  <a:cxn ang="0">
                    <a:pos x="0" y="8"/>
                  </a:cxn>
                  <a:cxn ang="0">
                    <a:pos x="0" y="17"/>
                  </a:cxn>
                  <a:cxn ang="0">
                    <a:pos x="11" y="26"/>
                  </a:cxn>
                  <a:cxn ang="0">
                    <a:pos x="22" y="26"/>
                  </a:cxn>
                  <a:cxn ang="0">
                    <a:pos x="33" y="17"/>
                  </a:cxn>
                  <a:cxn ang="0">
                    <a:pos x="33" y="17"/>
                  </a:cxn>
                  <a:cxn ang="0">
                    <a:pos x="33" y="8"/>
                  </a:cxn>
                  <a:cxn ang="0">
                    <a:pos x="22" y="0"/>
                  </a:cxn>
                  <a:cxn ang="0">
                    <a:pos x="11" y="0"/>
                  </a:cxn>
                  <a:cxn ang="0">
                    <a:pos x="0" y="8"/>
                  </a:cxn>
                </a:cxnLst>
                <a:pathLst>
                  <a:path w="33" h="26">
                    <a:moveTo>
                      <a:pt x="0" y="8"/>
                    </a:moveTo>
                    <a:lnTo>
                      <a:pt x="0" y="17"/>
                    </a:lnTo>
                    <a:lnTo>
                      <a:pt x="11" y="26"/>
                    </a:lnTo>
                    <a:lnTo>
                      <a:pt x="22" y="26"/>
                    </a:lnTo>
                    <a:lnTo>
                      <a:pt x="33" y="17"/>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0693" name="Freeform 134"/>
              <p:cNvSpPr/>
              <p:nvPr/>
            </p:nvSpPr>
            <p:spPr>
              <a:xfrm>
                <a:off x="591" y="87"/>
                <a:ext cx="34" cy="26"/>
              </a:xfrm>
              <a:custGeom>
                <a:avLst/>
                <a:gdLst/>
                <a:ahLst/>
                <a:cxnLst>
                  <a:cxn ang="0">
                    <a:pos x="0" y="9"/>
                  </a:cxn>
                  <a:cxn ang="0">
                    <a:pos x="0" y="18"/>
                  </a:cxn>
                  <a:cxn ang="0">
                    <a:pos x="11" y="26"/>
                  </a:cxn>
                  <a:cxn ang="0">
                    <a:pos x="22" y="26"/>
                  </a:cxn>
                  <a:cxn ang="0">
                    <a:pos x="34" y="18"/>
                  </a:cxn>
                  <a:cxn ang="0">
                    <a:pos x="34" y="18"/>
                  </a:cxn>
                  <a:cxn ang="0">
                    <a:pos x="34" y="9"/>
                  </a:cxn>
                  <a:cxn ang="0">
                    <a:pos x="22" y="0"/>
                  </a:cxn>
                  <a:cxn ang="0">
                    <a:pos x="11" y="0"/>
                  </a:cxn>
                  <a:cxn ang="0">
                    <a:pos x="0" y="9"/>
                  </a:cxn>
                </a:cxnLst>
                <a:pathLst>
                  <a:path w="34" h="26">
                    <a:moveTo>
                      <a:pt x="0" y="9"/>
                    </a:moveTo>
                    <a:lnTo>
                      <a:pt x="0" y="18"/>
                    </a:lnTo>
                    <a:lnTo>
                      <a:pt x="11" y="26"/>
                    </a:lnTo>
                    <a:lnTo>
                      <a:pt x="22" y="26"/>
                    </a:lnTo>
                    <a:lnTo>
                      <a:pt x="34" y="18"/>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94" name="Freeform 135"/>
              <p:cNvSpPr/>
              <p:nvPr/>
            </p:nvSpPr>
            <p:spPr>
              <a:xfrm>
                <a:off x="625" y="43"/>
                <a:ext cx="33" cy="27"/>
              </a:xfrm>
              <a:custGeom>
                <a:avLst/>
                <a:gdLst/>
                <a:ahLst/>
                <a:cxnLst>
                  <a:cxn ang="0">
                    <a:pos x="0" y="9"/>
                  </a:cxn>
                  <a:cxn ang="0">
                    <a:pos x="0" y="18"/>
                  </a:cxn>
                  <a:cxn ang="0">
                    <a:pos x="11" y="27"/>
                  </a:cxn>
                  <a:cxn ang="0">
                    <a:pos x="22" y="27"/>
                  </a:cxn>
                  <a:cxn ang="0">
                    <a:pos x="33" y="18"/>
                  </a:cxn>
                  <a:cxn ang="0">
                    <a:pos x="33" y="18"/>
                  </a:cxn>
                  <a:cxn ang="0">
                    <a:pos x="33" y="9"/>
                  </a:cxn>
                  <a:cxn ang="0">
                    <a:pos x="22" y="0"/>
                  </a:cxn>
                  <a:cxn ang="0">
                    <a:pos x="11" y="0"/>
                  </a:cxn>
                  <a:cxn ang="0">
                    <a:pos x="0" y="9"/>
                  </a:cxn>
                </a:cxnLst>
                <a:pathLst>
                  <a:path w="33" h="27">
                    <a:moveTo>
                      <a:pt x="0" y="9"/>
                    </a:moveTo>
                    <a:lnTo>
                      <a:pt x="0" y="18"/>
                    </a:lnTo>
                    <a:lnTo>
                      <a:pt x="11" y="27"/>
                    </a:lnTo>
                    <a:lnTo>
                      <a:pt x="22" y="27"/>
                    </a:lnTo>
                    <a:lnTo>
                      <a:pt x="33" y="18"/>
                    </a:lnTo>
                    <a:lnTo>
                      <a:pt x="33" y="9"/>
                    </a:lnTo>
                    <a:lnTo>
                      <a:pt x="22" y="0"/>
                    </a:lnTo>
                    <a:lnTo>
                      <a:pt x="11" y="0"/>
                    </a:lnTo>
                    <a:lnTo>
                      <a:pt x="0" y="9"/>
                    </a:lnTo>
                    <a:close/>
                  </a:path>
                </a:pathLst>
              </a:custGeom>
              <a:solidFill>
                <a:srgbClr val="000000"/>
              </a:solidFill>
              <a:ln w="9525">
                <a:noFill/>
              </a:ln>
            </p:spPr>
            <p:txBody>
              <a:bodyPr/>
              <a:p>
                <a:endParaRPr lang="zh-CN" altLang="en-US"/>
              </a:p>
            </p:txBody>
          </p:sp>
          <p:sp>
            <p:nvSpPr>
              <p:cNvPr id="110695" name="Freeform 136"/>
              <p:cNvSpPr/>
              <p:nvPr/>
            </p:nvSpPr>
            <p:spPr>
              <a:xfrm>
                <a:off x="658" y="0"/>
                <a:ext cx="34" cy="26"/>
              </a:xfrm>
              <a:custGeom>
                <a:avLst/>
                <a:gdLst/>
                <a:ahLst/>
                <a:cxnLst>
                  <a:cxn ang="0">
                    <a:pos x="0" y="9"/>
                  </a:cxn>
                  <a:cxn ang="0">
                    <a:pos x="0" y="17"/>
                  </a:cxn>
                  <a:cxn ang="0">
                    <a:pos x="11" y="26"/>
                  </a:cxn>
                  <a:cxn ang="0">
                    <a:pos x="22" y="26"/>
                  </a:cxn>
                  <a:cxn ang="0">
                    <a:pos x="34" y="17"/>
                  </a:cxn>
                  <a:cxn ang="0">
                    <a:pos x="34" y="17"/>
                  </a:cxn>
                  <a:cxn ang="0">
                    <a:pos x="34" y="9"/>
                  </a:cxn>
                  <a:cxn ang="0">
                    <a:pos x="22" y="0"/>
                  </a:cxn>
                  <a:cxn ang="0">
                    <a:pos x="11" y="0"/>
                  </a:cxn>
                  <a:cxn ang="0">
                    <a:pos x="0" y="9"/>
                  </a:cxn>
                </a:cxnLst>
                <a:pathLst>
                  <a:path w="34" h="26">
                    <a:moveTo>
                      <a:pt x="0" y="9"/>
                    </a:moveTo>
                    <a:lnTo>
                      <a:pt x="0" y="17"/>
                    </a:lnTo>
                    <a:lnTo>
                      <a:pt x="11" y="26"/>
                    </a:lnTo>
                    <a:lnTo>
                      <a:pt x="22" y="26"/>
                    </a:lnTo>
                    <a:lnTo>
                      <a:pt x="34" y="17"/>
                    </a:lnTo>
                    <a:lnTo>
                      <a:pt x="34" y="9"/>
                    </a:lnTo>
                    <a:lnTo>
                      <a:pt x="22" y="0"/>
                    </a:lnTo>
                    <a:lnTo>
                      <a:pt x="11" y="0"/>
                    </a:lnTo>
                    <a:lnTo>
                      <a:pt x="0" y="9"/>
                    </a:lnTo>
                    <a:close/>
                  </a:path>
                </a:pathLst>
              </a:custGeom>
              <a:solidFill>
                <a:srgbClr val="000000"/>
              </a:solidFill>
              <a:ln w="9525">
                <a:noFill/>
              </a:ln>
            </p:spPr>
            <p:txBody>
              <a:bodyPr/>
              <a:p>
                <a:endParaRPr lang="zh-CN" altLang="en-US"/>
              </a:p>
            </p:txBody>
          </p:sp>
          <p:sp>
            <p:nvSpPr>
              <p:cNvPr id="110696" name="Freeform 137"/>
              <p:cNvSpPr/>
              <p:nvPr/>
            </p:nvSpPr>
            <p:spPr>
              <a:xfrm>
                <a:off x="535" y="17"/>
                <a:ext cx="145" cy="140"/>
              </a:xfrm>
              <a:custGeom>
                <a:avLst/>
                <a:gdLst/>
                <a:ahLst/>
                <a:cxnLst>
                  <a:cxn ang="0">
                    <a:pos x="134" y="140"/>
                  </a:cxn>
                  <a:cxn ang="0">
                    <a:pos x="145" y="0"/>
                  </a:cxn>
                  <a:cxn ang="0">
                    <a:pos x="0" y="70"/>
                  </a:cxn>
                </a:cxnLst>
                <a:pathLst>
                  <a:path w="145" h="140">
                    <a:moveTo>
                      <a:pt x="134" y="140"/>
                    </a:moveTo>
                    <a:lnTo>
                      <a:pt x="145" y="0"/>
                    </a:lnTo>
                    <a:lnTo>
                      <a:pt x="0" y="70"/>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0697" name="组合 110697"/>
            <p:cNvGrpSpPr/>
            <p:nvPr/>
          </p:nvGrpSpPr>
          <p:grpSpPr>
            <a:xfrm>
              <a:off x="926" y="1082"/>
              <a:ext cx="1495" cy="27"/>
              <a:chOff x="0" y="0"/>
              <a:chExt cx="1495" cy="27"/>
            </a:xfrm>
          </p:grpSpPr>
          <p:sp>
            <p:nvSpPr>
              <p:cNvPr id="110698" name="Freeform 139"/>
              <p:cNvSpPr/>
              <p:nvPr/>
            </p:nvSpPr>
            <p:spPr>
              <a:xfrm>
                <a:off x="1462" y="0"/>
                <a:ext cx="33" cy="27"/>
              </a:xfrm>
              <a:custGeom>
                <a:avLst/>
                <a:gdLst/>
                <a:ahLst/>
                <a:cxnLst>
                  <a:cxn ang="0">
                    <a:pos x="33" y="27"/>
                  </a:cxn>
                  <a:cxn ang="0">
                    <a:pos x="33" y="9"/>
                  </a:cxn>
                  <a:cxn ang="0">
                    <a:pos x="33" y="9"/>
                  </a:cxn>
                  <a:cxn ang="0">
                    <a:pos x="22" y="0"/>
                  </a:cxn>
                  <a:cxn ang="0">
                    <a:pos x="22" y="0"/>
                  </a:cxn>
                  <a:cxn ang="0">
                    <a:pos x="11" y="0"/>
                  </a:cxn>
                  <a:cxn ang="0">
                    <a:pos x="0" y="9"/>
                  </a:cxn>
                  <a:cxn ang="0">
                    <a:pos x="0" y="18"/>
                  </a:cxn>
                  <a:cxn ang="0">
                    <a:pos x="11" y="27"/>
                  </a:cxn>
                  <a:cxn ang="0">
                    <a:pos x="22" y="27"/>
                  </a:cxn>
                  <a:cxn ang="0">
                    <a:pos x="33" y="27"/>
                  </a:cxn>
                </a:cxnLst>
                <a:pathLst>
                  <a:path w="33" h="27">
                    <a:moveTo>
                      <a:pt x="33" y="27"/>
                    </a:moveTo>
                    <a:lnTo>
                      <a:pt x="33" y="9"/>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699" name="Freeform 140"/>
              <p:cNvSpPr/>
              <p:nvPr/>
            </p:nvSpPr>
            <p:spPr>
              <a:xfrm>
                <a:off x="1395" y="0"/>
                <a:ext cx="33" cy="27"/>
              </a:xfrm>
              <a:custGeom>
                <a:avLst/>
                <a:gdLst/>
                <a:ahLst/>
                <a:cxnLst>
                  <a:cxn ang="0">
                    <a:pos x="33" y="27"/>
                  </a:cxn>
                  <a:cxn ang="0">
                    <a:pos x="33" y="9"/>
                  </a:cxn>
                  <a:cxn ang="0">
                    <a:pos x="33" y="9"/>
                  </a:cxn>
                  <a:cxn ang="0">
                    <a:pos x="22" y="0"/>
                  </a:cxn>
                  <a:cxn ang="0">
                    <a:pos x="22" y="0"/>
                  </a:cxn>
                  <a:cxn ang="0">
                    <a:pos x="11" y="0"/>
                  </a:cxn>
                  <a:cxn ang="0">
                    <a:pos x="0" y="9"/>
                  </a:cxn>
                  <a:cxn ang="0">
                    <a:pos x="0" y="18"/>
                  </a:cxn>
                  <a:cxn ang="0">
                    <a:pos x="11" y="27"/>
                  </a:cxn>
                  <a:cxn ang="0">
                    <a:pos x="22" y="27"/>
                  </a:cxn>
                  <a:cxn ang="0">
                    <a:pos x="33" y="27"/>
                  </a:cxn>
                </a:cxnLst>
                <a:pathLst>
                  <a:path w="33" h="27">
                    <a:moveTo>
                      <a:pt x="33" y="27"/>
                    </a:moveTo>
                    <a:lnTo>
                      <a:pt x="33" y="9"/>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0" name="Freeform 141"/>
              <p:cNvSpPr/>
              <p:nvPr/>
            </p:nvSpPr>
            <p:spPr>
              <a:xfrm>
                <a:off x="1328" y="0"/>
                <a:ext cx="44" cy="27"/>
              </a:xfrm>
              <a:custGeom>
                <a:avLst/>
                <a:gdLst/>
                <a:ahLst/>
                <a:cxnLst>
                  <a:cxn ang="0">
                    <a:pos x="33" y="27"/>
                  </a:cxn>
                  <a:cxn ang="0">
                    <a:pos x="44" y="18"/>
                  </a:cxn>
                  <a:cxn ang="0">
                    <a:pos x="44" y="9"/>
                  </a:cxn>
                  <a:cxn ang="0">
                    <a:pos x="33" y="0"/>
                  </a:cxn>
                  <a:cxn ang="0">
                    <a:pos x="22" y="0"/>
                  </a:cxn>
                  <a:cxn ang="0">
                    <a:pos x="11" y="0"/>
                  </a:cxn>
                  <a:cxn ang="0">
                    <a:pos x="0" y="9"/>
                  </a:cxn>
                  <a:cxn ang="0">
                    <a:pos x="0" y="18"/>
                  </a:cxn>
                  <a:cxn ang="0">
                    <a:pos x="11" y="27"/>
                  </a:cxn>
                  <a:cxn ang="0">
                    <a:pos x="22" y="27"/>
                  </a:cxn>
                  <a:cxn ang="0">
                    <a:pos x="33" y="27"/>
                  </a:cxn>
                </a:cxnLst>
                <a:pathLst>
                  <a:path w="44" h="27">
                    <a:moveTo>
                      <a:pt x="33" y="27"/>
                    </a:moveTo>
                    <a:lnTo>
                      <a:pt x="44" y="18"/>
                    </a:lnTo>
                    <a:lnTo>
                      <a:pt x="44"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1" name="Freeform 142"/>
              <p:cNvSpPr/>
              <p:nvPr/>
            </p:nvSpPr>
            <p:spPr>
              <a:xfrm>
                <a:off x="1261" y="0"/>
                <a:ext cx="44" cy="27"/>
              </a:xfrm>
              <a:custGeom>
                <a:avLst/>
                <a:gdLst/>
                <a:ahLst/>
                <a:cxnLst>
                  <a:cxn ang="0">
                    <a:pos x="33" y="27"/>
                  </a:cxn>
                  <a:cxn ang="0">
                    <a:pos x="44" y="18"/>
                  </a:cxn>
                  <a:cxn ang="0">
                    <a:pos x="44" y="9"/>
                  </a:cxn>
                  <a:cxn ang="0">
                    <a:pos x="33" y="0"/>
                  </a:cxn>
                  <a:cxn ang="0">
                    <a:pos x="22" y="0"/>
                  </a:cxn>
                  <a:cxn ang="0">
                    <a:pos x="11" y="0"/>
                  </a:cxn>
                  <a:cxn ang="0">
                    <a:pos x="0" y="9"/>
                  </a:cxn>
                  <a:cxn ang="0">
                    <a:pos x="0" y="18"/>
                  </a:cxn>
                  <a:cxn ang="0">
                    <a:pos x="11" y="27"/>
                  </a:cxn>
                  <a:cxn ang="0">
                    <a:pos x="22" y="27"/>
                  </a:cxn>
                  <a:cxn ang="0">
                    <a:pos x="33" y="27"/>
                  </a:cxn>
                </a:cxnLst>
                <a:pathLst>
                  <a:path w="44" h="27">
                    <a:moveTo>
                      <a:pt x="33" y="27"/>
                    </a:moveTo>
                    <a:lnTo>
                      <a:pt x="44" y="18"/>
                    </a:lnTo>
                    <a:lnTo>
                      <a:pt x="44"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2" name="Freeform 143"/>
              <p:cNvSpPr/>
              <p:nvPr/>
            </p:nvSpPr>
            <p:spPr>
              <a:xfrm>
                <a:off x="1194" y="0"/>
                <a:ext cx="44" cy="27"/>
              </a:xfrm>
              <a:custGeom>
                <a:avLst/>
                <a:gdLst/>
                <a:ahLst/>
                <a:cxnLst>
                  <a:cxn ang="0">
                    <a:pos x="33" y="27"/>
                  </a:cxn>
                  <a:cxn ang="0">
                    <a:pos x="44" y="18"/>
                  </a:cxn>
                  <a:cxn ang="0">
                    <a:pos x="44" y="9"/>
                  </a:cxn>
                  <a:cxn ang="0">
                    <a:pos x="33" y="0"/>
                  </a:cxn>
                  <a:cxn ang="0">
                    <a:pos x="22" y="0"/>
                  </a:cxn>
                  <a:cxn ang="0">
                    <a:pos x="11" y="0"/>
                  </a:cxn>
                  <a:cxn ang="0">
                    <a:pos x="0" y="9"/>
                  </a:cxn>
                  <a:cxn ang="0">
                    <a:pos x="0" y="18"/>
                  </a:cxn>
                  <a:cxn ang="0">
                    <a:pos x="11" y="27"/>
                  </a:cxn>
                  <a:cxn ang="0">
                    <a:pos x="22" y="27"/>
                  </a:cxn>
                  <a:cxn ang="0">
                    <a:pos x="33" y="27"/>
                  </a:cxn>
                </a:cxnLst>
                <a:pathLst>
                  <a:path w="44" h="27">
                    <a:moveTo>
                      <a:pt x="33" y="27"/>
                    </a:moveTo>
                    <a:lnTo>
                      <a:pt x="44" y="18"/>
                    </a:lnTo>
                    <a:lnTo>
                      <a:pt x="44"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3" name="Freeform 144"/>
              <p:cNvSpPr/>
              <p:nvPr/>
            </p:nvSpPr>
            <p:spPr>
              <a:xfrm>
                <a:off x="1127" y="0"/>
                <a:ext cx="44" cy="27"/>
              </a:xfrm>
              <a:custGeom>
                <a:avLst/>
                <a:gdLst/>
                <a:ahLst/>
                <a:cxnLst>
                  <a:cxn ang="0">
                    <a:pos x="33" y="27"/>
                  </a:cxn>
                  <a:cxn ang="0">
                    <a:pos x="44" y="18"/>
                  </a:cxn>
                  <a:cxn ang="0">
                    <a:pos x="44" y="9"/>
                  </a:cxn>
                  <a:cxn ang="0">
                    <a:pos x="33" y="0"/>
                  </a:cxn>
                  <a:cxn ang="0">
                    <a:pos x="22" y="0"/>
                  </a:cxn>
                  <a:cxn ang="0">
                    <a:pos x="11" y="0"/>
                  </a:cxn>
                  <a:cxn ang="0">
                    <a:pos x="0" y="9"/>
                  </a:cxn>
                  <a:cxn ang="0">
                    <a:pos x="0" y="18"/>
                  </a:cxn>
                  <a:cxn ang="0">
                    <a:pos x="11" y="27"/>
                  </a:cxn>
                  <a:cxn ang="0">
                    <a:pos x="22" y="27"/>
                  </a:cxn>
                  <a:cxn ang="0">
                    <a:pos x="33" y="27"/>
                  </a:cxn>
                </a:cxnLst>
                <a:pathLst>
                  <a:path w="44" h="27">
                    <a:moveTo>
                      <a:pt x="33" y="27"/>
                    </a:moveTo>
                    <a:lnTo>
                      <a:pt x="44" y="18"/>
                    </a:lnTo>
                    <a:lnTo>
                      <a:pt x="44"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4" name="Freeform 145"/>
              <p:cNvSpPr/>
              <p:nvPr/>
            </p:nvSpPr>
            <p:spPr>
              <a:xfrm>
                <a:off x="1060" y="0"/>
                <a:ext cx="45" cy="27"/>
              </a:xfrm>
              <a:custGeom>
                <a:avLst/>
                <a:gdLst/>
                <a:ahLst/>
                <a:cxnLst>
                  <a:cxn ang="0">
                    <a:pos x="33" y="27"/>
                  </a:cxn>
                  <a:cxn ang="0">
                    <a:pos x="45" y="18"/>
                  </a:cxn>
                  <a:cxn ang="0">
                    <a:pos x="45" y="9"/>
                  </a:cxn>
                  <a:cxn ang="0">
                    <a:pos x="33" y="0"/>
                  </a:cxn>
                  <a:cxn ang="0">
                    <a:pos x="22" y="0"/>
                  </a:cxn>
                  <a:cxn ang="0">
                    <a:pos x="11" y="0"/>
                  </a:cxn>
                  <a:cxn ang="0">
                    <a:pos x="0" y="9"/>
                  </a:cxn>
                  <a:cxn ang="0">
                    <a:pos x="0" y="18"/>
                  </a:cxn>
                  <a:cxn ang="0">
                    <a:pos x="11" y="27"/>
                  </a:cxn>
                  <a:cxn ang="0">
                    <a:pos x="22" y="27"/>
                  </a:cxn>
                  <a:cxn ang="0">
                    <a:pos x="33" y="27"/>
                  </a:cxn>
                </a:cxnLst>
                <a:pathLst>
                  <a:path w="45" h="27">
                    <a:moveTo>
                      <a:pt x="33" y="27"/>
                    </a:moveTo>
                    <a:lnTo>
                      <a:pt x="45" y="18"/>
                    </a:lnTo>
                    <a:lnTo>
                      <a:pt x="45"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5" name="Freeform 146"/>
              <p:cNvSpPr/>
              <p:nvPr/>
            </p:nvSpPr>
            <p:spPr>
              <a:xfrm>
                <a:off x="993" y="0"/>
                <a:ext cx="45" cy="27"/>
              </a:xfrm>
              <a:custGeom>
                <a:avLst/>
                <a:gdLst/>
                <a:ahLst/>
                <a:cxnLst>
                  <a:cxn ang="0">
                    <a:pos x="33" y="27"/>
                  </a:cxn>
                  <a:cxn ang="0">
                    <a:pos x="45" y="18"/>
                  </a:cxn>
                  <a:cxn ang="0">
                    <a:pos x="45" y="9"/>
                  </a:cxn>
                  <a:cxn ang="0">
                    <a:pos x="33" y="0"/>
                  </a:cxn>
                  <a:cxn ang="0">
                    <a:pos x="22" y="0"/>
                  </a:cxn>
                  <a:cxn ang="0">
                    <a:pos x="11" y="0"/>
                  </a:cxn>
                  <a:cxn ang="0">
                    <a:pos x="0" y="9"/>
                  </a:cxn>
                  <a:cxn ang="0">
                    <a:pos x="0" y="18"/>
                  </a:cxn>
                  <a:cxn ang="0">
                    <a:pos x="11" y="27"/>
                  </a:cxn>
                  <a:cxn ang="0">
                    <a:pos x="22" y="27"/>
                  </a:cxn>
                  <a:cxn ang="0">
                    <a:pos x="33" y="27"/>
                  </a:cxn>
                </a:cxnLst>
                <a:pathLst>
                  <a:path w="45" h="27">
                    <a:moveTo>
                      <a:pt x="33" y="27"/>
                    </a:moveTo>
                    <a:lnTo>
                      <a:pt x="45" y="18"/>
                    </a:lnTo>
                    <a:lnTo>
                      <a:pt x="45"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6" name="Freeform 147"/>
              <p:cNvSpPr/>
              <p:nvPr/>
            </p:nvSpPr>
            <p:spPr>
              <a:xfrm>
                <a:off x="926" y="0"/>
                <a:ext cx="45" cy="27"/>
              </a:xfrm>
              <a:custGeom>
                <a:avLst/>
                <a:gdLst/>
                <a:ahLst/>
                <a:cxnLst>
                  <a:cxn ang="0">
                    <a:pos x="33" y="27"/>
                  </a:cxn>
                  <a:cxn ang="0">
                    <a:pos x="45" y="18"/>
                  </a:cxn>
                  <a:cxn ang="0">
                    <a:pos x="45" y="9"/>
                  </a:cxn>
                  <a:cxn ang="0">
                    <a:pos x="33" y="0"/>
                  </a:cxn>
                  <a:cxn ang="0">
                    <a:pos x="22" y="0"/>
                  </a:cxn>
                  <a:cxn ang="0">
                    <a:pos x="11" y="0"/>
                  </a:cxn>
                  <a:cxn ang="0">
                    <a:pos x="0" y="9"/>
                  </a:cxn>
                  <a:cxn ang="0">
                    <a:pos x="0" y="18"/>
                  </a:cxn>
                  <a:cxn ang="0">
                    <a:pos x="11" y="27"/>
                  </a:cxn>
                  <a:cxn ang="0">
                    <a:pos x="22" y="27"/>
                  </a:cxn>
                  <a:cxn ang="0">
                    <a:pos x="33" y="27"/>
                  </a:cxn>
                </a:cxnLst>
                <a:pathLst>
                  <a:path w="45" h="27">
                    <a:moveTo>
                      <a:pt x="33" y="27"/>
                    </a:moveTo>
                    <a:lnTo>
                      <a:pt x="45" y="18"/>
                    </a:lnTo>
                    <a:lnTo>
                      <a:pt x="45" y="9"/>
                    </a:lnTo>
                    <a:lnTo>
                      <a:pt x="33" y="0"/>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07" name="Freeform 148"/>
              <p:cNvSpPr/>
              <p:nvPr/>
            </p:nvSpPr>
            <p:spPr>
              <a:xfrm>
                <a:off x="859" y="0"/>
                <a:ext cx="45" cy="27"/>
              </a:xfrm>
              <a:custGeom>
                <a:avLst/>
                <a:gdLst/>
                <a:ahLst/>
                <a:cxnLst>
                  <a:cxn ang="0">
                    <a:pos x="34" y="27"/>
                  </a:cxn>
                  <a:cxn ang="0">
                    <a:pos x="45" y="18"/>
                  </a:cxn>
                  <a:cxn ang="0">
                    <a:pos x="45" y="9"/>
                  </a:cxn>
                  <a:cxn ang="0">
                    <a:pos x="34" y="0"/>
                  </a:cxn>
                  <a:cxn ang="0">
                    <a:pos x="22" y="0"/>
                  </a:cxn>
                  <a:cxn ang="0">
                    <a:pos x="11" y="0"/>
                  </a:cxn>
                  <a:cxn ang="0">
                    <a:pos x="0" y="9"/>
                  </a:cxn>
                  <a:cxn ang="0">
                    <a:pos x="0" y="18"/>
                  </a:cxn>
                  <a:cxn ang="0">
                    <a:pos x="11" y="27"/>
                  </a:cxn>
                  <a:cxn ang="0">
                    <a:pos x="22" y="27"/>
                  </a:cxn>
                  <a:cxn ang="0">
                    <a:pos x="34" y="27"/>
                  </a:cxn>
                </a:cxnLst>
                <a:pathLst>
                  <a:path w="45" h="27">
                    <a:moveTo>
                      <a:pt x="34" y="27"/>
                    </a:moveTo>
                    <a:lnTo>
                      <a:pt x="45" y="18"/>
                    </a:lnTo>
                    <a:lnTo>
                      <a:pt x="45" y="9"/>
                    </a:lnTo>
                    <a:lnTo>
                      <a:pt x="34" y="0"/>
                    </a:lnTo>
                    <a:lnTo>
                      <a:pt x="22" y="0"/>
                    </a:lnTo>
                    <a:lnTo>
                      <a:pt x="11" y="0"/>
                    </a:lnTo>
                    <a:lnTo>
                      <a:pt x="0" y="9"/>
                    </a:lnTo>
                    <a:lnTo>
                      <a:pt x="0" y="18"/>
                    </a:lnTo>
                    <a:lnTo>
                      <a:pt x="11" y="27"/>
                    </a:lnTo>
                    <a:lnTo>
                      <a:pt x="22" y="27"/>
                    </a:lnTo>
                    <a:lnTo>
                      <a:pt x="34" y="27"/>
                    </a:lnTo>
                    <a:close/>
                  </a:path>
                </a:pathLst>
              </a:custGeom>
              <a:solidFill>
                <a:srgbClr val="000000"/>
              </a:solidFill>
              <a:ln w="9525">
                <a:noFill/>
              </a:ln>
            </p:spPr>
            <p:txBody>
              <a:bodyPr/>
              <a:p>
                <a:endParaRPr lang="zh-CN" altLang="en-US"/>
              </a:p>
            </p:txBody>
          </p:sp>
          <p:sp>
            <p:nvSpPr>
              <p:cNvPr id="110708" name="Freeform 149"/>
              <p:cNvSpPr/>
              <p:nvPr/>
            </p:nvSpPr>
            <p:spPr>
              <a:xfrm>
                <a:off x="792" y="0"/>
                <a:ext cx="45" cy="27"/>
              </a:xfrm>
              <a:custGeom>
                <a:avLst/>
                <a:gdLst/>
                <a:ahLst/>
                <a:cxnLst>
                  <a:cxn ang="0">
                    <a:pos x="34" y="27"/>
                  </a:cxn>
                  <a:cxn ang="0">
                    <a:pos x="45" y="18"/>
                  </a:cxn>
                  <a:cxn ang="0">
                    <a:pos x="45" y="9"/>
                  </a:cxn>
                  <a:cxn ang="0">
                    <a:pos x="34" y="0"/>
                  </a:cxn>
                  <a:cxn ang="0">
                    <a:pos x="22" y="0"/>
                  </a:cxn>
                  <a:cxn ang="0">
                    <a:pos x="11" y="0"/>
                  </a:cxn>
                  <a:cxn ang="0">
                    <a:pos x="0" y="9"/>
                  </a:cxn>
                  <a:cxn ang="0">
                    <a:pos x="0" y="18"/>
                  </a:cxn>
                  <a:cxn ang="0">
                    <a:pos x="11" y="27"/>
                  </a:cxn>
                  <a:cxn ang="0">
                    <a:pos x="22" y="27"/>
                  </a:cxn>
                  <a:cxn ang="0">
                    <a:pos x="34" y="27"/>
                  </a:cxn>
                </a:cxnLst>
                <a:pathLst>
                  <a:path w="45" h="27">
                    <a:moveTo>
                      <a:pt x="34" y="27"/>
                    </a:moveTo>
                    <a:lnTo>
                      <a:pt x="45" y="18"/>
                    </a:lnTo>
                    <a:lnTo>
                      <a:pt x="45" y="9"/>
                    </a:lnTo>
                    <a:lnTo>
                      <a:pt x="34" y="0"/>
                    </a:lnTo>
                    <a:lnTo>
                      <a:pt x="22" y="0"/>
                    </a:lnTo>
                    <a:lnTo>
                      <a:pt x="11" y="0"/>
                    </a:lnTo>
                    <a:lnTo>
                      <a:pt x="0" y="9"/>
                    </a:lnTo>
                    <a:lnTo>
                      <a:pt x="0" y="18"/>
                    </a:lnTo>
                    <a:lnTo>
                      <a:pt x="11" y="27"/>
                    </a:lnTo>
                    <a:lnTo>
                      <a:pt x="22" y="27"/>
                    </a:lnTo>
                    <a:lnTo>
                      <a:pt x="34" y="27"/>
                    </a:lnTo>
                    <a:close/>
                  </a:path>
                </a:pathLst>
              </a:custGeom>
              <a:solidFill>
                <a:srgbClr val="000000"/>
              </a:solidFill>
              <a:ln w="9525">
                <a:noFill/>
              </a:ln>
            </p:spPr>
            <p:txBody>
              <a:bodyPr/>
              <a:p>
                <a:endParaRPr lang="zh-CN" altLang="en-US"/>
              </a:p>
            </p:txBody>
          </p:sp>
          <p:sp>
            <p:nvSpPr>
              <p:cNvPr id="110709" name="Freeform 150"/>
              <p:cNvSpPr/>
              <p:nvPr/>
            </p:nvSpPr>
            <p:spPr>
              <a:xfrm>
                <a:off x="725" y="0"/>
                <a:ext cx="45" cy="27"/>
              </a:xfrm>
              <a:custGeom>
                <a:avLst/>
                <a:gdLst/>
                <a:ahLst/>
                <a:cxnLst>
                  <a:cxn ang="0">
                    <a:pos x="34" y="27"/>
                  </a:cxn>
                  <a:cxn ang="0">
                    <a:pos x="45" y="18"/>
                  </a:cxn>
                  <a:cxn ang="0">
                    <a:pos x="45" y="9"/>
                  </a:cxn>
                  <a:cxn ang="0">
                    <a:pos x="34" y="0"/>
                  </a:cxn>
                  <a:cxn ang="0">
                    <a:pos x="22" y="0"/>
                  </a:cxn>
                  <a:cxn ang="0">
                    <a:pos x="11" y="0"/>
                  </a:cxn>
                  <a:cxn ang="0">
                    <a:pos x="0" y="9"/>
                  </a:cxn>
                  <a:cxn ang="0">
                    <a:pos x="0" y="18"/>
                  </a:cxn>
                  <a:cxn ang="0">
                    <a:pos x="11" y="27"/>
                  </a:cxn>
                  <a:cxn ang="0">
                    <a:pos x="22" y="27"/>
                  </a:cxn>
                  <a:cxn ang="0">
                    <a:pos x="34" y="27"/>
                  </a:cxn>
                </a:cxnLst>
                <a:pathLst>
                  <a:path w="45" h="27">
                    <a:moveTo>
                      <a:pt x="34" y="27"/>
                    </a:moveTo>
                    <a:lnTo>
                      <a:pt x="45" y="18"/>
                    </a:lnTo>
                    <a:lnTo>
                      <a:pt x="45" y="9"/>
                    </a:lnTo>
                    <a:lnTo>
                      <a:pt x="34" y="0"/>
                    </a:lnTo>
                    <a:lnTo>
                      <a:pt x="22" y="0"/>
                    </a:lnTo>
                    <a:lnTo>
                      <a:pt x="11" y="0"/>
                    </a:lnTo>
                    <a:lnTo>
                      <a:pt x="0" y="9"/>
                    </a:lnTo>
                    <a:lnTo>
                      <a:pt x="0" y="18"/>
                    </a:lnTo>
                    <a:lnTo>
                      <a:pt x="11" y="27"/>
                    </a:lnTo>
                    <a:lnTo>
                      <a:pt x="22" y="27"/>
                    </a:lnTo>
                    <a:lnTo>
                      <a:pt x="34" y="27"/>
                    </a:lnTo>
                    <a:close/>
                  </a:path>
                </a:pathLst>
              </a:custGeom>
              <a:solidFill>
                <a:srgbClr val="000000"/>
              </a:solidFill>
              <a:ln w="9525">
                <a:noFill/>
              </a:ln>
            </p:spPr>
            <p:txBody>
              <a:bodyPr/>
              <a:p>
                <a:endParaRPr lang="zh-CN" altLang="en-US"/>
              </a:p>
            </p:txBody>
          </p:sp>
          <p:sp>
            <p:nvSpPr>
              <p:cNvPr id="110710" name="Freeform 151"/>
              <p:cNvSpPr/>
              <p:nvPr/>
            </p:nvSpPr>
            <p:spPr>
              <a:xfrm>
                <a:off x="658" y="0"/>
                <a:ext cx="45" cy="27"/>
              </a:xfrm>
              <a:custGeom>
                <a:avLst/>
                <a:gdLst/>
                <a:ahLst/>
                <a:cxnLst>
                  <a:cxn ang="0">
                    <a:pos x="34" y="27"/>
                  </a:cxn>
                  <a:cxn ang="0">
                    <a:pos x="45" y="18"/>
                  </a:cxn>
                  <a:cxn ang="0">
                    <a:pos x="45" y="9"/>
                  </a:cxn>
                  <a:cxn ang="0">
                    <a:pos x="34" y="0"/>
                  </a:cxn>
                  <a:cxn ang="0">
                    <a:pos x="23" y="0"/>
                  </a:cxn>
                  <a:cxn ang="0">
                    <a:pos x="11" y="0"/>
                  </a:cxn>
                  <a:cxn ang="0">
                    <a:pos x="0" y="9"/>
                  </a:cxn>
                  <a:cxn ang="0">
                    <a:pos x="0" y="18"/>
                  </a:cxn>
                  <a:cxn ang="0">
                    <a:pos x="11" y="27"/>
                  </a:cxn>
                  <a:cxn ang="0">
                    <a:pos x="23" y="27"/>
                  </a:cxn>
                  <a:cxn ang="0">
                    <a:pos x="34" y="27"/>
                  </a:cxn>
                </a:cxnLst>
                <a:pathLst>
                  <a:path w="45" h="27">
                    <a:moveTo>
                      <a:pt x="34" y="27"/>
                    </a:moveTo>
                    <a:lnTo>
                      <a:pt x="45" y="18"/>
                    </a:lnTo>
                    <a:lnTo>
                      <a:pt x="45" y="9"/>
                    </a:lnTo>
                    <a:lnTo>
                      <a:pt x="34" y="0"/>
                    </a:lnTo>
                    <a:lnTo>
                      <a:pt x="23" y="0"/>
                    </a:lnTo>
                    <a:lnTo>
                      <a:pt x="11" y="0"/>
                    </a:lnTo>
                    <a:lnTo>
                      <a:pt x="0" y="9"/>
                    </a:lnTo>
                    <a:lnTo>
                      <a:pt x="0" y="18"/>
                    </a:lnTo>
                    <a:lnTo>
                      <a:pt x="11" y="27"/>
                    </a:lnTo>
                    <a:lnTo>
                      <a:pt x="23" y="27"/>
                    </a:lnTo>
                    <a:lnTo>
                      <a:pt x="34" y="27"/>
                    </a:lnTo>
                    <a:close/>
                  </a:path>
                </a:pathLst>
              </a:custGeom>
              <a:solidFill>
                <a:srgbClr val="000000"/>
              </a:solidFill>
              <a:ln w="9525">
                <a:noFill/>
              </a:ln>
            </p:spPr>
            <p:txBody>
              <a:bodyPr/>
              <a:p>
                <a:endParaRPr lang="zh-CN" altLang="en-US"/>
              </a:p>
            </p:txBody>
          </p:sp>
          <p:sp>
            <p:nvSpPr>
              <p:cNvPr id="110711" name="Freeform 152"/>
              <p:cNvSpPr/>
              <p:nvPr/>
            </p:nvSpPr>
            <p:spPr>
              <a:xfrm>
                <a:off x="591" y="0"/>
                <a:ext cx="45" cy="27"/>
              </a:xfrm>
              <a:custGeom>
                <a:avLst/>
                <a:gdLst/>
                <a:ahLst/>
                <a:cxnLst>
                  <a:cxn ang="0">
                    <a:pos x="34" y="27"/>
                  </a:cxn>
                  <a:cxn ang="0">
                    <a:pos x="45" y="18"/>
                  </a:cxn>
                  <a:cxn ang="0">
                    <a:pos x="45" y="9"/>
                  </a:cxn>
                  <a:cxn ang="0">
                    <a:pos x="34" y="0"/>
                  </a:cxn>
                  <a:cxn ang="0">
                    <a:pos x="23" y="0"/>
                  </a:cxn>
                  <a:cxn ang="0">
                    <a:pos x="11" y="0"/>
                  </a:cxn>
                  <a:cxn ang="0">
                    <a:pos x="0" y="9"/>
                  </a:cxn>
                  <a:cxn ang="0">
                    <a:pos x="0" y="18"/>
                  </a:cxn>
                  <a:cxn ang="0">
                    <a:pos x="11" y="27"/>
                  </a:cxn>
                  <a:cxn ang="0">
                    <a:pos x="23" y="27"/>
                  </a:cxn>
                  <a:cxn ang="0">
                    <a:pos x="34" y="27"/>
                  </a:cxn>
                </a:cxnLst>
                <a:pathLst>
                  <a:path w="45" h="27">
                    <a:moveTo>
                      <a:pt x="34" y="27"/>
                    </a:moveTo>
                    <a:lnTo>
                      <a:pt x="45" y="18"/>
                    </a:lnTo>
                    <a:lnTo>
                      <a:pt x="45" y="9"/>
                    </a:lnTo>
                    <a:lnTo>
                      <a:pt x="34" y="0"/>
                    </a:lnTo>
                    <a:lnTo>
                      <a:pt x="23" y="0"/>
                    </a:lnTo>
                    <a:lnTo>
                      <a:pt x="11" y="0"/>
                    </a:lnTo>
                    <a:lnTo>
                      <a:pt x="0" y="9"/>
                    </a:lnTo>
                    <a:lnTo>
                      <a:pt x="0" y="18"/>
                    </a:lnTo>
                    <a:lnTo>
                      <a:pt x="11" y="27"/>
                    </a:lnTo>
                    <a:lnTo>
                      <a:pt x="23" y="27"/>
                    </a:lnTo>
                    <a:lnTo>
                      <a:pt x="34" y="27"/>
                    </a:lnTo>
                    <a:close/>
                  </a:path>
                </a:pathLst>
              </a:custGeom>
              <a:solidFill>
                <a:srgbClr val="000000"/>
              </a:solidFill>
              <a:ln w="9525">
                <a:noFill/>
              </a:ln>
            </p:spPr>
            <p:txBody>
              <a:bodyPr/>
              <a:p>
                <a:endParaRPr lang="zh-CN" altLang="en-US"/>
              </a:p>
            </p:txBody>
          </p:sp>
          <p:sp>
            <p:nvSpPr>
              <p:cNvPr id="110712" name="Freeform 153"/>
              <p:cNvSpPr/>
              <p:nvPr/>
            </p:nvSpPr>
            <p:spPr>
              <a:xfrm>
                <a:off x="524" y="0"/>
                <a:ext cx="45" cy="27"/>
              </a:xfrm>
              <a:custGeom>
                <a:avLst/>
                <a:gdLst/>
                <a:ahLst/>
                <a:cxnLst>
                  <a:cxn ang="0">
                    <a:pos x="34" y="27"/>
                  </a:cxn>
                  <a:cxn ang="0">
                    <a:pos x="45" y="18"/>
                  </a:cxn>
                  <a:cxn ang="0">
                    <a:pos x="45" y="9"/>
                  </a:cxn>
                  <a:cxn ang="0">
                    <a:pos x="34" y="0"/>
                  </a:cxn>
                  <a:cxn ang="0">
                    <a:pos x="23" y="0"/>
                  </a:cxn>
                  <a:cxn ang="0">
                    <a:pos x="11" y="0"/>
                  </a:cxn>
                  <a:cxn ang="0">
                    <a:pos x="0" y="9"/>
                  </a:cxn>
                  <a:cxn ang="0">
                    <a:pos x="0" y="18"/>
                  </a:cxn>
                  <a:cxn ang="0">
                    <a:pos x="11" y="27"/>
                  </a:cxn>
                  <a:cxn ang="0">
                    <a:pos x="23" y="27"/>
                  </a:cxn>
                  <a:cxn ang="0">
                    <a:pos x="34" y="27"/>
                  </a:cxn>
                </a:cxnLst>
                <a:pathLst>
                  <a:path w="45" h="27">
                    <a:moveTo>
                      <a:pt x="34" y="27"/>
                    </a:moveTo>
                    <a:lnTo>
                      <a:pt x="45" y="18"/>
                    </a:lnTo>
                    <a:lnTo>
                      <a:pt x="45" y="9"/>
                    </a:lnTo>
                    <a:lnTo>
                      <a:pt x="34" y="0"/>
                    </a:lnTo>
                    <a:lnTo>
                      <a:pt x="23" y="0"/>
                    </a:lnTo>
                    <a:lnTo>
                      <a:pt x="11" y="0"/>
                    </a:lnTo>
                    <a:lnTo>
                      <a:pt x="0" y="9"/>
                    </a:lnTo>
                    <a:lnTo>
                      <a:pt x="0" y="18"/>
                    </a:lnTo>
                    <a:lnTo>
                      <a:pt x="11" y="27"/>
                    </a:lnTo>
                    <a:lnTo>
                      <a:pt x="23" y="27"/>
                    </a:lnTo>
                    <a:lnTo>
                      <a:pt x="34" y="27"/>
                    </a:lnTo>
                    <a:close/>
                  </a:path>
                </a:pathLst>
              </a:custGeom>
              <a:solidFill>
                <a:srgbClr val="000000"/>
              </a:solidFill>
              <a:ln w="9525">
                <a:noFill/>
              </a:ln>
            </p:spPr>
            <p:txBody>
              <a:bodyPr/>
              <a:p>
                <a:endParaRPr lang="zh-CN" altLang="en-US"/>
              </a:p>
            </p:txBody>
          </p:sp>
          <p:sp>
            <p:nvSpPr>
              <p:cNvPr id="110713" name="Freeform 154"/>
              <p:cNvSpPr/>
              <p:nvPr/>
            </p:nvSpPr>
            <p:spPr>
              <a:xfrm>
                <a:off x="457" y="0"/>
                <a:ext cx="45" cy="27"/>
              </a:xfrm>
              <a:custGeom>
                <a:avLst/>
                <a:gdLst/>
                <a:ahLst/>
                <a:cxnLst>
                  <a:cxn ang="0">
                    <a:pos x="34" y="27"/>
                  </a:cxn>
                  <a:cxn ang="0">
                    <a:pos x="45" y="18"/>
                  </a:cxn>
                  <a:cxn ang="0">
                    <a:pos x="45" y="9"/>
                  </a:cxn>
                  <a:cxn ang="0">
                    <a:pos x="34" y="0"/>
                  </a:cxn>
                  <a:cxn ang="0">
                    <a:pos x="23" y="0"/>
                  </a:cxn>
                  <a:cxn ang="0">
                    <a:pos x="12" y="0"/>
                  </a:cxn>
                  <a:cxn ang="0">
                    <a:pos x="0" y="9"/>
                  </a:cxn>
                  <a:cxn ang="0">
                    <a:pos x="0" y="18"/>
                  </a:cxn>
                  <a:cxn ang="0">
                    <a:pos x="12" y="27"/>
                  </a:cxn>
                  <a:cxn ang="0">
                    <a:pos x="23" y="27"/>
                  </a:cxn>
                  <a:cxn ang="0">
                    <a:pos x="34" y="27"/>
                  </a:cxn>
                </a:cxnLst>
                <a:pathLst>
                  <a:path w="45" h="27">
                    <a:moveTo>
                      <a:pt x="34" y="27"/>
                    </a:moveTo>
                    <a:lnTo>
                      <a:pt x="45" y="18"/>
                    </a:lnTo>
                    <a:lnTo>
                      <a:pt x="45" y="9"/>
                    </a:lnTo>
                    <a:lnTo>
                      <a:pt x="34" y="0"/>
                    </a:lnTo>
                    <a:lnTo>
                      <a:pt x="23" y="0"/>
                    </a:lnTo>
                    <a:lnTo>
                      <a:pt x="12" y="0"/>
                    </a:lnTo>
                    <a:lnTo>
                      <a:pt x="0" y="9"/>
                    </a:lnTo>
                    <a:lnTo>
                      <a:pt x="0" y="18"/>
                    </a:lnTo>
                    <a:lnTo>
                      <a:pt x="12" y="27"/>
                    </a:lnTo>
                    <a:lnTo>
                      <a:pt x="23" y="27"/>
                    </a:lnTo>
                    <a:lnTo>
                      <a:pt x="34" y="27"/>
                    </a:lnTo>
                    <a:close/>
                  </a:path>
                </a:pathLst>
              </a:custGeom>
              <a:solidFill>
                <a:srgbClr val="000000"/>
              </a:solidFill>
              <a:ln w="9525">
                <a:noFill/>
              </a:ln>
            </p:spPr>
            <p:txBody>
              <a:bodyPr/>
              <a:p>
                <a:endParaRPr lang="zh-CN" altLang="en-US"/>
              </a:p>
            </p:txBody>
          </p:sp>
          <p:sp>
            <p:nvSpPr>
              <p:cNvPr id="110714" name="Freeform 155"/>
              <p:cNvSpPr/>
              <p:nvPr/>
            </p:nvSpPr>
            <p:spPr>
              <a:xfrm>
                <a:off x="390" y="0"/>
                <a:ext cx="45" cy="27"/>
              </a:xfrm>
              <a:custGeom>
                <a:avLst/>
                <a:gdLst/>
                <a:ahLst/>
                <a:cxnLst>
                  <a:cxn ang="0">
                    <a:pos x="34" y="27"/>
                  </a:cxn>
                  <a:cxn ang="0">
                    <a:pos x="45" y="18"/>
                  </a:cxn>
                  <a:cxn ang="0">
                    <a:pos x="45" y="9"/>
                  </a:cxn>
                  <a:cxn ang="0">
                    <a:pos x="34" y="0"/>
                  </a:cxn>
                  <a:cxn ang="0">
                    <a:pos x="23" y="0"/>
                  </a:cxn>
                  <a:cxn ang="0">
                    <a:pos x="12" y="0"/>
                  </a:cxn>
                  <a:cxn ang="0">
                    <a:pos x="0" y="9"/>
                  </a:cxn>
                  <a:cxn ang="0">
                    <a:pos x="0" y="18"/>
                  </a:cxn>
                  <a:cxn ang="0">
                    <a:pos x="12" y="27"/>
                  </a:cxn>
                  <a:cxn ang="0">
                    <a:pos x="23" y="27"/>
                  </a:cxn>
                  <a:cxn ang="0">
                    <a:pos x="34" y="27"/>
                  </a:cxn>
                </a:cxnLst>
                <a:pathLst>
                  <a:path w="45" h="27">
                    <a:moveTo>
                      <a:pt x="34" y="27"/>
                    </a:moveTo>
                    <a:lnTo>
                      <a:pt x="45" y="18"/>
                    </a:lnTo>
                    <a:lnTo>
                      <a:pt x="45" y="9"/>
                    </a:lnTo>
                    <a:lnTo>
                      <a:pt x="34" y="0"/>
                    </a:lnTo>
                    <a:lnTo>
                      <a:pt x="23" y="0"/>
                    </a:lnTo>
                    <a:lnTo>
                      <a:pt x="12" y="0"/>
                    </a:lnTo>
                    <a:lnTo>
                      <a:pt x="0" y="9"/>
                    </a:lnTo>
                    <a:lnTo>
                      <a:pt x="0" y="18"/>
                    </a:lnTo>
                    <a:lnTo>
                      <a:pt x="12" y="27"/>
                    </a:lnTo>
                    <a:lnTo>
                      <a:pt x="23" y="27"/>
                    </a:lnTo>
                    <a:lnTo>
                      <a:pt x="34" y="27"/>
                    </a:lnTo>
                    <a:close/>
                  </a:path>
                </a:pathLst>
              </a:custGeom>
              <a:solidFill>
                <a:srgbClr val="000000"/>
              </a:solidFill>
              <a:ln w="9525">
                <a:noFill/>
              </a:ln>
            </p:spPr>
            <p:txBody>
              <a:bodyPr/>
              <a:p>
                <a:endParaRPr lang="zh-CN" altLang="en-US"/>
              </a:p>
            </p:txBody>
          </p:sp>
          <p:sp>
            <p:nvSpPr>
              <p:cNvPr id="110715" name="Freeform 156"/>
              <p:cNvSpPr/>
              <p:nvPr/>
            </p:nvSpPr>
            <p:spPr>
              <a:xfrm>
                <a:off x="323" y="0"/>
                <a:ext cx="45" cy="27"/>
              </a:xfrm>
              <a:custGeom>
                <a:avLst/>
                <a:gdLst/>
                <a:ahLst/>
                <a:cxnLst>
                  <a:cxn ang="0">
                    <a:pos x="34" y="27"/>
                  </a:cxn>
                  <a:cxn ang="0">
                    <a:pos x="45" y="18"/>
                  </a:cxn>
                  <a:cxn ang="0">
                    <a:pos x="45" y="9"/>
                  </a:cxn>
                  <a:cxn ang="0">
                    <a:pos x="34" y="0"/>
                  </a:cxn>
                  <a:cxn ang="0">
                    <a:pos x="23" y="0"/>
                  </a:cxn>
                  <a:cxn ang="0">
                    <a:pos x="12" y="0"/>
                  </a:cxn>
                  <a:cxn ang="0">
                    <a:pos x="0" y="9"/>
                  </a:cxn>
                  <a:cxn ang="0">
                    <a:pos x="0" y="18"/>
                  </a:cxn>
                  <a:cxn ang="0">
                    <a:pos x="12" y="27"/>
                  </a:cxn>
                  <a:cxn ang="0">
                    <a:pos x="23" y="27"/>
                  </a:cxn>
                  <a:cxn ang="0">
                    <a:pos x="34" y="27"/>
                  </a:cxn>
                </a:cxnLst>
                <a:pathLst>
                  <a:path w="45" h="27">
                    <a:moveTo>
                      <a:pt x="34" y="27"/>
                    </a:moveTo>
                    <a:lnTo>
                      <a:pt x="45" y="18"/>
                    </a:lnTo>
                    <a:lnTo>
                      <a:pt x="45" y="9"/>
                    </a:lnTo>
                    <a:lnTo>
                      <a:pt x="34" y="0"/>
                    </a:lnTo>
                    <a:lnTo>
                      <a:pt x="23" y="0"/>
                    </a:lnTo>
                    <a:lnTo>
                      <a:pt x="12" y="0"/>
                    </a:lnTo>
                    <a:lnTo>
                      <a:pt x="0" y="9"/>
                    </a:lnTo>
                    <a:lnTo>
                      <a:pt x="0" y="18"/>
                    </a:lnTo>
                    <a:lnTo>
                      <a:pt x="12" y="27"/>
                    </a:lnTo>
                    <a:lnTo>
                      <a:pt x="23" y="27"/>
                    </a:lnTo>
                    <a:lnTo>
                      <a:pt x="34" y="27"/>
                    </a:lnTo>
                    <a:close/>
                  </a:path>
                </a:pathLst>
              </a:custGeom>
              <a:solidFill>
                <a:srgbClr val="000000"/>
              </a:solidFill>
              <a:ln w="9525">
                <a:noFill/>
              </a:ln>
            </p:spPr>
            <p:txBody>
              <a:bodyPr/>
              <a:p>
                <a:endParaRPr lang="zh-CN" altLang="en-US"/>
              </a:p>
            </p:txBody>
          </p:sp>
          <p:sp>
            <p:nvSpPr>
              <p:cNvPr id="110716" name="Freeform 157"/>
              <p:cNvSpPr/>
              <p:nvPr/>
            </p:nvSpPr>
            <p:spPr>
              <a:xfrm>
                <a:off x="268" y="0"/>
                <a:ext cx="33" cy="27"/>
              </a:xfrm>
              <a:custGeom>
                <a:avLst/>
                <a:gdLst/>
                <a:ahLst/>
                <a:cxnLst>
                  <a:cxn ang="0">
                    <a:pos x="22" y="27"/>
                  </a:cxn>
                  <a:cxn ang="0">
                    <a:pos x="33" y="18"/>
                  </a:cxn>
                  <a:cxn ang="0">
                    <a:pos x="33" y="9"/>
                  </a:cxn>
                  <a:cxn ang="0">
                    <a:pos x="22" y="0"/>
                  </a:cxn>
                  <a:cxn ang="0">
                    <a:pos x="11" y="0"/>
                  </a:cxn>
                  <a:cxn ang="0">
                    <a:pos x="11" y="0"/>
                  </a:cxn>
                  <a:cxn ang="0">
                    <a:pos x="0" y="9"/>
                  </a:cxn>
                  <a:cxn ang="0">
                    <a:pos x="0" y="18"/>
                  </a:cxn>
                  <a:cxn ang="0">
                    <a:pos x="11" y="27"/>
                  </a:cxn>
                  <a:cxn ang="0">
                    <a:pos x="22" y="27"/>
                  </a:cxn>
                </a:cxnLst>
                <a:pathLst>
                  <a:path w="33" h="27">
                    <a:moveTo>
                      <a:pt x="22" y="27"/>
                    </a:moveTo>
                    <a:lnTo>
                      <a:pt x="33" y="18"/>
                    </a:lnTo>
                    <a:lnTo>
                      <a:pt x="33" y="9"/>
                    </a:lnTo>
                    <a:lnTo>
                      <a:pt x="22" y="0"/>
                    </a:lnTo>
                    <a:lnTo>
                      <a:pt x="11" y="0"/>
                    </a:lnTo>
                    <a:lnTo>
                      <a:pt x="0" y="9"/>
                    </a:lnTo>
                    <a:lnTo>
                      <a:pt x="0" y="18"/>
                    </a:lnTo>
                    <a:lnTo>
                      <a:pt x="11" y="27"/>
                    </a:lnTo>
                    <a:lnTo>
                      <a:pt x="22" y="27"/>
                    </a:lnTo>
                    <a:close/>
                  </a:path>
                </a:pathLst>
              </a:custGeom>
              <a:solidFill>
                <a:srgbClr val="000000"/>
              </a:solidFill>
              <a:ln w="9525">
                <a:noFill/>
              </a:ln>
            </p:spPr>
            <p:txBody>
              <a:bodyPr/>
              <a:p>
                <a:endParaRPr lang="zh-CN" altLang="en-US"/>
              </a:p>
            </p:txBody>
          </p:sp>
          <p:sp>
            <p:nvSpPr>
              <p:cNvPr id="110717" name="Freeform 158"/>
              <p:cNvSpPr/>
              <p:nvPr/>
            </p:nvSpPr>
            <p:spPr>
              <a:xfrm>
                <a:off x="201" y="0"/>
                <a:ext cx="33" cy="27"/>
              </a:xfrm>
              <a:custGeom>
                <a:avLst/>
                <a:gdLst/>
                <a:ahLst/>
                <a:cxnLst>
                  <a:cxn ang="0">
                    <a:pos x="22" y="27"/>
                  </a:cxn>
                  <a:cxn ang="0">
                    <a:pos x="33" y="18"/>
                  </a:cxn>
                  <a:cxn ang="0">
                    <a:pos x="33" y="9"/>
                  </a:cxn>
                  <a:cxn ang="0">
                    <a:pos x="22" y="0"/>
                  </a:cxn>
                  <a:cxn ang="0">
                    <a:pos x="11" y="0"/>
                  </a:cxn>
                  <a:cxn ang="0">
                    <a:pos x="11" y="0"/>
                  </a:cxn>
                  <a:cxn ang="0">
                    <a:pos x="0" y="9"/>
                  </a:cxn>
                  <a:cxn ang="0">
                    <a:pos x="0" y="18"/>
                  </a:cxn>
                  <a:cxn ang="0">
                    <a:pos x="11" y="27"/>
                  </a:cxn>
                  <a:cxn ang="0">
                    <a:pos x="22" y="27"/>
                  </a:cxn>
                </a:cxnLst>
                <a:pathLst>
                  <a:path w="33" h="27">
                    <a:moveTo>
                      <a:pt x="22" y="27"/>
                    </a:moveTo>
                    <a:lnTo>
                      <a:pt x="33" y="18"/>
                    </a:lnTo>
                    <a:lnTo>
                      <a:pt x="33" y="9"/>
                    </a:lnTo>
                    <a:lnTo>
                      <a:pt x="22" y="0"/>
                    </a:lnTo>
                    <a:lnTo>
                      <a:pt x="11" y="0"/>
                    </a:lnTo>
                    <a:lnTo>
                      <a:pt x="0" y="9"/>
                    </a:lnTo>
                    <a:lnTo>
                      <a:pt x="0" y="18"/>
                    </a:lnTo>
                    <a:lnTo>
                      <a:pt x="11" y="27"/>
                    </a:lnTo>
                    <a:lnTo>
                      <a:pt x="22" y="27"/>
                    </a:lnTo>
                    <a:close/>
                  </a:path>
                </a:pathLst>
              </a:custGeom>
              <a:solidFill>
                <a:srgbClr val="000000"/>
              </a:solidFill>
              <a:ln w="9525">
                <a:noFill/>
              </a:ln>
            </p:spPr>
            <p:txBody>
              <a:bodyPr/>
              <a:p>
                <a:endParaRPr lang="zh-CN" altLang="en-US"/>
              </a:p>
            </p:txBody>
          </p:sp>
          <p:sp>
            <p:nvSpPr>
              <p:cNvPr id="110718" name="Freeform 159"/>
              <p:cNvSpPr/>
              <p:nvPr/>
            </p:nvSpPr>
            <p:spPr>
              <a:xfrm>
                <a:off x="134" y="0"/>
                <a:ext cx="33" cy="27"/>
              </a:xfrm>
              <a:custGeom>
                <a:avLst/>
                <a:gdLst/>
                <a:ahLst/>
                <a:cxnLst>
                  <a:cxn ang="0">
                    <a:pos x="22" y="27"/>
                  </a:cxn>
                  <a:cxn ang="0">
                    <a:pos x="33" y="18"/>
                  </a:cxn>
                  <a:cxn ang="0">
                    <a:pos x="33" y="9"/>
                  </a:cxn>
                  <a:cxn ang="0">
                    <a:pos x="22" y="0"/>
                  </a:cxn>
                  <a:cxn ang="0">
                    <a:pos x="11" y="0"/>
                  </a:cxn>
                  <a:cxn ang="0">
                    <a:pos x="11" y="0"/>
                  </a:cxn>
                  <a:cxn ang="0">
                    <a:pos x="0" y="9"/>
                  </a:cxn>
                  <a:cxn ang="0">
                    <a:pos x="0" y="18"/>
                  </a:cxn>
                  <a:cxn ang="0">
                    <a:pos x="11" y="27"/>
                  </a:cxn>
                  <a:cxn ang="0">
                    <a:pos x="22" y="27"/>
                  </a:cxn>
                </a:cxnLst>
                <a:pathLst>
                  <a:path w="33" h="27">
                    <a:moveTo>
                      <a:pt x="22" y="27"/>
                    </a:moveTo>
                    <a:lnTo>
                      <a:pt x="33" y="18"/>
                    </a:lnTo>
                    <a:lnTo>
                      <a:pt x="33" y="9"/>
                    </a:lnTo>
                    <a:lnTo>
                      <a:pt x="22" y="0"/>
                    </a:lnTo>
                    <a:lnTo>
                      <a:pt x="11" y="0"/>
                    </a:lnTo>
                    <a:lnTo>
                      <a:pt x="0" y="9"/>
                    </a:lnTo>
                    <a:lnTo>
                      <a:pt x="0" y="18"/>
                    </a:lnTo>
                    <a:lnTo>
                      <a:pt x="11" y="27"/>
                    </a:lnTo>
                    <a:lnTo>
                      <a:pt x="22" y="27"/>
                    </a:lnTo>
                    <a:close/>
                  </a:path>
                </a:pathLst>
              </a:custGeom>
              <a:solidFill>
                <a:srgbClr val="000000"/>
              </a:solidFill>
              <a:ln w="9525">
                <a:noFill/>
              </a:ln>
            </p:spPr>
            <p:txBody>
              <a:bodyPr/>
              <a:p>
                <a:endParaRPr lang="zh-CN" altLang="en-US"/>
              </a:p>
            </p:txBody>
          </p:sp>
          <p:sp>
            <p:nvSpPr>
              <p:cNvPr id="110719" name="Freeform 160"/>
              <p:cNvSpPr/>
              <p:nvPr/>
            </p:nvSpPr>
            <p:spPr>
              <a:xfrm>
                <a:off x="67" y="0"/>
                <a:ext cx="33" cy="27"/>
              </a:xfrm>
              <a:custGeom>
                <a:avLst/>
                <a:gdLst/>
                <a:ahLst/>
                <a:cxnLst>
                  <a:cxn ang="0">
                    <a:pos x="22" y="27"/>
                  </a:cxn>
                  <a:cxn ang="0">
                    <a:pos x="33" y="18"/>
                  </a:cxn>
                  <a:cxn ang="0">
                    <a:pos x="33" y="9"/>
                  </a:cxn>
                  <a:cxn ang="0">
                    <a:pos x="22" y="0"/>
                  </a:cxn>
                  <a:cxn ang="0">
                    <a:pos x="11" y="0"/>
                  </a:cxn>
                  <a:cxn ang="0">
                    <a:pos x="11" y="0"/>
                  </a:cxn>
                  <a:cxn ang="0">
                    <a:pos x="0" y="9"/>
                  </a:cxn>
                  <a:cxn ang="0">
                    <a:pos x="0" y="18"/>
                  </a:cxn>
                  <a:cxn ang="0">
                    <a:pos x="11" y="27"/>
                  </a:cxn>
                  <a:cxn ang="0">
                    <a:pos x="22" y="27"/>
                  </a:cxn>
                </a:cxnLst>
                <a:pathLst>
                  <a:path w="33" h="27">
                    <a:moveTo>
                      <a:pt x="22" y="27"/>
                    </a:moveTo>
                    <a:lnTo>
                      <a:pt x="33" y="18"/>
                    </a:lnTo>
                    <a:lnTo>
                      <a:pt x="33" y="9"/>
                    </a:lnTo>
                    <a:lnTo>
                      <a:pt x="22" y="0"/>
                    </a:lnTo>
                    <a:lnTo>
                      <a:pt x="11" y="0"/>
                    </a:lnTo>
                    <a:lnTo>
                      <a:pt x="0" y="9"/>
                    </a:lnTo>
                    <a:lnTo>
                      <a:pt x="0" y="18"/>
                    </a:lnTo>
                    <a:lnTo>
                      <a:pt x="11" y="27"/>
                    </a:lnTo>
                    <a:lnTo>
                      <a:pt x="22" y="27"/>
                    </a:lnTo>
                    <a:close/>
                  </a:path>
                </a:pathLst>
              </a:custGeom>
              <a:solidFill>
                <a:srgbClr val="000000"/>
              </a:solidFill>
              <a:ln w="9525">
                <a:noFill/>
              </a:ln>
            </p:spPr>
            <p:txBody>
              <a:bodyPr/>
              <a:p>
                <a:endParaRPr lang="zh-CN" altLang="en-US"/>
              </a:p>
            </p:txBody>
          </p:sp>
          <p:sp>
            <p:nvSpPr>
              <p:cNvPr id="110720" name="Freeform 161"/>
              <p:cNvSpPr/>
              <p:nvPr/>
            </p:nvSpPr>
            <p:spPr>
              <a:xfrm>
                <a:off x="0" y="0"/>
                <a:ext cx="33" cy="27"/>
              </a:xfrm>
              <a:custGeom>
                <a:avLst/>
                <a:gdLst/>
                <a:ahLst/>
                <a:cxnLst>
                  <a:cxn ang="0">
                    <a:pos x="22" y="27"/>
                  </a:cxn>
                  <a:cxn ang="0">
                    <a:pos x="33" y="18"/>
                  </a:cxn>
                  <a:cxn ang="0">
                    <a:pos x="33" y="9"/>
                  </a:cxn>
                  <a:cxn ang="0">
                    <a:pos x="22" y="0"/>
                  </a:cxn>
                  <a:cxn ang="0">
                    <a:pos x="11" y="0"/>
                  </a:cxn>
                  <a:cxn ang="0">
                    <a:pos x="11" y="0"/>
                  </a:cxn>
                  <a:cxn ang="0">
                    <a:pos x="0" y="9"/>
                  </a:cxn>
                  <a:cxn ang="0">
                    <a:pos x="0" y="18"/>
                  </a:cxn>
                  <a:cxn ang="0">
                    <a:pos x="11" y="27"/>
                  </a:cxn>
                  <a:cxn ang="0">
                    <a:pos x="22" y="27"/>
                  </a:cxn>
                </a:cxnLst>
                <a:pathLst>
                  <a:path w="33" h="27">
                    <a:moveTo>
                      <a:pt x="22" y="27"/>
                    </a:moveTo>
                    <a:lnTo>
                      <a:pt x="33" y="18"/>
                    </a:lnTo>
                    <a:lnTo>
                      <a:pt x="33" y="9"/>
                    </a:lnTo>
                    <a:lnTo>
                      <a:pt x="22" y="0"/>
                    </a:lnTo>
                    <a:lnTo>
                      <a:pt x="11" y="0"/>
                    </a:lnTo>
                    <a:lnTo>
                      <a:pt x="0" y="9"/>
                    </a:lnTo>
                    <a:lnTo>
                      <a:pt x="0" y="18"/>
                    </a:lnTo>
                    <a:lnTo>
                      <a:pt x="11" y="27"/>
                    </a:lnTo>
                    <a:lnTo>
                      <a:pt x="22" y="27"/>
                    </a:lnTo>
                    <a:close/>
                  </a:path>
                </a:pathLst>
              </a:custGeom>
              <a:solidFill>
                <a:srgbClr val="000000"/>
              </a:solidFill>
              <a:ln w="9525">
                <a:noFill/>
              </a:ln>
            </p:spPr>
            <p:txBody>
              <a:bodyPr/>
              <a:p>
                <a:endParaRPr lang="zh-CN" altLang="en-US"/>
              </a:p>
            </p:txBody>
          </p:sp>
        </p:grpSp>
        <p:grpSp>
          <p:nvGrpSpPr>
            <p:cNvPr id="110721" name="组合 110721"/>
            <p:cNvGrpSpPr/>
            <p:nvPr/>
          </p:nvGrpSpPr>
          <p:grpSpPr>
            <a:xfrm>
              <a:off x="535" y="1082"/>
              <a:ext cx="413" cy="114"/>
              <a:chOff x="0" y="0"/>
              <a:chExt cx="413" cy="114"/>
            </a:xfrm>
          </p:grpSpPr>
          <p:sp>
            <p:nvSpPr>
              <p:cNvPr id="110722" name="Freeform 163"/>
              <p:cNvSpPr/>
              <p:nvPr/>
            </p:nvSpPr>
            <p:spPr>
              <a:xfrm>
                <a:off x="380" y="0"/>
                <a:ext cx="33" cy="27"/>
              </a:xfrm>
              <a:custGeom>
                <a:avLst/>
                <a:gdLst/>
                <a:ahLst/>
                <a:cxnLst>
                  <a:cxn ang="0">
                    <a:pos x="33" y="27"/>
                  </a:cxn>
                  <a:cxn ang="0">
                    <a:pos x="33" y="9"/>
                  </a:cxn>
                  <a:cxn ang="0">
                    <a:pos x="33" y="9"/>
                  </a:cxn>
                  <a:cxn ang="0">
                    <a:pos x="22" y="0"/>
                  </a:cxn>
                  <a:cxn ang="0">
                    <a:pos x="22" y="0"/>
                  </a:cxn>
                  <a:cxn ang="0">
                    <a:pos x="11" y="0"/>
                  </a:cxn>
                  <a:cxn ang="0">
                    <a:pos x="0" y="9"/>
                  </a:cxn>
                  <a:cxn ang="0">
                    <a:pos x="0" y="18"/>
                  </a:cxn>
                  <a:cxn ang="0">
                    <a:pos x="11" y="27"/>
                  </a:cxn>
                  <a:cxn ang="0">
                    <a:pos x="22" y="27"/>
                  </a:cxn>
                  <a:cxn ang="0">
                    <a:pos x="33" y="27"/>
                  </a:cxn>
                </a:cxnLst>
                <a:pathLst>
                  <a:path w="33" h="27">
                    <a:moveTo>
                      <a:pt x="33" y="27"/>
                    </a:moveTo>
                    <a:lnTo>
                      <a:pt x="33" y="9"/>
                    </a:lnTo>
                    <a:lnTo>
                      <a:pt x="22" y="0"/>
                    </a:lnTo>
                    <a:lnTo>
                      <a:pt x="11" y="0"/>
                    </a:lnTo>
                    <a:lnTo>
                      <a:pt x="0" y="9"/>
                    </a:lnTo>
                    <a:lnTo>
                      <a:pt x="0" y="18"/>
                    </a:lnTo>
                    <a:lnTo>
                      <a:pt x="11" y="27"/>
                    </a:lnTo>
                    <a:lnTo>
                      <a:pt x="22" y="27"/>
                    </a:lnTo>
                    <a:lnTo>
                      <a:pt x="33" y="27"/>
                    </a:lnTo>
                    <a:close/>
                  </a:path>
                </a:pathLst>
              </a:custGeom>
              <a:solidFill>
                <a:srgbClr val="000000"/>
              </a:solidFill>
              <a:ln w="9525">
                <a:noFill/>
              </a:ln>
            </p:spPr>
            <p:txBody>
              <a:bodyPr/>
              <a:p>
                <a:endParaRPr lang="zh-CN" altLang="en-US"/>
              </a:p>
            </p:txBody>
          </p:sp>
          <p:sp>
            <p:nvSpPr>
              <p:cNvPr id="110723" name="Freeform 164"/>
              <p:cNvSpPr/>
              <p:nvPr/>
            </p:nvSpPr>
            <p:spPr>
              <a:xfrm>
                <a:off x="324" y="9"/>
                <a:ext cx="33" cy="26"/>
              </a:xfrm>
              <a:custGeom>
                <a:avLst/>
                <a:gdLst/>
                <a:ahLst/>
                <a:cxnLst>
                  <a:cxn ang="0">
                    <a:pos x="22" y="26"/>
                  </a:cxn>
                  <a:cxn ang="0">
                    <a:pos x="33" y="18"/>
                  </a:cxn>
                  <a:cxn ang="0">
                    <a:pos x="33" y="9"/>
                  </a:cxn>
                  <a:cxn ang="0">
                    <a:pos x="22" y="0"/>
                  </a:cxn>
                  <a:cxn ang="0">
                    <a:pos x="11" y="0"/>
                  </a:cxn>
                  <a:cxn ang="0">
                    <a:pos x="11" y="0"/>
                  </a:cxn>
                  <a:cxn ang="0">
                    <a:pos x="0" y="9"/>
                  </a:cxn>
                  <a:cxn ang="0">
                    <a:pos x="0" y="18"/>
                  </a:cxn>
                  <a:cxn ang="0">
                    <a:pos x="11" y="26"/>
                  </a:cxn>
                  <a:cxn ang="0">
                    <a:pos x="22" y="26"/>
                  </a:cxn>
                </a:cxnLst>
                <a:pathLst>
                  <a:path w="33" h="26">
                    <a:moveTo>
                      <a:pt x="22" y="26"/>
                    </a:moveTo>
                    <a:lnTo>
                      <a:pt x="33" y="18"/>
                    </a:lnTo>
                    <a:lnTo>
                      <a:pt x="33" y="9"/>
                    </a:lnTo>
                    <a:lnTo>
                      <a:pt x="22" y="0"/>
                    </a:lnTo>
                    <a:lnTo>
                      <a:pt x="11" y="0"/>
                    </a:lnTo>
                    <a:lnTo>
                      <a:pt x="0" y="9"/>
                    </a:lnTo>
                    <a:lnTo>
                      <a:pt x="0" y="18"/>
                    </a:lnTo>
                    <a:lnTo>
                      <a:pt x="11" y="26"/>
                    </a:lnTo>
                    <a:lnTo>
                      <a:pt x="22" y="26"/>
                    </a:lnTo>
                    <a:close/>
                  </a:path>
                </a:pathLst>
              </a:custGeom>
              <a:solidFill>
                <a:srgbClr val="000000"/>
              </a:solidFill>
              <a:ln w="9525">
                <a:noFill/>
              </a:ln>
            </p:spPr>
            <p:txBody>
              <a:bodyPr/>
              <a:p>
                <a:endParaRPr lang="zh-CN" altLang="en-US"/>
              </a:p>
            </p:txBody>
          </p:sp>
          <p:sp>
            <p:nvSpPr>
              <p:cNvPr id="110724" name="Freeform 165"/>
              <p:cNvSpPr/>
              <p:nvPr/>
            </p:nvSpPr>
            <p:spPr>
              <a:xfrm>
                <a:off x="257" y="27"/>
                <a:ext cx="33" cy="26"/>
              </a:xfrm>
              <a:custGeom>
                <a:avLst/>
                <a:gdLst/>
                <a:ahLst/>
                <a:cxnLst>
                  <a:cxn ang="0">
                    <a:pos x="22" y="26"/>
                  </a:cxn>
                  <a:cxn ang="0">
                    <a:pos x="33" y="17"/>
                  </a:cxn>
                  <a:cxn ang="0">
                    <a:pos x="33" y="8"/>
                  </a:cxn>
                  <a:cxn ang="0">
                    <a:pos x="22" y="0"/>
                  </a:cxn>
                  <a:cxn ang="0">
                    <a:pos x="11" y="0"/>
                  </a:cxn>
                  <a:cxn ang="0">
                    <a:pos x="11" y="0"/>
                  </a:cxn>
                  <a:cxn ang="0">
                    <a:pos x="0" y="8"/>
                  </a:cxn>
                  <a:cxn ang="0">
                    <a:pos x="0" y="17"/>
                  </a:cxn>
                  <a:cxn ang="0">
                    <a:pos x="11" y="26"/>
                  </a:cxn>
                  <a:cxn ang="0">
                    <a:pos x="22" y="26"/>
                  </a:cxn>
                </a:cxnLst>
                <a:pathLst>
                  <a:path w="33" h="26">
                    <a:moveTo>
                      <a:pt x="22" y="26"/>
                    </a:moveTo>
                    <a:lnTo>
                      <a:pt x="33" y="17"/>
                    </a:lnTo>
                    <a:lnTo>
                      <a:pt x="33" y="8"/>
                    </a:lnTo>
                    <a:lnTo>
                      <a:pt x="22" y="0"/>
                    </a:lnTo>
                    <a:lnTo>
                      <a:pt x="11" y="0"/>
                    </a:lnTo>
                    <a:lnTo>
                      <a:pt x="0" y="8"/>
                    </a:lnTo>
                    <a:lnTo>
                      <a:pt x="0" y="17"/>
                    </a:lnTo>
                    <a:lnTo>
                      <a:pt x="11" y="26"/>
                    </a:lnTo>
                    <a:lnTo>
                      <a:pt x="22" y="26"/>
                    </a:lnTo>
                    <a:close/>
                  </a:path>
                </a:pathLst>
              </a:custGeom>
              <a:solidFill>
                <a:srgbClr val="000000"/>
              </a:solidFill>
              <a:ln w="9525">
                <a:noFill/>
              </a:ln>
            </p:spPr>
            <p:txBody>
              <a:bodyPr/>
              <a:p>
                <a:endParaRPr lang="zh-CN" altLang="en-US"/>
              </a:p>
            </p:txBody>
          </p:sp>
          <p:sp>
            <p:nvSpPr>
              <p:cNvPr id="110725" name="Freeform 166"/>
              <p:cNvSpPr/>
              <p:nvPr/>
            </p:nvSpPr>
            <p:spPr>
              <a:xfrm>
                <a:off x="190" y="44"/>
                <a:ext cx="34" cy="26"/>
              </a:xfrm>
              <a:custGeom>
                <a:avLst/>
                <a:gdLst/>
                <a:ahLst/>
                <a:cxnLst>
                  <a:cxn ang="0">
                    <a:pos x="22" y="26"/>
                  </a:cxn>
                  <a:cxn ang="0">
                    <a:pos x="34" y="18"/>
                  </a:cxn>
                  <a:cxn ang="0">
                    <a:pos x="34" y="9"/>
                  </a:cxn>
                  <a:cxn ang="0">
                    <a:pos x="22" y="0"/>
                  </a:cxn>
                  <a:cxn ang="0">
                    <a:pos x="11" y="0"/>
                  </a:cxn>
                  <a:cxn ang="0">
                    <a:pos x="11" y="0"/>
                  </a:cxn>
                  <a:cxn ang="0">
                    <a:pos x="0" y="9"/>
                  </a:cxn>
                  <a:cxn ang="0">
                    <a:pos x="0" y="18"/>
                  </a:cxn>
                  <a:cxn ang="0">
                    <a:pos x="11" y="26"/>
                  </a:cxn>
                  <a:cxn ang="0">
                    <a:pos x="22" y="26"/>
                  </a:cxn>
                </a:cxnLst>
                <a:pathLst>
                  <a:path w="34" h="26">
                    <a:moveTo>
                      <a:pt x="22" y="26"/>
                    </a:moveTo>
                    <a:lnTo>
                      <a:pt x="34" y="18"/>
                    </a:lnTo>
                    <a:lnTo>
                      <a:pt x="34" y="9"/>
                    </a:lnTo>
                    <a:lnTo>
                      <a:pt x="22" y="0"/>
                    </a:lnTo>
                    <a:lnTo>
                      <a:pt x="11" y="0"/>
                    </a:lnTo>
                    <a:lnTo>
                      <a:pt x="0" y="9"/>
                    </a:lnTo>
                    <a:lnTo>
                      <a:pt x="0" y="18"/>
                    </a:lnTo>
                    <a:lnTo>
                      <a:pt x="11" y="26"/>
                    </a:lnTo>
                    <a:lnTo>
                      <a:pt x="22" y="26"/>
                    </a:lnTo>
                    <a:close/>
                  </a:path>
                </a:pathLst>
              </a:custGeom>
              <a:solidFill>
                <a:srgbClr val="000000"/>
              </a:solidFill>
              <a:ln w="9525">
                <a:noFill/>
              </a:ln>
            </p:spPr>
            <p:txBody>
              <a:bodyPr/>
              <a:p>
                <a:endParaRPr lang="zh-CN" altLang="en-US"/>
              </a:p>
            </p:txBody>
          </p:sp>
          <p:sp>
            <p:nvSpPr>
              <p:cNvPr id="110726" name="Freeform 167"/>
              <p:cNvSpPr/>
              <p:nvPr/>
            </p:nvSpPr>
            <p:spPr>
              <a:xfrm>
                <a:off x="134" y="62"/>
                <a:ext cx="23" cy="26"/>
              </a:xfrm>
              <a:custGeom>
                <a:avLst/>
                <a:gdLst/>
                <a:ahLst/>
                <a:cxnLst>
                  <a:cxn ang="0">
                    <a:pos x="23" y="26"/>
                  </a:cxn>
                  <a:cxn ang="0">
                    <a:pos x="23" y="8"/>
                  </a:cxn>
                  <a:cxn ang="0">
                    <a:pos x="23" y="8"/>
                  </a:cxn>
                  <a:cxn ang="0">
                    <a:pos x="11" y="0"/>
                  </a:cxn>
                  <a:cxn ang="0">
                    <a:pos x="11" y="0"/>
                  </a:cxn>
                  <a:cxn ang="0">
                    <a:pos x="11" y="0"/>
                  </a:cxn>
                  <a:cxn ang="0">
                    <a:pos x="0" y="8"/>
                  </a:cxn>
                  <a:cxn ang="0">
                    <a:pos x="0" y="8"/>
                  </a:cxn>
                  <a:cxn ang="0">
                    <a:pos x="11" y="17"/>
                  </a:cxn>
                  <a:cxn ang="0">
                    <a:pos x="23" y="26"/>
                  </a:cxn>
                </a:cxnLst>
                <a:pathLst>
                  <a:path w="23" h="26">
                    <a:moveTo>
                      <a:pt x="23" y="26"/>
                    </a:moveTo>
                    <a:lnTo>
                      <a:pt x="23" y="8"/>
                    </a:lnTo>
                    <a:lnTo>
                      <a:pt x="11" y="0"/>
                    </a:lnTo>
                    <a:lnTo>
                      <a:pt x="0" y="8"/>
                    </a:lnTo>
                    <a:lnTo>
                      <a:pt x="11" y="17"/>
                    </a:lnTo>
                    <a:lnTo>
                      <a:pt x="23" y="26"/>
                    </a:lnTo>
                    <a:close/>
                  </a:path>
                </a:pathLst>
              </a:custGeom>
              <a:solidFill>
                <a:srgbClr val="000000"/>
              </a:solidFill>
              <a:ln w="9525">
                <a:noFill/>
              </a:ln>
            </p:spPr>
            <p:txBody>
              <a:bodyPr/>
              <a:p>
                <a:endParaRPr lang="zh-CN" altLang="en-US"/>
              </a:p>
            </p:txBody>
          </p:sp>
          <p:sp>
            <p:nvSpPr>
              <p:cNvPr id="110727" name="Freeform 168"/>
              <p:cNvSpPr/>
              <p:nvPr/>
            </p:nvSpPr>
            <p:spPr>
              <a:xfrm>
                <a:off x="67" y="70"/>
                <a:ext cx="34" cy="26"/>
              </a:xfrm>
              <a:custGeom>
                <a:avLst/>
                <a:gdLst/>
                <a:ahLst/>
                <a:cxnLst>
                  <a:cxn ang="0">
                    <a:pos x="23" y="26"/>
                  </a:cxn>
                  <a:cxn ang="0">
                    <a:pos x="34" y="18"/>
                  </a:cxn>
                  <a:cxn ang="0">
                    <a:pos x="34" y="9"/>
                  </a:cxn>
                  <a:cxn ang="0">
                    <a:pos x="23" y="0"/>
                  </a:cxn>
                  <a:cxn ang="0">
                    <a:pos x="11" y="0"/>
                  </a:cxn>
                  <a:cxn ang="0">
                    <a:pos x="11" y="0"/>
                  </a:cxn>
                  <a:cxn ang="0">
                    <a:pos x="0" y="9"/>
                  </a:cxn>
                  <a:cxn ang="0">
                    <a:pos x="0" y="18"/>
                  </a:cxn>
                  <a:cxn ang="0">
                    <a:pos x="11" y="26"/>
                  </a:cxn>
                  <a:cxn ang="0">
                    <a:pos x="23" y="26"/>
                  </a:cxn>
                </a:cxnLst>
                <a:pathLst>
                  <a:path w="34" h="26">
                    <a:moveTo>
                      <a:pt x="23" y="26"/>
                    </a:moveTo>
                    <a:lnTo>
                      <a:pt x="34" y="18"/>
                    </a:lnTo>
                    <a:lnTo>
                      <a:pt x="34" y="9"/>
                    </a:lnTo>
                    <a:lnTo>
                      <a:pt x="23" y="0"/>
                    </a:lnTo>
                    <a:lnTo>
                      <a:pt x="11" y="0"/>
                    </a:lnTo>
                    <a:lnTo>
                      <a:pt x="0" y="9"/>
                    </a:lnTo>
                    <a:lnTo>
                      <a:pt x="0" y="18"/>
                    </a:lnTo>
                    <a:lnTo>
                      <a:pt x="11" y="26"/>
                    </a:lnTo>
                    <a:lnTo>
                      <a:pt x="23" y="26"/>
                    </a:lnTo>
                    <a:close/>
                  </a:path>
                </a:pathLst>
              </a:custGeom>
              <a:solidFill>
                <a:srgbClr val="000000"/>
              </a:solidFill>
              <a:ln w="9525">
                <a:noFill/>
              </a:ln>
            </p:spPr>
            <p:txBody>
              <a:bodyPr/>
              <a:p>
                <a:endParaRPr lang="zh-CN" altLang="en-US"/>
              </a:p>
            </p:txBody>
          </p:sp>
          <p:sp>
            <p:nvSpPr>
              <p:cNvPr id="110728" name="Freeform 169"/>
              <p:cNvSpPr/>
              <p:nvPr/>
            </p:nvSpPr>
            <p:spPr>
              <a:xfrm>
                <a:off x="0" y="88"/>
                <a:ext cx="34" cy="26"/>
              </a:xfrm>
              <a:custGeom>
                <a:avLst/>
                <a:gdLst/>
                <a:ahLst/>
                <a:cxnLst>
                  <a:cxn ang="0">
                    <a:pos x="23" y="26"/>
                  </a:cxn>
                  <a:cxn ang="0">
                    <a:pos x="34" y="17"/>
                  </a:cxn>
                  <a:cxn ang="0">
                    <a:pos x="34" y="8"/>
                  </a:cxn>
                  <a:cxn ang="0">
                    <a:pos x="23" y="0"/>
                  </a:cxn>
                  <a:cxn ang="0">
                    <a:pos x="12" y="0"/>
                  </a:cxn>
                  <a:cxn ang="0">
                    <a:pos x="12" y="0"/>
                  </a:cxn>
                  <a:cxn ang="0">
                    <a:pos x="0" y="8"/>
                  </a:cxn>
                  <a:cxn ang="0">
                    <a:pos x="0" y="17"/>
                  </a:cxn>
                  <a:cxn ang="0">
                    <a:pos x="12" y="26"/>
                  </a:cxn>
                  <a:cxn ang="0">
                    <a:pos x="23" y="26"/>
                  </a:cxn>
                </a:cxnLst>
                <a:pathLst>
                  <a:path w="34" h="26">
                    <a:moveTo>
                      <a:pt x="23" y="26"/>
                    </a:moveTo>
                    <a:lnTo>
                      <a:pt x="34" y="17"/>
                    </a:lnTo>
                    <a:lnTo>
                      <a:pt x="34" y="8"/>
                    </a:lnTo>
                    <a:lnTo>
                      <a:pt x="23" y="0"/>
                    </a:lnTo>
                    <a:lnTo>
                      <a:pt x="12" y="0"/>
                    </a:lnTo>
                    <a:lnTo>
                      <a:pt x="0" y="8"/>
                    </a:lnTo>
                    <a:lnTo>
                      <a:pt x="0" y="17"/>
                    </a:lnTo>
                    <a:lnTo>
                      <a:pt x="12" y="26"/>
                    </a:lnTo>
                    <a:lnTo>
                      <a:pt x="23" y="26"/>
                    </a:lnTo>
                    <a:close/>
                  </a:path>
                </a:pathLst>
              </a:custGeom>
              <a:solidFill>
                <a:srgbClr val="000000"/>
              </a:solidFill>
              <a:ln w="9525">
                <a:noFill/>
              </a:ln>
            </p:spPr>
            <p:txBody>
              <a:bodyPr/>
              <a:p>
                <a:endParaRPr lang="zh-CN" altLang="en-US"/>
              </a:p>
            </p:txBody>
          </p:sp>
        </p:grpSp>
        <p:grpSp>
          <p:nvGrpSpPr>
            <p:cNvPr id="110729" name="组合 110729"/>
            <p:cNvGrpSpPr/>
            <p:nvPr/>
          </p:nvGrpSpPr>
          <p:grpSpPr>
            <a:xfrm>
              <a:off x="2354" y="1772"/>
              <a:ext cx="536" cy="113"/>
              <a:chOff x="0" y="0"/>
              <a:chExt cx="536" cy="113"/>
            </a:xfrm>
          </p:grpSpPr>
          <p:sp>
            <p:nvSpPr>
              <p:cNvPr id="110730" name="Freeform 171"/>
              <p:cNvSpPr/>
              <p:nvPr/>
            </p:nvSpPr>
            <p:spPr>
              <a:xfrm>
                <a:off x="45" y="35"/>
                <a:ext cx="22" cy="26"/>
              </a:xfrm>
              <a:custGeom>
                <a:avLst/>
                <a:gdLst/>
                <a:ahLst/>
                <a:cxnLst>
                  <a:cxn ang="0">
                    <a:pos x="22" y="0"/>
                  </a:cxn>
                  <a:cxn ang="0">
                    <a:pos x="11" y="0"/>
                  </a:cxn>
                  <a:cxn ang="0">
                    <a:pos x="0" y="9"/>
                  </a:cxn>
                  <a:cxn ang="0">
                    <a:pos x="0" y="9"/>
                  </a:cxn>
                  <a:cxn ang="0">
                    <a:pos x="11" y="26"/>
                  </a:cxn>
                  <a:cxn ang="0">
                    <a:pos x="11" y="26"/>
                  </a:cxn>
                  <a:cxn ang="0">
                    <a:pos x="11" y="17"/>
                  </a:cxn>
                  <a:cxn ang="0">
                    <a:pos x="22" y="9"/>
                  </a:cxn>
                  <a:cxn ang="0">
                    <a:pos x="22" y="9"/>
                  </a:cxn>
                  <a:cxn ang="0">
                    <a:pos x="22" y="0"/>
                  </a:cxn>
                </a:cxnLst>
                <a:pathLst>
                  <a:path w="22" h="26">
                    <a:moveTo>
                      <a:pt x="22" y="0"/>
                    </a:moveTo>
                    <a:lnTo>
                      <a:pt x="11" y="0"/>
                    </a:lnTo>
                    <a:lnTo>
                      <a:pt x="0" y="9"/>
                    </a:lnTo>
                    <a:lnTo>
                      <a:pt x="11" y="26"/>
                    </a:lnTo>
                    <a:lnTo>
                      <a:pt x="11" y="17"/>
                    </a:lnTo>
                    <a:lnTo>
                      <a:pt x="22" y="9"/>
                    </a:lnTo>
                    <a:lnTo>
                      <a:pt x="22" y="0"/>
                    </a:lnTo>
                    <a:close/>
                  </a:path>
                </a:pathLst>
              </a:custGeom>
              <a:solidFill>
                <a:srgbClr val="000000"/>
              </a:solidFill>
              <a:ln w="9525">
                <a:noFill/>
              </a:ln>
            </p:spPr>
            <p:txBody>
              <a:bodyPr/>
              <a:p>
                <a:endParaRPr lang="zh-CN" altLang="en-US"/>
              </a:p>
            </p:txBody>
          </p:sp>
          <p:sp>
            <p:nvSpPr>
              <p:cNvPr id="110731" name="Freeform 172"/>
              <p:cNvSpPr/>
              <p:nvPr/>
            </p:nvSpPr>
            <p:spPr>
              <a:xfrm>
                <a:off x="101" y="35"/>
                <a:ext cx="33" cy="26"/>
              </a:xfrm>
              <a:custGeom>
                <a:avLst/>
                <a:gdLst/>
                <a:ahLst/>
                <a:cxnLst>
                  <a:cxn ang="0">
                    <a:pos x="22" y="0"/>
                  </a:cxn>
                  <a:cxn ang="0">
                    <a:pos x="11" y="0"/>
                  </a:cxn>
                  <a:cxn ang="0">
                    <a:pos x="0" y="9"/>
                  </a:cxn>
                  <a:cxn ang="0">
                    <a:pos x="0" y="17"/>
                  </a:cxn>
                  <a:cxn ang="0">
                    <a:pos x="11" y="26"/>
                  </a:cxn>
                  <a:cxn ang="0">
                    <a:pos x="22" y="26"/>
                  </a:cxn>
                  <a:cxn ang="0">
                    <a:pos x="22" y="17"/>
                  </a:cxn>
                  <a:cxn ang="0">
                    <a:pos x="33" y="9"/>
                  </a:cxn>
                  <a:cxn ang="0">
                    <a:pos x="33" y="9"/>
                  </a:cxn>
                  <a:cxn ang="0">
                    <a:pos x="33" y="0"/>
                  </a:cxn>
                  <a:cxn ang="0">
                    <a:pos x="22" y="0"/>
                  </a:cxn>
                </a:cxnLst>
                <a:pathLst>
                  <a:path w="33" h="26">
                    <a:moveTo>
                      <a:pt x="22" y="0"/>
                    </a:moveTo>
                    <a:lnTo>
                      <a:pt x="11" y="0"/>
                    </a:lnTo>
                    <a:lnTo>
                      <a:pt x="0" y="9"/>
                    </a:lnTo>
                    <a:lnTo>
                      <a:pt x="0" y="17"/>
                    </a:lnTo>
                    <a:lnTo>
                      <a:pt x="11" y="26"/>
                    </a:lnTo>
                    <a:lnTo>
                      <a:pt x="22" y="26"/>
                    </a:lnTo>
                    <a:lnTo>
                      <a:pt x="22" y="17"/>
                    </a:lnTo>
                    <a:lnTo>
                      <a:pt x="33" y="9"/>
                    </a:lnTo>
                    <a:lnTo>
                      <a:pt x="33" y="0"/>
                    </a:lnTo>
                    <a:lnTo>
                      <a:pt x="22" y="0"/>
                    </a:lnTo>
                    <a:close/>
                  </a:path>
                </a:pathLst>
              </a:custGeom>
              <a:solidFill>
                <a:srgbClr val="000000"/>
              </a:solidFill>
              <a:ln w="9525">
                <a:noFill/>
              </a:ln>
            </p:spPr>
            <p:txBody>
              <a:bodyPr/>
              <a:p>
                <a:endParaRPr lang="zh-CN" altLang="en-US"/>
              </a:p>
            </p:txBody>
          </p:sp>
          <p:sp>
            <p:nvSpPr>
              <p:cNvPr id="110732" name="Freeform 173"/>
              <p:cNvSpPr/>
              <p:nvPr/>
            </p:nvSpPr>
            <p:spPr>
              <a:xfrm>
                <a:off x="167" y="35"/>
                <a:ext cx="34" cy="26"/>
              </a:xfrm>
              <a:custGeom>
                <a:avLst/>
                <a:gdLst/>
                <a:ahLst/>
                <a:cxnLst>
                  <a:cxn ang="0">
                    <a:pos x="23" y="0"/>
                  </a:cxn>
                  <a:cxn ang="0">
                    <a:pos x="12" y="0"/>
                  </a:cxn>
                  <a:cxn ang="0">
                    <a:pos x="0" y="9"/>
                  </a:cxn>
                  <a:cxn ang="0">
                    <a:pos x="0" y="17"/>
                  </a:cxn>
                  <a:cxn ang="0">
                    <a:pos x="12" y="26"/>
                  </a:cxn>
                  <a:cxn ang="0">
                    <a:pos x="23" y="26"/>
                  </a:cxn>
                  <a:cxn ang="0">
                    <a:pos x="23" y="17"/>
                  </a:cxn>
                  <a:cxn ang="0">
                    <a:pos x="34" y="9"/>
                  </a:cxn>
                  <a:cxn ang="0">
                    <a:pos x="34" y="9"/>
                  </a:cxn>
                  <a:cxn ang="0">
                    <a:pos x="34" y="0"/>
                  </a:cxn>
                  <a:cxn ang="0">
                    <a:pos x="23" y="0"/>
                  </a:cxn>
                </a:cxnLst>
                <a:pathLst>
                  <a:path w="34" h="26">
                    <a:moveTo>
                      <a:pt x="23" y="0"/>
                    </a:moveTo>
                    <a:lnTo>
                      <a:pt x="12" y="0"/>
                    </a:lnTo>
                    <a:lnTo>
                      <a:pt x="0" y="9"/>
                    </a:lnTo>
                    <a:lnTo>
                      <a:pt x="0" y="17"/>
                    </a:lnTo>
                    <a:lnTo>
                      <a:pt x="12"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733" name="Freeform 174"/>
              <p:cNvSpPr/>
              <p:nvPr/>
            </p:nvSpPr>
            <p:spPr>
              <a:xfrm>
                <a:off x="234" y="35"/>
                <a:ext cx="34" cy="26"/>
              </a:xfrm>
              <a:custGeom>
                <a:avLst/>
                <a:gdLst/>
                <a:ahLst/>
                <a:cxnLst>
                  <a:cxn ang="0">
                    <a:pos x="23" y="0"/>
                  </a:cxn>
                  <a:cxn ang="0">
                    <a:pos x="12" y="0"/>
                  </a:cxn>
                  <a:cxn ang="0">
                    <a:pos x="0" y="9"/>
                  </a:cxn>
                  <a:cxn ang="0">
                    <a:pos x="0" y="17"/>
                  </a:cxn>
                  <a:cxn ang="0">
                    <a:pos x="12" y="26"/>
                  </a:cxn>
                  <a:cxn ang="0">
                    <a:pos x="23" y="26"/>
                  </a:cxn>
                  <a:cxn ang="0">
                    <a:pos x="23" y="17"/>
                  </a:cxn>
                  <a:cxn ang="0">
                    <a:pos x="34" y="9"/>
                  </a:cxn>
                  <a:cxn ang="0">
                    <a:pos x="34" y="9"/>
                  </a:cxn>
                  <a:cxn ang="0">
                    <a:pos x="34" y="0"/>
                  </a:cxn>
                  <a:cxn ang="0">
                    <a:pos x="23" y="0"/>
                  </a:cxn>
                </a:cxnLst>
                <a:pathLst>
                  <a:path w="34" h="26">
                    <a:moveTo>
                      <a:pt x="23" y="0"/>
                    </a:moveTo>
                    <a:lnTo>
                      <a:pt x="12" y="0"/>
                    </a:lnTo>
                    <a:lnTo>
                      <a:pt x="0" y="9"/>
                    </a:lnTo>
                    <a:lnTo>
                      <a:pt x="0" y="17"/>
                    </a:lnTo>
                    <a:lnTo>
                      <a:pt x="12"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734" name="Freeform 175"/>
              <p:cNvSpPr/>
              <p:nvPr/>
            </p:nvSpPr>
            <p:spPr>
              <a:xfrm>
                <a:off x="301" y="35"/>
                <a:ext cx="34" cy="26"/>
              </a:xfrm>
              <a:custGeom>
                <a:avLst/>
                <a:gdLst/>
                <a:ahLst/>
                <a:cxnLst>
                  <a:cxn ang="0">
                    <a:pos x="23" y="0"/>
                  </a:cxn>
                  <a:cxn ang="0">
                    <a:pos x="12" y="0"/>
                  </a:cxn>
                  <a:cxn ang="0">
                    <a:pos x="0" y="9"/>
                  </a:cxn>
                  <a:cxn ang="0">
                    <a:pos x="0" y="17"/>
                  </a:cxn>
                  <a:cxn ang="0">
                    <a:pos x="12" y="26"/>
                  </a:cxn>
                  <a:cxn ang="0">
                    <a:pos x="23" y="26"/>
                  </a:cxn>
                  <a:cxn ang="0">
                    <a:pos x="23" y="17"/>
                  </a:cxn>
                  <a:cxn ang="0">
                    <a:pos x="34" y="9"/>
                  </a:cxn>
                  <a:cxn ang="0">
                    <a:pos x="34" y="9"/>
                  </a:cxn>
                  <a:cxn ang="0">
                    <a:pos x="34" y="0"/>
                  </a:cxn>
                  <a:cxn ang="0">
                    <a:pos x="23" y="0"/>
                  </a:cxn>
                </a:cxnLst>
                <a:pathLst>
                  <a:path w="34" h="26">
                    <a:moveTo>
                      <a:pt x="23" y="0"/>
                    </a:moveTo>
                    <a:lnTo>
                      <a:pt x="12" y="0"/>
                    </a:lnTo>
                    <a:lnTo>
                      <a:pt x="0" y="9"/>
                    </a:lnTo>
                    <a:lnTo>
                      <a:pt x="0" y="17"/>
                    </a:lnTo>
                    <a:lnTo>
                      <a:pt x="12"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735" name="Freeform 176"/>
              <p:cNvSpPr/>
              <p:nvPr/>
            </p:nvSpPr>
            <p:spPr>
              <a:xfrm>
                <a:off x="368" y="35"/>
                <a:ext cx="34" cy="26"/>
              </a:xfrm>
              <a:custGeom>
                <a:avLst/>
                <a:gdLst/>
                <a:ahLst/>
                <a:cxnLst>
                  <a:cxn ang="0">
                    <a:pos x="23" y="0"/>
                  </a:cxn>
                  <a:cxn ang="0">
                    <a:pos x="11" y="0"/>
                  </a:cxn>
                  <a:cxn ang="0">
                    <a:pos x="0" y="9"/>
                  </a:cxn>
                  <a:cxn ang="0">
                    <a:pos x="0" y="17"/>
                  </a:cxn>
                  <a:cxn ang="0">
                    <a:pos x="11" y="26"/>
                  </a:cxn>
                  <a:cxn ang="0">
                    <a:pos x="23" y="26"/>
                  </a:cxn>
                  <a:cxn ang="0">
                    <a:pos x="23" y="17"/>
                  </a:cxn>
                  <a:cxn ang="0">
                    <a:pos x="34" y="9"/>
                  </a:cxn>
                  <a:cxn ang="0">
                    <a:pos x="34" y="9"/>
                  </a:cxn>
                  <a:cxn ang="0">
                    <a:pos x="34" y="0"/>
                  </a:cxn>
                  <a:cxn ang="0">
                    <a:pos x="23" y="0"/>
                  </a:cxn>
                </a:cxnLst>
                <a:pathLst>
                  <a:path w="34" h="26">
                    <a:moveTo>
                      <a:pt x="23" y="0"/>
                    </a:moveTo>
                    <a:lnTo>
                      <a:pt x="11" y="0"/>
                    </a:lnTo>
                    <a:lnTo>
                      <a:pt x="0" y="9"/>
                    </a:lnTo>
                    <a:lnTo>
                      <a:pt x="0" y="17"/>
                    </a:lnTo>
                    <a:lnTo>
                      <a:pt x="11"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736" name="Freeform 177"/>
              <p:cNvSpPr/>
              <p:nvPr/>
            </p:nvSpPr>
            <p:spPr>
              <a:xfrm>
                <a:off x="435" y="35"/>
                <a:ext cx="34" cy="26"/>
              </a:xfrm>
              <a:custGeom>
                <a:avLst/>
                <a:gdLst/>
                <a:ahLst/>
                <a:cxnLst>
                  <a:cxn ang="0">
                    <a:pos x="23" y="0"/>
                  </a:cxn>
                  <a:cxn ang="0">
                    <a:pos x="11" y="0"/>
                  </a:cxn>
                  <a:cxn ang="0">
                    <a:pos x="0" y="9"/>
                  </a:cxn>
                  <a:cxn ang="0">
                    <a:pos x="0" y="17"/>
                  </a:cxn>
                  <a:cxn ang="0">
                    <a:pos x="11" y="26"/>
                  </a:cxn>
                  <a:cxn ang="0">
                    <a:pos x="23" y="26"/>
                  </a:cxn>
                  <a:cxn ang="0">
                    <a:pos x="23" y="17"/>
                  </a:cxn>
                  <a:cxn ang="0">
                    <a:pos x="34" y="9"/>
                  </a:cxn>
                  <a:cxn ang="0">
                    <a:pos x="34" y="9"/>
                  </a:cxn>
                  <a:cxn ang="0">
                    <a:pos x="34" y="0"/>
                  </a:cxn>
                  <a:cxn ang="0">
                    <a:pos x="23" y="0"/>
                  </a:cxn>
                </a:cxnLst>
                <a:pathLst>
                  <a:path w="34" h="26">
                    <a:moveTo>
                      <a:pt x="23" y="0"/>
                    </a:moveTo>
                    <a:lnTo>
                      <a:pt x="11" y="0"/>
                    </a:lnTo>
                    <a:lnTo>
                      <a:pt x="0" y="9"/>
                    </a:lnTo>
                    <a:lnTo>
                      <a:pt x="0" y="17"/>
                    </a:lnTo>
                    <a:lnTo>
                      <a:pt x="11"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737" name="Freeform 178"/>
              <p:cNvSpPr/>
              <p:nvPr/>
            </p:nvSpPr>
            <p:spPr>
              <a:xfrm>
                <a:off x="502" y="35"/>
                <a:ext cx="34" cy="26"/>
              </a:xfrm>
              <a:custGeom>
                <a:avLst/>
                <a:gdLst/>
                <a:ahLst/>
                <a:cxnLst>
                  <a:cxn ang="0">
                    <a:pos x="23" y="0"/>
                  </a:cxn>
                  <a:cxn ang="0">
                    <a:pos x="11" y="0"/>
                  </a:cxn>
                  <a:cxn ang="0">
                    <a:pos x="0" y="9"/>
                  </a:cxn>
                  <a:cxn ang="0">
                    <a:pos x="0" y="17"/>
                  </a:cxn>
                  <a:cxn ang="0">
                    <a:pos x="11" y="26"/>
                  </a:cxn>
                  <a:cxn ang="0">
                    <a:pos x="23" y="26"/>
                  </a:cxn>
                  <a:cxn ang="0">
                    <a:pos x="23" y="17"/>
                  </a:cxn>
                  <a:cxn ang="0">
                    <a:pos x="34" y="9"/>
                  </a:cxn>
                  <a:cxn ang="0">
                    <a:pos x="34" y="9"/>
                  </a:cxn>
                  <a:cxn ang="0">
                    <a:pos x="34" y="0"/>
                  </a:cxn>
                  <a:cxn ang="0">
                    <a:pos x="23" y="0"/>
                  </a:cxn>
                </a:cxnLst>
                <a:pathLst>
                  <a:path w="34" h="26">
                    <a:moveTo>
                      <a:pt x="23" y="0"/>
                    </a:moveTo>
                    <a:lnTo>
                      <a:pt x="11" y="0"/>
                    </a:lnTo>
                    <a:lnTo>
                      <a:pt x="0" y="9"/>
                    </a:lnTo>
                    <a:lnTo>
                      <a:pt x="0" y="17"/>
                    </a:lnTo>
                    <a:lnTo>
                      <a:pt x="11" y="26"/>
                    </a:lnTo>
                    <a:lnTo>
                      <a:pt x="23" y="26"/>
                    </a:lnTo>
                    <a:lnTo>
                      <a:pt x="23" y="17"/>
                    </a:lnTo>
                    <a:lnTo>
                      <a:pt x="34" y="9"/>
                    </a:lnTo>
                    <a:lnTo>
                      <a:pt x="34" y="0"/>
                    </a:lnTo>
                    <a:lnTo>
                      <a:pt x="23" y="0"/>
                    </a:lnTo>
                    <a:close/>
                  </a:path>
                </a:pathLst>
              </a:custGeom>
              <a:solidFill>
                <a:srgbClr val="000000"/>
              </a:solidFill>
              <a:ln w="9525">
                <a:noFill/>
              </a:ln>
            </p:spPr>
            <p:txBody>
              <a:bodyPr/>
              <a:p>
                <a:endParaRPr lang="zh-CN" altLang="en-US"/>
              </a:p>
            </p:txBody>
          </p:sp>
          <p:sp>
            <p:nvSpPr>
              <p:cNvPr id="110738" name="Oval 179"/>
              <p:cNvSpPr/>
              <p:nvPr/>
            </p:nvSpPr>
            <p:spPr>
              <a:xfrm>
                <a:off x="0" y="0"/>
                <a:ext cx="145" cy="113"/>
              </a:xfrm>
              <a:prstGeom prst="ellipse">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grpSp>
          <p:nvGrpSpPr>
            <p:cNvPr id="110739" name="组合 110739"/>
            <p:cNvGrpSpPr/>
            <p:nvPr/>
          </p:nvGrpSpPr>
          <p:grpSpPr>
            <a:xfrm>
              <a:off x="2678" y="1213"/>
              <a:ext cx="279" cy="131"/>
              <a:chOff x="0" y="0"/>
              <a:chExt cx="279" cy="131"/>
            </a:xfrm>
          </p:grpSpPr>
          <p:sp>
            <p:nvSpPr>
              <p:cNvPr id="110740" name="Freeform 181"/>
              <p:cNvSpPr/>
              <p:nvPr/>
            </p:nvSpPr>
            <p:spPr>
              <a:xfrm>
                <a:off x="245" y="53"/>
                <a:ext cx="34" cy="26"/>
              </a:xfrm>
              <a:custGeom>
                <a:avLst/>
                <a:gdLst/>
                <a:ahLst/>
                <a:cxnLst>
                  <a:cxn ang="0">
                    <a:pos x="34" y="26"/>
                  </a:cxn>
                  <a:cxn ang="0">
                    <a:pos x="34" y="8"/>
                  </a:cxn>
                  <a:cxn ang="0">
                    <a:pos x="34" y="8"/>
                  </a:cxn>
                  <a:cxn ang="0">
                    <a:pos x="22" y="0"/>
                  </a:cxn>
                  <a:cxn ang="0">
                    <a:pos x="22" y="0"/>
                  </a:cxn>
                  <a:cxn ang="0">
                    <a:pos x="11" y="0"/>
                  </a:cxn>
                  <a:cxn ang="0">
                    <a:pos x="0" y="8"/>
                  </a:cxn>
                  <a:cxn ang="0">
                    <a:pos x="0" y="17"/>
                  </a:cxn>
                  <a:cxn ang="0">
                    <a:pos x="11" y="26"/>
                  </a:cxn>
                  <a:cxn ang="0">
                    <a:pos x="22" y="26"/>
                  </a:cxn>
                  <a:cxn ang="0">
                    <a:pos x="34" y="26"/>
                  </a:cxn>
                </a:cxnLst>
                <a:pathLst>
                  <a:path w="34" h="26">
                    <a:moveTo>
                      <a:pt x="34" y="26"/>
                    </a:moveTo>
                    <a:lnTo>
                      <a:pt x="34" y="8"/>
                    </a:lnTo>
                    <a:lnTo>
                      <a:pt x="22" y="0"/>
                    </a:lnTo>
                    <a:lnTo>
                      <a:pt x="11" y="0"/>
                    </a:lnTo>
                    <a:lnTo>
                      <a:pt x="0" y="8"/>
                    </a:lnTo>
                    <a:lnTo>
                      <a:pt x="0" y="17"/>
                    </a:lnTo>
                    <a:lnTo>
                      <a:pt x="11" y="26"/>
                    </a:lnTo>
                    <a:lnTo>
                      <a:pt x="22" y="26"/>
                    </a:lnTo>
                    <a:lnTo>
                      <a:pt x="34" y="26"/>
                    </a:lnTo>
                    <a:close/>
                  </a:path>
                </a:pathLst>
              </a:custGeom>
              <a:solidFill>
                <a:srgbClr val="000000"/>
              </a:solidFill>
              <a:ln w="9525">
                <a:noFill/>
              </a:ln>
            </p:spPr>
            <p:txBody>
              <a:bodyPr/>
              <a:p>
                <a:endParaRPr lang="zh-CN" altLang="en-US"/>
              </a:p>
            </p:txBody>
          </p:sp>
          <p:sp>
            <p:nvSpPr>
              <p:cNvPr id="110741" name="Freeform 182"/>
              <p:cNvSpPr/>
              <p:nvPr/>
            </p:nvSpPr>
            <p:spPr>
              <a:xfrm>
                <a:off x="178" y="53"/>
                <a:ext cx="34" cy="26"/>
              </a:xfrm>
              <a:custGeom>
                <a:avLst/>
                <a:gdLst/>
                <a:ahLst/>
                <a:cxnLst>
                  <a:cxn ang="0">
                    <a:pos x="34" y="26"/>
                  </a:cxn>
                  <a:cxn ang="0">
                    <a:pos x="34" y="8"/>
                  </a:cxn>
                  <a:cxn ang="0">
                    <a:pos x="34" y="8"/>
                  </a:cxn>
                  <a:cxn ang="0">
                    <a:pos x="23" y="0"/>
                  </a:cxn>
                  <a:cxn ang="0">
                    <a:pos x="23" y="0"/>
                  </a:cxn>
                  <a:cxn ang="0">
                    <a:pos x="11" y="0"/>
                  </a:cxn>
                  <a:cxn ang="0">
                    <a:pos x="0" y="8"/>
                  </a:cxn>
                  <a:cxn ang="0">
                    <a:pos x="0" y="17"/>
                  </a:cxn>
                  <a:cxn ang="0">
                    <a:pos x="11" y="26"/>
                  </a:cxn>
                  <a:cxn ang="0">
                    <a:pos x="23" y="26"/>
                  </a:cxn>
                  <a:cxn ang="0">
                    <a:pos x="34" y="26"/>
                  </a:cxn>
                </a:cxnLst>
                <a:pathLst>
                  <a:path w="34" h="26">
                    <a:moveTo>
                      <a:pt x="34" y="26"/>
                    </a:moveTo>
                    <a:lnTo>
                      <a:pt x="34" y="8"/>
                    </a:lnTo>
                    <a:lnTo>
                      <a:pt x="23" y="0"/>
                    </a:lnTo>
                    <a:lnTo>
                      <a:pt x="11" y="0"/>
                    </a:lnTo>
                    <a:lnTo>
                      <a:pt x="0" y="8"/>
                    </a:lnTo>
                    <a:lnTo>
                      <a:pt x="0" y="17"/>
                    </a:lnTo>
                    <a:lnTo>
                      <a:pt x="11" y="26"/>
                    </a:lnTo>
                    <a:lnTo>
                      <a:pt x="23" y="26"/>
                    </a:lnTo>
                    <a:lnTo>
                      <a:pt x="34" y="26"/>
                    </a:lnTo>
                    <a:close/>
                  </a:path>
                </a:pathLst>
              </a:custGeom>
              <a:solidFill>
                <a:srgbClr val="000000"/>
              </a:solidFill>
              <a:ln w="9525">
                <a:noFill/>
              </a:ln>
            </p:spPr>
            <p:txBody>
              <a:bodyPr/>
              <a:p>
                <a:endParaRPr lang="zh-CN" altLang="en-US"/>
              </a:p>
            </p:txBody>
          </p:sp>
          <p:sp>
            <p:nvSpPr>
              <p:cNvPr id="110742" name="Freeform 183"/>
              <p:cNvSpPr/>
              <p:nvPr/>
            </p:nvSpPr>
            <p:spPr>
              <a:xfrm>
                <a:off x="111" y="53"/>
                <a:ext cx="34" cy="26"/>
              </a:xfrm>
              <a:custGeom>
                <a:avLst/>
                <a:gdLst/>
                <a:ahLst/>
                <a:cxnLst>
                  <a:cxn ang="0">
                    <a:pos x="34" y="26"/>
                  </a:cxn>
                  <a:cxn ang="0">
                    <a:pos x="34" y="8"/>
                  </a:cxn>
                  <a:cxn ang="0">
                    <a:pos x="34" y="8"/>
                  </a:cxn>
                  <a:cxn ang="0">
                    <a:pos x="23" y="0"/>
                  </a:cxn>
                  <a:cxn ang="0">
                    <a:pos x="23" y="0"/>
                  </a:cxn>
                  <a:cxn ang="0">
                    <a:pos x="11" y="0"/>
                  </a:cxn>
                  <a:cxn ang="0">
                    <a:pos x="0" y="8"/>
                  </a:cxn>
                  <a:cxn ang="0">
                    <a:pos x="0" y="17"/>
                  </a:cxn>
                  <a:cxn ang="0">
                    <a:pos x="11" y="26"/>
                  </a:cxn>
                  <a:cxn ang="0">
                    <a:pos x="23" y="26"/>
                  </a:cxn>
                  <a:cxn ang="0">
                    <a:pos x="34" y="26"/>
                  </a:cxn>
                </a:cxnLst>
                <a:pathLst>
                  <a:path w="34" h="26">
                    <a:moveTo>
                      <a:pt x="34" y="26"/>
                    </a:moveTo>
                    <a:lnTo>
                      <a:pt x="34" y="8"/>
                    </a:lnTo>
                    <a:lnTo>
                      <a:pt x="23" y="0"/>
                    </a:lnTo>
                    <a:lnTo>
                      <a:pt x="11" y="0"/>
                    </a:lnTo>
                    <a:lnTo>
                      <a:pt x="0" y="8"/>
                    </a:lnTo>
                    <a:lnTo>
                      <a:pt x="0" y="17"/>
                    </a:lnTo>
                    <a:lnTo>
                      <a:pt x="11" y="26"/>
                    </a:lnTo>
                    <a:lnTo>
                      <a:pt x="23" y="26"/>
                    </a:lnTo>
                    <a:lnTo>
                      <a:pt x="34" y="26"/>
                    </a:lnTo>
                    <a:close/>
                  </a:path>
                </a:pathLst>
              </a:custGeom>
              <a:solidFill>
                <a:srgbClr val="000000"/>
              </a:solidFill>
              <a:ln w="9525">
                <a:noFill/>
              </a:ln>
            </p:spPr>
            <p:txBody>
              <a:bodyPr/>
              <a:p>
                <a:endParaRPr lang="zh-CN" altLang="en-US"/>
              </a:p>
            </p:txBody>
          </p:sp>
          <p:sp>
            <p:nvSpPr>
              <p:cNvPr id="110743" name="Freeform 184"/>
              <p:cNvSpPr/>
              <p:nvPr/>
            </p:nvSpPr>
            <p:spPr>
              <a:xfrm>
                <a:off x="44" y="53"/>
                <a:ext cx="34" cy="26"/>
              </a:xfrm>
              <a:custGeom>
                <a:avLst/>
                <a:gdLst/>
                <a:ahLst/>
                <a:cxnLst>
                  <a:cxn ang="0">
                    <a:pos x="34" y="26"/>
                  </a:cxn>
                  <a:cxn ang="0">
                    <a:pos x="34" y="8"/>
                  </a:cxn>
                  <a:cxn ang="0">
                    <a:pos x="34" y="8"/>
                  </a:cxn>
                  <a:cxn ang="0">
                    <a:pos x="23" y="0"/>
                  </a:cxn>
                  <a:cxn ang="0">
                    <a:pos x="23" y="0"/>
                  </a:cxn>
                  <a:cxn ang="0">
                    <a:pos x="11" y="0"/>
                  </a:cxn>
                  <a:cxn ang="0">
                    <a:pos x="0" y="8"/>
                  </a:cxn>
                  <a:cxn ang="0">
                    <a:pos x="0" y="17"/>
                  </a:cxn>
                  <a:cxn ang="0">
                    <a:pos x="11" y="26"/>
                  </a:cxn>
                  <a:cxn ang="0">
                    <a:pos x="23" y="26"/>
                  </a:cxn>
                  <a:cxn ang="0">
                    <a:pos x="34" y="26"/>
                  </a:cxn>
                </a:cxnLst>
                <a:pathLst>
                  <a:path w="34" h="26">
                    <a:moveTo>
                      <a:pt x="34" y="26"/>
                    </a:moveTo>
                    <a:lnTo>
                      <a:pt x="34" y="8"/>
                    </a:lnTo>
                    <a:lnTo>
                      <a:pt x="23" y="0"/>
                    </a:lnTo>
                    <a:lnTo>
                      <a:pt x="11" y="0"/>
                    </a:lnTo>
                    <a:lnTo>
                      <a:pt x="0" y="8"/>
                    </a:lnTo>
                    <a:lnTo>
                      <a:pt x="0" y="17"/>
                    </a:lnTo>
                    <a:lnTo>
                      <a:pt x="11" y="26"/>
                    </a:lnTo>
                    <a:lnTo>
                      <a:pt x="23" y="26"/>
                    </a:lnTo>
                    <a:lnTo>
                      <a:pt x="34" y="26"/>
                    </a:lnTo>
                    <a:close/>
                  </a:path>
                </a:pathLst>
              </a:custGeom>
              <a:solidFill>
                <a:srgbClr val="000000"/>
              </a:solidFill>
              <a:ln w="9525">
                <a:noFill/>
              </a:ln>
            </p:spPr>
            <p:txBody>
              <a:bodyPr/>
              <a:p>
                <a:endParaRPr lang="zh-CN" altLang="en-US"/>
              </a:p>
            </p:txBody>
          </p:sp>
          <p:sp>
            <p:nvSpPr>
              <p:cNvPr id="110744" name="Freeform 185"/>
              <p:cNvSpPr/>
              <p:nvPr/>
            </p:nvSpPr>
            <p:spPr>
              <a:xfrm>
                <a:off x="0" y="0"/>
                <a:ext cx="167" cy="131"/>
              </a:xfrm>
              <a:custGeom>
                <a:avLst/>
                <a:gdLst/>
                <a:ahLst/>
                <a:cxnLst>
                  <a:cxn ang="0">
                    <a:pos x="167" y="0"/>
                  </a:cxn>
                  <a:cxn ang="0">
                    <a:pos x="0" y="61"/>
                  </a:cxn>
                  <a:cxn ang="0">
                    <a:pos x="167" y="131"/>
                  </a:cxn>
                </a:cxnLst>
                <a:pathLst>
                  <a:path w="167" h="131">
                    <a:moveTo>
                      <a:pt x="167" y="0"/>
                    </a:moveTo>
                    <a:lnTo>
                      <a:pt x="0" y="61"/>
                    </a:lnTo>
                    <a:lnTo>
                      <a:pt x="167" y="131"/>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0745" name="组合 110745"/>
            <p:cNvGrpSpPr/>
            <p:nvPr/>
          </p:nvGrpSpPr>
          <p:grpSpPr>
            <a:xfrm>
              <a:off x="2934" y="1266"/>
              <a:ext cx="34" cy="541"/>
              <a:chOff x="0" y="0"/>
              <a:chExt cx="34" cy="541"/>
            </a:xfrm>
          </p:grpSpPr>
          <p:sp>
            <p:nvSpPr>
              <p:cNvPr id="110746" name="Freeform 187"/>
              <p:cNvSpPr/>
              <p:nvPr/>
            </p:nvSpPr>
            <p:spPr>
              <a:xfrm>
                <a:off x="0" y="0"/>
                <a:ext cx="34" cy="17"/>
              </a:xfrm>
              <a:custGeom>
                <a:avLst/>
                <a:gdLst/>
                <a:ahLst/>
                <a:cxnLst>
                  <a:cxn ang="0">
                    <a:pos x="34" y="17"/>
                  </a:cxn>
                  <a:cxn ang="0">
                    <a:pos x="23" y="8"/>
                  </a:cxn>
                  <a:cxn ang="0">
                    <a:pos x="11" y="0"/>
                  </a:cxn>
                  <a:cxn ang="0">
                    <a:pos x="11" y="0"/>
                  </a:cxn>
                  <a:cxn ang="0">
                    <a:pos x="0" y="8"/>
                  </a:cxn>
                  <a:cxn ang="0">
                    <a:pos x="0" y="8"/>
                  </a:cxn>
                  <a:cxn ang="0">
                    <a:pos x="0" y="8"/>
                  </a:cxn>
                  <a:cxn ang="0">
                    <a:pos x="11" y="17"/>
                  </a:cxn>
                  <a:cxn ang="0">
                    <a:pos x="11" y="17"/>
                  </a:cxn>
                  <a:cxn ang="0">
                    <a:pos x="34" y="17"/>
                  </a:cxn>
                </a:cxnLst>
                <a:pathLst>
                  <a:path w="34" h="17">
                    <a:moveTo>
                      <a:pt x="34" y="17"/>
                    </a:moveTo>
                    <a:lnTo>
                      <a:pt x="23" y="8"/>
                    </a:lnTo>
                    <a:lnTo>
                      <a:pt x="11" y="0"/>
                    </a:lnTo>
                    <a:lnTo>
                      <a:pt x="0" y="8"/>
                    </a:lnTo>
                    <a:lnTo>
                      <a:pt x="11" y="17"/>
                    </a:lnTo>
                    <a:lnTo>
                      <a:pt x="34" y="17"/>
                    </a:lnTo>
                    <a:close/>
                  </a:path>
                </a:pathLst>
              </a:custGeom>
              <a:solidFill>
                <a:srgbClr val="000000"/>
              </a:solidFill>
              <a:ln w="9525">
                <a:noFill/>
              </a:ln>
            </p:spPr>
            <p:txBody>
              <a:bodyPr/>
              <a:p>
                <a:endParaRPr lang="zh-CN" altLang="en-US"/>
              </a:p>
            </p:txBody>
          </p:sp>
          <p:sp>
            <p:nvSpPr>
              <p:cNvPr id="110747" name="Freeform 188"/>
              <p:cNvSpPr/>
              <p:nvPr/>
            </p:nvSpPr>
            <p:spPr>
              <a:xfrm>
                <a:off x="0" y="43"/>
                <a:ext cx="34" cy="27"/>
              </a:xfrm>
              <a:custGeom>
                <a:avLst/>
                <a:gdLst/>
                <a:ahLst/>
                <a:cxnLst>
                  <a:cxn ang="0">
                    <a:pos x="34" y="18"/>
                  </a:cxn>
                  <a:cxn ang="0">
                    <a:pos x="34" y="9"/>
                  </a:cxn>
                  <a:cxn ang="0">
                    <a:pos x="23" y="0"/>
                  </a:cxn>
                  <a:cxn ang="0">
                    <a:pos x="11" y="0"/>
                  </a:cxn>
                  <a:cxn ang="0">
                    <a:pos x="0" y="9"/>
                  </a:cxn>
                  <a:cxn ang="0">
                    <a:pos x="0" y="18"/>
                  </a:cxn>
                  <a:cxn ang="0">
                    <a:pos x="0" y="18"/>
                  </a:cxn>
                  <a:cxn ang="0">
                    <a:pos x="11" y="27"/>
                  </a:cxn>
                  <a:cxn ang="0">
                    <a:pos x="11" y="27"/>
                  </a:cxn>
                  <a:cxn ang="0">
                    <a:pos x="34" y="27"/>
                  </a:cxn>
                  <a:cxn ang="0">
                    <a:pos x="34" y="18"/>
                  </a:cxn>
                </a:cxnLst>
                <a:pathLst>
                  <a:path w="34" h="27">
                    <a:moveTo>
                      <a:pt x="34" y="18"/>
                    </a:moveTo>
                    <a:lnTo>
                      <a:pt x="34" y="9"/>
                    </a:lnTo>
                    <a:lnTo>
                      <a:pt x="23" y="0"/>
                    </a:lnTo>
                    <a:lnTo>
                      <a:pt x="11" y="0"/>
                    </a:lnTo>
                    <a:lnTo>
                      <a:pt x="0" y="9"/>
                    </a:lnTo>
                    <a:lnTo>
                      <a:pt x="0" y="18"/>
                    </a:lnTo>
                    <a:lnTo>
                      <a:pt x="11" y="27"/>
                    </a:lnTo>
                    <a:lnTo>
                      <a:pt x="34" y="27"/>
                    </a:lnTo>
                    <a:lnTo>
                      <a:pt x="34" y="18"/>
                    </a:lnTo>
                    <a:close/>
                  </a:path>
                </a:pathLst>
              </a:custGeom>
              <a:solidFill>
                <a:srgbClr val="000000"/>
              </a:solidFill>
              <a:ln w="9525">
                <a:noFill/>
              </a:ln>
            </p:spPr>
            <p:txBody>
              <a:bodyPr/>
              <a:p>
                <a:endParaRPr lang="zh-CN" altLang="en-US"/>
              </a:p>
            </p:txBody>
          </p:sp>
          <p:sp>
            <p:nvSpPr>
              <p:cNvPr id="110748" name="Freeform 189"/>
              <p:cNvSpPr/>
              <p:nvPr/>
            </p:nvSpPr>
            <p:spPr>
              <a:xfrm>
                <a:off x="0" y="96"/>
                <a:ext cx="34" cy="26"/>
              </a:xfrm>
              <a:custGeom>
                <a:avLst/>
                <a:gdLst/>
                <a:ahLst/>
                <a:cxnLst>
                  <a:cxn ang="0">
                    <a:pos x="34" y="17"/>
                  </a:cxn>
                  <a:cxn ang="0">
                    <a:pos x="34" y="8"/>
                  </a:cxn>
                  <a:cxn ang="0">
                    <a:pos x="23" y="0"/>
                  </a:cxn>
                  <a:cxn ang="0">
                    <a:pos x="11" y="0"/>
                  </a:cxn>
                  <a:cxn ang="0">
                    <a:pos x="0" y="8"/>
                  </a:cxn>
                  <a:cxn ang="0">
                    <a:pos x="0" y="17"/>
                  </a:cxn>
                  <a:cxn ang="0">
                    <a:pos x="0" y="17"/>
                  </a:cxn>
                  <a:cxn ang="0">
                    <a:pos x="11" y="26"/>
                  </a:cxn>
                  <a:cxn ang="0">
                    <a:pos x="11" y="26"/>
                  </a:cxn>
                  <a:cxn ang="0">
                    <a:pos x="34" y="26"/>
                  </a:cxn>
                  <a:cxn ang="0">
                    <a:pos x="34" y="17"/>
                  </a:cxn>
                </a:cxnLst>
                <a:pathLst>
                  <a:path w="34" h="26">
                    <a:moveTo>
                      <a:pt x="34" y="17"/>
                    </a:moveTo>
                    <a:lnTo>
                      <a:pt x="34" y="8"/>
                    </a:lnTo>
                    <a:lnTo>
                      <a:pt x="23" y="0"/>
                    </a:lnTo>
                    <a:lnTo>
                      <a:pt x="11" y="0"/>
                    </a:lnTo>
                    <a:lnTo>
                      <a:pt x="0" y="8"/>
                    </a:lnTo>
                    <a:lnTo>
                      <a:pt x="0" y="17"/>
                    </a:lnTo>
                    <a:lnTo>
                      <a:pt x="11" y="26"/>
                    </a:lnTo>
                    <a:lnTo>
                      <a:pt x="34" y="26"/>
                    </a:lnTo>
                    <a:lnTo>
                      <a:pt x="34" y="17"/>
                    </a:lnTo>
                    <a:close/>
                  </a:path>
                </a:pathLst>
              </a:custGeom>
              <a:solidFill>
                <a:srgbClr val="000000"/>
              </a:solidFill>
              <a:ln w="9525">
                <a:noFill/>
              </a:ln>
            </p:spPr>
            <p:txBody>
              <a:bodyPr/>
              <a:p>
                <a:endParaRPr lang="zh-CN" altLang="en-US"/>
              </a:p>
            </p:txBody>
          </p:sp>
          <p:sp>
            <p:nvSpPr>
              <p:cNvPr id="110749" name="Freeform 190"/>
              <p:cNvSpPr/>
              <p:nvPr/>
            </p:nvSpPr>
            <p:spPr>
              <a:xfrm>
                <a:off x="0" y="148"/>
                <a:ext cx="34" cy="26"/>
              </a:xfrm>
              <a:custGeom>
                <a:avLst/>
                <a:gdLst/>
                <a:ahLst/>
                <a:cxnLst>
                  <a:cxn ang="0">
                    <a:pos x="34" y="18"/>
                  </a:cxn>
                  <a:cxn ang="0">
                    <a:pos x="34" y="9"/>
                  </a:cxn>
                  <a:cxn ang="0">
                    <a:pos x="23" y="0"/>
                  </a:cxn>
                  <a:cxn ang="0">
                    <a:pos x="11" y="0"/>
                  </a:cxn>
                  <a:cxn ang="0">
                    <a:pos x="0" y="9"/>
                  </a:cxn>
                  <a:cxn ang="0">
                    <a:pos x="0" y="18"/>
                  </a:cxn>
                  <a:cxn ang="0">
                    <a:pos x="0" y="18"/>
                  </a:cxn>
                  <a:cxn ang="0">
                    <a:pos x="11" y="26"/>
                  </a:cxn>
                  <a:cxn ang="0">
                    <a:pos x="11" y="26"/>
                  </a:cxn>
                  <a:cxn ang="0">
                    <a:pos x="34" y="26"/>
                  </a:cxn>
                  <a:cxn ang="0">
                    <a:pos x="34" y="18"/>
                  </a:cxn>
                </a:cxnLst>
                <a:pathLst>
                  <a:path w="34" h="26">
                    <a:moveTo>
                      <a:pt x="34" y="18"/>
                    </a:moveTo>
                    <a:lnTo>
                      <a:pt x="34" y="9"/>
                    </a:lnTo>
                    <a:lnTo>
                      <a:pt x="23" y="0"/>
                    </a:lnTo>
                    <a:lnTo>
                      <a:pt x="11" y="0"/>
                    </a:lnTo>
                    <a:lnTo>
                      <a:pt x="0" y="9"/>
                    </a:lnTo>
                    <a:lnTo>
                      <a:pt x="0" y="18"/>
                    </a:lnTo>
                    <a:lnTo>
                      <a:pt x="11" y="26"/>
                    </a:lnTo>
                    <a:lnTo>
                      <a:pt x="34" y="26"/>
                    </a:lnTo>
                    <a:lnTo>
                      <a:pt x="34" y="18"/>
                    </a:lnTo>
                    <a:close/>
                  </a:path>
                </a:pathLst>
              </a:custGeom>
              <a:solidFill>
                <a:srgbClr val="000000"/>
              </a:solidFill>
              <a:ln w="9525">
                <a:noFill/>
              </a:ln>
            </p:spPr>
            <p:txBody>
              <a:bodyPr/>
              <a:p>
                <a:endParaRPr lang="zh-CN" altLang="en-US"/>
              </a:p>
            </p:txBody>
          </p:sp>
          <p:sp>
            <p:nvSpPr>
              <p:cNvPr id="110750" name="Freeform 191"/>
              <p:cNvSpPr/>
              <p:nvPr/>
            </p:nvSpPr>
            <p:spPr>
              <a:xfrm>
                <a:off x="0" y="200"/>
                <a:ext cx="34" cy="27"/>
              </a:xfrm>
              <a:custGeom>
                <a:avLst/>
                <a:gdLst/>
                <a:ahLst/>
                <a:cxnLst>
                  <a:cxn ang="0">
                    <a:pos x="34" y="18"/>
                  </a:cxn>
                  <a:cxn ang="0">
                    <a:pos x="34" y="9"/>
                  </a:cxn>
                  <a:cxn ang="0">
                    <a:pos x="23" y="0"/>
                  </a:cxn>
                  <a:cxn ang="0">
                    <a:pos x="11" y="0"/>
                  </a:cxn>
                  <a:cxn ang="0">
                    <a:pos x="0" y="9"/>
                  </a:cxn>
                  <a:cxn ang="0">
                    <a:pos x="0" y="18"/>
                  </a:cxn>
                  <a:cxn ang="0">
                    <a:pos x="0" y="18"/>
                  </a:cxn>
                  <a:cxn ang="0">
                    <a:pos x="11" y="27"/>
                  </a:cxn>
                  <a:cxn ang="0">
                    <a:pos x="11" y="27"/>
                  </a:cxn>
                  <a:cxn ang="0">
                    <a:pos x="34" y="27"/>
                  </a:cxn>
                  <a:cxn ang="0">
                    <a:pos x="34" y="18"/>
                  </a:cxn>
                </a:cxnLst>
                <a:pathLst>
                  <a:path w="34" h="27">
                    <a:moveTo>
                      <a:pt x="34" y="18"/>
                    </a:moveTo>
                    <a:lnTo>
                      <a:pt x="34" y="9"/>
                    </a:lnTo>
                    <a:lnTo>
                      <a:pt x="23" y="0"/>
                    </a:lnTo>
                    <a:lnTo>
                      <a:pt x="11" y="0"/>
                    </a:lnTo>
                    <a:lnTo>
                      <a:pt x="0" y="9"/>
                    </a:lnTo>
                    <a:lnTo>
                      <a:pt x="0" y="18"/>
                    </a:lnTo>
                    <a:lnTo>
                      <a:pt x="11" y="27"/>
                    </a:lnTo>
                    <a:lnTo>
                      <a:pt x="34" y="27"/>
                    </a:lnTo>
                    <a:lnTo>
                      <a:pt x="34" y="18"/>
                    </a:lnTo>
                    <a:close/>
                  </a:path>
                </a:pathLst>
              </a:custGeom>
              <a:solidFill>
                <a:srgbClr val="000000"/>
              </a:solidFill>
              <a:ln w="9525">
                <a:noFill/>
              </a:ln>
            </p:spPr>
            <p:txBody>
              <a:bodyPr/>
              <a:p>
                <a:endParaRPr lang="zh-CN" altLang="en-US"/>
              </a:p>
            </p:txBody>
          </p:sp>
          <p:sp>
            <p:nvSpPr>
              <p:cNvPr id="110751" name="Freeform 192"/>
              <p:cNvSpPr/>
              <p:nvPr/>
            </p:nvSpPr>
            <p:spPr>
              <a:xfrm>
                <a:off x="0" y="253"/>
                <a:ext cx="34" cy="26"/>
              </a:xfrm>
              <a:custGeom>
                <a:avLst/>
                <a:gdLst/>
                <a:ahLst/>
                <a:cxnLst>
                  <a:cxn ang="0">
                    <a:pos x="34" y="17"/>
                  </a:cxn>
                  <a:cxn ang="0">
                    <a:pos x="34" y="9"/>
                  </a:cxn>
                  <a:cxn ang="0">
                    <a:pos x="23" y="0"/>
                  </a:cxn>
                  <a:cxn ang="0">
                    <a:pos x="11" y="0"/>
                  </a:cxn>
                  <a:cxn ang="0">
                    <a:pos x="0" y="9"/>
                  </a:cxn>
                  <a:cxn ang="0">
                    <a:pos x="0" y="17"/>
                  </a:cxn>
                  <a:cxn ang="0">
                    <a:pos x="0" y="17"/>
                  </a:cxn>
                  <a:cxn ang="0">
                    <a:pos x="11" y="26"/>
                  </a:cxn>
                  <a:cxn ang="0">
                    <a:pos x="11" y="26"/>
                  </a:cxn>
                  <a:cxn ang="0">
                    <a:pos x="34" y="26"/>
                  </a:cxn>
                  <a:cxn ang="0">
                    <a:pos x="34" y="17"/>
                  </a:cxn>
                </a:cxnLst>
                <a:pathLst>
                  <a:path w="34" h="26">
                    <a:moveTo>
                      <a:pt x="34" y="17"/>
                    </a:moveTo>
                    <a:lnTo>
                      <a:pt x="34" y="9"/>
                    </a:lnTo>
                    <a:lnTo>
                      <a:pt x="23" y="0"/>
                    </a:lnTo>
                    <a:lnTo>
                      <a:pt x="11" y="0"/>
                    </a:lnTo>
                    <a:lnTo>
                      <a:pt x="0" y="9"/>
                    </a:lnTo>
                    <a:lnTo>
                      <a:pt x="0" y="17"/>
                    </a:lnTo>
                    <a:lnTo>
                      <a:pt x="11" y="26"/>
                    </a:lnTo>
                    <a:lnTo>
                      <a:pt x="34" y="26"/>
                    </a:lnTo>
                    <a:lnTo>
                      <a:pt x="34" y="17"/>
                    </a:lnTo>
                    <a:close/>
                  </a:path>
                </a:pathLst>
              </a:custGeom>
              <a:solidFill>
                <a:srgbClr val="000000"/>
              </a:solidFill>
              <a:ln w="9525">
                <a:noFill/>
              </a:ln>
            </p:spPr>
            <p:txBody>
              <a:bodyPr/>
              <a:p>
                <a:endParaRPr lang="zh-CN" altLang="en-US"/>
              </a:p>
            </p:txBody>
          </p:sp>
          <p:sp>
            <p:nvSpPr>
              <p:cNvPr id="110752" name="Freeform 193"/>
              <p:cNvSpPr/>
              <p:nvPr/>
            </p:nvSpPr>
            <p:spPr>
              <a:xfrm>
                <a:off x="0" y="305"/>
                <a:ext cx="34" cy="26"/>
              </a:xfrm>
              <a:custGeom>
                <a:avLst/>
                <a:gdLst/>
                <a:ahLst/>
                <a:cxnLst>
                  <a:cxn ang="0">
                    <a:pos x="34" y="18"/>
                  </a:cxn>
                  <a:cxn ang="0">
                    <a:pos x="34" y="9"/>
                  </a:cxn>
                  <a:cxn ang="0">
                    <a:pos x="23" y="0"/>
                  </a:cxn>
                  <a:cxn ang="0">
                    <a:pos x="11" y="0"/>
                  </a:cxn>
                  <a:cxn ang="0">
                    <a:pos x="0" y="9"/>
                  </a:cxn>
                  <a:cxn ang="0">
                    <a:pos x="0" y="18"/>
                  </a:cxn>
                  <a:cxn ang="0">
                    <a:pos x="0" y="18"/>
                  </a:cxn>
                  <a:cxn ang="0">
                    <a:pos x="11" y="26"/>
                  </a:cxn>
                  <a:cxn ang="0">
                    <a:pos x="11" y="26"/>
                  </a:cxn>
                  <a:cxn ang="0">
                    <a:pos x="34" y="26"/>
                  </a:cxn>
                  <a:cxn ang="0">
                    <a:pos x="34" y="18"/>
                  </a:cxn>
                </a:cxnLst>
                <a:pathLst>
                  <a:path w="34" h="26">
                    <a:moveTo>
                      <a:pt x="34" y="18"/>
                    </a:moveTo>
                    <a:lnTo>
                      <a:pt x="34" y="9"/>
                    </a:lnTo>
                    <a:lnTo>
                      <a:pt x="23" y="0"/>
                    </a:lnTo>
                    <a:lnTo>
                      <a:pt x="11" y="0"/>
                    </a:lnTo>
                    <a:lnTo>
                      <a:pt x="0" y="9"/>
                    </a:lnTo>
                    <a:lnTo>
                      <a:pt x="0" y="18"/>
                    </a:lnTo>
                    <a:lnTo>
                      <a:pt x="11" y="26"/>
                    </a:lnTo>
                    <a:lnTo>
                      <a:pt x="34" y="26"/>
                    </a:lnTo>
                    <a:lnTo>
                      <a:pt x="34" y="18"/>
                    </a:lnTo>
                    <a:close/>
                  </a:path>
                </a:pathLst>
              </a:custGeom>
              <a:solidFill>
                <a:srgbClr val="000000"/>
              </a:solidFill>
              <a:ln w="9525">
                <a:noFill/>
              </a:ln>
            </p:spPr>
            <p:txBody>
              <a:bodyPr/>
              <a:p>
                <a:endParaRPr lang="zh-CN" altLang="en-US"/>
              </a:p>
            </p:txBody>
          </p:sp>
          <p:sp>
            <p:nvSpPr>
              <p:cNvPr id="110753" name="Freeform 194"/>
              <p:cNvSpPr/>
              <p:nvPr/>
            </p:nvSpPr>
            <p:spPr>
              <a:xfrm>
                <a:off x="0" y="358"/>
                <a:ext cx="34" cy="26"/>
              </a:xfrm>
              <a:custGeom>
                <a:avLst/>
                <a:gdLst/>
                <a:ahLst/>
                <a:cxnLst>
                  <a:cxn ang="0">
                    <a:pos x="34" y="17"/>
                  </a:cxn>
                  <a:cxn ang="0">
                    <a:pos x="34" y="8"/>
                  </a:cxn>
                  <a:cxn ang="0">
                    <a:pos x="23" y="0"/>
                  </a:cxn>
                  <a:cxn ang="0">
                    <a:pos x="11" y="0"/>
                  </a:cxn>
                  <a:cxn ang="0">
                    <a:pos x="0" y="8"/>
                  </a:cxn>
                  <a:cxn ang="0">
                    <a:pos x="0" y="17"/>
                  </a:cxn>
                  <a:cxn ang="0">
                    <a:pos x="0" y="17"/>
                  </a:cxn>
                  <a:cxn ang="0">
                    <a:pos x="11" y="26"/>
                  </a:cxn>
                  <a:cxn ang="0">
                    <a:pos x="11" y="26"/>
                  </a:cxn>
                  <a:cxn ang="0">
                    <a:pos x="34" y="26"/>
                  </a:cxn>
                  <a:cxn ang="0">
                    <a:pos x="34" y="17"/>
                  </a:cxn>
                </a:cxnLst>
                <a:pathLst>
                  <a:path w="34" h="26">
                    <a:moveTo>
                      <a:pt x="34" y="17"/>
                    </a:moveTo>
                    <a:lnTo>
                      <a:pt x="34" y="8"/>
                    </a:lnTo>
                    <a:lnTo>
                      <a:pt x="23" y="0"/>
                    </a:lnTo>
                    <a:lnTo>
                      <a:pt x="11" y="0"/>
                    </a:lnTo>
                    <a:lnTo>
                      <a:pt x="0" y="8"/>
                    </a:lnTo>
                    <a:lnTo>
                      <a:pt x="0" y="17"/>
                    </a:lnTo>
                    <a:lnTo>
                      <a:pt x="11" y="26"/>
                    </a:lnTo>
                    <a:lnTo>
                      <a:pt x="34" y="26"/>
                    </a:lnTo>
                    <a:lnTo>
                      <a:pt x="34" y="17"/>
                    </a:lnTo>
                    <a:close/>
                  </a:path>
                </a:pathLst>
              </a:custGeom>
              <a:solidFill>
                <a:srgbClr val="000000"/>
              </a:solidFill>
              <a:ln w="9525">
                <a:noFill/>
              </a:ln>
            </p:spPr>
            <p:txBody>
              <a:bodyPr/>
              <a:p>
                <a:endParaRPr lang="zh-CN" altLang="en-US"/>
              </a:p>
            </p:txBody>
          </p:sp>
          <p:sp>
            <p:nvSpPr>
              <p:cNvPr id="110754" name="Freeform 195"/>
              <p:cNvSpPr/>
              <p:nvPr/>
            </p:nvSpPr>
            <p:spPr>
              <a:xfrm>
                <a:off x="0" y="410"/>
                <a:ext cx="34" cy="26"/>
              </a:xfrm>
              <a:custGeom>
                <a:avLst/>
                <a:gdLst/>
                <a:ahLst/>
                <a:cxnLst>
                  <a:cxn ang="0">
                    <a:pos x="34" y="17"/>
                  </a:cxn>
                  <a:cxn ang="0">
                    <a:pos x="34" y="9"/>
                  </a:cxn>
                  <a:cxn ang="0">
                    <a:pos x="23" y="0"/>
                  </a:cxn>
                  <a:cxn ang="0">
                    <a:pos x="11" y="0"/>
                  </a:cxn>
                  <a:cxn ang="0">
                    <a:pos x="0" y="9"/>
                  </a:cxn>
                  <a:cxn ang="0">
                    <a:pos x="0" y="17"/>
                  </a:cxn>
                  <a:cxn ang="0">
                    <a:pos x="0" y="17"/>
                  </a:cxn>
                  <a:cxn ang="0">
                    <a:pos x="11" y="26"/>
                  </a:cxn>
                  <a:cxn ang="0">
                    <a:pos x="11" y="26"/>
                  </a:cxn>
                  <a:cxn ang="0">
                    <a:pos x="34" y="26"/>
                  </a:cxn>
                  <a:cxn ang="0">
                    <a:pos x="34" y="17"/>
                  </a:cxn>
                </a:cxnLst>
                <a:pathLst>
                  <a:path w="34" h="26">
                    <a:moveTo>
                      <a:pt x="34" y="17"/>
                    </a:moveTo>
                    <a:lnTo>
                      <a:pt x="34" y="9"/>
                    </a:lnTo>
                    <a:lnTo>
                      <a:pt x="23" y="0"/>
                    </a:lnTo>
                    <a:lnTo>
                      <a:pt x="11" y="0"/>
                    </a:lnTo>
                    <a:lnTo>
                      <a:pt x="0" y="9"/>
                    </a:lnTo>
                    <a:lnTo>
                      <a:pt x="0" y="17"/>
                    </a:lnTo>
                    <a:lnTo>
                      <a:pt x="11" y="26"/>
                    </a:lnTo>
                    <a:lnTo>
                      <a:pt x="34" y="26"/>
                    </a:lnTo>
                    <a:lnTo>
                      <a:pt x="34" y="17"/>
                    </a:lnTo>
                    <a:close/>
                  </a:path>
                </a:pathLst>
              </a:custGeom>
              <a:solidFill>
                <a:srgbClr val="000000"/>
              </a:solidFill>
              <a:ln w="9525">
                <a:noFill/>
              </a:ln>
            </p:spPr>
            <p:txBody>
              <a:bodyPr/>
              <a:p>
                <a:endParaRPr lang="zh-CN" altLang="en-US"/>
              </a:p>
            </p:txBody>
          </p:sp>
          <p:sp>
            <p:nvSpPr>
              <p:cNvPr id="110755" name="Freeform 196"/>
              <p:cNvSpPr/>
              <p:nvPr/>
            </p:nvSpPr>
            <p:spPr>
              <a:xfrm>
                <a:off x="0" y="462"/>
                <a:ext cx="34" cy="26"/>
              </a:xfrm>
              <a:custGeom>
                <a:avLst/>
                <a:gdLst/>
                <a:ahLst/>
                <a:cxnLst>
                  <a:cxn ang="0">
                    <a:pos x="34" y="18"/>
                  </a:cxn>
                  <a:cxn ang="0">
                    <a:pos x="34" y="9"/>
                  </a:cxn>
                  <a:cxn ang="0">
                    <a:pos x="23" y="0"/>
                  </a:cxn>
                  <a:cxn ang="0">
                    <a:pos x="11" y="0"/>
                  </a:cxn>
                  <a:cxn ang="0">
                    <a:pos x="0" y="9"/>
                  </a:cxn>
                  <a:cxn ang="0">
                    <a:pos x="0" y="18"/>
                  </a:cxn>
                  <a:cxn ang="0">
                    <a:pos x="0" y="18"/>
                  </a:cxn>
                  <a:cxn ang="0">
                    <a:pos x="11" y="26"/>
                  </a:cxn>
                  <a:cxn ang="0">
                    <a:pos x="11" y="26"/>
                  </a:cxn>
                  <a:cxn ang="0">
                    <a:pos x="34" y="26"/>
                  </a:cxn>
                  <a:cxn ang="0">
                    <a:pos x="34" y="18"/>
                  </a:cxn>
                </a:cxnLst>
                <a:pathLst>
                  <a:path w="34" h="26">
                    <a:moveTo>
                      <a:pt x="34" y="18"/>
                    </a:moveTo>
                    <a:lnTo>
                      <a:pt x="34" y="9"/>
                    </a:lnTo>
                    <a:lnTo>
                      <a:pt x="23" y="0"/>
                    </a:lnTo>
                    <a:lnTo>
                      <a:pt x="11" y="0"/>
                    </a:lnTo>
                    <a:lnTo>
                      <a:pt x="0" y="9"/>
                    </a:lnTo>
                    <a:lnTo>
                      <a:pt x="0" y="18"/>
                    </a:lnTo>
                    <a:lnTo>
                      <a:pt x="11" y="26"/>
                    </a:lnTo>
                    <a:lnTo>
                      <a:pt x="34" y="26"/>
                    </a:lnTo>
                    <a:lnTo>
                      <a:pt x="34" y="18"/>
                    </a:lnTo>
                    <a:close/>
                  </a:path>
                </a:pathLst>
              </a:custGeom>
              <a:solidFill>
                <a:srgbClr val="000000"/>
              </a:solidFill>
              <a:ln w="9525">
                <a:noFill/>
              </a:ln>
            </p:spPr>
            <p:txBody>
              <a:bodyPr/>
              <a:p>
                <a:endParaRPr lang="zh-CN" altLang="en-US"/>
              </a:p>
            </p:txBody>
          </p:sp>
          <p:sp>
            <p:nvSpPr>
              <p:cNvPr id="110756" name="Freeform 197"/>
              <p:cNvSpPr/>
              <p:nvPr/>
            </p:nvSpPr>
            <p:spPr>
              <a:xfrm>
                <a:off x="0" y="515"/>
                <a:ext cx="34" cy="26"/>
              </a:xfrm>
              <a:custGeom>
                <a:avLst/>
                <a:gdLst/>
                <a:ahLst/>
                <a:cxnLst>
                  <a:cxn ang="0">
                    <a:pos x="34" y="17"/>
                  </a:cxn>
                  <a:cxn ang="0">
                    <a:pos x="34" y="8"/>
                  </a:cxn>
                  <a:cxn ang="0">
                    <a:pos x="23" y="0"/>
                  </a:cxn>
                  <a:cxn ang="0">
                    <a:pos x="11" y="0"/>
                  </a:cxn>
                  <a:cxn ang="0">
                    <a:pos x="0" y="8"/>
                  </a:cxn>
                  <a:cxn ang="0">
                    <a:pos x="0" y="17"/>
                  </a:cxn>
                  <a:cxn ang="0">
                    <a:pos x="0" y="17"/>
                  </a:cxn>
                  <a:cxn ang="0">
                    <a:pos x="11" y="26"/>
                  </a:cxn>
                  <a:cxn ang="0">
                    <a:pos x="11" y="26"/>
                  </a:cxn>
                  <a:cxn ang="0">
                    <a:pos x="34" y="26"/>
                  </a:cxn>
                  <a:cxn ang="0">
                    <a:pos x="34" y="17"/>
                  </a:cxn>
                </a:cxnLst>
                <a:pathLst>
                  <a:path w="34" h="26">
                    <a:moveTo>
                      <a:pt x="34" y="17"/>
                    </a:moveTo>
                    <a:lnTo>
                      <a:pt x="34" y="8"/>
                    </a:lnTo>
                    <a:lnTo>
                      <a:pt x="23" y="0"/>
                    </a:lnTo>
                    <a:lnTo>
                      <a:pt x="11" y="0"/>
                    </a:lnTo>
                    <a:lnTo>
                      <a:pt x="0" y="8"/>
                    </a:lnTo>
                    <a:lnTo>
                      <a:pt x="0" y="17"/>
                    </a:lnTo>
                    <a:lnTo>
                      <a:pt x="11" y="26"/>
                    </a:lnTo>
                    <a:lnTo>
                      <a:pt x="34" y="26"/>
                    </a:lnTo>
                    <a:lnTo>
                      <a:pt x="34" y="17"/>
                    </a:lnTo>
                    <a:close/>
                  </a:path>
                </a:pathLst>
              </a:custGeom>
              <a:solidFill>
                <a:srgbClr val="000000"/>
              </a:solidFill>
              <a:ln w="9525">
                <a:noFill/>
              </a:ln>
            </p:spPr>
            <p:txBody>
              <a:bodyPr/>
              <a:p>
                <a:endParaRPr lang="zh-CN" altLang="en-US"/>
              </a:p>
            </p:txBody>
          </p:sp>
        </p:grpSp>
        <p:sp>
          <p:nvSpPr>
            <p:cNvPr id="110757" name="Rectangle 198"/>
            <p:cNvSpPr/>
            <p:nvPr/>
          </p:nvSpPr>
          <p:spPr>
            <a:xfrm>
              <a:off x="3615" y="1362"/>
              <a:ext cx="948" cy="916"/>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0758" name="Rectangle 199"/>
            <p:cNvSpPr/>
            <p:nvPr/>
          </p:nvSpPr>
          <p:spPr>
            <a:xfrm>
              <a:off x="3830" y="1397"/>
              <a:ext cx="240" cy="144"/>
            </a:xfrm>
            <a:prstGeom prst="rect">
              <a:avLst/>
            </a:prstGeom>
            <a:noFill/>
            <a:ln w="9525">
              <a:noFill/>
            </a:ln>
          </p:spPr>
          <p:txBody>
            <a:bodyPr wrap="none" lIns="0" tIns="0" rIns="0" bIns="0" anchor="t">
              <a:spAutoFit/>
            </a:bodyPr>
            <a:p>
              <a:pPr algn="ctr"/>
              <a:r>
                <a:rPr lang="zh-CN" altLang="en-US" sz="1500" dirty="0">
                  <a:solidFill>
                    <a:srgbClr val="FF00FF"/>
                  </a:solidFill>
                  <a:latin typeface="宋体" panose="02010600030101010101" pitchFamily="2" charset="-122"/>
                </a:rPr>
                <a:t>教师</a:t>
              </a:r>
              <a:endParaRPr lang="zh-CN" altLang="en-US" dirty="0">
                <a:latin typeface="Times New Roman" panose="02020603050405020304" pitchFamily="2" charset="0"/>
              </a:endParaRPr>
            </a:p>
          </p:txBody>
        </p:sp>
        <p:sp>
          <p:nvSpPr>
            <p:cNvPr id="110759" name="Rectangle 201"/>
            <p:cNvSpPr/>
            <p:nvPr/>
          </p:nvSpPr>
          <p:spPr>
            <a:xfrm>
              <a:off x="3812" y="1580"/>
              <a:ext cx="48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工作证号</a:t>
              </a:r>
              <a:endParaRPr lang="zh-CN" altLang="en-US" dirty="0">
                <a:latin typeface="Times New Roman" panose="02020603050405020304" pitchFamily="2" charset="0"/>
              </a:endParaRPr>
            </a:p>
          </p:txBody>
        </p:sp>
        <p:sp>
          <p:nvSpPr>
            <p:cNvPr id="110760" name="Rectangle 203"/>
            <p:cNvSpPr/>
            <p:nvPr/>
          </p:nvSpPr>
          <p:spPr>
            <a:xfrm>
              <a:off x="3830" y="1763"/>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姓名</a:t>
              </a:r>
              <a:endParaRPr lang="zh-CN" altLang="en-US" dirty="0">
                <a:latin typeface="Times New Roman" panose="02020603050405020304" pitchFamily="2" charset="0"/>
              </a:endParaRPr>
            </a:p>
          </p:txBody>
        </p:sp>
        <p:sp>
          <p:nvSpPr>
            <p:cNvPr id="110761" name="Rectangle 204"/>
            <p:cNvSpPr/>
            <p:nvPr/>
          </p:nvSpPr>
          <p:spPr>
            <a:xfrm>
              <a:off x="4091" y="1754"/>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0762" name="Rectangle 205"/>
            <p:cNvSpPr/>
            <p:nvPr/>
          </p:nvSpPr>
          <p:spPr>
            <a:xfrm>
              <a:off x="3830" y="1946"/>
              <a:ext cx="24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职称</a:t>
              </a:r>
              <a:endParaRPr lang="zh-CN" altLang="en-US" dirty="0">
                <a:latin typeface="Times New Roman" panose="02020603050405020304" pitchFamily="2" charset="0"/>
              </a:endParaRPr>
            </a:p>
          </p:txBody>
        </p:sp>
        <p:sp>
          <p:nvSpPr>
            <p:cNvPr id="110763" name="Rectangle 206"/>
            <p:cNvSpPr/>
            <p:nvPr/>
          </p:nvSpPr>
          <p:spPr>
            <a:xfrm>
              <a:off x="4091" y="1938"/>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grpSp>
          <p:nvGrpSpPr>
            <p:cNvPr id="110764" name="组合 110764"/>
            <p:cNvGrpSpPr/>
            <p:nvPr/>
          </p:nvGrpSpPr>
          <p:grpSpPr>
            <a:xfrm>
              <a:off x="2265" y="1990"/>
              <a:ext cx="625" cy="26"/>
              <a:chOff x="0" y="0"/>
              <a:chExt cx="625" cy="26"/>
            </a:xfrm>
          </p:grpSpPr>
          <p:sp>
            <p:nvSpPr>
              <p:cNvPr id="110765" name="Freeform 208"/>
              <p:cNvSpPr/>
              <p:nvPr/>
            </p:nvSpPr>
            <p:spPr>
              <a:xfrm>
                <a:off x="0" y="0"/>
                <a:ext cx="22" cy="26"/>
              </a:xfrm>
              <a:custGeom>
                <a:avLst/>
                <a:gdLst/>
                <a:ahLst/>
                <a:cxnLst>
                  <a:cxn ang="0">
                    <a:pos x="22" y="0"/>
                  </a:cxn>
                  <a:cxn ang="0">
                    <a:pos x="11" y="0"/>
                  </a:cxn>
                  <a:cxn ang="0">
                    <a:pos x="0" y="9"/>
                  </a:cxn>
                  <a:cxn ang="0">
                    <a:pos x="0" y="9"/>
                  </a:cxn>
                  <a:cxn ang="0">
                    <a:pos x="11" y="26"/>
                  </a:cxn>
                  <a:cxn ang="0">
                    <a:pos x="11" y="26"/>
                  </a:cxn>
                  <a:cxn ang="0">
                    <a:pos x="11" y="18"/>
                  </a:cxn>
                  <a:cxn ang="0">
                    <a:pos x="22" y="9"/>
                  </a:cxn>
                  <a:cxn ang="0">
                    <a:pos x="22" y="9"/>
                  </a:cxn>
                  <a:cxn ang="0">
                    <a:pos x="22" y="0"/>
                  </a:cxn>
                </a:cxnLst>
                <a:pathLst>
                  <a:path w="22" h="26">
                    <a:moveTo>
                      <a:pt x="22" y="0"/>
                    </a:moveTo>
                    <a:lnTo>
                      <a:pt x="11" y="0"/>
                    </a:lnTo>
                    <a:lnTo>
                      <a:pt x="0" y="9"/>
                    </a:lnTo>
                    <a:lnTo>
                      <a:pt x="11" y="26"/>
                    </a:lnTo>
                    <a:lnTo>
                      <a:pt x="11" y="18"/>
                    </a:lnTo>
                    <a:lnTo>
                      <a:pt x="22" y="9"/>
                    </a:lnTo>
                    <a:lnTo>
                      <a:pt x="22" y="0"/>
                    </a:lnTo>
                    <a:close/>
                  </a:path>
                </a:pathLst>
              </a:custGeom>
              <a:solidFill>
                <a:srgbClr val="000000"/>
              </a:solidFill>
              <a:ln w="9525">
                <a:noFill/>
              </a:ln>
            </p:spPr>
            <p:txBody>
              <a:bodyPr/>
              <a:p>
                <a:endParaRPr lang="zh-CN" altLang="en-US"/>
              </a:p>
            </p:txBody>
          </p:sp>
          <p:sp>
            <p:nvSpPr>
              <p:cNvPr id="110766" name="Freeform 209"/>
              <p:cNvSpPr/>
              <p:nvPr/>
            </p:nvSpPr>
            <p:spPr>
              <a:xfrm>
                <a:off x="56" y="0"/>
                <a:ext cx="33" cy="26"/>
              </a:xfrm>
              <a:custGeom>
                <a:avLst/>
                <a:gdLst/>
                <a:ahLst/>
                <a:cxnLst>
                  <a:cxn ang="0">
                    <a:pos x="22" y="0"/>
                  </a:cxn>
                  <a:cxn ang="0">
                    <a:pos x="11" y="0"/>
                  </a:cxn>
                  <a:cxn ang="0">
                    <a:pos x="0" y="9"/>
                  </a:cxn>
                  <a:cxn ang="0">
                    <a:pos x="0" y="18"/>
                  </a:cxn>
                  <a:cxn ang="0">
                    <a:pos x="11" y="26"/>
                  </a:cxn>
                  <a:cxn ang="0">
                    <a:pos x="22" y="26"/>
                  </a:cxn>
                  <a:cxn ang="0">
                    <a:pos x="22" y="18"/>
                  </a:cxn>
                  <a:cxn ang="0">
                    <a:pos x="33" y="9"/>
                  </a:cxn>
                  <a:cxn ang="0">
                    <a:pos x="33" y="9"/>
                  </a:cxn>
                  <a:cxn ang="0">
                    <a:pos x="33" y="0"/>
                  </a:cxn>
                  <a:cxn ang="0">
                    <a:pos x="22" y="0"/>
                  </a:cxn>
                </a:cxnLst>
                <a:pathLst>
                  <a:path w="33" h="26">
                    <a:moveTo>
                      <a:pt x="22" y="0"/>
                    </a:moveTo>
                    <a:lnTo>
                      <a:pt x="11" y="0"/>
                    </a:lnTo>
                    <a:lnTo>
                      <a:pt x="0" y="9"/>
                    </a:lnTo>
                    <a:lnTo>
                      <a:pt x="0" y="18"/>
                    </a:lnTo>
                    <a:lnTo>
                      <a:pt x="11" y="26"/>
                    </a:lnTo>
                    <a:lnTo>
                      <a:pt x="22" y="26"/>
                    </a:lnTo>
                    <a:lnTo>
                      <a:pt x="22" y="18"/>
                    </a:lnTo>
                    <a:lnTo>
                      <a:pt x="33" y="9"/>
                    </a:lnTo>
                    <a:lnTo>
                      <a:pt x="33" y="0"/>
                    </a:lnTo>
                    <a:lnTo>
                      <a:pt x="22" y="0"/>
                    </a:lnTo>
                    <a:close/>
                  </a:path>
                </a:pathLst>
              </a:custGeom>
              <a:solidFill>
                <a:srgbClr val="000000"/>
              </a:solidFill>
              <a:ln w="9525">
                <a:noFill/>
              </a:ln>
            </p:spPr>
            <p:txBody>
              <a:bodyPr/>
              <a:p>
                <a:endParaRPr lang="zh-CN" altLang="en-US"/>
              </a:p>
            </p:txBody>
          </p:sp>
          <p:sp>
            <p:nvSpPr>
              <p:cNvPr id="110767" name="Freeform 210"/>
              <p:cNvSpPr/>
              <p:nvPr/>
            </p:nvSpPr>
            <p:spPr>
              <a:xfrm>
                <a:off x="123" y="0"/>
                <a:ext cx="33" cy="26"/>
              </a:xfrm>
              <a:custGeom>
                <a:avLst/>
                <a:gdLst/>
                <a:ahLst/>
                <a:cxnLst>
                  <a:cxn ang="0">
                    <a:pos x="22" y="0"/>
                  </a:cxn>
                  <a:cxn ang="0">
                    <a:pos x="11" y="0"/>
                  </a:cxn>
                  <a:cxn ang="0">
                    <a:pos x="0" y="9"/>
                  </a:cxn>
                  <a:cxn ang="0">
                    <a:pos x="0" y="18"/>
                  </a:cxn>
                  <a:cxn ang="0">
                    <a:pos x="11" y="26"/>
                  </a:cxn>
                  <a:cxn ang="0">
                    <a:pos x="22" y="26"/>
                  </a:cxn>
                  <a:cxn ang="0">
                    <a:pos x="22" y="18"/>
                  </a:cxn>
                  <a:cxn ang="0">
                    <a:pos x="33" y="9"/>
                  </a:cxn>
                  <a:cxn ang="0">
                    <a:pos x="33" y="9"/>
                  </a:cxn>
                  <a:cxn ang="0">
                    <a:pos x="33" y="0"/>
                  </a:cxn>
                  <a:cxn ang="0">
                    <a:pos x="22" y="0"/>
                  </a:cxn>
                </a:cxnLst>
                <a:pathLst>
                  <a:path w="33" h="26">
                    <a:moveTo>
                      <a:pt x="22" y="0"/>
                    </a:moveTo>
                    <a:lnTo>
                      <a:pt x="11" y="0"/>
                    </a:lnTo>
                    <a:lnTo>
                      <a:pt x="0" y="9"/>
                    </a:lnTo>
                    <a:lnTo>
                      <a:pt x="0" y="18"/>
                    </a:lnTo>
                    <a:lnTo>
                      <a:pt x="11" y="26"/>
                    </a:lnTo>
                    <a:lnTo>
                      <a:pt x="22" y="26"/>
                    </a:lnTo>
                    <a:lnTo>
                      <a:pt x="22" y="18"/>
                    </a:lnTo>
                    <a:lnTo>
                      <a:pt x="33" y="9"/>
                    </a:lnTo>
                    <a:lnTo>
                      <a:pt x="33" y="0"/>
                    </a:lnTo>
                    <a:lnTo>
                      <a:pt x="22" y="0"/>
                    </a:lnTo>
                    <a:close/>
                  </a:path>
                </a:pathLst>
              </a:custGeom>
              <a:solidFill>
                <a:srgbClr val="000000"/>
              </a:solidFill>
              <a:ln w="9525">
                <a:noFill/>
              </a:ln>
            </p:spPr>
            <p:txBody>
              <a:bodyPr/>
              <a:p>
                <a:endParaRPr lang="zh-CN" altLang="en-US"/>
              </a:p>
            </p:txBody>
          </p:sp>
          <p:sp>
            <p:nvSpPr>
              <p:cNvPr id="110768" name="Freeform 211"/>
              <p:cNvSpPr/>
              <p:nvPr/>
            </p:nvSpPr>
            <p:spPr>
              <a:xfrm>
                <a:off x="190" y="0"/>
                <a:ext cx="33" cy="26"/>
              </a:xfrm>
              <a:custGeom>
                <a:avLst/>
                <a:gdLst/>
                <a:ahLst/>
                <a:cxnLst>
                  <a:cxn ang="0">
                    <a:pos x="22" y="0"/>
                  </a:cxn>
                  <a:cxn ang="0">
                    <a:pos x="11" y="0"/>
                  </a:cxn>
                  <a:cxn ang="0">
                    <a:pos x="0" y="9"/>
                  </a:cxn>
                  <a:cxn ang="0">
                    <a:pos x="0" y="18"/>
                  </a:cxn>
                  <a:cxn ang="0">
                    <a:pos x="11" y="26"/>
                  </a:cxn>
                  <a:cxn ang="0">
                    <a:pos x="22" y="26"/>
                  </a:cxn>
                  <a:cxn ang="0">
                    <a:pos x="22" y="18"/>
                  </a:cxn>
                  <a:cxn ang="0">
                    <a:pos x="33" y="9"/>
                  </a:cxn>
                  <a:cxn ang="0">
                    <a:pos x="33" y="9"/>
                  </a:cxn>
                  <a:cxn ang="0">
                    <a:pos x="33" y="0"/>
                  </a:cxn>
                  <a:cxn ang="0">
                    <a:pos x="22" y="0"/>
                  </a:cxn>
                </a:cxnLst>
                <a:pathLst>
                  <a:path w="33" h="26">
                    <a:moveTo>
                      <a:pt x="22" y="0"/>
                    </a:moveTo>
                    <a:lnTo>
                      <a:pt x="11" y="0"/>
                    </a:lnTo>
                    <a:lnTo>
                      <a:pt x="0" y="9"/>
                    </a:lnTo>
                    <a:lnTo>
                      <a:pt x="0" y="18"/>
                    </a:lnTo>
                    <a:lnTo>
                      <a:pt x="11" y="26"/>
                    </a:lnTo>
                    <a:lnTo>
                      <a:pt x="22" y="26"/>
                    </a:lnTo>
                    <a:lnTo>
                      <a:pt x="22" y="18"/>
                    </a:lnTo>
                    <a:lnTo>
                      <a:pt x="33" y="9"/>
                    </a:lnTo>
                    <a:lnTo>
                      <a:pt x="33" y="0"/>
                    </a:lnTo>
                    <a:lnTo>
                      <a:pt x="22" y="0"/>
                    </a:lnTo>
                    <a:close/>
                  </a:path>
                </a:pathLst>
              </a:custGeom>
              <a:solidFill>
                <a:srgbClr val="000000"/>
              </a:solidFill>
              <a:ln w="9525">
                <a:noFill/>
              </a:ln>
            </p:spPr>
            <p:txBody>
              <a:bodyPr/>
              <a:p>
                <a:endParaRPr lang="zh-CN" altLang="en-US"/>
              </a:p>
            </p:txBody>
          </p:sp>
          <p:sp>
            <p:nvSpPr>
              <p:cNvPr id="110769" name="Freeform 212"/>
              <p:cNvSpPr/>
              <p:nvPr/>
            </p:nvSpPr>
            <p:spPr>
              <a:xfrm>
                <a:off x="256" y="0"/>
                <a:ext cx="34" cy="26"/>
              </a:xfrm>
              <a:custGeom>
                <a:avLst/>
                <a:gdLst/>
                <a:ahLst/>
                <a:cxnLst>
                  <a:cxn ang="0">
                    <a:pos x="23" y="0"/>
                  </a:cxn>
                  <a:cxn ang="0">
                    <a:pos x="12" y="0"/>
                  </a:cxn>
                  <a:cxn ang="0">
                    <a:pos x="0" y="9"/>
                  </a:cxn>
                  <a:cxn ang="0">
                    <a:pos x="0" y="18"/>
                  </a:cxn>
                  <a:cxn ang="0">
                    <a:pos x="12" y="26"/>
                  </a:cxn>
                  <a:cxn ang="0">
                    <a:pos x="23" y="26"/>
                  </a:cxn>
                  <a:cxn ang="0">
                    <a:pos x="23" y="18"/>
                  </a:cxn>
                  <a:cxn ang="0">
                    <a:pos x="34" y="9"/>
                  </a:cxn>
                  <a:cxn ang="0">
                    <a:pos x="34" y="9"/>
                  </a:cxn>
                  <a:cxn ang="0">
                    <a:pos x="34" y="0"/>
                  </a:cxn>
                  <a:cxn ang="0">
                    <a:pos x="23" y="0"/>
                  </a:cxn>
                </a:cxnLst>
                <a:pathLst>
                  <a:path w="34" h="26">
                    <a:moveTo>
                      <a:pt x="23" y="0"/>
                    </a:moveTo>
                    <a:lnTo>
                      <a:pt x="12" y="0"/>
                    </a:lnTo>
                    <a:lnTo>
                      <a:pt x="0" y="9"/>
                    </a:lnTo>
                    <a:lnTo>
                      <a:pt x="0" y="18"/>
                    </a:lnTo>
                    <a:lnTo>
                      <a:pt x="12" y="26"/>
                    </a:lnTo>
                    <a:lnTo>
                      <a:pt x="23" y="26"/>
                    </a:lnTo>
                    <a:lnTo>
                      <a:pt x="23" y="18"/>
                    </a:lnTo>
                    <a:lnTo>
                      <a:pt x="34" y="9"/>
                    </a:lnTo>
                    <a:lnTo>
                      <a:pt x="34" y="0"/>
                    </a:lnTo>
                    <a:lnTo>
                      <a:pt x="23" y="0"/>
                    </a:lnTo>
                    <a:close/>
                  </a:path>
                </a:pathLst>
              </a:custGeom>
              <a:solidFill>
                <a:srgbClr val="000000"/>
              </a:solidFill>
              <a:ln w="9525">
                <a:noFill/>
              </a:ln>
            </p:spPr>
            <p:txBody>
              <a:bodyPr/>
              <a:p>
                <a:endParaRPr lang="zh-CN" altLang="en-US"/>
              </a:p>
            </p:txBody>
          </p:sp>
          <p:sp>
            <p:nvSpPr>
              <p:cNvPr id="110770" name="Freeform 213"/>
              <p:cNvSpPr/>
              <p:nvPr/>
            </p:nvSpPr>
            <p:spPr>
              <a:xfrm>
                <a:off x="323" y="0"/>
                <a:ext cx="34" cy="26"/>
              </a:xfrm>
              <a:custGeom>
                <a:avLst/>
                <a:gdLst/>
                <a:ahLst/>
                <a:cxnLst>
                  <a:cxn ang="0">
                    <a:pos x="23" y="0"/>
                  </a:cxn>
                  <a:cxn ang="0">
                    <a:pos x="12" y="0"/>
                  </a:cxn>
                  <a:cxn ang="0">
                    <a:pos x="0" y="9"/>
                  </a:cxn>
                  <a:cxn ang="0">
                    <a:pos x="0" y="18"/>
                  </a:cxn>
                  <a:cxn ang="0">
                    <a:pos x="12" y="26"/>
                  </a:cxn>
                  <a:cxn ang="0">
                    <a:pos x="23" y="26"/>
                  </a:cxn>
                  <a:cxn ang="0">
                    <a:pos x="23" y="18"/>
                  </a:cxn>
                  <a:cxn ang="0">
                    <a:pos x="34" y="9"/>
                  </a:cxn>
                  <a:cxn ang="0">
                    <a:pos x="34" y="9"/>
                  </a:cxn>
                  <a:cxn ang="0">
                    <a:pos x="34" y="0"/>
                  </a:cxn>
                  <a:cxn ang="0">
                    <a:pos x="23" y="0"/>
                  </a:cxn>
                </a:cxnLst>
                <a:pathLst>
                  <a:path w="34" h="26">
                    <a:moveTo>
                      <a:pt x="23" y="0"/>
                    </a:moveTo>
                    <a:lnTo>
                      <a:pt x="12" y="0"/>
                    </a:lnTo>
                    <a:lnTo>
                      <a:pt x="0" y="9"/>
                    </a:lnTo>
                    <a:lnTo>
                      <a:pt x="0" y="18"/>
                    </a:lnTo>
                    <a:lnTo>
                      <a:pt x="12" y="26"/>
                    </a:lnTo>
                    <a:lnTo>
                      <a:pt x="23" y="26"/>
                    </a:lnTo>
                    <a:lnTo>
                      <a:pt x="23" y="18"/>
                    </a:lnTo>
                    <a:lnTo>
                      <a:pt x="34" y="9"/>
                    </a:lnTo>
                    <a:lnTo>
                      <a:pt x="34" y="0"/>
                    </a:lnTo>
                    <a:lnTo>
                      <a:pt x="23" y="0"/>
                    </a:lnTo>
                    <a:close/>
                  </a:path>
                </a:pathLst>
              </a:custGeom>
              <a:solidFill>
                <a:srgbClr val="000000"/>
              </a:solidFill>
              <a:ln w="9525">
                <a:noFill/>
              </a:ln>
            </p:spPr>
            <p:txBody>
              <a:bodyPr/>
              <a:p>
                <a:endParaRPr lang="zh-CN" altLang="en-US"/>
              </a:p>
            </p:txBody>
          </p:sp>
          <p:sp>
            <p:nvSpPr>
              <p:cNvPr id="110771" name="Freeform 214"/>
              <p:cNvSpPr/>
              <p:nvPr/>
            </p:nvSpPr>
            <p:spPr>
              <a:xfrm>
                <a:off x="390" y="0"/>
                <a:ext cx="34" cy="26"/>
              </a:xfrm>
              <a:custGeom>
                <a:avLst/>
                <a:gdLst/>
                <a:ahLst/>
                <a:cxnLst>
                  <a:cxn ang="0">
                    <a:pos x="23" y="0"/>
                  </a:cxn>
                  <a:cxn ang="0">
                    <a:pos x="12" y="0"/>
                  </a:cxn>
                  <a:cxn ang="0">
                    <a:pos x="0" y="9"/>
                  </a:cxn>
                  <a:cxn ang="0">
                    <a:pos x="0" y="18"/>
                  </a:cxn>
                  <a:cxn ang="0">
                    <a:pos x="12" y="26"/>
                  </a:cxn>
                  <a:cxn ang="0">
                    <a:pos x="23" y="26"/>
                  </a:cxn>
                  <a:cxn ang="0">
                    <a:pos x="23" y="18"/>
                  </a:cxn>
                  <a:cxn ang="0">
                    <a:pos x="34" y="9"/>
                  </a:cxn>
                  <a:cxn ang="0">
                    <a:pos x="34" y="9"/>
                  </a:cxn>
                  <a:cxn ang="0">
                    <a:pos x="34" y="0"/>
                  </a:cxn>
                  <a:cxn ang="0">
                    <a:pos x="23" y="0"/>
                  </a:cxn>
                </a:cxnLst>
                <a:pathLst>
                  <a:path w="34" h="26">
                    <a:moveTo>
                      <a:pt x="23" y="0"/>
                    </a:moveTo>
                    <a:lnTo>
                      <a:pt x="12" y="0"/>
                    </a:lnTo>
                    <a:lnTo>
                      <a:pt x="0" y="9"/>
                    </a:lnTo>
                    <a:lnTo>
                      <a:pt x="0" y="18"/>
                    </a:lnTo>
                    <a:lnTo>
                      <a:pt x="12" y="26"/>
                    </a:lnTo>
                    <a:lnTo>
                      <a:pt x="23" y="26"/>
                    </a:lnTo>
                    <a:lnTo>
                      <a:pt x="23" y="18"/>
                    </a:lnTo>
                    <a:lnTo>
                      <a:pt x="34" y="9"/>
                    </a:lnTo>
                    <a:lnTo>
                      <a:pt x="34" y="0"/>
                    </a:lnTo>
                    <a:lnTo>
                      <a:pt x="23" y="0"/>
                    </a:lnTo>
                    <a:close/>
                  </a:path>
                </a:pathLst>
              </a:custGeom>
              <a:solidFill>
                <a:srgbClr val="000000"/>
              </a:solidFill>
              <a:ln w="9525">
                <a:noFill/>
              </a:ln>
            </p:spPr>
            <p:txBody>
              <a:bodyPr/>
              <a:p>
                <a:endParaRPr lang="zh-CN" altLang="en-US"/>
              </a:p>
            </p:txBody>
          </p:sp>
          <p:sp>
            <p:nvSpPr>
              <p:cNvPr id="110772" name="Freeform 215"/>
              <p:cNvSpPr/>
              <p:nvPr/>
            </p:nvSpPr>
            <p:spPr>
              <a:xfrm>
                <a:off x="457" y="0"/>
                <a:ext cx="34" cy="26"/>
              </a:xfrm>
              <a:custGeom>
                <a:avLst/>
                <a:gdLst/>
                <a:ahLst/>
                <a:cxnLst>
                  <a:cxn ang="0">
                    <a:pos x="23" y="0"/>
                  </a:cxn>
                  <a:cxn ang="0">
                    <a:pos x="11" y="0"/>
                  </a:cxn>
                  <a:cxn ang="0">
                    <a:pos x="0" y="9"/>
                  </a:cxn>
                  <a:cxn ang="0">
                    <a:pos x="0" y="18"/>
                  </a:cxn>
                  <a:cxn ang="0">
                    <a:pos x="11" y="26"/>
                  </a:cxn>
                  <a:cxn ang="0">
                    <a:pos x="23" y="26"/>
                  </a:cxn>
                  <a:cxn ang="0">
                    <a:pos x="23" y="18"/>
                  </a:cxn>
                  <a:cxn ang="0">
                    <a:pos x="34" y="9"/>
                  </a:cxn>
                  <a:cxn ang="0">
                    <a:pos x="34" y="9"/>
                  </a:cxn>
                  <a:cxn ang="0">
                    <a:pos x="34" y="0"/>
                  </a:cxn>
                  <a:cxn ang="0">
                    <a:pos x="23" y="0"/>
                  </a:cxn>
                </a:cxnLst>
                <a:pathLst>
                  <a:path w="34" h="26">
                    <a:moveTo>
                      <a:pt x="23" y="0"/>
                    </a:moveTo>
                    <a:lnTo>
                      <a:pt x="11" y="0"/>
                    </a:lnTo>
                    <a:lnTo>
                      <a:pt x="0" y="9"/>
                    </a:lnTo>
                    <a:lnTo>
                      <a:pt x="0" y="18"/>
                    </a:lnTo>
                    <a:lnTo>
                      <a:pt x="11" y="26"/>
                    </a:lnTo>
                    <a:lnTo>
                      <a:pt x="23" y="26"/>
                    </a:lnTo>
                    <a:lnTo>
                      <a:pt x="23" y="18"/>
                    </a:lnTo>
                    <a:lnTo>
                      <a:pt x="34" y="9"/>
                    </a:lnTo>
                    <a:lnTo>
                      <a:pt x="34" y="0"/>
                    </a:lnTo>
                    <a:lnTo>
                      <a:pt x="23" y="0"/>
                    </a:lnTo>
                    <a:close/>
                  </a:path>
                </a:pathLst>
              </a:custGeom>
              <a:solidFill>
                <a:srgbClr val="000000"/>
              </a:solidFill>
              <a:ln w="9525">
                <a:noFill/>
              </a:ln>
            </p:spPr>
            <p:txBody>
              <a:bodyPr/>
              <a:p>
                <a:endParaRPr lang="zh-CN" altLang="en-US"/>
              </a:p>
            </p:txBody>
          </p:sp>
          <p:sp>
            <p:nvSpPr>
              <p:cNvPr id="110773" name="Freeform 216"/>
              <p:cNvSpPr/>
              <p:nvPr/>
            </p:nvSpPr>
            <p:spPr>
              <a:xfrm>
                <a:off x="524" y="0"/>
                <a:ext cx="34" cy="26"/>
              </a:xfrm>
              <a:custGeom>
                <a:avLst/>
                <a:gdLst/>
                <a:ahLst/>
                <a:cxnLst>
                  <a:cxn ang="0">
                    <a:pos x="23" y="0"/>
                  </a:cxn>
                  <a:cxn ang="0">
                    <a:pos x="11" y="0"/>
                  </a:cxn>
                  <a:cxn ang="0">
                    <a:pos x="0" y="9"/>
                  </a:cxn>
                  <a:cxn ang="0">
                    <a:pos x="0" y="18"/>
                  </a:cxn>
                  <a:cxn ang="0">
                    <a:pos x="11" y="26"/>
                  </a:cxn>
                  <a:cxn ang="0">
                    <a:pos x="23" y="26"/>
                  </a:cxn>
                  <a:cxn ang="0">
                    <a:pos x="23" y="18"/>
                  </a:cxn>
                  <a:cxn ang="0">
                    <a:pos x="34" y="9"/>
                  </a:cxn>
                  <a:cxn ang="0">
                    <a:pos x="34" y="9"/>
                  </a:cxn>
                  <a:cxn ang="0">
                    <a:pos x="34" y="0"/>
                  </a:cxn>
                  <a:cxn ang="0">
                    <a:pos x="23" y="0"/>
                  </a:cxn>
                </a:cxnLst>
                <a:pathLst>
                  <a:path w="34" h="26">
                    <a:moveTo>
                      <a:pt x="23" y="0"/>
                    </a:moveTo>
                    <a:lnTo>
                      <a:pt x="11" y="0"/>
                    </a:lnTo>
                    <a:lnTo>
                      <a:pt x="0" y="9"/>
                    </a:lnTo>
                    <a:lnTo>
                      <a:pt x="0" y="18"/>
                    </a:lnTo>
                    <a:lnTo>
                      <a:pt x="11" y="26"/>
                    </a:lnTo>
                    <a:lnTo>
                      <a:pt x="23" y="26"/>
                    </a:lnTo>
                    <a:lnTo>
                      <a:pt x="23" y="18"/>
                    </a:lnTo>
                    <a:lnTo>
                      <a:pt x="34" y="9"/>
                    </a:lnTo>
                    <a:lnTo>
                      <a:pt x="34" y="0"/>
                    </a:lnTo>
                    <a:lnTo>
                      <a:pt x="23" y="0"/>
                    </a:lnTo>
                    <a:close/>
                  </a:path>
                </a:pathLst>
              </a:custGeom>
              <a:solidFill>
                <a:srgbClr val="000000"/>
              </a:solidFill>
              <a:ln w="9525">
                <a:noFill/>
              </a:ln>
            </p:spPr>
            <p:txBody>
              <a:bodyPr/>
              <a:p>
                <a:endParaRPr lang="zh-CN" altLang="en-US"/>
              </a:p>
            </p:txBody>
          </p:sp>
          <p:sp>
            <p:nvSpPr>
              <p:cNvPr id="110774" name="Freeform 217"/>
              <p:cNvSpPr/>
              <p:nvPr/>
            </p:nvSpPr>
            <p:spPr>
              <a:xfrm>
                <a:off x="591" y="0"/>
                <a:ext cx="34" cy="26"/>
              </a:xfrm>
              <a:custGeom>
                <a:avLst/>
                <a:gdLst/>
                <a:ahLst/>
                <a:cxnLst>
                  <a:cxn ang="0">
                    <a:pos x="23" y="0"/>
                  </a:cxn>
                  <a:cxn ang="0">
                    <a:pos x="11" y="0"/>
                  </a:cxn>
                  <a:cxn ang="0">
                    <a:pos x="0" y="9"/>
                  </a:cxn>
                  <a:cxn ang="0">
                    <a:pos x="0" y="18"/>
                  </a:cxn>
                  <a:cxn ang="0">
                    <a:pos x="11" y="26"/>
                  </a:cxn>
                  <a:cxn ang="0">
                    <a:pos x="23" y="26"/>
                  </a:cxn>
                  <a:cxn ang="0">
                    <a:pos x="23" y="18"/>
                  </a:cxn>
                  <a:cxn ang="0">
                    <a:pos x="34" y="9"/>
                  </a:cxn>
                  <a:cxn ang="0">
                    <a:pos x="34" y="9"/>
                  </a:cxn>
                  <a:cxn ang="0">
                    <a:pos x="34" y="0"/>
                  </a:cxn>
                  <a:cxn ang="0">
                    <a:pos x="23" y="0"/>
                  </a:cxn>
                </a:cxnLst>
                <a:pathLst>
                  <a:path w="34" h="26">
                    <a:moveTo>
                      <a:pt x="23" y="0"/>
                    </a:moveTo>
                    <a:lnTo>
                      <a:pt x="11" y="0"/>
                    </a:lnTo>
                    <a:lnTo>
                      <a:pt x="0" y="9"/>
                    </a:lnTo>
                    <a:lnTo>
                      <a:pt x="0" y="18"/>
                    </a:lnTo>
                    <a:lnTo>
                      <a:pt x="11" y="26"/>
                    </a:lnTo>
                    <a:lnTo>
                      <a:pt x="23" y="26"/>
                    </a:lnTo>
                    <a:lnTo>
                      <a:pt x="23" y="18"/>
                    </a:lnTo>
                    <a:lnTo>
                      <a:pt x="34" y="9"/>
                    </a:lnTo>
                    <a:lnTo>
                      <a:pt x="34" y="0"/>
                    </a:lnTo>
                    <a:lnTo>
                      <a:pt x="23" y="0"/>
                    </a:lnTo>
                    <a:close/>
                  </a:path>
                </a:pathLst>
              </a:custGeom>
              <a:solidFill>
                <a:srgbClr val="000000"/>
              </a:solidFill>
              <a:ln w="9525">
                <a:noFill/>
              </a:ln>
            </p:spPr>
            <p:txBody>
              <a:bodyPr/>
              <a:p>
                <a:endParaRPr lang="zh-CN" altLang="en-US"/>
              </a:p>
            </p:txBody>
          </p:sp>
        </p:grpSp>
        <p:grpSp>
          <p:nvGrpSpPr>
            <p:cNvPr id="110775" name="组合 110775"/>
            <p:cNvGrpSpPr/>
            <p:nvPr/>
          </p:nvGrpSpPr>
          <p:grpSpPr>
            <a:xfrm>
              <a:off x="2934" y="1536"/>
              <a:ext cx="681" cy="480"/>
              <a:chOff x="0" y="0"/>
              <a:chExt cx="681" cy="480"/>
            </a:xfrm>
          </p:grpSpPr>
          <p:sp>
            <p:nvSpPr>
              <p:cNvPr id="110776" name="Freeform 219"/>
              <p:cNvSpPr/>
              <p:nvPr/>
            </p:nvSpPr>
            <p:spPr>
              <a:xfrm>
                <a:off x="0" y="445"/>
                <a:ext cx="34" cy="35"/>
              </a:xfrm>
              <a:custGeom>
                <a:avLst/>
                <a:gdLst/>
                <a:ahLst/>
                <a:cxnLst>
                  <a:cxn ang="0">
                    <a:pos x="11" y="9"/>
                  </a:cxn>
                  <a:cxn ang="0">
                    <a:pos x="0" y="18"/>
                  </a:cxn>
                  <a:cxn ang="0">
                    <a:pos x="0" y="18"/>
                  </a:cxn>
                  <a:cxn ang="0">
                    <a:pos x="11" y="27"/>
                  </a:cxn>
                  <a:cxn ang="0">
                    <a:pos x="23" y="35"/>
                  </a:cxn>
                  <a:cxn ang="0">
                    <a:pos x="23" y="27"/>
                  </a:cxn>
                  <a:cxn ang="0">
                    <a:pos x="34" y="18"/>
                  </a:cxn>
                  <a:cxn ang="0">
                    <a:pos x="34" y="9"/>
                  </a:cxn>
                  <a:cxn ang="0">
                    <a:pos x="23" y="0"/>
                  </a:cxn>
                  <a:cxn ang="0">
                    <a:pos x="11" y="0"/>
                  </a:cxn>
                  <a:cxn ang="0">
                    <a:pos x="11" y="9"/>
                  </a:cxn>
                </a:cxnLst>
                <a:pathLst>
                  <a:path w="34" h="35">
                    <a:moveTo>
                      <a:pt x="11" y="9"/>
                    </a:moveTo>
                    <a:lnTo>
                      <a:pt x="0" y="18"/>
                    </a:lnTo>
                    <a:lnTo>
                      <a:pt x="11" y="27"/>
                    </a:lnTo>
                    <a:lnTo>
                      <a:pt x="23" y="35"/>
                    </a:lnTo>
                    <a:lnTo>
                      <a:pt x="23" y="27"/>
                    </a:lnTo>
                    <a:lnTo>
                      <a:pt x="34" y="18"/>
                    </a:lnTo>
                    <a:lnTo>
                      <a:pt x="34" y="9"/>
                    </a:lnTo>
                    <a:lnTo>
                      <a:pt x="23" y="0"/>
                    </a:lnTo>
                    <a:lnTo>
                      <a:pt x="11" y="0"/>
                    </a:lnTo>
                    <a:lnTo>
                      <a:pt x="11" y="9"/>
                    </a:lnTo>
                    <a:close/>
                  </a:path>
                </a:pathLst>
              </a:custGeom>
              <a:solidFill>
                <a:srgbClr val="000000"/>
              </a:solidFill>
              <a:ln w="9525">
                <a:noFill/>
              </a:ln>
            </p:spPr>
            <p:txBody>
              <a:bodyPr/>
              <a:p>
                <a:endParaRPr lang="zh-CN" altLang="en-US"/>
              </a:p>
            </p:txBody>
          </p:sp>
          <p:sp>
            <p:nvSpPr>
              <p:cNvPr id="110777" name="Freeform 220"/>
              <p:cNvSpPr/>
              <p:nvPr/>
            </p:nvSpPr>
            <p:spPr>
              <a:xfrm>
                <a:off x="45" y="419"/>
                <a:ext cx="33" cy="26"/>
              </a:xfrm>
              <a:custGeom>
                <a:avLst/>
                <a:gdLst/>
                <a:ahLst/>
                <a:cxnLst>
                  <a:cxn ang="0">
                    <a:pos x="11" y="0"/>
                  </a:cxn>
                  <a:cxn ang="0">
                    <a:pos x="0" y="9"/>
                  </a:cxn>
                  <a:cxn ang="0">
                    <a:pos x="0" y="18"/>
                  </a:cxn>
                  <a:cxn ang="0">
                    <a:pos x="11" y="26"/>
                  </a:cxn>
                  <a:cxn ang="0">
                    <a:pos x="22" y="26"/>
                  </a:cxn>
                  <a:cxn ang="0">
                    <a:pos x="22" y="26"/>
                  </a:cxn>
                  <a:cxn ang="0">
                    <a:pos x="33" y="18"/>
                  </a:cxn>
                  <a:cxn ang="0">
                    <a:pos x="33" y="9"/>
                  </a:cxn>
                  <a:cxn ang="0">
                    <a:pos x="22" y="0"/>
                  </a:cxn>
                  <a:cxn ang="0">
                    <a:pos x="11" y="0"/>
                  </a:cxn>
                </a:cxnLst>
                <a:pathLst>
                  <a:path w="33" h="26">
                    <a:moveTo>
                      <a:pt x="11" y="0"/>
                    </a:moveTo>
                    <a:lnTo>
                      <a:pt x="0" y="9"/>
                    </a:lnTo>
                    <a:lnTo>
                      <a:pt x="0" y="18"/>
                    </a:lnTo>
                    <a:lnTo>
                      <a:pt x="11" y="26"/>
                    </a:lnTo>
                    <a:lnTo>
                      <a:pt x="22" y="26"/>
                    </a:lnTo>
                    <a:lnTo>
                      <a:pt x="33" y="18"/>
                    </a:lnTo>
                    <a:lnTo>
                      <a:pt x="33" y="9"/>
                    </a:lnTo>
                    <a:lnTo>
                      <a:pt x="22" y="0"/>
                    </a:lnTo>
                    <a:lnTo>
                      <a:pt x="11" y="0"/>
                    </a:lnTo>
                    <a:close/>
                  </a:path>
                </a:pathLst>
              </a:custGeom>
              <a:solidFill>
                <a:srgbClr val="000000"/>
              </a:solidFill>
              <a:ln w="9525">
                <a:noFill/>
              </a:ln>
            </p:spPr>
            <p:txBody>
              <a:bodyPr/>
              <a:p>
                <a:endParaRPr lang="zh-CN" altLang="en-US"/>
              </a:p>
            </p:txBody>
          </p:sp>
          <p:sp>
            <p:nvSpPr>
              <p:cNvPr id="110778" name="Freeform 221"/>
              <p:cNvSpPr/>
              <p:nvPr/>
            </p:nvSpPr>
            <p:spPr>
              <a:xfrm>
                <a:off x="101" y="384"/>
                <a:ext cx="33" cy="26"/>
              </a:xfrm>
              <a:custGeom>
                <a:avLst/>
                <a:gdLst/>
                <a:ahLst/>
                <a:cxnLst>
                  <a:cxn ang="0">
                    <a:pos x="11" y="0"/>
                  </a:cxn>
                  <a:cxn ang="0">
                    <a:pos x="0" y="9"/>
                  </a:cxn>
                  <a:cxn ang="0">
                    <a:pos x="0" y="18"/>
                  </a:cxn>
                  <a:cxn ang="0">
                    <a:pos x="11" y="26"/>
                  </a:cxn>
                  <a:cxn ang="0">
                    <a:pos x="22" y="26"/>
                  </a:cxn>
                  <a:cxn ang="0">
                    <a:pos x="22" y="26"/>
                  </a:cxn>
                  <a:cxn ang="0">
                    <a:pos x="33" y="18"/>
                  </a:cxn>
                  <a:cxn ang="0">
                    <a:pos x="33" y="9"/>
                  </a:cxn>
                  <a:cxn ang="0">
                    <a:pos x="22" y="0"/>
                  </a:cxn>
                  <a:cxn ang="0">
                    <a:pos x="11" y="0"/>
                  </a:cxn>
                </a:cxnLst>
                <a:pathLst>
                  <a:path w="33" h="26">
                    <a:moveTo>
                      <a:pt x="11" y="0"/>
                    </a:moveTo>
                    <a:lnTo>
                      <a:pt x="0" y="9"/>
                    </a:lnTo>
                    <a:lnTo>
                      <a:pt x="0" y="18"/>
                    </a:lnTo>
                    <a:lnTo>
                      <a:pt x="11" y="26"/>
                    </a:lnTo>
                    <a:lnTo>
                      <a:pt x="22" y="26"/>
                    </a:lnTo>
                    <a:lnTo>
                      <a:pt x="33" y="18"/>
                    </a:lnTo>
                    <a:lnTo>
                      <a:pt x="33" y="9"/>
                    </a:lnTo>
                    <a:lnTo>
                      <a:pt x="22" y="0"/>
                    </a:lnTo>
                    <a:lnTo>
                      <a:pt x="11" y="0"/>
                    </a:lnTo>
                    <a:close/>
                  </a:path>
                </a:pathLst>
              </a:custGeom>
              <a:solidFill>
                <a:srgbClr val="000000"/>
              </a:solidFill>
              <a:ln w="9525">
                <a:noFill/>
              </a:ln>
            </p:spPr>
            <p:txBody>
              <a:bodyPr/>
              <a:p>
                <a:endParaRPr lang="zh-CN" altLang="en-US"/>
              </a:p>
            </p:txBody>
          </p:sp>
          <p:sp>
            <p:nvSpPr>
              <p:cNvPr id="110779" name="Freeform 222"/>
              <p:cNvSpPr/>
              <p:nvPr/>
            </p:nvSpPr>
            <p:spPr>
              <a:xfrm>
                <a:off x="145" y="349"/>
                <a:ext cx="34" cy="27"/>
              </a:xfrm>
              <a:custGeom>
                <a:avLst/>
                <a:gdLst/>
                <a:ahLst/>
                <a:cxnLst>
                  <a:cxn ang="0">
                    <a:pos x="12" y="0"/>
                  </a:cxn>
                  <a:cxn ang="0">
                    <a:pos x="0" y="9"/>
                  </a:cxn>
                  <a:cxn ang="0">
                    <a:pos x="0" y="18"/>
                  </a:cxn>
                  <a:cxn ang="0">
                    <a:pos x="12" y="27"/>
                  </a:cxn>
                  <a:cxn ang="0">
                    <a:pos x="23" y="27"/>
                  </a:cxn>
                  <a:cxn ang="0">
                    <a:pos x="23" y="27"/>
                  </a:cxn>
                  <a:cxn ang="0">
                    <a:pos x="34" y="18"/>
                  </a:cxn>
                  <a:cxn ang="0">
                    <a:pos x="34" y="9"/>
                  </a:cxn>
                  <a:cxn ang="0">
                    <a:pos x="23" y="0"/>
                  </a:cxn>
                  <a:cxn ang="0">
                    <a:pos x="12" y="0"/>
                  </a:cxn>
                </a:cxnLst>
                <a:pathLst>
                  <a:path w="34" h="27">
                    <a:moveTo>
                      <a:pt x="12" y="0"/>
                    </a:moveTo>
                    <a:lnTo>
                      <a:pt x="0" y="9"/>
                    </a:lnTo>
                    <a:lnTo>
                      <a:pt x="0" y="18"/>
                    </a:lnTo>
                    <a:lnTo>
                      <a:pt x="12" y="27"/>
                    </a:lnTo>
                    <a:lnTo>
                      <a:pt x="23" y="27"/>
                    </a:lnTo>
                    <a:lnTo>
                      <a:pt x="34" y="18"/>
                    </a:lnTo>
                    <a:lnTo>
                      <a:pt x="34" y="9"/>
                    </a:lnTo>
                    <a:lnTo>
                      <a:pt x="23" y="0"/>
                    </a:lnTo>
                    <a:lnTo>
                      <a:pt x="12" y="0"/>
                    </a:lnTo>
                    <a:close/>
                  </a:path>
                </a:pathLst>
              </a:custGeom>
              <a:solidFill>
                <a:srgbClr val="000000"/>
              </a:solidFill>
              <a:ln w="9525">
                <a:noFill/>
              </a:ln>
            </p:spPr>
            <p:txBody>
              <a:bodyPr/>
              <a:p>
                <a:endParaRPr lang="zh-CN" altLang="en-US"/>
              </a:p>
            </p:txBody>
          </p:sp>
          <p:sp>
            <p:nvSpPr>
              <p:cNvPr id="110780" name="Freeform 223"/>
              <p:cNvSpPr/>
              <p:nvPr/>
            </p:nvSpPr>
            <p:spPr>
              <a:xfrm>
                <a:off x="201" y="314"/>
                <a:ext cx="34" cy="27"/>
              </a:xfrm>
              <a:custGeom>
                <a:avLst/>
                <a:gdLst/>
                <a:ahLst/>
                <a:cxnLst>
                  <a:cxn ang="0">
                    <a:pos x="11" y="0"/>
                  </a:cxn>
                  <a:cxn ang="0">
                    <a:pos x="0" y="9"/>
                  </a:cxn>
                  <a:cxn ang="0">
                    <a:pos x="0" y="18"/>
                  </a:cxn>
                  <a:cxn ang="0">
                    <a:pos x="11" y="27"/>
                  </a:cxn>
                  <a:cxn ang="0">
                    <a:pos x="22" y="27"/>
                  </a:cxn>
                  <a:cxn ang="0">
                    <a:pos x="22" y="27"/>
                  </a:cxn>
                  <a:cxn ang="0">
                    <a:pos x="34" y="18"/>
                  </a:cxn>
                  <a:cxn ang="0">
                    <a:pos x="34" y="9"/>
                  </a:cxn>
                  <a:cxn ang="0">
                    <a:pos x="22" y="0"/>
                  </a:cxn>
                  <a:cxn ang="0">
                    <a:pos x="11" y="0"/>
                  </a:cxn>
                </a:cxnLst>
                <a:pathLst>
                  <a:path w="34" h="27">
                    <a:moveTo>
                      <a:pt x="11" y="0"/>
                    </a:moveTo>
                    <a:lnTo>
                      <a:pt x="0" y="9"/>
                    </a:lnTo>
                    <a:lnTo>
                      <a:pt x="0" y="18"/>
                    </a:lnTo>
                    <a:lnTo>
                      <a:pt x="11" y="27"/>
                    </a:lnTo>
                    <a:lnTo>
                      <a:pt x="22" y="27"/>
                    </a:lnTo>
                    <a:lnTo>
                      <a:pt x="34" y="18"/>
                    </a:lnTo>
                    <a:lnTo>
                      <a:pt x="34" y="9"/>
                    </a:lnTo>
                    <a:lnTo>
                      <a:pt x="22" y="0"/>
                    </a:lnTo>
                    <a:lnTo>
                      <a:pt x="11" y="0"/>
                    </a:lnTo>
                    <a:close/>
                  </a:path>
                </a:pathLst>
              </a:custGeom>
              <a:solidFill>
                <a:srgbClr val="000000"/>
              </a:solidFill>
              <a:ln w="9525">
                <a:noFill/>
              </a:ln>
            </p:spPr>
            <p:txBody>
              <a:bodyPr/>
              <a:p>
                <a:endParaRPr lang="zh-CN" altLang="en-US"/>
              </a:p>
            </p:txBody>
          </p:sp>
          <p:sp>
            <p:nvSpPr>
              <p:cNvPr id="110781" name="Freeform 224"/>
              <p:cNvSpPr/>
              <p:nvPr/>
            </p:nvSpPr>
            <p:spPr>
              <a:xfrm>
                <a:off x="246" y="280"/>
                <a:ext cx="33" cy="26"/>
              </a:xfrm>
              <a:custGeom>
                <a:avLst/>
                <a:gdLst/>
                <a:ahLst/>
                <a:cxnLst>
                  <a:cxn ang="0">
                    <a:pos x="11" y="0"/>
                  </a:cxn>
                  <a:cxn ang="0">
                    <a:pos x="0" y="8"/>
                  </a:cxn>
                  <a:cxn ang="0">
                    <a:pos x="0" y="17"/>
                  </a:cxn>
                  <a:cxn ang="0">
                    <a:pos x="11" y="26"/>
                  </a:cxn>
                  <a:cxn ang="0">
                    <a:pos x="22" y="26"/>
                  </a:cxn>
                  <a:cxn ang="0">
                    <a:pos x="22" y="26"/>
                  </a:cxn>
                  <a:cxn ang="0">
                    <a:pos x="33" y="17"/>
                  </a:cxn>
                  <a:cxn ang="0">
                    <a:pos x="33" y="8"/>
                  </a:cxn>
                  <a:cxn ang="0">
                    <a:pos x="22" y="0"/>
                  </a:cxn>
                  <a:cxn ang="0">
                    <a:pos x="11" y="0"/>
                  </a:cxn>
                </a:cxnLst>
                <a:pathLst>
                  <a:path w="33" h="26">
                    <a:moveTo>
                      <a:pt x="11" y="0"/>
                    </a:moveTo>
                    <a:lnTo>
                      <a:pt x="0" y="8"/>
                    </a:lnTo>
                    <a:lnTo>
                      <a:pt x="0" y="17"/>
                    </a:lnTo>
                    <a:lnTo>
                      <a:pt x="11" y="26"/>
                    </a:lnTo>
                    <a:lnTo>
                      <a:pt x="22" y="26"/>
                    </a:lnTo>
                    <a:lnTo>
                      <a:pt x="33" y="17"/>
                    </a:lnTo>
                    <a:lnTo>
                      <a:pt x="33" y="8"/>
                    </a:lnTo>
                    <a:lnTo>
                      <a:pt x="22" y="0"/>
                    </a:lnTo>
                    <a:lnTo>
                      <a:pt x="11" y="0"/>
                    </a:lnTo>
                    <a:close/>
                  </a:path>
                </a:pathLst>
              </a:custGeom>
              <a:solidFill>
                <a:srgbClr val="000000"/>
              </a:solidFill>
              <a:ln w="9525">
                <a:noFill/>
              </a:ln>
            </p:spPr>
            <p:txBody>
              <a:bodyPr/>
              <a:p>
                <a:endParaRPr lang="zh-CN" altLang="en-US"/>
              </a:p>
            </p:txBody>
          </p:sp>
          <p:sp>
            <p:nvSpPr>
              <p:cNvPr id="110782" name="Freeform 225"/>
              <p:cNvSpPr/>
              <p:nvPr/>
            </p:nvSpPr>
            <p:spPr>
              <a:xfrm>
                <a:off x="302" y="245"/>
                <a:ext cx="33" cy="26"/>
              </a:xfrm>
              <a:custGeom>
                <a:avLst/>
                <a:gdLst/>
                <a:ahLst/>
                <a:cxnLst>
                  <a:cxn ang="0">
                    <a:pos x="11" y="0"/>
                  </a:cxn>
                  <a:cxn ang="0">
                    <a:pos x="0" y="8"/>
                  </a:cxn>
                  <a:cxn ang="0">
                    <a:pos x="0" y="17"/>
                  </a:cxn>
                  <a:cxn ang="0">
                    <a:pos x="11" y="26"/>
                  </a:cxn>
                  <a:cxn ang="0">
                    <a:pos x="22" y="26"/>
                  </a:cxn>
                  <a:cxn ang="0">
                    <a:pos x="22" y="26"/>
                  </a:cxn>
                  <a:cxn ang="0">
                    <a:pos x="33" y="17"/>
                  </a:cxn>
                  <a:cxn ang="0">
                    <a:pos x="33" y="8"/>
                  </a:cxn>
                  <a:cxn ang="0">
                    <a:pos x="22" y="0"/>
                  </a:cxn>
                  <a:cxn ang="0">
                    <a:pos x="11" y="0"/>
                  </a:cxn>
                </a:cxnLst>
                <a:pathLst>
                  <a:path w="33" h="26">
                    <a:moveTo>
                      <a:pt x="11" y="0"/>
                    </a:moveTo>
                    <a:lnTo>
                      <a:pt x="0" y="8"/>
                    </a:lnTo>
                    <a:lnTo>
                      <a:pt x="0" y="17"/>
                    </a:lnTo>
                    <a:lnTo>
                      <a:pt x="11" y="26"/>
                    </a:lnTo>
                    <a:lnTo>
                      <a:pt x="22" y="26"/>
                    </a:lnTo>
                    <a:lnTo>
                      <a:pt x="33" y="17"/>
                    </a:lnTo>
                    <a:lnTo>
                      <a:pt x="33" y="8"/>
                    </a:lnTo>
                    <a:lnTo>
                      <a:pt x="22" y="0"/>
                    </a:lnTo>
                    <a:lnTo>
                      <a:pt x="11" y="0"/>
                    </a:lnTo>
                    <a:close/>
                  </a:path>
                </a:pathLst>
              </a:custGeom>
              <a:solidFill>
                <a:srgbClr val="000000"/>
              </a:solidFill>
              <a:ln w="9525">
                <a:noFill/>
              </a:ln>
            </p:spPr>
            <p:txBody>
              <a:bodyPr/>
              <a:p>
                <a:endParaRPr lang="zh-CN" altLang="en-US"/>
              </a:p>
            </p:txBody>
          </p:sp>
          <p:sp>
            <p:nvSpPr>
              <p:cNvPr id="110783" name="Freeform 226"/>
              <p:cNvSpPr/>
              <p:nvPr/>
            </p:nvSpPr>
            <p:spPr>
              <a:xfrm>
                <a:off x="346" y="210"/>
                <a:ext cx="34" cy="26"/>
              </a:xfrm>
              <a:custGeom>
                <a:avLst/>
                <a:gdLst/>
                <a:ahLst/>
                <a:cxnLst>
                  <a:cxn ang="0">
                    <a:pos x="11" y="0"/>
                  </a:cxn>
                  <a:cxn ang="0">
                    <a:pos x="0" y="8"/>
                  </a:cxn>
                  <a:cxn ang="0">
                    <a:pos x="0" y="17"/>
                  </a:cxn>
                  <a:cxn ang="0">
                    <a:pos x="11" y="26"/>
                  </a:cxn>
                  <a:cxn ang="0">
                    <a:pos x="23" y="26"/>
                  </a:cxn>
                  <a:cxn ang="0">
                    <a:pos x="23" y="26"/>
                  </a:cxn>
                  <a:cxn ang="0">
                    <a:pos x="34" y="17"/>
                  </a:cxn>
                  <a:cxn ang="0">
                    <a:pos x="34" y="8"/>
                  </a:cxn>
                  <a:cxn ang="0">
                    <a:pos x="23" y="0"/>
                  </a:cxn>
                  <a:cxn ang="0">
                    <a:pos x="11" y="0"/>
                  </a:cxn>
                </a:cxnLst>
                <a:pathLst>
                  <a:path w="34" h="26">
                    <a:moveTo>
                      <a:pt x="11" y="0"/>
                    </a:moveTo>
                    <a:lnTo>
                      <a:pt x="0" y="8"/>
                    </a:lnTo>
                    <a:lnTo>
                      <a:pt x="0" y="17"/>
                    </a:lnTo>
                    <a:lnTo>
                      <a:pt x="11" y="26"/>
                    </a:lnTo>
                    <a:lnTo>
                      <a:pt x="23" y="26"/>
                    </a:lnTo>
                    <a:lnTo>
                      <a:pt x="34" y="17"/>
                    </a:lnTo>
                    <a:lnTo>
                      <a:pt x="34" y="8"/>
                    </a:lnTo>
                    <a:lnTo>
                      <a:pt x="23" y="0"/>
                    </a:lnTo>
                    <a:lnTo>
                      <a:pt x="11" y="0"/>
                    </a:lnTo>
                    <a:close/>
                  </a:path>
                </a:pathLst>
              </a:custGeom>
              <a:solidFill>
                <a:srgbClr val="000000"/>
              </a:solidFill>
              <a:ln w="9525">
                <a:noFill/>
              </a:ln>
            </p:spPr>
            <p:txBody>
              <a:bodyPr/>
              <a:p>
                <a:endParaRPr lang="zh-CN" altLang="en-US"/>
              </a:p>
            </p:txBody>
          </p:sp>
          <p:sp>
            <p:nvSpPr>
              <p:cNvPr id="110784" name="Freeform 227"/>
              <p:cNvSpPr/>
              <p:nvPr/>
            </p:nvSpPr>
            <p:spPr>
              <a:xfrm>
                <a:off x="402" y="175"/>
                <a:ext cx="33" cy="26"/>
              </a:xfrm>
              <a:custGeom>
                <a:avLst/>
                <a:gdLst/>
                <a:ahLst/>
                <a:cxnLst>
                  <a:cxn ang="0">
                    <a:pos x="11" y="0"/>
                  </a:cxn>
                  <a:cxn ang="0">
                    <a:pos x="0" y="9"/>
                  </a:cxn>
                  <a:cxn ang="0">
                    <a:pos x="0" y="17"/>
                  </a:cxn>
                  <a:cxn ang="0">
                    <a:pos x="11" y="26"/>
                  </a:cxn>
                  <a:cxn ang="0">
                    <a:pos x="22" y="26"/>
                  </a:cxn>
                  <a:cxn ang="0">
                    <a:pos x="22" y="26"/>
                  </a:cxn>
                  <a:cxn ang="0">
                    <a:pos x="33" y="17"/>
                  </a:cxn>
                  <a:cxn ang="0">
                    <a:pos x="33" y="9"/>
                  </a:cxn>
                  <a:cxn ang="0">
                    <a:pos x="22" y="0"/>
                  </a:cxn>
                  <a:cxn ang="0">
                    <a:pos x="11" y="0"/>
                  </a:cxn>
                </a:cxnLst>
                <a:pathLst>
                  <a:path w="33" h="26">
                    <a:moveTo>
                      <a:pt x="11" y="0"/>
                    </a:moveTo>
                    <a:lnTo>
                      <a:pt x="0" y="9"/>
                    </a:lnTo>
                    <a:lnTo>
                      <a:pt x="0" y="17"/>
                    </a:lnTo>
                    <a:lnTo>
                      <a:pt x="11" y="26"/>
                    </a:lnTo>
                    <a:lnTo>
                      <a:pt x="22" y="26"/>
                    </a:lnTo>
                    <a:lnTo>
                      <a:pt x="33" y="17"/>
                    </a:lnTo>
                    <a:lnTo>
                      <a:pt x="33" y="9"/>
                    </a:lnTo>
                    <a:lnTo>
                      <a:pt x="22" y="0"/>
                    </a:lnTo>
                    <a:lnTo>
                      <a:pt x="11" y="0"/>
                    </a:lnTo>
                    <a:close/>
                  </a:path>
                </a:pathLst>
              </a:custGeom>
              <a:solidFill>
                <a:srgbClr val="000000"/>
              </a:solidFill>
              <a:ln w="9525">
                <a:noFill/>
              </a:ln>
            </p:spPr>
            <p:txBody>
              <a:bodyPr/>
              <a:p>
                <a:endParaRPr lang="zh-CN" altLang="en-US"/>
              </a:p>
            </p:txBody>
          </p:sp>
          <p:sp>
            <p:nvSpPr>
              <p:cNvPr id="110785" name="Freeform 228"/>
              <p:cNvSpPr/>
              <p:nvPr/>
            </p:nvSpPr>
            <p:spPr>
              <a:xfrm>
                <a:off x="447" y="140"/>
                <a:ext cx="33" cy="26"/>
              </a:xfrm>
              <a:custGeom>
                <a:avLst/>
                <a:gdLst/>
                <a:ahLst/>
                <a:cxnLst>
                  <a:cxn ang="0">
                    <a:pos x="11" y="0"/>
                  </a:cxn>
                  <a:cxn ang="0">
                    <a:pos x="0" y="9"/>
                  </a:cxn>
                  <a:cxn ang="0">
                    <a:pos x="0" y="17"/>
                  </a:cxn>
                  <a:cxn ang="0">
                    <a:pos x="11" y="26"/>
                  </a:cxn>
                  <a:cxn ang="0">
                    <a:pos x="22" y="26"/>
                  </a:cxn>
                  <a:cxn ang="0">
                    <a:pos x="22" y="26"/>
                  </a:cxn>
                  <a:cxn ang="0">
                    <a:pos x="33" y="17"/>
                  </a:cxn>
                  <a:cxn ang="0">
                    <a:pos x="33" y="9"/>
                  </a:cxn>
                  <a:cxn ang="0">
                    <a:pos x="22" y="0"/>
                  </a:cxn>
                  <a:cxn ang="0">
                    <a:pos x="11" y="0"/>
                  </a:cxn>
                </a:cxnLst>
                <a:pathLst>
                  <a:path w="33" h="26">
                    <a:moveTo>
                      <a:pt x="11" y="0"/>
                    </a:moveTo>
                    <a:lnTo>
                      <a:pt x="0" y="9"/>
                    </a:lnTo>
                    <a:lnTo>
                      <a:pt x="0" y="17"/>
                    </a:lnTo>
                    <a:lnTo>
                      <a:pt x="11" y="26"/>
                    </a:lnTo>
                    <a:lnTo>
                      <a:pt x="22" y="26"/>
                    </a:lnTo>
                    <a:lnTo>
                      <a:pt x="33" y="17"/>
                    </a:lnTo>
                    <a:lnTo>
                      <a:pt x="33" y="9"/>
                    </a:lnTo>
                    <a:lnTo>
                      <a:pt x="22" y="0"/>
                    </a:lnTo>
                    <a:lnTo>
                      <a:pt x="11" y="0"/>
                    </a:lnTo>
                    <a:close/>
                  </a:path>
                </a:pathLst>
              </a:custGeom>
              <a:solidFill>
                <a:srgbClr val="000000"/>
              </a:solidFill>
              <a:ln w="9525">
                <a:noFill/>
              </a:ln>
            </p:spPr>
            <p:txBody>
              <a:bodyPr/>
              <a:p>
                <a:endParaRPr lang="zh-CN" altLang="en-US"/>
              </a:p>
            </p:txBody>
          </p:sp>
          <p:sp>
            <p:nvSpPr>
              <p:cNvPr id="110786" name="Freeform 229"/>
              <p:cNvSpPr/>
              <p:nvPr/>
            </p:nvSpPr>
            <p:spPr>
              <a:xfrm>
                <a:off x="502" y="105"/>
                <a:ext cx="34" cy="26"/>
              </a:xfrm>
              <a:custGeom>
                <a:avLst/>
                <a:gdLst/>
                <a:ahLst/>
                <a:cxnLst>
                  <a:cxn ang="0">
                    <a:pos x="12" y="0"/>
                  </a:cxn>
                  <a:cxn ang="0">
                    <a:pos x="0" y="9"/>
                  </a:cxn>
                  <a:cxn ang="0">
                    <a:pos x="0" y="17"/>
                  </a:cxn>
                  <a:cxn ang="0">
                    <a:pos x="12" y="26"/>
                  </a:cxn>
                  <a:cxn ang="0">
                    <a:pos x="23" y="26"/>
                  </a:cxn>
                  <a:cxn ang="0">
                    <a:pos x="23" y="26"/>
                  </a:cxn>
                  <a:cxn ang="0">
                    <a:pos x="34" y="17"/>
                  </a:cxn>
                  <a:cxn ang="0">
                    <a:pos x="34" y="9"/>
                  </a:cxn>
                  <a:cxn ang="0">
                    <a:pos x="23" y="0"/>
                  </a:cxn>
                  <a:cxn ang="0">
                    <a:pos x="12" y="0"/>
                  </a:cxn>
                </a:cxnLst>
                <a:pathLst>
                  <a:path w="34" h="26">
                    <a:moveTo>
                      <a:pt x="12" y="0"/>
                    </a:moveTo>
                    <a:lnTo>
                      <a:pt x="0" y="9"/>
                    </a:lnTo>
                    <a:lnTo>
                      <a:pt x="0" y="17"/>
                    </a:lnTo>
                    <a:lnTo>
                      <a:pt x="12" y="26"/>
                    </a:lnTo>
                    <a:lnTo>
                      <a:pt x="23" y="26"/>
                    </a:lnTo>
                    <a:lnTo>
                      <a:pt x="34" y="17"/>
                    </a:lnTo>
                    <a:lnTo>
                      <a:pt x="34" y="9"/>
                    </a:lnTo>
                    <a:lnTo>
                      <a:pt x="23" y="0"/>
                    </a:lnTo>
                    <a:lnTo>
                      <a:pt x="12" y="0"/>
                    </a:lnTo>
                    <a:close/>
                  </a:path>
                </a:pathLst>
              </a:custGeom>
              <a:solidFill>
                <a:srgbClr val="000000"/>
              </a:solidFill>
              <a:ln w="9525">
                <a:noFill/>
              </a:ln>
            </p:spPr>
            <p:txBody>
              <a:bodyPr/>
              <a:p>
                <a:endParaRPr lang="zh-CN" altLang="en-US"/>
              </a:p>
            </p:txBody>
          </p:sp>
          <p:sp>
            <p:nvSpPr>
              <p:cNvPr id="110787" name="Freeform 230"/>
              <p:cNvSpPr/>
              <p:nvPr/>
            </p:nvSpPr>
            <p:spPr>
              <a:xfrm>
                <a:off x="547" y="70"/>
                <a:ext cx="34" cy="26"/>
              </a:xfrm>
              <a:custGeom>
                <a:avLst/>
                <a:gdLst/>
                <a:ahLst/>
                <a:cxnLst>
                  <a:cxn ang="0">
                    <a:pos x="11" y="0"/>
                  </a:cxn>
                  <a:cxn ang="0">
                    <a:pos x="0" y="9"/>
                  </a:cxn>
                  <a:cxn ang="0">
                    <a:pos x="0" y="18"/>
                  </a:cxn>
                  <a:cxn ang="0">
                    <a:pos x="11" y="26"/>
                  </a:cxn>
                  <a:cxn ang="0">
                    <a:pos x="22" y="26"/>
                  </a:cxn>
                  <a:cxn ang="0">
                    <a:pos x="22" y="26"/>
                  </a:cxn>
                  <a:cxn ang="0">
                    <a:pos x="34" y="18"/>
                  </a:cxn>
                  <a:cxn ang="0">
                    <a:pos x="34" y="9"/>
                  </a:cxn>
                  <a:cxn ang="0">
                    <a:pos x="22" y="0"/>
                  </a:cxn>
                  <a:cxn ang="0">
                    <a:pos x="11" y="0"/>
                  </a:cxn>
                </a:cxnLst>
                <a:pathLst>
                  <a:path w="34" h="26">
                    <a:moveTo>
                      <a:pt x="11" y="0"/>
                    </a:moveTo>
                    <a:lnTo>
                      <a:pt x="0" y="9"/>
                    </a:lnTo>
                    <a:lnTo>
                      <a:pt x="0" y="18"/>
                    </a:lnTo>
                    <a:lnTo>
                      <a:pt x="11" y="26"/>
                    </a:lnTo>
                    <a:lnTo>
                      <a:pt x="22" y="26"/>
                    </a:lnTo>
                    <a:lnTo>
                      <a:pt x="34" y="18"/>
                    </a:lnTo>
                    <a:lnTo>
                      <a:pt x="34" y="9"/>
                    </a:lnTo>
                    <a:lnTo>
                      <a:pt x="22" y="0"/>
                    </a:lnTo>
                    <a:lnTo>
                      <a:pt x="11" y="0"/>
                    </a:lnTo>
                    <a:close/>
                  </a:path>
                </a:pathLst>
              </a:custGeom>
              <a:solidFill>
                <a:srgbClr val="000000"/>
              </a:solidFill>
              <a:ln w="9525">
                <a:noFill/>
              </a:ln>
            </p:spPr>
            <p:txBody>
              <a:bodyPr/>
              <a:p>
                <a:endParaRPr lang="zh-CN" altLang="en-US"/>
              </a:p>
            </p:txBody>
          </p:sp>
          <p:sp>
            <p:nvSpPr>
              <p:cNvPr id="110788" name="Freeform 231"/>
              <p:cNvSpPr/>
              <p:nvPr/>
            </p:nvSpPr>
            <p:spPr>
              <a:xfrm>
                <a:off x="603" y="35"/>
                <a:ext cx="33" cy="26"/>
              </a:xfrm>
              <a:custGeom>
                <a:avLst/>
                <a:gdLst/>
                <a:ahLst/>
                <a:cxnLst>
                  <a:cxn ang="0">
                    <a:pos x="11" y="0"/>
                  </a:cxn>
                  <a:cxn ang="0">
                    <a:pos x="0" y="9"/>
                  </a:cxn>
                  <a:cxn ang="0">
                    <a:pos x="0" y="18"/>
                  </a:cxn>
                  <a:cxn ang="0">
                    <a:pos x="11" y="26"/>
                  </a:cxn>
                  <a:cxn ang="0">
                    <a:pos x="22" y="26"/>
                  </a:cxn>
                  <a:cxn ang="0">
                    <a:pos x="22" y="26"/>
                  </a:cxn>
                  <a:cxn ang="0">
                    <a:pos x="33" y="18"/>
                  </a:cxn>
                  <a:cxn ang="0">
                    <a:pos x="33" y="9"/>
                  </a:cxn>
                  <a:cxn ang="0">
                    <a:pos x="22" y="0"/>
                  </a:cxn>
                  <a:cxn ang="0">
                    <a:pos x="11" y="0"/>
                  </a:cxn>
                </a:cxnLst>
                <a:pathLst>
                  <a:path w="33" h="26">
                    <a:moveTo>
                      <a:pt x="11" y="0"/>
                    </a:moveTo>
                    <a:lnTo>
                      <a:pt x="0" y="9"/>
                    </a:lnTo>
                    <a:lnTo>
                      <a:pt x="0" y="18"/>
                    </a:lnTo>
                    <a:lnTo>
                      <a:pt x="11" y="26"/>
                    </a:lnTo>
                    <a:lnTo>
                      <a:pt x="22" y="26"/>
                    </a:lnTo>
                    <a:lnTo>
                      <a:pt x="33" y="18"/>
                    </a:lnTo>
                    <a:lnTo>
                      <a:pt x="33" y="9"/>
                    </a:lnTo>
                    <a:lnTo>
                      <a:pt x="22" y="0"/>
                    </a:lnTo>
                    <a:lnTo>
                      <a:pt x="11" y="0"/>
                    </a:lnTo>
                    <a:close/>
                  </a:path>
                </a:pathLst>
              </a:custGeom>
              <a:solidFill>
                <a:srgbClr val="000000"/>
              </a:solidFill>
              <a:ln w="9525">
                <a:noFill/>
              </a:ln>
            </p:spPr>
            <p:txBody>
              <a:bodyPr/>
              <a:p>
                <a:endParaRPr lang="zh-CN" altLang="en-US"/>
              </a:p>
            </p:txBody>
          </p:sp>
          <p:sp>
            <p:nvSpPr>
              <p:cNvPr id="110789" name="Freeform 232"/>
              <p:cNvSpPr/>
              <p:nvPr/>
            </p:nvSpPr>
            <p:spPr>
              <a:xfrm>
                <a:off x="647" y="0"/>
                <a:ext cx="34" cy="26"/>
              </a:xfrm>
              <a:custGeom>
                <a:avLst/>
                <a:gdLst/>
                <a:ahLst/>
                <a:cxnLst>
                  <a:cxn ang="0">
                    <a:pos x="12" y="0"/>
                  </a:cxn>
                  <a:cxn ang="0">
                    <a:pos x="0" y="9"/>
                  </a:cxn>
                  <a:cxn ang="0">
                    <a:pos x="0" y="18"/>
                  </a:cxn>
                  <a:cxn ang="0">
                    <a:pos x="12" y="26"/>
                  </a:cxn>
                  <a:cxn ang="0">
                    <a:pos x="23" y="26"/>
                  </a:cxn>
                  <a:cxn ang="0">
                    <a:pos x="23" y="26"/>
                  </a:cxn>
                  <a:cxn ang="0">
                    <a:pos x="34" y="18"/>
                  </a:cxn>
                  <a:cxn ang="0">
                    <a:pos x="34" y="9"/>
                  </a:cxn>
                  <a:cxn ang="0">
                    <a:pos x="23" y="0"/>
                  </a:cxn>
                  <a:cxn ang="0">
                    <a:pos x="12" y="0"/>
                  </a:cxn>
                </a:cxnLst>
                <a:pathLst>
                  <a:path w="34" h="26">
                    <a:moveTo>
                      <a:pt x="12" y="0"/>
                    </a:moveTo>
                    <a:lnTo>
                      <a:pt x="0" y="9"/>
                    </a:lnTo>
                    <a:lnTo>
                      <a:pt x="0" y="18"/>
                    </a:lnTo>
                    <a:lnTo>
                      <a:pt x="12" y="26"/>
                    </a:lnTo>
                    <a:lnTo>
                      <a:pt x="23" y="26"/>
                    </a:lnTo>
                    <a:lnTo>
                      <a:pt x="34" y="18"/>
                    </a:lnTo>
                    <a:lnTo>
                      <a:pt x="34" y="9"/>
                    </a:lnTo>
                    <a:lnTo>
                      <a:pt x="23" y="0"/>
                    </a:lnTo>
                    <a:lnTo>
                      <a:pt x="12" y="0"/>
                    </a:lnTo>
                    <a:close/>
                  </a:path>
                </a:pathLst>
              </a:custGeom>
              <a:solidFill>
                <a:srgbClr val="000000"/>
              </a:solidFill>
              <a:ln w="9525">
                <a:noFill/>
              </a:ln>
            </p:spPr>
            <p:txBody>
              <a:bodyPr/>
              <a:p>
                <a:endParaRPr lang="zh-CN" altLang="en-US"/>
              </a:p>
            </p:txBody>
          </p:sp>
          <p:sp>
            <p:nvSpPr>
              <p:cNvPr id="110790" name="Freeform 233"/>
              <p:cNvSpPr/>
              <p:nvPr/>
            </p:nvSpPr>
            <p:spPr>
              <a:xfrm>
                <a:off x="514" y="18"/>
                <a:ext cx="167" cy="122"/>
              </a:xfrm>
              <a:custGeom>
                <a:avLst/>
                <a:gdLst/>
                <a:ahLst/>
                <a:cxnLst>
                  <a:cxn ang="0">
                    <a:pos x="100" y="122"/>
                  </a:cxn>
                  <a:cxn ang="0">
                    <a:pos x="167" y="0"/>
                  </a:cxn>
                  <a:cxn ang="0">
                    <a:pos x="0" y="26"/>
                  </a:cxn>
                </a:cxnLst>
                <a:pathLst>
                  <a:path w="167" h="122">
                    <a:moveTo>
                      <a:pt x="100" y="122"/>
                    </a:moveTo>
                    <a:lnTo>
                      <a:pt x="167" y="0"/>
                    </a:lnTo>
                    <a:lnTo>
                      <a:pt x="0" y="26"/>
                    </a:lnTo>
                  </a:path>
                </a:pathLst>
              </a:custGeom>
              <a:noFill/>
              <a:ln w="52388" cap="flat" cmpd="sng">
                <a:solidFill>
                  <a:srgbClr val="000000"/>
                </a:solidFill>
                <a:prstDash val="solid"/>
                <a:round/>
                <a:headEnd type="none" w="med" len="med"/>
                <a:tailEnd type="none" w="med" len="med"/>
              </a:ln>
            </p:spPr>
            <p:txBody>
              <a:bodyPr/>
              <a:p>
                <a:endParaRPr lang="zh-CN" altLang="en-US"/>
              </a:p>
            </p:txBody>
          </p:sp>
        </p:grpSp>
        <p:sp>
          <p:nvSpPr>
            <p:cNvPr id="110791" name="Rectangle 234"/>
            <p:cNvSpPr/>
            <p:nvPr/>
          </p:nvSpPr>
          <p:spPr>
            <a:xfrm>
              <a:off x="3615" y="1536"/>
              <a:ext cx="937" cy="18"/>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0792" name="Rectangle 235"/>
            <p:cNvSpPr/>
            <p:nvPr/>
          </p:nvSpPr>
          <p:spPr>
            <a:xfrm>
              <a:off x="3615" y="2086"/>
              <a:ext cx="937" cy="18"/>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nvGrpSpPr>
            <p:cNvPr id="110793" name="组合 110793"/>
            <p:cNvGrpSpPr/>
            <p:nvPr/>
          </p:nvGrpSpPr>
          <p:grpSpPr>
            <a:xfrm>
              <a:off x="0" y="2392"/>
              <a:ext cx="4552" cy="130"/>
              <a:chOff x="0" y="0"/>
              <a:chExt cx="4552" cy="130"/>
            </a:xfrm>
          </p:grpSpPr>
          <p:sp>
            <p:nvSpPr>
              <p:cNvPr id="110794" name="Rectangle 237"/>
              <p:cNvSpPr/>
              <p:nvPr/>
            </p:nvSpPr>
            <p:spPr>
              <a:xfrm>
                <a:off x="0" y="52"/>
                <a:ext cx="4552" cy="26"/>
              </a:xfrm>
              <a:prstGeom prst="rect">
                <a:avLst/>
              </a:prstGeom>
              <a:solidFill>
                <a:srgbClr val="00FF00"/>
              </a:solidFill>
              <a:ln w="9525">
                <a:noFill/>
              </a:ln>
            </p:spPr>
            <p:txBody>
              <a:bodyPr anchor="t"/>
              <a:p>
                <a:pPr algn="ctr"/>
                <a:endParaRPr lang="zh-CN" altLang="en-US" dirty="0">
                  <a:latin typeface="Times New Roman" panose="02020603050405020304" pitchFamily="2" charset="0"/>
                </a:endParaRPr>
              </a:p>
            </p:txBody>
          </p:sp>
          <p:sp>
            <p:nvSpPr>
              <p:cNvPr id="110795" name="Freeform 238"/>
              <p:cNvSpPr/>
              <p:nvPr/>
            </p:nvSpPr>
            <p:spPr>
              <a:xfrm>
                <a:off x="4396" y="0"/>
                <a:ext cx="156" cy="130"/>
              </a:xfrm>
              <a:custGeom>
                <a:avLst/>
                <a:gdLst/>
                <a:ahLst/>
                <a:cxnLst>
                  <a:cxn ang="0">
                    <a:pos x="0" y="130"/>
                  </a:cxn>
                  <a:cxn ang="0">
                    <a:pos x="156" y="69"/>
                  </a:cxn>
                  <a:cxn ang="0">
                    <a:pos x="0" y="0"/>
                  </a:cxn>
                </a:cxnLst>
                <a:pathLst>
                  <a:path w="156" h="130">
                    <a:moveTo>
                      <a:pt x="0" y="130"/>
                    </a:moveTo>
                    <a:lnTo>
                      <a:pt x="156" y="69"/>
                    </a:lnTo>
                    <a:lnTo>
                      <a:pt x="0" y="0"/>
                    </a:lnTo>
                  </a:path>
                </a:pathLst>
              </a:custGeom>
              <a:noFill/>
              <a:ln w="52388" cap="flat" cmpd="sng">
                <a:solidFill>
                  <a:srgbClr val="00FF00"/>
                </a:solidFill>
                <a:prstDash val="solid"/>
                <a:round/>
                <a:headEnd type="none" w="med" len="med"/>
                <a:tailEnd type="none" w="med" len="med"/>
              </a:ln>
            </p:spPr>
            <p:txBody>
              <a:bodyPr/>
              <a:p>
                <a:endParaRPr lang="zh-CN" altLang="en-US"/>
              </a:p>
            </p:txBody>
          </p:sp>
        </p:grpSp>
        <p:sp>
          <p:nvSpPr>
            <p:cNvPr id="110796" name="Rectangle 239"/>
            <p:cNvSpPr/>
            <p:nvPr/>
          </p:nvSpPr>
          <p:spPr>
            <a:xfrm>
              <a:off x="1339" y="2365"/>
              <a:ext cx="814" cy="192"/>
            </a:xfrm>
            <a:prstGeom prst="rect">
              <a:avLst/>
            </a:prstGeom>
            <a:noFill/>
            <a:ln w="9525">
              <a:noFill/>
            </a:ln>
          </p:spPr>
          <p:txBody>
            <a:bodyPr anchor="t"/>
            <a:p>
              <a:pPr algn="ctr"/>
              <a:endParaRPr lang="zh-CN" altLang="en-US" dirty="0">
                <a:latin typeface="Times New Roman" panose="02020603050405020304" pitchFamily="2" charset="0"/>
              </a:endParaRPr>
            </a:p>
          </p:txBody>
        </p:sp>
        <p:sp>
          <p:nvSpPr>
            <p:cNvPr id="110797" name="Rectangle 240"/>
            <p:cNvSpPr/>
            <p:nvPr/>
          </p:nvSpPr>
          <p:spPr>
            <a:xfrm>
              <a:off x="1567" y="2392"/>
              <a:ext cx="48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类的分解</a:t>
              </a:r>
              <a:endParaRPr lang="zh-CN" altLang="en-US" dirty="0">
                <a:latin typeface="Times New Roman" panose="02020603050405020304" pitchFamily="2" charset="0"/>
              </a:endParaRPr>
            </a:p>
          </p:txBody>
        </p:sp>
        <p:sp>
          <p:nvSpPr>
            <p:cNvPr id="110798" name="Rectangle 241"/>
            <p:cNvSpPr/>
            <p:nvPr/>
          </p:nvSpPr>
          <p:spPr>
            <a:xfrm>
              <a:off x="2094" y="2383"/>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grpSp>
          <p:nvGrpSpPr>
            <p:cNvPr id="110799" name="组合 110799"/>
            <p:cNvGrpSpPr/>
            <p:nvPr/>
          </p:nvGrpSpPr>
          <p:grpSpPr>
            <a:xfrm>
              <a:off x="0" y="2575"/>
              <a:ext cx="4552" cy="131"/>
              <a:chOff x="0" y="0"/>
              <a:chExt cx="4552" cy="131"/>
            </a:xfrm>
          </p:grpSpPr>
          <p:sp>
            <p:nvSpPr>
              <p:cNvPr id="110800" name="Rectangle 243"/>
              <p:cNvSpPr/>
              <p:nvPr/>
            </p:nvSpPr>
            <p:spPr>
              <a:xfrm>
                <a:off x="0" y="52"/>
                <a:ext cx="4552" cy="26"/>
              </a:xfrm>
              <a:prstGeom prst="rect">
                <a:avLst/>
              </a:prstGeom>
              <a:solidFill>
                <a:srgbClr val="339966"/>
              </a:solidFill>
              <a:ln w="9525">
                <a:noFill/>
              </a:ln>
            </p:spPr>
            <p:txBody>
              <a:bodyPr anchor="t"/>
              <a:p>
                <a:pPr algn="ctr"/>
                <a:endParaRPr lang="zh-CN" altLang="en-US" dirty="0">
                  <a:latin typeface="Times New Roman" panose="02020603050405020304" pitchFamily="2" charset="0"/>
                </a:endParaRPr>
              </a:p>
            </p:txBody>
          </p:sp>
          <p:sp>
            <p:nvSpPr>
              <p:cNvPr id="110801" name="Freeform 244"/>
              <p:cNvSpPr/>
              <p:nvPr/>
            </p:nvSpPr>
            <p:spPr>
              <a:xfrm>
                <a:off x="0" y="0"/>
                <a:ext cx="167" cy="131"/>
              </a:xfrm>
              <a:custGeom>
                <a:avLst/>
                <a:gdLst/>
                <a:ahLst/>
                <a:cxnLst>
                  <a:cxn ang="0">
                    <a:pos x="167" y="0"/>
                  </a:cxn>
                  <a:cxn ang="0">
                    <a:pos x="0" y="61"/>
                  </a:cxn>
                  <a:cxn ang="0">
                    <a:pos x="167" y="131"/>
                  </a:cxn>
                </a:cxnLst>
                <a:pathLst>
                  <a:path w="167" h="131">
                    <a:moveTo>
                      <a:pt x="167" y="0"/>
                    </a:moveTo>
                    <a:lnTo>
                      <a:pt x="0" y="61"/>
                    </a:lnTo>
                    <a:lnTo>
                      <a:pt x="167" y="131"/>
                    </a:lnTo>
                  </a:path>
                </a:pathLst>
              </a:custGeom>
              <a:noFill/>
              <a:ln w="52388" cap="flat" cmpd="sng">
                <a:solidFill>
                  <a:srgbClr val="339966"/>
                </a:solidFill>
                <a:prstDash val="solid"/>
                <a:round/>
                <a:headEnd type="none" w="med" len="med"/>
                <a:tailEnd type="none" w="med" len="med"/>
              </a:ln>
            </p:spPr>
            <p:txBody>
              <a:bodyPr/>
              <a:p>
                <a:endParaRPr lang="zh-CN" altLang="en-US"/>
              </a:p>
            </p:txBody>
          </p:sp>
        </p:grpSp>
        <p:sp>
          <p:nvSpPr>
            <p:cNvPr id="110802" name="Rectangle 245"/>
            <p:cNvSpPr/>
            <p:nvPr/>
          </p:nvSpPr>
          <p:spPr>
            <a:xfrm>
              <a:off x="2544" y="2549"/>
              <a:ext cx="814" cy="183"/>
            </a:xfrm>
            <a:prstGeom prst="rect">
              <a:avLst/>
            </a:prstGeom>
            <a:noFill/>
            <a:ln w="9525">
              <a:noFill/>
            </a:ln>
          </p:spPr>
          <p:txBody>
            <a:bodyPr anchor="t"/>
            <a:p>
              <a:pPr algn="ctr"/>
              <a:endParaRPr lang="zh-CN" altLang="en-US" dirty="0">
                <a:latin typeface="Times New Roman" panose="02020603050405020304" pitchFamily="2" charset="0"/>
              </a:endParaRPr>
            </a:p>
          </p:txBody>
        </p:sp>
        <p:sp>
          <p:nvSpPr>
            <p:cNvPr id="110803" name="Rectangle 246"/>
            <p:cNvSpPr/>
            <p:nvPr/>
          </p:nvSpPr>
          <p:spPr>
            <a:xfrm>
              <a:off x="2772" y="2575"/>
              <a:ext cx="480" cy="144"/>
            </a:xfrm>
            <a:prstGeom prst="rect">
              <a:avLst/>
            </a:prstGeom>
            <a:noFill/>
            <a:ln w="9525">
              <a:noFill/>
            </a:ln>
          </p:spPr>
          <p:txBody>
            <a:bodyPr wrap="none" lIns="0" tIns="0" rIns="0" bIns="0" anchor="t">
              <a:spAutoFit/>
            </a:bodyPr>
            <a:p>
              <a:pPr algn="ctr"/>
              <a:r>
                <a:rPr lang="zh-CN" altLang="en-US" sz="1500" dirty="0">
                  <a:solidFill>
                    <a:srgbClr val="000000"/>
                  </a:solidFill>
                  <a:latin typeface="宋体" panose="02010600030101010101" pitchFamily="2" charset="-122"/>
                </a:rPr>
                <a:t>类的组合</a:t>
              </a:r>
              <a:endParaRPr lang="zh-CN" altLang="en-US" dirty="0">
                <a:latin typeface="Times New Roman" panose="02020603050405020304" pitchFamily="2" charset="0"/>
              </a:endParaRPr>
            </a:p>
          </p:txBody>
        </p:sp>
        <p:sp>
          <p:nvSpPr>
            <p:cNvPr id="110804" name="Rectangle 247"/>
            <p:cNvSpPr/>
            <p:nvPr/>
          </p:nvSpPr>
          <p:spPr>
            <a:xfrm>
              <a:off x="3299" y="2566"/>
              <a:ext cx="30" cy="144"/>
            </a:xfrm>
            <a:prstGeom prst="rect">
              <a:avLst/>
            </a:prstGeom>
            <a:noFill/>
            <a:ln w="9525">
              <a:noFill/>
            </a:ln>
          </p:spPr>
          <p:txBody>
            <a:bodyPr wrap="none" lIns="0" tIns="0" rIns="0" bIns="0" anchor="t">
              <a:spAutoFit/>
            </a:bodyPr>
            <a:p>
              <a:pPr algn="ctr"/>
              <a:r>
                <a:rPr lang="zh-CN" altLang="en-US" sz="15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1618" name="Rectangle 3"/>
          <p:cNvSpPr>
            <a:spLocks noGrp="1"/>
          </p:cNvSpPr>
          <p:nvPr>
            <p:ph idx="4294967295"/>
          </p:nvPr>
        </p:nvSpPr>
        <p:spPr/>
        <p:txBody>
          <a:bodyPr wrap="square" anchor="t"/>
          <a:p>
            <a:pPr eaLnBrk="1" hangingPunct="1">
              <a:lnSpc>
                <a:spcPct val="140000"/>
              </a:lnSpc>
            </a:pPr>
            <a:r>
              <a:rPr lang="zh-CN" altLang="en-US" sz="2800" dirty="0">
                <a:latin typeface="华文细黑" panose="02010600040101010101" pitchFamily="2" charset="-122"/>
                <a:ea typeface="华文细黑" panose="02010600040101010101" pitchFamily="2" charset="-122"/>
              </a:rPr>
              <a:t>在面向对象方法中，</a:t>
            </a:r>
            <a:r>
              <a:rPr lang="en-US" altLang="x-none" sz="2800" dirty="0">
                <a:latin typeface="华文细黑" panose="02010600040101010101" pitchFamily="2" charset="-122"/>
                <a:ea typeface="华文细黑" panose="02010600040101010101" pitchFamily="2" charset="-122"/>
              </a:rPr>
              <a:t>IS-A</a:t>
            </a:r>
            <a:r>
              <a:rPr lang="zh-CN" altLang="en-US" sz="2800" dirty="0">
                <a:latin typeface="华文细黑" panose="02010600040101010101" pitchFamily="2" charset="-122"/>
                <a:ea typeface="华文细黑" panose="02010600040101010101" pitchFamily="2" charset="-122"/>
              </a:rPr>
              <a:t>与</a:t>
            </a:r>
            <a:r>
              <a:rPr lang="en-US" altLang="x-none" sz="2800" dirty="0">
                <a:latin typeface="华文细黑" panose="02010600040101010101" pitchFamily="2" charset="-122"/>
                <a:ea typeface="华文细黑" panose="02010600040101010101" pitchFamily="2" charset="-122"/>
              </a:rPr>
              <a:t>IS-PART-OF</a:t>
            </a:r>
            <a:r>
              <a:rPr lang="zh-CN" altLang="en-US" sz="2800" dirty="0">
                <a:latin typeface="华文细黑" panose="02010600040101010101" pitchFamily="2" charset="-122"/>
                <a:ea typeface="华文细黑" panose="02010600040101010101" pitchFamily="2" charset="-122"/>
              </a:rPr>
              <a:t>联系都具有特定的语义信息。因此，在</a:t>
            </a:r>
            <a:r>
              <a:rPr lang="en-US" altLang="x-none" sz="2800" dirty="0">
                <a:latin typeface="华文细黑" panose="02010600040101010101" pitchFamily="2" charset="-122"/>
                <a:ea typeface="华文细黑" panose="02010600040101010101" pitchFamily="2" charset="-122"/>
              </a:rPr>
              <a:t>OO</a:t>
            </a:r>
            <a:r>
              <a:rPr lang="zh-CN" altLang="en-US" sz="2800" dirty="0">
                <a:latin typeface="华文细黑" panose="02010600040101010101" pitchFamily="2" charset="-122"/>
                <a:ea typeface="华文细黑" panose="02010600040101010101" pitchFamily="2" charset="-122"/>
              </a:rPr>
              <a:t>模型中，我们可以采用这两种联系来构成一个类层次结构，以便于对复杂的数据关系的描述。</a:t>
            </a:r>
            <a:endParaRPr lang="zh-CN" altLang="en-US" sz="2800" dirty="0">
              <a:latin typeface="华文细黑" panose="02010600040101010101" pitchFamily="2" charset="-122"/>
              <a:ea typeface="华文细黑" panose="02010600040101010101" pitchFamily="2" charset="-122"/>
            </a:endParaRPr>
          </a:p>
          <a:p>
            <a:pPr lvl="1" eaLnBrk="1" hangingPunct="1">
              <a:lnSpc>
                <a:spcPct val="140000"/>
              </a:lnSpc>
            </a:pPr>
            <a:r>
              <a:rPr lang="zh-CN" altLang="en-US" sz="2800" dirty="0">
                <a:latin typeface="华文细黑" panose="02010600040101010101" pitchFamily="2" charset="-122"/>
                <a:ea typeface="华文细黑" panose="02010600040101010101" pitchFamily="2" charset="-122"/>
              </a:rPr>
              <a:t>客观世界中的任何联系都可以用 </a:t>
            </a:r>
            <a:r>
              <a:rPr lang="zh-CN" altLang="en-US" sz="2800" dirty="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IS-A</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 与 </a:t>
            </a:r>
            <a:r>
              <a:rPr lang="zh-CN" altLang="en-US" sz="2800" dirty="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IS-PART-OF</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 这两种方式构造出来。</a:t>
            </a:r>
            <a:endParaRPr lang="zh-CN" altLang="en-US" sz="2800" dirty="0">
              <a:latin typeface="华文细黑" panose="02010600040101010101" pitchFamily="2" charset="-122"/>
              <a:ea typeface="华文细黑" panose="02010600040101010101" pitchFamily="2" charset="-122"/>
            </a:endParaRPr>
          </a:p>
        </p:txBody>
      </p:sp>
      <p:sp>
        <p:nvSpPr>
          <p:cNvPr id="1116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16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4338" name="Rectangle 3"/>
          <p:cNvSpPr>
            <a:spLocks noGrp="1"/>
          </p:cNvSpPr>
          <p:nvPr>
            <p:ph idx="4294967295"/>
          </p:nvPr>
        </p:nvSpPr>
        <p:spPr>
          <a:xfrm>
            <a:off x="228600" y="838200"/>
            <a:ext cx="8534400" cy="3505200"/>
          </a:xfrm>
        </p:spPr>
        <p:txBody>
          <a:bodyPr wrap="square" anchor="t"/>
          <a:p>
            <a:pPr eaLnBrk="1" hangingPunct="1"/>
            <a:r>
              <a:rPr lang="zh-CN" altLang="en-US" sz="2800" dirty="0"/>
              <a:t>概念数据模型（</a:t>
            </a:r>
            <a:r>
              <a:rPr lang="en-US" altLang="x-none" sz="2800" dirty="0"/>
              <a:t>cont.）</a:t>
            </a:r>
            <a:endParaRPr lang="zh-CN" altLang="en-US" sz="2800" dirty="0"/>
          </a:p>
          <a:p>
            <a:pPr lvl="1" eaLnBrk="1" hangingPunct="1"/>
            <a:r>
              <a:rPr lang="zh-CN" altLang="en-US" sz="2800" dirty="0"/>
              <a:t>概念数据模型主要描述这些客观对象的数据特征及其相互关系</a:t>
            </a:r>
            <a:endParaRPr lang="zh-CN" altLang="en-US" sz="2800" dirty="0"/>
          </a:p>
          <a:p>
            <a:pPr lvl="1" eaLnBrk="1" hangingPunct="1"/>
            <a:endParaRPr lang="zh-CN" altLang="en-US" sz="2800" dirty="0"/>
          </a:p>
          <a:p>
            <a:pPr lvl="1" eaLnBrk="1" hangingPunct="1"/>
            <a:r>
              <a:rPr lang="zh-CN" altLang="en-US" sz="2800" dirty="0"/>
              <a:t>【</a:t>
            </a:r>
            <a:r>
              <a:rPr lang="zh-CN" altLang="en-US" sz="2800" dirty="0">
                <a:solidFill>
                  <a:srgbClr val="FF0000"/>
                </a:solidFill>
              </a:rPr>
              <a:t>例</a:t>
            </a:r>
            <a:r>
              <a:rPr lang="zh-CN" altLang="en-US" sz="2800" dirty="0"/>
              <a:t>】</a:t>
            </a:r>
            <a:endParaRPr lang="zh-CN" altLang="en-US" sz="2800" dirty="0"/>
          </a:p>
          <a:p>
            <a:pPr lvl="2" eaLnBrk="1" hangingPunct="1"/>
            <a:r>
              <a:rPr lang="zh-CN" altLang="en-US" sz="2800" dirty="0"/>
              <a:t>学生，教师，</a:t>
            </a:r>
            <a:r>
              <a:rPr lang="en-US" altLang="zh-CN" sz="2800" dirty="0"/>
              <a:t>......</a:t>
            </a:r>
            <a:endParaRPr lang="en-US" altLang="zh-CN" sz="2800" dirty="0"/>
          </a:p>
          <a:p>
            <a:pPr lvl="2" eaLnBrk="1" hangingPunct="1"/>
            <a:r>
              <a:rPr lang="zh-CN" altLang="en-US" sz="2800" dirty="0"/>
              <a:t>运动员，教练，裁判，</a:t>
            </a:r>
            <a:r>
              <a:rPr lang="en-US" altLang="zh-CN" sz="2800" dirty="0"/>
              <a:t>......</a:t>
            </a:r>
            <a:endParaRPr lang="en-US" altLang="zh-CN" sz="2800" dirty="0"/>
          </a:p>
        </p:txBody>
      </p:sp>
      <p:sp>
        <p:nvSpPr>
          <p:cNvPr id="1433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34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264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2644"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12644"/>
          <p:cNvGrpSpPr/>
          <p:nvPr/>
        </p:nvGrpSpPr>
        <p:grpSpPr>
          <a:xfrm>
            <a:off x="838200" y="804863"/>
            <a:ext cx="7246938" cy="5680075"/>
            <a:chOff x="0" y="0"/>
            <a:chExt cx="4565" cy="3578"/>
          </a:xfrm>
        </p:grpSpPr>
        <p:sp>
          <p:nvSpPr>
            <p:cNvPr id="112645" name="Rectangle 4"/>
            <p:cNvSpPr/>
            <p:nvPr/>
          </p:nvSpPr>
          <p:spPr>
            <a:xfrm>
              <a:off x="130" y="0"/>
              <a:ext cx="1052" cy="1801"/>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646" name="Rectangle 5"/>
            <p:cNvSpPr/>
            <p:nvPr/>
          </p:nvSpPr>
          <p:spPr>
            <a:xfrm>
              <a:off x="351" y="30"/>
              <a:ext cx="208"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学生</a:t>
              </a:r>
              <a:endParaRPr lang="zh-CN" altLang="en-US" dirty="0">
                <a:latin typeface="Times New Roman" panose="02020603050405020304" pitchFamily="2" charset="0"/>
              </a:endParaRPr>
            </a:p>
          </p:txBody>
        </p:sp>
        <p:sp>
          <p:nvSpPr>
            <p:cNvPr id="112647" name="Rectangle 6"/>
            <p:cNvSpPr/>
            <p:nvPr/>
          </p:nvSpPr>
          <p:spPr>
            <a:xfrm>
              <a:off x="594" y="22"/>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648" name="Rectangle 7"/>
            <p:cNvSpPr/>
            <p:nvPr/>
          </p:nvSpPr>
          <p:spPr>
            <a:xfrm>
              <a:off x="351" y="187"/>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学号</a:t>
              </a:r>
              <a:endParaRPr lang="zh-CN" altLang="en-US" dirty="0">
                <a:latin typeface="Times New Roman" panose="02020603050405020304" pitchFamily="2" charset="0"/>
              </a:endParaRPr>
            </a:p>
          </p:txBody>
        </p:sp>
        <p:sp>
          <p:nvSpPr>
            <p:cNvPr id="112649" name="Rectangle 8"/>
            <p:cNvSpPr/>
            <p:nvPr/>
          </p:nvSpPr>
          <p:spPr>
            <a:xfrm>
              <a:off x="594" y="179"/>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50" name="Rectangle 9"/>
            <p:cNvSpPr/>
            <p:nvPr/>
          </p:nvSpPr>
          <p:spPr>
            <a:xfrm>
              <a:off x="351" y="344"/>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姓名</a:t>
              </a:r>
              <a:endParaRPr lang="zh-CN" altLang="en-US" dirty="0">
                <a:latin typeface="Times New Roman" panose="02020603050405020304" pitchFamily="2" charset="0"/>
              </a:endParaRPr>
            </a:p>
          </p:txBody>
        </p:sp>
        <p:sp>
          <p:nvSpPr>
            <p:cNvPr id="112651" name="Rectangle 10"/>
            <p:cNvSpPr/>
            <p:nvPr/>
          </p:nvSpPr>
          <p:spPr>
            <a:xfrm>
              <a:off x="594" y="336"/>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52" name="Rectangle 11"/>
            <p:cNvSpPr/>
            <p:nvPr/>
          </p:nvSpPr>
          <p:spPr>
            <a:xfrm>
              <a:off x="351" y="501"/>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性别</a:t>
              </a:r>
              <a:endParaRPr lang="zh-CN" altLang="en-US" dirty="0">
                <a:latin typeface="Times New Roman" panose="02020603050405020304" pitchFamily="2" charset="0"/>
              </a:endParaRPr>
            </a:p>
          </p:txBody>
        </p:sp>
        <p:sp>
          <p:nvSpPr>
            <p:cNvPr id="112653" name="Rectangle 12"/>
            <p:cNvSpPr/>
            <p:nvPr/>
          </p:nvSpPr>
          <p:spPr>
            <a:xfrm>
              <a:off x="594" y="493"/>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54" name="Rectangle 13"/>
            <p:cNvSpPr/>
            <p:nvPr/>
          </p:nvSpPr>
          <p:spPr>
            <a:xfrm>
              <a:off x="350" y="658"/>
              <a:ext cx="416"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出生日期</a:t>
              </a:r>
              <a:endParaRPr lang="zh-CN" altLang="en-US" dirty="0">
                <a:latin typeface="Times New Roman" panose="02020603050405020304" pitchFamily="2" charset="0"/>
              </a:endParaRPr>
            </a:p>
          </p:txBody>
        </p:sp>
        <p:sp>
          <p:nvSpPr>
            <p:cNvPr id="112655" name="Rectangle 14"/>
            <p:cNvSpPr/>
            <p:nvPr/>
          </p:nvSpPr>
          <p:spPr>
            <a:xfrm>
              <a:off x="898" y="650"/>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56" name="Rectangle 15"/>
            <p:cNvSpPr/>
            <p:nvPr/>
          </p:nvSpPr>
          <p:spPr>
            <a:xfrm>
              <a:off x="351" y="807"/>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年龄</a:t>
              </a:r>
              <a:endParaRPr lang="zh-CN" altLang="en-US" dirty="0">
                <a:latin typeface="Times New Roman" panose="02020603050405020304" pitchFamily="2" charset="0"/>
              </a:endParaRPr>
            </a:p>
          </p:txBody>
        </p:sp>
        <p:sp>
          <p:nvSpPr>
            <p:cNvPr id="112657" name="Rectangle 16"/>
            <p:cNvSpPr/>
            <p:nvPr/>
          </p:nvSpPr>
          <p:spPr>
            <a:xfrm>
              <a:off x="594" y="800"/>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58" name="Rectangle 17"/>
            <p:cNvSpPr/>
            <p:nvPr/>
          </p:nvSpPr>
          <p:spPr>
            <a:xfrm>
              <a:off x="351" y="964"/>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系别</a:t>
              </a:r>
              <a:endParaRPr lang="zh-CN" altLang="en-US" dirty="0">
                <a:latin typeface="Times New Roman" panose="02020603050405020304" pitchFamily="2" charset="0"/>
              </a:endParaRPr>
            </a:p>
          </p:txBody>
        </p:sp>
        <p:sp>
          <p:nvSpPr>
            <p:cNvPr id="112659" name="Rectangle 18"/>
            <p:cNvSpPr/>
            <p:nvPr/>
          </p:nvSpPr>
          <p:spPr>
            <a:xfrm>
              <a:off x="594" y="957"/>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60" name="Rectangle 19"/>
            <p:cNvSpPr/>
            <p:nvPr/>
          </p:nvSpPr>
          <p:spPr>
            <a:xfrm>
              <a:off x="351" y="1121"/>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课程</a:t>
              </a:r>
              <a:endParaRPr lang="zh-CN" altLang="en-US" dirty="0">
                <a:latin typeface="Times New Roman" panose="02020603050405020304" pitchFamily="2" charset="0"/>
              </a:endParaRPr>
            </a:p>
          </p:txBody>
        </p:sp>
        <p:sp>
          <p:nvSpPr>
            <p:cNvPr id="112661" name="Rectangle 20"/>
            <p:cNvSpPr/>
            <p:nvPr/>
          </p:nvSpPr>
          <p:spPr>
            <a:xfrm>
              <a:off x="594" y="1114"/>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62" name="Rectangle 21"/>
            <p:cNvSpPr/>
            <p:nvPr/>
          </p:nvSpPr>
          <p:spPr>
            <a:xfrm>
              <a:off x="290" y="1278"/>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63" name="Rectangle 22"/>
            <p:cNvSpPr/>
            <p:nvPr/>
          </p:nvSpPr>
          <p:spPr>
            <a:xfrm>
              <a:off x="351" y="1435"/>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选课</a:t>
              </a:r>
              <a:endParaRPr lang="zh-CN" altLang="en-US" dirty="0">
                <a:latin typeface="Times New Roman" panose="02020603050405020304" pitchFamily="2" charset="0"/>
              </a:endParaRPr>
            </a:p>
          </p:txBody>
        </p:sp>
        <p:sp>
          <p:nvSpPr>
            <p:cNvPr id="112664" name="Rectangle 23"/>
            <p:cNvSpPr/>
            <p:nvPr/>
          </p:nvSpPr>
          <p:spPr>
            <a:xfrm>
              <a:off x="613" y="1428"/>
              <a:ext cx="9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65" name="Rectangle 24"/>
            <p:cNvSpPr/>
            <p:nvPr/>
          </p:nvSpPr>
          <p:spPr>
            <a:xfrm>
              <a:off x="746" y="1428"/>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66" name="Rectangle 26"/>
            <p:cNvSpPr/>
            <p:nvPr/>
          </p:nvSpPr>
          <p:spPr>
            <a:xfrm>
              <a:off x="594" y="1585"/>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67" name="Rectangle 27"/>
            <p:cNvSpPr/>
            <p:nvPr/>
          </p:nvSpPr>
          <p:spPr>
            <a:xfrm>
              <a:off x="130" y="149"/>
              <a:ext cx="104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668" name="Rectangle 28"/>
            <p:cNvSpPr/>
            <p:nvPr/>
          </p:nvSpPr>
          <p:spPr>
            <a:xfrm>
              <a:off x="130" y="1398"/>
              <a:ext cx="104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669" name="Rectangle 29"/>
            <p:cNvSpPr/>
            <p:nvPr/>
          </p:nvSpPr>
          <p:spPr>
            <a:xfrm>
              <a:off x="1691" y="0"/>
              <a:ext cx="662" cy="867"/>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670" name="Rectangle 30"/>
            <p:cNvSpPr/>
            <p:nvPr/>
          </p:nvSpPr>
          <p:spPr>
            <a:xfrm>
              <a:off x="1913" y="30"/>
              <a:ext cx="208"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日期</a:t>
              </a:r>
              <a:endParaRPr lang="zh-CN" altLang="en-US" dirty="0">
                <a:latin typeface="Times New Roman" panose="02020603050405020304" pitchFamily="2" charset="0"/>
              </a:endParaRPr>
            </a:p>
          </p:txBody>
        </p:sp>
        <p:sp>
          <p:nvSpPr>
            <p:cNvPr id="112671" name="Rectangle 31"/>
            <p:cNvSpPr/>
            <p:nvPr/>
          </p:nvSpPr>
          <p:spPr>
            <a:xfrm>
              <a:off x="2155" y="22"/>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672" name="Rectangle 32"/>
            <p:cNvSpPr/>
            <p:nvPr/>
          </p:nvSpPr>
          <p:spPr>
            <a:xfrm>
              <a:off x="1883" y="187"/>
              <a:ext cx="104"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年</a:t>
              </a:r>
              <a:endParaRPr lang="zh-CN" altLang="en-US" dirty="0">
                <a:latin typeface="Times New Roman" panose="02020603050405020304" pitchFamily="2" charset="0"/>
              </a:endParaRPr>
            </a:p>
          </p:txBody>
        </p:sp>
        <p:sp>
          <p:nvSpPr>
            <p:cNvPr id="112673" name="Rectangle 33"/>
            <p:cNvSpPr/>
            <p:nvPr/>
          </p:nvSpPr>
          <p:spPr>
            <a:xfrm>
              <a:off x="2004" y="179"/>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74" name="Rectangle 34"/>
            <p:cNvSpPr/>
            <p:nvPr/>
          </p:nvSpPr>
          <p:spPr>
            <a:xfrm>
              <a:off x="1883" y="344"/>
              <a:ext cx="104"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月</a:t>
              </a:r>
              <a:endParaRPr lang="zh-CN" altLang="en-US" dirty="0">
                <a:latin typeface="Times New Roman" panose="02020603050405020304" pitchFamily="2" charset="0"/>
              </a:endParaRPr>
            </a:p>
          </p:txBody>
        </p:sp>
        <p:sp>
          <p:nvSpPr>
            <p:cNvPr id="112675" name="Rectangle 35"/>
            <p:cNvSpPr/>
            <p:nvPr/>
          </p:nvSpPr>
          <p:spPr>
            <a:xfrm>
              <a:off x="2004" y="336"/>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76" name="Rectangle 36"/>
            <p:cNvSpPr/>
            <p:nvPr/>
          </p:nvSpPr>
          <p:spPr>
            <a:xfrm>
              <a:off x="1883" y="501"/>
              <a:ext cx="104"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日</a:t>
              </a:r>
              <a:endParaRPr lang="zh-CN" altLang="en-US" dirty="0">
                <a:latin typeface="Times New Roman" panose="02020603050405020304" pitchFamily="2" charset="0"/>
              </a:endParaRPr>
            </a:p>
          </p:txBody>
        </p:sp>
        <p:sp>
          <p:nvSpPr>
            <p:cNvPr id="112677" name="Rectangle 37"/>
            <p:cNvSpPr/>
            <p:nvPr/>
          </p:nvSpPr>
          <p:spPr>
            <a:xfrm>
              <a:off x="2004" y="493"/>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78" name="Rectangle 38"/>
            <p:cNvSpPr/>
            <p:nvPr/>
          </p:nvSpPr>
          <p:spPr>
            <a:xfrm>
              <a:off x="1852" y="658"/>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79" name="Rectangle 39"/>
            <p:cNvSpPr/>
            <p:nvPr/>
          </p:nvSpPr>
          <p:spPr>
            <a:xfrm>
              <a:off x="1691" y="695"/>
              <a:ext cx="65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680" name="Rectangle 40"/>
            <p:cNvSpPr/>
            <p:nvPr/>
          </p:nvSpPr>
          <p:spPr>
            <a:xfrm>
              <a:off x="1691" y="149"/>
              <a:ext cx="65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681" name="Rectangle 41"/>
            <p:cNvSpPr/>
            <p:nvPr/>
          </p:nvSpPr>
          <p:spPr>
            <a:xfrm>
              <a:off x="3123" y="82"/>
              <a:ext cx="921" cy="785"/>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682" name="Rectangle 42"/>
            <p:cNvSpPr/>
            <p:nvPr/>
          </p:nvSpPr>
          <p:spPr>
            <a:xfrm>
              <a:off x="3344" y="112"/>
              <a:ext cx="208"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系别</a:t>
              </a:r>
              <a:endParaRPr lang="zh-CN" altLang="en-US" dirty="0">
                <a:latin typeface="Times New Roman" panose="02020603050405020304" pitchFamily="2" charset="0"/>
              </a:endParaRPr>
            </a:p>
          </p:txBody>
        </p:sp>
        <p:sp>
          <p:nvSpPr>
            <p:cNvPr id="112683" name="Rectangle 43"/>
            <p:cNvSpPr/>
            <p:nvPr/>
          </p:nvSpPr>
          <p:spPr>
            <a:xfrm>
              <a:off x="3586" y="104"/>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684" name="Rectangle 44"/>
            <p:cNvSpPr/>
            <p:nvPr/>
          </p:nvSpPr>
          <p:spPr>
            <a:xfrm>
              <a:off x="3344" y="269"/>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名称</a:t>
              </a:r>
              <a:endParaRPr lang="zh-CN" altLang="en-US" dirty="0">
                <a:latin typeface="Times New Roman" panose="02020603050405020304" pitchFamily="2" charset="0"/>
              </a:endParaRPr>
            </a:p>
          </p:txBody>
        </p:sp>
        <p:sp>
          <p:nvSpPr>
            <p:cNvPr id="112685" name="Rectangle 45"/>
            <p:cNvSpPr/>
            <p:nvPr/>
          </p:nvSpPr>
          <p:spPr>
            <a:xfrm>
              <a:off x="3586" y="261"/>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86" name="Rectangle 46"/>
            <p:cNvSpPr/>
            <p:nvPr/>
          </p:nvSpPr>
          <p:spPr>
            <a:xfrm>
              <a:off x="3344" y="418"/>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地址</a:t>
              </a:r>
              <a:endParaRPr lang="zh-CN" altLang="en-US" dirty="0">
                <a:latin typeface="Times New Roman" panose="02020603050405020304" pitchFamily="2" charset="0"/>
              </a:endParaRPr>
            </a:p>
          </p:txBody>
        </p:sp>
        <p:sp>
          <p:nvSpPr>
            <p:cNvPr id="112687" name="Rectangle 47"/>
            <p:cNvSpPr/>
            <p:nvPr/>
          </p:nvSpPr>
          <p:spPr>
            <a:xfrm>
              <a:off x="3586" y="411"/>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88" name="Rectangle 48"/>
            <p:cNvSpPr/>
            <p:nvPr/>
          </p:nvSpPr>
          <p:spPr>
            <a:xfrm>
              <a:off x="3344" y="575"/>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电话</a:t>
              </a:r>
              <a:endParaRPr lang="zh-CN" altLang="en-US" dirty="0">
                <a:latin typeface="Times New Roman" panose="02020603050405020304" pitchFamily="2" charset="0"/>
              </a:endParaRPr>
            </a:p>
          </p:txBody>
        </p:sp>
        <p:sp>
          <p:nvSpPr>
            <p:cNvPr id="112689" name="Rectangle 49"/>
            <p:cNvSpPr/>
            <p:nvPr/>
          </p:nvSpPr>
          <p:spPr>
            <a:xfrm>
              <a:off x="3586" y="568"/>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90" name="Rectangle 50"/>
            <p:cNvSpPr/>
            <p:nvPr/>
          </p:nvSpPr>
          <p:spPr>
            <a:xfrm>
              <a:off x="3123" y="231"/>
              <a:ext cx="910"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691" name="Rectangle 51"/>
            <p:cNvSpPr/>
            <p:nvPr/>
          </p:nvSpPr>
          <p:spPr>
            <a:xfrm>
              <a:off x="3123" y="695"/>
              <a:ext cx="910"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692" name="Rectangle 52"/>
            <p:cNvSpPr/>
            <p:nvPr/>
          </p:nvSpPr>
          <p:spPr>
            <a:xfrm>
              <a:off x="1431" y="1016"/>
              <a:ext cx="1312" cy="935"/>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693" name="Rectangle 53"/>
            <p:cNvSpPr/>
            <p:nvPr/>
          </p:nvSpPr>
          <p:spPr>
            <a:xfrm>
              <a:off x="1653" y="1046"/>
              <a:ext cx="208"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课程</a:t>
              </a:r>
              <a:endParaRPr lang="zh-CN" altLang="en-US" dirty="0">
                <a:latin typeface="Times New Roman" panose="02020603050405020304" pitchFamily="2" charset="0"/>
              </a:endParaRPr>
            </a:p>
          </p:txBody>
        </p:sp>
        <p:sp>
          <p:nvSpPr>
            <p:cNvPr id="112694" name="Rectangle 54"/>
            <p:cNvSpPr/>
            <p:nvPr/>
          </p:nvSpPr>
          <p:spPr>
            <a:xfrm>
              <a:off x="1895" y="1039"/>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695" name="Rectangle 55"/>
            <p:cNvSpPr/>
            <p:nvPr/>
          </p:nvSpPr>
          <p:spPr>
            <a:xfrm>
              <a:off x="1682" y="1196"/>
              <a:ext cx="312"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课程号</a:t>
              </a:r>
              <a:endParaRPr lang="zh-CN" altLang="en-US" dirty="0">
                <a:latin typeface="Times New Roman" panose="02020603050405020304" pitchFamily="2" charset="0"/>
              </a:endParaRPr>
            </a:p>
          </p:txBody>
        </p:sp>
        <p:sp>
          <p:nvSpPr>
            <p:cNvPr id="112696" name="Rectangle 56"/>
            <p:cNvSpPr/>
            <p:nvPr/>
          </p:nvSpPr>
          <p:spPr>
            <a:xfrm>
              <a:off x="2047" y="1188"/>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97" name="Rectangle 57"/>
            <p:cNvSpPr/>
            <p:nvPr/>
          </p:nvSpPr>
          <p:spPr>
            <a:xfrm>
              <a:off x="1682" y="1353"/>
              <a:ext cx="312"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课程名</a:t>
              </a:r>
              <a:endParaRPr lang="zh-CN" altLang="en-US" dirty="0">
                <a:latin typeface="Times New Roman" panose="02020603050405020304" pitchFamily="2" charset="0"/>
              </a:endParaRPr>
            </a:p>
          </p:txBody>
        </p:sp>
        <p:sp>
          <p:nvSpPr>
            <p:cNvPr id="112698" name="Rectangle 58"/>
            <p:cNvSpPr/>
            <p:nvPr/>
          </p:nvSpPr>
          <p:spPr>
            <a:xfrm>
              <a:off x="2047" y="1345"/>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699" name="Rectangle 59"/>
            <p:cNvSpPr/>
            <p:nvPr/>
          </p:nvSpPr>
          <p:spPr>
            <a:xfrm>
              <a:off x="1694" y="1510"/>
              <a:ext cx="520"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先修课程号</a:t>
              </a:r>
              <a:endParaRPr lang="zh-CN" altLang="en-US" dirty="0">
                <a:latin typeface="Times New Roman" panose="02020603050405020304" pitchFamily="2" charset="0"/>
              </a:endParaRPr>
            </a:p>
          </p:txBody>
        </p:sp>
        <p:sp>
          <p:nvSpPr>
            <p:cNvPr id="112700" name="Rectangle 60"/>
            <p:cNvSpPr/>
            <p:nvPr/>
          </p:nvSpPr>
          <p:spPr>
            <a:xfrm>
              <a:off x="2350" y="1502"/>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701" name="Rectangle 61"/>
            <p:cNvSpPr/>
            <p:nvPr/>
          </p:nvSpPr>
          <p:spPr>
            <a:xfrm>
              <a:off x="1694" y="1667"/>
              <a:ext cx="416"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主讲教师</a:t>
              </a:r>
              <a:endParaRPr lang="zh-CN" altLang="en-US" dirty="0">
                <a:latin typeface="Times New Roman" panose="02020603050405020304" pitchFamily="2" charset="0"/>
              </a:endParaRPr>
            </a:p>
          </p:txBody>
        </p:sp>
        <p:sp>
          <p:nvSpPr>
            <p:cNvPr id="112702" name="Rectangle 62"/>
            <p:cNvSpPr/>
            <p:nvPr/>
          </p:nvSpPr>
          <p:spPr>
            <a:xfrm>
              <a:off x="2199" y="1659"/>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703" name="Rectangle 63"/>
            <p:cNvSpPr/>
            <p:nvPr/>
          </p:nvSpPr>
          <p:spPr>
            <a:xfrm>
              <a:off x="1592" y="1824"/>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704" name="Rectangle 64"/>
            <p:cNvSpPr/>
            <p:nvPr/>
          </p:nvSpPr>
          <p:spPr>
            <a:xfrm>
              <a:off x="1431" y="1158"/>
              <a:ext cx="130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705" name="Rectangle 65"/>
            <p:cNvSpPr/>
            <p:nvPr/>
          </p:nvSpPr>
          <p:spPr>
            <a:xfrm>
              <a:off x="1431" y="1786"/>
              <a:ext cx="130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nvGrpSpPr>
            <p:cNvPr id="112706" name="组合 112706"/>
            <p:cNvGrpSpPr/>
            <p:nvPr/>
          </p:nvGrpSpPr>
          <p:grpSpPr>
            <a:xfrm>
              <a:off x="830" y="82"/>
              <a:ext cx="861" cy="659"/>
              <a:chOff x="0" y="0"/>
              <a:chExt cx="791" cy="628"/>
            </a:xfrm>
          </p:grpSpPr>
          <p:sp>
            <p:nvSpPr>
              <p:cNvPr id="112707" name="Freeform 67"/>
              <p:cNvSpPr/>
              <p:nvPr/>
            </p:nvSpPr>
            <p:spPr>
              <a:xfrm>
                <a:off x="0" y="605"/>
                <a:ext cx="33" cy="23"/>
              </a:xfrm>
              <a:custGeom>
                <a:avLst/>
                <a:gdLst/>
                <a:ahLst/>
                <a:cxnLst>
                  <a:cxn ang="0">
                    <a:pos x="0" y="15"/>
                  </a:cxn>
                  <a:cxn ang="0">
                    <a:pos x="0" y="15"/>
                  </a:cxn>
                  <a:cxn ang="0">
                    <a:pos x="11" y="23"/>
                  </a:cxn>
                  <a:cxn ang="0">
                    <a:pos x="11" y="23"/>
                  </a:cxn>
                  <a:cxn ang="0">
                    <a:pos x="33" y="23"/>
                  </a:cxn>
                  <a:cxn ang="0">
                    <a:pos x="33" y="15"/>
                  </a:cxn>
                  <a:cxn ang="0">
                    <a:pos x="33" y="8"/>
                  </a:cxn>
                  <a:cxn ang="0">
                    <a:pos x="22" y="0"/>
                  </a:cxn>
                  <a:cxn ang="0">
                    <a:pos x="11" y="0"/>
                  </a:cxn>
                  <a:cxn ang="0">
                    <a:pos x="0" y="8"/>
                  </a:cxn>
                  <a:cxn ang="0">
                    <a:pos x="0" y="15"/>
                  </a:cxn>
                </a:cxnLst>
                <a:pathLst>
                  <a:path w="33" h="23">
                    <a:moveTo>
                      <a:pt x="0" y="15"/>
                    </a:moveTo>
                    <a:lnTo>
                      <a:pt x="0" y="15"/>
                    </a:lnTo>
                    <a:lnTo>
                      <a:pt x="11" y="23"/>
                    </a:lnTo>
                    <a:lnTo>
                      <a:pt x="33" y="23"/>
                    </a:lnTo>
                    <a:lnTo>
                      <a:pt x="33" y="15"/>
                    </a:lnTo>
                    <a:lnTo>
                      <a:pt x="33" y="8"/>
                    </a:lnTo>
                    <a:lnTo>
                      <a:pt x="22" y="0"/>
                    </a:lnTo>
                    <a:lnTo>
                      <a:pt x="11" y="0"/>
                    </a:lnTo>
                    <a:lnTo>
                      <a:pt x="0" y="8"/>
                    </a:lnTo>
                    <a:lnTo>
                      <a:pt x="0" y="15"/>
                    </a:lnTo>
                    <a:close/>
                  </a:path>
                </a:pathLst>
              </a:custGeom>
              <a:solidFill>
                <a:srgbClr val="000000"/>
              </a:solidFill>
              <a:ln w="9525">
                <a:noFill/>
              </a:ln>
            </p:spPr>
            <p:txBody>
              <a:bodyPr/>
              <a:p>
                <a:endParaRPr lang="zh-CN" altLang="en-US"/>
              </a:p>
            </p:txBody>
          </p:sp>
          <p:sp>
            <p:nvSpPr>
              <p:cNvPr id="112708" name="Freeform 68"/>
              <p:cNvSpPr/>
              <p:nvPr/>
            </p:nvSpPr>
            <p:spPr>
              <a:xfrm>
                <a:off x="33" y="576"/>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709" name="Freeform 69"/>
              <p:cNvSpPr/>
              <p:nvPr/>
            </p:nvSpPr>
            <p:spPr>
              <a:xfrm>
                <a:off x="76" y="538"/>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710" name="Freeform 70"/>
              <p:cNvSpPr/>
              <p:nvPr/>
            </p:nvSpPr>
            <p:spPr>
              <a:xfrm>
                <a:off x="119" y="508"/>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11" name="Freeform 71"/>
              <p:cNvSpPr/>
              <p:nvPr/>
            </p:nvSpPr>
            <p:spPr>
              <a:xfrm>
                <a:off x="163" y="471"/>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712" name="Freeform 72"/>
              <p:cNvSpPr/>
              <p:nvPr/>
            </p:nvSpPr>
            <p:spPr>
              <a:xfrm>
                <a:off x="206" y="441"/>
                <a:ext cx="33" cy="22"/>
              </a:xfrm>
              <a:custGeom>
                <a:avLst/>
                <a:gdLst/>
                <a:ahLst/>
                <a:cxnLst>
                  <a:cxn ang="0">
                    <a:pos x="0" y="8"/>
                  </a:cxn>
                  <a:cxn ang="0">
                    <a:pos x="0" y="15"/>
                  </a:cxn>
                  <a:cxn ang="0">
                    <a:pos x="11" y="22"/>
                  </a:cxn>
                  <a:cxn ang="0">
                    <a:pos x="22" y="22"/>
                  </a:cxn>
                  <a:cxn ang="0">
                    <a:pos x="33" y="15"/>
                  </a:cxn>
                  <a:cxn ang="0">
                    <a:pos x="33" y="15"/>
                  </a:cxn>
                  <a:cxn ang="0">
                    <a:pos x="33" y="8"/>
                  </a:cxn>
                  <a:cxn ang="0">
                    <a:pos x="22" y="0"/>
                  </a:cxn>
                  <a:cxn ang="0">
                    <a:pos x="11" y="0"/>
                  </a:cxn>
                  <a:cxn ang="0">
                    <a:pos x="0" y="8"/>
                  </a:cxn>
                </a:cxnLst>
                <a:pathLst>
                  <a:path w="33" h="22">
                    <a:moveTo>
                      <a:pt x="0" y="8"/>
                    </a:moveTo>
                    <a:lnTo>
                      <a:pt x="0" y="15"/>
                    </a:lnTo>
                    <a:lnTo>
                      <a:pt x="11" y="22"/>
                    </a:lnTo>
                    <a:lnTo>
                      <a:pt x="22" y="22"/>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13" name="Freeform 73"/>
              <p:cNvSpPr/>
              <p:nvPr/>
            </p:nvSpPr>
            <p:spPr>
              <a:xfrm>
                <a:off x="249" y="404"/>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714" name="Freeform 74"/>
              <p:cNvSpPr/>
              <p:nvPr/>
            </p:nvSpPr>
            <p:spPr>
              <a:xfrm>
                <a:off x="293" y="374"/>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715" name="Freeform 75"/>
              <p:cNvSpPr/>
              <p:nvPr/>
            </p:nvSpPr>
            <p:spPr>
              <a:xfrm>
                <a:off x="336" y="336"/>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16" name="Freeform 76"/>
              <p:cNvSpPr/>
              <p:nvPr/>
            </p:nvSpPr>
            <p:spPr>
              <a:xfrm>
                <a:off x="379" y="306"/>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17" name="Freeform 77"/>
              <p:cNvSpPr/>
              <p:nvPr/>
            </p:nvSpPr>
            <p:spPr>
              <a:xfrm>
                <a:off x="423" y="269"/>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718" name="Freeform 78"/>
              <p:cNvSpPr/>
              <p:nvPr/>
            </p:nvSpPr>
            <p:spPr>
              <a:xfrm>
                <a:off x="466" y="239"/>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19" name="Freeform 79"/>
              <p:cNvSpPr/>
              <p:nvPr/>
            </p:nvSpPr>
            <p:spPr>
              <a:xfrm>
                <a:off x="510" y="202"/>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720" name="Freeform 80"/>
              <p:cNvSpPr/>
              <p:nvPr/>
            </p:nvSpPr>
            <p:spPr>
              <a:xfrm>
                <a:off x="553" y="172"/>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721" name="Freeform 81"/>
              <p:cNvSpPr/>
              <p:nvPr/>
            </p:nvSpPr>
            <p:spPr>
              <a:xfrm>
                <a:off x="596" y="135"/>
                <a:ext cx="33" cy="22"/>
              </a:xfrm>
              <a:custGeom>
                <a:avLst/>
                <a:gdLst/>
                <a:ahLst/>
                <a:cxnLst>
                  <a:cxn ang="0">
                    <a:pos x="0" y="7"/>
                  </a:cxn>
                  <a:cxn ang="0">
                    <a:pos x="0" y="14"/>
                  </a:cxn>
                  <a:cxn ang="0">
                    <a:pos x="11" y="22"/>
                  </a:cxn>
                  <a:cxn ang="0">
                    <a:pos x="22" y="22"/>
                  </a:cxn>
                  <a:cxn ang="0">
                    <a:pos x="33" y="14"/>
                  </a:cxn>
                  <a:cxn ang="0">
                    <a:pos x="33" y="14"/>
                  </a:cxn>
                  <a:cxn ang="0">
                    <a:pos x="33" y="7"/>
                  </a:cxn>
                  <a:cxn ang="0">
                    <a:pos x="22" y="0"/>
                  </a:cxn>
                  <a:cxn ang="0">
                    <a:pos x="11" y="0"/>
                  </a:cxn>
                  <a:cxn ang="0">
                    <a:pos x="0" y="7"/>
                  </a:cxn>
                </a:cxnLst>
                <a:pathLst>
                  <a:path w="33" h="22">
                    <a:moveTo>
                      <a:pt x="0" y="7"/>
                    </a:moveTo>
                    <a:lnTo>
                      <a:pt x="0" y="14"/>
                    </a:lnTo>
                    <a:lnTo>
                      <a:pt x="11" y="22"/>
                    </a:lnTo>
                    <a:lnTo>
                      <a:pt x="22" y="22"/>
                    </a:lnTo>
                    <a:lnTo>
                      <a:pt x="33" y="14"/>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722" name="Freeform 82"/>
              <p:cNvSpPr/>
              <p:nvPr/>
            </p:nvSpPr>
            <p:spPr>
              <a:xfrm>
                <a:off x="629" y="105"/>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723" name="Freeform 83"/>
              <p:cNvSpPr/>
              <p:nvPr/>
            </p:nvSpPr>
            <p:spPr>
              <a:xfrm>
                <a:off x="672" y="67"/>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24" name="Freeform 84"/>
              <p:cNvSpPr/>
              <p:nvPr/>
            </p:nvSpPr>
            <p:spPr>
              <a:xfrm>
                <a:off x="716" y="30"/>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725" name="Freeform 85"/>
              <p:cNvSpPr/>
              <p:nvPr/>
            </p:nvSpPr>
            <p:spPr>
              <a:xfrm>
                <a:off x="759" y="0"/>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726" name="Freeform 86"/>
              <p:cNvSpPr/>
              <p:nvPr/>
            </p:nvSpPr>
            <p:spPr>
              <a:xfrm>
                <a:off x="640" y="7"/>
                <a:ext cx="151" cy="113"/>
              </a:xfrm>
              <a:custGeom>
                <a:avLst/>
                <a:gdLst/>
                <a:ahLst/>
                <a:cxnLst>
                  <a:cxn ang="0">
                    <a:pos x="119" y="113"/>
                  </a:cxn>
                  <a:cxn ang="0">
                    <a:pos x="151" y="0"/>
                  </a:cxn>
                  <a:cxn ang="0">
                    <a:pos x="0" y="45"/>
                  </a:cxn>
                </a:cxnLst>
                <a:pathLst>
                  <a:path w="151" h="113">
                    <a:moveTo>
                      <a:pt x="119" y="113"/>
                    </a:moveTo>
                    <a:lnTo>
                      <a:pt x="151" y="0"/>
                    </a:lnTo>
                    <a:lnTo>
                      <a:pt x="0" y="45"/>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2727" name="组合 112727"/>
            <p:cNvGrpSpPr/>
            <p:nvPr/>
          </p:nvGrpSpPr>
          <p:grpSpPr>
            <a:xfrm>
              <a:off x="596" y="1114"/>
              <a:ext cx="835" cy="112"/>
              <a:chOff x="0" y="0"/>
              <a:chExt cx="835" cy="112"/>
            </a:xfrm>
          </p:grpSpPr>
          <p:sp>
            <p:nvSpPr>
              <p:cNvPr id="112728" name="Freeform 88"/>
              <p:cNvSpPr/>
              <p:nvPr/>
            </p:nvSpPr>
            <p:spPr>
              <a:xfrm>
                <a:off x="44" y="44"/>
                <a:ext cx="21" cy="23"/>
              </a:xfrm>
              <a:custGeom>
                <a:avLst/>
                <a:gdLst/>
                <a:ahLst/>
                <a:cxnLst>
                  <a:cxn ang="0">
                    <a:pos x="21" y="0"/>
                  </a:cxn>
                  <a:cxn ang="0">
                    <a:pos x="11" y="0"/>
                  </a:cxn>
                  <a:cxn ang="0">
                    <a:pos x="0" y="8"/>
                  </a:cxn>
                  <a:cxn ang="0">
                    <a:pos x="0" y="8"/>
                  </a:cxn>
                  <a:cxn ang="0">
                    <a:pos x="11" y="23"/>
                  </a:cxn>
                  <a:cxn ang="0">
                    <a:pos x="11" y="23"/>
                  </a:cxn>
                  <a:cxn ang="0">
                    <a:pos x="11" y="15"/>
                  </a:cxn>
                  <a:cxn ang="0">
                    <a:pos x="21" y="8"/>
                  </a:cxn>
                  <a:cxn ang="0">
                    <a:pos x="21" y="8"/>
                  </a:cxn>
                  <a:cxn ang="0">
                    <a:pos x="21" y="0"/>
                  </a:cxn>
                </a:cxnLst>
                <a:pathLst>
                  <a:path w="21" h="23">
                    <a:moveTo>
                      <a:pt x="21" y="0"/>
                    </a:moveTo>
                    <a:lnTo>
                      <a:pt x="11" y="0"/>
                    </a:lnTo>
                    <a:lnTo>
                      <a:pt x="0" y="8"/>
                    </a:lnTo>
                    <a:lnTo>
                      <a:pt x="11" y="23"/>
                    </a:lnTo>
                    <a:lnTo>
                      <a:pt x="11" y="15"/>
                    </a:lnTo>
                    <a:lnTo>
                      <a:pt x="21" y="8"/>
                    </a:lnTo>
                    <a:lnTo>
                      <a:pt x="21" y="0"/>
                    </a:lnTo>
                    <a:close/>
                  </a:path>
                </a:pathLst>
              </a:custGeom>
              <a:solidFill>
                <a:srgbClr val="000000"/>
              </a:solidFill>
              <a:ln w="9525">
                <a:noFill/>
              </a:ln>
            </p:spPr>
            <p:txBody>
              <a:bodyPr/>
              <a:p>
                <a:endParaRPr lang="zh-CN" altLang="en-US"/>
              </a:p>
            </p:txBody>
          </p:sp>
          <p:sp>
            <p:nvSpPr>
              <p:cNvPr id="112729" name="Freeform 89"/>
              <p:cNvSpPr/>
              <p:nvPr/>
            </p:nvSpPr>
            <p:spPr>
              <a:xfrm>
                <a:off x="98"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0" name="Freeform 90"/>
              <p:cNvSpPr/>
              <p:nvPr/>
            </p:nvSpPr>
            <p:spPr>
              <a:xfrm>
                <a:off x="163"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1" name="Freeform 91"/>
              <p:cNvSpPr/>
              <p:nvPr/>
            </p:nvSpPr>
            <p:spPr>
              <a:xfrm>
                <a:off x="228"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2" name="Freeform 92"/>
              <p:cNvSpPr/>
              <p:nvPr/>
            </p:nvSpPr>
            <p:spPr>
              <a:xfrm>
                <a:off x="293"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3" name="Freeform 93"/>
              <p:cNvSpPr/>
              <p:nvPr/>
            </p:nvSpPr>
            <p:spPr>
              <a:xfrm>
                <a:off x="358"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4" name="Freeform 94"/>
              <p:cNvSpPr/>
              <p:nvPr/>
            </p:nvSpPr>
            <p:spPr>
              <a:xfrm>
                <a:off x="423"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5" name="Freeform 95"/>
              <p:cNvSpPr/>
              <p:nvPr/>
            </p:nvSpPr>
            <p:spPr>
              <a:xfrm>
                <a:off x="488"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6" name="Freeform 96"/>
              <p:cNvSpPr/>
              <p:nvPr/>
            </p:nvSpPr>
            <p:spPr>
              <a:xfrm>
                <a:off x="553"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7" name="Freeform 97"/>
              <p:cNvSpPr/>
              <p:nvPr/>
            </p:nvSpPr>
            <p:spPr>
              <a:xfrm>
                <a:off x="618"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8" name="Freeform 98"/>
              <p:cNvSpPr/>
              <p:nvPr/>
            </p:nvSpPr>
            <p:spPr>
              <a:xfrm>
                <a:off x="683" y="44"/>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739" name="Freeform 99"/>
              <p:cNvSpPr/>
              <p:nvPr/>
            </p:nvSpPr>
            <p:spPr>
              <a:xfrm>
                <a:off x="749" y="44"/>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740" name="Oval 100"/>
              <p:cNvSpPr/>
              <p:nvPr/>
            </p:nvSpPr>
            <p:spPr>
              <a:xfrm>
                <a:off x="0" y="15"/>
                <a:ext cx="141" cy="97"/>
              </a:xfrm>
              <a:prstGeom prst="ellipse">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741" name="Freeform 101"/>
              <p:cNvSpPr/>
              <p:nvPr/>
            </p:nvSpPr>
            <p:spPr>
              <a:xfrm>
                <a:off x="683" y="0"/>
                <a:ext cx="152" cy="112"/>
              </a:xfrm>
              <a:custGeom>
                <a:avLst/>
                <a:gdLst/>
                <a:ahLst/>
                <a:cxnLst>
                  <a:cxn ang="0">
                    <a:pos x="0" y="112"/>
                  </a:cxn>
                  <a:cxn ang="0">
                    <a:pos x="152" y="52"/>
                  </a:cxn>
                  <a:cxn ang="0">
                    <a:pos x="0" y="0"/>
                  </a:cxn>
                </a:cxnLst>
                <a:pathLst>
                  <a:path w="152" h="112">
                    <a:moveTo>
                      <a:pt x="0" y="112"/>
                    </a:moveTo>
                    <a:lnTo>
                      <a:pt x="152" y="52"/>
                    </a:lnTo>
                    <a:lnTo>
                      <a:pt x="0" y="0"/>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2742" name="组合 112742"/>
            <p:cNvGrpSpPr/>
            <p:nvPr/>
          </p:nvGrpSpPr>
          <p:grpSpPr>
            <a:xfrm>
              <a:off x="2461" y="149"/>
              <a:ext cx="672" cy="793"/>
              <a:chOff x="0" y="0"/>
              <a:chExt cx="672" cy="793"/>
            </a:xfrm>
          </p:grpSpPr>
          <p:sp>
            <p:nvSpPr>
              <p:cNvPr id="112743" name="Freeform 103"/>
              <p:cNvSpPr/>
              <p:nvPr/>
            </p:nvSpPr>
            <p:spPr>
              <a:xfrm>
                <a:off x="0" y="770"/>
                <a:ext cx="33" cy="23"/>
              </a:xfrm>
              <a:custGeom>
                <a:avLst/>
                <a:gdLst/>
                <a:ahLst/>
                <a:cxnLst>
                  <a:cxn ang="0">
                    <a:pos x="0" y="15"/>
                  </a:cxn>
                  <a:cxn ang="0">
                    <a:pos x="0" y="15"/>
                  </a:cxn>
                  <a:cxn ang="0">
                    <a:pos x="11" y="23"/>
                  </a:cxn>
                  <a:cxn ang="0">
                    <a:pos x="11" y="23"/>
                  </a:cxn>
                  <a:cxn ang="0">
                    <a:pos x="33" y="23"/>
                  </a:cxn>
                  <a:cxn ang="0">
                    <a:pos x="33" y="15"/>
                  </a:cxn>
                  <a:cxn ang="0">
                    <a:pos x="33" y="8"/>
                  </a:cxn>
                  <a:cxn ang="0">
                    <a:pos x="22" y="0"/>
                  </a:cxn>
                  <a:cxn ang="0">
                    <a:pos x="11" y="0"/>
                  </a:cxn>
                  <a:cxn ang="0">
                    <a:pos x="0" y="8"/>
                  </a:cxn>
                  <a:cxn ang="0">
                    <a:pos x="0" y="15"/>
                  </a:cxn>
                </a:cxnLst>
                <a:pathLst>
                  <a:path w="33" h="23">
                    <a:moveTo>
                      <a:pt x="0" y="15"/>
                    </a:moveTo>
                    <a:lnTo>
                      <a:pt x="0" y="15"/>
                    </a:lnTo>
                    <a:lnTo>
                      <a:pt x="11" y="23"/>
                    </a:lnTo>
                    <a:lnTo>
                      <a:pt x="33" y="23"/>
                    </a:lnTo>
                    <a:lnTo>
                      <a:pt x="33" y="15"/>
                    </a:lnTo>
                    <a:lnTo>
                      <a:pt x="33" y="8"/>
                    </a:lnTo>
                    <a:lnTo>
                      <a:pt x="22" y="0"/>
                    </a:lnTo>
                    <a:lnTo>
                      <a:pt x="11" y="0"/>
                    </a:lnTo>
                    <a:lnTo>
                      <a:pt x="0" y="8"/>
                    </a:lnTo>
                    <a:lnTo>
                      <a:pt x="0" y="15"/>
                    </a:lnTo>
                    <a:close/>
                  </a:path>
                </a:pathLst>
              </a:custGeom>
              <a:solidFill>
                <a:srgbClr val="000000"/>
              </a:solidFill>
              <a:ln w="9525">
                <a:noFill/>
              </a:ln>
            </p:spPr>
            <p:txBody>
              <a:bodyPr/>
              <a:p>
                <a:endParaRPr lang="zh-CN" altLang="en-US"/>
              </a:p>
            </p:txBody>
          </p:sp>
          <p:sp>
            <p:nvSpPr>
              <p:cNvPr id="112744" name="Freeform 104"/>
              <p:cNvSpPr/>
              <p:nvPr/>
            </p:nvSpPr>
            <p:spPr>
              <a:xfrm>
                <a:off x="22" y="733"/>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745" name="Freeform 105"/>
              <p:cNvSpPr/>
              <p:nvPr/>
            </p:nvSpPr>
            <p:spPr>
              <a:xfrm>
                <a:off x="54" y="695"/>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46" name="Freeform 106"/>
              <p:cNvSpPr/>
              <p:nvPr/>
            </p:nvSpPr>
            <p:spPr>
              <a:xfrm>
                <a:off x="87" y="658"/>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47" name="Freeform 107"/>
              <p:cNvSpPr/>
              <p:nvPr/>
            </p:nvSpPr>
            <p:spPr>
              <a:xfrm>
                <a:off x="120" y="621"/>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748" name="Freeform 108"/>
              <p:cNvSpPr/>
              <p:nvPr/>
            </p:nvSpPr>
            <p:spPr>
              <a:xfrm>
                <a:off x="152" y="583"/>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49" name="Freeform 109"/>
              <p:cNvSpPr/>
              <p:nvPr/>
            </p:nvSpPr>
            <p:spPr>
              <a:xfrm>
                <a:off x="185" y="538"/>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750" name="Freeform 110"/>
              <p:cNvSpPr/>
              <p:nvPr/>
            </p:nvSpPr>
            <p:spPr>
              <a:xfrm>
                <a:off x="217" y="501"/>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51" name="Freeform 111"/>
              <p:cNvSpPr/>
              <p:nvPr/>
            </p:nvSpPr>
            <p:spPr>
              <a:xfrm>
                <a:off x="250" y="464"/>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752" name="Freeform 112"/>
              <p:cNvSpPr/>
              <p:nvPr/>
            </p:nvSpPr>
            <p:spPr>
              <a:xfrm>
                <a:off x="282" y="426"/>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53" name="Freeform 113"/>
              <p:cNvSpPr/>
              <p:nvPr/>
            </p:nvSpPr>
            <p:spPr>
              <a:xfrm>
                <a:off x="315" y="389"/>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754" name="Freeform 114"/>
              <p:cNvSpPr/>
              <p:nvPr/>
            </p:nvSpPr>
            <p:spPr>
              <a:xfrm>
                <a:off x="347" y="344"/>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55" name="Freeform 115"/>
              <p:cNvSpPr/>
              <p:nvPr/>
            </p:nvSpPr>
            <p:spPr>
              <a:xfrm>
                <a:off x="380" y="307"/>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756" name="Freeform 116"/>
              <p:cNvSpPr/>
              <p:nvPr/>
            </p:nvSpPr>
            <p:spPr>
              <a:xfrm>
                <a:off x="412" y="269"/>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57" name="Freeform 117"/>
              <p:cNvSpPr/>
              <p:nvPr/>
            </p:nvSpPr>
            <p:spPr>
              <a:xfrm>
                <a:off x="445" y="232"/>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758" name="Freeform 118"/>
              <p:cNvSpPr/>
              <p:nvPr/>
            </p:nvSpPr>
            <p:spPr>
              <a:xfrm>
                <a:off x="477" y="195"/>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759" name="Freeform 119"/>
              <p:cNvSpPr/>
              <p:nvPr/>
            </p:nvSpPr>
            <p:spPr>
              <a:xfrm>
                <a:off x="510" y="150"/>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760" name="Freeform 120"/>
              <p:cNvSpPr/>
              <p:nvPr/>
            </p:nvSpPr>
            <p:spPr>
              <a:xfrm>
                <a:off x="542" y="112"/>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761" name="Freeform 121"/>
              <p:cNvSpPr/>
              <p:nvPr/>
            </p:nvSpPr>
            <p:spPr>
              <a:xfrm>
                <a:off x="575" y="75"/>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762" name="Freeform 122"/>
              <p:cNvSpPr/>
              <p:nvPr/>
            </p:nvSpPr>
            <p:spPr>
              <a:xfrm>
                <a:off x="607" y="38"/>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763" name="Freeform 123"/>
              <p:cNvSpPr/>
              <p:nvPr/>
            </p:nvSpPr>
            <p:spPr>
              <a:xfrm>
                <a:off x="640" y="0"/>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764" name="Freeform 124"/>
              <p:cNvSpPr/>
              <p:nvPr/>
            </p:nvSpPr>
            <p:spPr>
              <a:xfrm>
                <a:off x="521" y="15"/>
                <a:ext cx="141" cy="120"/>
              </a:xfrm>
              <a:custGeom>
                <a:avLst/>
                <a:gdLst/>
                <a:ahLst/>
                <a:cxnLst>
                  <a:cxn ang="0">
                    <a:pos x="130" y="120"/>
                  </a:cxn>
                  <a:cxn ang="0">
                    <a:pos x="141" y="0"/>
                  </a:cxn>
                  <a:cxn ang="0">
                    <a:pos x="0" y="60"/>
                  </a:cxn>
                </a:cxnLst>
                <a:pathLst>
                  <a:path w="141" h="120">
                    <a:moveTo>
                      <a:pt x="130" y="120"/>
                    </a:moveTo>
                    <a:lnTo>
                      <a:pt x="141" y="0"/>
                    </a:lnTo>
                    <a:lnTo>
                      <a:pt x="0" y="60"/>
                    </a:lnTo>
                  </a:path>
                </a:pathLst>
              </a:custGeom>
              <a:noFill/>
              <a:ln w="52388" cap="flat" cmpd="sng">
                <a:solidFill>
                  <a:srgbClr val="000000"/>
                </a:solidFill>
                <a:prstDash val="solid"/>
                <a:round/>
                <a:headEnd type="none" w="med" len="med"/>
                <a:tailEnd type="none" w="med" len="med"/>
              </a:ln>
            </p:spPr>
            <p:txBody>
              <a:bodyPr/>
              <a:p>
                <a:endParaRPr lang="zh-CN" altLang="en-US"/>
              </a:p>
            </p:txBody>
          </p:sp>
        </p:grpSp>
        <p:sp>
          <p:nvSpPr>
            <p:cNvPr id="112765" name="Rectangle 125"/>
            <p:cNvSpPr/>
            <p:nvPr/>
          </p:nvSpPr>
          <p:spPr>
            <a:xfrm>
              <a:off x="1666" y="3453"/>
              <a:ext cx="104" cy="125"/>
            </a:xfrm>
            <a:prstGeom prst="rect">
              <a:avLst/>
            </a:prstGeom>
            <a:noFill/>
            <a:ln w="9525">
              <a:noFill/>
            </a:ln>
          </p:spPr>
          <p:txBody>
            <a:bodyPr wrap="none" lIns="0" tIns="0" rIns="0" bIns="0" anchor="t">
              <a:spAutoFit/>
            </a:bodyPr>
            <a:p>
              <a:pPr algn="ctr"/>
              <a:r>
                <a:rPr lang="zh-CN" altLang="en-US" sz="1300" b="1" dirty="0">
                  <a:solidFill>
                    <a:srgbClr val="000000"/>
                  </a:solidFill>
                  <a:latin typeface="宋体" panose="02010600030101010101" pitchFamily="2" charset="-122"/>
                </a:rPr>
                <a:t>图</a:t>
              </a:r>
              <a:endParaRPr lang="zh-CN" altLang="en-US" dirty="0">
                <a:latin typeface="Times New Roman" panose="02020603050405020304" pitchFamily="2" charset="0"/>
              </a:endParaRPr>
            </a:p>
          </p:txBody>
        </p:sp>
        <p:sp>
          <p:nvSpPr>
            <p:cNvPr id="112766" name="Rectangle 126"/>
            <p:cNvSpPr/>
            <p:nvPr/>
          </p:nvSpPr>
          <p:spPr>
            <a:xfrm>
              <a:off x="1982" y="3453"/>
              <a:ext cx="728" cy="125"/>
            </a:xfrm>
            <a:prstGeom prst="rect">
              <a:avLst/>
            </a:prstGeom>
            <a:noFill/>
            <a:ln w="9525">
              <a:noFill/>
            </a:ln>
          </p:spPr>
          <p:txBody>
            <a:bodyPr wrap="none" lIns="0" tIns="0" rIns="0" bIns="0" anchor="t">
              <a:spAutoFit/>
            </a:bodyPr>
            <a:p>
              <a:pPr algn="ctr"/>
              <a:r>
                <a:rPr lang="zh-CN" altLang="en-US" sz="1300" b="1" dirty="0">
                  <a:solidFill>
                    <a:srgbClr val="000000"/>
                  </a:solidFill>
                  <a:latin typeface="宋体" panose="02010600030101010101" pitchFamily="2" charset="-122"/>
                </a:rPr>
                <a:t>面向对象模型图</a:t>
              </a:r>
              <a:endParaRPr lang="zh-CN" altLang="en-US" dirty="0">
                <a:latin typeface="Times New Roman" panose="02020603050405020304" pitchFamily="2" charset="0"/>
              </a:endParaRPr>
            </a:p>
          </p:txBody>
        </p:sp>
        <p:grpSp>
          <p:nvGrpSpPr>
            <p:cNvPr id="112767" name="组合 112767"/>
            <p:cNvGrpSpPr/>
            <p:nvPr/>
          </p:nvGrpSpPr>
          <p:grpSpPr>
            <a:xfrm>
              <a:off x="1030" y="927"/>
              <a:ext cx="1453" cy="22"/>
              <a:chOff x="0" y="0"/>
              <a:chExt cx="1453" cy="22"/>
            </a:xfrm>
          </p:grpSpPr>
          <p:sp>
            <p:nvSpPr>
              <p:cNvPr id="112768" name="Freeform 128"/>
              <p:cNvSpPr/>
              <p:nvPr/>
            </p:nvSpPr>
            <p:spPr>
              <a:xfrm>
                <a:off x="1420" y="0"/>
                <a:ext cx="33" cy="22"/>
              </a:xfrm>
              <a:custGeom>
                <a:avLst/>
                <a:gdLst/>
                <a:ahLst/>
                <a:cxnLst>
                  <a:cxn ang="0">
                    <a:pos x="33" y="22"/>
                  </a:cxn>
                  <a:cxn ang="0">
                    <a:pos x="33" y="7"/>
                  </a:cxn>
                  <a:cxn ang="0">
                    <a:pos x="33" y="7"/>
                  </a:cxn>
                  <a:cxn ang="0">
                    <a:pos x="22" y="0"/>
                  </a:cxn>
                  <a:cxn ang="0">
                    <a:pos x="22" y="0"/>
                  </a:cxn>
                  <a:cxn ang="0">
                    <a:pos x="11" y="0"/>
                  </a:cxn>
                  <a:cxn ang="0">
                    <a:pos x="0" y="7"/>
                  </a:cxn>
                  <a:cxn ang="0">
                    <a:pos x="0" y="15"/>
                  </a:cxn>
                  <a:cxn ang="0">
                    <a:pos x="11" y="22"/>
                  </a:cxn>
                  <a:cxn ang="0">
                    <a:pos x="22" y="22"/>
                  </a:cxn>
                  <a:cxn ang="0">
                    <a:pos x="33" y="22"/>
                  </a:cxn>
                </a:cxnLst>
                <a:pathLst>
                  <a:path w="33" h="22">
                    <a:moveTo>
                      <a:pt x="33" y="22"/>
                    </a:moveTo>
                    <a:lnTo>
                      <a:pt x="33" y="7"/>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69" name="Freeform 129"/>
              <p:cNvSpPr/>
              <p:nvPr/>
            </p:nvSpPr>
            <p:spPr>
              <a:xfrm>
                <a:off x="1355" y="0"/>
                <a:ext cx="33" cy="22"/>
              </a:xfrm>
              <a:custGeom>
                <a:avLst/>
                <a:gdLst/>
                <a:ahLst/>
                <a:cxnLst>
                  <a:cxn ang="0">
                    <a:pos x="33" y="22"/>
                  </a:cxn>
                  <a:cxn ang="0">
                    <a:pos x="33" y="7"/>
                  </a:cxn>
                  <a:cxn ang="0">
                    <a:pos x="33" y="7"/>
                  </a:cxn>
                  <a:cxn ang="0">
                    <a:pos x="22" y="0"/>
                  </a:cxn>
                  <a:cxn ang="0">
                    <a:pos x="22" y="0"/>
                  </a:cxn>
                  <a:cxn ang="0">
                    <a:pos x="11" y="0"/>
                  </a:cxn>
                  <a:cxn ang="0">
                    <a:pos x="0" y="7"/>
                  </a:cxn>
                  <a:cxn ang="0">
                    <a:pos x="0" y="15"/>
                  </a:cxn>
                  <a:cxn ang="0">
                    <a:pos x="11" y="22"/>
                  </a:cxn>
                  <a:cxn ang="0">
                    <a:pos x="22" y="22"/>
                  </a:cxn>
                  <a:cxn ang="0">
                    <a:pos x="33" y="22"/>
                  </a:cxn>
                </a:cxnLst>
                <a:pathLst>
                  <a:path w="33" h="22">
                    <a:moveTo>
                      <a:pt x="33" y="22"/>
                    </a:moveTo>
                    <a:lnTo>
                      <a:pt x="33" y="7"/>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0" name="Freeform 130"/>
              <p:cNvSpPr/>
              <p:nvPr/>
            </p:nvSpPr>
            <p:spPr>
              <a:xfrm>
                <a:off x="1290" y="0"/>
                <a:ext cx="44" cy="22"/>
              </a:xfrm>
              <a:custGeom>
                <a:avLst/>
                <a:gdLst/>
                <a:ahLst/>
                <a:cxnLst>
                  <a:cxn ang="0">
                    <a:pos x="33" y="22"/>
                  </a:cxn>
                  <a:cxn ang="0">
                    <a:pos x="44" y="15"/>
                  </a:cxn>
                  <a:cxn ang="0">
                    <a:pos x="44" y="7"/>
                  </a:cxn>
                  <a:cxn ang="0">
                    <a:pos x="33" y="0"/>
                  </a:cxn>
                  <a:cxn ang="0">
                    <a:pos x="22" y="0"/>
                  </a:cxn>
                  <a:cxn ang="0">
                    <a:pos x="11" y="0"/>
                  </a:cxn>
                  <a:cxn ang="0">
                    <a:pos x="0" y="7"/>
                  </a:cxn>
                  <a:cxn ang="0">
                    <a:pos x="0" y="15"/>
                  </a:cxn>
                  <a:cxn ang="0">
                    <a:pos x="11" y="22"/>
                  </a:cxn>
                  <a:cxn ang="0">
                    <a:pos x="22" y="22"/>
                  </a:cxn>
                  <a:cxn ang="0">
                    <a:pos x="33" y="22"/>
                  </a:cxn>
                </a:cxnLst>
                <a:pathLst>
                  <a:path w="44" h="22">
                    <a:moveTo>
                      <a:pt x="33" y="22"/>
                    </a:moveTo>
                    <a:lnTo>
                      <a:pt x="44" y="15"/>
                    </a:lnTo>
                    <a:lnTo>
                      <a:pt x="44"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1" name="Freeform 131"/>
              <p:cNvSpPr/>
              <p:nvPr/>
            </p:nvSpPr>
            <p:spPr>
              <a:xfrm>
                <a:off x="1225" y="0"/>
                <a:ext cx="44" cy="22"/>
              </a:xfrm>
              <a:custGeom>
                <a:avLst/>
                <a:gdLst/>
                <a:ahLst/>
                <a:cxnLst>
                  <a:cxn ang="0">
                    <a:pos x="33" y="22"/>
                  </a:cxn>
                  <a:cxn ang="0">
                    <a:pos x="44" y="15"/>
                  </a:cxn>
                  <a:cxn ang="0">
                    <a:pos x="44" y="7"/>
                  </a:cxn>
                  <a:cxn ang="0">
                    <a:pos x="33" y="0"/>
                  </a:cxn>
                  <a:cxn ang="0">
                    <a:pos x="22" y="0"/>
                  </a:cxn>
                  <a:cxn ang="0">
                    <a:pos x="11" y="0"/>
                  </a:cxn>
                  <a:cxn ang="0">
                    <a:pos x="0" y="7"/>
                  </a:cxn>
                  <a:cxn ang="0">
                    <a:pos x="0" y="15"/>
                  </a:cxn>
                  <a:cxn ang="0">
                    <a:pos x="11" y="22"/>
                  </a:cxn>
                  <a:cxn ang="0">
                    <a:pos x="22" y="22"/>
                  </a:cxn>
                  <a:cxn ang="0">
                    <a:pos x="33" y="22"/>
                  </a:cxn>
                </a:cxnLst>
                <a:pathLst>
                  <a:path w="44" h="22">
                    <a:moveTo>
                      <a:pt x="33" y="22"/>
                    </a:moveTo>
                    <a:lnTo>
                      <a:pt x="44" y="15"/>
                    </a:lnTo>
                    <a:lnTo>
                      <a:pt x="44"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2" name="Freeform 132"/>
              <p:cNvSpPr/>
              <p:nvPr/>
            </p:nvSpPr>
            <p:spPr>
              <a:xfrm>
                <a:off x="1160" y="0"/>
                <a:ext cx="44" cy="22"/>
              </a:xfrm>
              <a:custGeom>
                <a:avLst/>
                <a:gdLst/>
                <a:ahLst/>
                <a:cxnLst>
                  <a:cxn ang="0">
                    <a:pos x="33" y="22"/>
                  </a:cxn>
                  <a:cxn ang="0">
                    <a:pos x="44" y="15"/>
                  </a:cxn>
                  <a:cxn ang="0">
                    <a:pos x="44" y="7"/>
                  </a:cxn>
                  <a:cxn ang="0">
                    <a:pos x="33" y="0"/>
                  </a:cxn>
                  <a:cxn ang="0">
                    <a:pos x="22" y="0"/>
                  </a:cxn>
                  <a:cxn ang="0">
                    <a:pos x="11" y="0"/>
                  </a:cxn>
                  <a:cxn ang="0">
                    <a:pos x="0" y="7"/>
                  </a:cxn>
                  <a:cxn ang="0">
                    <a:pos x="0" y="15"/>
                  </a:cxn>
                  <a:cxn ang="0">
                    <a:pos x="11" y="22"/>
                  </a:cxn>
                  <a:cxn ang="0">
                    <a:pos x="22" y="22"/>
                  </a:cxn>
                  <a:cxn ang="0">
                    <a:pos x="33" y="22"/>
                  </a:cxn>
                </a:cxnLst>
                <a:pathLst>
                  <a:path w="44" h="22">
                    <a:moveTo>
                      <a:pt x="33" y="22"/>
                    </a:moveTo>
                    <a:lnTo>
                      <a:pt x="44" y="15"/>
                    </a:lnTo>
                    <a:lnTo>
                      <a:pt x="44"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3" name="Freeform 133"/>
              <p:cNvSpPr/>
              <p:nvPr/>
            </p:nvSpPr>
            <p:spPr>
              <a:xfrm>
                <a:off x="1095" y="0"/>
                <a:ext cx="44" cy="22"/>
              </a:xfrm>
              <a:custGeom>
                <a:avLst/>
                <a:gdLst/>
                <a:ahLst/>
                <a:cxnLst>
                  <a:cxn ang="0">
                    <a:pos x="33" y="22"/>
                  </a:cxn>
                  <a:cxn ang="0">
                    <a:pos x="44" y="15"/>
                  </a:cxn>
                  <a:cxn ang="0">
                    <a:pos x="44" y="7"/>
                  </a:cxn>
                  <a:cxn ang="0">
                    <a:pos x="33" y="0"/>
                  </a:cxn>
                  <a:cxn ang="0">
                    <a:pos x="22" y="0"/>
                  </a:cxn>
                  <a:cxn ang="0">
                    <a:pos x="11" y="0"/>
                  </a:cxn>
                  <a:cxn ang="0">
                    <a:pos x="0" y="7"/>
                  </a:cxn>
                  <a:cxn ang="0">
                    <a:pos x="0" y="15"/>
                  </a:cxn>
                  <a:cxn ang="0">
                    <a:pos x="11" y="22"/>
                  </a:cxn>
                  <a:cxn ang="0">
                    <a:pos x="22" y="22"/>
                  </a:cxn>
                  <a:cxn ang="0">
                    <a:pos x="33" y="22"/>
                  </a:cxn>
                </a:cxnLst>
                <a:pathLst>
                  <a:path w="44" h="22">
                    <a:moveTo>
                      <a:pt x="33" y="22"/>
                    </a:moveTo>
                    <a:lnTo>
                      <a:pt x="44" y="15"/>
                    </a:lnTo>
                    <a:lnTo>
                      <a:pt x="44"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4" name="Freeform 134"/>
              <p:cNvSpPr/>
              <p:nvPr/>
            </p:nvSpPr>
            <p:spPr>
              <a:xfrm>
                <a:off x="1030" y="0"/>
                <a:ext cx="43" cy="22"/>
              </a:xfrm>
              <a:custGeom>
                <a:avLst/>
                <a:gdLst/>
                <a:ahLst/>
                <a:cxnLst>
                  <a:cxn ang="0">
                    <a:pos x="33" y="22"/>
                  </a:cxn>
                  <a:cxn ang="0">
                    <a:pos x="43" y="15"/>
                  </a:cxn>
                  <a:cxn ang="0">
                    <a:pos x="43" y="7"/>
                  </a:cxn>
                  <a:cxn ang="0">
                    <a:pos x="33" y="0"/>
                  </a:cxn>
                  <a:cxn ang="0">
                    <a:pos x="22" y="0"/>
                  </a:cxn>
                  <a:cxn ang="0">
                    <a:pos x="11" y="0"/>
                  </a:cxn>
                  <a:cxn ang="0">
                    <a:pos x="0" y="7"/>
                  </a:cxn>
                  <a:cxn ang="0">
                    <a:pos x="0" y="15"/>
                  </a:cxn>
                  <a:cxn ang="0">
                    <a:pos x="11" y="22"/>
                  </a:cxn>
                  <a:cxn ang="0">
                    <a:pos x="22" y="22"/>
                  </a:cxn>
                  <a:cxn ang="0">
                    <a:pos x="33" y="22"/>
                  </a:cxn>
                </a:cxnLst>
                <a:pathLst>
                  <a:path w="43" h="22">
                    <a:moveTo>
                      <a:pt x="33" y="22"/>
                    </a:moveTo>
                    <a:lnTo>
                      <a:pt x="43" y="15"/>
                    </a:lnTo>
                    <a:lnTo>
                      <a:pt x="43"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5" name="Freeform 135"/>
              <p:cNvSpPr/>
              <p:nvPr/>
            </p:nvSpPr>
            <p:spPr>
              <a:xfrm>
                <a:off x="965" y="0"/>
                <a:ext cx="43" cy="22"/>
              </a:xfrm>
              <a:custGeom>
                <a:avLst/>
                <a:gdLst/>
                <a:ahLst/>
                <a:cxnLst>
                  <a:cxn ang="0">
                    <a:pos x="33" y="22"/>
                  </a:cxn>
                  <a:cxn ang="0">
                    <a:pos x="43" y="15"/>
                  </a:cxn>
                  <a:cxn ang="0">
                    <a:pos x="43" y="7"/>
                  </a:cxn>
                  <a:cxn ang="0">
                    <a:pos x="33" y="0"/>
                  </a:cxn>
                  <a:cxn ang="0">
                    <a:pos x="22" y="0"/>
                  </a:cxn>
                  <a:cxn ang="0">
                    <a:pos x="11" y="0"/>
                  </a:cxn>
                  <a:cxn ang="0">
                    <a:pos x="0" y="7"/>
                  </a:cxn>
                  <a:cxn ang="0">
                    <a:pos x="0" y="15"/>
                  </a:cxn>
                  <a:cxn ang="0">
                    <a:pos x="11" y="22"/>
                  </a:cxn>
                  <a:cxn ang="0">
                    <a:pos x="22" y="22"/>
                  </a:cxn>
                  <a:cxn ang="0">
                    <a:pos x="33" y="22"/>
                  </a:cxn>
                </a:cxnLst>
                <a:pathLst>
                  <a:path w="43" h="22">
                    <a:moveTo>
                      <a:pt x="33" y="22"/>
                    </a:moveTo>
                    <a:lnTo>
                      <a:pt x="43" y="15"/>
                    </a:lnTo>
                    <a:lnTo>
                      <a:pt x="43"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6" name="Freeform 136"/>
              <p:cNvSpPr/>
              <p:nvPr/>
            </p:nvSpPr>
            <p:spPr>
              <a:xfrm>
                <a:off x="900" y="0"/>
                <a:ext cx="43" cy="22"/>
              </a:xfrm>
              <a:custGeom>
                <a:avLst/>
                <a:gdLst/>
                <a:ahLst/>
                <a:cxnLst>
                  <a:cxn ang="0">
                    <a:pos x="33" y="22"/>
                  </a:cxn>
                  <a:cxn ang="0">
                    <a:pos x="43" y="15"/>
                  </a:cxn>
                  <a:cxn ang="0">
                    <a:pos x="43" y="7"/>
                  </a:cxn>
                  <a:cxn ang="0">
                    <a:pos x="33" y="0"/>
                  </a:cxn>
                  <a:cxn ang="0">
                    <a:pos x="22" y="0"/>
                  </a:cxn>
                  <a:cxn ang="0">
                    <a:pos x="11" y="0"/>
                  </a:cxn>
                  <a:cxn ang="0">
                    <a:pos x="0" y="7"/>
                  </a:cxn>
                  <a:cxn ang="0">
                    <a:pos x="0" y="15"/>
                  </a:cxn>
                  <a:cxn ang="0">
                    <a:pos x="11" y="22"/>
                  </a:cxn>
                  <a:cxn ang="0">
                    <a:pos x="22" y="22"/>
                  </a:cxn>
                  <a:cxn ang="0">
                    <a:pos x="33" y="22"/>
                  </a:cxn>
                </a:cxnLst>
                <a:pathLst>
                  <a:path w="43" h="22">
                    <a:moveTo>
                      <a:pt x="33" y="22"/>
                    </a:moveTo>
                    <a:lnTo>
                      <a:pt x="43" y="15"/>
                    </a:lnTo>
                    <a:lnTo>
                      <a:pt x="43" y="7"/>
                    </a:lnTo>
                    <a:lnTo>
                      <a:pt x="33" y="0"/>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77" name="Freeform 137"/>
              <p:cNvSpPr/>
              <p:nvPr/>
            </p:nvSpPr>
            <p:spPr>
              <a:xfrm>
                <a:off x="835" y="0"/>
                <a:ext cx="43" cy="22"/>
              </a:xfrm>
              <a:custGeom>
                <a:avLst/>
                <a:gdLst/>
                <a:ahLst/>
                <a:cxnLst>
                  <a:cxn ang="0">
                    <a:pos x="32" y="22"/>
                  </a:cxn>
                  <a:cxn ang="0">
                    <a:pos x="43" y="15"/>
                  </a:cxn>
                  <a:cxn ang="0">
                    <a:pos x="43" y="7"/>
                  </a:cxn>
                  <a:cxn ang="0">
                    <a:pos x="32" y="0"/>
                  </a:cxn>
                  <a:cxn ang="0">
                    <a:pos x="22" y="0"/>
                  </a:cxn>
                  <a:cxn ang="0">
                    <a:pos x="11" y="0"/>
                  </a:cxn>
                  <a:cxn ang="0">
                    <a:pos x="0" y="7"/>
                  </a:cxn>
                  <a:cxn ang="0">
                    <a:pos x="0" y="15"/>
                  </a:cxn>
                  <a:cxn ang="0">
                    <a:pos x="11" y="22"/>
                  </a:cxn>
                  <a:cxn ang="0">
                    <a:pos x="22" y="22"/>
                  </a:cxn>
                  <a:cxn ang="0">
                    <a:pos x="32" y="22"/>
                  </a:cxn>
                </a:cxnLst>
                <a:pathLst>
                  <a:path w="43" h="22">
                    <a:moveTo>
                      <a:pt x="32" y="22"/>
                    </a:moveTo>
                    <a:lnTo>
                      <a:pt x="43" y="15"/>
                    </a:lnTo>
                    <a:lnTo>
                      <a:pt x="43" y="7"/>
                    </a:lnTo>
                    <a:lnTo>
                      <a:pt x="32" y="0"/>
                    </a:lnTo>
                    <a:lnTo>
                      <a:pt x="22" y="0"/>
                    </a:lnTo>
                    <a:lnTo>
                      <a:pt x="11" y="0"/>
                    </a:lnTo>
                    <a:lnTo>
                      <a:pt x="0" y="7"/>
                    </a:lnTo>
                    <a:lnTo>
                      <a:pt x="0" y="15"/>
                    </a:lnTo>
                    <a:lnTo>
                      <a:pt x="11" y="22"/>
                    </a:lnTo>
                    <a:lnTo>
                      <a:pt x="22" y="22"/>
                    </a:lnTo>
                    <a:lnTo>
                      <a:pt x="32" y="22"/>
                    </a:lnTo>
                    <a:close/>
                  </a:path>
                </a:pathLst>
              </a:custGeom>
              <a:solidFill>
                <a:srgbClr val="000000"/>
              </a:solidFill>
              <a:ln w="9525">
                <a:noFill/>
              </a:ln>
            </p:spPr>
            <p:txBody>
              <a:bodyPr/>
              <a:p>
                <a:endParaRPr lang="zh-CN" altLang="en-US"/>
              </a:p>
            </p:txBody>
          </p:sp>
          <p:sp>
            <p:nvSpPr>
              <p:cNvPr id="112778" name="Freeform 138"/>
              <p:cNvSpPr/>
              <p:nvPr/>
            </p:nvSpPr>
            <p:spPr>
              <a:xfrm>
                <a:off x="770" y="0"/>
                <a:ext cx="43" cy="22"/>
              </a:xfrm>
              <a:custGeom>
                <a:avLst/>
                <a:gdLst/>
                <a:ahLst/>
                <a:cxnLst>
                  <a:cxn ang="0">
                    <a:pos x="32" y="22"/>
                  </a:cxn>
                  <a:cxn ang="0">
                    <a:pos x="43" y="15"/>
                  </a:cxn>
                  <a:cxn ang="0">
                    <a:pos x="43" y="7"/>
                  </a:cxn>
                  <a:cxn ang="0">
                    <a:pos x="32" y="0"/>
                  </a:cxn>
                  <a:cxn ang="0">
                    <a:pos x="22" y="0"/>
                  </a:cxn>
                  <a:cxn ang="0">
                    <a:pos x="11" y="0"/>
                  </a:cxn>
                  <a:cxn ang="0">
                    <a:pos x="0" y="7"/>
                  </a:cxn>
                  <a:cxn ang="0">
                    <a:pos x="0" y="15"/>
                  </a:cxn>
                  <a:cxn ang="0">
                    <a:pos x="11" y="22"/>
                  </a:cxn>
                  <a:cxn ang="0">
                    <a:pos x="22" y="22"/>
                  </a:cxn>
                  <a:cxn ang="0">
                    <a:pos x="32" y="22"/>
                  </a:cxn>
                </a:cxnLst>
                <a:pathLst>
                  <a:path w="43" h="22">
                    <a:moveTo>
                      <a:pt x="32" y="22"/>
                    </a:moveTo>
                    <a:lnTo>
                      <a:pt x="43" y="15"/>
                    </a:lnTo>
                    <a:lnTo>
                      <a:pt x="43" y="7"/>
                    </a:lnTo>
                    <a:lnTo>
                      <a:pt x="32" y="0"/>
                    </a:lnTo>
                    <a:lnTo>
                      <a:pt x="22" y="0"/>
                    </a:lnTo>
                    <a:lnTo>
                      <a:pt x="11" y="0"/>
                    </a:lnTo>
                    <a:lnTo>
                      <a:pt x="0" y="7"/>
                    </a:lnTo>
                    <a:lnTo>
                      <a:pt x="0" y="15"/>
                    </a:lnTo>
                    <a:lnTo>
                      <a:pt x="11" y="22"/>
                    </a:lnTo>
                    <a:lnTo>
                      <a:pt x="22" y="22"/>
                    </a:lnTo>
                    <a:lnTo>
                      <a:pt x="32" y="22"/>
                    </a:lnTo>
                    <a:close/>
                  </a:path>
                </a:pathLst>
              </a:custGeom>
              <a:solidFill>
                <a:srgbClr val="000000"/>
              </a:solidFill>
              <a:ln w="9525">
                <a:noFill/>
              </a:ln>
            </p:spPr>
            <p:txBody>
              <a:bodyPr/>
              <a:p>
                <a:endParaRPr lang="zh-CN" altLang="en-US"/>
              </a:p>
            </p:txBody>
          </p:sp>
          <p:sp>
            <p:nvSpPr>
              <p:cNvPr id="112779" name="Freeform 139"/>
              <p:cNvSpPr/>
              <p:nvPr/>
            </p:nvSpPr>
            <p:spPr>
              <a:xfrm>
                <a:off x="705" y="0"/>
                <a:ext cx="43" cy="22"/>
              </a:xfrm>
              <a:custGeom>
                <a:avLst/>
                <a:gdLst/>
                <a:ahLst/>
                <a:cxnLst>
                  <a:cxn ang="0">
                    <a:pos x="32" y="22"/>
                  </a:cxn>
                  <a:cxn ang="0">
                    <a:pos x="43" y="15"/>
                  </a:cxn>
                  <a:cxn ang="0">
                    <a:pos x="43" y="7"/>
                  </a:cxn>
                  <a:cxn ang="0">
                    <a:pos x="32" y="0"/>
                  </a:cxn>
                  <a:cxn ang="0">
                    <a:pos x="22" y="0"/>
                  </a:cxn>
                  <a:cxn ang="0">
                    <a:pos x="11" y="0"/>
                  </a:cxn>
                  <a:cxn ang="0">
                    <a:pos x="0" y="7"/>
                  </a:cxn>
                  <a:cxn ang="0">
                    <a:pos x="0" y="15"/>
                  </a:cxn>
                  <a:cxn ang="0">
                    <a:pos x="11" y="22"/>
                  </a:cxn>
                  <a:cxn ang="0">
                    <a:pos x="22" y="22"/>
                  </a:cxn>
                  <a:cxn ang="0">
                    <a:pos x="32" y="22"/>
                  </a:cxn>
                </a:cxnLst>
                <a:pathLst>
                  <a:path w="43" h="22">
                    <a:moveTo>
                      <a:pt x="32" y="22"/>
                    </a:moveTo>
                    <a:lnTo>
                      <a:pt x="43" y="15"/>
                    </a:lnTo>
                    <a:lnTo>
                      <a:pt x="43" y="7"/>
                    </a:lnTo>
                    <a:lnTo>
                      <a:pt x="32" y="0"/>
                    </a:lnTo>
                    <a:lnTo>
                      <a:pt x="22" y="0"/>
                    </a:lnTo>
                    <a:lnTo>
                      <a:pt x="11" y="0"/>
                    </a:lnTo>
                    <a:lnTo>
                      <a:pt x="0" y="7"/>
                    </a:lnTo>
                    <a:lnTo>
                      <a:pt x="0" y="15"/>
                    </a:lnTo>
                    <a:lnTo>
                      <a:pt x="11" y="22"/>
                    </a:lnTo>
                    <a:lnTo>
                      <a:pt x="22" y="22"/>
                    </a:lnTo>
                    <a:lnTo>
                      <a:pt x="32" y="22"/>
                    </a:lnTo>
                    <a:close/>
                  </a:path>
                </a:pathLst>
              </a:custGeom>
              <a:solidFill>
                <a:srgbClr val="000000"/>
              </a:solidFill>
              <a:ln w="9525">
                <a:noFill/>
              </a:ln>
            </p:spPr>
            <p:txBody>
              <a:bodyPr/>
              <a:p>
                <a:endParaRPr lang="zh-CN" altLang="en-US"/>
              </a:p>
            </p:txBody>
          </p:sp>
          <p:sp>
            <p:nvSpPr>
              <p:cNvPr id="112780" name="Freeform 140"/>
              <p:cNvSpPr/>
              <p:nvPr/>
            </p:nvSpPr>
            <p:spPr>
              <a:xfrm>
                <a:off x="640" y="0"/>
                <a:ext cx="43" cy="22"/>
              </a:xfrm>
              <a:custGeom>
                <a:avLst/>
                <a:gdLst/>
                <a:ahLst/>
                <a:cxnLst>
                  <a:cxn ang="0">
                    <a:pos x="32" y="22"/>
                  </a:cxn>
                  <a:cxn ang="0">
                    <a:pos x="43" y="15"/>
                  </a:cxn>
                  <a:cxn ang="0">
                    <a:pos x="43" y="7"/>
                  </a:cxn>
                  <a:cxn ang="0">
                    <a:pos x="32" y="0"/>
                  </a:cxn>
                  <a:cxn ang="0">
                    <a:pos x="21" y="0"/>
                  </a:cxn>
                  <a:cxn ang="0">
                    <a:pos x="11" y="0"/>
                  </a:cxn>
                  <a:cxn ang="0">
                    <a:pos x="0" y="7"/>
                  </a:cxn>
                  <a:cxn ang="0">
                    <a:pos x="0" y="15"/>
                  </a:cxn>
                  <a:cxn ang="0">
                    <a:pos x="11" y="22"/>
                  </a:cxn>
                  <a:cxn ang="0">
                    <a:pos x="21" y="22"/>
                  </a:cxn>
                  <a:cxn ang="0">
                    <a:pos x="32" y="22"/>
                  </a:cxn>
                </a:cxnLst>
                <a:pathLst>
                  <a:path w="43" h="22">
                    <a:moveTo>
                      <a:pt x="32" y="22"/>
                    </a:moveTo>
                    <a:lnTo>
                      <a:pt x="43" y="15"/>
                    </a:lnTo>
                    <a:lnTo>
                      <a:pt x="43" y="7"/>
                    </a:lnTo>
                    <a:lnTo>
                      <a:pt x="32" y="0"/>
                    </a:lnTo>
                    <a:lnTo>
                      <a:pt x="21" y="0"/>
                    </a:lnTo>
                    <a:lnTo>
                      <a:pt x="11" y="0"/>
                    </a:lnTo>
                    <a:lnTo>
                      <a:pt x="0" y="7"/>
                    </a:lnTo>
                    <a:lnTo>
                      <a:pt x="0" y="15"/>
                    </a:lnTo>
                    <a:lnTo>
                      <a:pt x="11" y="22"/>
                    </a:lnTo>
                    <a:lnTo>
                      <a:pt x="21" y="22"/>
                    </a:lnTo>
                    <a:lnTo>
                      <a:pt x="32" y="22"/>
                    </a:lnTo>
                    <a:close/>
                  </a:path>
                </a:pathLst>
              </a:custGeom>
              <a:solidFill>
                <a:srgbClr val="000000"/>
              </a:solidFill>
              <a:ln w="9525">
                <a:noFill/>
              </a:ln>
            </p:spPr>
            <p:txBody>
              <a:bodyPr/>
              <a:p>
                <a:endParaRPr lang="zh-CN" altLang="en-US"/>
              </a:p>
            </p:txBody>
          </p:sp>
          <p:sp>
            <p:nvSpPr>
              <p:cNvPr id="112781" name="Freeform 141"/>
              <p:cNvSpPr/>
              <p:nvPr/>
            </p:nvSpPr>
            <p:spPr>
              <a:xfrm>
                <a:off x="575" y="0"/>
                <a:ext cx="43" cy="22"/>
              </a:xfrm>
              <a:custGeom>
                <a:avLst/>
                <a:gdLst/>
                <a:ahLst/>
                <a:cxnLst>
                  <a:cxn ang="0">
                    <a:pos x="32" y="22"/>
                  </a:cxn>
                  <a:cxn ang="0">
                    <a:pos x="43" y="15"/>
                  </a:cxn>
                  <a:cxn ang="0">
                    <a:pos x="43" y="7"/>
                  </a:cxn>
                  <a:cxn ang="0">
                    <a:pos x="32" y="0"/>
                  </a:cxn>
                  <a:cxn ang="0">
                    <a:pos x="21" y="0"/>
                  </a:cxn>
                  <a:cxn ang="0">
                    <a:pos x="11" y="0"/>
                  </a:cxn>
                  <a:cxn ang="0">
                    <a:pos x="0" y="7"/>
                  </a:cxn>
                  <a:cxn ang="0">
                    <a:pos x="0" y="15"/>
                  </a:cxn>
                  <a:cxn ang="0">
                    <a:pos x="11" y="22"/>
                  </a:cxn>
                  <a:cxn ang="0">
                    <a:pos x="21" y="22"/>
                  </a:cxn>
                  <a:cxn ang="0">
                    <a:pos x="32" y="22"/>
                  </a:cxn>
                </a:cxnLst>
                <a:pathLst>
                  <a:path w="43" h="22">
                    <a:moveTo>
                      <a:pt x="32" y="22"/>
                    </a:moveTo>
                    <a:lnTo>
                      <a:pt x="43" y="15"/>
                    </a:lnTo>
                    <a:lnTo>
                      <a:pt x="43" y="7"/>
                    </a:lnTo>
                    <a:lnTo>
                      <a:pt x="32" y="0"/>
                    </a:lnTo>
                    <a:lnTo>
                      <a:pt x="21" y="0"/>
                    </a:lnTo>
                    <a:lnTo>
                      <a:pt x="11" y="0"/>
                    </a:lnTo>
                    <a:lnTo>
                      <a:pt x="0" y="7"/>
                    </a:lnTo>
                    <a:lnTo>
                      <a:pt x="0" y="15"/>
                    </a:lnTo>
                    <a:lnTo>
                      <a:pt x="11" y="22"/>
                    </a:lnTo>
                    <a:lnTo>
                      <a:pt x="21" y="22"/>
                    </a:lnTo>
                    <a:lnTo>
                      <a:pt x="32" y="22"/>
                    </a:lnTo>
                    <a:close/>
                  </a:path>
                </a:pathLst>
              </a:custGeom>
              <a:solidFill>
                <a:srgbClr val="000000"/>
              </a:solidFill>
              <a:ln w="9525">
                <a:noFill/>
              </a:ln>
            </p:spPr>
            <p:txBody>
              <a:bodyPr/>
              <a:p>
                <a:endParaRPr lang="zh-CN" altLang="en-US"/>
              </a:p>
            </p:txBody>
          </p:sp>
          <p:sp>
            <p:nvSpPr>
              <p:cNvPr id="112782" name="Freeform 142"/>
              <p:cNvSpPr/>
              <p:nvPr/>
            </p:nvSpPr>
            <p:spPr>
              <a:xfrm>
                <a:off x="510" y="0"/>
                <a:ext cx="43" cy="22"/>
              </a:xfrm>
              <a:custGeom>
                <a:avLst/>
                <a:gdLst/>
                <a:ahLst/>
                <a:cxnLst>
                  <a:cxn ang="0">
                    <a:pos x="32" y="22"/>
                  </a:cxn>
                  <a:cxn ang="0">
                    <a:pos x="43" y="15"/>
                  </a:cxn>
                  <a:cxn ang="0">
                    <a:pos x="43" y="7"/>
                  </a:cxn>
                  <a:cxn ang="0">
                    <a:pos x="32" y="0"/>
                  </a:cxn>
                  <a:cxn ang="0">
                    <a:pos x="21" y="0"/>
                  </a:cxn>
                  <a:cxn ang="0">
                    <a:pos x="11" y="0"/>
                  </a:cxn>
                  <a:cxn ang="0">
                    <a:pos x="0" y="7"/>
                  </a:cxn>
                  <a:cxn ang="0">
                    <a:pos x="0" y="15"/>
                  </a:cxn>
                  <a:cxn ang="0">
                    <a:pos x="11" y="22"/>
                  </a:cxn>
                  <a:cxn ang="0">
                    <a:pos x="21" y="22"/>
                  </a:cxn>
                  <a:cxn ang="0">
                    <a:pos x="32" y="22"/>
                  </a:cxn>
                </a:cxnLst>
                <a:pathLst>
                  <a:path w="43" h="22">
                    <a:moveTo>
                      <a:pt x="32" y="22"/>
                    </a:moveTo>
                    <a:lnTo>
                      <a:pt x="43" y="15"/>
                    </a:lnTo>
                    <a:lnTo>
                      <a:pt x="43" y="7"/>
                    </a:lnTo>
                    <a:lnTo>
                      <a:pt x="32" y="0"/>
                    </a:lnTo>
                    <a:lnTo>
                      <a:pt x="21" y="0"/>
                    </a:lnTo>
                    <a:lnTo>
                      <a:pt x="11" y="0"/>
                    </a:lnTo>
                    <a:lnTo>
                      <a:pt x="0" y="7"/>
                    </a:lnTo>
                    <a:lnTo>
                      <a:pt x="0" y="15"/>
                    </a:lnTo>
                    <a:lnTo>
                      <a:pt x="11" y="22"/>
                    </a:lnTo>
                    <a:lnTo>
                      <a:pt x="21" y="22"/>
                    </a:lnTo>
                    <a:lnTo>
                      <a:pt x="32" y="22"/>
                    </a:lnTo>
                    <a:close/>
                  </a:path>
                </a:pathLst>
              </a:custGeom>
              <a:solidFill>
                <a:srgbClr val="000000"/>
              </a:solidFill>
              <a:ln w="9525">
                <a:noFill/>
              </a:ln>
            </p:spPr>
            <p:txBody>
              <a:bodyPr/>
              <a:p>
                <a:endParaRPr lang="zh-CN" altLang="en-US"/>
              </a:p>
            </p:txBody>
          </p:sp>
          <p:sp>
            <p:nvSpPr>
              <p:cNvPr id="112783" name="Freeform 143"/>
              <p:cNvSpPr/>
              <p:nvPr/>
            </p:nvSpPr>
            <p:spPr>
              <a:xfrm>
                <a:off x="445" y="0"/>
                <a:ext cx="43" cy="22"/>
              </a:xfrm>
              <a:custGeom>
                <a:avLst/>
                <a:gdLst/>
                <a:ahLst/>
                <a:cxnLst>
                  <a:cxn ang="0">
                    <a:pos x="32" y="22"/>
                  </a:cxn>
                  <a:cxn ang="0">
                    <a:pos x="43" y="15"/>
                  </a:cxn>
                  <a:cxn ang="0">
                    <a:pos x="43" y="7"/>
                  </a:cxn>
                  <a:cxn ang="0">
                    <a:pos x="32" y="0"/>
                  </a:cxn>
                  <a:cxn ang="0">
                    <a:pos x="21" y="0"/>
                  </a:cxn>
                  <a:cxn ang="0">
                    <a:pos x="10" y="0"/>
                  </a:cxn>
                  <a:cxn ang="0">
                    <a:pos x="0" y="7"/>
                  </a:cxn>
                  <a:cxn ang="0">
                    <a:pos x="0" y="15"/>
                  </a:cxn>
                  <a:cxn ang="0">
                    <a:pos x="10" y="22"/>
                  </a:cxn>
                  <a:cxn ang="0">
                    <a:pos x="21" y="22"/>
                  </a:cxn>
                  <a:cxn ang="0">
                    <a:pos x="32" y="22"/>
                  </a:cxn>
                </a:cxnLst>
                <a:pathLst>
                  <a:path w="43" h="22">
                    <a:moveTo>
                      <a:pt x="32" y="22"/>
                    </a:moveTo>
                    <a:lnTo>
                      <a:pt x="43" y="15"/>
                    </a:lnTo>
                    <a:lnTo>
                      <a:pt x="43" y="7"/>
                    </a:lnTo>
                    <a:lnTo>
                      <a:pt x="32" y="0"/>
                    </a:lnTo>
                    <a:lnTo>
                      <a:pt x="21" y="0"/>
                    </a:lnTo>
                    <a:lnTo>
                      <a:pt x="10" y="0"/>
                    </a:lnTo>
                    <a:lnTo>
                      <a:pt x="0" y="7"/>
                    </a:lnTo>
                    <a:lnTo>
                      <a:pt x="0" y="15"/>
                    </a:lnTo>
                    <a:lnTo>
                      <a:pt x="10" y="22"/>
                    </a:lnTo>
                    <a:lnTo>
                      <a:pt x="21" y="22"/>
                    </a:lnTo>
                    <a:lnTo>
                      <a:pt x="32" y="22"/>
                    </a:lnTo>
                    <a:close/>
                  </a:path>
                </a:pathLst>
              </a:custGeom>
              <a:solidFill>
                <a:srgbClr val="000000"/>
              </a:solidFill>
              <a:ln w="9525">
                <a:noFill/>
              </a:ln>
            </p:spPr>
            <p:txBody>
              <a:bodyPr/>
              <a:p>
                <a:endParaRPr lang="zh-CN" altLang="en-US"/>
              </a:p>
            </p:txBody>
          </p:sp>
          <p:sp>
            <p:nvSpPr>
              <p:cNvPr id="112784" name="Freeform 144"/>
              <p:cNvSpPr/>
              <p:nvPr/>
            </p:nvSpPr>
            <p:spPr>
              <a:xfrm>
                <a:off x="380" y="0"/>
                <a:ext cx="43" cy="22"/>
              </a:xfrm>
              <a:custGeom>
                <a:avLst/>
                <a:gdLst/>
                <a:ahLst/>
                <a:cxnLst>
                  <a:cxn ang="0">
                    <a:pos x="32" y="22"/>
                  </a:cxn>
                  <a:cxn ang="0">
                    <a:pos x="43" y="15"/>
                  </a:cxn>
                  <a:cxn ang="0">
                    <a:pos x="43" y="7"/>
                  </a:cxn>
                  <a:cxn ang="0">
                    <a:pos x="32" y="0"/>
                  </a:cxn>
                  <a:cxn ang="0">
                    <a:pos x="21" y="0"/>
                  </a:cxn>
                  <a:cxn ang="0">
                    <a:pos x="10" y="0"/>
                  </a:cxn>
                  <a:cxn ang="0">
                    <a:pos x="0" y="7"/>
                  </a:cxn>
                  <a:cxn ang="0">
                    <a:pos x="0" y="15"/>
                  </a:cxn>
                  <a:cxn ang="0">
                    <a:pos x="10" y="22"/>
                  </a:cxn>
                  <a:cxn ang="0">
                    <a:pos x="21" y="22"/>
                  </a:cxn>
                  <a:cxn ang="0">
                    <a:pos x="32" y="22"/>
                  </a:cxn>
                </a:cxnLst>
                <a:pathLst>
                  <a:path w="43" h="22">
                    <a:moveTo>
                      <a:pt x="32" y="22"/>
                    </a:moveTo>
                    <a:lnTo>
                      <a:pt x="43" y="15"/>
                    </a:lnTo>
                    <a:lnTo>
                      <a:pt x="43" y="7"/>
                    </a:lnTo>
                    <a:lnTo>
                      <a:pt x="32" y="0"/>
                    </a:lnTo>
                    <a:lnTo>
                      <a:pt x="21" y="0"/>
                    </a:lnTo>
                    <a:lnTo>
                      <a:pt x="10" y="0"/>
                    </a:lnTo>
                    <a:lnTo>
                      <a:pt x="0" y="7"/>
                    </a:lnTo>
                    <a:lnTo>
                      <a:pt x="0" y="15"/>
                    </a:lnTo>
                    <a:lnTo>
                      <a:pt x="10" y="22"/>
                    </a:lnTo>
                    <a:lnTo>
                      <a:pt x="21" y="22"/>
                    </a:lnTo>
                    <a:lnTo>
                      <a:pt x="32" y="22"/>
                    </a:lnTo>
                    <a:close/>
                  </a:path>
                </a:pathLst>
              </a:custGeom>
              <a:solidFill>
                <a:srgbClr val="000000"/>
              </a:solidFill>
              <a:ln w="9525">
                <a:noFill/>
              </a:ln>
            </p:spPr>
            <p:txBody>
              <a:bodyPr/>
              <a:p>
                <a:endParaRPr lang="zh-CN" altLang="en-US"/>
              </a:p>
            </p:txBody>
          </p:sp>
          <p:sp>
            <p:nvSpPr>
              <p:cNvPr id="112785" name="Freeform 145"/>
              <p:cNvSpPr/>
              <p:nvPr/>
            </p:nvSpPr>
            <p:spPr>
              <a:xfrm>
                <a:off x="315" y="0"/>
                <a:ext cx="43" cy="22"/>
              </a:xfrm>
              <a:custGeom>
                <a:avLst/>
                <a:gdLst/>
                <a:ahLst/>
                <a:cxnLst>
                  <a:cxn ang="0">
                    <a:pos x="32" y="22"/>
                  </a:cxn>
                  <a:cxn ang="0">
                    <a:pos x="43" y="15"/>
                  </a:cxn>
                  <a:cxn ang="0">
                    <a:pos x="43" y="7"/>
                  </a:cxn>
                  <a:cxn ang="0">
                    <a:pos x="32" y="0"/>
                  </a:cxn>
                  <a:cxn ang="0">
                    <a:pos x="21" y="0"/>
                  </a:cxn>
                  <a:cxn ang="0">
                    <a:pos x="10" y="0"/>
                  </a:cxn>
                  <a:cxn ang="0">
                    <a:pos x="0" y="7"/>
                  </a:cxn>
                  <a:cxn ang="0">
                    <a:pos x="0" y="15"/>
                  </a:cxn>
                  <a:cxn ang="0">
                    <a:pos x="10" y="22"/>
                  </a:cxn>
                  <a:cxn ang="0">
                    <a:pos x="21" y="22"/>
                  </a:cxn>
                  <a:cxn ang="0">
                    <a:pos x="32" y="22"/>
                  </a:cxn>
                </a:cxnLst>
                <a:pathLst>
                  <a:path w="43" h="22">
                    <a:moveTo>
                      <a:pt x="32" y="22"/>
                    </a:moveTo>
                    <a:lnTo>
                      <a:pt x="43" y="15"/>
                    </a:lnTo>
                    <a:lnTo>
                      <a:pt x="43" y="7"/>
                    </a:lnTo>
                    <a:lnTo>
                      <a:pt x="32" y="0"/>
                    </a:lnTo>
                    <a:lnTo>
                      <a:pt x="21" y="0"/>
                    </a:lnTo>
                    <a:lnTo>
                      <a:pt x="10" y="0"/>
                    </a:lnTo>
                    <a:lnTo>
                      <a:pt x="0" y="7"/>
                    </a:lnTo>
                    <a:lnTo>
                      <a:pt x="0" y="15"/>
                    </a:lnTo>
                    <a:lnTo>
                      <a:pt x="10" y="22"/>
                    </a:lnTo>
                    <a:lnTo>
                      <a:pt x="21" y="22"/>
                    </a:lnTo>
                    <a:lnTo>
                      <a:pt x="32" y="22"/>
                    </a:lnTo>
                    <a:close/>
                  </a:path>
                </a:pathLst>
              </a:custGeom>
              <a:solidFill>
                <a:srgbClr val="000000"/>
              </a:solidFill>
              <a:ln w="9525">
                <a:noFill/>
              </a:ln>
            </p:spPr>
            <p:txBody>
              <a:bodyPr/>
              <a:p>
                <a:endParaRPr lang="zh-CN" altLang="en-US"/>
              </a:p>
            </p:txBody>
          </p:sp>
          <p:sp>
            <p:nvSpPr>
              <p:cNvPr id="112786" name="Freeform 146"/>
              <p:cNvSpPr/>
              <p:nvPr/>
            </p:nvSpPr>
            <p:spPr>
              <a:xfrm>
                <a:off x="260" y="0"/>
                <a:ext cx="33" cy="22"/>
              </a:xfrm>
              <a:custGeom>
                <a:avLst/>
                <a:gdLst/>
                <a:ahLst/>
                <a:cxnLst>
                  <a:cxn ang="0">
                    <a:pos x="22" y="22"/>
                  </a:cxn>
                  <a:cxn ang="0">
                    <a:pos x="33" y="15"/>
                  </a:cxn>
                  <a:cxn ang="0">
                    <a:pos x="33" y="7"/>
                  </a:cxn>
                  <a:cxn ang="0">
                    <a:pos x="22" y="0"/>
                  </a:cxn>
                  <a:cxn ang="0">
                    <a:pos x="11" y="0"/>
                  </a:cxn>
                  <a:cxn ang="0">
                    <a:pos x="11" y="0"/>
                  </a:cxn>
                  <a:cxn ang="0">
                    <a:pos x="0" y="7"/>
                  </a:cxn>
                  <a:cxn ang="0">
                    <a:pos x="0" y="15"/>
                  </a:cxn>
                  <a:cxn ang="0">
                    <a:pos x="11" y="22"/>
                  </a:cxn>
                  <a:cxn ang="0">
                    <a:pos x="22" y="22"/>
                  </a:cxn>
                </a:cxnLst>
                <a:pathLst>
                  <a:path w="33" h="22">
                    <a:moveTo>
                      <a:pt x="22" y="22"/>
                    </a:moveTo>
                    <a:lnTo>
                      <a:pt x="33" y="15"/>
                    </a:lnTo>
                    <a:lnTo>
                      <a:pt x="33" y="7"/>
                    </a:lnTo>
                    <a:lnTo>
                      <a:pt x="22" y="0"/>
                    </a:lnTo>
                    <a:lnTo>
                      <a:pt x="11" y="0"/>
                    </a:lnTo>
                    <a:lnTo>
                      <a:pt x="0" y="7"/>
                    </a:lnTo>
                    <a:lnTo>
                      <a:pt x="0" y="15"/>
                    </a:lnTo>
                    <a:lnTo>
                      <a:pt x="11" y="22"/>
                    </a:lnTo>
                    <a:lnTo>
                      <a:pt x="22" y="22"/>
                    </a:lnTo>
                    <a:close/>
                  </a:path>
                </a:pathLst>
              </a:custGeom>
              <a:solidFill>
                <a:srgbClr val="000000"/>
              </a:solidFill>
              <a:ln w="9525">
                <a:noFill/>
              </a:ln>
            </p:spPr>
            <p:txBody>
              <a:bodyPr/>
              <a:p>
                <a:endParaRPr lang="zh-CN" altLang="en-US"/>
              </a:p>
            </p:txBody>
          </p:sp>
          <p:sp>
            <p:nvSpPr>
              <p:cNvPr id="112787" name="Freeform 147"/>
              <p:cNvSpPr/>
              <p:nvPr/>
            </p:nvSpPr>
            <p:spPr>
              <a:xfrm>
                <a:off x="195" y="0"/>
                <a:ext cx="33" cy="22"/>
              </a:xfrm>
              <a:custGeom>
                <a:avLst/>
                <a:gdLst/>
                <a:ahLst/>
                <a:cxnLst>
                  <a:cxn ang="0">
                    <a:pos x="22" y="22"/>
                  </a:cxn>
                  <a:cxn ang="0">
                    <a:pos x="33" y="15"/>
                  </a:cxn>
                  <a:cxn ang="0">
                    <a:pos x="33" y="7"/>
                  </a:cxn>
                  <a:cxn ang="0">
                    <a:pos x="22" y="0"/>
                  </a:cxn>
                  <a:cxn ang="0">
                    <a:pos x="11" y="0"/>
                  </a:cxn>
                  <a:cxn ang="0">
                    <a:pos x="11" y="0"/>
                  </a:cxn>
                  <a:cxn ang="0">
                    <a:pos x="0" y="7"/>
                  </a:cxn>
                  <a:cxn ang="0">
                    <a:pos x="0" y="15"/>
                  </a:cxn>
                  <a:cxn ang="0">
                    <a:pos x="11" y="22"/>
                  </a:cxn>
                  <a:cxn ang="0">
                    <a:pos x="22" y="22"/>
                  </a:cxn>
                </a:cxnLst>
                <a:pathLst>
                  <a:path w="33" h="22">
                    <a:moveTo>
                      <a:pt x="22" y="22"/>
                    </a:moveTo>
                    <a:lnTo>
                      <a:pt x="33" y="15"/>
                    </a:lnTo>
                    <a:lnTo>
                      <a:pt x="33" y="7"/>
                    </a:lnTo>
                    <a:lnTo>
                      <a:pt x="22" y="0"/>
                    </a:lnTo>
                    <a:lnTo>
                      <a:pt x="11" y="0"/>
                    </a:lnTo>
                    <a:lnTo>
                      <a:pt x="0" y="7"/>
                    </a:lnTo>
                    <a:lnTo>
                      <a:pt x="0" y="15"/>
                    </a:lnTo>
                    <a:lnTo>
                      <a:pt x="11" y="22"/>
                    </a:lnTo>
                    <a:lnTo>
                      <a:pt x="22" y="22"/>
                    </a:lnTo>
                    <a:close/>
                  </a:path>
                </a:pathLst>
              </a:custGeom>
              <a:solidFill>
                <a:srgbClr val="000000"/>
              </a:solidFill>
              <a:ln w="9525">
                <a:noFill/>
              </a:ln>
            </p:spPr>
            <p:txBody>
              <a:bodyPr/>
              <a:p>
                <a:endParaRPr lang="zh-CN" altLang="en-US"/>
              </a:p>
            </p:txBody>
          </p:sp>
          <p:sp>
            <p:nvSpPr>
              <p:cNvPr id="112788" name="Freeform 148"/>
              <p:cNvSpPr/>
              <p:nvPr/>
            </p:nvSpPr>
            <p:spPr>
              <a:xfrm>
                <a:off x="130" y="0"/>
                <a:ext cx="33" cy="22"/>
              </a:xfrm>
              <a:custGeom>
                <a:avLst/>
                <a:gdLst/>
                <a:ahLst/>
                <a:cxnLst>
                  <a:cxn ang="0">
                    <a:pos x="22" y="22"/>
                  </a:cxn>
                  <a:cxn ang="0">
                    <a:pos x="33" y="15"/>
                  </a:cxn>
                  <a:cxn ang="0">
                    <a:pos x="33" y="7"/>
                  </a:cxn>
                  <a:cxn ang="0">
                    <a:pos x="22" y="0"/>
                  </a:cxn>
                  <a:cxn ang="0">
                    <a:pos x="11" y="0"/>
                  </a:cxn>
                  <a:cxn ang="0">
                    <a:pos x="11" y="0"/>
                  </a:cxn>
                  <a:cxn ang="0">
                    <a:pos x="0" y="7"/>
                  </a:cxn>
                  <a:cxn ang="0">
                    <a:pos x="0" y="15"/>
                  </a:cxn>
                  <a:cxn ang="0">
                    <a:pos x="11" y="22"/>
                  </a:cxn>
                  <a:cxn ang="0">
                    <a:pos x="22" y="22"/>
                  </a:cxn>
                </a:cxnLst>
                <a:pathLst>
                  <a:path w="33" h="22">
                    <a:moveTo>
                      <a:pt x="22" y="22"/>
                    </a:moveTo>
                    <a:lnTo>
                      <a:pt x="33" y="15"/>
                    </a:lnTo>
                    <a:lnTo>
                      <a:pt x="33" y="7"/>
                    </a:lnTo>
                    <a:lnTo>
                      <a:pt x="22" y="0"/>
                    </a:lnTo>
                    <a:lnTo>
                      <a:pt x="11" y="0"/>
                    </a:lnTo>
                    <a:lnTo>
                      <a:pt x="0" y="7"/>
                    </a:lnTo>
                    <a:lnTo>
                      <a:pt x="0" y="15"/>
                    </a:lnTo>
                    <a:lnTo>
                      <a:pt x="11" y="22"/>
                    </a:lnTo>
                    <a:lnTo>
                      <a:pt x="22" y="22"/>
                    </a:lnTo>
                    <a:close/>
                  </a:path>
                </a:pathLst>
              </a:custGeom>
              <a:solidFill>
                <a:srgbClr val="000000"/>
              </a:solidFill>
              <a:ln w="9525">
                <a:noFill/>
              </a:ln>
            </p:spPr>
            <p:txBody>
              <a:bodyPr/>
              <a:p>
                <a:endParaRPr lang="zh-CN" altLang="en-US"/>
              </a:p>
            </p:txBody>
          </p:sp>
          <p:sp>
            <p:nvSpPr>
              <p:cNvPr id="112789" name="Freeform 149"/>
              <p:cNvSpPr/>
              <p:nvPr/>
            </p:nvSpPr>
            <p:spPr>
              <a:xfrm>
                <a:off x="65" y="0"/>
                <a:ext cx="33" cy="22"/>
              </a:xfrm>
              <a:custGeom>
                <a:avLst/>
                <a:gdLst/>
                <a:ahLst/>
                <a:cxnLst>
                  <a:cxn ang="0">
                    <a:pos x="22" y="22"/>
                  </a:cxn>
                  <a:cxn ang="0">
                    <a:pos x="33" y="15"/>
                  </a:cxn>
                  <a:cxn ang="0">
                    <a:pos x="33" y="7"/>
                  </a:cxn>
                  <a:cxn ang="0">
                    <a:pos x="22" y="0"/>
                  </a:cxn>
                  <a:cxn ang="0">
                    <a:pos x="11" y="0"/>
                  </a:cxn>
                  <a:cxn ang="0">
                    <a:pos x="11" y="0"/>
                  </a:cxn>
                  <a:cxn ang="0">
                    <a:pos x="0" y="7"/>
                  </a:cxn>
                  <a:cxn ang="0">
                    <a:pos x="0" y="15"/>
                  </a:cxn>
                  <a:cxn ang="0">
                    <a:pos x="11" y="22"/>
                  </a:cxn>
                  <a:cxn ang="0">
                    <a:pos x="22" y="22"/>
                  </a:cxn>
                </a:cxnLst>
                <a:pathLst>
                  <a:path w="33" h="22">
                    <a:moveTo>
                      <a:pt x="22" y="22"/>
                    </a:moveTo>
                    <a:lnTo>
                      <a:pt x="33" y="15"/>
                    </a:lnTo>
                    <a:lnTo>
                      <a:pt x="33" y="7"/>
                    </a:lnTo>
                    <a:lnTo>
                      <a:pt x="22" y="0"/>
                    </a:lnTo>
                    <a:lnTo>
                      <a:pt x="11" y="0"/>
                    </a:lnTo>
                    <a:lnTo>
                      <a:pt x="0" y="7"/>
                    </a:lnTo>
                    <a:lnTo>
                      <a:pt x="0" y="15"/>
                    </a:lnTo>
                    <a:lnTo>
                      <a:pt x="11" y="22"/>
                    </a:lnTo>
                    <a:lnTo>
                      <a:pt x="22" y="22"/>
                    </a:lnTo>
                    <a:close/>
                  </a:path>
                </a:pathLst>
              </a:custGeom>
              <a:solidFill>
                <a:srgbClr val="000000"/>
              </a:solidFill>
              <a:ln w="9525">
                <a:noFill/>
              </a:ln>
            </p:spPr>
            <p:txBody>
              <a:bodyPr/>
              <a:p>
                <a:endParaRPr lang="zh-CN" altLang="en-US"/>
              </a:p>
            </p:txBody>
          </p:sp>
          <p:sp>
            <p:nvSpPr>
              <p:cNvPr id="112790" name="Freeform 150"/>
              <p:cNvSpPr/>
              <p:nvPr/>
            </p:nvSpPr>
            <p:spPr>
              <a:xfrm>
                <a:off x="0" y="0"/>
                <a:ext cx="33" cy="22"/>
              </a:xfrm>
              <a:custGeom>
                <a:avLst/>
                <a:gdLst/>
                <a:ahLst/>
                <a:cxnLst>
                  <a:cxn ang="0">
                    <a:pos x="22" y="22"/>
                  </a:cxn>
                  <a:cxn ang="0">
                    <a:pos x="33" y="15"/>
                  </a:cxn>
                  <a:cxn ang="0">
                    <a:pos x="33" y="7"/>
                  </a:cxn>
                  <a:cxn ang="0">
                    <a:pos x="22" y="0"/>
                  </a:cxn>
                  <a:cxn ang="0">
                    <a:pos x="11" y="0"/>
                  </a:cxn>
                  <a:cxn ang="0">
                    <a:pos x="11" y="0"/>
                  </a:cxn>
                  <a:cxn ang="0">
                    <a:pos x="0" y="7"/>
                  </a:cxn>
                  <a:cxn ang="0">
                    <a:pos x="0" y="15"/>
                  </a:cxn>
                  <a:cxn ang="0">
                    <a:pos x="11" y="22"/>
                  </a:cxn>
                  <a:cxn ang="0">
                    <a:pos x="22" y="22"/>
                  </a:cxn>
                </a:cxnLst>
                <a:pathLst>
                  <a:path w="33" h="22">
                    <a:moveTo>
                      <a:pt x="22" y="22"/>
                    </a:moveTo>
                    <a:lnTo>
                      <a:pt x="33" y="15"/>
                    </a:lnTo>
                    <a:lnTo>
                      <a:pt x="33" y="7"/>
                    </a:lnTo>
                    <a:lnTo>
                      <a:pt x="22" y="0"/>
                    </a:lnTo>
                    <a:lnTo>
                      <a:pt x="11" y="0"/>
                    </a:lnTo>
                    <a:lnTo>
                      <a:pt x="0" y="7"/>
                    </a:lnTo>
                    <a:lnTo>
                      <a:pt x="0" y="15"/>
                    </a:lnTo>
                    <a:lnTo>
                      <a:pt x="11" y="22"/>
                    </a:lnTo>
                    <a:lnTo>
                      <a:pt x="22" y="22"/>
                    </a:lnTo>
                    <a:close/>
                  </a:path>
                </a:pathLst>
              </a:custGeom>
              <a:solidFill>
                <a:srgbClr val="000000"/>
              </a:solidFill>
              <a:ln w="9525">
                <a:noFill/>
              </a:ln>
            </p:spPr>
            <p:txBody>
              <a:bodyPr/>
              <a:p>
                <a:endParaRPr lang="zh-CN" altLang="en-US"/>
              </a:p>
            </p:txBody>
          </p:sp>
        </p:grpSp>
        <p:grpSp>
          <p:nvGrpSpPr>
            <p:cNvPr id="112791" name="组合 112791"/>
            <p:cNvGrpSpPr/>
            <p:nvPr/>
          </p:nvGrpSpPr>
          <p:grpSpPr>
            <a:xfrm>
              <a:off x="651" y="927"/>
              <a:ext cx="401" cy="97"/>
              <a:chOff x="0" y="0"/>
              <a:chExt cx="401" cy="97"/>
            </a:xfrm>
          </p:grpSpPr>
          <p:sp>
            <p:nvSpPr>
              <p:cNvPr id="112792" name="Freeform 152"/>
              <p:cNvSpPr/>
              <p:nvPr/>
            </p:nvSpPr>
            <p:spPr>
              <a:xfrm>
                <a:off x="368" y="0"/>
                <a:ext cx="33" cy="22"/>
              </a:xfrm>
              <a:custGeom>
                <a:avLst/>
                <a:gdLst/>
                <a:ahLst/>
                <a:cxnLst>
                  <a:cxn ang="0">
                    <a:pos x="33" y="22"/>
                  </a:cxn>
                  <a:cxn ang="0">
                    <a:pos x="33" y="7"/>
                  </a:cxn>
                  <a:cxn ang="0">
                    <a:pos x="33" y="7"/>
                  </a:cxn>
                  <a:cxn ang="0">
                    <a:pos x="22" y="0"/>
                  </a:cxn>
                  <a:cxn ang="0">
                    <a:pos x="22" y="0"/>
                  </a:cxn>
                  <a:cxn ang="0">
                    <a:pos x="11" y="0"/>
                  </a:cxn>
                  <a:cxn ang="0">
                    <a:pos x="0" y="7"/>
                  </a:cxn>
                  <a:cxn ang="0">
                    <a:pos x="0" y="15"/>
                  </a:cxn>
                  <a:cxn ang="0">
                    <a:pos x="11" y="22"/>
                  </a:cxn>
                  <a:cxn ang="0">
                    <a:pos x="22" y="22"/>
                  </a:cxn>
                  <a:cxn ang="0">
                    <a:pos x="33" y="22"/>
                  </a:cxn>
                </a:cxnLst>
                <a:pathLst>
                  <a:path w="33" h="22">
                    <a:moveTo>
                      <a:pt x="33" y="22"/>
                    </a:moveTo>
                    <a:lnTo>
                      <a:pt x="33" y="7"/>
                    </a:lnTo>
                    <a:lnTo>
                      <a:pt x="22" y="0"/>
                    </a:lnTo>
                    <a:lnTo>
                      <a:pt x="11" y="0"/>
                    </a:lnTo>
                    <a:lnTo>
                      <a:pt x="0" y="7"/>
                    </a:lnTo>
                    <a:lnTo>
                      <a:pt x="0" y="15"/>
                    </a:lnTo>
                    <a:lnTo>
                      <a:pt x="11" y="22"/>
                    </a:lnTo>
                    <a:lnTo>
                      <a:pt x="22" y="22"/>
                    </a:lnTo>
                    <a:lnTo>
                      <a:pt x="33" y="22"/>
                    </a:lnTo>
                    <a:close/>
                  </a:path>
                </a:pathLst>
              </a:custGeom>
              <a:solidFill>
                <a:srgbClr val="000000"/>
              </a:solidFill>
              <a:ln w="9525">
                <a:noFill/>
              </a:ln>
            </p:spPr>
            <p:txBody>
              <a:bodyPr/>
              <a:p>
                <a:endParaRPr lang="zh-CN" altLang="en-US"/>
              </a:p>
            </p:txBody>
          </p:sp>
          <p:sp>
            <p:nvSpPr>
              <p:cNvPr id="112793" name="Freeform 153"/>
              <p:cNvSpPr/>
              <p:nvPr/>
            </p:nvSpPr>
            <p:spPr>
              <a:xfrm>
                <a:off x="314" y="7"/>
                <a:ext cx="33" cy="23"/>
              </a:xfrm>
              <a:custGeom>
                <a:avLst/>
                <a:gdLst/>
                <a:ahLst/>
                <a:cxnLst>
                  <a:cxn ang="0">
                    <a:pos x="22" y="23"/>
                  </a:cxn>
                  <a:cxn ang="0">
                    <a:pos x="33" y="15"/>
                  </a:cxn>
                  <a:cxn ang="0">
                    <a:pos x="33" y="8"/>
                  </a:cxn>
                  <a:cxn ang="0">
                    <a:pos x="22" y="0"/>
                  </a:cxn>
                  <a:cxn ang="0">
                    <a:pos x="11" y="0"/>
                  </a:cxn>
                  <a:cxn ang="0">
                    <a:pos x="11" y="0"/>
                  </a:cxn>
                  <a:cxn ang="0">
                    <a:pos x="0" y="8"/>
                  </a:cxn>
                  <a:cxn ang="0">
                    <a:pos x="0" y="15"/>
                  </a:cxn>
                  <a:cxn ang="0">
                    <a:pos x="11" y="23"/>
                  </a:cxn>
                  <a:cxn ang="0">
                    <a:pos x="22" y="23"/>
                  </a:cxn>
                </a:cxnLst>
                <a:pathLst>
                  <a:path w="33" h="23">
                    <a:moveTo>
                      <a:pt x="22" y="23"/>
                    </a:moveTo>
                    <a:lnTo>
                      <a:pt x="33" y="15"/>
                    </a:lnTo>
                    <a:lnTo>
                      <a:pt x="33" y="8"/>
                    </a:lnTo>
                    <a:lnTo>
                      <a:pt x="22" y="0"/>
                    </a:lnTo>
                    <a:lnTo>
                      <a:pt x="11" y="0"/>
                    </a:lnTo>
                    <a:lnTo>
                      <a:pt x="0" y="8"/>
                    </a:lnTo>
                    <a:lnTo>
                      <a:pt x="0" y="15"/>
                    </a:lnTo>
                    <a:lnTo>
                      <a:pt x="11" y="23"/>
                    </a:lnTo>
                    <a:lnTo>
                      <a:pt x="22" y="23"/>
                    </a:lnTo>
                    <a:close/>
                  </a:path>
                </a:pathLst>
              </a:custGeom>
              <a:solidFill>
                <a:srgbClr val="000000"/>
              </a:solidFill>
              <a:ln w="9525">
                <a:noFill/>
              </a:ln>
            </p:spPr>
            <p:txBody>
              <a:bodyPr/>
              <a:p>
                <a:endParaRPr lang="zh-CN" altLang="en-US"/>
              </a:p>
            </p:txBody>
          </p:sp>
          <p:sp>
            <p:nvSpPr>
              <p:cNvPr id="112794" name="Freeform 154"/>
              <p:cNvSpPr/>
              <p:nvPr/>
            </p:nvSpPr>
            <p:spPr>
              <a:xfrm>
                <a:off x="249" y="22"/>
                <a:ext cx="33" cy="23"/>
              </a:xfrm>
              <a:custGeom>
                <a:avLst/>
                <a:gdLst/>
                <a:ahLst/>
                <a:cxnLst>
                  <a:cxn ang="0">
                    <a:pos x="22" y="23"/>
                  </a:cxn>
                  <a:cxn ang="0">
                    <a:pos x="33" y="15"/>
                  </a:cxn>
                  <a:cxn ang="0">
                    <a:pos x="33" y="8"/>
                  </a:cxn>
                  <a:cxn ang="0">
                    <a:pos x="22" y="0"/>
                  </a:cxn>
                  <a:cxn ang="0">
                    <a:pos x="11" y="0"/>
                  </a:cxn>
                  <a:cxn ang="0">
                    <a:pos x="11" y="0"/>
                  </a:cxn>
                  <a:cxn ang="0">
                    <a:pos x="0" y="8"/>
                  </a:cxn>
                  <a:cxn ang="0">
                    <a:pos x="0" y="15"/>
                  </a:cxn>
                  <a:cxn ang="0">
                    <a:pos x="11" y="23"/>
                  </a:cxn>
                  <a:cxn ang="0">
                    <a:pos x="22" y="23"/>
                  </a:cxn>
                </a:cxnLst>
                <a:pathLst>
                  <a:path w="33" h="23">
                    <a:moveTo>
                      <a:pt x="22" y="23"/>
                    </a:moveTo>
                    <a:lnTo>
                      <a:pt x="33" y="15"/>
                    </a:lnTo>
                    <a:lnTo>
                      <a:pt x="33" y="8"/>
                    </a:lnTo>
                    <a:lnTo>
                      <a:pt x="22" y="0"/>
                    </a:lnTo>
                    <a:lnTo>
                      <a:pt x="11" y="0"/>
                    </a:lnTo>
                    <a:lnTo>
                      <a:pt x="0" y="8"/>
                    </a:lnTo>
                    <a:lnTo>
                      <a:pt x="0" y="15"/>
                    </a:lnTo>
                    <a:lnTo>
                      <a:pt x="11" y="23"/>
                    </a:lnTo>
                    <a:lnTo>
                      <a:pt x="22" y="23"/>
                    </a:lnTo>
                    <a:close/>
                  </a:path>
                </a:pathLst>
              </a:custGeom>
              <a:solidFill>
                <a:srgbClr val="000000"/>
              </a:solidFill>
              <a:ln w="9525">
                <a:noFill/>
              </a:ln>
            </p:spPr>
            <p:txBody>
              <a:bodyPr/>
              <a:p>
                <a:endParaRPr lang="zh-CN" altLang="en-US"/>
              </a:p>
            </p:txBody>
          </p:sp>
          <p:sp>
            <p:nvSpPr>
              <p:cNvPr id="112795" name="Freeform 155"/>
              <p:cNvSpPr/>
              <p:nvPr/>
            </p:nvSpPr>
            <p:spPr>
              <a:xfrm>
                <a:off x="184" y="37"/>
                <a:ext cx="32" cy="23"/>
              </a:xfrm>
              <a:custGeom>
                <a:avLst/>
                <a:gdLst/>
                <a:ahLst/>
                <a:cxnLst>
                  <a:cxn ang="0">
                    <a:pos x="22" y="23"/>
                  </a:cxn>
                  <a:cxn ang="0">
                    <a:pos x="32" y="15"/>
                  </a:cxn>
                  <a:cxn ang="0">
                    <a:pos x="32" y="8"/>
                  </a:cxn>
                  <a:cxn ang="0">
                    <a:pos x="22" y="0"/>
                  </a:cxn>
                  <a:cxn ang="0">
                    <a:pos x="11" y="0"/>
                  </a:cxn>
                  <a:cxn ang="0">
                    <a:pos x="11" y="0"/>
                  </a:cxn>
                  <a:cxn ang="0">
                    <a:pos x="0" y="8"/>
                  </a:cxn>
                  <a:cxn ang="0">
                    <a:pos x="0" y="15"/>
                  </a:cxn>
                  <a:cxn ang="0">
                    <a:pos x="11" y="23"/>
                  </a:cxn>
                  <a:cxn ang="0">
                    <a:pos x="22" y="23"/>
                  </a:cxn>
                </a:cxnLst>
                <a:pathLst>
                  <a:path w="32" h="23">
                    <a:moveTo>
                      <a:pt x="22" y="23"/>
                    </a:moveTo>
                    <a:lnTo>
                      <a:pt x="32" y="15"/>
                    </a:lnTo>
                    <a:lnTo>
                      <a:pt x="32" y="8"/>
                    </a:lnTo>
                    <a:lnTo>
                      <a:pt x="22" y="0"/>
                    </a:lnTo>
                    <a:lnTo>
                      <a:pt x="11" y="0"/>
                    </a:lnTo>
                    <a:lnTo>
                      <a:pt x="0" y="8"/>
                    </a:lnTo>
                    <a:lnTo>
                      <a:pt x="0" y="15"/>
                    </a:lnTo>
                    <a:lnTo>
                      <a:pt x="11" y="23"/>
                    </a:lnTo>
                    <a:lnTo>
                      <a:pt x="22" y="23"/>
                    </a:lnTo>
                    <a:close/>
                  </a:path>
                </a:pathLst>
              </a:custGeom>
              <a:solidFill>
                <a:srgbClr val="000000"/>
              </a:solidFill>
              <a:ln w="9525">
                <a:noFill/>
              </a:ln>
            </p:spPr>
            <p:txBody>
              <a:bodyPr/>
              <a:p>
                <a:endParaRPr lang="zh-CN" altLang="en-US"/>
              </a:p>
            </p:txBody>
          </p:sp>
          <p:sp>
            <p:nvSpPr>
              <p:cNvPr id="112796" name="Freeform 156"/>
              <p:cNvSpPr/>
              <p:nvPr/>
            </p:nvSpPr>
            <p:spPr>
              <a:xfrm>
                <a:off x="130" y="52"/>
                <a:ext cx="21" cy="22"/>
              </a:xfrm>
              <a:custGeom>
                <a:avLst/>
                <a:gdLst/>
                <a:ahLst/>
                <a:cxnLst>
                  <a:cxn ang="0">
                    <a:pos x="21" y="22"/>
                  </a:cxn>
                  <a:cxn ang="0">
                    <a:pos x="21" y="8"/>
                  </a:cxn>
                  <a:cxn ang="0">
                    <a:pos x="21" y="8"/>
                  </a:cxn>
                  <a:cxn ang="0">
                    <a:pos x="11" y="0"/>
                  </a:cxn>
                  <a:cxn ang="0">
                    <a:pos x="11" y="0"/>
                  </a:cxn>
                  <a:cxn ang="0">
                    <a:pos x="11" y="0"/>
                  </a:cxn>
                  <a:cxn ang="0">
                    <a:pos x="0" y="8"/>
                  </a:cxn>
                  <a:cxn ang="0">
                    <a:pos x="0" y="8"/>
                  </a:cxn>
                  <a:cxn ang="0">
                    <a:pos x="11" y="15"/>
                  </a:cxn>
                  <a:cxn ang="0">
                    <a:pos x="21" y="22"/>
                  </a:cxn>
                </a:cxnLst>
                <a:pathLst>
                  <a:path w="21" h="22">
                    <a:moveTo>
                      <a:pt x="21" y="22"/>
                    </a:moveTo>
                    <a:lnTo>
                      <a:pt x="21" y="8"/>
                    </a:lnTo>
                    <a:lnTo>
                      <a:pt x="11" y="0"/>
                    </a:lnTo>
                    <a:lnTo>
                      <a:pt x="0" y="8"/>
                    </a:lnTo>
                    <a:lnTo>
                      <a:pt x="11" y="15"/>
                    </a:lnTo>
                    <a:lnTo>
                      <a:pt x="21" y="22"/>
                    </a:lnTo>
                    <a:close/>
                  </a:path>
                </a:pathLst>
              </a:custGeom>
              <a:solidFill>
                <a:srgbClr val="000000"/>
              </a:solidFill>
              <a:ln w="9525">
                <a:noFill/>
              </a:ln>
            </p:spPr>
            <p:txBody>
              <a:bodyPr/>
              <a:p>
                <a:endParaRPr lang="zh-CN" altLang="en-US"/>
              </a:p>
            </p:txBody>
          </p:sp>
          <p:sp>
            <p:nvSpPr>
              <p:cNvPr id="112797" name="Freeform 157"/>
              <p:cNvSpPr/>
              <p:nvPr/>
            </p:nvSpPr>
            <p:spPr>
              <a:xfrm>
                <a:off x="65" y="60"/>
                <a:ext cx="32" cy="22"/>
              </a:xfrm>
              <a:custGeom>
                <a:avLst/>
                <a:gdLst/>
                <a:ahLst/>
                <a:cxnLst>
                  <a:cxn ang="0">
                    <a:pos x="21" y="22"/>
                  </a:cxn>
                  <a:cxn ang="0">
                    <a:pos x="32" y="14"/>
                  </a:cxn>
                  <a:cxn ang="0">
                    <a:pos x="32" y="7"/>
                  </a:cxn>
                  <a:cxn ang="0">
                    <a:pos x="21" y="0"/>
                  </a:cxn>
                  <a:cxn ang="0">
                    <a:pos x="11" y="0"/>
                  </a:cxn>
                  <a:cxn ang="0">
                    <a:pos x="11" y="0"/>
                  </a:cxn>
                  <a:cxn ang="0">
                    <a:pos x="0" y="7"/>
                  </a:cxn>
                  <a:cxn ang="0">
                    <a:pos x="0" y="14"/>
                  </a:cxn>
                  <a:cxn ang="0">
                    <a:pos x="11" y="22"/>
                  </a:cxn>
                  <a:cxn ang="0">
                    <a:pos x="21" y="22"/>
                  </a:cxn>
                </a:cxnLst>
                <a:pathLst>
                  <a:path w="32" h="22">
                    <a:moveTo>
                      <a:pt x="21" y="22"/>
                    </a:moveTo>
                    <a:lnTo>
                      <a:pt x="32" y="14"/>
                    </a:lnTo>
                    <a:lnTo>
                      <a:pt x="32" y="7"/>
                    </a:lnTo>
                    <a:lnTo>
                      <a:pt x="21" y="0"/>
                    </a:lnTo>
                    <a:lnTo>
                      <a:pt x="11" y="0"/>
                    </a:lnTo>
                    <a:lnTo>
                      <a:pt x="0" y="7"/>
                    </a:lnTo>
                    <a:lnTo>
                      <a:pt x="0" y="14"/>
                    </a:lnTo>
                    <a:lnTo>
                      <a:pt x="11" y="22"/>
                    </a:lnTo>
                    <a:lnTo>
                      <a:pt x="21" y="22"/>
                    </a:lnTo>
                    <a:close/>
                  </a:path>
                </a:pathLst>
              </a:custGeom>
              <a:solidFill>
                <a:srgbClr val="000000"/>
              </a:solidFill>
              <a:ln w="9525">
                <a:noFill/>
              </a:ln>
            </p:spPr>
            <p:txBody>
              <a:bodyPr/>
              <a:p>
                <a:endParaRPr lang="zh-CN" altLang="en-US"/>
              </a:p>
            </p:txBody>
          </p:sp>
          <p:sp>
            <p:nvSpPr>
              <p:cNvPr id="112798" name="Freeform 158"/>
              <p:cNvSpPr/>
              <p:nvPr/>
            </p:nvSpPr>
            <p:spPr>
              <a:xfrm>
                <a:off x="0" y="74"/>
                <a:ext cx="32" cy="23"/>
              </a:xfrm>
              <a:custGeom>
                <a:avLst/>
                <a:gdLst/>
                <a:ahLst/>
                <a:cxnLst>
                  <a:cxn ang="0">
                    <a:pos x="21" y="23"/>
                  </a:cxn>
                  <a:cxn ang="0">
                    <a:pos x="32" y="15"/>
                  </a:cxn>
                  <a:cxn ang="0">
                    <a:pos x="32" y="8"/>
                  </a:cxn>
                  <a:cxn ang="0">
                    <a:pos x="21" y="0"/>
                  </a:cxn>
                  <a:cxn ang="0">
                    <a:pos x="10" y="0"/>
                  </a:cxn>
                  <a:cxn ang="0">
                    <a:pos x="10" y="0"/>
                  </a:cxn>
                  <a:cxn ang="0">
                    <a:pos x="0" y="8"/>
                  </a:cxn>
                  <a:cxn ang="0">
                    <a:pos x="0" y="15"/>
                  </a:cxn>
                  <a:cxn ang="0">
                    <a:pos x="10" y="23"/>
                  </a:cxn>
                  <a:cxn ang="0">
                    <a:pos x="21" y="23"/>
                  </a:cxn>
                </a:cxnLst>
                <a:pathLst>
                  <a:path w="32" h="23">
                    <a:moveTo>
                      <a:pt x="21" y="23"/>
                    </a:moveTo>
                    <a:lnTo>
                      <a:pt x="32" y="15"/>
                    </a:lnTo>
                    <a:lnTo>
                      <a:pt x="32" y="8"/>
                    </a:lnTo>
                    <a:lnTo>
                      <a:pt x="21" y="0"/>
                    </a:lnTo>
                    <a:lnTo>
                      <a:pt x="10" y="0"/>
                    </a:lnTo>
                    <a:lnTo>
                      <a:pt x="0" y="8"/>
                    </a:lnTo>
                    <a:lnTo>
                      <a:pt x="0" y="15"/>
                    </a:lnTo>
                    <a:lnTo>
                      <a:pt x="10" y="23"/>
                    </a:lnTo>
                    <a:lnTo>
                      <a:pt x="21" y="23"/>
                    </a:lnTo>
                    <a:close/>
                  </a:path>
                </a:pathLst>
              </a:custGeom>
              <a:solidFill>
                <a:srgbClr val="000000"/>
              </a:solidFill>
              <a:ln w="9525">
                <a:noFill/>
              </a:ln>
            </p:spPr>
            <p:txBody>
              <a:bodyPr/>
              <a:p>
                <a:endParaRPr lang="zh-CN" altLang="en-US"/>
              </a:p>
            </p:txBody>
          </p:sp>
        </p:grpSp>
        <p:grpSp>
          <p:nvGrpSpPr>
            <p:cNvPr id="112799" name="组合 112799"/>
            <p:cNvGrpSpPr/>
            <p:nvPr/>
          </p:nvGrpSpPr>
          <p:grpSpPr>
            <a:xfrm>
              <a:off x="2288" y="1517"/>
              <a:ext cx="650" cy="97"/>
              <a:chOff x="0" y="0"/>
              <a:chExt cx="650" cy="97"/>
            </a:xfrm>
          </p:grpSpPr>
          <p:sp>
            <p:nvSpPr>
              <p:cNvPr id="112800" name="Freeform 160"/>
              <p:cNvSpPr/>
              <p:nvPr/>
            </p:nvSpPr>
            <p:spPr>
              <a:xfrm>
                <a:off x="43" y="30"/>
                <a:ext cx="22" cy="23"/>
              </a:xfrm>
              <a:custGeom>
                <a:avLst/>
                <a:gdLst/>
                <a:ahLst/>
                <a:cxnLst>
                  <a:cxn ang="0">
                    <a:pos x="22" y="0"/>
                  </a:cxn>
                  <a:cxn ang="0">
                    <a:pos x="11" y="0"/>
                  </a:cxn>
                  <a:cxn ang="0">
                    <a:pos x="0" y="8"/>
                  </a:cxn>
                  <a:cxn ang="0">
                    <a:pos x="0" y="8"/>
                  </a:cxn>
                  <a:cxn ang="0">
                    <a:pos x="11" y="23"/>
                  </a:cxn>
                  <a:cxn ang="0">
                    <a:pos x="11" y="23"/>
                  </a:cxn>
                  <a:cxn ang="0">
                    <a:pos x="11" y="15"/>
                  </a:cxn>
                  <a:cxn ang="0">
                    <a:pos x="22" y="8"/>
                  </a:cxn>
                  <a:cxn ang="0">
                    <a:pos x="22" y="8"/>
                  </a:cxn>
                  <a:cxn ang="0">
                    <a:pos x="22" y="0"/>
                  </a:cxn>
                </a:cxnLst>
                <a:pathLst>
                  <a:path w="22" h="23">
                    <a:moveTo>
                      <a:pt x="22" y="0"/>
                    </a:moveTo>
                    <a:lnTo>
                      <a:pt x="11" y="0"/>
                    </a:lnTo>
                    <a:lnTo>
                      <a:pt x="0" y="8"/>
                    </a:lnTo>
                    <a:lnTo>
                      <a:pt x="11" y="23"/>
                    </a:lnTo>
                    <a:lnTo>
                      <a:pt x="11" y="15"/>
                    </a:lnTo>
                    <a:lnTo>
                      <a:pt x="22" y="8"/>
                    </a:lnTo>
                    <a:lnTo>
                      <a:pt x="22" y="0"/>
                    </a:lnTo>
                    <a:close/>
                  </a:path>
                </a:pathLst>
              </a:custGeom>
              <a:solidFill>
                <a:srgbClr val="000000"/>
              </a:solidFill>
              <a:ln w="9525">
                <a:noFill/>
              </a:ln>
            </p:spPr>
            <p:txBody>
              <a:bodyPr/>
              <a:p>
                <a:endParaRPr lang="zh-CN" altLang="en-US"/>
              </a:p>
            </p:txBody>
          </p:sp>
          <p:sp>
            <p:nvSpPr>
              <p:cNvPr id="112801" name="Freeform 161"/>
              <p:cNvSpPr/>
              <p:nvPr/>
            </p:nvSpPr>
            <p:spPr>
              <a:xfrm>
                <a:off x="97" y="3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02" name="Freeform 162"/>
              <p:cNvSpPr/>
              <p:nvPr/>
            </p:nvSpPr>
            <p:spPr>
              <a:xfrm>
                <a:off x="162" y="3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03" name="Freeform 163"/>
              <p:cNvSpPr/>
              <p:nvPr/>
            </p:nvSpPr>
            <p:spPr>
              <a:xfrm>
                <a:off x="227" y="3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04" name="Freeform 164"/>
              <p:cNvSpPr/>
              <p:nvPr/>
            </p:nvSpPr>
            <p:spPr>
              <a:xfrm>
                <a:off x="293" y="30"/>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05" name="Freeform 165"/>
              <p:cNvSpPr/>
              <p:nvPr/>
            </p:nvSpPr>
            <p:spPr>
              <a:xfrm>
                <a:off x="358" y="30"/>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06" name="Freeform 166"/>
              <p:cNvSpPr/>
              <p:nvPr/>
            </p:nvSpPr>
            <p:spPr>
              <a:xfrm>
                <a:off x="423" y="30"/>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07" name="Freeform 167"/>
              <p:cNvSpPr/>
              <p:nvPr/>
            </p:nvSpPr>
            <p:spPr>
              <a:xfrm>
                <a:off x="488" y="30"/>
                <a:ext cx="32" cy="23"/>
              </a:xfrm>
              <a:custGeom>
                <a:avLst/>
                <a:gdLst/>
                <a:ahLst/>
                <a:cxnLst>
                  <a:cxn ang="0">
                    <a:pos x="21" y="0"/>
                  </a:cxn>
                  <a:cxn ang="0">
                    <a:pos x="11" y="0"/>
                  </a:cxn>
                  <a:cxn ang="0">
                    <a:pos x="0" y="8"/>
                  </a:cxn>
                  <a:cxn ang="0">
                    <a:pos x="0" y="15"/>
                  </a:cxn>
                  <a:cxn ang="0">
                    <a:pos x="11" y="23"/>
                  </a:cxn>
                  <a:cxn ang="0">
                    <a:pos x="21" y="23"/>
                  </a:cxn>
                  <a:cxn ang="0">
                    <a:pos x="21" y="15"/>
                  </a:cxn>
                  <a:cxn ang="0">
                    <a:pos x="32" y="8"/>
                  </a:cxn>
                  <a:cxn ang="0">
                    <a:pos x="32" y="8"/>
                  </a:cxn>
                  <a:cxn ang="0">
                    <a:pos x="32" y="0"/>
                  </a:cxn>
                  <a:cxn ang="0">
                    <a:pos x="21" y="0"/>
                  </a:cxn>
                </a:cxnLst>
                <a:pathLst>
                  <a:path w="32" h="23">
                    <a:moveTo>
                      <a:pt x="21" y="0"/>
                    </a:moveTo>
                    <a:lnTo>
                      <a:pt x="11" y="0"/>
                    </a:lnTo>
                    <a:lnTo>
                      <a:pt x="0" y="8"/>
                    </a:lnTo>
                    <a:lnTo>
                      <a:pt x="0" y="15"/>
                    </a:lnTo>
                    <a:lnTo>
                      <a:pt x="11"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08" name="Freeform 168"/>
              <p:cNvSpPr/>
              <p:nvPr/>
            </p:nvSpPr>
            <p:spPr>
              <a:xfrm>
                <a:off x="553" y="30"/>
                <a:ext cx="32" cy="23"/>
              </a:xfrm>
              <a:custGeom>
                <a:avLst/>
                <a:gdLst/>
                <a:ahLst/>
                <a:cxnLst>
                  <a:cxn ang="0">
                    <a:pos x="21" y="0"/>
                  </a:cxn>
                  <a:cxn ang="0">
                    <a:pos x="11" y="0"/>
                  </a:cxn>
                  <a:cxn ang="0">
                    <a:pos x="0" y="8"/>
                  </a:cxn>
                  <a:cxn ang="0">
                    <a:pos x="0" y="15"/>
                  </a:cxn>
                  <a:cxn ang="0">
                    <a:pos x="11" y="23"/>
                  </a:cxn>
                  <a:cxn ang="0">
                    <a:pos x="21" y="23"/>
                  </a:cxn>
                  <a:cxn ang="0">
                    <a:pos x="21" y="15"/>
                  </a:cxn>
                  <a:cxn ang="0">
                    <a:pos x="32" y="8"/>
                  </a:cxn>
                  <a:cxn ang="0">
                    <a:pos x="32" y="8"/>
                  </a:cxn>
                  <a:cxn ang="0">
                    <a:pos x="32" y="0"/>
                  </a:cxn>
                  <a:cxn ang="0">
                    <a:pos x="21" y="0"/>
                  </a:cxn>
                </a:cxnLst>
                <a:pathLst>
                  <a:path w="32" h="23">
                    <a:moveTo>
                      <a:pt x="21" y="0"/>
                    </a:moveTo>
                    <a:lnTo>
                      <a:pt x="11" y="0"/>
                    </a:lnTo>
                    <a:lnTo>
                      <a:pt x="0" y="8"/>
                    </a:lnTo>
                    <a:lnTo>
                      <a:pt x="0" y="15"/>
                    </a:lnTo>
                    <a:lnTo>
                      <a:pt x="11"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09" name="Freeform 169"/>
              <p:cNvSpPr/>
              <p:nvPr/>
            </p:nvSpPr>
            <p:spPr>
              <a:xfrm>
                <a:off x="618" y="30"/>
                <a:ext cx="32" cy="23"/>
              </a:xfrm>
              <a:custGeom>
                <a:avLst/>
                <a:gdLst/>
                <a:ahLst/>
                <a:cxnLst>
                  <a:cxn ang="0">
                    <a:pos x="21" y="0"/>
                  </a:cxn>
                  <a:cxn ang="0">
                    <a:pos x="11" y="0"/>
                  </a:cxn>
                  <a:cxn ang="0">
                    <a:pos x="0" y="8"/>
                  </a:cxn>
                  <a:cxn ang="0">
                    <a:pos x="0" y="15"/>
                  </a:cxn>
                  <a:cxn ang="0">
                    <a:pos x="11" y="23"/>
                  </a:cxn>
                  <a:cxn ang="0">
                    <a:pos x="21" y="23"/>
                  </a:cxn>
                  <a:cxn ang="0">
                    <a:pos x="21" y="15"/>
                  </a:cxn>
                  <a:cxn ang="0">
                    <a:pos x="32" y="8"/>
                  </a:cxn>
                  <a:cxn ang="0">
                    <a:pos x="32" y="8"/>
                  </a:cxn>
                  <a:cxn ang="0">
                    <a:pos x="32" y="0"/>
                  </a:cxn>
                  <a:cxn ang="0">
                    <a:pos x="21" y="0"/>
                  </a:cxn>
                </a:cxnLst>
                <a:pathLst>
                  <a:path w="32" h="23">
                    <a:moveTo>
                      <a:pt x="21" y="0"/>
                    </a:moveTo>
                    <a:lnTo>
                      <a:pt x="11" y="0"/>
                    </a:lnTo>
                    <a:lnTo>
                      <a:pt x="0" y="8"/>
                    </a:lnTo>
                    <a:lnTo>
                      <a:pt x="0" y="15"/>
                    </a:lnTo>
                    <a:lnTo>
                      <a:pt x="11"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10" name="Oval 170"/>
              <p:cNvSpPr/>
              <p:nvPr/>
            </p:nvSpPr>
            <p:spPr>
              <a:xfrm>
                <a:off x="0" y="0"/>
                <a:ext cx="141" cy="97"/>
              </a:xfrm>
              <a:prstGeom prst="ellipse">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grpSp>
          <p:nvGrpSpPr>
            <p:cNvPr id="112811" name="组合 112811"/>
            <p:cNvGrpSpPr/>
            <p:nvPr/>
          </p:nvGrpSpPr>
          <p:grpSpPr>
            <a:xfrm>
              <a:off x="2732" y="1039"/>
              <a:ext cx="271" cy="112"/>
              <a:chOff x="0" y="0"/>
              <a:chExt cx="271" cy="112"/>
            </a:xfrm>
          </p:grpSpPr>
          <p:sp>
            <p:nvSpPr>
              <p:cNvPr id="112812" name="Freeform 172"/>
              <p:cNvSpPr/>
              <p:nvPr/>
            </p:nvSpPr>
            <p:spPr>
              <a:xfrm>
                <a:off x="239" y="45"/>
                <a:ext cx="32" cy="22"/>
              </a:xfrm>
              <a:custGeom>
                <a:avLst/>
                <a:gdLst/>
                <a:ahLst/>
                <a:cxnLst>
                  <a:cxn ang="0">
                    <a:pos x="32" y="22"/>
                  </a:cxn>
                  <a:cxn ang="0">
                    <a:pos x="32" y="7"/>
                  </a:cxn>
                  <a:cxn ang="0">
                    <a:pos x="32" y="7"/>
                  </a:cxn>
                  <a:cxn ang="0">
                    <a:pos x="22" y="0"/>
                  </a:cxn>
                  <a:cxn ang="0">
                    <a:pos x="22" y="0"/>
                  </a:cxn>
                  <a:cxn ang="0">
                    <a:pos x="11" y="0"/>
                  </a:cxn>
                  <a:cxn ang="0">
                    <a:pos x="0" y="7"/>
                  </a:cxn>
                  <a:cxn ang="0">
                    <a:pos x="0" y="15"/>
                  </a:cxn>
                  <a:cxn ang="0">
                    <a:pos x="11" y="22"/>
                  </a:cxn>
                  <a:cxn ang="0">
                    <a:pos x="22" y="22"/>
                  </a:cxn>
                  <a:cxn ang="0">
                    <a:pos x="32" y="22"/>
                  </a:cxn>
                </a:cxnLst>
                <a:pathLst>
                  <a:path w="32" h="22">
                    <a:moveTo>
                      <a:pt x="32" y="22"/>
                    </a:moveTo>
                    <a:lnTo>
                      <a:pt x="32" y="7"/>
                    </a:lnTo>
                    <a:lnTo>
                      <a:pt x="22" y="0"/>
                    </a:lnTo>
                    <a:lnTo>
                      <a:pt x="11" y="0"/>
                    </a:lnTo>
                    <a:lnTo>
                      <a:pt x="0" y="7"/>
                    </a:lnTo>
                    <a:lnTo>
                      <a:pt x="0" y="15"/>
                    </a:lnTo>
                    <a:lnTo>
                      <a:pt x="11" y="22"/>
                    </a:lnTo>
                    <a:lnTo>
                      <a:pt x="22" y="22"/>
                    </a:lnTo>
                    <a:lnTo>
                      <a:pt x="32" y="22"/>
                    </a:lnTo>
                    <a:close/>
                  </a:path>
                </a:pathLst>
              </a:custGeom>
              <a:solidFill>
                <a:srgbClr val="000000"/>
              </a:solidFill>
              <a:ln w="9525">
                <a:noFill/>
              </a:ln>
            </p:spPr>
            <p:txBody>
              <a:bodyPr/>
              <a:p>
                <a:endParaRPr lang="zh-CN" altLang="en-US"/>
              </a:p>
            </p:txBody>
          </p:sp>
          <p:sp>
            <p:nvSpPr>
              <p:cNvPr id="112813" name="Freeform 173"/>
              <p:cNvSpPr/>
              <p:nvPr/>
            </p:nvSpPr>
            <p:spPr>
              <a:xfrm>
                <a:off x="174" y="45"/>
                <a:ext cx="32" cy="22"/>
              </a:xfrm>
              <a:custGeom>
                <a:avLst/>
                <a:gdLst/>
                <a:ahLst/>
                <a:cxnLst>
                  <a:cxn ang="0">
                    <a:pos x="32" y="22"/>
                  </a:cxn>
                  <a:cxn ang="0">
                    <a:pos x="32" y="7"/>
                  </a:cxn>
                  <a:cxn ang="0">
                    <a:pos x="32" y="7"/>
                  </a:cxn>
                  <a:cxn ang="0">
                    <a:pos x="21" y="0"/>
                  </a:cxn>
                  <a:cxn ang="0">
                    <a:pos x="21" y="0"/>
                  </a:cxn>
                  <a:cxn ang="0">
                    <a:pos x="11" y="0"/>
                  </a:cxn>
                  <a:cxn ang="0">
                    <a:pos x="0" y="7"/>
                  </a:cxn>
                  <a:cxn ang="0">
                    <a:pos x="0" y="15"/>
                  </a:cxn>
                  <a:cxn ang="0">
                    <a:pos x="11" y="22"/>
                  </a:cxn>
                  <a:cxn ang="0">
                    <a:pos x="21" y="22"/>
                  </a:cxn>
                  <a:cxn ang="0">
                    <a:pos x="32" y="22"/>
                  </a:cxn>
                </a:cxnLst>
                <a:pathLst>
                  <a:path w="32" h="22">
                    <a:moveTo>
                      <a:pt x="32" y="22"/>
                    </a:moveTo>
                    <a:lnTo>
                      <a:pt x="32" y="7"/>
                    </a:lnTo>
                    <a:lnTo>
                      <a:pt x="21" y="0"/>
                    </a:lnTo>
                    <a:lnTo>
                      <a:pt x="11" y="0"/>
                    </a:lnTo>
                    <a:lnTo>
                      <a:pt x="0" y="7"/>
                    </a:lnTo>
                    <a:lnTo>
                      <a:pt x="0" y="15"/>
                    </a:lnTo>
                    <a:lnTo>
                      <a:pt x="11" y="22"/>
                    </a:lnTo>
                    <a:lnTo>
                      <a:pt x="21" y="22"/>
                    </a:lnTo>
                    <a:lnTo>
                      <a:pt x="32" y="22"/>
                    </a:lnTo>
                    <a:close/>
                  </a:path>
                </a:pathLst>
              </a:custGeom>
              <a:solidFill>
                <a:srgbClr val="000000"/>
              </a:solidFill>
              <a:ln w="9525">
                <a:noFill/>
              </a:ln>
            </p:spPr>
            <p:txBody>
              <a:bodyPr/>
              <a:p>
                <a:endParaRPr lang="zh-CN" altLang="en-US"/>
              </a:p>
            </p:txBody>
          </p:sp>
          <p:sp>
            <p:nvSpPr>
              <p:cNvPr id="112814" name="Freeform 174"/>
              <p:cNvSpPr/>
              <p:nvPr/>
            </p:nvSpPr>
            <p:spPr>
              <a:xfrm>
                <a:off x="109" y="45"/>
                <a:ext cx="32" cy="22"/>
              </a:xfrm>
              <a:custGeom>
                <a:avLst/>
                <a:gdLst/>
                <a:ahLst/>
                <a:cxnLst>
                  <a:cxn ang="0">
                    <a:pos x="32" y="22"/>
                  </a:cxn>
                  <a:cxn ang="0">
                    <a:pos x="32" y="7"/>
                  </a:cxn>
                  <a:cxn ang="0">
                    <a:pos x="32" y="7"/>
                  </a:cxn>
                  <a:cxn ang="0">
                    <a:pos x="21" y="0"/>
                  </a:cxn>
                  <a:cxn ang="0">
                    <a:pos x="21" y="0"/>
                  </a:cxn>
                  <a:cxn ang="0">
                    <a:pos x="11" y="0"/>
                  </a:cxn>
                  <a:cxn ang="0">
                    <a:pos x="0" y="7"/>
                  </a:cxn>
                  <a:cxn ang="0">
                    <a:pos x="0" y="15"/>
                  </a:cxn>
                  <a:cxn ang="0">
                    <a:pos x="11" y="22"/>
                  </a:cxn>
                  <a:cxn ang="0">
                    <a:pos x="21" y="22"/>
                  </a:cxn>
                  <a:cxn ang="0">
                    <a:pos x="32" y="22"/>
                  </a:cxn>
                </a:cxnLst>
                <a:pathLst>
                  <a:path w="32" h="22">
                    <a:moveTo>
                      <a:pt x="32" y="22"/>
                    </a:moveTo>
                    <a:lnTo>
                      <a:pt x="32" y="7"/>
                    </a:lnTo>
                    <a:lnTo>
                      <a:pt x="21" y="0"/>
                    </a:lnTo>
                    <a:lnTo>
                      <a:pt x="11" y="0"/>
                    </a:lnTo>
                    <a:lnTo>
                      <a:pt x="0" y="7"/>
                    </a:lnTo>
                    <a:lnTo>
                      <a:pt x="0" y="15"/>
                    </a:lnTo>
                    <a:lnTo>
                      <a:pt x="11" y="22"/>
                    </a:lnTo>
                    <a:lnTo>
                      <a:pt x="21" y="22"/>
                    </a:lnTo>
                    <a:lnTo>
                      <a:pt x="32" y="22"/>
                    </a:lnTo>
                    <a:close/>
                  </a:path>
                </a:pathLst>
              </a:custGeom>
              <a:solidFill>
                <a:srgbClr val="000000"/>
              </a:solidFill>
              <a:ln w="9525">
                <a:noFill/>
              </a:ln>
            </p:spPr>
            <p:txBody>
              <a:bodyPr/>
              <a:p>
                <a:endParaRPr lang="zh-CN" altLang="en-US"/>
              </a:p>
            </p:txBody>
          </p:sp>
          <p:sp>
            <p:nvSpPr>
              <p:cNvPr id="112815" name="Freeform 175"/>
              <p:cNvSpPr/>
              <p:nvPr/>
            </p:nvSpPr>
            <p:spPr>
              <a:xfrm>
                <a:off x="44" y="45"/>
                <a:ext cx="32" cy="22"/>
              </a:xfrm>
              <a:custGeom>
                <a:avLst/>
                <a:gdLst/>
                <a:ahLst/>
                <a:cxnLst>
                  <a:cxn ang="0">
                    <a:pos x="32" y="22"/>
                  </a:cxn>
                  <a:cxn ang="0">
                    <a:pos x="32" y="7"/>
                  </a:cxn>
                  <a:cxn ang="0">
                    <a:pos x="32" y="7"/>
                  </a:cxn>
                  <a:cxn ang="0">
                    <a:pos x="21" y="0"/>
                  </a:cxn>
                  <a:cxn ang="0">
                    <a:pos x="21" y="0"/>
                  </a:cxn>
                  <a:cxn ang="0">
                    <a:pos x="11" y="0"/>
                  </a:cxn>
                  <a:cxn ang="0">
                    <a:pos x="0" y="7"/>
                  </a:cxn>
                  <a:cxn ang="0">
                    <a:pos x="0" y="15"/>
                  </a:cxn>
                  <a:cxn ang="0">
                    <a:pos x="11" y="22"/>
                  </a:cxn>
                  <a:cxn ang="0">
                    <a:pos x="21" y="22"/>
                  </a:cxn>
                  <a:cxn ang="0">
                    <a:pos x="32" y="22"/>
                  </a:cxn>
                </a:cxnLst>
                <a:pathLst>
                  <a:path w="32" h="22">
                    <a:moveTo>
                      <a:pt x="32" y="22"/>
                    </a:moveTo>
                    <a:lnTo>
                      <a:pt x="32" y="7"/>
                    </a:lnTo>
                    <a:lnTo>
                      <a:pt x="21" y="0"/>
                    </a:lnTo>
                    <a:lnTo>
                      <a:pt x="11" y="0"/>
                    </a:lnTo>
                    <a:lnTo>
                      <a:pt x="0" y="7"/>
                    </a:lnTo>
                    <a:lnTo>
                      <a:pt x="0" y="15"/>
                    </a:lnTo>
                    <a:lnTo>
                      <a:pt x="11" y="22"/>
                    </a:lnTo>
                    <a:lnTo>
                      <a:pt x="21" y="22"/>
                    </a:lnTo>
                    <a:lnTo>
                      <a:pt x="32" y="22"/>
                    </a:lnTo>
                    <a:close/>
                  </a:path>
                </a:pathLst>
              </a:custGeom>
              <a:solidFill>
                <a:srgbClr val="000000"/>
              </a:solidFill>
              <a:ln w="9525">
                <a:noFill/>
              </a:ln>
            </p:spPr>
            <p:txBody>
              <a:bodyPr/>
              <a:p>
                <a:endParaRPr lang="zh-CN" altLang="en-US"/>
              </a:p>
            </p:txBody>
          </p:sp>
          <p:sp>
            <p:nvSpPr>
              <p:cNvPr id="112816" name="Freeform 176"/>
              <p:cNvSpPr/>
              <p:nvPr/>
            </p:nvSpPr>
            <p:spPr>
              <a:xfrm>
                <a:off x="0" y="0"/>
                <a:ext cx="163" cy="112"/>
              </a:xfrm>
              <a:custGeom>
                <a:avLst/>
                <a:gdLst/>
                <a:ahLst/>
                <a:cxnLst>
                  <a:cxn ang="0">
                    <a:pos x="163" y="0"/>
                  </a:cxn>
                  <a:cxn ang="0">
                    <a:pos x="0" y="52"/>
                  </a:cxn>
                  <a:cxn ang="0">
                    <a:pos x="163" y="112"/>
                  </a:cxn>
                </a:cxnLst>
                <a:pathLst>
                  <a:path w="163" h="112">
                    <a:moveTo>
                      <a:pt x="163" y="0"/>
                    </a:moveTo>
                    <a:lnTo>
                      <a:pt x="0" y="52"/>
                    </a:lnTo>
                    <a:lnTo>
                      <a:pt x="163" y="112"/>
                    </a:lnTo>
                  </a:path>
                </a:pathLst>
              </a:custGeom>
              <a:noFill/>
              <a:ln w="52388" cap="flat" cmpd="sng">
                <a:solidFill>
                  <a:srgbClr val="000000"/>
                </a:solidFill>
                <a:prstDash val="solid"/>
                <a:round/>
                <a:headEnd type="none" w="med" len="med"/>
                <a:tailEnd type="none" w="med" len="med"/>
              </a:ln>
            </p:spPr>
            <p:txBody>
              <a:bodyPr/>
              <a:p>
                <a:endParaRPr lang="zh-CN" altLang="en-US"/>
              </a:p>
            </p:txBody>
          </p:sp>
        </p:grpSp>
        <p:grpSp>
          <p:nvGrpSpPr>
            <p:cNvPr id="112817" name="组合 112817"/>
            <p:cNvGrpSpPr/>
            <p:nvPr/>
          </p:nvGrpSpPr>
          <p:grpSpPr>
            <a:xfrm>
              <a:off x="2982" y="1084"/>
              <a:ext cx="32" cy="463"/>
              <a:chOff x="0" y="0"/>
              <a:chExt cx="32" cy="463"/>
            </a:xfrm>
          </p:grpSpPr>
          <p:sp>
            <p:nvSpPr>
              <p:cNvPr id="112818" name="Freeform 178"/>
              <p:cNvSpPr/>
              <p:nvPr/>
            </p:nvSpPr>
            <p:spPr>
              <a:xfrm>
                <a:off x="0" y="0"/>
                <a:ext cx="32" cy="15"/>
              </a:xfrm>
              <a:custGeom>
                <a:avLst/>
                <a:gdLst/>
                <a:ahLst/>
                <a:cxnLst>
                  <a:cxn ang="0">
                    <a:pos x="32" y="15"/>
                  </a:cxn>
                  <a:cxn ang="0">
                    <a:pos x="21" y="7"/>
                  </a:cxn>
                  <a:cxn ang="0">
                    <a:pos x="11" y="0"/>
                  </a:cxn>
                  <a:cxn ang="0">
                    <a:pos x="11" y="0"/>
                  </a:cxn>
                  <a:cxn ang="0">
                    <a:pos x="0" y="7"/>
                  </a:cxn>
                  <a:cxn ang="0">
                    <a:pos x="0" y="7"/>
                  </a:cxn>
                  <a:cxn ang="0">
                    <a:pos x="0" y="7"/>
                  </a:cxn>
                  <a:cxn ang="0">
                    <a:pos x="11" y="15"/>
                  </a:cxn>
                  <a:cxn ang="0">
                    <a:pos x="11" y="15"/>
                  </a:cxn>
                  <a:cxn ang="0">
                    <a:pos x="32" y="15"/>
                  </a:cxn>
                </a:cxnLst>
                <a:pathLst>
                  <a:path w="32" h="15">
                    <a:moveTo>
                      <a:pt x="32" y="15"/>
                    </a:moveTo>
                    <a:lnTo>
                      <a:pt x="21" y="7"/>
                    </a:lnTo>
                    <a:lnTo>
                      <a:pt x="11" y="0"/>
                    </a:lnTo>
                    <a:lnTo>
                      <a:pt x="0" y="7"/>
                    </a:lnTo>
                    <a:lnTo>
                      <a:pt x="11" y="15"/>
                    </a:lnTo>
                    <a:lnTo>
                      <a:pt x="32" y="15"/>
                    </a:lnTo>
                    <a:close/>
                  </a:path>
                </a:pathLst>
              </a:custGeom>
              <a:solidFill>
                <a:srgbClr val="000000"/>
              </a:solidFill>
              <a:ln w="9525">
                <a:noFill/>
              </a:ln>
            </p:spPr>
            <p:txBody>
              <a:bodyPr/>
              <a:p>
                <a:endParaRPr lang="zh-CN" altLang="en-US"/>
              </a:p>
            </p:txBody>
          </p:sp>
          <p:sp>
            <p:nvSpPr>
              <p:cNvPr id="112819" name="Freeform 179"/>
              <p:cNvSpPr/>
              <p:nvPr/>
            </p:nvSpPr>
            <p:spPr>
              <a:xfrm>
                <a:off x="0" y="37"/>
                <a:ext cx="32" cy="22"/>
              </a:xfrm>
              <a:custGeom>
                <a:avLst/>
                <a:gdLst/>
                <a:ahLst/>
                <a:cxnLst>
                  <a:cxn ang="0">
                    <a:pos x="32" y="15"/>
                  </a:cxn>
                  <a:cxn ang="0">
                    <a:pos x="32" y="8"/>
                  </a:cxn>
                  <a:cxn ang="0">
                    <a:pos x="21" y="0"/>
                  </a:cxn>
                  <a:cxn ang="0">
                    <a:pos x="11" y="0"/>
                  </a:cxn>
                  <a:cxn ang="0">
                    <a:pos x="0" y="8"/>
                  </a:cxn>
                  <a:cxn ang="0">
                    <a:pos x="0" y="15"/>
                  </a:cxn>
                  <a:cxn ang="0">
                    <a:pos x="0" y="15"/>
                  </a:cxn>
                  <a:cxn ang="0">
                    <a:pos x="11" y="22"/>
                  </a:cxn>
                  <a:cxn ang="0">
                    <a:pos x="11" y="22"/>
                  </a:cxn>
                  <a:cxn ang="0">
                    <a:pos x="32" y="22"/>
                  </a:cxn>
                  <a:cxn ang="0">
                    <a:pos x="32" y="15"/>
                  </a:cxn>
                </a:cxnLst>
                <a:pathLst>
                  <a:path w="32" h="22">
                    <a:moveTo>
                      <a:pt x="32" y="15"/>
                    </a:moveTo>
                    <a:lnTo>
                      <a:pt x="32" y="8"/>
                    </a:lnTo>
                    <a:lnTo>
                      <a:pt x="21" y="0"/>
                    </a:lnTo>
                    <a:lnTo>
                      <a:pt x="11" y="0"/>
                    </a:lnTo>
                    <a:lnTo>
                      <a:pt x="0" y="8"/>
                    </a:lnTo>
                    <a:lnTo>
                      <a:pt x="0" y="15"/>
                    </a:lnTo>
                    <a:lnTo>
                      <a:pt x="11" y="22"/>
                    </a:lnTo>
                    <a:lnTo>
                      <a:pt x="32" y="22"/>
                    </a:lnTo>
                    <a:lnTo>
                      <a:pt x="32" y="15"/>
                    </a:lnTo>
                    <a:close/>
                  </a:path>
                </a:pathLst>
              </a:custGeom>
              <a:solidFill>
                <a:srgbClr val="000000"/>
              </a:solidFill>
              <a:ln w="9525">
                <a:noFill/>
              </a:ln>
            </p:spPr>
            <p:txBody>
              <a:bodyPr/>
              <a:p>
                <a:endParaRPr lang="zh-CN" altLang="en-US"/>
              </a:p>
            </p:txBody>
          </p:sp>
          <p:sp>
            <p:nvSpPr>
              <p:cNvPr id="112820" name="Freeform 180"/>
              <p:cNvSpPr/>
              <p:nvPr/>
            </p:nvSpPr>
            <p:spPr>
              <a:xfrm>
                <a:off x="0" y="82"/>
                <a:ext cx="32" cy="22"/>
              </a:xfrm>
              <a:custGeom>
                <a:avLst/>
                <a:gdLst/>
                <a:ahLst/>
                <a:cxnLst>
                  <a:cxn ang="0">
                    <a:pos x="32" y="15"/>
                  </a:cxn>
                  <a:cxn ang="0">
                    <a:pos x="32" y="7"/>
                  </a:cxn>
                  <a:cxn ang="0">
                    <a:pos x="21" y="0"/>
                  </a:cxn>
                  <a:cxn ang="0">
                    <a:pos x="11" y="0"/>
                  </a:cxn>
                  <a:cxn ang="0">
                    <a:pos x="0" y="7"/>
                  </a:cxn>
                  <a:cxn ang="0">
                    <a:pos x="0" y="15"/>
                  </a:cxn>
                  <a:cxn ang="0">
                    <a:pos x="0" y="15"/>
                  </a:cxn>
                  <a:cxn ang="0">
                    <a:pos x="11" y="22"/>
                  </a:cxn>
                  <a:cxn ang="0">
                    <a:pos x="11" y="22"/>
                  </a:cxn>
                  <a:cxn ang="0">
                    <a:pos x="32" y="22"/>
                  </a:cxn>
                  <a:cxn ang="0">
                    <a:pos x="32" y="15"/>
                  </a:cxn>
                </a:cxnLst>
                <a:pathLst>
                  <a:path w="32" h="22">
                    <a:moveTo>
                      <a:pt x="32" y="15"/>
                    </a:moveTo>
                    <a:lnTo>
                      <a:pt x="32" y="7"/>
                    </a:lnTo>
                    <a:lnTo>
                      <a:pt x="21" y="0"/>
                    </a:lnTo>
                    <a:lnTo>
                      <a:pt x="11" y="0"/>
                    </a:lnTo>
                    <a:lnTo>
                      <a:pt x="0" y="7"/>
                    </a:lnTo>
                    <a:lnTo>
                      <a:pt x="0" y="15"/>
                    </a:lnTo>
                    <a:lnTo>
                      <a:pt x="11" y="22"/>
                    </a:lnTo>
                    <a:lnTo>
                      <a:pt x="32" y="22"/>
                    </a:lnTo>
                    <a:lnTo>
                      <a:pt x="32" y="15"/>
                    </a:lnTo>
                    <a:close/>
                  </a:path>
                </a:pathLst>
              </a:custGeom>
              <a:solidFill>
                <a:srgbClr val="000000"/>
              </a:solidFill>
              <a:ln w="9525">
                <a:noFill/>
              </a:ln>
            </p:spPr>
            <p:txBody>
              <a:bodyPr/>
              <a:p>
                <a:endParaRPr lang="zh-CN" altLang="en-US"/>
              </a:p>
            </p:txBody>
          </p:sp>
          <p:sp>
            <p:nvSpPr>
              <p:cNvPr id="112821" name="Freeform 181"/>
              <p:cNvSpPr/>
              <p:nvPr/>
            </p:nvSpPr>
            <p:spPr>
              <a:xfrm>
                <a:off x="0" y="127"/>
                <a:ext cx="32" cy="22"/>
              </a:xfrm>
              <a:custGeom>
                <a:avLst/>
                <a:gdLst/>
                <a:ahLst/>
                <a:cxnLst>
                  <a:cxn ang="0">
                    <a:pos x="32" y="15"/>
                  </a:cxn>
                  <a:cxn ang="0">
                    <a:pos x="32" y="7"/>
                  </a:cxn>
                  <a:cxn ang="0">
                    <a:pos x="21" y="0"/>
                  </a:cxn>
                  <a:cxn ang="0">
                    <a:pos x="11" y="0"/>
                  </a:cxn>
                  <a:cxn ang="0">
                    <a:pos x="0" y="7"/>
                  </a:cxn>
                  <a:cxn ang="0">
                    <a:pos x="0" y="15"/>
                  </a:cxn>
                  <a:cxn ang="0">
                    <a:pos x="0" y="15"/>
                  </a:cxn>
                  <a:cxn ang="0">
                    <a:pos x="11" y="22"/>
                  </a:cxn>
                  <a:cxn ang="0">
                    <a:pos x="11" y="22"/>
                  </a:cxn>
                  <a:cxn ang="0">
                    <a:pos x="32" y="22"/>
                  </a:cxn>
                  <a:cxn ang="0">
                    <a:pos x="32" y="15"/>
                  </a:cxn>
                </a:cxnLst>
                <a:pathLst>
                  <a:path w="32" h="22">
                    <a:moveTo>
                      <a:pt x="32" y="15"/>
                    </a:moveTo>
                    <a:lnTo>
                      <a:pt x="32" y="7"/>
                    </a:lnTo>
                    <a:lnTo>
                      <a:pt x="21" y="0"/>
                    </a:lnTo>
                    <a:lnTo>
                      <a:pt x="11" y="0"/>
                    </a:lnTo>
                    <a:lnTo>
                      <a:pt x="0" y="7"/>
                    </a:lnTo>
                    <a:lnTo>
                      <a:pt x="0" y="15"/>
                    </a:lnTo>
                    <a:lnTo>
                      <a:pt x="11" y="22"/>
                    </a:lnTo>
                    <a:lnTo>
                      <a:pt x="32" y="22"/>
                    </a:lnTo>
                    <a:lnTo>
                      <a:pt x="32" y="15"/>
                    </a:lnTo>
                    <a:close/>
                  </a:path>
                </a:pathLst>
              </a:custGeom>
              <a:solidFill>
                <a:srgbClr val="000000"/>
              </a:solidFill>
              <a:ln w="9525">
                <a:noFill/>
              </a:ln>
            </p:spPr>
            <p:txBody>
              <a:bodyPr/>
              <a:p>
                <a:endParaRPr lang="zh-CN" altLang="en-US"/>
              </a:p>
            </p:txBody>
          </p:sp>
          <p:sp>
            <p:nvSpPr>
              <p:cNvPr id="112822" name="Freeform 182"/>
              <p:cNvSpPr/>
              <p:nvPr/>
            </p:nvSpPr>
            <p:spPr>
              <a:xfrm>
                <a:off x="0" y="172"/>
                <a:ext cx="32" cy="22"/>
              </a:xfrm>
              <a:custGeom>
                <a:avLst/>
                <a:gdLst/>
                <a:ahLst/>
                <a:cxnLst>
                  <a:cxn ang="0">
                    <a:pos x="32" y="15"/>
                  </a:cxn>
                  <a:cxn ang="0">
                    <a:pos x="32" y="7"/>
                  </a:cxn>
                  <a:cxn ang="0">
                    <a:pos x="21" y="0"/>
                  </a:cxn>
                  <a:cxn ang="0">
                    <a:pos x="11" y="0"/>
                  </a:cxn>
                  <a:cxn ang="0">
                    <a:pos x="0" y="7"/>
                  </a:cxn>
                  <a:cxn ang="0">
                    <a:pos x="0" y="15"/>
                  </a:cxn>
                  <a:cxn ang="0">
                    <a:pos x="0" y="15"/>
                  </a:cxn>
                  <a:cxn ang="0">
                    <a:pos x="11" y="22"/>
                  </a:cxn>
                  <a:cxn ang="0">
                    <a:pos x="11" y="22"/>
                  </a:cxn>
                  <a:cxn ang="0">
                    <a:pos x="32" y="22"/>
                  </a:cxn>
                  <a:cxn ang="0">
                    <a:pos x="32" y="15"/>
                  </a:cxn>
                </a:cxnLst>
                <a:pathLst>
                  <a:path w="32" h="22">
                    <a:moveTo>
                      <a:pt x="32" y="15"/>
                    </a:moveTo>
                    <a:lnTo>
                      <a:pt x="32" y="7"/>
                    </a:lnTo>
                    <a:lnTo>
                      <a:pt x="21" y="0"/>
                    </a:lnTo>
                    <a:lnTo>
                      <a:pt x="11" y="0"/>
                    </a:lnTo>
                    <a:lnTo>
                      <a:pt x="0" y="7"/>
                    </a:lnTo>
                    <a:lnTo>
                      <a:pt x="0" y="15"/>
                    </a:lnTo>
                    <a:lnTo>
                      <a:pt x="11" y="22"/>
                    </a:lnTo>
                    <a:lnTo>
                      <a:pt x="32" y="22"/>
                    </a:lnTo>
                    <a:lnTo>
                      <a:pt x="32" y="15"/>
                    </a:lnTo>
                    <a:close/>
                  </a:path>
                </a:pathLst>
              </a:custGeom>
              <a:solidFill>
                <a:srgbClr val="000000"/>
              </a:solidFill>
              <a:ln w="9525">
                <a:noFill/>
              </a:ln>
            </p:spPr>
            <p:txBody>
              <a:bodyPr/>
              <a:p>
                <a:endParaRPr lang="zh-CN" altLang="en-US"/>
              </a:p>
            </p:txBody>
          </p:sp>
          <p:sp>
            <p:nvSpPr>
              <p:cNvPr id="112823" name="Freeform 183"/>
              <p:cNvSpPr/>
              <p:nvPr/>
            </p:nvSpPr>
            <p:spPr>
              <a:xfrm>
                <a:off x="0" y="216"/>
                <a:ext cx="32" cy="23"/>
              </a:xfrm>
              <a:custGeom>
                <a:avLst/>
                <a:gdLst/>
                <a:ahLst/>
                <a:cxnLst>
                  <a:cxn ang="0">
                    <a:pos x="32" y="15"/>
                  </a:cxn>
                  <a:cxn ang="0">
                    <a:pos x="32" y="8"/>
                  </a:cxn>
                  <a:cxn ang="0">
                    <a:pos x="21" y="0"/>
                  </a:cxn>
                  <a:cxn ang="0">
                    <a:pos x="11" y="0"/>
                  </a:cxn>
                  <a:cxn ang="0">
                    <a:pos x="0" y="8"/>
                  </a:cxn>
                  <a:cxn ang="0">
                    <a:pos x="0" y="15"/>
                  </a:cxn>
                  <a:cxn ang="0">
                    <a:pos x="0" y="15"/>
                  </a:cxn>
                  <a:cxn ang="0">
                    <a:pos x="11" y="23"/>
                  </a:cxn>
                  <a:cxn ang="0">
                    <a:pos x="11" y="23"/>
                  </a:cxn>
                  <a:cxn ang="0">
                    <a:pos x="32" y="23"/>
                  </a:cxn>
                  <a:cxn ang="0">
                    <a:pos x="32" y="15"/>
                  </a:cxn>
                </a:cxnLst>
                <a:pathLst>
                  <a:path w="32" h="23">
                    <a:moveTo>
                      <a:pt x="32" y="15"/>
                    </a:moveTo>
                    <a:lnTo>
                      <a:pt x="32" y="8"/>
                    </a:lnTo>
                    <a:lnTo>
                      <a:pt x="21" y="0"/>
                    </a:lnTo>
                    <a:lnTo>
                      <a:pt x="11" y="0"/>
                    </a:lnTo>
                    <a:lnTo>
                      <a:pt x="0" y="8"/>
                    </a:lnTo>
                    <a:lnTo>
                      <a:pt x="0" y="15"/>
                    </a:lnTo>
                    <a:lnTo>
                      <a:pt x="11" y="23"/>
                    </a:lnTo>
                    <a:lnTo>
                      <a:pt x="32" y="23"/>
                    </a:lnTo>
                    <a:lnTo>
                      <a:pt x="32" y="15"/>
                    </a:lnTo>
                    <a:close/>
                  </a:path>
                </a:pathLst>
              </a:custGeom>
              <a:solidFill>
                <a:srgbClr val="000000"/>
              </a:solidFill>
              <a:ln w="9525">
                <a:noFill/>
              </a:ln>
            </p:spPr>
            <p:txBody>
              <a:bodyPr/>
              <a:p>
                <a:endParaRPr lang="zh-CN" altLang="en-US"/>
              </a:p>
            </p:txBody>
          </p:sp>
          <p:sp>
            <p:nvSpPr>
              <p:cNvPr id="112824" name="Freeform 184"/>
              <p:cNvSpPr/>
              <p:nvPr/>
            </p:nvSpPr>
            <p:spPr>
              <a:xfrm>
                <a:off x="0" y="261"/>
                <a:ext cx="32" cy="23"/>
              </a:xfrm>
              <a:custGeom>
                <a:avLst/>
                <a:gdLst/>
                <a:ahLst/>
                <a:cxnLst>
                  <a:cxn ang="0">
                    <a:pos x="32" y="15"/>
                  </a:cxn>
                  <a:cxn ang="0">
                    <a:pos x="32" y="8"/>
                  </a:cxn>
                  <a:cxn ang="0">
                    <a:pos x="21" y="0"/>
                  </a:cxn>
                  <a:cxn ang="0">
                    <a:pos x="11" y="0"/>
                  </a:cxn>
                  <a:cxn ang="0">
                    <a:pos x="0" y="8"/>
                  </a:cxn>
                  <a:cxn ang="0">
                    <a:pos x="0" y="15"/>
                  </a:cxn>
                  <a:cxn ang="0">
                    <a:pos x="0" y="15"/>
                  </a:cxn>
                  <a:cxn ang="0">
                    <a:pos x="11" y="23"/>
                  </a:cxn>
                  <a:cxn ang="0">
                    <a:pos x="11" y="23"/>
                  </a:cxn>
                  <a:cxn ang="0">
                    <a:pos x="32" y="23"/>
                  </a:cxn>
                  <a:cxn ang="0">
                    <a:pos x="32" y="15"/>
                  </a:cxn>
                </a:cxnLst>
                <a:pathLst>
                  <a:path w="32" h="23">
                    <a:moveTo>
                      <a:pt x="32" y="15"/>
                    </a:moveTo>
                    <a:lnTo>
                      <a:pt x="32" y="8"/>
                    </a:lnTo>
                    <a:lnTo>
                      <a:pt x="21" y="0"/>
                    </a:lnTo>
                    <a:lnTo>
                      <a:pt x="11" y="0"/>
                    </a:lnTo>
                    <a:lnTo>
                      <a:pt x="0" y="8"/>
                    </a:lnTo>
                    <a:lnTo>
                      <a:pt x="0" y="15"/>
                    </a:lnTo>
                    <a:lnTo>
                      <a:pt x="11" y="23"/>
                    </a:lnTo>
                    <a:lnTo>
                      <a:pt x="32" y="23"/>
                    </a:lnTo>
                    <a:lnTo>
                      <a:pt x="32" y="15"/>
                    </a:lnTo>
                    <a:close/>
                  </a:path>
                </a:pathLst>
              </a:custGeom>
              <a:solidFill>
                <a:srgbClr val="000000"/>
              </a:solidFill>
              <a:ln w="9525">
                <a:noFill/>
              </a:ln>
            </p:spPr>
            <p:txBody>
              <a:bodyPr/>
              <a:p>
                <a:endParaRPr lang="zh-CN" altLang="en-US"/>
              </a:p>
            </p:txBody>
          </p:sp>
          <p:sp>
            <p:nvSpPr>
              <p:cNvPr id="112825" name="Freeform 185"/>
              <p:cNvSpPr/>
              <p:nvPr/>
            </p:nvSpPr>
            <p:spPr>
              <a:xfrm>
                <a:off x="0" y="306"/>
                <a:ext cx="32" cy="23"/>
              </a:xfrm>
              <a:custGeom>
                <a:avLst/>
                <a:gdLst/>
                <a:ahLst/>
                <a:cxnLst>
                  <a:cxn ang="0">
                    <a:pos x="32" y="15"/>
                  </a:cxn>
                  <a:cxn ang="0">
                    <a:pos x="32" y="8"/>
                  </a:cxn>
                  <a:cxn ang="0">
                    <a:pos x="21" y="0"/>
                  </a:cxn>
                  <a:cxn ang="0">
                    <a:pos x="11" y="0"/>
                  </a:cxn>
                  <a:cxn ang="0">
                    <a:pos x="0" y="8"/>
                  </a:cxn>
                  <a:cxn ang="0">
                    <a:pos x="0" y="15"/>
                  </a:cxn>
                  <a:cxn ang="0">
                    <a:pos x="0" y="15"/>
                  </a:cxn>
                  <a:cxn ang="0">
                    <a:pos x="11" y="23"/>
                  </a:cxn>
                  <a:cxn ang="0">
                    <a:pos x="11" y="23"/>
                  </a:cxn>
                  <a:cxn ang="0">
                    <a:pos x="32" y="23"/>
                  </a:cxn>
                  <a:cxn ang="0">
                    <a:pos x="32" y="15"/>
                  </a:cxn>
                </a:cxnLst>
                <a:pathLst>
                  <a:path w="32" h="23">
                    <a:moveTo>
                      <a:pt x="32" y="15"/>
                    </a:moveTo>
                    <a:lnTo>
                      <a:pt x="32" y="8"/>
                    </a:lnTo>
                    <a:lnTo>
                      <a:pt x="21" y="0"/>
                    </a:lnTo>
                    <a:lnTo>
                      <a:pt x="11" y="0"/>
                    </a:lnTo>
                    <a:lnTo>
                      <a:pt x="0" y="8"/>
                    </a:lnTo>
                    <a:lnTo>
                      <a:pt x="0" y="15"/>
                    </a:lnTo>
                    <a:lnTo>
                      <a:pt x="11" y="23"/>
                    </a:lnTo>
                    <a:lnTo>
                      <a:pt x="32" y="23"/>
                    </a:lnTo>
                    <a:lnTo>
                      <a:pt x="32" y="15"/>
                    </a:lnTo>
                    <a:close/>
                  </a:path>
                </a:pathLst>
              </a:custGeom>
              <a:solidFill>
                <a:srgbClr val="000000"/>
              </a:solidFill>
              <a:ln w="9525">
                <a:noFill/>
              </a:ln>
            </p:spPr>
            <p:txBody>
              <a:bodyPr/>
              <a:p>
                <a:endParaRPr lang="zh-CN" altLang="en-US"/>
              </a:p>
            </p:txBody>
          </p:sp>
          <p:sp>
            <p:nvSpPr>
              <p:cNvPr id="112826" name="Freeform 186"/>
              <p:cNvSpPr/>
              <p:nvPr/>
            </p:nvSpPr>
            <p:spPr>
              <a:xfrm>
                <a:off x="0" y="351"/>
                <a:ext cx="32" cy="22"/>
              </a:xfrm>
              <a:custGeom>
                <a:avLst/>
                <a:gdLst/>
                <a:ahLst/>
                <a:cxnLst>
                  <a:cxn ang="0">
                    <a:pos x="32" y="15"/>
                  </a:cxn>
                  <a:cxn ang="0">
                    <a:pos x="32" y="8"/>
                  </a:cxn>
                  <a:cxn ang="0">
                    <a:pos x="21" y="0"/>
                  </a:cxn>
                  <a:cxn ang="0">
                    <a:pos x="11" y="0"/>
                  </a:cxn>
                  <a:cxn ang="0">
                    <a:pos x="0" y="8"/>
                  </a:cxn>
                  <a:cxn ang="0">
                    <a:pos x="0" y="15"/>
                  </a:cxn>
                  <a:cxn ang="0">
                    <a:pos x="0" y="15"/>
                  </a:cxn>
                  <a:cxn ang="0">
                    <a:pos x="11" y="22"/>
                  </a:cxn>
                  <a:cxn ang="0">
                    <a:pos x="11" y="22"/>
                  </a:cxn>
                  <a:cxn ang="0">
                    <a:pos x="32" y="22"/>
                  </a:cxn>
                  <a:cxn ang="0">
                    <a:pos x="32" y="15"/>
                  </a:cxn>
                </a:cxnLst>
                <a:pathLst>
                  <a:path w="32" h="22">
                    <a:moveTo>
                      <a:pt x="32" y="15"/>
                    </a:moveTo>
                    <a:lnTo>
                      <a:pt x="32" y="8"/>
                    </a:lnTo>
                    <a:lnTo>
                      <a:pt x="21" y="0"/>
                    </a:lnTo>
                    <a:lnTo>
                      <a:pt x="11" y="0"/>
                    </a:lnTo>
                    <a:lnTo>
                      <a:pt x="0" y="8"/>
                    </a:lnTo>
                    <a:lnTo>
                      <a:pt x="0" y="15"/>
                    </a:lnTo>
                    <a:lnTo>
                      <a:pt x="11" y="22"/>
                    </a:lnTo>
                    <a:lnTo>
                      <a:pt x="32" y="22"/>
                    </a:lnTo>
                    <a:lnTo>
                      <a:pt x="32" y="15"/>
                    </a:lnTo>
                    <a:close/>
                  </a:path>
                </a:pathLst>
              </a:custGeom>
              <a:solidFill>
                <a:srgbClr val="000000"/>
              </a:solidFill>
              <a:ln w="9525">
                <a:noFill/>
              </a:ln>
            </p:spPr>
            <p:txBody>
              <a:bodyPr/>
              <a:p>
                <a:endParaRPr lang="zh-CN" altLang="en-US"/>
              </a:p>
            </p:txBody>
          </p:sp>
          <p:sp>
            <p:nvSpPr>
              <p:cNvPr id="112827" name="Freeform 187"/>
              <p:cNvSpPr/>
              <p:nvPr/>
            </p:nvSpPr>
            <p:spPr>
              <a:xfrm>
                <a:off x="0" y="396"/>
                <a:ext cx="32" cy="22"/>
              </a:xfrm>
              <a:custGeom>
                <a:avLst/>
                <a:gdLst/>
                <a:ahLst/>
                <a:cxnLst>
                  <a:cxn ang="0">
                    <a:pos x="32" y="15"/>
                  </a:cxn>
                  <a:cxn ang="0">
                    <a:pos x="32" y="7"/>
                  </a:cxn>
                  <a:cxn ang="0">
                    <a:pos x="21" y="0"/>
                  </a:cxn>
                  <a:cxn ang="0">
                    <a:pos x="11" y="0"/>
                  </a:cxn>
                  <a:cxn ang="0">
                    <a:pos x="0" y="7"/>
                  </a:cxn>
                  <a:cxn ang="0">
                    <a:pos x="0" y="15"/>
                  </a:cxn>
                  <a:cxn ang="0">
                    <a:pos x="0" y="15"/>
                  </a:cxn>
                  <a:cxn ang="0">
                    <a:pos x="11" y="22"/>
                  </a:cxn>
                  <a:cxn ang="0">
                    <a:pos x="11" y="22"/>
                  </a:cxn>
                  <a:cxn ang="0">
                    <a:pos x="32" y="22"/>
                  </a:cxn>
                  <a:cxn ang="0">
                    <a:pos x="32" y="15"/>
                  </a:cxn>
                </a:cxnLst>
                <a:pathLst>
                  <a:path w="32" h="22">
                    <a:moveTo>
                      <a:pt x="32" y="15"/>
                    </a:moveTo>
                    <a:lnTo>
                      <a:pt x="32" y="7"/>
                    </a:lnTo>
                    <a:lnTo>
                      <a:pt x="21" y="0"/>
                    </a:lnTo>
                    <a:lnTo>
                      <a:pt x="11" y="0"/>
                    </a:lnTo>
                    <a:lnTo>
                      <a:pt x="0" y="7"/>
                    </a:lnTo>
                    <a:lnTo>
                      <a:pt x="0" y="15"/>
                    </a:lnTo>
                    <a:lnTo>
                      <a:pt x="11" y="22"/>
                    </a:lnTo>
                    <a:lnTo>
                      <a:pt x="32" y="22"/>
                    </a:lnTo>
                    <a:lnTo>
                      <a:pt x="32" y="15"/>
                    </a:lnTo>
                    <a:close/>
                  </a:path>
                </a:pathLst>
              </a:custGeom>
              <a:solidFill>
                <a:srgbClr val="000000"/>
              </a:solidFill>
              <a:ln w="9525">
                <a:noFill/>
              </a:ln>
            </p:spPr>
            <p:txBody>
              <a:bodyPr/>
              <a:p>
                <a:endParaRPr lang="zh-CN" altLang="en-US"/>
              </a:p>
            </p:txBody>
          </p:sp>
          <p:sp>
            <p:nvSpPr>
              <p:cNvPr id="112828" name="Freeform 188"/>
              <p:cNvSpPr/>
              <p:nvPr/>
            </p:nvSpPr>
            <p:spPr>
              <a:xfrm>
                <a:off x="0" y="441"/>
                <a:ext cx="32" cy="22"/>
              </a:xfrm>
              <a:custGeom>
                <a:avLst/>
                <a:gdLst/>
                <a:ahLst/>
                <a:cxnLst>
                  <a:cxn ang="0">
                    <a:pos x="32" y="15"/>
                  </a:cxn>
                  <a:cxn ang="0">
                    <a:pos x="32" y="7"/>
                  </a:cxn>
                  <a:cxn ang="0">
                    <a:pos x="21" y="0"/>
                  </a:cxn>
                  <a:cxn ang="0">
                    <a:pos x="11" y="0"/>
                  </a:cxn>
                  <a:cxn ang="0">
                    <a:pos x="0" y="7"/>
                  </a:cxn>
                  <a:cxn ang="0">
                    <a:pos x="0" y="15"/>
                  </a:cxn>
                  <a:cxn ang="0">
                    <a:pos x="0" y="15"/>
                  </a:cxn>
                  <a:cxn ang="0">
                    <a:pos x="11" y="22"/>
                  </a:cxn>
                  <a:cxn ang="0">
                    <a:pos x="11" y="22"/>
                  </a:cxn>
                  <a:cxn ang="0">
                    <a:pos x="32" y="22"/>
                  </a:cxn>
                  <a:cxn ang="0">
                    <a:pos x="32" y="15"/>
                  </a:cxn>
                </a:cxnLst>
                <a:pathLst>
                  <a:path w="32" h="22">
                    <a:moveTo>
                      <a:pt x="32" y="15"/>
                    </a:moveTo>
                    <a:lnTo>
                      <a:pt x="32" y="7"/>
                    </a:lnTo>
                    <a:lnTo>
                      <a:pt x="21" y="0"/>
                    </a:lnTo>
                    <a:lnTo>
                      <a:pt x="11" y="0"/>
                    </a:lnTo>
                    <a:lnTo>
                      <a:pt x="0" y="7"/>
                    </a:lnTo>
                    <a:lnTo>
                      <a:pt x="0" y="15"/>
                    </a:lnTo>
                    <a:lnTo>
                      <a:pt x="11" y="22"/>
                    </a:lnTo>
                    <a:lnTo>
                      <a:pt x="32" y="22"/>
                    </a:lnTo>
                    <a:lnTo>
                      <a:pt x="32" y="15"/>
                    </a:lnTo>
                    <a:close/>
                  </a:path>
                </a:pathLst>
              </a:custGeom>
              <a:solidFill>
                <a:srgbClr val="000000"/>
              </a:solidFill>
              <a:ln w="9525">
                <a:noFill/>
              </a:ln>
            </p:spPr>
            <p:txBody>
              <a:bodyPr/>
              <a:p>
                <a:endParaRPr lang="zh-CN" altLang="en-US"/>
              </a:p>
            </p:txBody>
          </p:sp>
        </p:grpSp>
        <p:sp>
          <p:nvSpPr>
            <p:cNvPr id="112829" name="Rectangle 189"/>
            <p:cNvSpPr/>
            <p:nvPr/>
          </p:nvSpPr>
          <p:spPr>
            <a:xfrm>
              <a:off x="3643" y="1166"/>
              <a:ext cx="922" cy="785"/>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830" name="Rectangle 190"/>
            <p:cNvSpPr/>
            <p:nvPr/>
          </p:nvSpPr>
          <p:spPr>
            <a:xfrm>
              <a:off x="3864" y="1196"/>
              <a:ext cx="208"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教师</a:t>
              </a:r>
              <a:endParaRPr lang="zh-CN" altLang="en-US" dirty="0">
                <a:latin typeface="Times New Roman" panose="02020603050405020304" pitchFamily="2" charset="0"/>
              </a:endParaRPr>
            </a:p>
          </p:txBody>
        </p:sp>
        <p:sp>
          <p:nvSpPr>
            <p:cNvPr id="112831" name="Rectangle 191"/>
            <p:cNvSpPr/>
            <p:nvPr/>
          </p:nvSpPr>
          <p:spPr>
            <a:xfrm>
              <a:off x="4107" y="1188"/>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832" name="Rectangle 192"/>
            <p:cNvSpPr/>
            <p:nvPr/>
          </p:nvSpPr>
          <p:spPr>
            <a:xfrm>
              <a:off x="3854" y="1353"/>
              <a:ext cx="416"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工作证号</a:t>
              </a:r>
              <a:endParaRPr lang="zh-CN" altLang="en-US" dirty="0">
                <a:latin typeface="Times New Roman" panose="02020603050405020304" pitchFamily="2" charset="0"/>
              </a:endParaRPr>
            </a:p>
          </p:txBody>
        </p:sp>
        <p:sp>
          <p:nvSpPr>
            <p:cNvPr id="112833" name="Rectangle 193"/>
            <p:cNvSpPr/>
            <p:nvPr/>
          </p:nvSpPr>
          <p:spPr>
            <a:xfrm>
              <a:off x="4410" y="1345"/>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34" name="Rectangle 194"/>
            <p:cNvSpPr/>
            <p:nvPr/>
          </p:nvSpPr>
          <p:spPr>
            <a:xfrm>
              <a:off x="3864" y="1510"/>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姓名</a:t>
              </a:r>
              <a:endParaRPr lang="zh-CN" altLang="en-US" dirty="0">
                <a:latin typeface="Times New Roman" panose="02020603050405020304" pitchFamily="2" charset="0"/>
              </a:endParaRPr>
            </a:p>
          </p:txBody>
        </p:sp>
        <p:sp>
          <p:nvSpPr>
            <p:cNvPr id="112835" name="Rectangle 195"/>
            <p:cNvSpPr/>
            <p:nvPr/>
          </p:nvSpPr>
          <p:spPr>
            <a:xfrm>
              <a:off x="4107" y="1502"/>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36" name="Rectangle 196"/>
            <p:cNvSpPr/>
            <p:nvPr/>
          </p:nvSpPr>
          <p:spPr>
            <a:xfrm>
              <a:off x="3864" y="1667"/>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职称</a:t>
              </a:r>
              <a:endParaRPr lang="zh-CN" altLang="en-US" dirty="0">
                <a:latin typeface="Times New Roman" panose="02020603050405020304" pitchFamily="2" charset="0"/>
              </a:endParaRPr>
            </a:p>
          </p:txBody>
        </p:sp>
        <p:sp>
          <p:nvSpPr>
            <p:cNvPr id="112837" name="Rectangle 197"/>
            <p:cNvSpPr/>
            <p:nvPr/>
          </p:nvSpPr>
          <p:spPr>
            <a:xfrm>
              <a:off x="4107" y="1659"/>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grpSp>
          <p:nvGrpSpPr>
            <p:cNvPr id="112838" name="组合 112838"/>
            <p:cNvGrpSpPr/>
            <p:nvPr/>
          </p:nvGrpSpPr>
          <p:grpSpPr>
            <a:xfrm>
              <a:off x="2201" y="1704"/>
              <a:ext cx="737" cy="23"/>
              <a:chOff x="0" y="0"/>
              <a:chExt cx="737" cy="23"/>
            </a:xfrm>
          </p:grpSpPr>
          <p:sp>
            <p:nvSpPr>
              <p:cNvPr id="112839" name="Freeform 199"/>
              <p:cNvSpPr/>
              <p:nvPr/>
            </p:nvSpPr>
            <p:spPr>
              <a:xfrm>
                <a:off x="0" y="0"/>
                <a:ext cx="22" cy="23"/>
              </a:xfrm>
              <a:custGeom>
                <a:avLst/>
                <a:gdLst/>
                <a:ahLst/>
                <a:cxnLst>
                  <a:cxn ang="0">
                    <a:pos x="22" y="0"/>
                  </a:cxn>
                  <a:cxn ang="0">
                    <a:pos x="11" y="0"/>
                  </a:cxn>
                  <a:cxn ang="0">
                    <a:pos x="0" y="8"/>
                  </a:cxn>
                  <a:cxn ang="0">
                    <a:pos x="0" y="8"/>
                  </a:cxn>
                  <a:cxn ang="0">
                    <a:pos x="11" y="23"/>
                  </a:cxn>
                  <a:cxn ang="0">
                    <a:pos x="11" y="23"/>
                  </a:cxn>
                  <a:cxn ang="0">
                    <a:pos x="11" y="15"/>
                  </a:cxn>
                  <a:cxn ang="0">
                    <a:pos x="22" y="8"/>
                  </a:cxn>
                  <a:cxn ang="0">
                    <a:pos x="22" y="8"/>
                  </a:cxn>
                  <a:cxn ang="0">
                    <a:pos x="22" y="0"/>
                  </a:cxn>
                </a:cxnLst>
                <a:pathLst>
                  <a:path w="22" h="23">
                    <a:moveTo>
                      <a:pt x="22" y="0"/>
                    </a:moveTo>
                    <a:lnTo>
                      <a:pt x="11" y="0"/>
                    </a:lnTo>
                    <a:lnTo>
                      <a:pt x="0" y="8"/>
                    </a:lnTo>
                    <a:lnTo>
                      <a:pt x="11" y="23"/>
                    </a:lnTo>
                    <a:lnTo>
                      <a:pt x="11" y="15"/>
                    </a:lnTo>
                    <a:lnTo>
                      <a:pt x="22" y="8"/>
                    </a:lnTo>
                    <a:lnTo>
                      <a:pt x="22" y="0"/>
                    </a:lnTo>
                    <a:close/>
                  </a:path>
                </a:pathLst>
              </a:custGeom>
              <a:solidFill>
                <a:srgbClr val="000000"/>
              </a:solidFill>
              <a:ln w="9525">
                <a:noFill/>
              </a:ln>
            </p:spPr>
            <p:txBody>
              <a:bodyPr/>
              <a:p>
                <a:endParaRPr lang="zh-CN" altLang="en-US"/>
              </a:p>
            </p:txBody>
          </p:sp>
          <p:sp>
            <p:nvSpPr>
              <p:cNvPr id="112840" name="Freeform 200"/>
              <p:cNvSpPr/>
              <p:nvPr/>
            </p:nvSpPr>
            <p:spPr>
              <a:xfrm>
                <a:off x="54" y="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41" name="Freeform 201"/>
              <p:cNvSpPr/>
              <p:nvPr/>
            </p:nvSpPr>
            <p:spPr>
              <a:xfrm>
                <a:off x="119" y="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42" name="Freeform 202"/>
              <p:cNvSpPr/>
              <p:nvPr/>
            </p:nvSpPr>
            <p:spPr>
              <a:xfrm>
                <a:off x="184" y="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43" name="Freeform 203"/>
              <p:cNvSpPr/>
              <p:nvPr/>
            </p:nvSpPr>
            <p:spPr>
              <a:xfrm>
                <a:off x="249" y="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44" name="Freeform 204"/>
              <p:cNvSpPr/>
              <p:nvPr/>
            </p:nvSpPr>
            <p:spPr>
              <a:xfrm>
                <a:off x="314" y="0"/>
                <a:ext cx="33" cy="23"/>
              </a:xfrm>
              <a:custGeom>
                <a:avLst/>
                <a:gdLst/>
                <a:ahLst/>
                <a:cxnLst>
                  <a:cxn ang="0">
                    <a:pos x="22" y="0"/>
                  </a:cxn>
                  <a:cxn ang="0">
                    <a:pos x="11" y="0"/>
                  </a:cxn>
                  <a:cxn ang="0">
                    <a:pos x="0" y="8"/>
                  </a:cxn>
                  <a:cxn ang="0">
                    <a:pos x="0" y="15"/>
                  </a:cxn>
                  <a:cxn ang="0">
                    <a:pos x="11" y="23"/>
                  </a:cxn>
                  <a:cxn ang="0">
                    <a:pos x="22" y="23"/>
                  </a:cxn>
                  <a:cxn ang="0">
                    <a:pos x="22" y="15"/>
                  </a:cxn>
                  <a:cxn ang="0">
                    <a:pos x="33" y="8"/>
                  </a:cxn>
                  <a:cxn ang="0">
                    <a:pos x="33" y="8"/>
                  </a:cxn>
                  <a:cxn ang="0">
                    <a:pos x="33" y="0"/>
                  </a:cxn>
                  <a:cxn ang="0">
                    <a:pos x="22" y="0"/>
                  </a:cxn>
                </a:cxnLst>
                <a:pathLst>
                  <a:path w="33" h="23">
                    <a:moveTo>
                      <a:pt x="22" y="0"/>
                    </a:moveTo>
                    <a:lnTo>
                      <a:pt x="11" y="0"/>
                    </a:lnTo>
                    <a:lnTo>
                      <a:pt x="0" y="8"/>
                    </a:lnTo>
                    <a:lnTo>
                      <a:pt x="0" y="15"/>
                    </a:lnTo>
                    <a:lnTo>
                      <a:pt x="11" y="23"/>
                    </a:lnTo>
                    <a:lnTo>
                      <a:pt x="22" y="23"/>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845" name="Freeform 205"/>
              <p:cNvSpPr/>
              <p:nvPr/>
            </p:nvSpPr>
            <p:spPr>
              <a:xfrm>
                <a:off x="380" y="0"/>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46" name="Freeform 206"/>
              <p:cNvSpPr/>
              <p:nvPr/>
            </p:nvSpPr>
            <p:spPr>
              <a:xfrm>
                <a:off x="445" y="0"/>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47" name="Freeform 207"/>
              <p:cNvSpPr/>
              <p:nvPr/>
            </p:nvSpPr>
            <p:spPr>
              <a:xfrm>
                <a:off x="510" y="0"/>
                <a:ext cx="32" cy="23"/>
              </a:xfrm>
              <a:custGeom>
                <a:avLst/>
                <a:gdLst/>
                <a:ahLst/>
                <a:cxnLst>
                  <a:cxn ang="0">
                    <a:pos x="21" y="0"/>
                  </a:cxn>
                  <a:cxn ang="0">
                    <a:pos x="10" y="0"/>
                  </a:cxn>
                  <a:cxn ang="0">
                    <a:pos x="0" y="8"/>
                  </a:cxn>
                  <a:cxn ang="0">
                    <a:pos x="0" y="15"/>
                  </a:cxn>
                  <a:cxn ang="0">
                    <a:pos x="10" y="23"/>
                  </a:cxn>
                  <a:cxn ang="0">
                    <a:pos x="21" y="23"/>
                  </a:cxn>
                  <a:cxn ang="0">
                    <a:pos x="21" y="15"/>
                  </a:cxn>
                  <a:cxn ang="0">
                    <a:pos x="32" y="8"/>
                  </a:cxn>
                  <a:cxn ang="0">
                    <a:pos x="32" y="8"/>
                  </a:cxn>
                  <a:cxn ang="0">
                    <a:pos x="32" y="0"/>
                  </a:cxn>
                  <a:cxn ang="0">
                    <a:pos x="21" y="0"/>
                  </a:cxn>
                </a:cxnLst>
                <a:pathLst>
                  <a:path w="32" h="23">
                    <a:moveTo>
                      <a:pt x="21" y="0"/>
                    </a:moveTo>
                    <a:lnTo>
                      <a:pt x="10" y="0"/>
                    </a:lnTo>
                    <a:lnTo>
                      <a:pt x="0" y="8"/>
                    </a:lnTo>
                    <a:lnTo>
                      <a:pt x="0" y="15"/>
                    </a:lnTo>
                    <a:lnTo>
                      <a:pt x="10"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48" name="Freeform 208"/>
              <p:cNvSpPr/>
              <p:nvPr/>
            </p:nvSpPr>
            <p:spPr>
              <a:xfrm>
                <a:off x="575" y="0"/>
                <a:ext cx="32" cy="23"/>
              </a:xfrm>
              <a:custGeom>
                <a:avLst/>
                <a:gdLst/>
                <a:ahLst/>
                <a:cxnLst>
                  <a:cxn ang="0">
                    <a:pos x="21" y="0"/>
                  </a:cxn>
                  <a:cxn ang="0">
                    <a:pos x="11" y="0"/>
                  </a:cxn>
                  <a:cxn ang="0">
                    <a:pos x="0" y="8"/>
                  </a:cxn>
                  <a:cxn ang="0">
                    <a:pos x="0" y="15"/>
                  </a:cxn>
                  <a:cxn ang="0">
                    <a:pos x="11" y="23"/>
                  </a:cxn>
                  <a:cxn ang="0">
                    <a:pos x="21" y="23"/>
                  </a:cxn>
                  <a:cxn ang="0">
                    <a:pos x="21" y="15"/>
                  </a:cxn>
                  <a:cxn ang="0">
                    <a:pos x="32" y="8"/>
                  </a:cxn>
                  <a:cxn ang="0">
                    <a:pos x="32" y="8"/>
                  </a:cxn>
                  <a:cxn ang="0">
                    <a:pos x="32" y="0"/>
                  </a:cxn>
                  <a:cxn ang="0">
                    <a:pos x="21" y="0"/>
                  </a:cxn>
                </a:cxnLst>
                <a:pathLst>
                  <a:path w="32" h="23">
                    <a:moveTo>
                      <a:pt x="21" y="0"/>
                    </a:moveTo>
                    <a:lnTo>
                      <a:pt x="11" y="0"/>
                    </a:lnTo>
                    <a:lnTo>
                      <a:pt x="0" y="8"/>
                    </a:lnTo>
                    <a:lnTo>
                      <a:pt x="0" y="15"/>
                    </a:lnTo>
                    <a:lnTo>
                      <a:pt x="11"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49" name="Freeform 209"/>
              <p:cNvSpPr/>
              <p:nvPr/>
            </p:nvSpPr>
            <p:spPr>
              <a:xfrm>
                <a:off x="640" y="0"/>
                <a:ext cx="32" cy="23"/>
              </a:xfrm>
              <a:custGeom>
                <a:avLst/>
                <a:gdLst/>
                <a:ahLst/>
                <a:cxnLst>
                  <a:cxn ang="0">
                    <a:pos x="21" y="0"/>
                  </a:cxn>
                  <a:cxn ang="0">
                    <a:pos x="11" y="0"/>
                  </a:cxn>
                  <a:cxn ang="0">
                    <a:pos x="0" y="8"/>
                  </a:cxn>
                  <a:cxn ang="0">
                    <a:pos x="0" y="15"/>
                  </a:cxn>
                  <a:cxn ang="0">
                    <a:pos x="11" y="23"/>
                  </a:cxn>
                  <a:cxn ang="0">
                    <a:pos x="21" y="23"/>
                  </a:cxn>
                  <a:cxn ang="0">
                    <a:pos x="21" y="15"/>
                  </a:cxn>
                  <a:cxn ang="0">
                    <a:pos x="32" y="8"/>
                  </a:cxn>
                  <a:cxn ang="0">
                    <a:pos x="32" y="8"/>
                  </a:cxn>
                  <a:cxn ang="0">
                    <a:pos x="32" y="0"/>
                  </a:cxn>
                  <a:cxn ang="0">
                    <a:pos x="21" y="0"/>
                  </a:cxn>
                </a:cxnLst>
                <a:pathLst>
                  <a:path w="32" h="23">
                    <a:moveTo>
                      <a:pt x="21" y="0"/>
                    </a:moveTo>
                    <a:lnTo>
                      <a:pt x="11" y="0"/>
                    </a:lnTo>
                    <a:lnTo>
                      <a:pt x="0" y="8"/>
                    </a:lnTo>
                    <a:lnTo>
                      <a:pt x="0" y="15"/>
                    </a:lnTo>
                    <a:lnTo>
                      <a:pt x="11"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850" name="Freeform 210"/>
              <p:cNvSpPr/>
              <p:nvPr/>
            </p:nvSpPr>
            <p:spPr>
              <a:xfrm>
                <a:off x="705" y="0"/>
                <a:ext cx="32" cy="23"/>
              </a:xfrm>
              <a:custGeom>
                <a:avLst/>
                <a:gdLst/>
                <a:ahLst/>
                <a:cxnLst>
                  <a:cxn ang="0">
                    <a:pos x="21" y="0"/>
                  </a:cxn>
                  <a:cxn ang="0">
                    <a:pos x="11" y="0"/>
                  </a:cxn>
                  <a:cxn ang="0">
                    <a:pos x="0" y="8"/>
                  </a:cxn>
                  <a:cxn ang="0">
                    <a:pos x="0" y="15"/>
                  </a:cxn>
                  <a:cxn ang="0">
                    <a:pos x="11" y="23"/>
                  </a:cxn>
                  <a:cxn ang="0">
                    <a:pos x="21" y="23"/>
                  </a:cxn>
                  <a:cxn ang="0">
                    <a:pos x="21" y="15"/>
                  </a:cxn>
                  <a:cxn ang="0">
                    <a:pos x="32" y="8"/>
                  </a:cxn>
                  <a:cxn ang="0">
                    <a:pos x="32" y="8"/>
                  </a:cxn>
                  <a:cxn ang="0">
                    <a:pos x="32" y="0"/>
                  </a:cxn>
                  <a:cxn ang="0">
                    <a:pos x="21" y="0"/>
                  </a:cxn>
                </a:cxnLst>
                <a:pathLst>
                  <a:path w="32" h="23">
                    <a:moveTo>
                      <a:pt x="21" y="0"/>
                    </a:moveTo>
                    <a:lnTo>
                      <a:pt x="11" y="0"/>
                    </a:lnTo>
                    <a:lnTo>
                      <a:pt x="0" y="8"/>
                    </a:lnTo>
                    <a:lnTo>
                      <a:pt x="0" y="15"/>
                    </a:lnTo>
                    <a:lnTo>
                      <a:pt x="11" y="23"/>
                    </a:lnTo>
                    <a:lnTo>
                      <a:pt x="21" y="23"/>
                    </a:lnTo>
                    <a:lnTo>
                      <a:pt x="21" y="15"/>
                    </a:lnTo>
                    <a:lnTo>
                      <a:pt x="32" y="8"/>
                    </a:lnTo>
                    <a:lnTo>
                      <a:pt x="32" y="0"/>
                    </a:lnTo>
                    <a:lnTo>
                      <a:pt x="21" y="0"/>
                    </a:lnTo>
                    <a:close/>
                  </a:path>
                </a:pathLst>
              </a:custGeom>
              <a:solidFill>
                <a:srgbClr val="000000"/>
              </a:solidFill>
              <a:ln w="9525">
                <a:noFill/>
              </a:ln>
            </p:spPr>
            <p:txBody>
              <a:bodyPr/>
              <a:p>
                <a:endParaRPr lang="zh-CN" altLang="en-US"/>
              </a:p>
            </p:txBody>
          </p:sp>
        </p:grpSp>
        <p:grpSp>
          <p:nvGrpSpPr>
            <p:cNvPr id="112851" name="组合 112851"/>
            <p:cNvGrpSpPr/>
            <p:nvPr/>
          </p:nvGrpSpPr>
          <p:grpSpPr>
            <a:xfrm>
              <a:off x="2982" y="1248"/>
              <a:ext cx="661" cy="471"/>
              <a:chOff x="0" y="0"/>
              <a:chExt cx="661" cy="471"/>
            </a:xfrm>
          </p:grpSpPr>
          <p:sp>
            <p:nvSpPr>
              <p:cNvPr id="112852" name="Freeform 212"/>
              <p:cNvSpPr/>
              <p:nvPr/>
            </p:nvSpPr>
            <p:spPr>
              <a:xfrm>
                <a:off x="0" y="449"/>
                <a:ext cx="32" cy="22"/>
              </a:xfrm>
              <a:custGeom>
                <a:avLst/>
                <a:gdLst/>
                <a:ahLst/>
                <a:cxnLst>
                  <a:cxn ang="0">
                    <a:pos x="0" y="15"/>
                  </a:cxn>
                  <a:cxn ang="0">
                    <a:pos x="0" y="15"/>
                  </a:cxn>
                  <a:cxn ang="0">
                    <a:pos x="11" y="22"/>
                  </a:cxn>
                  <a:cxn ang="0">
                    <a:pos x="11" y="22"/>
                  </a:cxn>
                  <a:cxn ang="0">
                    <a:pos x="32" y="22"/>
                  </a:cxn>
                  <a:cxn ang="0">
                    <a:pos x="32" y="15"/>
                  </a:cxn>
                  <a:cxn ang="0">
                    <a:pos x="32" y="7"/>
                  </a:cxn>
                  <a:cxn ang="0">
                    <a:pos x="21" y="0"/>
                  </a:cxn>
                  <a:cxn ang="0">
                    <a:pos x="11" y="0"/>
                  </a:cxn>
                  <a:cxn ang="0">
                    <a:pos x="0" y="7"/>
                  </a:cxn>
                  <a:cxn ang="0">
                    <a:pos x="0" y="15"/>
                  </a:cxn>
                </a:cxnLst>
                <a:pathLst>
                  <a:path w="32" h="22">
                    <a:moveTo>
                      <a:pt x="0" y="15"/>
                    </a:moveTo>
                    <a:lnTo>
                      <a:pt x="0" y="15"/>
                    </a:lnTo>
                    <a:lnTo>
                      <a:pt x="11" y="22"/>
                    </a:lnTo>
                    <a:lnTo>
                      <a:pt x="32" y="22"/>
                    </a:lnTo>
                    <a:lnTo>
                      <a:pt x="32" y="15"/>
                    </a:lnTo>
                    <a:lnTo>
                      <a:pt x="32" y="7"/>
                    </a:lnTo>
                    <a:lnTo>
                      <a:pt x="21" y="0"/>
                    </a:lnTo>
                    <a:lnTo>
                      <a:pt x="11" y="0"/>
                    </a:lnTo>
                    <a:lnTo>
                      <a:pt x="0" y="7"/>
                    </a:lnTo>
                    <a:lnTo>
                      <a:pt x="0" y="15"/>
                    </a:lnTo>
                    <a:close/>
                  </a:path>
                </a:pathLst>
              </a:custGeom>
              <a:solidFill>
                <a:srgbClr val="000000"/>
              </a:solidFill>
              <a:ln w="9525">
                <a:noFill/>
              </a:ln>
            </p:spPr>
            <p:txBody>
              <a:bodyPr/>
              <a:p>
                <a:endParaRPr lang="zh-CN" altLang="en-US"/>
              </a:p>
            </p:txBody>
          </p:sp>
          <p:sp>
            <p:nvSpPr>
              <p:cNvPr id="112853" name="Freeform 213"/>
              <p:cNvSpPr/>
              <p:nvPr/>
            </p:nvSpPr>
            <p:spPr>
              <a:xfrm>
                <a:off x="43" y="419"/>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854" name="Freeform 214"/>
              <p:cNvSpPr/>
              <p:nvPr/>
            </p:nvSpPr>
            <p:spPr>
              <a:xfrm>
                <a:off x="86" y="389"/>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855" name="Freeform 215"/>
              <p:cNvSpPr/>
              <p:nvPr/>
            </p:nvSpPr>
            <p:spPr>
              <a:xfrm>
                <a:off x="130" y="359"/>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856" name="Freeform 216"/>
              <p:cNvSpPr/>
              <p:nvPr/>
            </p:nvSpPr>
            <p:spPr>
              <a:xfrm>
                <a:off x="173" y="322"/>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857" name="Freeform 217"/>
              <p:cNvSpPr/>
              <p:nvPr/>
            </p:nvSpPr>
            <p:spPr>
              <a:xfrm>
                <a:off x="217" y="292"/>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858" name="Freeform 218"/>
              <p:cNvSpPr/>
              <p:nvPr/>
            </p:nvSpPr>
            <p:spPr>
              <a:xfrm>
                <a:off x="271" y="262"/>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859" name="Freeform 219"/>
              <p:cNvSpPr/>
              <p:nvPr/>
            </p:nvSpPr>
            <p:spPr>
              <a:xfrm>
                <a:off x="314" y="224"/>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860" name="Freeform 220"/>
              <p:cNvSpPr/>
              <p:nvPr/>
            </p:nvSpPr>
            <p:spPr>
              <a:xfrm>
                <a:off x="357" y="195"/>
                <a:ext cx="33" cy="22"/>
              </a:xfrm>
              <a:custGeom>
                <a:avLst/>
                <a:gdLst/>
                <a:ahLst/>
                <a:cxnLst>
                  <a:cxn ang="0">
                    <a:pos x="0" y="7"/>
                  </a:cxn>
                  <a:cxn ang="0">
                    <a:pos x="0" y="14"/>
                  </a:cxn>
                  <a:cxn ang="0">
                    <a:pos x="11" y="22"/>
                  </a:cxn>
                  <a:cxn ang="0">
                    <a:pos x="22" y="22"/>
                  </a:cxn>
                  <a:cxn ang="0">
                    <a:pos x="33" y="14"/>
                  </a:cxn>
                  <a:cxn ang="0">
                    <a:pos x="33" y="14"/>
                  </a:cxn>
                  <a:cxn ang="0">
                    <a:pos x="33" y="7"/>
                  </a:cxn>
                  <a:cxn ang="0">
                    <a:pos x="22" y="0"/>
                  </a:cxn>
                  <a:cxn ang="0">
                    <a:pos x="11" y="0"/>
                  </a:cxn>
                  <a:cxn ang="0">
                    <a:pos x="0" y="7"/>
                  </a:cxn>
                </a:cxnLst>
                <a:pathLst>
                  <a:path w="33" h="22">
                    <a:moveTo>
                      <a:pt x="0" y="7"/>
                    </a:moveTo>
                    <a:lnTo>
                      <a:pt x="0" y="14"/>
                    </a:lnTo>
                    <a:lnTo>
                      <a:pt x="11" y="22"/>
                    </a:lnTo>
                    <a:lnTo>
                      <a:pt x="22" y="22"/>
                    </a:lnTo>
                    <a:lnTo>
                      <a:pt x="33" y="14"/>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861" name="Freeform 221"/>
              <p:cNvSpPr/>
              <p:nvPr/>
            </p:nvSpPr>
            <p:spPr>
              <a:xfrm>
                <a:off x="401" y="165"/>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862" name="Freeform 222"/>
              <p:cNvSpPr/>
              <p:nvPr/>
            </p:nvSpPr>
            <p:spPr>
              <a:xfrm>
                <a:off x="444" y="127"/>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863" name="Freeform 223"/>
              <p:cNvSpPr/>
              <p:nvPr/>
            </p:nvSpPr>
            <p:spPr>
              <a:xfrm>
                <a:off x="488" y="97"/>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864" name="Freeform 224"/>
              <p:cNvSpPr/>
              <p:nvPr/>
            </p:nvSpPr>
            <p:spPr>
              <a:xfrm>
                <a:off x="542" y="67"/>
                <a:ext cx="32" cy="23"/>
              </a:xfrm>
              <a:custGeom>
                <a:avLst/>
                <a:gdLst/>
                <a:ahLst/>
                <a:cxnLst>
                  <a:cxn ang="0">
                    <a:pos x="0" y="8"/>
                  </a:cxn>
                  <a:cxn ang="0">
                    <a:pos x="0" y="15"/>
                  </a:cxn>
                  <a:cxn ang="0">
                    <a:pos x="11" y="23"/>
                  </a:cxn>
                  <a:cxn ang="0">
                    <a:pos x="21" y="23"/>
                  </a:cxn>
                  <a:cxn ang="0">
                    <a:pos x="32" y="15"/>
                  </a:cxn>
                  <a:cxn ang="0">
                    <a:pos x="32" y="15"/>
                  </a:cxn>
                  <a:cxn ang="0">
                    <a:pos x="32" y="8"/>
                  </a:cxn>
                  <a:cxn ang="0">
                    <a:pos x="21" y="0"/>
                  </a:cxn>
                  <a:cxn ang="0">
                    <a:pos x="11" y="0"/>
                  </a:cxn>
                  <a:cxn ang="0">
                    <a:pos x="0" y="8"/>
                  </a:cxn>
                </a:cxnLst>
                <a:pathLst>
                  <a:path w="32" h="23">
                    <a:moveTo>
                      <a:pt x="0" y="8"/>
                    </a:moveTo>
                    <a:lnTo>
                      <a:pt x="0" y="15"/>
                    </a:lnTo>
                    <a:lnTo>
                      <a:pt x="11" y="23"/>
                    </a:lnTo>
                    <a:lnTo>
                      <a:pt x="21" y="23"/>
                    </a:lnTo>
                    <a:lnTo>
                      <a:pt x="32" y="15"/>
                    </a:lnTo>
                    <a:lnTo>
                      <a:pt x="32" y="8"/>
                    </a:lnTo>
                    <a:lnTo>
                      <a:pt x="21" y="0"/>
                    </a:lnTo>
                    <a:lnTo>
                      <a:pt x="11" y="0"/>
                    </a:lnTo>
                    <a:lnTo>
                      <a:pt x="0" y="8"/>
                    </a:lnTo>
                    <a:close/>
                  </a:path>
                </a:pathLst>
              </a:custGeom>
              <a:solidFill>
                <a:srgbClr val="000000"/>
              </a:solidFill>
              <a:ln w="9525">
                <a:noFill/>
              </a:ln>
            </p:spPr>
            <p:txBody>
              <a:bodyPr/>
              <a:p>
                <a:endParaRPr lang="zh-CN" altLang="en-US"/>
              </a:p>
            </p:txBody>
          </p:sp>
          <p:sp>
            <p:nvSpPr>
              <p:cNvPr id="112865" name="Freeform 225"/>
              <p:cNvSpPr/>
              <p:nvPr/>
            </p:nvSpPr>
            <p:spPr>
              <a:xfrm>
                <a:off x="585" y="30"/>
                <a:ext cx="33" cy="22"/>
              </a:xfrm>
              <a:custGeom>
                <a:avLst/>
                <a:gdLst/>
                <a:ahLst/>
                <a:cxnLst>
                  <a:cxn ang="0">
                    <a:pos x="0" y="8"/>
                  </a:cxn>
                  <a:cxn ang="0">
                    <a:pos x="0" y="15"/>
                  </a:cxn>
                  <a:cxn ang="0">
                    <a:pos x="11" y="22"/>
                  </a:cxn>
                  <a:cxn ang="0">
                    <a:pos x="22" y="22"/>
                  </a:cxn>
                  <a:cxn ang="0">
                    <a:pos x="33" y="15"/>
                  </a:cxn>
                  <a:cxn ang="0">
                    <a:pos x="33" y="15"/>
                  </a:cxn>
                  <a:cxn ang="0">
                    <a:pos x="33" y="8"/>
                  </a:cxn>
                  <a:cxn ang="0">
                    <a:pos x="22" y="0"/>
                  </a:cxn>
                  <a:cxn ang="0">
                    <a:pos x="11" y="0"/>
                  </a:cxn>
                  <a:cxn ang="0">
                    <a:pos x="0" y="8"/>
                  </a:cxn>
                </a:cxnLst>
                <a:pathLst>
                  <a:path w="33" h="22">
                    <a:moveTo>
                      <a:pt x="0" y="8"/>
                    </a:moveTo>
                    <a:lnTo>
                      <a:pt x="0" y="15"/>
                    </a:lnTo>
                    <a:lnTo>
                      <a:pt x="11" y="22"/>
                    </a:lnTo>
                    <a:lnTo>
                      <a:pt x="22" y="22"/>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866" name="Freeform 226"/>
              <p:cNvSpPr/>
              <p:nvPr/>
            </p:nvSpPr>
            <p:spPr>
              <a:xfrm>
                <a:off x="629" y="0"/>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867" name="Freeform 227"/>
              <p:cNvSpPr/>
              <p:nvPr/>
            </p:nvSpPr>
            <p:spPr>
              <a:xfrm>
                <a:off x="498" y="8"/>
                <a:ext cx="163" cy="112"/>
              </a:xfrm>
              <a:custGeom>
                <a:avLst/>
                <a:gdLst/>
                <a:ahLst/>
                <a:cxnLst>
                  <a:cxn ang="0">
                    <a:pos x="109" y="112"/>
                  </a:cxn>
                  <a:cxn ang="0">
                    <a:pos x="163" y="0"/>
                  </a:cxn>
                  <a:cxn ang="0">
                    <a:pos x="0" y="37"/>
                  </a:cxn>
                </a:cxnLst>
                <a:pathLst>
                  <a:path w="163" h="112">
                    <a:moveTo>
                      <a:pt x="109" y="112"/>
                    </a:moveTo>
                    <a:lnTo>
                      <a:pt x="163" y="0"/>
                    </a:lnTo>
                    <a:lnTo>
                      <a:pt x="0" y="37"/>
                    </a:lnTo>
                  </a:path>
                </a:pathLst>
              </a:custGeom>
              <a:noFill/>
              <a:ln w="52388" cap="flat" cmpd="sng">
                <a:solidFill>
                  <a:srgbClr val="000000"/>
                </a:solidFill>
                <a:prstDash val="solid"/>
                <a:round/>
                <a:headEnd type="none" w="med" len="med"/>
                <a:tailEnd type="none" w="med" len="med"/>
              </a:ln>
            </p:spPr>
            <p:txBody>
              <a:bodyPr/>
              <a:p>
                <a:endParaRPr lang="zh-CN" altLang="en-US"/>
              </a:p>
            </p:txBody>
          </p:sp>
        </p:grpSp>
        <p:sp>
          <p:nvSpPr>
            <p:cNvPr id="112868" name="Rectangle 228"/>
            <p:cNvSpPr/>
            <p:nvPr/>
          </p:nvSpPr>
          <p:spPr>
            <a:xfrm>
              <a:off x="3643" y="1315"/>
              <a:ext cx="91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869" name="Rectangle 229"/>
            <p:cNvSpPr/>
            <p:nvPr/>
          </p:nvSpPr>
          <p:spPr>
            <a:xfrm>
              <a:off x="3643" y="1786"/>
              <a:ext cx="91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870" name="Rectangle 230"/>
            <p:cNvSpPr/>
            <p:nvPr/>
          </p:nvSpPr>
          <p:spPr>
            <a:xfrm>
              <a:off x="0" y="2183"/>
              <a:ext cx="792" cy="628"/>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871" name="Rectangle 231"/>
            <p:cNvSpPr/>
            <p:nvPr/>
          </p:nvSpPr>
          <p:spPr>
            <a:xfrm>
              <a:off x="250" y="2212"/>
              <a:ext cx="312"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本科生</a:t>
              </a:r>
              <a:endParaRPr lang="zh-CN" altLang="en-US" dirty="0">
                <a:latin typeface="Times New Roman" panose="02020603050405020304" pitchFamily="2" charset="0"/>
              </a:endParaRPr>
            </a:p>
          </p:txBody>
        </p:sp>
        <p:sp>
          <p:nvSpPr>
            <p:cNvPr id="112872" name="Rectangle 232"/>
            <p:cNvSpPr/>
            <p:nvPr/>
          </p:nvSpPr>
          <p:spPr>
            <a:xfrm>
              <a:off x="616" y="2205"/>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873" name="Rectangle 233"/>
            <p:cNvSpPr/>
            <p:nvPr/>
          </p:nvSpPr>
          <p:spPr>
            <a:xfrm>
              <a:off x="210" y="2362"/>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2874" name="Rectangle 234"/>
            <p:cNvSpPr/>
            <p:nvPr/>
          </p:nvSpPr>
          <p:spPr>
            <a:xfrm>
              <a:off x="464" y="2362"/>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75" name="Rectangle 235"/>
            <p:cNvSpPr/>
            <p:nvPr/>
          </p:nvSpPr>
          <p:spPr>
            <a:xfrm>
              <a:off x="160" y="2519"/>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76" name="Rectangle 236"/>
            <p:cNvSpPr/>
            <p:nvPr/>
          </p:nvSpPr>
          <p:spPr>
            <a:xfrm>
              <a:off x="210" y="2632"/>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2877" name="Rectangle 237"/>
            <p:cNvSpPr/>
            <p:nvPr/>
          </p:nvSpPr>
          <p:spPr>
            <a:xfrm>
              <a:off x="464" y="2676"/>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78" name="Rectangle 238"/>
            <p:cNvSpPr/>
            <p:nvPr/>
          </p:nvSpPr>
          <p:spPr>
            <a:xfrm>
              <a:off x="1171" y="2183"/>
              <a:ext cx="922" cy="628"/>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879" name="Rectangle 239"/>
            <p:cNvSpPr/>
            <p:nvPr/>
          </p:nvSpPr>
          <p:spPr>
            <a:xfrm>
              <a:off x="1421" y="2212"/>
              <a:ext cx="312"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研究生</a:t>
              </a:r>
              <a:endParaRPr lang="zh-CN" altLang="en-US" dirty="0">
                <a:latin typeface="Times New Roman" panose="02020603050405020304" pitchFamily="2" charset="0"/>
              </a:endParaRPr>
            </a:p>
          </p:txBody>
        </p:sp>
        <p:sp>
          <p:nvSpPr>
            <p:cNvPr id="112880" name="Rectangle 240"/>
            <p:cNvSpPr/>
            <p:nvPr/>
          </p:nvSpPr>
          <p:spPr>
            <a:xfrm>
              <a:off x="1787" y="2205"/>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881" name="Rectangle 241"/>
            <p:cNvSpPr/>
            <p:nvPr/>
          </p:nvSpPr>
          <p:spPr>
            <a:xfrm>
              <a:off x="1450" y="2362"/>
              <a:ext cx="416"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指导老师</a:t>
              </a:r>
              <a:endParaRPr lang="zh-CN" altLang="en-US" dirty="0">
                <a:latin typeface="Times New Roman" panose="02020603050405020304" pitchFamily="2" charset="0"/>
              </a:endParaRPr>
            </a:p>
          </p:txBody>
        </p:sp>
        <p:sp>
          <p:nvSpPr>
            <p:cNvPr id="112882" name="Rectangle 242"/>
            <p:cNvSpPr/>
            <p:nvPr/>
          </p:nvSpPr>
          <p:spPr>
            <a:xfrm>
              <a:off x="1938" y="2355"/>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83" name="Rectangle 243"/>
            <p:cNvSpPr/>
            <p:nvPr/>
          </p:nvSpPr>
          <p:spPr>
            <a:xfrm>
              <a:off x="1450" y="2519"/>
              <a:ext cx="416" cy="125"/>
            </a:xfrm>
            <a:prstGeom prst="rect">
              <a:avLst/>
            </a:prstGeom>
            <a:noFill/>
            <a:ln w="9525">
              <a:noFill/>
            </a:ln>
          </p:spPr>
          <p:txBody>
            <a:bodyPr wrap="none" lIns="0" tIns="0" rIns="0" bIns="0" anchor="t">
              <a:spAutoFit/>
            </a:bodyPr>
            <a:p>
              <a:pPr algn="ctr"/>
              <a:r>
                <a:rPr lang="zh-CN" altLang="en-US" sz="1300" dirty="0">
                  <a:solidFill>
                    <a:srgbClr val="000000"/>
                  </a:solidFill>
                  <a:latin typeface="宋体" panose="02010600030101010101" pitchFamily="2" charset="-122"/>
                </a:rPr>
                <a:t>研究方向</a:t>
              </a:r>
              <a:endParaRPr lang="zh-CN" altLang="en-US" dirty="0">
                <a:latin typeface="Times New Roman" panose="02020603050405020304" pitchFamily="2" charset="0"/>
              </a:endParaRPr>
            </a:p>
          </p:txBody>
        </p:sp>
        <p:sp>
          <p:nvSpPr>
            <p:cNvPr id="112884" name="Rectangle 244"/>
            <p:cNvSpPr/>
            <p:nvPr/>
          </p:nvSpPr>
          <p:spPr>
            <a:xfrm>
              <a:off x="1938" y="2511"/>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85" name="Rectangle 245"/>
            <p:cNvSpPr/>
            <p:nvPr/>
          </p:nvSpPr>
          <p:spPr>
            <a:xfrm>
              <a:off x="1381" y="2632"/>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2886" name="Rectangle 246"/>
            <p:cNvSpPr/>
            <p:nvPr/>
          </p:nvSpPr>
          <p:spPr>
            <a:xfrm>
              <a:off x="1635" y="2676"/>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887" name="Rectangle 247"/>
            <p:cNvSpPr/>
            <p:nvPr/>
          </p:nvSpPr>
          <p:spPr>
            <a:xfrm>
              <a:off x="0" y="2325"/>
              <a:ext cx="78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888" name="Rectangle 248"/>
            <p:cNvSpPr/>
            <p:nvPr/>
          </p:nvSpPr>
          <p:spPr>
            <a:xfrm>
              <a:off x="0" y="2639"/>
              <a:ext cx="78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889" name="Rectangle 249"/>
            <p:cNvSpPr/>
            <p:nvPr/>
          </p:nvSpPr>
          <p:spPr>
            <a:xfrm>
              <a:off x="1171" y="2325"/>
              <a:ext cx="91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890" name="Rectangle 250"/>
            <p:cNvSpPr/>
            <p:nvPr/>
          </p:nvSpPr>
          <p:spPr>
            <a:xfrm>
              <a:off x="1171" y="2639"/>
              <a:ext cx="91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nvGrpSpPr>
            <p:cNvPr id="112891" name="组合 112891"/>
            <p:cNvGrpSpPr/>
            <p:nvPr/>
          </p:nvGrpSpPr>
          <p:grpSpPr>
            <a:xfrm>
              <a:off x="1941" y="2407"/>
              <a:ext cx="217" cy="22"/>
              <a:chOff x="0" y="0"/>
              <a:chExt cx="217" cy="22"/>
            </a:xfrm>
          </p:grpSpPr>
          <p:sp>
            <p:nvSpPr>
              <p:cNvPr id="112892" name="Freeform 258"/>
              <p:cNvSpPr/>
              <p:nvPr/>
            </p:nvSpPr>
            <p:spPr>
              <a:xfrm>
                <a:off x="0" y="0"/>
                <a:ext cx="22" cy="22"/>
              </a:xfrm>
              <a:custGeom>
                <a:avLst/>
                <a:gdLst/>
                <a:ahLst/>
                <a:cxnLst>
                  <a:cxn ang="0">
                    <a:pos x="22" y="0"/>
                  </a:cxn>
                  <a:cxn ang="0">
                    <a:pos x="11" y="0"/>
                  </a:cxn>
                  <a:cxn ang="0">
                    <a:pos x="0" y="7"/>
                  </a:cxn>
                  <a:cxn ang="0">
                    <a:pos x="0" y="7"/>
                  </a:cxn>
                  <a:cxn ang="0">
                    <a:pos x="11" y="22"/>
                  </a:cxn>
                  <a:cxn ang="0">
                    <a:pos x="11" y="22"/>
                  </a:cxn>
                  <a:cxn ang="0">
                    <a:pos x="11" y="15"/>
                  </a:cxn>
                  <a:cxn ang="0">
                    <a:pos x="22" y="7"/>
                  </a:cxn>
                  <a:cxn ang="0">
                    <a:pos x="22" y="7"/>
                  </a:cxn>
                  <a:cxn ang="0">
                    <a:pos x="22" y="0"/>
                  </a:cxn>
                </a:cxnLst>
                <a:pathLst>
                  <a:path w="22" h="22">
                    <a:moveTo>
                      <a:pt x="22" y="0"/>
                    </a:moveTo>
                    <a:lnTo>
                      <a:pt x="11" y="0"/>
                    </a:lnTo>
                    <a:lnTo>
                      <a:pt x="0" y="7"/>
                    </a:lnTo>
                    <a:lnTo>
                      <a:pt x="11" y="22"/>
                    </a:lnTo>
                    <a:lnTo>
                      <a:pt x="11" y="15"/>
                    </a:lnTo>
                    <a:lnTo>
                      <a:pt x="22" y="7"/>
                    </a:lnTo>
                    <a:lnTo>
                      <a:pt x="22" y="0"/>
                    </a:lnTo>
                    <a:close/>
                  </a:path>
                </a:pathLst>
              </a:custGeom>
              <a:solidFill>
                <a:srgbClr val="000000"/>
              </a:solidFill>
              <a:ln w="9525">
                <a:noFill/>
              </a:ln>
            </p:spPr>
            <p:txBody>
              <a:bodyPr/>
              <a:p>
                <a:endParaRPr lang="zh-CN" altLang="en-US"/>
              </a:p>
            </p:txBody>
          </p:sp>
          <p:sp>
            <p:nvSpPr>
              <p:cNvPr id="112893" name="Freeform 259"/>
              <p:cNvSpPr/>
              <p:nvPr/>
            </p:nvSpPr>
            <p:spPr>
              <a:xfrm>
                <a:off x="54" y="0"/>
                <a:ext cx="33" cy="22"/>
              </a:xfrm>
              <a:custGeom>
                <a:avLst/>
                <a:gdLst/>
                <a:ahLst/>
                <a:cxnLst>
                  <a:cxn ang="0">
                    <a:pos x="22" y="0"/>
                  </a:cxn>
                  <a:cxn ang="0">
                    <a:pos x="11" y="0"/>
                  </a:cxn>
                  <a:cxn ang="0">
                    <a:pos x="0" y="7"/>
                  </a:cxn>
                  <a:cxn ang="0">
                    <a:pos x="0" y="15"/>
                  </a:cxn>
                  <a:cxn ang="0">
                    <a:pos x="11" y="22"/>
                  </a:cxn>
                  <a:cxn ang="0">
                    <a:pos x="22" y="22"/>
                  </a:cxn>
                  <a:cxn ang="0">
                    <a:pos x="22" y="15"/>
                  </a:cxn>
                  <a:cxn ang="0">
                    <a:pos x="33" y="7"/>
                  </a:cxn>
                  <a:cxn ang="0">
                    <a:pos x="33" y="7"/>
                  </a:cxn>
                  <a:cxn ang="0">
                    <a:pos x="33" y="0"/>
                  </a:cxn>
                  <a:cxn ang="0">
                    <a:pos x="22" y="0"/>
                  </a:cxn>
                </a:cxnLst>
                <a:pathLst>
                  <a:path w="33" h="22">
                    <a:moveTo>
                      <a:pt x="22" y="0"/>
                    </a:moveTo>
                    <a:lnTo>
                      <a:pt x="11" y="0"/>
                    </a:lnTo>
                    <a:lnTo>
                      <a:pt x="0" y="7"/>
                    </a:lnTo>
                    <a:lnTo>
                      <a:pt x="0" y="15"/>
                    </a:lnTo>
                    <a:lnTo>
                      <a:pt x="11" y="22"/>
                    </a:lnTo>
                    <a:lnTo>
                      <a:pt x="22" y="22"/>
                    </a:lnTo>
                    <a:lnTo>
                      <a:pt x="22" y="15"/>
                    </a:lnTo>
                    <a:lnTo>
                      <a:pt x="33" y="7"/>
                    </a:lnTo>
                    <a:lnTo>
                      <a:pt x="33" y="0"/>
                    </a:lnTo>
                    <a:lnTo>
                      <a:pt x="22" y="0"/>
                    </a:lnTo>
                    <a:close/>
                  </a:path>
                </a:pathLst>
              </a:custGeom>
              <a:solidFill>
                <a:srgbClr val="000000"/>
              </a:solidFill>
              <a:ln w="9525">
                <a:noFill/>
              </a:ln>
            </p:spPr>
            <p:txBody>
              <a:bodyPr/>
              <a:p>
                <a:endParaRPr lang="zh-CN" altLang="en-US"/>
              </a:p>
            </p:txBody>
          </p:sp>
          <p:sp>
            <p:nvSpPr>
              <p:cNvPr id="112894" name="Freeform 260"/>
              <p:cNvSpPr/>
              <p:nvPr/>
            </p:nvSpPr>
            <p:spPr>
              <a:xfrm>
                <a:off x="119" y="0"/>
                <a:ext cx="33" cy="22"/>
              </a:xfrm>
              <a:custGeom>
                <a:avLst/>
                <a:gdLst/>
                <a:ahLst/>
                <a:cxnLst>
                  <a:cxn ang="0">
                    <a:pos x="22" y="0"/>
                  </a:cxn>
                  <a:cxn ang="0">
                    <a:pos x="11" y="0"/>
                  </a:cxn>
                  <a:cxn ang="0">
                    <a:pos x="0" y="7"/>
                  </a:cxn>
                  <a:cxn ang="0">
                    <a:pos x="0" y="15"/>
                  </a:cxn>
                  <a:cxn ang="0">
                    <a:pos x="11" y="22"/>
                  </a:cxn>
                  <a:cxn ang="0">
                    <a:pos x="22" y="22"/>
                  </a:cxn>
                  <a:cxn ang="0">
                    <a:pos x="22" y="15"/>
                  </a:cxn>
                  <a:cxn ang="0">
                    <a:pos x="33" y="7"/>
                  </a:cxn>
                  <a:cxn ang="0">
                    <a:pos x="33" y="7"/>
                  </a:cxn>
                  <a:cxn ang="0">
                    <a:pos x="33" y="0"/>
                  </a:cxn>
                  <a:cxn ang="0">
                    <a:pos x="22" y="0"/>
                  </a:cxn>
                </a:cxnLst>
                <a:pathLst>
                  <a:path w="33" h="22">
                    <a:moveTo>
                      <a:pt x="22" y="0"/>
                    </a:moveTo>
                    <a:lnTo>
                      <a:pt x="11" y="0"/>
                    </a:lnTo>
                    <a:lnTo>
                      <a:pt x="0" y="7"/>
                    </a:lnTo>
                    <a:lnTo>
                      <a:pt x="0" y="15"/>
                    </a:lnTo>
                    <a:lnTo>
                      <a:pt x="11" y="22"/>
                    </a:lnTo>
                    <a:lnTo>
                      <a:pt x="22" y="22"/>
                    </a:lnTo>
                    <a:lnTo>
                      <a:pt x="22" y="15"/>
                    </a:lnTo>
                    <a:lnTo>
                      <a:pt x="33" y="7"/>
                    </a:lnTo>
                    <a:lnTo>
                      <a:pt x="33" y="0"/>
                    </a:lnTo>
                    <a:lnTo>
                      <a:pt x="22" y="0"/>
                    </a:lnTo>
                    <a:close/>
                  </a:path>
                </a:pathLst>
              </a:custGeom>
              <a:solidFill>
                <a:srgbClr val="000000"/>
              </a:solidFill>
              <a:ln w="9525">
                <a:noFill/>
              </a:ln>
            </p:spPr>
            <p:txBody>
              <a:bodyPr/>
              <a:p>
                <a:endParaRPr lang="zh-CN" altLang="en-US"/>
              </a:p>
            </p:txBody>
          </p:sp>
          <p:sp>
            <p:nvSpPr>
              <p:cNvPr id="112895" name="Freeform 261"/>
              <p:cNvSpPr/>
              <p:nvPr/>
            </p:nvSpPr>
            <p:spPr>
              <a:xfrm>
                <a:off x="184" y="0"/>
                <a:ext cx="33" cy="22"/>
              </a:xfrm>
              <a:custGeom>
                <a:avLst/>
                <a:gdLst/>
                <a:ahLst/>
                <a:cxnLst>
                  <a:cxn ang="0">
                    <a:pos x="22" y="0"/>
                  </a:cxn>
                  <a:cxn ang="0">
                    <a:pos x="11" y="0"/>
                  </a:cxn>
                  <a:cxn ang="0">
                    <a:pos x="0" y="7"/>
                  </a:cxn>
                  <a:cxn ang="0">
                    <a:pos x="0" y="15"/>
                  </a:cxn>
                  <a:cxn ang="0">
                    <a:pos x="11" y="22"/>
                  </a:cxn>
                  <a:cxn ang="0">
                    <a:pos x="22" y="22"/>
                  </a:cxn>
                  <a:cxn ang="0">
                    <a:pos x="22" y="15"/>
                  </a:cxn>
                  <a:cxn ang="0">
                    <a:pos x="33" y="7"/>
                  </a:cxn>
                  <a:cxn ang="0">
                    <a:pos x="33" y="7"/>
                  </a:cxn>
                  <a:cxn ang="0">
                    <a:pos x="33" y="0"/>
                  </a:cxn>
                  <a:cxn ang="0">
                    <a:pos x="22" y="0"/>
                  </a:cxn>
                </a:cxnLst>
                <a:pathLst>
                  <a:path w="33" h="22">
                    <a:moveTo>
                      <a:pt x="22" y="0"/>
                    </a:moveTo>
                    <a:lnTo>
                      <a:pt x="11" y="0"/>
                    </a:lnTo>
                    <a:lnTo>
                      <a:pt x="0" y="7"/>
                    </a:lnTo>
                    <a:lnTo>
                      <a:pt x="0" y="15"/>
                    </a:lnTo>
                    <a:lnTo>
                      <a:pt x="11" y="22"/>
                    </a:lnTo>
                    <a:lnTo>
                      <a:pt x="22" y="22"/>
                    </a:lnTo>
                    <a:lnTo>
                      <a:pt x="22" y="15"/>
                    </a:lnTo>
                    <a:lnTo>
                      <a:pt x="33" y="7"/>
                    </a:lnTo>
                    <a:lnTo>
                      <a:pt x="33" y="0"/>
                    </a:lnTo>
                    <a:lnTo>
                      <a:pt x="22" y="0"/>
                    </a:lnTo>
                    <a:close/>
                  </a:path>
                </a:pathLst>
              </a:custGeom>
              <a:solidFill>
                <a:srgbClr val="000000"/>
              </a:solidFill>
              <a:ln w="9525">
                <a:noFill/>
              </a:ln>
            </p:spPr>
            <p:txBody>
              <a:bodyPr/>
              <a:p>
                <a:endParaRPr lang="zh-CN" altLang="en-US"/>
              </a:p>
            </p:txBody>
          </p:sp>
        </p:grpSp>
        <p:grpSp>
          <p:nvGrpSpPr>
            <p:cNvPr id="112896" name="组合 112896"/>
            <p:cNvGrpSpPr/>
            <p:nvPr/>
          </p:nvGrpSpPr>
          <p:grpSpPr>
            <a:xfrm>
              <a:off x="2201" y="1405"/>
              <a:ext cx="1442" cy="1017"/>
              <a:chOff x="0" y="0"/>
              <a:chExt cx="1442" cy="1017"/>
            </a:xfrm>
          </p:grpSpPr>
          <p:sp>
            <p:nvSpPr>
              <p:cNvPr id="112897" name="Freeform 263"/>
              <p:cNvSpPr/>
              <p:nvPr/>
            </p:nvSpPr>
            <p:spPr>
              <a:xfrm>
                <a:off x="0" y="994"/>
                <a:ext cx="33" cy="23"/>
              </a:xfrm>
              <a:custGeom>
                <a:avLst/>
                <a:gdLst/>
                <a:ahLst/>
                <a:cxnLst>
                  <a:cxn ang="0">
                    <a:pos x="0" y="15"/>
                  </a:cxn>
                  <a:cxn ang="0">
                    <a:pos x="0" y="15"/>
                  </a:cxn>
                  <a:cxn ang="0">
                    <a:pos x="11" y="23"/>
                  </a:cxn>
                  <a:cxn ang="0">
                    <a:pos x="11" y="23"/>
                  </a:cxn>
                  <a:cxn ang="0">
                    <a:pos x="33" y="23"/>
                  </a:cxn>
                  <a:cxn ang="0">
                    <a:pos x="33" y="15"/>
                  </a:cxn>
                  <a:cxn ang="0">
                    <a:pos x="33" y="8"/>
                  </a:cxn>
                  <a:cxn ang="0">
                    <a:pos x="22" y="0"/>
                  </a:cxn>
                  <a:cxn ang="0">
                    <a:pos x="11" y="0"/>
                  </a:cxn>
                  <a:cxn ang="0">
                    <a:pos x="0" y="8"/>
                  </a:cxn>
                  <a:cxn ang="0">
                    <a:pos x="0" y="15"/>
                  </a:cxn>
                </a:cxnLst>
                <a:pathLst>
                  <a:path w="33" h="23">
                    <a:moveTo>
                      <a:pt x="0" y="15"/>
                    </a:moveTo>
                    <a:lnTo>
                      <a:pt x="0" y="15"/>
                    </a:lnTo>
                    <a:lnTo>
                      <a:pt x="11" y="23"/>
                    </a:lnTo>
                    <a:lnTo>
                      <a:pt x="33" y="23"/>
                    </a:lnTo>
                    <a:lnTo>
                      <a:pt x="33" y="15"/>
                    </a:lnTo>
                    <a:lnTo>
                      <a:pt x="33" y="8"/>
                    </a:lnTo>
                    <a:lnTo>
                      <a:pt x="22" y="0"/>
                    </a:lnTo>
                    <a:lnTo>
                      <a:pt x="11" y="0"/>
                    </a:lnTo>
                    <a:lnTo>
                      <a:pt x="0" y="8"/>
                    </a:lnTo>
                    <a:lnTo>
                      <a:pt x="0" y="15"/>
                    </a:lnTo>
                    <a:close/>
                  </a:path>
                </a:pathLst>
              </a:custGeom>
              <a:solidFill>
                <a:srgbClr val="000000"/>
              </a:solidFill>
              <a:ln w="9525">
                <a:noFill/>
              </a:ln>
            </p:spPr>
            <p:txBody>
              <a:bodyPr/>
              <a:p>
                <a:endParaRPr lang="zh-CN" altLang="en-US"/>
              </a:p>
            </p:txBody>
          </p:sp>
          <p:sp>
            <p:nvSpPr>
              <p:cNvPr id="112898" name="Freeform 264"/>
              <p:cNvSpPr/>
              <p:nvPr/>
            </p:nvSpPr>
            <p:spPr>
              <a:xfrm>
                <a:off x="43" y="964"/>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899" name="Freeform 265"/>
              <p:cNvSpPr/>
              <p:nvPr/>
            </p:nvSpPr>
            <p:spPr>
              <a:xfrm>
                <a:off x="87" y="935"/>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900" name="Freeform 266"/>
              <p:cNvSpPr/>
              <p:nvPr/>
            </p:nvSpPr>
            <p:spPr>
              <a:xfrm>
                <a:off x="130" y="905"/>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01" name="Freeform 267"/>
              <p:cNvSpPr/>
              <p:nvPr/>
            </p:nvSpPr>
            <p:spPr>
              <a:xfrm>
                <a:off x="174" y="867"/>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902" name="Freeform 268"/>
              <p:cNvSpPr/>
              <p:nvPr/>
            </p:nvSpPr>
            <p:spPr>
              <a:xfrm>
                <a:off x="217" y="837"/>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903" name="Freeform 269"/>
              <p:cNvSpPr/>
              <p:nvPr/>
            </p:nvSpPr>
            <p:spPr>
              <a:xfrm>
                <a:off x="271" y="807"/>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904" name="Freeform 270"/>
              <p:cNvSpPr/>
              <p:nvPr/>
            </p:nvSpPr>
            <p:spPr>
              <a:xfrm>
                <a:off x="314" y="770"/>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905" name="Freeform 271"/>
              <p:cNvSpPr/>
              <p:nvPr/>
            </p:nvSpPr>
            <p:spPr>
              <a:xfrm>
                <a:off x="358" y="740"/>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906" name="Freeform 272"/>
              <p:cNvSpPr/>
              <p:nvPr/>
            </p:nvSpPr>
            <p:spPr>
              <a:xfrm>
                <a:off x="401" y="710"/>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907" name="Freeform 273"/>
              <p:cNvSpPr/>
              <p:nvPr/>
            </p:nvSpPr>
            <p:spPr>
              <a:xfrm>
                <a:off x="445" y="680"/>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908" name="Freeform 274"/>
              <p:cNvSpPr/>
              <p:nvPr/>
            </p:nvSpPr>
            <p:spPr>
              <a:xfrm>
                <a:off x="499" y="643"/>
                <a:ext cx="32" cy="22"/>
              </a:xfrm>
              <a:custGeom>
                <a:avLst/>
                <a:gdLst/>
                <a:ahLst/>
                <a:cxnLst>
                  <a:cxn ang="0">
                    <a:pos x="0" y="7"/>
                  </a:cxn>
                  <a:cxn ang="0">
                    <a:pos x="0" y="15"/>
                  </a:cxn>
                  <a:cxn ang="0">
                    <a:pos x="11" y="22"/>
                  </a:cxn>
                  <a:cxn ang="0">
                    <a:pos x="21" y="22"/>
                  </a:cxn>
                  <a:cxn ang="0">
                    <a:pos x="32" y="15"/>
                  </a:cxn>
                  <a:cxn ang="0">
                    <a:pos x="32" y="15"/>
                  </a:cxn>
                  <a:cxn ang="0">
                    <a:pos x="32" y="7"/>
                  </a:cxn>
                  <a:cxn ang="0">
                    <a:pos x="21" y="0"/>
                  </a:cxn>
                  <a:cxn ang="0">
                    <a:pos x="11" y="0"/>
                  </a:cxn>
                  <a:cxn ang="0">
                    <a:pos x="0" y="7"/>
                  </a:cxn>
                </a:cxnLst>
                <a:pathLst>
                  <a:path w="32" h="22">
                    <a:moveTo>
                      <a:pt x="0" y="7"/>
                    </a:moveTo>
                    <a:lnTo>
                      <a:pt x="0" y="15"/>
                    </a:lnTo>
                    <a:lnTo>
                      <a:pt x="11" y="22"/>
                    </a:lnTo>
                    <a:lnTo>
                      <a:pt x="21" y="22"/>
                    </a:lnTo>
                    <a:lnTo>
                      <a:pt x="32" y="15"/>
                    </a:lnTo>
                    <a:lnTo>
                      <a:pt x="32" y="7"/>
                    </a:lnTo>
                    <a:lnTo>
                      <a:pt x="21" y="0"/>
                    </a:lnTo>
                    <a:lnTo>
                      <a:pt x="11" y="0"/>
                    </a:lnTo>
                    <a:lnTo>
                      <a:pt x="0" y="7"/>
                    </a:lnTo>
                    <a:close/>
                  </a:path>
                </a:pathLst>
              </a:custGeom>
              <a:solidFill>
                <a:srgbClr val="000000"/>
              </a:solidFill>
              <a:ln w="9525">
                <a:noFill/>
              </a:ln>
            </p:spPr>
            <p:txBody>
              <a:bodyPr/>
              <a:p>
                <a:endParaRPr lang="zh-CN" altLang="en-US"/>
              </a:p>
            </p:txBody>
          </p:sp>
          <p:sp>
            <p:nvSpPr>
              <p:cNvPr id="112909" name="Freeform 275"/>
              <p:cNvSpPr/>
              <p:nvPr/>
            </p:nvSpPr>
            <p:spPr>
              <a:xfrm>
                <a:off x="542" y="613"/>
                <a:ext cx="33" cy="23"/>
              </a:xfrm>
              <a:custGeom>
                <a:avLst/>
                <a:gdLst/>
                <a:ahLst/>
                <a:cxnLst>
                  <a:cxn ang="0">
                    <a:pos x="0" y="8"/>
                  </a:cxn>
                  <a:cxn ang="0">
                    <a:pos x="0" y="15"/>
                  </a:cxn>
                  <a:cxn ang="0">
                    <a:pos x="11" y="23"/>
                  </a:cxn>
                  <a:cxn ang="0">
                    <a:pos x="22" y="23"/>
                  </a:cxn>
                  <a:cxn ang="0">
                    <a:pos x="33" y="15"/>
                  </a:cxn>
                  <a:cxn ang="0">
                    <a:pos x="33" y="15"/>
                  </a:cxn>
                  <a:cxn ang="0">
                    <a:pos x="33" y="8"/>
                  </a:cxn>
                  <a:cxn ang="0">
                    <a:pos x="22" y="0"/>
                  </a:cxn>
                  <a:cxn ang="0">
                    <a:pos x="11" y="0"/>
                  </a:cxn>
                  <a:cxn ang="0">
                    <a:pos x="0" y="8"/>
                  </a:cxn>
                </a:cxnLst>
                <a:pathLst>
                  <a:path w="33" h="23">
                    <a:moveTo>
                      <a:pt x="0" y="8"/>
                    </a:moveTo>
                    <a:lnTo>
                      <a:pt x="0" y="15"/>
                    </a:lnTo>
                    <a:lnTo>
                      <a:pt x="11" y="23"/>
                    </a:lnTo>
                    <a:lnTo>
                      <a:pt x="22" y="23"/>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910" name="Freeform 276"/>
              <p:cNvSpPr/>
              <p:nvPr/>
            </p:nvSpPr>
            <p:spPr>
              <a:xfrm>
                <a:off x="586" y="583"/>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911" name="Freeform 277"/>
              <p:cNvSpPr/>
              <p:nvPr/>
            </p:nvSpPr>
            <p:spPr>
              <a:xfrm>
                <a:off x="629" y="546"/>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912" name="Freeform 278"/>
              <p:cNvSpPr/>
              <p:nvPr/>
            </p:nvSpPr>
            <p:spPr>
              <a:xfrm>
                <a:off x="672" y="516"/>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13" name="Freeform 279"/>
              <p:cNvSpPr/>
              <p:nvPr/>
            </p:nvSpPr>
            <p:spPr>
              <a:xfrm>
                <a:off x="726" y="486"/>
                <a:ext cx="33" cy="22"/>
              </a:xfrm>
              <a:custGeom>
                <a:avLst/>
                <a:gdLst/>
                <a:ahLst/>
                <a:cxnLst>
                  <a:cxn ang="0">
                    <a:pos x="0" y="8"/>
                  </a:cxn>
                  <a:cxn ang="0">
                    <a:pos x="0" y="15"/>
                  </a:cxn>
                  <a:cxn ang="0">
                    <a:pos x="11" y="22"/>
                  </a:cxn>
                  <a:cxn ang="0">
                    <a:pos x="22" y="22"/>
                  </a:cxn>
                  <a:cxn ang="0">
                    <a:pos x="33" y="15"/>
                  </a:cxn>
                  <a:cxn ang="0">
                    <a:pos x="33" y="15"/>
                  </a:cxn>
                  <a:cxn ang="0">
                    <a:pos x="33" y="8"/>
                  </a:cxn>
                  <a:cxn ang="0">
                    <a:pos x="22" y="0"/>
                  </a:cxn>
                  <a:cxn ang="0">
                    <a:pos x="11" y="0"/>
                  </a:cxn>
                  <a:cxn ang="0">
                    <a:pos x="0" y="8"/>
                  </a:cxn>
                </a:cxnLst>
                <a:pathLst>
                  <a:path w="33" h="22">
                    <a:moveTo>
                      <a:pt x="0" y="8"/>
                    </a:moveTo>
                    <a:lnTo>
                      <a:pt x="0" y="15"/>
                    </a:lnTo>
                    <a:lnTo>
                      <a:pt x="11" y="22"/>
                    </a:lnTo>
                    <a:lnTo>
                      <a:pt x="22" y="22"/>
                    </a:lnTo>
                    <a:lnTo>
                      <a:pt x="33" y="15"/>
                    </a:lnTo>
                    <a:lnTo>
                      <a:pt x="33" y="8"/>
                    </a:lnTo>
                    <a:lnTo>
                      <a:pt x="22" y="0"/>
                    </a:lnTo>
                    <a:lnTo>
                      <a:pt x="11" y="0"/>
                    </a:lnTo>
                    <a:lnTo>
                      <a:pt x="0" y="8"/>
                    </a:lnTo>
                    <a:close/>
                  </a:path>
                </a:pathLst>
              </a:custGeom>
              <a:solidFill>
                <a:srgbClr val="000000"/>
              </a:solidFill>
              <a:ln w="9525">
                <a:noFill/>
              </a:ln>
            </p:spPr>
            <p:txBody>
              <a:bodyPr/>
              <a:p>
                <a:endParaRPr lang="zh-CN" altLang="en-US"/>
              </a:p>
            </p:txBody>
          </p:sp>
          <p:sp>
            <p:nvSpPr>
              <p:cNvPr id="112914" name="Freeform 280"/>
              <p:cNvSpPr/>
              <p:nvPr/>
            </p:nvSpPr>
            <p:spPr>
              <a:xfrm>
                <a:off x="770" y="456"/>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915" name="Freeform 281"/>
              <p:cNvSpPr/>
              <p:nvPr/>
            </p:nvSpPr>
            <p:spPr>
              <a:xfrm>
                <a:off x="813" y="419"/>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16" name="Freeform 282"/>
              <p:cNvSpPr/>
              <p:nvPr/>
            </p:nvSpPr>
            <p:spPr>
              <a:xfrm>
                <a:off x="857" y="389"/>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917" name="Freeform 283"/>
              <p:cNvSpPr/>
              <p:nvPr/>
            </p:nvSpPr>
            <p:spPr>
              <a:xfrm>
                <a:off x="900" y="359"/>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918" name="Freeform 284"/>
              <p:cNvSpPr/>
              <p:nvPr/>
            </p:nvSpPr>
            <p:spPr>
              <a:xfrm>
                <a:off x="954" y="322"/>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19" name="Freeform 285"/>
              <p:cNvSpPr/>
              <p:nvPr/>
            </p:nvSpPr>
            <p:spPr>
              <a:xfrm>
                <a:off x="998" y="292"/>
                <a:ext cx="32" cy="22"/>
              </a:xfrm>
              <a:custGeom>
                <a:avLst/>
                <a:gdLst/>
                <a:ahLst/>
                <a:cxnLst>
                  <a:cxn ang="0">
                    <a:pos x="0" y="7"/>
                  </a:cxn>
                  <a:cxn ang="0">
                    <a:pos x="0" y="15"/>
                  </a:cxn>
                  <a:cxn ang="0">
                    <a:pos x="10" y="22"/>
                  </a:cxn>
                  <a:cxn ang="0">
                    <a:pos x="21" y="22"/>
                  </a:cxn>
                  <a:cxn ang="0">
                    <a:pos x="32" y="15"/>
                  </a:cxn>
                  <a:cxn ang="0">
                    <a:pos x="32" y="15"/>
                  </a:cxn>
                  <a:cxn ang="0">
                    <a:pos x="32" y="7"/>
                  </a:cxn>
                  <a:cxn ang="0">
                    <a:pos x="21" y="0"/>
                  </a:cxn>
                  <a:cxn ang="0">
                    <a:pos x="10" y="0"/>
                  </a:cxn>
                  <a:cxn ang="0">
                    <a:pos x="0" y="7"/>
                  </a:cxn>
                </a:cxnLst>
                <a:pathLst>
                  <a:path w="32" h="22">
                    <a:moveTo>
                      <a:pt x="0" y="7"/>
                    </a:moveTo>
                    <a:lnTo>
                      <a:pt x="0" y="15"/>
                    </a:lnTo>
                    <a:lnTo>
                      <a:pt x="10" y="22"/>
                    </a:lnTo>
                    <a:lnTo>
                      <a:pt x="21" y="22"/>
                    </a:lnTo>
                    <a:lnTo>
                      <a:pt x="32" y="15"/>
                    </a:lnTo>
                    <a:lnTo>
                      <a:pt x="32" y="7"/>
                    </a:lnTo>
                    <a:lnTo>
                      <a:pt x="21" y="0"/>
                    </a:lnTo>
                    <a:lnTo>
                      <a:pt x="10" y="0"/>
                    </a:lnTo>
                    <a:lnTo>
                      <a:pt x="0" y="7"/>
                    </a:lnTo>
                    <a:close/>
                  </a:path>
                </a:pathLst>
              </a:custGeom>
              <a:solidFill>
                <a:srgbClr val="000000"/>
              </a:solidFill>
              <a:ln w="9525">
                <a:noFill/>
              </a:ln>
            </p:spPr>
            <p:txBody>
              <a:bodyPr/>
              <a:p>
                <a:endParaRPr lang="zh-CN" altLang="en-US"/>
              </a:p>
            </p:txBody>
          </p:sp>
          <p:sp>
            <p:nvSpPr>
              <p:cNvPr id="112920" name="Freeform 286"/>
              <p:cNvSpPr/>
              <p:nvPr/>
            </p:nvSpPr>
            <p:spPr>
              <a:xfrm>
                <a:off x="1041" y="262"/>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921" name="Freeform 287"/>
              <p:cNvSpPr/>
              <p:nvPr/>
            </p:nvSpPr>
            <p:spPr>
              <a:xfrm>
                <a:off x="1084" y="232"/>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22" name="Freeform 288"/>
              <p:cNvSpPr/>
              <p:nvPr/>
            </p:nvSpPr>
            <p:spPr>
              <a:xfrm>
                <a:off x="1128" y="194"/>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923" name="Freeform 289"/>
              <p:cNvSpPr/>
              <p:nvPr/>
            </p:nvSpPr>
            <p:spPr>
              <a:xfrm>
                <a:off x="1182" y="165"/>
                <a:ext cx="32" cy="22"/>
              </a:xfrm>
              <a:custGeom>
                <a:avLst/>
                <a:gdLst/>
                <a:ahLst/>
                <a:cxnLst>
                  <a:cxn ang="0">
                    <a:pos x="0" y="7"/>
                  </a:cxn>
                  <a:cxn ang="0">
                    <a:pos x="0" y="15"/>
                  </a:cxn>
                  <a:cxn ang="0">
                    <a:pos x="11" y="22"/>
                  </a:cxn>
                  <a:cxn ang="0">
                    <a:pos x="22" y="22"/>
                  </a:cxn>
                  <a:cxn ang="0">
                    <a:pos x="32" y="15"/>
                  </a:cxn>
                  <a:cxn ang="0">
                    <a:pos x="32" y="15"/>
                  </a:cxn>
                  <a:cxn ang="0">
                    <a:pos x="32" y="7"/>
                  </a:cxn>
                  <a:cxn ang="0">
                    <a:pos x="22" y="0"/>
                  </a:cxn>
                  <a:cxn ang="0">
                    <a:pos x="11" y="0"/>
                  </a:cxn>
                  <a:cxn ang="0">
                    <a:pos x="0" y="7"/>
                  </a:cxn>
                </a:cxnLst>
                <a:pathLst>
                  <a:path w="32" h="22">
                    <a:moveTo>
                      <a:pt x="0" y="7"/>
                    </a:moveTo>
                    <a:lnTo>
                      <a:pt x="0" y="15"/>
                    </a:lnTo>
                    <a:lnTo>
                      <a:pt x="11" y="22"/>
                    </a:lnTo>
                    <a:lnTo>
                      <a:pt x="22" y="22"/>
                    </a:lnTo>
                    <a:lnTo>
                      <a:pt x="32" y="15"/>
                    </a:lnTo>
                    <a:lnTo>
                      <a:pt x="32" y="7"/>
                    </a:lnTo>
                    <a:lnTo>
                      <a:pt x="22" y="0"/>
                    </a:lnTo>
                    <a:lnTo>
                      <a:pt x="11" y="0"/>
                    </a:lnTo>
                    <a:lnTo>
                      <a:pt x="0" y="7"/>
                    </a:lnTo>
                    <a:close/>
                  </a:path>
                </a:pathLst>
              </a:custGeom>
              <a:solidFill>
                <a:srgbClr val="000000"/>
              </a:solidFill>
              <a:ln w="9525">
                <a:noFill/>
              </a:ln>
            </p:spPr>
            <p:txBody>
              <a:bodyPr/>
              <a:p>
                <a:endParaRPr lang="zh-CN" altLang="en-US"/>
              </a:p>
            </p:txBody>
          </p:sp>
          <p:sp>
            <p:nvSpPr>
              <p:cNvPr id="112924" name="Freeform 290"/>
              <p:cNvSpPr/>
              <p:nvPr/>
            </p:nvSpPr>
            <p:spPr>
              <a:xfrm>
                <a:off x="1225" y="135"/>
                <a:ext cx="33" cy="22"/>
              </a:xfrm>
              <a:custGeom>
                <a:avLst/>
                <a:gdLst/>
                <a:ahLst/>
                <a:cxnLst>
                  <a:cxn ang="0">
                    <a:pos x="0" y="7"/>
                  </a:cxn>
                  <a:cxn ang="0">
                    <a:pos x="0" y="15"/>
                  </a:cxn>
                  <a:cxn ang="0">
                    <a:pos x="11" y="22"/>
                  </a:cxn>
                  <a:cxn ang="0">
                    <a:pos x="22" y="22"/>
                  </a:cxn>
                  <a:cxn ang="0">
                    <a:pos x="33" y="15"/>
                  </a:cxn>
                  <a:cxn ang="0">
                    <a:pos x="33" y="15"/>
                  </a:cxn>
                  <a:cxn ang="0">
                    <a:pos x="33" y="7"/>
                  </a:cxn>
                  <a:cxn ang="0">
                    <a:pos x="22" y="0"/>
                  </a:cxn>
                  <a:cxn ang="0">
                    <a:pos x="11" y="0"/>
                  </a:cxn>
                  <a:cxn ang="0">
                    <a:pos x="0" y="7"/>
                  </a:cxn>
                </a:cxnLst>
                <a:pathLst>
                  <a:path w="33" h="22">
                    <a:moveTo>
                      <a:pt x="0" y="7"/>
                    </a:moveTo>
                    <a:lnTo>
                      <a:pt x="0" y="15"/>
                    </a:lnTo>
                    <a:lnTo>
                      <a:pt x="11" y="22"/>
                    </a:lnTo>
                    <a:lnTo>
                      <a:pt x="22" y="22"/>
                    </a:lnTo>
                    <a:lnTo>
                      <a:pt x="33" y="15"/>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25" name="Freeform 291"/>
              <p:cNvSpPr/>
              <p:nvPr/>
            </p:nvSpPr>
            <p:spPr>
              <a:xfrm>
                <a:off x="1269" y="97"/>
                <a:ext cx="32" cy="23"/>
              </a:xfrm>
              <a:custGeom>
                <a:avLst/>
                <a:gdLst/>
                <a:ahLst/>
                <a:cxnLst>
                  <a:cxn ang="0">
                    <a:pos x="0" y="8"/>
                  </a:cxn>
                  <a:cxn ang="0">
                    <a:pos x="0" y="15"/>
                  </a:cxn>
                  <a:cxn ang="0">
                    <a:pos x="10" y="23"/>
                  </a:cxn>
                  <a:cxn ang="0">
                    <a:pos x="21" y="23"/>
                  </a:cxn>
                  <a:cxn ang="0">
                    <a:pos x="32" y="15"/>
                  </a:cxn>
                  <a:cxn ang="0">
                    <a:pos x="32" y="15"/>
                  </a:cxn>
                  <a:cxn ang="0">
                    <a:pos x="32" y="8"/>
                  </a:cxn>
                  <a:cxn ang="0">
                    <a:pos x="21" y="0"/>
                  </a:cxn>
                  <a:cxn ang="0">
                    <a:pos x="10" y="0"/>
                  </a:cxn>
                  <a:cxn ang="0">
                    <a:pos x="0" y="8"/>
                  </a:cxn>
                </a:cxnLst>
                <a:pathLst>
                  <a:path w="32" h="23">
                    <a:moveTo>
                      <a:pt x="0" y="8"/>
                    </a:moveTo>
                    <a:lnTo>
                      <a:pt x="0" y="15"/>
                    </a:lnTo>
                    <a:lnTo>
                      <a:pt x="10" y="23"/>
                    </a:lnTo>
                    <a:lnTo>
                      <a:pt x="21" y="23"/>
                    </a:lnTo>
                    <a:lnTo>
                      <a:pt x="32" y="15"/>
                    </a:lnTo>
                    <a:lnTo>
                      <a:pt x="32" y="8"/>
                    </a:lnTo>
                    <a:lnTo>
                      <a:pt x="21" y="0"/>
                    </a:lnTo>
                    <a:lnTo>
                      <a:pt x="10" y="0"/>
                    </a:lnTo>
                    <a:lnTo>
                      <a:pt x="0" y="8"/>
                    </a:lnTo>
                    <a:close/>
                  </a:path>
                </a:pathLst>
              </a:custGeom>
              <a:solidFill>
                <a:srgbClr val="000000"/>
              </a:solidFill>
              <a:ln w="9525">
                <a:noFill/>
              </a:ln>
            </p:spPr>
            <p:txBody>
              <a:bodyPr/>
              <a:p>
                <a:endParaRPr lang="zh-CN" altLang="en-US"/>
              </a:p>
            </p:txBody>
          </p:sp>
          <p:sp>
            <p:nvSpPr>
              <p:cNvPr id="112926" name="Freeform 292"/>
              <p:cNvSpPr/>
              <p:nvPr/>
            </p:nvSpPr>
            <p:spPr>
              <a:xfrm>
                <a:off x="1312" y="67"/>
                <a:ext cx="32" cy="23"/>
              </a:xfrm>
              <a:custGeom>
                <a:avLst/>
                <a:gdLst/>
                <a:ahLst/>
                <a:cxnLst>
                  <a:cxn ang="0">
                    <a:pos x="0" y="8"/>
                  </a:cxn>
                  <a:cxn ang="0">
                    <a:pos x="0" y="15"/>
                  </a:cxn>
                  <a:cxn ang="0">
                    <a:pos x="11" y="23"/>
                  </a:cxn>
                  <a:cxn ang="0">
                    <a:pos x="22" y="23"/>
                  </a:cxn>
                  <a:cxn ang="0">
                    <a:pos x="32" y="15"/>
                  </a:cxn>
                  <a:cxn ang="0">
                    <a:pos x="32" y="15"/>
                  </a:cxn>
                  <a:cxn ang="0">
                    <a:pos x="32" y="8"/>
                  </a:cxn>
                  <a:cxn ang="0">
                    <a:pos x="22" y="0"/>
                  </a:cxn>
                  <a:cxn ang="0">
                    <a:pos x="11" y="0"/>
                  </a:cxn>
                  <a:cxn ang="0">
                    <a:pos x="0" y="8"/>
                  </a:cxn>
                </a:cxnLst>
                <a:pathLst>
                  <a:path w="32" h="23">
                    <a:moveTo>
                      <a:pt x="0" y="8"/>
                    </a:moveTo>
                    <a:lnTo>
                      <a:pt x="0" y="15"/>
                    </a:lnTo>
                    <a:lnTo>
                      <a:pt x="11" y="23"/>
                    </a:lnTo>
                    <a:lnTo>
                      <a:pt x="22" y="23"/>
                    </a:lnTo>
                    <a:lnTo>
                      <a:pt x="32" y="15"/>
                    </a:lnTo>
                    <a:lnTo>
                      <a:pt x="32" y="8"/>
                    </a:lnTo>
                    <a:lnTo>
                      <a:pt x="22" y="0"/>
                    </a:lnTo>
                    <a:lnTo>
                      <a:pt x="11" y="0"/>
                    </a:lnTo>
                    <a:lnTo>
                      <a:pt x="0" y="8"/>
                    </a:lnTo>
                    <a:close/>
                  </a:path>
                </a:pathLst>
              </a:custGeom>
              <a:solidFill>
                <a:srgbClr val="000000"/>
              </a:solidFill>
              <a:ln w="9525">
                <a:noFill/>
              </a:ln>
            </p:spPr>
            <p:txBody>
              <a:bodyPr/>
              <a:p>
                <a:endParaRPr lang="zh-CN" altLang="en-US"/>
              </a:p>
            </p:txBody>
          </p:sp>
          <p:sp>
            <p:nvSpPr>
              <p:cNvPr id="112927" name="Freeform 293"/>
              <p:cNvSpPr/>
              <p:nvPr/>
            </p:nvSpPr>
            <p:spPr>
              <a:xfrm>
                <a:off x="1355" y="38"/>
                <a:ext cx="33" cy="22"/>
              </a:xfrm>
              <a:custGeom>
                <a:avLst/>
                <a:gdLst/>
                <a:ahLst/>
                <a:cxnLst>
                  <a:cxn ang="0">
                    <a:pos x="0" y="7"/>
                  </a:cxn>
                  <a:cxn ang="0">
                    <a:pos x="0" y="14"/>
                  </a:cxn>
                  <a:cxn ang="0">
                    <a:pos x="11" y="22"/>
                  </a:cxn>
                  <a:cxn ang="0">
                    <a:pos x="22" y="22"/>
                  </a:cxn>
                  <a:cxn ang="0">
                    <a:pos x="33" y="14"/>
                  </a:cxn>
                  <a:cxn ang="0">
                    <a:pos x="33" y="14"/>
                  </a:cxn>
                  <a:cxn ang="0">
                    <a:pos x="33" y="7"/>
                  </a:cxn>
                  <a:cxn ang="0">
                    <a:pos x="22" y="0"/>
                  </a:cxn>
                  <a:cxn ang="0">
                    <a:pos x="11" y="0"/>
                  </a:cxn>
                  <a:cxn ang="0">
                    <a:pos x="0" y="7"/>
                  </a:cxn>
                </a:cxnLst>
                <a:pathLst>
                  <a:path w="33" h="22">
                    <a:moveTo>
                      <a:pt x="0" y="7"/>
                    </a:moveTo>
                    <a:lnTo>
                      <a:pt x="0" y="14"/>
                    </a:lnTo>
                    <a:lnTo>
                      <a:pt x="11" y="22"/>
                    </a:lnTo>
                    <a:lnTo>
                      <a:pt x="22" y="22"/>
                    </a:lnTo>
                    <a:lnTo>
                      <a:pt x="33" y="14"/>
                    </a:lnTo>
                    <a:lnTo>
                      <a:pt x="33" y="7"/>
                    </a:lnTo>
                    <a:lnTo>
                      <a:pt x="22" y="0"/>
                    </a:lnTo>
                    <a:lnTo>
                      <a:pt x="11" y="0"/>
                    </a:lnTo>
                    <a:lnTo>
                      <a:pt x="0" y="7"/>
                    </a:lnTo>
                    <a:close/>
                  </a:path>
                </a:pathLst>
              </a:custGeom>
              <a:solidFill>
                <a:srgbClr val="000000"/>
              </a:solidFill>
              <a:ln w="9525">
                <a:noFill/>
              </a:ln>
            </p:spPr>
            <p:txBody>
              <a:bodyPr/>
              <a:p>
                <a:endParaRPr lang="zh-CN" altLang="en-US"/>
              </a:p>
            </p:txBody>
          </p:sp>
          <p:sp>
            <p:nvSpPr>
              <p:cNvPr id="112928" name="Freeform 294"/>
              <p:cNvSpPr/>
              <p:nvPr/>
            </p:nvSpPr>
            <p:spPr>
              <a:xfrm>
                <a:off x="1410" y="8"/>
                <a:ext cx="32" cy="15"/>
              </a:xfrm>
              <a:custGeom>
                <a:avLst/>
                <a:gdLst/>
                <a:ahLst/>
                <a:cxnLst>
                  <a:cxn ang="0">
                    <a:pos x="0" y="7"/>
                  </a:cxn>
                  <a:cxn ang="0">
                    <a:pos x="0" y="7"/>
                  </a:cxn>
                  <a:cxn ang="0">
                    <a:pos x="10" y="15"/>
                  </a:cxn>
                  <a:cxn ang="0">
                    <a:pos x="10" y="15"/>
                  </a:cxn>
                  <a:cxn ang="0">
                    <a:pos x="32" y="15"/>
                  </a:cxn>
                  <a:cxn ang="0">
                    <a:pos x="32" y="15"/>
                  </a:cxn>
                  <a:cxn ang="0">
                    <a:pos x="21" y="7"/>
                  </a:cxn>
                  <a:cxn ang="0">
                    <a:pos x="10" y="0"/>
                  </a:cxn>
                  <a:cxn ang="0">
                    <a:pos x="10" y="0"/>
                  </a:cxn>
                  <a:cxn ang="0">
                    <a:pos x="0" y="7"/>
                  </a:cxn>
                </a:cxnLst>
                <a:pathLst>
                  <a:path w="32" h="15">
                    <a:moveTo>
                      <a:pt x="0" y="7"/>
                    </a:moveTo>
                    <a:lnTo>
                      <a:pt x="0" y="7"/>
                    </a:lnTo>
                    <a:lnTo>
                      <a:pt x="10" y="15"/>
                    </a:lnTo>
                    <a:lnTo>
                      <a:pt x="32" y="15"/>
                    </a:lnTo>
                    <a:lnTo>
                      <a:pt x="21" y="7"/>
                    </a:lnTo>
                    <a:lnTo>
                      <a:pt x="10" y="0"/>
                    </a:lnTo>
                    <a:lnTo>
                      <a:pt x="0" y="7"/>
                    </a:lnTo>
                    <a:close/>
                  </a:path>
                </a:pathLst>
              </a:custGeom>
              <a:solidFill>
                <a:srgbClr val="000000"/>
              </a:solidFill>
              <a:ln w="9525">
                <a:noFill/>
              </a:ln>
            </p:spPr>
            <p:txBody>
              <a:bodyPr/>
              <a:p>
                <a:endParaRPr lang="zh-CN" altLang="en-US"/>
              </a:p>
            </p:txBody>
          </p:sp>
          <p:sp>
            <p:nvSpPr>
              <p:cNvPr id="112929" name="Freeform 295"/>
              <p:cNvSpPr/>
              <p:nvPr/>
            </p:nvSpPr>
            <p:spPr>
              <a:xfrm>
                <a:off x="1279" y="0"/>
                <a:ext cx="163" cy="120"/>
              </a:xfrm>
              <a:custGeom>
                <a:avLst/>
                <a:gdLst/>
                <a:ahLst/>
                <a:cxnLst>
                  <a:cxn ang="0">
                    <a:pos x="109" y="120"/>
                  </a:cxn>
                  <a:cxn ang="0">
                    <a:pos x="163" y="0"/>
                  </a:cxn>
                  <a:cxn ang="0">
                    <a:pos x="0" y="45"/>
                  </a:cxn>
                </a:cxnLst>
                <a:pathLst>
                  <a:path w="163" h="120">
                    <a:moveTo>
                      <a:pt x="109" y="120"/>
                    </a:moveTo>
                    <a:lnTo>
                      <a:pt x="163" y="0"/>
                    </a:lnTo>
                    <a:lnTo>
                      <a:pt x="0" y="45"/>
                    </a:lnTo>
                  </a:path>
                </a:pathLst>
              </a:custGeom>
              <a:noFill/>
              <a:ln w="52388" cap="flat" cmpd="sng">
                <a:solidFill>
                  <a:srgbClr val="000000"/>
                </a:solidFill>
                <a:prstDash val="solid"/>
                <a:round/>
                <a:headEnd type="none" w="med" len="med"/>
                <a:tailEnd type="none" w="med" len="med"/>
              </a:ln>
            </p:spPr>
            <p:txBody>
              <a:bodyPr/>
              <a:p>
                <a:endParaRPr lang="zh-CN" altLang="en-US"/>
              </a:p>
            </p:txBody>
          </p:sp>
        </p:grpSp>
        <p:sp>
          <p:nvSpPr>
            <p:cNvPr id="112930" name="Rectangle 296"/>
            <p:cNvSpPr/>
            <p:nvPr/>
          </p:nvSpPr>
          <p:spPr>
            <a:xfrm>
              <a:off x="3513" y="2270"/>
              <a:ext cx="1052" cy="628"/>
            </a:xfrm>
            <a:prstGeom prst="rect">
              <a:avLst/>
            </a:prstGeom>
            <a:solidFill>
              <a:srgbClr val="FFFFFF"/>
            </a:solidFill>
            <a:ln w="3492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2931" name="Rectangle 297"/>
            <p:cNvSpPr/>
            <p:nvPr/>
          </p:nvSpPr>
          <p:spPr>
            <a:xfrm>
              <a:off x="3822" y="2299"/>
              <a:ext cx="520" cy="125"/>
            </a:xfrm>
            <a:prstGeom prst="rect">
              <a:avLst/>
            </a:prstGeom>
            <a:noFill/>
            <a:ln w="9525">
              <a:noFill/>
            </a:ln>
          </p:spPr>
          <p:txBody>
            <a:bodyPr wrap="none" lIns="0" tIns="0" rIns="0" bIns="0" anchor="t">
              <a:spAutoFit/>
            </a:bodyPr>
            <a:p>
              <a:pPr algn="ctr"/>
              <a:r>
                <a:rPr lang="zh-CN" altLang="en-US" sz="1300" dirty="0">
                  <a:solidFill>
                    <a:srgbClr val="FF00FF"/>
                  </a:solidFill>
                  <a:latin typeface="宋体" panose="02010600030101010101" pitchFamily="2" charset="-122"/>
                </a:rPr>
                <a:t>在职研究生</a:t>
              </a:r>
              <a:endParaRPr lang="zh-CN" altLang="en-US" dirty="0">
                <a:latin typeface="Times New Roman" panose="02020603050405020304" pitchFamily="2" charset="0"/>
              </a:endParaRPr>
            </a:p>
          </p:txBody>
        </p:sp>
        <p:sp>
          <p:nvSpPr>
            <p:cNvPr id="112932" name="Rectangle 298"/>
            <p:cNvSpPr/>
            <p:nvPr/>
          </p:nvSpPr>
          <p:spPr>
            <a:xfrm>
              <a:off x="4432" y="2292"/>
              <a:ext cx="26" cy="125"/>
            </a:xfrm>
            <a:prstGeom prst="rect">
              <a:avLst/>
            </a:prstGeom>
            <a:noFill/>
            <a:ln w="9525">
              <a:noFill/>
            </a:ln>
          </p:spPr>
          <p:txBody>
            <a:bodyPr wrap="none" lIns="0" tIns="0" rIns="0" bIns="0" anchor="t">
              <a:spAutoFit/>
            </a:bodyPr>
            <a:p>
              <a:pPr algn="ctr"/>
              <a:r>
                <a:rPr lang="zh-CN" altLang="en-US" sz="13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2933" name="Rectangle 299"/>
            <p:cNvSpPr/>
            <p:nvPr/>
          </p:nvSpPr>
          <p:spPr>
            <a:xfrm>
              <a:off x="3723" y="2449"/>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2934" name="Rectangle 300"/>
            <p:cNvSpPr/>
            <p:nvPr/>
          </p:nvSpPr>
          <p:spPr>
            <a:xfrm>
              <a:off x="3977" y="2449"/>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935" name="Rectangle 301"/>
            <p:cNvSpPr/>
            <p:nvPr/>
          </p:nvSpPr>
          <p:spPr>
            <a:xfrm>
              <a:off x="3673" y="2606"/>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936" name="Rectangle 302"/>
            <p:cNvSpPr/>
            <p:nvPr/>
          </p:nvSpPr>
          <p:spPr>
            <a:xfrm>
              <a:off x="3723" y="2719"/>
              <a:ext cx="208"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2937" name="Rectangle 303"/>
            <p:cNvSpPr/>
            <p:nvPr/>
          </p:nvSpPr>
          <p:spPr>
            <a:xfrm>
              <a:off x="3977" y="2763"/>
              <a:ext cx="26" cy="125"/>
            </a:xfrm>
            <a:prstGeom prst="rect">
              <a:avLst/>
            </a:prstGeom>
            <a:noFill/>
            <a:ln w="9525">
              <a:noFill/>
            </a:ln>
          </p:spPr>
          <p:txBody>
            <a:bodyPr wrap="none" lIns="0" tIns="0" rIns="0" bIns="0" anchor="t">
              <a:spAutoFit/>
            </a:bodyPr>
            <a:p>
              <a:pPr algn="ctr"/>
              <a:r>
                <a:rPr lang="zh-CN" altLang="en-US" sz="13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2938" name="Rectangle 305"/>
            <p:cNvSpPr/>
            <p:nvPr/>
          </p:nvSpPr>
          <p:spPr>
            <a:xfrm>
              <a:off x="3513" y="2412"/>
              <a:ext cx="104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939" name="Rectangle 306"/>
            <p:cNvSpPr/>
            <p:nvPr/>
          </p:nvSpPr>
          <p:spPr>
            <a:xfrm>
              <a:off x="3513" y="2726"/>
              <a:ext cx="1041" cy="15"/>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grpSp>
          <p:nvGrpSpPr>
            <p:cNvPr id="112940" name="组合 112940"/>
            <p:cNvGrpSpPr/>
            <p:nvPr/>
          </p:nvGrpSpPr>
          <p:grpSpPr>
            <a:xfrm>
              <a:off x="130" y="2982"/>
              <a:ext cx="391" cy="113"/>
              <a:chOff x="0" y="0"/>
              <a:chExt cx="391" cy="113"/>
            </a:xfrm>
          </p:grpSpPr>
          <p:sp>
            <p:nvSpPr>
              <p:cNvPr id="112941" name="Rectangle 314"/>
              <p:cNvSpPr/>
              <p:nvPr/>
            </p:nvSpPr>
            <p:spPr>
              <a:xfrm>
                <a:off x="0" y="45"/>
                <a:ext cx="260" cy="23"/>
              </a:xfrm>
              <a:prstGeom prst="rect">
                <a:avLst/>
              </a:prstGeom>
              <a:solidFill>
                <a:schemeClr val="accent2"/>
              </a:solidFill>
              <a:ln w="9525">
                <a:noFill/>
              </a:ln>
            </p:spPr>
            <p:txBody>
              <a:bodyPr anchor="t"/>
              <a:p>
                <a:pPr algn="ctr"/>
                <a:endParaRPr lang="zh-CN" altLang="en-US" dirty="0">
                  <a:latin typeface="Times New Roman" panose="02020603050405020304" pitchFamily="2" charset="0"/>
                </a:endParaRPr>
              </a:p>
            </p:txBody>
          </p:sp>
          <p:sp>
            <p:nvSpPr>
              <p:cNvPr id="112942" name="Freeform 315"/>
              <p:cNvSpPr/>
              <p:nvPr/>
            </p:nvSpPr>
            <p:spPr>
              <a:xfrm>
                <a:off x="239" y="0"/>
                <a:ext cx="152" cy="113"/>
              </a:xfrm>
              <a:custGeom>
                <a:avLst/>
                <a:gdLst/>
                <a:ahLst/>
                <a:cxnLst>
                  <a:cxn ang="0">
                    <a:pos x="0" y="113"/>
                  </a:cxn>
                  <a:cxn ang="0">
                    <a:pos x="152" y="53"/>
                  </a:cxn>
                  <a:cxn ang="0">
                    <a:pos x="0" y="0"/>
                  </a:cxn>
                  <a:cxn ang="0">
                    <a:pos x="0" y="113"/>
                  </a:cxn>
                </a:cxnLst>
                <a:pathLst>
                  <a:path w="152" h="113">
                    <a:moveTo>
                      <a:pt x="0" y="113"/>
                    </a:moveTo>
                    <a:lnTo>
                      <a:pt x="152" y="53"/>
                    </a:lnTo>
                    <a:lnTo>
                      <a:pt x="0" y="0"/>
                    </a:lnTo>
                    <a:lnTo>
                      <a:pt x="0" y="113"/>
                    </a:lnTo>
                    <a:close/>
                  </a:path>
                </a:pathLst>
              </a:custGeom>
              <a:solidFill>
                <a:schemeClr val="accent2"/>
              </a:solidFill>
              <a:ln w="9525">
                <a:noFill/>
              </a:ln>
            </p:spPr>
            <p:txBody>
              <a:bodyPr/>
              <a:p>
                <a:endParaRPr lang="zh-CN" altLang="en-US"/>
              </a:p>
            </p:txBody>
          </p:sp>
        </p:grpSp>
        <p:sp>
          <p:nvSpPr>
            <p:cNvPr id="112943" name="Rectangle 316"/>
            <p:cNvSpPr/>
            <p:nvPr/>
          </p:nvSpPr>
          <p:spPr>
            <a:xfrm>
              <a:off x="686" y="2982"/>
              <a:ext cx="1248" cy="125"/>
            </a:xfrm>
            <a:prstGeom prst="rect">
              <a:avLst/>
            </a:prstGeom>
            <a:noFill/>
            <a:ln w="9525">
              <a:noFill/>
            </a:ln>
          </p:spPr>
          <p:txBody>
            <a:bodyPr wrap="none" lIns="0" tIns="0" rIns="0" bIns="0" anchor="t">
              <a:spAutoFit/>
            </a:bodyPr>
            <a:p>
              <a:pPr algn="ctr"/>
              <a:r>
                <a:rPr lang="en-US" altLang="x-none" sz="1300" dirty="0">
                  <a:solidFill>
                    <a:srgbClr val="000000"/>
                  </a:solidFill>
                  <a:latin typeface="宋体" panose="02010600030101010101" pitchFamily="2" charset="-122"/>
                </a:rPr>
                <a:t>IS-A</a:t>
              </a:r>
              <a:r>
                <a:rPr lang="zh-CN" altLang="en-US" sz="1300" dirty="0">
                  <a:solidFill>
                    <a:srgbClr val="000000"/>
                  </a:solidFill>
                  <a:latin typeface="宋体" panose="02010600030101010101" pitchFamily="2" charset="-122"/>
                </a:rPr>
                <a:t>联系（从超类到子类）</a:t>
              </a:r>
              <a:endParaRPr lang="zh-CN" altLang="en-US" dirty="0">
                <a:latin typeface="Times New Roman" panose="02020603050405020304" pitchFamily="2" charset="0"/>
              </a:endParaRPr>
            </a:p>
          </p:txBody>
        </p:sp>
        <p:grpSp>
          <p:nvGrpSpPr>
            <p:cNvPr id="112944" name="组合 112944"/>
            <p:cNvGrpSpPr/>
            <p:nvPr/>
          </p:nvGrpSpPr>
          <p:grpSpPr>
            <a:xfrm>
              <a:off x="119" y="3214"/>
              <a:ext cx="402" cy="112"/>
              <a:chOff x="0" y="0"/>
              <a:chExt cx="402" cy="112"/>
            </a:xfrm>
          </p:grpSpPr>
          <p:sp>
            <p:nvSpPr>
              <p:cNvPr id="112945" name="Freeform 318"/>
              <p:cNvSpPr/>
              <p:nvPr/>
            </p:nvSpPr>
            <p:spPr>
              <a:xfrm>
                <a:off x="0" y="45"/>
                <a:ext cx="22" cy="22"/>
              </a:xfrm>
              <a:custGeom>
                <a:avLst/>
                <a:gdLst/>
                <a:ahLst/>
                <a:cxnLst>
                  <a:cxn ang="0">
                    <a:pos x="22" y="0"/>
                  </a:cxn>
                  <a:cxn ang="0">
                    <a:pos x="11" y="0"/>
                  </a:cxn>
                  <a:cxn ang="0">
                    <a:pos x="0" y="8"/>
                  </a:cxn>
                  <a:cxn ang="0">
                    <a:pos x="0" y="8"/>
                  </a:cxn>
                  <a:cxn ang="0">
                    <a:pos x="11" y="22"/>
                  </a:cxn>
                  <a:cxn ang="0">
                    <a:pos x="11" y="22"/>
                  </a:cxn>
                  <a:cxn ang="0">
                    <a:pos x="11" y="15"/>
                  </a:cxn>
                  <a:cxn ang="0">
                    <a:pos x="22" y="8"/>
                  </a:cxn>
                  <a:cxn ang="0">
                    <a:pos x="22" y="8"/>
                  </a:cxn>
                  <a:cxn ang="0">
                    <a:pos x="22" y="0"/>
                  </a:cxn>
                </a:cxnLst>
                <a:pathLst>
                  <a:path w="22" h="22">
                    <a:moveTo>
                      <a:pt x="22" y="0"/>
                    </a:moveTo>
                    <a:lnTo>
                      <a:pt x="11" y="0"/>
                    </a:lnTo>
                    <a:lnTo>
                      <a:pt x="0" y="8"/>
                    </a:lnTo>
                    <a:lnTo>
                      <a:pt x="11" y="22"/>
                    </a:lnTo>
                    <a:lnTo>
                      <a:pt x="11" y="15"/>
                    </a:lnTo>
                    <a:lnTo>
                      <a:pt x="22" y="8"/>
                    </a:lnTo>
                    <a:lnTo>
                      <a:pt x="22" y="0"/>
                    </a:lnTo>
                    <a:close/>
                  </a:path>
                </a:pathLst>
              </a:custGeom>
              <a:solidFill>
                <a:srgbClr val="000000"/>
              </a:solidFill>
              <a:ln w="9525">
                <a:noFill/>
              </a:ln>
            </p:spPr>
            <p:txBody>
              <a:bodyPr/>
              <a:p>
                <a:endParaRPr lang="zh-CN" altLang="en-US"/>
              </a:p>
            </p:txBody>
          </p:sp>
          <p:sp>
            <p:nvSpPr>
              <p:cNvPr id="112946" name="Freeform 319"/>
              <p:cNvSpPr/>
              <p:nvPr/>
            </p:nvSpPr>
            <p:spPr>
              <a:xfrm>
                <a:off x="55" y="45"/>
                <a:ext cx="32" cy="22"/>
              </a:xfrm>
              <a:custGeom>
                <a:avLst/>
                <a:gdLst/>
                <a:ahLst/>
                <a:cxnLst>
                  <a:cxn ang="0">
                    <a:pos x="21" y="0"/>
                  </a:cxn>
                  <a:cxn ang="0">
                    <a:pos x="10" y="0"/>
                  </a:cxn>
                  <a:cxn ang="0">
                    <a:pos x="0" y="8"/>
                  </a:cxn>
                  <a:cxn ang="0">
                    <a:pos x="0" y="15"/>
                  </a:cxn>
                  <a:cxn ang="0">
                    <a:pos x="10" y="22"/>
                  </a:cxn>
                  <a:cxn ang="0">
                    <a:pos x="21" y="22"/>
                  </a:cxn>
                  <a:cxn ang="0">
                    <a:pos x="21" y="15"/>
                  </a:cxn>
                  <a:cxn ang="0">
                    <a:pos x="32" y="8"/>
                  </a:cxn>
                  <a:cxn ang="0">
                    <a:pos x="32" y="8"/>
                  </a:cxn>
                  <a:cxn ang="0">
                    <a:pos x="32" y="0"/>
                  </a:cxn>
                  <a:cxn ang="0">
                    <a:pos x="21" y="0"/>
                  </a:cxn>
                </a:cxnLst>
                <a:pathLst>
                  <a:path w="32" h="22">
                    <a:moveTo>
                      <a:pt x="21" y="0"/>
                    </a:moveTo>
                    <a:lnTo>
                      <a:pt x="10" y="0"/>
                    </a:lnTo>
                    <a:lnTo>
                      <a:pt x="0" y="8"/>
                    </a:lnTo>
                    <a:lnTo>
                      <a:pt x="0" y="15"/>
                    </a:lnTo>
                    <a:lnTo>
                      <a:pt x="10"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47" name="Freeform 320"/>
              <p:cNvSpPr/>
              <p:nvPr/>
            </p:nvSpPr>
            <p:spPr>
              <a:xfrm>
                <a:off x="120" y="45"/>
                <a:ext cx="32" cy="22"/>
              </a:xfrm>
              <a:custGeom>
                <a:avLst/>
                <a:gdLst/>
                <a:ahLst/>
                <a:cxnLst>
                  <a:cxn ang="0">
                    <a:pos x="21" y="0"/>
                  </a:cxn>
                  <a:cxn ang="0">
                    <a:pos x="10" y="0"/>
                  </a:cxn>
                  <a:cxn ang="0">
                    <a:pos x="0" y="8"/>
                  </a:cxn>
                  <a:cxn ang="0">
                    <a:pos x="0" y="15"/>
                  </a:cxn>
                  <a:cxn ang="0">
                    <a:pos x="10" y="22"/>
                  </a:cxn>
                  <a:cxn ang="0">
                    <a:pos x="21" y="22"/>
                  </a:cxn>
                  <a:cxn ang="0">
                    <a:pos x="21" y="15"/>
                  </a:cxn>
                  <a:cxn ang="0">
                    <a:pos x="32" y="8"/>
                  </a:cxn>
                  <a:cxn ang="0">
                    <a:pos x="32" y="8"/>
                  </a:cxn>
                  <a:cxn ang="0">
                    <a:pos x="32" y="0"/>
                  </a:cxn>
                  <a:cxn ang="0">
                    <a:pos x="21" y="0"/>
                  </a:cxn>
                </a:cxnLst>
                <a:pathLst>
                  <a:path w="32" h="22">
                    <a:moveTo>
                      <a:pt x="21" y="0"/>
                    </a:moveTo>
                    <a:lnTo>
                      <a:pt x="10" y="0"/>
                    </a:lnTo>
                    <a:lnTo>
                      <a:pt x="0" y="8"/>
                    </a:lnTo>
                    <a:lnTo>
                      <a:pt x="0" y="15"/>
                    </a:lnTo>
                    <a:lnTo>
                      <a:pt x="10"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48" name="Freeform 321"/>
              <p:cNvSpPr/>
              <p:nvPr/>
            </p:nvSpPr>
            <p:spPr>
              <a:xfrm>
                <a:off x="185" y="45"/>
                <a:ext cx="32" cy="22"/>
              </a:xfrm>
              <a:custGeom>
                <a:avLst/>
                <a:gdLst/>
                <a:ahLst/>
                <a:cxnLst>
                  <a:cxn ang="0">
                    <a:pos x="21" y="0"/>
                  </a:cxn>
                  <a:cxn ang="0">
                    <a:pos x="11" y="0"/>
                  </a:cxn>
                  <a:cxn ang="0">
                    <a:pos x="0" y="8"/>
                  </a:cxn>
                  <a:cxn ang="0">
                    <a:pos x="0" y="15"/>
                  </a:cxn>
                  <a:cxn ang="0">
                    <a:pos x="11" y="22"/>
                  </a:cxn>
                  <a:cxn ang="0">
                    <a:pos x="21" y="22"/>
                  </a:cxn>
                  <a:cxn ang="0">
                    <a:pos x="21" y="15"/>
                  </a:cxn>
                  <a:cxn ang="0">
                    <a:pos x="32" y="8"/>
                  </a:cxn>
                  <a:cxn ang="0">
                    <a:pos x="32" y="8"/>
                  </a:cxn>
                  <a:cxn ang="0">
                    <a:pos x="32" y="0"/>
                  </a:cxn>
                  <a:cxn ang="0">
                    <a:pos x="21" y="0"/>
                  </a:cxn>
                </a:cxnLst>
                <a:pathLst>
                  <a:path w="32" h="22">
                    <a:moveTo>
                      <a:pt x="21" y="0"/>
                    </a:moveTo>
                    <a:lnTo>
                      <a:pt x="11" y="0"/>
                    </a:lnTo>
                    <a:lnTo>
                      <a:pt x="0" y="8"/>
                    </a:lnTo>
                    <a:lnTo>
                      <a:pt x="0" y="15"/>
                    </a:lnTo>
                    <a:lnTo>
                      <a:pt x="11"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49" name="Freeform 322"/>
              <p:cNvSpPr/>
              <p:nvPr/>
            </p:nvSpPr>
            <p:spPr>
              <a:xfrm>
                <a:off x="250" y="45"/>
                <a:ext cx="32" cy="22"/>
              </a:xfrm>
              <a:custGeom>
                <a:avLst/>
                <a:gdLst/>
                <a:ahLst/>
                <a:cxnLst>
                  <a:cxn ang="0">
                    <a:pos x="21" y="0"/>
                  </a:cxn>
                  <a:cxn ang="0">
                    <a:pos x="11" y="0"/>
                  </a:cxn>
                  <a:cxn ang="0">
                    <a:pos x="0" y="8"/>
                  </a:cxn>
                  <a:cxn ang="0">
                    <a:pos x="0" y="15"/>
                  </a:cxn>
                  <a:cxn ang="0">
                    <a:pos x="11" y="22"/>
                  </a:cxn>
                  <a:cxn ang="0">
                    <a:pos x="21" y="22"/>
                  </a:cxn>
                  <a:cxn ang="0">
                    <a:pos x="21" y="15"/>
                  </a:cxn>
                  <a:cxn ang="0">
                    <a:pos x="32" y="8"/>
                  </a:cxn>
                  <a:cxn ang="0">
                    <a:pos x="32" y="8"/>
                  </a:cxn>
                  <a:cxn ang="0">
                    <a:pos x="32" y="0"/>
                  </a:cxn>
                  <a:cxn ang="0">
                    <a:pos x="21" y="0"/>
                  </a:cxn>
                </a:cxnLst>
                <a:pathLst>
                  <a:path w="32" h="22">
                    <a:moveTo>
                      <a:pt x="21" y="0"/>
                    </a:moveTo>
                    <a:lnTo>
                      <a:pt x="11" y="0"/>
                    </a:lnTo>
                    <a:lnTo>
                      <a:pt x="0" y="8"/>
                    </a:lnTo>
                    <a:lnTo>
                      <a:pt x="0" y="15"/>
                    </a:lnTo>
                    <a:lnTo>
                      <a:pt x="11"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50" name="Freeform 323"/>
              <p:cNvSpPr/>
              <p:nvPr/>
            </p:nvSpPr>
            <p:spPr>
              <a:xfrm>
                <a:off x="315" y="45"/>
                <a:ext cx="32" cy="22"/>
              </a:xfrm>
              <a:custGeom>
                <a:avLst/>
                <a:gdLst/>
                <a:ahLst/>
                <a:cxnLst>
                  <a:cxn ang="0">
                    <a:pos x="21" y="0"/>
                  </a:cxn>
                  <a:cxn ang="0">
                    <a:pos x="11" y="0"/>
                  </a:cxn>
                  <a:cxn ang="0">
                    <a:pos x="0" y="8"/>
                  </a:cxn>
                  <a:cxn ang="0">
                    <a:pos x="0" y="15"/>
                  </a:cxn>
                  <a:cxn ang="0">
                    <a:pos x="11" y="22"/>
                  </a:cxn>
                  <a:cxn ang="0">
                    <a:pos x="21" y="22"/>
                  </a:cxn>
                  <a:cxn ang="0">
                    <a:pos x="21" y="15"/>
                  </a:cxn>
                  <a:cxn ang="0">
                    <a:pos x="32" y="8"/>
                  </a:cxn>
                  <a:cxn ang="0">
                    <a:pos x="32" y="8"/>
                  </a:cxn>
                  <a:cxn ang="0">
                    <a:pos x="32" y="0"/>
                  </a:cxn>
                  <a:cxn ang="0">
                    <a:pos x="21" y="0"/>
                  </a:cxn>
                </a:cxnLst>
                <a:pathLst>
                  <a:path w="32" h="22">
                    <a:moveTo>
                      <a:pt x="21" y="0"/>
                    </a:moveTo>
                    <a:lnTo>
                      <a:pt x="11" y="0"/>
                    </a:lnTo>
                    <a:lnTo>
                      <a:pt x="0" y="8"/>
                    </a:lnTo>
                    <a:lnTo>
                      <a:pt x="0" y="15"/>
                    </a:lnTo>
                    <a:lnTo>
                      <a:pt x="11"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51" name="Freeform 324"/>
              <p:cNvSpPr/>
              <p:nvPr/>
            </p:nvSpPr>
            <p:spPr>
              <a:xfrm>
                <a:off x="250" y="0"/>
                <a:ext cx="152" cy="112"/>
              </a:xfrm>
              <a:custGeom>
                <a:avLst/>
                <a:gdLst/>
                <a:ahLst/>
                <a:cxnLst>
                  <a:cxn ang="0">
                    <a:pos x="0" y="112"/>
                  </a:cxn>
                  <a:cxn ang="0">
                    <a:pos x="152" y="60"/>
                  </a:cxn>
                  <a:cxn ang="0">
                    <a:pos x="0" y="0"/>
                  </a:cxn>
                </a:cxnLst>
                <a:pathLst>
                  <a:path w="152" h="112">
                    <a:moveTo>
                      <a:pt x="0" y="112"/>
                    </a:moveTo>
                    <a:lnTo>
                      <a:pt x="152" y="60"/>
                    </a:lnTo>
                    <a:lnTo>
                      <a:pt x="0" y="0"/>
                    </a:lnTo>
                  </a:path>
                </a:pathLst>
              </a:custGeom>
              <a:noFill/>
              <a:ln w="52388" cap="flat" cmpd="sng">
                <a:solidFill>
                  <a:srgbClr val="000000"/>
                </a:solidFill>
                <a:prstDash val="solid"/>
                <a:round/>
                <a:headEnd type="none" w="med" len="med"/>
                <a:tailEnd type="none" w="med" len="med"/>
              </a:ln>
            </p:spPr>
            <p:txBody>
              <a:bodyPr/>
              <a:p>
                <a:endParaRPr lang="zh-CN" altLang="en-US"/>
              </a:p>
            </p:txBody>
          </p:sp>
        </p:grpSp>
        <p:sp>
          <p:nvSpPr>
            <p:cNvPr id="112952" name="Rectangle 325"/>
            <p:cNvSpPr/>
            <p:nvPr/>
          </p:nvSpPr>
          <p:spPr>
            <a:xfrm>
              <a:off x="686" y="3214"/>
              <a:ext cx="1144" cy="125"/>
            </a:xfrm>
            <a:prstGeom prst="rect">
              <a:avLst/>
            </a:prstGeom>
            <a:noFill/>
            <a:ln w="9525">
              <a:noFill/>
            </a:ln>
          </p:spPr>
          <p:txBody>
            <a:bodyPr wrap="none" lIns="0" tIns="0" rIns="0" bIns="0" anchor="t">
              <a:spAutoFit/>
            </a:bodyPr>
            <a:p>
              <a:pPr algn="ctr"/>
              <a:r>
                <a:rPr lang="en-US" altLang="x-none" sz="1300" dirty="0">
                  <a:solidFill>
                    <a:srgbClr val="000000"/>
                  </a:solidFill>
                  <a:latin typeface="宋体" panose="02010600030101010101" pitchFamily="2" charset="-122"/>
                </a:rPr>
                <a:t>IS-PART-OF</a:t>
              </a:r>
              <a:r>
                <a:rPr lang="zh-CN" altLang="en-US" sz="1300" dirty="0">
                  <a:solidFill>
                    <a:srgbClr val="000000"/>
                  </a:solidFill>
                  <a:latin typeface="宋体" panose="02010600030101010101" pitchFamily="2" charset="-122"/>
                </a:rPr>
                <a:t>联系（单值）</a:t>
              </a:r>
              <a:endParaRPr lang="zh-CN" altLang="en-US" dirty="0">
                <a:latin typeface="Times New Roman" panose="02020603050405020304" pitchFamily="2" charset="0"/>
              </a:endParaRPr>
            </a:p>
          </p:txBody>
        </p:sp>
        <p:grpSp>
          <p:nvGrpSpPr>
            <p:cNvPr id="112953" name="组合 112953"/>
            <p:cNvGrpSpPr/>
            <p:nvPr/>
          </p:nvGrpSpPr>
          <p:grpSpPr>
            <a:xfrm>
              <a:off x="2158" y="3214"/>
              <a:ext cx="574" cy="112"/>
              <a:chOff x="0" y="0"/>
              <a:chExt cx="574" cy="112"/>
            </a:xfrm>
          </p:grpSpPr>
          <p:sp>
            <p:nvSpPr>
              <p:cNvPr id="112954" name="Freeform 327"/>
              <p:cNvSpPr/>
              <p:nvPr/>
            </p:nvSpPr>
            <p:spPr>
              <a:xfrm>
                <a:off x="43" y="45"/>
                <a:ext cx="22" cy="22"/>
              </a:xfrm>
              <a:custGeom>
                <a:avLst/>
                <a:gdLst/>
                <a:ahLst/>
                <a:cxnLst>
                  <a:cxn ang="0">
                    <a:pos x="22" y="0"/>
                  </a:cxn>
                  <a:cxn ang="0">
                    <a:pos x="11" y="0"/>
                  </a:cxn>
                  <a:cxn ang="0">
                    <a:pos x="0" y="8"/>
                  </a:cxn>
                  <a:cxn ang="0">
                    <a:pos x="0" y="8"/>
                  </a:cxn>
                  <a:cxn ang="0">
                    <a:pos x="11" y="22"/>
                  </a:cxn>
                  <a:cxn ang="0">
                    <a:pos x="11" y="22"/>
                  </a:cxn>
                  <a:cxn ang="0">
                    <a:pos x="11" y="15"/>
                  </a:cxn>
                  <a:cxn ang="0">
                    <a:pos x="22" y="8"/>
                  </a:cxn>
                  <a:cxn ang="0">
                    <a:pos x="22" y="8"/>
                  </a:cxn>
                  <a:cxn ang="0">
                    <a:pos x="22" y="0"/>
                  </a:cxn>
                </a:cxnLst>
                <a:pathLst>
                  <a:path w="22" h="22">
                    <a:moveTo>
                      <a:pt x="22" y="0"/>
                    </a:moveTo>
                    <a:lnTo>
                      <a:pt x="11" y="0"/>
                    </a:lnTo>
                    <a:lnTo>
                      <a:pt x="0" y="8"/>
                    </a:lnTo>
                    <a:lnTo>
                      <a:pt x="11" y="22"/>
                    </a:lnTo>
                    <a:lnTo>
                      <a:pt x="11" y="15"/>
                    </a:lnTo>
                    <a:lnTo>
                      <a:pt x="22" y="8"/>
                    </a:lnTo>
                    <a:lnTo>
                      <a:pt x="22" y="0"/>
                    </a:lnTo>
                    <a:close/>
                  </a:path>
                </a:pathLst>
              </a:custGeom>
              <a:solidFill>
                <a:srgbClr val="000000"/>
              </a:solidFill>
              <a:ln w="9525">
                <a:noFill/>
              </a:ln>
            </p:spPr>
            <p:txBody>
              <a:bodyPr/>
              <a:p>
                <a:endParaRPr lang="zh-CN" altLang="en-US"/>
              </a:p>
            </p:txBody>
          </p:sp>
          <p:sp>
            <p:nvSpPr>
              <p:cNvPr id="112955" name="Freeform 328"/>
              <p:cNvSpPr/>
              <p:nvPr/>
            </p:nvSpPr>
            <p:spPr>
              <a:xfrm>
                <a:off x="97" y="45"/>
                <a:ext cx="33" cy="22"/>
              </a:xfrm>
              <a:custGeom>
                <a:avLst/>
                <a:gdLst/>
                <a:ahLst/>
                <a:cxnLst>
                  <a:cxn ang="0">
                    <a:pos x="22" y="0"/>
                  </a:cxn>
                  <a:cxn ang="0">
                    <a:pos x="11" y="0"/>
                  </a:cxn>
                  <a:cxn ang="0">
                    <a:pos x="0" y="8"/>
                  </a:cxn>
                  <a:cxn ang="0">
                    <a:pos x="0" y="15"/>
                  </a:cxn>
                  <a:cxn ang="0">
                    <a:pos x="11" y="22"/>
                  </a:cxn>
                  <a:cxn ang="0">
                    <a:pos x="22" y="22"/>
                  </a:cxn>
                  <a:cxn ang="0">
                    <a:pos x="22" y="15"/>
                  </a:cxn>
                  <a:cxn ang="0">
                    <a:pos x="33" y="8"/>
                  </a:cxn>
                  <a:cxn ang="0">
                    <a:pos x="33" y="8"/>
                  </a:cxn>
                  <a:cxn ang="0">
                    <a:pos x="33" y="0"/>
                  </a:cxn>
                  <a:cxn ang="0">
                    <a:pos x="22" y="0"/>
                  </a:cxn>
                </a:cxnLst>
                <a:pathLst>
                  <a:path w="33" h="22">
                    <a:moveTo>
                      <a:pt x="22" y="0"/>
                    </a:moveTo>
                    <a:lnTo>
                      <a:pt x="11" y="0"/>
                    </a:lnTo>
                    <a:lnTo>
                      <a:pt x="0" y="8"/>
                    </a:lnTo>
                    <a:lnTo>
                      <a:pt x="0" y="15"/>
                    </a:lnTo>
                    <a:lnTo>
                      <a:pt x="11" y="22"/>
                    </a:lnTo>
                    <a:lnTo>
                      <a:pt x="22" y="22"/>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956" name="Freeform 329"/>
              <p:cNvSpPr/>
              <p:nvPr/>
            </p:nvSpPr>
            <p:spPr>
              <a:xfrm>
                <a:off x="162" y="45"/>
                <a:ext cx="33" cy="22"/>
              </a:xfrm>
              <a:custGeom>
                <a:avLst/>
                <a:gdLst/>
                <a:ahLst/>
                <a:cxnLst>
                  <a:cxn ang="0">
                    <a:pos x="22" y="0"/>
                  </a:cxn>
                  <a:cxn ang="0">
                    <a:pos x="11" y="0"/>
                  </a:cxn>
                  <a:cxn ang="0">
                    <a:pos x="0" y="8"/>
                  </a:cxn>
                  <a:cxn ang="0">
                    <a:pos x="0" y="15"/>
                  </a:cxn>
                  <a:cxn ang="0">
                    <a:pos x="11" y="22"/>
                  </a:cxn>
                  <a:cxn ang="0">
                    <a:pos x="22" y="22"/>
                  </a:cxn>
                  <a:cxn ang="0">
                    <a:pos x="22" y="15"/>
                  </a:cxn>
                  <a:cxn ang="0">
                    <a:pos x="33" y="8"/>
                  </a:cxn>
                  <a:cxn ang="0">
                    <a:pos x="33" y="8"/>
                  </a:cxn>
                  <a:cxn ang="0">
                    <a:pos x="33" y="0"/>
                  </a:cxn>
                  <a:cxn ang="0">
                    <a:pos x="22" y="0"/>
                  </a:cxn>
                </a:cxnLst>
                <a:pathLst>
                  <a:path w="33" h="22">
                    <a:moveTo>
                      <a:pt x="22" y="0"/>
                    </a:moveTo>
                    <a:lnTo>
                      <a:pt x="11" y="0"/>
                    </a:lnTo>
                    <a:lnTo>
                      <a:pt x="0" y="8"/>
                    </a:lnTo>
                    <a:lnTo>
                      <a:pt x="0" y="15"/>
                    </a:lnTo>
                    <a:lnTo>
                      <a:pt x="11" y="22"/>
                    </a:lnTo>
                    <a:lnTo>
                      <a:pt x="22" y="22"/>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957" name="Freeform 330"/>
              <p:cNvSpPr/>
              <p:nvPr/>
            </p:nvSpPr>
            <p:spPr>
              <a:xfrm>
                <a:off x="227" y="45"/>
                <a:ext cx="33" cy="22"/>
              </a:xfrm>
              <a:custGeom>
                <a:avLst/>
                <a:gdLst/>
                <a:ahLst/>
                <a:cxnLst>
                  <a:cxn ang="0">
                    <a:pos x="22" y="0"/>
                  </a:cxn>
                  <a:cxn ang="0">
                    <a:pos x="11" y="0"/>
                  </a:cxn>
                  <a:cxn ang="0">
                    <a:pos x="0" y="8"/>
                  </a:cxn>
                  <a:cxn ang="0">
                    <a:pos x="0" y="15"/>
                  </a:cxn>
                  <a:cxn ang="0">
                    <a:pos x="11" y="22"/>
                  </a:cxn>
                  <a:cxn ang="0">
                    <a:pos x="22" y="22"/>
                  </a:cxn>
                  <a:cxn ang="0">
                    <a:pos x="22" y="15"/>
                  </a:cxn>
                  <a:cxn ang="0">
                    <a:pos x="33" y="8"/>
                  </a:cxn>
                  <a:cxn ang="0">
                    <a:pos x="33" y="8"/>
                  </a:cxn>
                  <a:cxn ang="0">
                    <a:pos x="33" y="0"/>
                  </a:cxn>
                  <a:cxn ang="0">
                    <a:pos x="22" y="0"/>
                  </a:cxn>
                </a:cxnLst>
                <a:pathLst>
                  <a:path w="33" h="22">
                    <a:moveTo>
                      <a:pt x="22" y="0"/>
                    </a:moveTo>
                    <a:lnTo>
                      <a:pt x="11" y="0"/>
                    </a:lnTo>
                    <a:lnTo>
                      <a:pt x="0" y="8"/>
                    </a:lnTo>
                    <a:lnTo>
                      <a:pt x="0" y="15"/>
                    </a:lnTo>
                    <a:lnTo>
                      <a:pt x="11" y="22"/>
                    </a:lnTo>
                    <a:lnTo>
                      <a:pt x="22" y="22"/>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958" name="Freeform 331"/>
              <p:cNvSpPr/>
              <p:nvPr/>
            </p:nvSpPr>
            <p:spPr>
              <a:xfrm>
                <a:off x="292" y="45"/>
                <a:ext cx="33" cy="22"/>
              </a:xfrm>
              <a:custGeom>
                <a:avLst/>
                <a:gdLst/>
                <a:ahLst/>
                <a:cxnLst>
                  <a:cxn ang="0">
                    <a:pos x="22" y="0"/>
                  </a:cxn>
                  <a:cxn ang="0">
                    <a:pos x="11" y="0"/>
                  </a:cxn>
                  <a:cxn ang="0">
                    <a:pos x="0" y="8"/>
                  </a:cxn>
                  <a:cxn ang="0">
                    <a:pos x="0" y="15"/>
                  </a:cxn>
                  <a:cxn ang="0">
                    <a:pos x="11" y="22"/>
                  </a:cxn>
                  <a:cxn ang="0">
                    <a:pos x="22" y="22"/>
                  </a:cxn>
                  <a:cxn ang="0">
                    <a:pos x="22" y="15"/>
                  </a:cxn>
                  <a:cxn ang="0">
                    <a:pos x="33" y="8"/>
                  </a:cxn>
                  <a:cxn ang="0">
                    <a:pos x="33" y="8"/>
                  </a:cxn>
                  <a:cxn ang="0">
                    <a:pos x="33" y="0"/>
                  </a:cxn>
                  <a:cxn ang="0">
                    <a:pos x="22" y="0"/>
                  </a:cxn>
                </a:cxnLst>
                <a:pathLst>
                  <a:path w="33" h="22">
                    <a:moveTo>
                      <a:pt x="22" y="0"/>
                    </a:moveTo>
                    <a:lnTo>
                      <a:pt x="11" y="0"/>
                    </a:lnTo>
                    <a:lnTo>
                      <a:pt x="0" y="8"/>
                    </a:lnTo>
                    <a:lnTo>
                      <a:pt x="0" y="15"/>
                    </a:lnTo>
                    <a:lnTo>
                      <a:pt x="11" y="22"/>
                    </a:lnTo>
                    <a:lnTo>
                      <a:pt x="22" y="22"/>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959" name="Freeform 332"/>
              <p:cNvSpPr/>
              <p:nvPr/>
            </p:nvSpPr>
            <p:spPr>
              <a:xfrm>
                <a:off x="357" y="45"/>
                <a:ext cx="33" cy="22"/>
              </a:xfrm>
              <a:custGeom>
                <a:avLst/>
                <a:gdLst/>
                <a:ahLst/>
                <a:cxnLst>
                  <a:cxn ang="0">
                    <a:pos x="22" y="0"/>
                  </a:cxn>
                  <a:cxn ang="0">
                    <a:pos x="11" y="0"/>
                  </a:cxn>
                  <a:cxn ang="0">
                    <a:pos x="0" y="8"/>
                  </a:cxn>
                  <a:cxn ang="0">
                    <a:pos x="0" y="15"/>
                  </a:cxn>
                  <a:cxn ang="0">
                    <a:pos x="11" y="22"/>
                  </a:cxn>
                  <a:cxn ang="0">
                    <a:pos x="22" y="22"/>
                  </a:cxn>
                  <a:cxn ang="0">
                    <a:pos x="22" y="15"/>
                  </a:cxn>
                  <a:cxn ang="0">
                    <a:pos x="33" y="8"/>
                  </a:cxn>
                  <a:cxn ang="0">
                    <a:pos x="33" y="8"/>
                  </a:cxn>
                  <a:cxn ang="0">
                    <a:pos x="33" y="0"/>
                  </a:cxn>
                  <a:cxn ang="0">
                    <a:pos x="22" y="0"/>
                  </a:cxn>
                </a:cxnLst>
                <a:pathLst>
                  <a:path w="33" h="22">
                    <a:moveTo>
                      <a:pt x="22" y="0"/>
                    </a:moveTo>
                    <a:lnTo>
                      <a:pt x="11" y="0"/>
                    </a:lnTo>
                    <a:lnTo>
                      <a:pt x="0" y="8"/>
                    </a:lnTo>
                    <a:lnTo>
                      <a:pt x="0" y="15"/>
                    </a:lnTo>
                    <a:lnTo>
                      <a:pt x="11" y="22"/>
                    </a:lnTo>
                    <a:lnTo>
                      <a:pt x="22" y="22"/>
                    </a:lnTo>
                    <a:lnTo>
                      <a:pt x="22" y="15"/>
                    </a:lnTo>
                    <a:lnTo>
                      <a:pt x="33" y="8"/>
                    </a:lnTo>
                    <a:lnTo>
                      <a:pt x="33" y="0"/>
                    </a:lnTo>
                    <a:lnTo>
                      <a:pt x="22" y="0"/>
                    </a:lnTo>
                    <a:close/>
                  </a:path>
                </a:pathLst>
              </a:custGeom>
              <a:solidFill>
                <a:srgbClr val="000000"/>
              </a:solidFill>
              <a:ln w="9525">
                <a:noFill/>
              </a:ln>
            </p:spPr>
            <p:txBody>
              <a:bodyPr/>
              <a:p>
                <a:endParaRPr lang="zh-CN" altLang="en-US"/>
              </a:p>
            </p:txBody>
          </p:sp>
          <p:sp>
            <p:nvSpPr>
              <p:cNvPr id="112960" name="Freeform 333"/>
              <p:cNvSpPr/>
              <p:nvPr/>
            </p:nvSpPr>
            <p:spPr>
              <a:xfrm>
                <a:off x="423" y="45"/>
                <a:ext cx="32" cy="22"/>
              </a:xfrm>
              <a:custGeom>
                <a:avLst/>
                <a:gdLst/>
                <a:ahLst/>
                <a:cxnLst>
                  <a:cxn ang="0">
                    <a:pos x="21" y="0"/>
                  </a:cxn>
                  <a:cxn ang="0">
                    <a:pos x="10" y="0"/>
                  </a:cxn>
                  <a:cxn ang="0">
                    <a:pos x="0" y="8"/>
                  </a:cxn>
                  <a:cxn ang="0">
                    <a:pos x="0" y="15"/>
                  </a:cxn>
                  <a:cxn ang="0">
                    <a:pos x="10" y="22"/>
                  </a:cxn>
                  <a:cxn ang="0">
                    <a:pos x="21" y="22"/>
                  </a:cxn>
                  <a:cxn ang="0">
                    <a:pos x="21" y="15"/>
                  </a:cxn>
                  <a:cxn ang="0">
                    <a:pos x="32" y="8"/>
                  </a:cxn>
                  <a:cxn ang="0">
                    <a:pos x="32" y="8"/>
                  </a:cxn>
                  <a:cxn ang="0">
                    <a:pos x="32" y="0"/>
                  </a:cxn>
                  <a:cxn ang="0">
                    <a:pos x="21" y="0"/>
                  </a:cxn>
                </a:cxnLst>
                <a:pathLst>
                  <a:path w="32" h="22">
                    <a:moveTo>
                      <a:pt x="21" y="0"/>
                    </a:moveTo>
                    <a:lnTo>
                      <a:pt x="10" y="0"/>
                    </a:lnTo>
                    <a:lnTo>
                      <a:pt x="0" y="8"/>
                    </a:lnTo>
                    <a:lnTo>
                      <a:pt x="0" y="15"/>
                    </a:lnTo>
                    <a:lnTo>
                      <a:pt x="10"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61" name="Freeform 334"/>
              <p:cNvSpPr/>
              <p:nvPr/>
            </p:nvSpPr>
            <p:spPr>
              <a:xfrm>
                <a:off x="488" y="45"/>
                <a:ext cx="32" cy="22"/>
              </a:xfrm>
              <a:custGeom>
                <a:avLst/>
                <a:gdLst/>
                <a:ahLst/>
                <a:cxnLst>
                  <a:cxn ang="0">
                    <a:pos x="21" y="0"/>
                  </a:cxn>
                  <a:cxn ang="0">
                    <a:pos x="10" y="0"/>
                  </a:cxn>
                  <a:cxn ang="0">
                    <a:pos x="0" y="8"/>
                  </a:cxn>
                  <a:cxn ang="0">
                    <a:pos x="0" y="15"/>
                  </a:cxn>
                  <a:cxn ang="0">
                    <a:pos x="10" y="22"/>
                  </a:cxn>
                  <a:cxn ang="0">
                    <a:pos x="21" y="22"/>
                  </a:cxn>
                  <a:cxn ang="0">
                    <a:pos x="21" y="15"/>
                  </a:cxn>
                  <a:cxn ang="0">
                    <a:pos x="32" y="8"/>
                  </a:cxn>
                  <a:cxn ang="0">
                    <a:pos x="32" y="8"/>
                  </a:cxn>
                  <a:cxn ang="0">
                    <a:pos x="32" y="0"/>
                  </a:cxn>
                  <a:cxn ang="0">
                    <a:pos x="21" y="0"/>
                  </a:cxn>
                </a:cxnLst>
                <a:pathLst>
                  <a:path w="32" h="22">
                    <a:moveTo>
                      <a:pt x="21" y="0"/>
                    </a:moveTo>
                    <a:lnTo>
                      <a:pt x="10" y="0"/>
                    </a:lnTo>
                    <a:lnTo>
                      <a:pt x="0" y="8"/>
                    </a:lnTo>
                    <a:lnTo>
                      <a:pt x="0" y="15"/>
                    </a:lnTo>
                    <a:lnTo>
                      <a:pt x="10" y="22"/>
                    </a:lnTo>
                    <a:lnTo>
                      <a:pt x="21" y="22"/>
                    </a:lnTo>
                    <a:lnTo>
                      <a:pt x="21" y="15"/>
                    </a:lnTo>
                    <a:lnTo>
                      <a:pt x="32" y="8"/>
                    </a:lnTo>
                    <a:lnTo>
                      <a:pt x="32" y="0"/>
                    </a:lnTo>
                    <a:lnTo>
                      <a:pt x="21" y="0"/>
                    </a:lnTo>
                    <a:close/>
                  </a:path>
                </a:pathLst>
              </a:custGeom>
              <a:solidFill>
                <a:srgbClr val="000000"/>
              </a:solidFill>
              <a:ln w="9525">
                <a:noFill/>
              </a:ln>
            </p:spPr>
            <p:txBody>
              <a:bodyPr/>
              <a:p>
                <a:endParaRPr lang="zh-CN" altLang="en-US"/>
              </a:p>
            </p:txBody>
          </p:sp>
          <p:sp>
            <p:nvSpPr>
              <p:cNvPr id="112962" name="Oval 335"/>
              <p:cNvSpPr/>
              <p:nvPr/>
            </p:nvSpPr>
            <p:spPr>
              <a:xfrm>
                <a:off x="0" y="15"/>
                <a:ext cx="141" cy="97"/>
              </a:xfrm>
              <a:prstGeom prst="ellipse">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2963" name="Freeform 336"/>
              <p:cNvSpPr/>
              <p:nvPr/>
            </p:nvSpPr>
            <p:spPr>
              <a:xfrm>
                <a:off x="423" y="0"/>
                <a:ext cx="151" cy="112"/>
              </a:xfrm>
              <a:custGeom>
                <a:avLst/>
                <a:gdLst/>
                <a:ahLst/>
                <a:cxnLst>
                  <a:cxn ang="0">
                    <a:pos x="0" y="112"/>
                  </a:cxn>
                  <a:cxn ang="0">
                    <a:pos x="151" y="60"/>
                  </a:cxn>
                  <a:cxn ang="0">
                    <a:pos x="0" y="0"/>
                  </a:cxn>
                </a:cxnLst>
                <a:pathLst>
                  <a:path w="151" h="112">
                    <a:moveTo>
                      <a:pt x="0" y="112"/>
                    </a:moveTo>
                    <a:lnTo>
                      <a:pt x="151" y="60"/>
                    </a:lnTo>
                    <a:lnTo>
                      <a:pt x="0" y="0"/>
                    </a:lnTo>
                  </a:path>
                </a:pathLst>
              </a:custGeom>
              <a:noFill/>
              <a:ln w="52388" cap="flat" cmpd="sng">
                <a:solidFill>
                  <a:srgbClr val="000000"/>
                </a:solidFill>
                <a:prstDash val="solid"/>
                <a:round/>
                <a:headEnd type="none" w="med" len="med"/>
                <a:tailEnd type="none" w="med" len="med"/>
              </a:ln>
            </p:spPr>
            <p:txBody>
              <a:bodyPr/>
              <a:p>
                <a:endParaRPr lang="zh-CN" altLang="en-US"/>
              </a:p>
            </p:txBody>
          </p:sp>
        </p:grpSp>
        <p:sp>
          <p:nvSpPr>
            <p:cNvPr id="112964" name="Rectangle 337"/>
            <p:cNvSpPr/>
            <p:nvPr/>
          </p:nvSpPr>
          <p:spPr>
            <a:xfrm>
              <a:off x="2992" y="3214"/>
              <a:ext cx="1248" cy="125"/>
            </a:xfrm>
            <a:prstGeom prst="rect">
              <a:avLst/>
            </a:prstGeom>
            <a:noFill/>
            <a:ln w="9525">
              <a:noFill/>
            </a:ln>
          </p:spPr>
          <p:txBody>
            <a:bodyPr wrap="none" lIns="0" tIns="0" rIns="0" bIns="0" anchor="t">
              <a:spAutoFit/>
            </a:bodyPr>
            <a:p>
              <a:pPr algn="ctr"/>
              <a:r>
                <a:rPr lang="en-US" altLang="x-none" sz="1300" dirty="0">
                  <a:solidFill>
                    <a:srgbClr val="000000"/>
                  </a:solidFill>
                  <a:latin typeface="宋体" panose="02010600030101010101" pitchFamily="2" charset="-122"/>
                </a:rPr>
                <a:t>IS-PART-OF</a:t>
              </a:r>
              <a:r>
                <a:rPr lang="zh-CN" altLang="en-US" sz="1300" dirty="0">
                  <a:solidFill>
                    <a:srgbClr val="000000"/>
                  </a:solidFill>
                  <a:latin typeface="宋体" panose="02010600030101010101" pitchFamily="2" charset="-122"/>
                </a:rPr>
                <a:t>联系（集合值）</a:t>
              </a:r>
              <a:endParaRPr lang="zh-CN" altLang="en-US" dirty="0">
                <a:latin typeface="Times New Roman" panose="02020603050405020304" pitchFamily="2" charset="0"/>
              </a:endParaRPr>
            </a:p>
          </p:txBody>
        </p:sp>
        <p:sp>
          <p:nvSpPr>
            <p:cNvPr id="112965" name="Line 339"/>
            <p:cNvSpPr/>
            <p:nvPr/>
          </p:nvSpPr>
          <p:spPr>
            <a:xfrm flipH="1">
              <a:off x="432" y="1797"/>
              <a:ext cx="144" cy="384"/>
            </a:xfrm>
            <a:prstGeom prst="line">
              <a:avLst/>
            </a:prstGeom>
            <a:ln w="25400" cap="flat" cmpd="sng">
              <a:solidFill>
                <a:schemeClr val="accent2"/>
              </a:solidFill>
              <a:prstDash val="solid"/>
              <a:round/>
              <a:headEnd type="none" w="med" len="med"/>
              <a:tailEnd type="triangle" w="med" len="med"/>
            </a:ln>
          </p:spPr>
        </p:sp>
        <p:sp>
          <p:nvSpPr>
            <p:cNvPr id="112966" name="Line 340"/>
            <p:cNvSpPr/>
            <p:nvPr/>
          </p:nvSpPr>
          <p:spPr>
            <a:xfrm>
              <a:off x="864" y="1797"/>
              <a:ext cx="624" cy="384"/>
            </a:xfrm>
            <a:prstGeom prst="line">
              <a:avLst/>
            </a:prstGeom>
            <a:ln w="25400" cap="flat" cmpd="sng">
              <a:solidFill>
                <a:schemeClr val="accent2"/>
              </a:solidFill>
              <a:prstDash val="solid"/>
              <a:round/>
              <a:headEnd type="none" w="med" len="med"/>
              <a:tailEnd type="triangle" w="med" len="med"/>
            </a:ln>
          </p:spPr>
        </p:sp>
        <p:sp>
          <p:nvSpPr>
            <p:cNvPr id="112967" name="Line 341"/>
            <p:cNvSpPr/>
            <p:nvPr/>
          </p:nvSpPr>
          <p:spPr>
            <a:xfrm>
              <a:off x="2112" y="2565"/>
              <a:ext cx="1392" cy="0"/>
            </a:xfrm>
            <a:prstGeom prst="line">
              <a:avLst/>
            </a:prstGeom>
            <a:ln w="25400" cap="flat" cmpd="sng">
              <a:solidFill>
                <a:schemeClr val="accent2"/>
              </a:solidFill>
              <a:prstDash val="solid"/>
              <a:round/>
              <a:headEnd type="none" w="med" len="med"/>
              <a:tailEnd type="triangle" w="med" len="med"/>
            </a:ln>
          </p:spPr>
        </p:sp>
        <p:sp>
          <p:nvSpPr>
            <p:cNvPr id="112968" name="Line 342"/>
            <p:cNvSpPr/>
            <p:nvPr/>
          </p:nvSpPr>
          <p:spPr>
            <a:xfrm flipH="1">
              <a:off x="4032" y="1941"/>
              <a:ext cx="0" cy="336"/>
            </a:xfrm>
            <a:prstGeom prst="line">
              <a:avLst/>
            </a:prstGeom>
            <a:ln w="25400" cap="flat" cmpd="sng">
              <a:solidFill>
                <a:schemeClr val="accent2"/>
              </a:solidFill>
              <a:prstDash val="solid"/>
              <a:round/>
              <a:headEnd type="none" w="med" len="med"/>
              <a:tailEnd type="triangle" w="med" len="med"/>
            </a:ln>
          </p:spPr>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3666" name="Rectangle 3"/>
          <p:cNvSpPr>
            <a:spLocks noGrp="1"/>
          </p:cNvSpPr>
          <p:nvPr>
            <p:ph idx="4294967295"/>
          </p:nvPr>
        </p:nvSpPr>
        <p:spPr>
          <a:xfrm>
            <a:off x="304800" y="838200"/>
            <a:ext cx="8458200" cy="5562600"/>
          </a:xfrm>
        </p:spPr>
        <p:txBody>
          <a:bodyPr wrap="square" anchor="t"/>
          <a:p>
            <a:pPr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消息 (</a:t>
            </a:r>
            <a:r>
              <a:rPr lang="en-US" altLang="x-none" sz="2800" dirty="0">
                <a:latin typeface="华文细黑" panose="02010600040101010101" pitchFamily="2" charset="-122"/>
                <a:ea typeface="华文细黑" panose="02010600040101010101" pitchFamily="2" charset="-122"/>
              </a:rPr>
              <a:t>message)</a:t>
            </a:r>
            <a:endParaRPr lang="en-US" altLang="x-none"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对象间的一种协作机制</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一个对象可以通过向另一个对象发送消息来调用另一个对象中的方法，以获得其协作来共同完成某一个任务。</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消息仅作用于对象界面，再通过对象界面调用相应的方法来进一步影响与改变对象自身。</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用户对一个对象所做的操作也可以看成是一条发向该对象的消息，并通过该消息执行对象中的方法，以实现用户的操作要求或获得操作结果。</a:t>
            </a:r>
            <a:endParaRPr lang="en-US" altLang="x-none" sz="2800" dirty="0">
              <a:latin typeface="华文细黑" panose="02010600040101010101" pitchFamily="2" charset="-122"/>
              <a:ea typeface="华文细黑" panose="02010600040101010101" pitchFamily="2" charset="-122"/>
            </a:endParaRPr>
          </a:p>
        </p:txBody>
      </p:sp>
      <p:sp>
        <p:nvSpPr>
          <p:cNvPr id="11366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366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4690"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469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3"/>
          <p:cNvSpPr/>
          <p:nvPr/>
        </p:nvSpPr>
        <p:spPr>
          <a:xfrm>
            <a:off x="304800" y="838200"/>
            <a:ext cx="8153400" cy="3048000"/>
          </a:xfrm>
          <a:prstGeom prst="rect">
            <a:avLst/>
          </a:prstGeom>
          <a:noFill/>
          <a:ln w="9525">
            <a:noFill/>
          </a:ln>
        </p:spPr>
        <p:txBody>
          <a:bodyPr anchor="t"/>
          <a:p>
            <a:pPr marL="742950" lvl="1" indent="-285750" algn="l" eaLnBrk="1" hangingPunct="1">
              <a:spcBef>
                <a:spcPct val="20000"/>
              </a:spcBef>
              <a:buFont typeface="Wingdings" panose="05000000000000000000" pitchFamily="2" charset="2"/>
              <a:buChar char="Ø"/>
            </a:pPr>
            <a:r>
              <a:rPr lang="zh-CN" altLang="en-US" sz="2000" b="1" dirty="0">
                <a:latin typeface="Times New Roman" panose="02020603050405020304" pitchFamily="2" charset="0"/>
              </a:rPr>
              <a:t>消息的组成：</a:t>
            </a:r>
            <a:r>
              <a:rPr lang="en-US" altLang="x-none" sz="2000" b="1" dirty="0">
                <a:latin typeface="Times New Roman" panose="02020603050405020304" pitchFamily="2" charset="0"/>
              </a:rPr>
              <a:t>Type  A . Op（O1，O2，……，On）</a:t>
            </a:r>
            <a:endParaRPr lang="en-US" altLang="x-none" sz="2000" b="1" dirty="0">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000" b="1" dirty="0">
                <a:solidFill>
                  <a:schemeClr val="accent2"/>
                </a:solidFill>
                <a:latin typeface="Times New Roman" panose="02020603050405020304" pitchFamily="2" charset="0"/>
              </a:rPr>
              <a:t>接收者： 对象</a:t>
            </a:r>
            <a:r>
              <a:rPr lang="en-US" altLang="x-none" sz="2000" b="1" dirty="0">
                <a:solidFill>
                  <a:srgbClr val="FF3300"/>
                </a:solidFill>
                <a:latin typeface="Times New Roman" panose="02020603050405020304" pitchFamily="2" charset="0"/>
              </a:rPr>
              <a:t>A</a:t>
            </a:r>
            <a:endParaRPr lang="zh-CN" altLang="en-US" sz="2000" b="1" dirty="0">
              <a:solidFill>
                <a:srgbClr val="FF3300"/>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000" b="1" dirty="0">
                <a:solidFill>
                  <a:schemeClr val="accent2"/>
                </a:solidFill>
                <a:latin typeface="Times New Roman" panose="02020603050405020304" pitchFamily="2" charset="0"/>
              </a:rPr>
              <a:t>操作名： </a:t>
            </a:r>
            <a:r>
              <a:rPr lang="en-US" altLang="x-none" sz="2000" b="1" dirty="0">
                <a:solidFill>
                  <a:srgbClr val="FF3300"/>
                </a:solidFill>
                <a:latin typeface="Times New Roman" panose="02020603050405020304" pitchFamily="2" charset="0"/>
              </a:rPr>
              <a:t>Op</a:t>
            </a:r>
            <a:endParaRPr lang="zh-CN" altLang="en-US" sz="2000" b="1" dirty="0">
              <a:solidFill>
                <a:srgbClr val="FF3300"/>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000" b="1" dirty="0">
                <a:solidFill>
                  <a:schemeClr val="accent2"/>
                </a:solidFill>
                <a:latin typeface="Times New Roman" panose="02020603050405020304" pitchFamily="2" charset="0"/>
              </a:rPr>
              <a:t>操作参数及其返回结果的类型： </a:t>
            </a:r>
            <a:r>
              <a:rPr lang="en-US" altLang="x-none" sz="2000" b="1" dirty="0">
                <a:solidFill>
                  <a:srgbClr val="FF3300"/>
                </a:solidFill>
                <a:latin typeface="Times New Roman" panose="02020603050405020304" pitchFamily="2" charset="0"/>
              </a:rPr>
              <a:t>O1</a:t>
            </a:r>
            <a:r>
              <a:rPr lang="en-US" altLang="x-none" sz="2000" b="1" dirty="0">
                <a:solidFill>
                  <a:schemeClr val="accent2"/>
                </a:solidFill>
                <a:latin typeface="Times New Roman" panose="02020603050405020304" pitchFamily="2" charset="0"/>
              </a:rPr>
              <a:t>，</a:t>
            </a:r>
            <a:r>
              <a:rPr lang="en-US" altLang="x-none" sz="2000" b="1" dirty="0">
                <a:solidFill>
                  <a:srgbClr val="FF3300"/>
                </a:solidFill>
                <a:latin typeface="Times New Roman" panose="02020603050405020304" pitchFamily="2" charset="0"/>
              </a:rPr>
              <a:t>O2</a:t>
            </a:r>
            <a:r>
              <a:rPr lang="en-US" altLang="x-none" sz="2000" b="1" dirty="0">
                <a:solidFill>
                  <a:schemeClr val="accent2"/>
                </a:solidFill>
                <a:latin typeface="Times New Roman" panose="02020603050405020304" pitchFamily="2" charset="0"/>
              </a:rPr>
              <a:t>，……，</a:t>
            </a:r>
            <a:r>
              <a:rPr lang="en-US" altLang="x-none" sz="2000" b="1" dirty="0">
                <a:solidFill>
                  <a:srgbClr val="FF3300"/>
                </a:solidFill>
                <a:latin typeface="Times New Roman" panose="02020603050405020304" pitchFamily="2" charset="0"/>
              </a:rPr>
              <a:t>On</a:t>
            </a:r>
            <a:r>
              <a:rPr lang="zh-CN" altLang="en-US" sz="2000" b="1" dirty="0">
                <a:solidFill>
                  <a:schemeClr val="accent2"/>
                </a:solidFill>
                <a:latin typeface="Times New Roman" panose="02020603050405020304" pitchFamily="2" charset="0"/>
              </a:rPr>
              <a:t>及</a:t>
            </a:r>
            <a:r>
              <a:rPr lang="en-US" altLang="x-none" sz="2000" b="1" dirty="0">
                <a:solidFill>
                  <a:srgbClr val="FF3300"/>
                </a:solidFill>
                <a:latin typeface="Times New Roman" panose="02020603050405020304" pitchFamily="2" charset="0"/>
              </a:rPr>
              <a:t>Type</a:t>
            </a:r>
            <a:endParaRPr lang="zh-CN" altLang="en-US" sz="2000" b="1" dirty="0">
              <a:solidFill>
                <a:srgbClr val="FF3300"/>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000" b="1" dirty="0">
                <a:solidFill>
                  <a:schemeClr val="accent2"/>
                </a:solidFill>
                <a:latin typeface="Times New Roman" panose="02020603050405020304" pitchFamily="2" charset="0"/>
              </a:rPr>
              <a:t>例：</a:t>
            </a:r>
            <a:endParaRPr lang="zh-CN" altLang="en-US" sz="2000" b="1" dirty="0">
              <a:solidFill>
                <a:schemeClr val="accent2"/>
              </a:solidFill>
              <a:latin typeface="Times New Roman" panose="02020603050405020304" pitchFamily="2" charset="0"/>
            </a:endParaRPr>
          </a:p>
          <a:p>
            <a:pPr marL="1600200" lvl="3" indent="-228600" algn="just" eaLnBrk="1" hangingPunct="1">
              <a:spcBef>
                <a:spcPct val="20000"/>
              </a:spcBef>
              <a:buFont typeface="Wingdings" panose="05000000000000000000" pitchFamily="2" charset="2"/>
              <a:buNone/>
            </a:pPr>
            <a:r>
              <a:rPr lang="en-US" altLang="x-none" sz="2000" b="1" dirty="0">
                <a:latin typeface="Times New Roman" panose="02020603050405020304" pitchFamily="2" charset="0"/>
              </a:rPr>
              <a:t>int V1.weight( ) { return ( V1.</a:t>
            </a:r>
            <a:r>
              <a:rPr lang="zh-CN" altLang="en-US" sz="2000" b="1" dirty="0">
                <a:latin typeface="Times New Roman" panose="02020603050405020304" pitchFamily="2" charset="0"/>
              </a:rPr>
              <a:t>车厢.</a:t>
            </a:r>
            <a:r>
              <a:rPr lang="en-US" altLang="x-none" sz="2000" b="1" dirty="0">
                <a:latin typeface="Times New Roman" panose="02020603050405020304" pitchFamily="2" charset="0"/>
              </a:rPr>
              <a:t>weight( ) +</a:t>
            </a:r>
            <a:endParaRPr lang="en-US" altLang="x-none" sz="2000" b="1" dirty="0">
              <a:latin typeface="Times New Roman" panose="02020603050405020304" pitchFamily="2" charset="0"/>
            </a:endParaRPr>
          </a:p>
          <a:p>
            <a:pPr marL="2057400" lvl="4" indent="-228600" algn="just" eaLnBrk="1" hangingPunct="1">
              <a:spcBef>
                <a:spcPct val="20000"/>
              </a:spcBef>
            </a:pPr>
            <a:r>
              <a:rPr lang="en-US" altLang="x-none" sz="1800" b="1" dirty="0">
                <a:solidFill>
                  <a:schemeClr val="accent2"/>
                </a:solidFill>
                <a:latin typeface="Times New Roman" panose="02020603050405020304" pitchFamily="2" charset="0"/>
              </a:rPr>
              <a:t>                                    V1.</a:t>
            </a:r>
            <a:r>
              <a:rPr lang="zh-CN" altLang="en-US" sz="1800" b="1" dirty="0">
                <a:solidFill>
                  <a:schemeClr val="accent2"/>
                </a:solidFill>
                <a:latin typeface="Times New Roman" panose="02020603050405020304" pitchFamily="2" charset="0"/>
              </a:rPr>
              <a:t>底盘.</a:t>
            </a:r>
            <a:r>
              <a:rPr lang="en-US" altLang="x-none" sz="1800" b="1" dirty="0">
                <a:solidFill>
                  <a:schemeClr val="accent2"/>
                </a:solidFill>
                <a:latin typeface="Times New Roman" panose="02020603050405020304" pitchFamily="2" charset="0"/>
              </a:rPr>
              <a:t>weight( ) +</a:t>
            </a:r>
            <a:endParaRPr lang="en-US" altLang="x-none" sz="1800" b="1" dirty="0">
              <a:solidFill>
                <a:schemeClr val="accent2"/>
              </a:solidFill>
              <a:latin typeface="Times New Roman" panose="02020603050405020304" pitchFamily="2" charset="0"/>
            </a:endParaRPr>
          </a:p>
          <a:p>
            <a:pPr marL="2057400" lvl="4" indent="-228600" algn="l" eaLnBrk="1" hangingPunct="1">
              <a:spcBef>
                <a:spcPct val="20000"/>
              </a:spcBef>
            </a:pPr>
            <a:r>
              <a:rPr lang="en-US" altLang="x-none" sz="1800" b="1" dirty="0">
                <a:solidFill>
                  <a:schemeClr val="accent2"/>
                </a:solidFill>
                <a:latin typeface="Times New Roman" panose="02020603050405020304" pitchFamily="2" charset="0"/>
              </a:rPr>
              <a:t>                                    V1.</a:t>
            </a:r>
            <a:r>
              <a:rPr lang="zh-CN" altLang="en-US" sz="1800" b="1" dirty="0">
                <a:solidFill>
                  <a:schemeClr val="accent2"/>
                </a:solidFill>
                <a:latin typeface="Times New Roman" panose="02020603050405020304" pitchFamily="2" charset="0"/>
              </a:rPr>
              <a:t>驱动设备.</a:t>
            </a:r>
            <a:r>
              <a:rPr lang="en-US" altLang="x-none" sz="1800" b="1" dirty="0">
                <a:solidFill>
                  <a:schemeClr val="accent2"/>
                </a:solidFill>
                <a:latin typeface="Times New Roman" panose="02020603050405020304" pitchFamily="2" charset="0"/>
              </a:rPr>
              <a:t>weight( ) ); } </a:t>
            </a:r>
            <a:endParaRPr lang="zh-CN" altLang="en-US" sz="1800" b="1" dirty="0">
              <a:solidFill>
                <a:schemeClr val="accent2"/>
              </a:solidFill>
              <a:latin typeface="Times New Roman" panose="02020603050405020304" pitchFamily="2" charset="0"/>
            </a:endParaRPr>
          </a:p>
        </p:txBody>
      </p:sp>
      <p:grpSp>
        <p:nvGrpSpPr>
          <p:cNvPr id="114693" name="组合 114693"/>
          <p:cNvGrpSpPr/>
          <p:nvPr/>
        </p:nvGrpSpPr>
        <p:grpSpPr>
          <a:xfrm>
            <a:off x="1185863" y="3700463"/>
            <a:ext cx="7043737" cy="2700337"/>
            <a:chOff x="0" y="0"/>
            <a:chExt cx="4437" cy="1701"/>
          </a:xfrm>
        </p:grpSpPr>
        <p:sp>
          <p:nvSpPr>
            <p:cNvPr id="114694" name="Rectangle 5"/>
            <p:cNvSpPr/>
            <p:nvPr/>
          </p:nvSpPr>
          <p:spPr>
            <a:xfrm>
              <a:off x="0" y="0"/>
              <a:ext cx="176" cy="173"/>
            </a:xfrm>
            <a:prstGeom prst="rect">
              <a:avLst/>
            </a:prstGeom>
            <a:noFill/>
            <a:ln w="9525">
              <a:noFill/>
            </a:ln>
          </p:spPr>
          <p:txBody>
            <a:bodyPr wrap="none" lIns="0" tIns="0" rIns="0" bIns="0" anchor="t">
              <a:spAutoFit/>
            </a:bodyPr>
            <a:p>
              <a:pPr algn="ctr"/>
              <a:r>
                <a:rPr lang="en-US" altLang="x-none" sz="1800" dirty="0">
                  <a:solidFill>
                    <a:srgbClr val="000000"/>
                  </a:solidFill>
                  <a:latin typeface="Times New Roman" panose="02020603050405020304" pitchFamily="2" charset="0"/>
                </a:rPr>
                <a:t>V1</a:t>
              </a:r>
              <a:endParaRPr lang="en-US" altLang="x-none" dirty="0">
                <a:latin typeface="Times New Roman" panose="02020603050405020304" pitchFamily="2" charset="0"/>
              </a:endParaRPr>
            </a:p>
          </p:txBody>
        </p:sp>
        <p:sp>
          <p:nvSpPr>
            <p:cNvPr id="114695" name="Rectangle 6"/>
            <p:cNvSpPr/>
            <p:nvPr/>
          </p:nvSpPr>
          <p:spPr>
            <a:xfrm>
              <a:off x="174" y="0"/>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696" name="Rectangle 7"/>
            <p:cNvSpPr/>
            <p:nvPr/>
          </p:nvSpPr>
          <p:spPr>
            <a:xfrm>
              <a:off x="211" y="93"/>
              <a:ext cx="968" cy="1608"/>
            </a:xfrm>
            <a:prstGeom prst="rect">
              <a:avLst/>
            </a:prstGeom>
            <a:solidFill>
              <a:srgbClr val="FFFFFF"/>
            </a:solidFill>
            <a:ln w="2857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4697" name="Rectangle 8"/>
            <p:cNvSpPr/>
            <p:nvPr/>
          </p:nvSpPr>
          <p:spPr>
            <a:xfrm>
              <a:off x="353" y="145"/>
              <a:ext cx="287" cy="173"/>
            </a:xfrm>
            <a:prstGeom prst="rect">
              <a:avLst/>
            </a:prstGeom>
            <a:noFill/>
            <a:ln w="9525">
              <a:noFill/>
            </a:ln>
          </p:spPr>
          <p:txBody>
            <a:bodyPr wrap="none" lIns="0" tIns="0" rIns="0" bIns="0" anchor="t">
              <a:spAutoFit/>
            </a:bodyPr>
            <a:p>
              <a:pPr algn="ctr"/>
              <a:r>
                <a:rPr lang="zh-CN" altLang="en-US" sz="1800" dirty="0">
                  <a:solidFill>
                    <a:srgbClr val="FF00FF"/>
                  </a:solidFill>
                  <a:latin typeface="宋体" panose="02010600030101010101" pitchFamily="2" charset="-122"/>
                </a:rPr>
                <a:t>车辆</a:t>
              </a:r>
              <a:endParaRPr lang="zh-CN" altLang="en-US" dirty="0">
                <a:latin typeface="Times New Roman" panose="02020603050405020304" pitchFamily="2" charset="0"/>
              </a:endParaRPr>
            </a:p>
          </p:txBody>
        </p:sp>
        <p:sp>
          <p:nvSpPr>
            <p:cNvPr id="114698" name="Rectangle 9"/>
            <p:cNvSpPr/>
            <p:nvPr/>
          </p:nvSpPr>
          <p:spPr>
            <a:xfrm>
              <a:off x="628" y="139"/>
              <a:ext cx="36" cy="173"/>
            </a:xfrm>
            <a:prstGeom prst="rect">
              <a:avLst/>
            </a:prstGeom>
            <a:noFill/>
            <a:ln w="9525">
              <a:noFill/>
            </a:ln>
          </p:spPr>
          <p:txBody>
            <a:bodyPr wrap="none" lIns="0" tIns="0" rIns="0" bIns="0" anchor="t">
              <a:spAutoFit/>
            </a:bodyPr>
            <a:p>
              <a:pPr algn="ctr"/>
              <a:r>
                <a:rPr lang="zh-CN" altLang="en-US" sz="18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4699" name="Rectangle 10"/>
            <p:cNvSpPr/>
            <p:nvPr/>
          </p:nvSpPr>
          <p:spPr>
            <a:xfrm>
              <a:off x="353" y="393"/>
              <a:ext cx="145"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车</a:t>
              </a:r>
              <a:endParaRPr lang="zh-CN" altLang="en-US" dirty="0">
                <a:latin typeface="Times New Roman" panose="02020603050405020304" pitchFamily="2" charset="0"/>
              </a:endParaRPr>
            </a:p>
          </p:txBody>
        </p:sp>
        <p:sp>
          <p:nvSpPr>
            <p:cNvPr id="114700" name="Rectangle 11"/>
            <p:cNvSpPr/>
            <p:nvPr/>
          </p:nvSpPr>
          <p:spPr>
            <a:xfrm>
              <a:off x="487" y="387"/>
              <a:ext cx="144"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01" name="Rectangle 12"/>
            <p:cNvSpPr/>
            <p:nvPr/>
          </p:nvSpPr>
          <p:spPr>
            <a:xfrm>
              <a:off x="778" y="393"/>
              <a:ext cx="143"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厢</a:t>
              </a:r>
              <a:endParaRPr lang="zh-CN" altLang="en-US" dirty="0">
                <a:latin typeface="Times New Roman" panose="02020603050405020304" pitchFamily="2" charset="0"/>
              </a:endParaRPr>
            </a:p>
          </p:txBody>
        </p:sp>
        <p:sp>
          <p:nvSpPr>
            <p:cNvPr id="114702" name="Rectangle 13"/>
            <p:cNvSpPr/>
            <p:nvPr/>
          </p:nvSpPr>
          <p:spPr>
            <a:xfrm>
              <a:off x="912" y="387"/>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03" name="Rectangle 14"/>
            <p:cNvSpPr/>
            <p:nvPr/>
          </p:nvSpPr>
          <p:spPr>
            <a:xfrm>
              <a:off x="353" y="597"/>
              <a:ext cx="145"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底</a:t>
              </a:r>
              <a:endParaRPr lang="zh-CN" altLang="en-US" dirty="0">
                <a:latin typeface="Times New Roman" panose="02020603050405020304" pitchFamily="2" charset="0"/>
              </a:endParaRPr>
            </a:p>
          </p:txBody>
        </p:sp>
        <p:sp>
          <p:nvSpPr>
            <p:cNvPr id="114704" name="Rectangle 15"/>
            <p:cNvSpPr/>
            <p:nvPr/>
          </p:nvSpPr>
          <p:spPr>
            <a:xfrm>
              <a:off x="487" y="634"/>
              <a:ext cx="144"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05" name="Rectangle 16"/>
            <p:cNvSpPr/>
            <p:nvPr/>
          </p:nvSpPr>
          <p:spPr>
            <a:xfrm>
              <a:off x="778" y="597"/>
              <a:ext cx="143"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盘</a:t>
              </a:r>
              <a:endParaRPr lang="zh-CN" altLang="en-US" dirty="0">
                <a:latin typeface="Times New Roman" panose="02020603050405020304" pitchFamily="2" charset="0"/>
              </a:endParaRPr>
            </a:p>
          </p:txBody>
        </p:sp>
        <p:sp>
          <p:nvSpPr>
            <p:cNvPr id="114706" name="Rectangle 17"/>
            <p:cNvSpPr/>
            <p:nvPr/>
          </p:nvSpPr>
          <p:spPr>
            <a:xfrm>
              <a:off x="912" y="634"/>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07" name="Rectangle 18"/>
            <p:cNvSpPr/>
            <p:nvPr/>
          </p:nvSpPr>
          <p:spPr>
            <a:xfrm>
              <a:off x="353" y="837"/>
              <a:ext cx="575"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驱动设备</a:t>
              </a:r>
              <a:endParaRPr lang="zh-CN" altLang="en-US" dirty="0">
                <a:latin typeface="Times New Roman" panose="02020603050405020304" pitchFamily="2" charset="0"/>
              </a:endParaRPr>
            </a:p>
          </p:txBody>
        </p:sp>
        <p:sp>
          <p:nvSpPr>
            <p:cNvPr id="114708" name="Rectangle 19"/>
            <p:cNvSpPr/>
            <p:nvPr/>
          </p:nvSpPr>
          <p:spPr>
            <a:xfrm>
              <a:off x="912" y="881"/>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09" name="Rectangle 20"/>
            <p:cNvSpPr/>
            <p:nvPr/>
          </p:nvSpPr>
          <p:spPr>
            <a:xfrm>
              <a:off x="346" y="1126"/>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10" name="Rectangle 21"/>
            <p:cNvSpPr/>
            <p:nvPr/>
          </p:nvSpPr>
          <p:spPr>
            <a:xfrm>
              <a:off x="345" y="1371"/>
              <a:ext cx="524" cy="173"/>
            </a:xfrm>
            <a:prstGeom prst="rect">
              <a:avLst/>
            </a:prstGeom>
            <a:noFill/>
            <a:ln w="9525">
              <a:noFill/>
            </a:ln>
          </p:spPr>
          <p:txBody>
            <a:bodyPr wrap="none" lIns="0" tIns="0" rIns="0" bIns="0" anchor="t">
              <a:spAutoFit/>
            </a:bodyPr>
            <a:p>
              <a:pPr algn="ctr"/>
              <a:r>
                <a:rPr lang="en-US" altLang="x-none" sz="1800" dirty="0">
                  <a:solidFill>
                    <a:srgbClr val="000000"/>
                  </a:solidFill>
                  <a:latin typeface="Times New Roman" panose="02020603050405020304" pitchFamily="2" charset="0"/>
                </a:rPr>
                <a:t>weight( )</a:t>
              </a:r>
              <a:endParaRPr lang="en-US" altLang="x-none" dirty="0">
                <a:latin typeface="Times New Roman" panose="02020603050405020304" pitchFamily="2" charset="0"/>
              </a:endParaRPr>
            </a:p>
          </p:txBody>
        </p:sp>
        <p:sp>
          <p:nvSpPr>
            <p:cNvPr id="114711" name="Rectangle 22"/>
            <p:cNvSpPr/>
            <p:nvPr/>
          </p:nvSpPr>
          <p:spPr>
            <a:xfrm>
              <a:off x="857" y="1371"/>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12" name="Rectangle 23"/>
            <p:cNvSpPr/>
            <p:nvPr/>
          </p:nvSpPr>
          <p:spPr>
            <a:xfrm>
              <a:off x="213" y="328"/>
              <a:ext cx="965" cy="22"/>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13" name="Rectangle 24"/>
            <p:cNvSpPr/>
            <p:nvPr/>
          </p:nvSpPr>
          <p:spPr>
            <a:xfrm>
              <a:off x="213" y="1193"/>
              <a:ext cx="965" cy="22"/>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14" name="Rectangle 25"/>
            <p:cNvSpPr/>
            <p:nvPr/>
          </p:nvSpPr>
          <p:spPr>
            <a:xfrm>
              <a:off x="1661" y="833"/>
              <a:ext cx="849" cy="868"/>
            </a:xfrm>
            <a:prstGeom prst="rect">
              <a:avLst/>
            </a:prstGeom>
            <a:solidFill>
              <a:srgbClr val="FFFFFF"/>
            </a:solidFill>
            <a:ln w="2857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4715" name="Rectangle 26"/>
            <p:cNvSpPr/>
            <p:nvPr/>
          </p:nvSpPr>
          <p:spPr>
            <a:xfrm>
              <a:off x="1804" y="885"/>
              <a:ext cx="576" cy="174"/>
            </a:xfrm>
            <a:prstGeom prst="rect">
              <a:avLst/>
            </a:prstGeom>
            <a:noFill/>
            <a:ln w="9525">
              <a:noFill/>
            </a:ln>
          </p:spPr>
          <p:txBody>
            <a:bodyPr wrap="none" lIns="0" tIns="0" rIns="0" bIns="0" anchor="t">
              <a:spAutoFit/>
            </a:bodyPr>
            <a:p>
              <a:pPr algn="ctr"/>
              <a:r>
                <a:rPr lang="zh-CN" altLang="en-US" sz="1800" dirty="0">
                  <a:solidFill>
                    <a:srgbClr val="FF00FF"/>
                  </a:solidFill>
                  <a:latin typeface="宋体" panose="02010600030101010101" pitchFamily="2" charset="-122"/>
                </a:rPr>
                <a:t>驱动设备</a:t>
              </a:r>
              <a:endParaRPr lang="zh-CN" altLang="en-US" dirty="0">
                <a:latin typeface="Times New Roman" panose="02020603050405020304" pitchFamily="2" charset="0"/>
              </a:endParaRPr>
            </a:p>
          </p:txBody>
        </p:sp>
        <p:sp>
          <p:nvSpPr>
            <p:cNvPr id="114716" name="Rectangle 27"/>
            <p:cNvSpPr/>
            <p:nvPr/>
          </p:nvSpPr>
          <p:spPr>
            <a:xfrm>
              <a:off x="2363" y="879"/>
              <a:ext cx="36" cy="172"/>
            </a:xfrm>
            <a:prstGeom prst="rect">
              <a:avLst/>
            </a:prstGeom>
            <a:noFill/>
            <a:ln w="9525">
              <a:noFill/>
            </a:ln>
          </p:spPr>
          <p:txBody>
            <a:bodyPr wrap="none" lIns="0" tIns="0" rIns="0" bIns="0" anchor="t">
              <a:spAutoFit/>
            </a:bodyPr>
            <a:p>
              <a:pPr algn="ctr"/>
              <a:r>
                <a:rPr lang="zh-CN" altLang="en-US" sz="18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4717" name="Rectangle 28"/>
            <p:cNvSpPr/>
            <p:nvPr/>
          </p:nvSpPr>
          <p:spPr>
            <a:xfrm>
              <a:off x="1796" y="1077"/>
              <a:ext cx="288"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4718" name="Rectangle 29"/>
            <p:cNvSpPr/>
            <p:nvPr/>
          </p:nvSpPr>
          <p:spPr>
            <a:xfrm>
              <a:off x="2080" y="1125"/>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19" name="Rectangle 30"/>
            <p:cNvSpPr/>
            <p:nvPr/>
          </p:nvSpPr>
          <p:spPr>
            <a:xfrm>
              <a:off x="1796" y="1370"/>
              <a:ext cx="524" cy="173"/>
            </a:xfrm>
            <a:prstGeom prst="rect">
              <a:avLst/>
            </a:prstGeom>
            <a:noFill/>
            <a:ln w="9525">
              <a:noFill/>
            </a:ln>
          </p:spPr>
          <p:txBody>
            <a:bodyPr wrap="none" lIns="0" tIns="0" rIns="0" bIns="0" anchor="t">
              <a:spAutoFit/>
            </a:bodyPr>
            <a:p>
              <a:pPr algn="ctr"/>
              <a:r>
                <a:rPr lang="en-US" altLang="x-none" sz="1800" dirty="0">
                  <a:solidFill>
                    <a:srgbClr val="000000"/>
                  </a:solidFill>
                  <a:latin typeface="Times New Roman" panose="02020603050405020304" pitchFamily="2" charset="0"/>
                </a:rPr>
                <a:t>weight( )</a:t>
              </a:r>
              <a:endParaRPr lang="en-US" altLang="x-none" dirty="0">
                <a:latin typeface="Times New Roman" panose="02020603050405020304" pitchFamily="2" charset="0"/>
              </a:endParaRPr>
            </a:p>
          </p:txBody>
        </p:sp>
        <p:sp>
          <p:nvSpPr>
            <p:cNvPr id="114720" name="Rectangle 31"/>
            <p:cNvSpPr/>
            <p:nvPr/>
          </p:nvSpPr>
          <p:spPr>
            <a:xfrm>
              <a:off x="2308" y="1370"/>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21" name="Rectangle 32"/>
            <p:cNvSpPr/>
            <p:nvPr/>
          </p:nvSpPr>
          <p:spPr>
            <a:xfrm>
              <a:off x="1661" y="1317"/>
              <a:ext cx="844" cy="22"/>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22" name="Rectangle 33"/>
            <p:cNvSpPr/>
            <p:nvPr/>
          </p:nvSpPr>
          <p:spPr>
            <a:xfrm>
              <a:off x="1661" y="1069"/>
              <a:ext cx="844" cy="23"/>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23" name="Rectangle 34"/>
            <p:cNvSpPr/>
            <p:nvPr/>
          </p:nvSpPr>
          <p:spPr>
            <a:xfrm>
              <a:off x="2626" y="586"/>
              <a:ext cx="846" cy="1115"/>
            </a:xfrm>
            <a:prstGeom prst="rect">
              <a:avLst/>
            </a:prstGeom>
            <a:solidFill>
              <a:srgbClr val="FFFFFF"/>
            </a:solidFill>
            <a:ln w="2857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4724" name="Rectangle 35"/>
            <p:cNvSpPr/>
            <p:nvPr/>
          </p:nvSpPr>
          <p:spPr>
            <a:xfrm>
              <a:off x="2768" y="638"/>
              <a:ext cx="288" cy="173"/>
            </a:xfrm>
            <a:prstGeom prst="rect">
              <a:avLst/>
            </a:prstGeom>
            <a:noFill/>
            <a:ln w="9525">
              <a:noFill/>
            </a:ln>
          </p:spPr>
          <p:txBody>
            <a:bodyPr wrap="none" lIns="0" tIns="0" rIns="0" bIns="0" anchor="t">
              <a:spAutoFit/>
            </a:bodyPr>
            <a:p>
              <a:pPr algn="ctr"/>
              <a:r>
                <a:rPr lang="zh-CN" altLang="en-US" sz="1800" dirty="0">
                  <a:solidFill>
                    <a:srgbClr val="FF00FF"/>
                  </a:solidFill>
                  <a:latin typeface="宋体" panose="02010600030101010101" pitchFamily="2" charset="-122"/>
                </a:rPr>
                <a:t>底盘</a:t>
              </a:r>
              <a:endParaRPr lang="zh-CN" altLang="en-US" dirty="0">
                <a:latin typeface="Times New Roman" panose="02020603050405020304" pitchFamily="2" charset="0"/>
              </a:endParaRPr>
            </a:p>
          </p:txBody>
        </p:sp>
        <p:sp>
          <p:nvSpPr>
            <p:cNvPr id="114725" name="Rectangle 36"/>
            <p:cNvSpPr/>
            <p:nvPr/>
          </p:nvSpPr>
          <p:spPr>
            <a:xfrm>
              <a:off x="3045" y="632"/>
              <a:ext cx="36" cy="173"/>
            </a:xfrm>
            <a:prstGeom prst="rect">
              <a:avLst/>
            </a:prstGeom>
            <a:noFill/>
            <a:ln w="9525">
              <a:noFill/>
            </a:ln>
          </p:spPr>
          <p:txBody>
            <a:bodyPr wrap="none" lIns="0" tIns="0" rIns="0" bIns="0" anchor="t">
              <a:spAutoFit/>
            </a:bodyPr>
            <a:p>
              <a:pPr algn="ctr"/>
              <a:r>
                <a:rPr lang="zh-CN" altLang="en-US" sz="18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4726" name="Rectangle 37"/>
            <p:cNvSpPr/>
            <p:nvPr/>
          </p:nvSpPr>
          <p:spPr>
            <a:xfrm>
              <a:off x="2761" y="877"/>
              <a:ext cx="288"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a:t>
              </a:r>
              <a:endParaRPr lang="zh-CN" altLang="en-US" dirty="0">
                <a:latin typeface="Times New Roman" panose="02020603050405020304" pitchFamily="2" charset="0"/>
              </a:endParaRPr>
            </a:p>
          </p:txBody>
        </p:sp>
        <p:sp>
          <p:nvSpPr>
            <p:cNvPr id="114727" name="Rectangle 38"/>
            <p:cNvSpPr/>
            <p:nvPr/>
          </p:nvSpPr>
          <p:spPr>
            <a:xfrm>
              <a:off x="3045" y="877"/>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28" name="Rectangle 39"/>
            <p:cNvSpPr/>
            <p:nvPr/>
          </p:nvSpPr>
          <p:spPr>
            <a:xfrm>
              <a:off x="2762" y="1125"/>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29" name="Rectangle 40"/>
            <p:cNvSpPr/>
            <p:nvPr/>
          </p:nvSpPr>
          <p:spPr>
            <a:xfrm>
              <a:off x="2761" y="1370"/>
              <a:ext cx="524" cy="173"/>
            </a:xfrm>
            <a:prstGeom prst="rect">
              <a:avLst/>
            </a:prstGeom>
            <a:noFill/>
            <a:ln w="9525">
              <a:noFill/>
            </a:ln>
          </p:spPr>
          <p:txBody>
            <a:bodyPr wrap="none" lIns="0" tIns="0" rIns="0" bIns="0" anchor="t">
              <a:spAutoFit/>
            </a:bodyPr>
            <a:p>
              <a:pPr algn="ctr"/>
              <a:r>
                <a:rPr lang="en-US" altLang="x-none" sz="1800" dirty="0">
                  <a:solidFill>
                    <a:srgbClr val="000000"/>
                  </a:solidFill>
                  <a:latin typeface="Times New Roman" panose="02020603050405020304" pitchFamily="2" charset="0"/>
                </a:rPr>
                <a:t>weight( )</a:t>
              </a:r>
              <a:endParaRPr lang="en-US" altLang="x-none" dirty="0">
                <a:latin typeface="Times New Roman" panose="02020603050405020304" pitchFamily="2" charset="0"/>
              </a:endParaRPr>
            </a:p>
          </p:txBody>
        </p:sp>
        <p:sp>
          <p:nvSpPr>
            <p:cNvPr id="114730" name="Rectangle 41"/>
            <p:cNvSpPr/>
            <p:nvPr/>
          </p:nvSpPr>
          <p:spPr>
            <a:xfrm>
              <a:off x="3274" y="1370"/>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31" name="Rectangle 42"/>
            <p:cNvSpPr/>
            <p:nvPr/>
          </p:nvSpPr>
          <p:spPr>
            <a:xfrm>
              <a:off x="2626" y="822"/>
              <a:ext cx="844" cy="23"/>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32" name="Rectangle 43"/>
            <p:cNvSpPr/>
            <p:nvPr/>
          </p:nvSpPr>
          <p:spPr>
            <a:xfrm>
              <a:off x="2626" y="1317"/>
              <a:ext cx="844" cy="22"/>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33" name="Rectangle 44"/>
            <p:cNvSpPr/>
            <p:nvPr/>
          </p:nvSpPr>
          <p:spPr>
            <a:xfrm>
              <a:off x="3591" y="339"/>
              <a:ext cx="846" cy="1360"/>
            </a:xfrm>
            <a:prstGeom prst="rect">
              <a:avLst/>
            </a:prstGeom>
            <a:solidFill>
              <a:srgbClr val="FFFFFF"/>
            </a:solidFill>
            <a:ln w="28575" cap="flat" cmpd="sng">
              <a:solidFill>
                <a:srgbClr val="000000"/>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114734" name="Rectangle 45"/>
            <p:cNvSpPr/>
            <p:nvPr/>
          </p:nvSpPr>
          <p:spPr>
            <a:xfrm>
              <a:off x="3733" y="390"/>
              <a:ext cx="288" cy="173"/>
            </a:xfrm>
            <a:prstGeom prst="rect">
              <a:avLst/>
            </a:prstGeom>
            <a:noFill/>
            <a:ln w="9525">
              <a:noFill/>
            </a:ln>
          </p:spPr>
          <p:txBody>
            <a:bodyPr wrap="none" lIns="0" tIns="0" rIns="0" bIns="0" anchor="t">
              <a:spAutoFit/>
            </a:bodyPr>
            <a:p>
              <a:pPr algn="ctr"/>
              <a:r>
                <a:rPr lang="zh-CN" altLang="en-US" sz="1800" dirty="0">
                  <a:solidFill>
                    <a:srgbClr val="FF00FF"/>
                  </a:solidFill>
                  <a:latin typeface="宋体" panose="02010600030101010101" pitchFamily="2" charset="-122"/>
                </a:rPr>
                <a:t>车厢</a:t>
              </a:r>
              <a:endParaRPr lang="zh-CN" altLang="en-US" dirty="0">
                <a:latin typeface="Times New Roman" panose="02020603050405020304" pitchFamily="2" charset="0"/>
              </a:endParaRPr>
            </a:p>
          </p:txBody>
        </p:sp>
        <p:sp>
          <p:nvSpPr>
            <p:cNvPr id="114735" name="Rectangle 46"/>
            <p:cNvSpPr/>
            <p:nvPr/>
          </p:nvSpPr>
          <p:spPr>
            <a:xfrm>
              <a:off x="4010" y="384"/>
              <a:ext cx="36" cy="174"/>
            </a:xfrm>
            <a:prstGeom prst="rect">
              <a:avLst/>
            </a:prstGeom>
            <a:noFill/>
            <a:ln w="9525">
              <a:noFill/>
            </a:ln>
          </p:spPr>
          <p:txBody>
            <a:bodyPr wrap="none" lIns="0" tIns="0" rIns="0" bIns="0" anchor="t">
              <a:spAutoFit/>
            </a:bodyPr>
            <a:p>
              <a:pPr algn="ctr"/>
              <a:r>
                <a:rPr lang="zh-CN" altLang="en-US" sz="1800" dirty="0">
                  <a:solidFill>
                    <a:srgbClr val="FF00FF"/>
                  </a:solidFill>
                  <a:latin typeface="Times New Roman" panose="02020603050405020304" pitchFamily="2" charset="0"/>
                </a:rPr>
                <a:t> </a:t>
              </a:r>
              <a:endParaRPr lang="zh-CN" altLang="en-US" dirty="0">
                <a:latin typeface="Times New Roman" panose="02020603050405020304" pitchFamily="2" charset="0"/>
              </a:endParaRPr>
            </a:p>
          </p:txBody>
        </p:sp>
        <p:sp>
          <p:nvSpPr>
            <p:cNvPr id="114736" name="Rectangle 47"/>
            <p:cNvSpPr/>
            <p:nvPr/>
          </p:nvSpPr>
          <p:spPr>
            <a:xfrm>
              <a:off x="3733" y="638"/>
              <a:ext cx="288"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颜色</a:t>
              </a:r>
              <a:endParaRPr lang="zh-CN" altLang="en-US" dirty="0">
                <a:latin typeface="Times New Roman" panose="02020603050405020304" pitchFamily="2" charset="0"/>
              </a:endParaRPr>
            </a:p>
          </p:txBody>
        </p:sp>
        <p:sp>
          <p:nvSpPr>
            <p:cNvPr id="114737" name="Rectangle 48"/>
            <p:cNvSpPr/>
            <p:nvPr/>
          </p:nvSpPr>
          <p:spPr>
            <a:xfrm>
              <a:off x="4010" y="632"/>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38" name="Rectangle 49"/>
            <p:cNvSpPr/>
            <p:nvPr/>
          </p:nvSpPr>
          <p:spPr>
            <a:xfrm>
              <a:off x="3733" y="837"/>
              <a:ext cx="288" cy="174"/>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重量</a:t>
              </a:r>
              <a:endParaRPr lang="zh-CN" altLang="en-US" dirty="0">
                <a:latin typeface="Times New Roman" panose="02020603050405020304" pitchFamily="2" charset="0"/>
              </a:endParaRPr>
            </a:p>
          </p:txBody>
        </p:sp>
        <p:sp>
          <p:nvSpPr>
            <p:cNvPr id="114739" name="Rectangle 50"/>
            <p:cNvSpPr/>
            <p:nvPr/>
          </p:nvSpPr>
          <p:spPr>
            <a:xfrm>
              <a:off x="4010" y="879"/>
              <a:ext cx="36" cy="172"/>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40" name="Rectangle 51"/>
            <p:cNvSpPr/>
            <p:nvPr/>
          </p:nvSpPr>
          <p:spPr>
            <a:xfrm>
              <a:off x="3733" y="1029"/>
              <a:ext cx="288" cy="173"/>
            </a:xfrm>
            <a:prstGeom prst="rect">
              <a:avLst/>
            </a:prstGeom>
            <a:noFill/>
            <a:ln w="9525">
              <a:noFill/>
            </a:ln>
          </p:spPr>
          <p:txBody>
            <a:bodyPr wrap="none" lIns="0" tIns="0" rIns="0" bIns="0" anchor="t">
              <a:spAutoFit/>
            </a:bodyPr>
            <a:p>
              <a:pPr algn="ctr"/>
              <a:r>
                <a:rPr lang="zh-CN" altLang="en-US" sz="1800" dirty="0">
                  <a:solidFill>
                    <a:srgbClr val="000000"/>
                  </a:solidFill>
                  <a:latin typeface="宋体" panose="02010600030101010101" pitchFamily="2" charset="-122"/>
                </a:rPr>
                <a:t>大小</a:t>
              </a:r>
              <a:endParaRPr lang="zh-CN" altLang="en-US" dirty="0">
                <a:latin typeface="Times New Roman" panose="02020603050405020304" pitchFamily="2" charset="0"/>
              </a:endParaRPr>
            </a:p>
          </p:txBody>
        </p:sp>
        <p:sp>
          <p:nvSpPr>
            <p:cNvPr id="114741" name="Rectangle 52"/>
            <p:cNvSpPr/>
            <p:nvPr/>
          </p:nvSpPr>
          <p:spPr>
            <a:xfrm>
              <a:off x="4010" y="1126"/>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42" name="Rectangle 53"/>
            <p:cNvSpPr/>
            <p:nvPr/>
          </p:nvSpPr>
          <p:spPr>
            <a:xfrm>
              <a:off x="3726" y="1370"/>
              <a:ext cx="524" cy="173"/>
            </a:xfrm>
            <a:prstGeom prst="rect">
              <a:avLst/>
            </a:prstGeom>
            <a:noFill/>
            <a:ln w="9525">
              <a:noFill/>
            </a:ln>
          </p:spPr>
          <p:txBody>
            <a:bodyPr wrap="none" lIns="0" tIns="0" rIns="0" bIns="0" anchor="t">
              <a:spAutoFit/>
            </a:bodyPr>
            <a:p>
              <a:pPr algn="ctr"/>
              <a:r>
                <a:rPr lang="en-US" altLang="x-none" sz="1800" dirty="0">
                  <a:solidFill>
                    <a:srgbClr val="000000"/>
                  </a:solidFill>
                  <a:latin typeface="Times New Roman" panose="02020603050405020304" pitchFamily="2" charset="0"/>
                </a:rPr>
                <a:t>weight( )</a:t>
              </a:r>
              <a:endParaRPr lang="en-US" altLang="x-none" dirty="0">
                <a:latin typeface="Times New Roman" panose="02020603050405020304" pitchFamily="2" charset="0"/>
              </a:endParaRPr>
            </a:p>
          </p:txBody>
        </p:sp>
        <p:sp>
          <p:nvSpPr>
            <p:cNvPr id="114743" name="Rectangle 54"/>
            <p:cNvSpPr/>
            <p:nvPr/>
          </p:nvSpPr>
          <p:spPr>
            <a:xfrm>
              <a:off x="4239" y="1370"/>
              <a:ext cx="36" cy="173"/>
            </a:xfrm>
            <a:prstGeom prst="rect">
              <a:avLst/>
            </a:prstGeom>
            <a:noFill/>
            <a:ln w="9525">
              <a:noFill/>
            </a:ln>
          </p:spPr>
          <p:txBody>
            <a:bodyPr wrap="none" lIns="0" tIns="0" rIns="0" bIns="0" anchor="t">
              <a:spAutoFit/>
            </a:bodyPr>
            <a:p>
              <a:pPr algn="ctr"/>
              <a:r>
                <a:rPr lang="zh-CN" altLang="en-US" sz="1800" dirty="0">
                  <a:solidFill>
                    <a:srgbClr val="000000"/>
                  </a:solidFill>
                  <a:latin typeface="Times New Roman" panose="02020603050405020304" pitchFamily="2" charset="0"/>
                </a:rPr>
                <a:t> </a:t>
              </a:r>
              <a:endParaRPr lang="zh-CN" altLang="en-US" dirty="0">
                <a:latin typeface="Times New Roman" panose="02020603050405020304" pitchFamily="2" charset="0"/>
              </a:endParaRPr>
            </a:p>
          </p:txBody>
        </p:sp>
        <p:sp>
          <p:nvSpPr>
            <p:cNvPr id="114744" name="Rectangle 55"/>
            <p:cNvSpPr/>
            <p:nvPr/>
          </p:nvSpPr>
          <p:spPr>
            <a:xfrm>
              <a:off x="3591" y="575"/>
              <a:ext cx="844" cy="23"/>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45" name="Rectangle 56"/>
            <p:cNvSpPr/>
            <p:nvPr/>
          </p:nvSpPr>
          <p:spPr>
            <a:xfrm>
              <a:off x="3591" y="1317"/>
              <a:ext cx="844" cy="22"/>
            </a:xfrm>
            <a:prstGeom prst="rect">
              <a:avLst/>
            </a:prstGeom>
            <a:solidFill>
              <a:srgbClr val="000000"/>
            </a:solidFill>
            <a:ln w="9525">
              <a:noFill/>
            </a:ln>
          </p:spPr>
          <p:txBody>
            <a:bodyPr anchor="t"/>
            <a:p>
              <a:pPr algn="ctr"/>
              <a:endParaRPr lang="zh-CN" altLang="en-US" dirty="0">
                <a:latin typeface="Times New Roman" panose="02020603050405020304" pitchFamily="2" charset="0"/>
              </a:endParaRPr>
            </a:p>
          </p:txBody>
        </p:sp>
        <p:sp>
          <p:nvSpPr>
            <p:cNvPr id="114746" name="Line 66"/>
            <p:cNvSpPr/>
            <p:nvPr/>
          </p:nvSpPr>
          <p:spPr>
            <a:xfrm>
              <a:off x="981" y="453"/>
              <a:ext cx="2592" cy="0"/>
            </a:xfrm>
            <a:prstGeom prst="line">
              <a:avLst/>
            </a:prstGeom>
            <a:ln w="50800" cap="rnd" cmpd="sng">
              <a:solidFill>
                <a:schemeClr val="tx1"/>
              </a:solidFill>
              <a:prstDash val="sysDot"/>
              <a:round/>
              <a:headEnd type="none" w="med" len="med"/>
              <a:tailEnd type="arrow" w="med" len="med"/>
            </a:ln>
          </p:spPr>
        </p:sp>
        <p:sp>
          <p:nvSpPr>
            <p:cNvPr id="114747" name="Line 67"/>
            <p:cNvSpPr/>
            <p:nvPr/>
          </p:nvSpPr>
          <p:spPr>
            <a:xfrm>
              <a:off x="981" y="693"/>
              <a:ext cx="1632" cy="0"/>
            </a:xfrm>
            <a:prstGeom prst="line">
              <a:avLst/>
            </a:prstGeom>
            <a:ln w="50800" cap="rnd" cmpd="sng">
              <a:solidFill>
                <a:schemeClr val="tx1"/>
              </a:solidFill>
              <a:prstDash val="sysDot"/>
              <a:round/>
              <a:headEnd type="none" w="med" len="med"/>
              <a:tailEnd type="arrow" w="med" len="med"/>
            </a:ln>
          </p:spPr>
        </p:sp>
        <p:sp>
          <p:nvSpPr>
            <p:cNvPr id="114748" name="Line 68"/>
            <p:cNvSpPr/>
            <p:nvPr/>
          </p:nvSpPr>
          <p:spPr>
            <a:xfrm>
              <a:off x="981" y="933"/>
              <a:ext cx="672" cy="0"/>
            </a:xfrm>
            <a:prstGeom prst="line">
              <a:avLst/>
            </a:prstGeom>
            <a:ln w="50800" cap="rnd" cmpd="sng">
              <a:solidFill>
                <a:schemeClr val="tx1"/>
              </a:solidFill>
              <a:prstDash val="sysDot"/>
              <a:round/>
              <a:headEnd type="none" w="med" len="med"/>
              <a:tailEnd type="arrow" w="med" len="med"/>
            </a:ln>
          </p:spPr>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5715" name="Rectangle 3"/>
          <p:cNvSpPr>
            <a:spLocks noGrp="1"/>
          </p:cNvSpPr>
          <p:nvPr>
            <p:ph idx="4294967295"/>
          </p:nvPr>
        </p:nvSpPr>
        <p:spPr/>
        <p:txBody>
          <a:bodyPr wrap="square" anchor="t"/>
          <a:p>
            <a:pPr eaLnBrk="1" hangingPunct="1">
              <a:lnSpc>
                <a:spcPct val="130000"/>
              </a:lnSpc>
            </a:pPr>
            <a:r>
              <a:rPr lang="zh-CN" altLang="en-US" sz="2800" dirty="0">
                <a:latin typeface="华文细黑" panose="02010600040101010101" pitchFamily="2" charset="-122"/>
                <a:ea typeface="华文细黑" panose="02010600040101010101" pitchFamily="2" charset="-122"/>
              </a:rPr>
              <a:t>消息与方法的比较</a:t>
            </a:r>
            <a:endParaRPr lang="zh-CN" altLang="en-US" sz="2800" dirty="0">
              <a:latin typeface="华文细黑" panose="02010600040101010101" pitchFamily="2" charset="-122"/>
              <a:ea typeface="华文细黑" panose="02010600040101010101" pitchFamily="2" charset="-122"/>
            </a:endParaRPr>
          </a:p>
          <a:p>
            <a:pPr lvl="1" eaLnBrk="1" hangingPunct="1">
              <a:lnSpc>
                <a:spcPct val="130000"/>
              </a:lnSpc>
            </a:pPr>
            <a:r>
              <a:rPr lang="zh-CN" altLang="en-US" sz="2800" dirty="0">
                <a:latin typeface="华文细黑" panose="02010600040101010101" pitchFamily="2" charset="-122"/>
                <a:ea typeface="华文细黑" panose="02010600040101010101" pitchFamily="2" charset="-122"/>
              </a:rPr>
              <a:t>方法是对象的内部操作，它包括方法的外部调用接口和内部实现细节两个部分。</a:t>
            </a:r>
            <a:endParaRPr lang="zh-CN" altLang="en-US" sz="2800" dirty="0">
              <a:latin typeface="华文细黑" panose="02010600040101010101" pitchFamily="2" charset="-122"/>
              <a:ea typeface="华文细黑" panose="02010600040101010101" pitchFamily="2" charset="-122"/>
            </a:endParaRPr>
          </a:p>
          <a:p>
            <a:pPr lvl="1" eaLnBrk="1" hangingPunct="1">
              <a:lnSpc>
                <a:spcPct val="130000"/>
              </a:lnSpc>
            </a:pPr>
            <a:r>
              <a:rPr lang="zh-CN" altLang="en-US" sz="2800" dirty="0">
                <a:latin typeface="华文细黑" panose="02010600040101010101" pitchFamily="2" charset="-122"/>
                <a:ea typeface="华文细黑" panose="02010600040101010101" pitchFamily="2" charset="-122"/>
              </a:rPr>
              <a:t>消息则是一个跨对象的对象间的操作。</a:t>
            </a:r>
            <a:endParaRPr lang="zh-CN" altLang="en-US" sz="2800" dirty="0">
              <a:latin typeface="华文细黑" panose="02010600040101010101" pitchFamily="2" charset="-122"/>
              <a:ea typeface="华文细黑" panose="02010600040101010101" pitchFamily="2" charset="-122"/>
            </a:endParaRPr>
          </a:p>
          <a:p>
            <a:pPr lvl="1" eaLnBrk="1" hangingPunct="1">
              <a:lnSpc>
                <a:spcPct val="130000"/>
              </a:lnSpc>
            </a:pPr>
            <a:endParaRPr lang="zh-CN" altLang="en-US" sz="2800" dirty="0">
              <a:latin typeface="华文细黑" panose="02010600040101010101" pitchFamily="2" charset="-122"/>
              <a:ea typeface="华文细黑" panose="02010600040101010101" pitchFamily="2" charset="-122"/>
            </a:endParaRPr>
          </a:p>
          <a:p>
            <a:pPr eaLnBrk="1" hangingPunct="1">
              <a:lnSpc>
                <a:spcPct val="130000"/>
              </a:lnSpc>
            </a:pPr>
            <a:r>
              <a:rPr lang="zh-CN" altLang="en-US" sz="2800" dirty="0">
                <a:latin typeface="华文细黑" panose="02010600040101010101" pitchFamily="2" charset="-122"/>
                <a:ea typeface="华文细黑" panose="02010600040101010101" pitchFamily="2" charset="-122"/>
              </a:rPr>
              <a:t>由于消息本身并不具有某些特定的语义信息，因此在</a:t>
            </a:r>
            <a:r>
              <a:rPr lang="en-US" altLang="x-none" sz="2800" dirty="0">
                <a:latin typeface="华文细黑" panose="02010600040101010101" pitchFamily="2" charset="-122"/>
                <a:ea typeface="华文细黑" panose="02010600040101010101" pitchFamily="2" charset="-122"/>
              </a:rPr>
              <a:t>OO</a:t>
            </a:r>
            <a:r>
              <a:rPr lang="zh-CN" altLang="en-US" sz="2800" dirty="0">
                <a:latin typeface="华文细黑" panose="02010600040101010101" pitchFamily="2" charset="-122"/>
                <a:ea typeface="华文细黑" panose="02010600040101010101" pitchFamily="2" charset="-122"/>
              </a:rPr>
              <a:t>模型中我们主要考虑 </a:t>
            </a:r>
            <a:r>
              <a:rPr lang="en-US" altLang="x-none" sz="2800" dirty="0">
                <a:latin typeface="华文细黑" panose="02010600040101010101" pitchFamily="2" charset="-122"/>
                <a:ea typeface="华文细黑" panose="02010600040101010101" pitchFamily="2" charset="-122"/>
              </a:rPr>
              <a:t>IS-A </a:t>
            </a:r>
            <a:r>
              <a:rPr lang="zh-CN" altLang="en-US" sz="2800" dirty="0">
                <a:latin typeface="华文细黑" panose="02010600040101010101" pitchFamily="2" charset="-122"/>
                <a:ea typeface="华文细黑" panose="02010600040101010101" pitchFamily="2" charset="-122"/>
              </a:rPr>
              <a:t>和 </a:t>
            </a:r>
            <a:r>
              <a:rPr lang="en-US" altLang="x-none" sz="2800" dirty="0">
                <a:latin typeface="华文细黑" panose="02010600040101010101" pitchFamily="2" charset="-122"/>
                <a:ea typeface="华文细黑" panose="02010600040101010101" pitchFamily="2" charset="-122"/>
              </a:rPr>
              <a:t>IS-PART-OF </a:t>
            </a:r>
            <a:r>
              <a:rPr lang="zh-CN" altLang="en-US" sz="2800" dirty="0">
                <a:latin typeface="华文细黑" panose="02010600040101010101" pitchFamily="2" charset="-122"/>
                <a:ea typeface="华文细黑" panose="02010600040101010101" pitchFamily="2" charset="-122"/>
              </a:rPr>
              <a:t>两种联系，以它们为主要手段来构造面向对象的数据模型。</a:t>
            </a:r>
            <a:endParaRPr lang="zh-CN" altLang="en-US" sz="2800" dirty="0">
              <a:latin typeface="华文细黑" panose="02010600040101010101" pitchFamily="2" charset="-122"/>
              <a:ea typeface="华文细黑" panose="02010600040101010101" pitchFamily="2" charset="-122"/>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571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charRg st="64" end="144"/>
                                            </p:txEl>
                                          </p:spTgt>
                                        </p:tgtEl>
                                        <p:attrNameLst>
                                          <p:attrName>style.visibility</p:attrName>
                                        </p:attrNameLst>
                                      </p:cBhvr>
                                      <p:to>
                                        <p:strVal val="visible"/>
                                      </p:to>
                                    </p:set>
                                    <p:animEffect transition="in" filter="blinds(horizontal)">
                                      <p:cBhvr>
                                        <p:cTn id="7" dur="500"/>
                                        <p:tgtEl>
                                          <p:spTgt spid="115715">
                                            <p:txEl>
                                              <p:charRg st="64"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1026"/>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116738" name="Rectangle 1027"/>
          <p:cNvSpPr>
            <a:spLocks noGrp="1"/>
          </p:cNvSpPr>
          <p:nvPr>
            <p:ph idx="4294967295"/>
          </p:nvPr>
        </p:nvSpPr>
        <p:spPr>
          <a:xfrm>
            <a:off x="152400" y="838200"/>
            <a:ext cx="8839200" cy="5791200"/>
          </a:xfrm>
        </p:spPr>
        <p:txBody>
          <a:bodyPr wrap="square" anchor="t"/>
          <a:p>
            <a:pPr marL="457200" indent="-457200" eaLnBrk="1" hangingPunct="1">
              <a:lnSpc>
                <a:spcPct val="100000"/>
              </a:lnSpc>
              <a:spcBef>
                <a:spcPct val="30000"/>
              </a:spcBef>
            </a:pPr>
            <a:r>
              <a:rPr lang="en-US" altLang="x-none" sz="2800" dirty="0">
                <a:solidFill>
                  <a:schemeClr val="tx1"/>
                </a:solidFill>
                <a:latin typeface="华文细黑" panose="02010600040101010101" pitchFamily="2" charset="-122"/>
                <a:ea typeface="华文细黑" panose="02010600040101010101" pitchFamily="2" charset="-122"/>
              </a:rPr>
              <a:t>C</a:t>
            </a:r>
            <a:r>
              <a:rPr lang="en-US" altLang="x-none" sz="2800" baseline="30000" dirty="0">
                <a:solidFill>
                  <a:schemeClr val="tx1"/>
                </a:solidFill>
                <a:latin typeface="华文细黑" panose="02010600040101010101" pitchFamily="2" charset="-122"/>
                <a:ea typeface="华文细黑" panose="02010600040101010101" pitchFamily="2" charset="-122"/>
              </a:rPr>
              <a:t>++</a:t>
            </a:r>
            <a:r>
              <a:rPr lang="zh-CN" altLang="en-US" sz="2800" dirty="0">
                <a:solidFill>
                  <a:schemeClr val="tx1"/>
                </a:solidFill>
                <a:latin typeface="华文细黑" panose="02010600040101010101" pitchFamily="2" charset="-122"/>
                <a:ea typeface="华文细黑" panose="02010600040101010101" pitchFamily="2" charset="-122"/>
              </a:rPr>
              <a:t>与</a:t>
            </a:r>
            <a:r>
              <a:rPr lang="en-US" altLang="x-none" sz="2800" dirty="0">
                <a:solidFill>
                  <a:schemeClr val="tx1"/>
                </a:solidFill>
                <a:latin typeface="华文细黑" panose="02010600040101010101" pitchFamily="2" charset="-122"/>
                <a:ea typeface="华文细黑" panose="02010600040101010101" pitchFamily="2" charset="-122"/>
              </a:rPr>
              <a:t>OODB</a:t>
            </a:r>
            <a:r>
              <a:rPr lang="zh-CN" altLang="en-US" sz="2800" dirty="0">
                <a:solidFill>
                  <a:schemeClr val="tx1"/>
                </a:solidFill>
                <a:latin typeface="华文细黑" panose="02010600040101010101" pitchFamily="2" charset="-122"/>
                <a:ea typeface="华文细黑" panose="02010600040101010101" pitchFamily="2" charset="-122"/>
              </a:rPr>
              <a:t>的区别</a:t>
            </a:r>
            <a:endParaRPr lang="zh-CN" altLang="en-US" sz="2800" dirty="0">
              <a:solidFill>
                <a:schemeClr val="tx1"/>
              </a:solidFill>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30000"/>
              </a:spcBef>
              <a:buSzPct val="75000"/>
              <a:buAutoNum type="arabicParenR"/>
            </a:pPr>
            <a:r>
              <a:rPr lang="en-US" altLang="x-none" sz="2800" dirty="0">
                <a:solidFill>
                  <a:schemeClr val="accent2"/>
                </a:solidFill>
                <a:latin typeface="华文细黑" panose="02010600040101010101" pitchFamily="2" charset="-122"/>
                <a:ea typeface="华文细黑" panose="02010600040101010101" pitchFamily="2" charset="-122"/>
              </a:rPr>
              <a:t>C</a:t>
            </a:r>
            <a:r>
              <a:rPr lang="en-US" altLang="x-none" sz="2800" baseline="30000" dirty="0">
                <a:solidFill>
                  <a:schemeClr val="accent2"/>
                </a:solidFill>
                <a:latin typeface="华文细黑" panose="02010600040101010101" pitchFamily="2" charset="-122"/>
                <a:ea typeface="华文细黑" panose="02010600040101010101" pitchFamily="2" charset="-122"/>
              </a:rPr>
              <a:t>++</a:t>
            </a:r>
            <a:r>
              <a:rPr lang="zh-CN" altLang="en-US" sz="2800" dirty="0">
                <a:solidFill>
                  <a:schemeClr val="accent2"/>
                </a:solidFill>
                <a:latin typeface="华文细黑" panose="02010600040101010101" pitchFamily="2" charset="-122"/>
                <a:ea typeface="华文细黑" panose="02010600040101010101" pitchFamily="2" charset="-122"/>
              </a:rPr>
              <a:t>中没有</a:t>
            </a:r>
            <a:r>
              <a:rPr lang="en-US" altLang="x-none" sz="2800" dirty="0">
                <a:solidFill>
                  <a:schemeClr val="accent2"/>
                </a:solidFill>
                <a:latin typeface="华文细黑" panose="02010600040101010101" pitchFamily="2" charset="-122"/>
                <a:ea typeface="华文细黑" panose="02010600040101010101" pitchFamily="2" charset="-122"/>
              </a:rPr>
              <a:t>OID</a:t>
            </a:r>
            <a:r>
              <a:rPr lang="zh-CN" altLang="en-US" sz="2800" dirty="0">
                <a:solidFill>
                  <a:schemeClr val="accent2"/>
                </a:solidFill>
                <a:latin typeface="华文细黑" panose="02010600040101010101" pitchFamily="2" charset="-122"/>
                <a:ea typeface="华文细黑" panose="02010600040101010101" pitchFamily="2" charset="-122"/>
              </a:rPr>
              <a:t>的概念；</a:t>
            </a:r>
            <a:endParaRPr lang="zh-CN" altLang="en-US" sz="2800" dirty="0">
              <a:solidFill>
                <a:schemeClr val="accent2"/>
              </a:solidFill>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30000"/>
              </a:spcBef>
              <a:buSzPct val="75000"/>
              <a:buAutoNum type="arabicParenR"/>
            </a:pPr>
            <a:r>
              <a:rPr lang="en-US" altLang="x-none" sz="2800" dirty="0">
                <a:solidFill>
                  <a:schemeClr val="accent2"/>
                </a:solidFill>
                <a:latin typeface="华文细黑" panose="02010600040101010101" pitchFamily="2" charset="-122"/>
                <a:ea typeface="华文细黑" panose="02010600040101010101" pitchFamily="2" charset="-122"/>
              </a:rPr>
              <a:t>C</a:t>
            </a:r>
            <a:r>
              <a:rPr lang="en-US" altLang="x-none" sz="2800" baseline="30000" dirty="0">
                <a:solidFill>
                  <a:schemeClr val="accent2"/>
                </a:solidFill>
                <a:latin typeface="华文细黑" panose="02010600040101010101" pitchFamily="2" charset="-122"/>
                <a:ea typeface="华文细黑" panose="02010600040101010101" pitchFamily="2" charset="-122"/>
              </a:rPr>
              <a:t>++</a:t>
            </a:r>
            <a:r>
              <a:rPr lang="zh-CN" altLang="en-US" sz="2800" dirty="0">
                <a:solidFill>
                  <a:schemeClr val="accent2"/>
                </a:solidFill>
                <a:latin typeface="华文细黑" panose="02010600040101010101" pitchFamily="2" charset="-122"/>
                <a:ea typeface="华文细黑" panose="02010600040101010101" pitchFamily="2" charset="-122"/>
              </a:rPr>
              <a:t>主要讨论(管理)对象，而</a:t>
            </a:r>
            <a:r>
              <a:rPr lang="en-US" altLang="x-none" sz="2800" dirty="0">
                <a:solidFill>
                  <a:schemeClr val="accent2"/>
                </a:solidFill>
                <a:latin typeface="华文细黑" panose="02010600040101010101" pitchFamily="2" charset="-122"/>
                <a:ea typeface="华文细黑" panose="02010600040101010101" pitchFamily="2" charset="-122"/>
              </a:rPr>
              <a:t>OODB</a:t>
            </a:r>
            <a:r>
              <a:rPr lang="zh-CN" altLang="en-US" sz="2800" dirty="0">
                <a:solidFill>
                  <a:schemeClr val="accent2"/>
                </a:solidFill>
                <a:latin typeface="华文细黑" panose="02010600040101010101" pitchFamily="2" charset="-122"/>
                <a:ea typeface="华文细黑" panose="02010600040101010101" pitchFamily="2" charset="-122"/>
              </a:rPr>
              <a:t>则主要讨论(管理)类；</a:t>
            </a:r>
            <a:endParaRPr lang="zh-CN" altLang="en-US" sz="2800" dirty="0">
              <a:solidFill>
                <a:schemeClr val="accent2"/>
              </a:solidFill>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30000"/>
              </a:spcBef>
              <a:buSzPct val="75000"/>
              <a:buAutoNum type="arabicParenR"/>
            </a:pPr>
            <a:r>
              <a:rPr lang="en-US" altLang="x-none" sz="2800" dirty="0">
                <a:solidFill>
                  <a:schemeClr val="accent2"/>
                </a:solidFill>
                <a:latin typeface="华文细黑" panose="02010600040101010101" pitchFamily="2" charset="-122"/>
                <a:ea typeface="华文细黑" panose="02010600040101010101" pitchFamily="2" charset="-122"/>
              </a:rPr>
              <a:t>C</a:t>
            </a:r>
            <a:r>
              <a:rPr lang="en-US" altLang="x-none" sz="2800" baseline="30000" dirty="0">
                <a:solidFill>
                  <a:schemeClr val="accent2"/>
                </a:solidFill>
                <a:latin typeface="华文细黑" panose="02010600040101010101" pitchFamily="2" charset="-122"/>
                <a:ea typeface="华文细黑" panose="02010600040101010101" pitchFamily="2" charset="-122"/>
              </a:rPr>
              <a:t>++</a:t>
            </a:r>
            <a:r>
              <a:rPr lang="zh-CN" altLang="en-US" sz="2800" dirty="0">
                <a:solidFill>
                  <a:schemeClr val="accent2"/>
                </a:solidFill>
                <a:latin typeface="华文细黑" panose="02010600040101010101" pitchFamily="2" charset="-122"/>
                <a:ea typeface="华文细黑" panose="02010600040101010101" pitchFamily="2" charset="-122"/>
              </a:rPr>
              <a:t>主要关心类与类之间的继承关系，而</a:t>
            </a:r>
            <a:r>
              <a:rPr lang="en-US" altLang="x-none" sz="2800" dirty="0">
                <a:solidFill>
                  <a:schemeClr val="accent2"/>
                </a:solidFill>
                <a:latin typeface="华文细黑" panose="02010600040101010101" pitchFamily="2" charset="-122"/>
                <a:ea typeface="华文细黑" panose="02010600040101010101" pitchFamily="2" charset="-122"/>
              </a:rPr>
              <a:t>OODB</a:t>
            </a:r>
            <a:r>
              <a:rPr lang="zh-CN" altLang="en-US" sz="2800" dirty="0">
                <a:solidFill>
                  <a:schemeClr val="accent2"/>
                </a:solidFill>
                <a:latin typeface="华文细黑" panose="02010600040101010101" pitchFamily="2" charset="-122"/>
                <a:ea typeface="华文细黑" panose="02010600040101010101" pitchFamily="2" charset="-122"/>
              </a:rPr>
              <a:t>也很重视类的合成关系；</a:t>
            </a:r>
            <a:endParaRPr lang="zh-CN" altLang="en-US" sz="2800" dirty="0">
              <a:solidFill>
                <a:schemeClr val="accent2"/>
              </a:solidFill>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30000"/>
              </a:spcBef>
              <a:buSzPct val="75000"/>
              <a:buAutoNum type="arabicParenR"/>
            </a:pPr>
            <a:r>
              <a:rPr lang="en-US" altLang="x-none" sz="2800" dirty="0">
                <a:solidFill>
                  <a:schemeClr val="accent2"/>
                </a:solidFill>
                <a:latin typeface="华文细黑" panose="02010600040101010101" pitchFamily="2" charset="-122"/>
                <a:ea typeface="华文细黑" panose="02010600040101010101" pitchFamily="2" charset="-122"/>
              </a:rPr>
              <a:t>C</a:t>
            </a:r>
            <a:r>
              <a:rPr lang="en-US" altLang="x-none" sz="2800" baseline="30000" dirty="0">
                <a:solidFill>
                  <a:schemeClr val="accent2"/>
                </a:solidFill>
                <a:latin typeface="华文细黑" panose="02010600040101010101" pitchFamily="2" charset="-122"/>
                <a:ea typeface="华文细黑" panose="02010600040101010101" pitchFamily="2" charset="-122"/>
              </a:rPr>
              <a:t>++</a:t>
            </a:r>
            <a:r>
              <a:rPr lang="zh-CN" altLang="en-US" sz="2800" dirty="0">
                <a:solidFill>
                  <a:schemeClr val="accent2"/>
                </a:solidFill>
                <a:latin typeface="华文细黑" panose="02010600040101010101" pitchFamily="2" charset="-122"/>
                <a:ea typeface="华文细黑" panose="02010600040101010101" pitchFamily="2" charset="-122"/>
              </a:rPr>
              <a:t>中的类与对象都是挥发性的，而</a:t>
            </a:r>
            <a:r>
              <a:rPr lang="en-US" altLang="x-none" sz="2800" dirty="0">
                <a:solidFill>
                  <a:schemeClr val="accent2"/>
                </a:solidFill>
                <a:latin typeface="华文细黑" panose="02010600040101010101" pitchFamily="2" charset="-122"/>
                <a:ea typeface="华文细黑" panose="02010600040101010101" pitchFamily="2" charset="-122"/>
              </a:rPr>
              <a:t>OODB</a:t>
            </a:r>
            <a:r>
              <a:rPr lang="zh-CN" altLang="en-US" sz="2800" dirty="0">
                <a:solidFill>
                  <a:schemeClr val="accent2"/>
                </a:solidFill>
                <a:latin typeface="华文细黑" panose="02010600040101010101" pitchFamily="2" charset="-122"/>
                <a:ea typeface="华文细黑" panose="02010600040101010101" pitchFamily="2" charset="-122"/>
              </a:rPr>
              <a:t>中的类与对象则均是持久性的。</a:t>
            </a:r>
            <a:endParaRPr lang="en-US" altLang="x-none" sz="2800" dirty="0">
              <a:solidFill>
                <a:schemeClr val="accent2"/>
              </a:solidFill>
              <a:latin typeface="华文细黑" panose="02010600040101010101" pitchFamily="2" charset="-122"/>
              <a:ea typeface="华文细黑" panose="02010600040101010101" pitchFamily="2" charset="-122"/>
            </a:endParaRPr>
          </a:p>
          <a:p>
            <a:pPr marL="914400" lvl="1" indent="-457200" eaLnBrk="1" hangingPunct="1">
              <a:lnSpc>
                <a:spcPct val="100000"/>
              </a:lnSpc>
              <a:spcBef>
                <a:spcPct val="30000"/>
              </a:spcBef>
              <a:buSzPct val="75000"/>
              <a:buAutoNum type="arabicParenR"/>
            </a:pPr>
            <a:r>
              <a:rPr lang="en-US" altLang="x-none" sz="2800" dirty="0">
                <a:solidFill>
                  <a:schemeClr val="accent2"/>
                </a:solidFill>
                <a:latin typeface="华文细黑" panose="02010600040101010101" pitchFamily="2" charset="-122"/>
                <a:ea typeface="华文细黑" panose="02010600040101010101" pitchFamily="2" charset="-122"/>
              </a:rPr>
              <a:t>OODB</a:t>
            </a:r>
            <a:r>
              <a:rPr lang="zh-CN" altLang="en-US" sz="2800" dirty="0">
                <a:solidFill>
                  <a:schemeClr val="accent2"/>
                </a:solidFill>
                <a:latin typeface="华文细黑" panose="02010600040101010101" pitchFamily="2" charset="-122"/>
                <a:ea typeface="华文细黑" panose="02010600040101010101" pitchFamily="2" charset="-122"/>
              </a:rPr>
              <a:t>中的持久类需要长期保存，并具有共享性，因此，</a:t>
            </a:r>
            <a:r>
              <a:rPr lang="en-US" altLang="x-none" sz="2800" dirty="0">
                <a:solidFill>
                  <a:schemeClr val="accent2"/>
                </a:solidFill>
                <a:latin typeface="华文细黑" panose="02010600040101010101" pitchFamily="2" charset="-122"/>
                <a:ea typeface="华文细黑" panose="02010600040101010101" pitchFamily="2" charset="-122"/>
              </a:rPr>
              <a:t>OODB</a:t>
            </a:r>
            <a:r>
              <a:rPr lang="zh-CN" altLang="en-US" sz="2800" dirty="0">
                <a:solidFill>
                  <a:schemeClr val="accent2"/>
                </a:solidFill>
                <a:latin typeface="华文细黑" panose="02010600040101010101" pitchFamily="2" charset="-122"/>
                <a:ea typeface="华文细黑" panose="02010600040101010101" pitchFamily="2" charset="-122"/>
              </a:rPr>
              <a:t>非常重视类（对象）的安全性、完整性、并发控制和故障恢复能力，而</a:t>
            </a:r>
            <a:r>
              <a:rPr lang="en-US" altLang="x-none" sz="2800" dirty="0">
                <a:solidFill>
                  <a:schemeClr val="accent2"/>
                </a:solidFill>
                <a:latin typeface="华文细黑" panose="02010600040101010101" pitchFamily="2" charset="-122"/>
                <a:ea typeface="华文细黑" panose="02010600040101010101" pitchFamily="2" charset="-122"/>
              </a:rPr>
              <a:t>C</a:t>
            </a:r>
            <a:r>
              <a:rPr lang="en-US" altLang="x-none" sz="2800" baseline="30000" dirty="0">
                <a:solidFill>
                  <a:schemeClr val="accent2"/>
                </a:solidFill>
                <a:latin typeface="华文细黑" panose="02010600040101010101" pitchFamily="2" charset="-122"/>
                <a:ea typeface="华文细黑" panose="02010600040101010101" pitchFamily="2" charset="-122"/>
              </a:rPr>
              <a:t>++</a:t>
            </a:r>
            <a:r>
              <a:rPr lang="zh-CN" altLang="en-US" sz="2800" dirty="0">
                <a:solidFill>
                  <a:schemeClr val="accent2"/>
                </a:solidFill>
                <a:latin typeface="华文细黑" panose="02010600040101010101" pitchFamily="2" charset="-122"/>
                <a:ea typeface="华文细黑" panose="02010600040101010101" pitchFamily="2" charset="-122"/>
              </a:rPr>
              <a:t>中则没有这些功能。</a:t>
            </a:r>
            <a:endParaRPr lang="zh-CN" altLang="en-US" sz="2800" dirty="0">
              <a:solidFill>
                <a:schemeClr val="accent2"/>
              </a:solidFill>
              <a:latin typeface="华文细黑" panose="02010600040101010101" pitchFamily="2" charset="-122"/>
              <a:ea typeface="华文细黑" panose="02010600040101010101" pitchFamily="2" charset="-122"/>
            </a:endParaRPr>
          </a:p>
        </p:txBody>
      </p:sp>
      <p:sp>
        <p:nvSpPr>
          <p:cNvPr id="11673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674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117762" name="Rectangle 3"/>
          <p:cNvSpPr>
            <a:spLocks noGrp="1"/>
          </p:cNvSpPr>
          <p:nvPr>
            <p:ph idx="4294967295"/>
          </p:nvPr>
        </p:nvSpPr>
        <p:spPr/>
        <p:txBody>
          <a:bodyPr wrap="square" anchor="t"/>
          <a:p>
            <a:pPr lvl="2" eaLnBrk="1" hangingPunct="1">
              <a:buNone/>
            </a:pPr>
            <a:r>
              <a:rPr lang="zh-CN" altLang="en-US" sz="2800" dirty="0"/>
              <a:t>2.1 数据模型的基本概念</a:t>
            </a:r>
            <a:endParaRPr lang="zh-CN" altLang="en-US" sz="2800" dirty="0"/>
          </a:p>
          <a:p>
            <a:pPr lvl="2" eaLnBrk="1" hangingPunct="1">
              <a:buNone/>
            </a:pPr>
            <a:r>
              <a:rPr lang="zh-CN" altLang="en-US" sz="2800" dirty="0"/>
              <a:t>2.2 数据模型的四个世界</a:t>
            </a:r>
            <a:endParaRPr lang="zh-CN" altLang="en-US" sz="2800" dirty="0"/>
          </a:p>
          <a:p>
            <a:pPr lvl="2" eaLnBrk="1" hangingPunct="1">
              <a:buNone/>
            </a:pPr>
            <a:r>
              <a:rPr lang="zh-CN" altLang="en-US" sz="2800" dirty="0"/>
              <a:t>2.3 概念世界与概念模型</a:t>
            </a:r>
            <a:endParaRPr lang="zh-CN" altLang="en-US" sz="2800" dirty="0"/>
          </a:p>
          <a:p>
            <a:pPr lvl="3" eaLnBrk="1" hangingPunct="1">
              <a:buNone/>
            </a:pPr>
            <a:r>
              <a:rPr lang="zh-CN" altLang="en-US" sz="2800" dirty="0"/>
              <a:t>2.3.1  </a:t>
            </a:r>
            <a:r>
              <a:rPr lang="en-US" altLang="x-none" sz="2800" dirty="0"/>
              <a:t>E-R</a:t>
            </a:r>
            <a:r>
              <a:rPr lang="zh-CN" altLang="en-US" sz="2800" dirty="0"/>
              <a:t>模型</a:t>
            </a:r>
            <a:endParaRPr lang="zh-CN" altLang="en-US" sz="2800" dirty="0"/>
          </a:p>
          <a:p>
            <a:pPr lvl="3" eaLnBrk="1" hangingPunct="1">
              <a:buNone/>
            </a:pPr>
            <a:r>
              <a:rPr lang="zh-CN" altLang="en-US" sz="2800" dirty="0"/>
              <a:t>2.3.2  </a:t>
            </a:r>
            <a:r>
              <a:rPr lang="en-US" altLang="x-none" sz="2800" dirty="0"/>
              <a:t>EE-R</a:t>
            </a:r>
            <a:r>
              <a:rPr lang="zh-CN" altLang="en-US" sz="2800" dirty="0"/>
              <a:t>模型</a:t>
            </a:r>
            <a:endParaRPr lang="zh-CN" altLang="en-US" sz="2800" dirty="0"/>
          </a:p>
          <a:p>
            <a:pPr lvl="3" eaLnBrk="1" hangingPunct="1">
              <a:buNone/>
            </a:pPr>
            <a:r>
              <a:rPr lang="zh-CN" altLang="en-US" sz="2800" dirty="0"/>
              <a:t>2.3.3  面向对象模型</a:t>
            </a:r>
            <a:endParaRPr lang="zh-CN" altLang="en-US" sz="2800" dirty="0"/>
          </a:p>
          <a:p>
            <a:pPr lvl="3" eaLnBrk="1" hangingPunct="1">
              <a:buNone/>
            </a:pPr>
            <a:r>
              <a:rPr lang="zh-CN" altLang="en-US" sz="2800" dirty="0"/>
              <a:t>2.3.4  </a:t>
            </a:r>
            <a:r>
              <a:rPr lang="zh-CN" altLang="en-US" sz="2800" dirty="0">
                <a:solidFill>
                  <a:srgbClr val="FF0000"/>
                </a:solidFill>
              </a:rPr>
              <a:t>谓词模型</a:t>
            </a:r>
            <a:endParaRPr lang="zh-CN" altLang="en-US" sz="2800" dirty="0">
              <a:solidFill>
                <a:srgbClr val="FF0000"/>
              </a:solidFill>
            </a:endParaRPr>
          </a:p>
          <a:p>
            <a:pPr lvl="2" eaLnBrk="1" hangingPunct="1">
              <a:buNone/>
            </a:pPr>
            <a:r>
              <a:rPr lang="zh-CN" altLang="en-US" sz="2800" dirty="0"/>
              <a:t>2.4 信息世界与逻辑模型</a:t>
            </a:r>
            <a:endParaRPr lang="zh-CN" altLang="en-US" sz="2800" dirty="0"/>
          </a:p>
          <a:p>
            <a:pPr lvl="2" eaLnBrk="1" hangingPunct="1">
              <a:buNone/>
            </a:pPr>
            <a:r>
              <a:rPr lang="zh-CN" altLang="en-US" sz="2800" dirty="0"/>
              <a:t>2.5 计算机世界与物理模型</a:t>
            </a:r>
            <a:endParaRPr lang="zh-CN" altLang="en-US" sz="2800" dirty="0"/>
          </a:p>
        </p:txBody>
      </p:sp>
      <p:sp>
        <p:nvSpPr>
          <p:cNvPr id="11776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776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18786" name="Rectangle 3"/>
          <p:cNvSpPr>
            <a:spLocks noGrp="1"/>
          </p:cNvSpPr>
          <p:nvPr>
            <p:ph idx="4294967295"/>
          </p:nvPr>
        </p:nvSpPr>
        <p:spPr>
          <a:xfrm>
            <a:off x="381000" y="838200"/>
            <a:ext cx="8458200" cy="5562600"/>
          </a:xfrm>
        </p:spPr>
        <p:txBody>
          <a:bodyPr wrap="square" anchor="t"/>
          <a:p>
            <a:pPr eaLnBrk="1" hangingPunct="1">
              <a:lnSpc>
                <a:spcPct val="110000"/>
              </a:lnSpc>
              <a:spcBef>
                <a:spcPct val="30000"/>
              </a:spcBef>
            </a:pPr>
            <a:r>
              <a:rPr lang="zh-CN" altLang="en-US" sz="2800" dirty="0">
                <a:latin typeface="宋体" panose="02010600030101010101" pitchFamily="2" charset="-122"/>
                <a:ea typeface="华文细黑" panose="02010600040101010101" pitchFamily="2" charset="-122"/>
              </a:rPr>
              <a:t>谓词模型又称谓词逻辑模型，它使用数理逻辑中的一阶谓词演算公式来表示数据模型。</a:t>
            </a:r>
            <a:endParaRPr lang="zh-CN" altLang="en-US" sz="2800" dirty="0">
              <a:latin typeface="宋体" panose="02010600030101010101" pitchFamily="2" charset="-122"/>
              <a:ea typeface="华文细黑" panose="02010600040101010101" pitchFamily="2" charset="-122"/>
            </a:endParaRPr>
          </a:p>
          <a:p>
            <a:pPr lvl="1" eaLnBrk="1" hangingPunct="1">
              <a:lnSpc>
                <a:spcPct val="110000"/>
              </a:lnSpc>
              <a:spcBef>
                <a:spcPct val="30000"/>
              </a:spcBef>
            </a:pPr>
            <a:r>
              <a:rPr lang="zh-CN" altLang="en-US" sz="2800" dirty="0">
                <a:ea typeface="华文细黑" panose="02010600040101010101" pitchFamily="2" charset="-122"/>
              </a:rPr>
              <a:t>数理逻辑是一种用数学方法来研究逻辑推理和证明的学科。</a:t>
            </a:r>
            <a:endParaRPr lang="zh-CN" altLang="en-US" sz="2800" dirty="0">
              <a:ea typeface="华文细黑" panose="02010600040101010101" pitchFamily="2" charset="-122"/>
            </a:endParaRPr>
          </a:p>
          <a:p>
            <a:pPr lvl="1" eaLnBrk="1" hangingPunct="1">
              <a:lnSpc>
                <a:spcPct val="110000"/>
              </a:lnSpc>
              <a:spcBef>
                <a:spcPct val="30000"/>
              </a:spcBef>
            </a:pPr>
            <a:r>
              <a:rPr lang="zh-CN" altLang="en-US" sz="2800" dirty="0">
                <a:ea typeface="华文细黑" panose="02010600040101010101" pitchFamily="2" charset="-122"/>
              </a:rPr>
              <a:t>而一阶谓词演算则是数理逻辑的一个分支，它具有较强的表示能力，在计算机科学中被广泛应用于：人工智能、演绎数据库、知识库等领域。</a:t>
            </a:r>
            <a:endParaRPr lang="zh-CN" altLang="en-US" sz="2800" dirty="0">
              <a:ea typeface="华文细黑" panose="02010600040101010101" pitchFamily="2" charset="-122"/>
            </a:endParaRPr>
          </a:p>
          <a:p>
            <a:pPr eaLnBrk="1" hangingPunct="1">
              <a:lnSpc>
                <a:spcPct val="110000"/>
              </a:lnSpc>
              <a:spcBef>
                <a:spcPct val="30000"/>
              </a:spcBef>
            </a:pPr>
            <a:r>
              <a:rPr lang="zh-CN" altLang="en-US" sz="2800" dirty="0">
                <a:ea typeface="华文细黑" panose="02010600040101010101" pitchFamily="2" charset="-122"/>
              </a:rPr>
              <a:t>谓词模型主要用于构作知识库系统的‘概念数据模型’和‘逻辑数据模型’。</a:t>
            </a:r>
            <a:endParaRPr lang="zh-CN" altLang="en-US" sz="2800" dirty="0">
              <a:ea typeface="华文细黑" panose="02010600040101010101" pitchFamily="2" charset="-122"/>
            </a:endParaRPr>
          </a:p>
        </p:txBody>
      </p:sp>
      <p:sp>
        <p:nvSpPr>
          <p:cNvPr id="11878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878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19810" name="Rectangle 3"/>
          <p:cNvSpPr>
            <a:spLocks noGrp="1"/>
          </p:cNvSpPr>
          <p:nvPr>
            <p:ph idx="4294967295"/>
          </p:nvPr>
        </p:nvSpPr>
        <p:spPr>
          <a:xfrm>
            <a:off x="304800" y="838200"/>
            <a:ext cx="8458200" cy="3598863"/>
          </a:xfrm>
        </p:spPr>
        <p:txBody>
          <a:bodyPr wrap="square" anchor="t"/>
          <a:p>
            <a:pPr eaLnBrk="1" hangingPunct="1">
              <a:lnSpc>
                <a:spcPct val="100000"/>
              </a:lnSpc>
            </a:pPr>
            <a:r>
              <a:rPr lang="zh-CN" altLang="en-US" sz="2800" dirty="0">
                <a:solidFill>
                  <a:srgbClr val="FF0000"/>
                </a:solidFill>
                <a:latin typeface="华文细黑" panose="02010600040101010101" pitchFamily="2" charset="-122"/>
                <a:ea typeface="华文细黑" panose="02010600040101010101" pitchFamily="2" charset="-122"/>
              </a:rPr>
              <a:t>谓词</a:t>
            </a:r>
            <a:endParaRPr lang="zh-CN" altLang="en-US" sz="2800" dirty="0">
              <a:solidFill>
                <a:srgbClr val="FF0000"/>
              </a:solidFill>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一种由一个谓词标识符号</a:t>
            </a:r>
            <a:r>
              <a:rPr lang="en-US" altLang="x-none" sz="2800" dirty="0">
                <a:latin typeface="华文细黑" panose="02010600040101010101" pitchFamily="2" charset="-122"/>
                <a:ea typeface="华文细黑" panose="02010600040101010101" pitchFamily="2" charset="-122"/>
              </a:rPr>
              <a:t>P</a:t>
            </a:r>
            <a:r>
              <a:rPr lang="zh-CN" altLang="en-US" sz="2800" dirty="0">
                <a:latin typeface="华文细黑" panose="02010600040101010101" pitchFamily="2" charset="-122"/>
                <a:ea typeface="华文细黑" panose="02010600040101010101" pitchFamily="2" charset="-122"/>
              </a:rPr>
              <a:t>和若干个变元(个体变量)</a:t>
            </a:r>
            <a:r>
              <a:rPr lang="en-US" altLang="x-none" sz="2800" dirty="0">
                <a:latin typeface="华文细黑" panose="02010600040101010101" pitchFamily="2" charset="-122"/>
                <a:ea typeface="华文细黑" panose="02010600040101010101" pitchFamily="2" charset="-122"/>
              </a:rPr>
              <a:t>x</a:t>
            </a:r>
            <a:r>
              <a:rPr lang="en-US" altLang="x-none" sz="2800" baseline="-25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25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 x</a:t>
            </a:r>
            <a:r>
              <a:rPr lang="en-US" altLang="x-none" sz="2800" baseline="-25000" dirty="0">
                <a:latin typeface="华文细黑" panose="02010600040101010101" pitchFamily="2" charset="-122"/>
                <a:ea typeface="华文细黑" panose="02010600040101010101" pitchFamily="2" charset="-122"/>
              </a:rPr>
              <a:t>n</a:t>
            </a:r>
            <a:r>
              <a:rPr lang="zh-CN" altLang="en-US" sz="2800" dirty="0">
                <a:latin typeface="华文细黑" panose="02010600040101010101" pitchFamily="2" charset="-122"/>
                <a:ea typeface="华文细黑" panose="02010600040101010101" pitchFamily="2" charset="-122"/>
              </a:rPr>
              <a:t>所组成的符号。如：</a:t>
            </a:r>
            <a:endParaRPr lang="zh-CN" altLang="en-US" sz="2800" dirty="0">
              <a:latin typeface="华文细黑" panose="02010600040101010101" pitchFamily="2" charset="-122"/>
              <a:ea typeface="华文细黑" panose="02010600040101010101" pitchFamily="2" charset="-122"/>
            </a:endParaRPr>
          </a:p>
          <a:p>
            <a:pPr lvl="3" eaLnBrk="1" hangingPunct="1">
              <a:lnSpc>
                <a:spcPct val="100000"/>
              </a:lnSpc>
              <a:buNone/>
            </a:pPr>
            <a:r>
              <a:rPr lang="en-US" altLang="x-none" sz="2800" dirty="0">
                <a:solidFill>
                  <a:srgbClr val="FF0000"/>
                </a:solidFill>
                <a:latin typeface="华文细黑" panose="02010600040101010101" pitchFamily="2" charset="-122"/>
                <a:ea typeface="华文细黑" panose="02010600040101010101" pitchFamily="2" charset="-122"/>
              </a:rPr>
              <a:t>P ( x</a:t>
            </a:r>
            <a:r>
              <a:rPr lang="en-US" altLang="x-none" sz="2800" baseline="-25000" dirty="0">
                <a:solidFill>
                  <a:srgbClr val="FF0000"/>
                </a:solidFill>
                <a:latin typeface="华文细黑" panose="02010600040101010101" pitchFamily="2" charset="-122"/>
                <a:ea typeface="华文细黑" panose="02010600040101010101" pitchFamily="2" charset="-122"/>
              </a:rPr>
              <a:t>1</a:t>
            </a:r>
            <a:r>
              <a:rPr lang="en-US" altLang="x-none" sz="2800" dirty="0">
                <a:solidFill>
                  <a:srgbClr val="FF0000"/>
                </a:solidFill>
                <a:latin typeface="华文细黑" panose="02010600040101010101" pitchFamily="2" charset="-122"/>
                <a:ea typeface="华文细黑" panose="02010600040101010101" pitchFamily="2" charset="-122"/>
              </a:rPr>
              <a:t>, x</a:t>
            </a:r>
            <a:r>
              <a:rPr lang="en-US" altLang="x-none" sz="2800" baseline="-25000" dirty="0">
                <a:solidFill>
                  <a:srgbClr val="FF0000"/>
                </a:solidFill>
                <a:latin typeface="华文细黑" panose="02010600040101010101" pitchFamily="2" charset="-122"/>
                <a:ea typeface="华文细黑" panose="02010600040101010101" pitchFamily="2" charset="-122"/>
              </a:rPr>
              <a:t>2</a:t>
            </a:r>
            <a:r>
              <a:rPr lang="en-US" altLang="x-none" sz="2800" dirty="0">
                <a:solidFill>
                  <a:srgbClr val="FF0000"/>
                </a:solidFill>
                <a:latin typeface="华文细黑" panose="02010600040101010101" pitchFamily="2" charset="-122"/>
                <a:ea typeface="华文细黑" panose="02010600040101010101" pitchFamily="2" charset="-122"/>
              </a:rPr>
              <a:t>, ..., x</a:t>
            </a:r>
            <a:r>
              <a:rPr lang="en-US" altLang="x-none" sz="2800" baseline="-25000" dirty="0">
                <a:solidFill>
                  <a:srgbClr val="FF0000"/>
                </a:solidFill>
                <a:latin typeface="华文细黑" panose="02010600040101010101" pitchFamily="2" charset="-122"/>
                <a:ea typeface="华文细黑" panose="02010600040101010101" pitchFamily="2" charset="-122"/>
              </a:rPr>
              <a:t>n </a:t>
            </a:r>
            <a:r>
              <a:rPr lang="en-US" altLang="x-none" sz="2800" dirty="0">
                <a:solidFill>
                  <a:srgbClr val="FF0000"/>
                </a:solidFill>
                <a:latin typeface="华文细黑" panose="02010600040101010101" pitchFamily="2" charset="-122"/>
                <a:ea typeface="华文细黑" panose="02010600040101010101" pitchFamily="2" charset="-122"/>
              </a:rPr>
              <a:t>)</a:t>
            </a:r>
            <a:endParaRPr lang="en-US" altLang="x-none" sz="2800" dirty="0">
              <a:solidFill>
                <a:srgbClr val="FF0000"/>
              </a:solidFill>
              <a:latin typeface="华文细黑" panose="02010600040101010101" pitchFamily="2" charset="-122"/>
              <a:ea typeface="华文细黑" panose="02010600040101010101" pitchFamily="2" charset="-122"/>
            </a:endParaRPr>
          </a:p>
          <a:p>
            <a:pPr lvl="3" eaLnBrk="1" hangingPunct="1">
              <a:lnSpc>
                <a:spcPct val="100000"/>
              </a:lnSpc>
              <a:buNone/>
            </a:pPr>
            <a:endParaRPr lang="en-US" altLang="x-none" sz="14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谓词是一个能够根据变元的取值来判断其是否成立的逻辑表达式，相当于一个带有变量的命题公式。</a:t>
            </a:r>
            <a:endParaRPr lang="zh-CN" altLang="en-US" sz="2800" dirty="0">
              <a:latin typeface="华文细黑" panose="02010600040101010101" pitchFamily="2" charset="-122"/>
              <a:ea typeface="华文细黑" panose="02010600040101010101" pitchFamily="2" charset="-122"/>
            </a:endParaRPr>
          </a:p>
        </p:txBody>
      </p:sp>
      <p:sp>
        <p:nvSpPr>
          <p:cNvPr id="11981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981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9814" name="Rectangle 3"/>
          <p:cNvSpPr txBox="1"/>
          <p:nvPr/>
        </p:nvSpPr>
        <p:spPr>
          <a:xfrm>
            <a:off x="290513" y="4581525"/>
            <a:ext cx="8458200" cy="1079500"/>
          </a:xfrm>
          <a:prstGeom prst="rect">
            <a:avLst/>
          </a:prstGeom>
          <a:noFill/>
          <a:ln w="9525">
            <a:noFill/>
          </a:ln>
        </p:spPr>
        <p:txBody>
          <a:bodyPr anchor="t"/>
          <a:p>
            <a:pPr marL="685800" lvl="1" indent="-228600" algn="l" eaLnBrk="1" hangingPunct="1">
              <a:spcBef>
                <a:spcPct val="20000"/>
              </a:spcBef>
              <a:buFont typeface="Arial" panose="020B0604020202020204" pitchFamily="34" charset="0"/>
              <a:buChar char="–"/>
            </a:pPr>
            <a:r>
              <a:rPr lang="zh-CN" altLang="en-US" sz="2800" b="1" dirty="0">
                <a:solidFill>
                  <a:schemeClr val="accent2"/>
                </a:solidFill>
                <a:latin typeface="华文细黑" panose="02010600040101010101" pitchFamily="2" charset="-122"/>
                <a:ea typeface="华文细黑" panose="02010600040101010101" pitchFamily="2" charset="-122"/>
              </a:rPr>
              <a:t>例如：</a:t>
            </a:r>
            <a:endParaRPr lang="zh-CN" altLang="en-US" sz="2800" b="1" dirty="0">
              <a:solidFill>
                <a:schemeClr val="accent2"/>
              </a:solidFill>
              <a:latin typeface="华文细黑" panose="02010600040101010101" pitchFamily="2" charset="-122"/>
              <a:ea typeface="华文细黑" panose="02010600040101010101" pitchFamily="2" charset="-122"/>
            </a:endParaRPr>
          </a:p>
          <a:p>
            <a:pPr marL="1143000" lvl="2" indent="-228600" algn="l" eaLnBrk="1" hangingPunct="1">
              <a:spcBef>
                <a:spcPct val="20000"/>
              </a:spcBef>
              <a:buFont typeface="Wingdings" panose="05000000000000000000" pitchFamily="2" charset="2"/>
              <a:buChar char="§"/>
            </a:pPr>
            <a:r>
              <a:rPr lang="en-US" altLang="x-none" sz="2800" b="1" dirty="0">
                <a:solidFill>
                  <a:srgbClr val="FF0000"/>
                </a:solidFill>
                <a:latin typeface="华文细黑" panose="02010600040101010101" pitchFamily="2" charset="-122"/>
                <a:ea typeface="华文细黑" panose="02010600040101010101" pitchFamily="2" charset="-122"/>
              </a:rPr>
              <a:t>F(x, y, z)</a:t>
            </a:r>
            <a:r>
              <a:rPr lang="en-US" altLang="x-none" sz="2800" b="1" dirty="0">
                <a:latin typeface="华文细黑" panose="02010600040101010101" pitchFamily="2" charset="-122"/>
                <a:ea typeface="华文细黑" panose="02010600040101010101" pitchFamily="2" charset="-122"/>
              </a:rPr>
              <a:t> ：x</a:t>
            </a:r>
            <a:r>
              <a:rPr lang="en-US" altLang="x-none" sz="2800" b="1" baseline="30000" dirty="0">
                <a:latin typeface="华文细黑" panose="02010600040101010101" pitchFamily="2" charset="-122"/>
                <a:ea typeface="华文细黑" panose="02010600040101010101" pitchFamily="2" charset="-122"/>
              </a:rPr>
              <a:t>2 </a:t>
            </a:r>
            <a:r>
              <a:rPr lang="en-US" altLang="x-none" sz="2800" b="1" dirty="0">
                <a:latin typeface="华文细黑" panose="02010600040101010101" pitchFamily="2" charset="-122"/>
                <a:ea typeface="华文细黑" panose="02010600040101010101" pitchFamily="2" charset="-122"/>
              </a:rPr>
              <a:t>+ y</a:t>
            </a:r>
            <a:r>
              <a:rPr lang="en-US" altLang="x-none" sz="2800" b="1" baseline="30000" dirty="0">
                <a:latin typeface="华文细黑" panose="02010600040101010101" pitchFamily="2" charset="-122"/>
                <a:ea typeface="华文细黑" panose="02010600040101010101" pitchFamily="2" charset="-122"/>
              </a:rPr>
              <a:t>2</a:t>
            </a:r>
            <a:r>
              <a:rPr lang="en-US" altLang="x-none" sz="2800" b="1" dirty="0">
                <a:latin typeface="华文细黑" panose="02010600040101010101" pitchFamily="2" charset="-122"/>
                <a:ea typeface="华文细黑" panose="02010600040101010101" pitchFamily="2" charset="-122"/>
              </a:rPr>
              <a:t> = z</a:t>
            </a:r>
            <a:r>
              <a:rPr lang="en-US" altLang="x-none" sz="2800" b="1" baseline="30000" dirty="0">
                <a:latin typeface="华文细黑" panose="02010600040101010101" pitchFamily="2" charset="-122"/>
                <a:ea typeface="华文细黑" panose="02010600040101010101" pitchFamily="2" charset="-122"/>
              </a:rPr>
              <a:t>2</a:t>
            </a:r>
            <a:r>
              <a:rPr lang="en-US" altLang="x-none" sz="2800" b="1" dirty="0">
                <a:latin typeface="华文细黑" panose="02010600040101010101" pitchFamily="2" charset="-122"/>
                <a:ea typeface="华文细黑" panose="02010600040101010101" pitchFamily="2" charset="-122"/>
              </a:rPr>
              <a:t> ，x,y,z</a:t>
            </a:r>
            <a:r>
              <a:rPr lang="zh-CN" altLang="en-US" sz="2800" b="1" dirty="0">
                <a:latin typeface="华文细黑" panose="02010600040101010101" pitchFamily="2" charset="-122"/>
                <a:ea typeface="华文细黑" panose="02010600040101010101" pitchFamily="2" charset="-122"/>
              </a:rPr>
              <a:t>是自然数</a:t>
            </a:r>
            <a:endParaRPr lang="zh-CN" altLang="en-US" sz="2800" b="1" dirty="0">
              <a:latin typeface="华文细黑" panose="02010600040101010101" pitchFamily="2" charset="-122"/>
              <a:ea typeface="华文细黑" panose="02010600040101010101" pitchFamily="2" charset="-122"/>
            </a:endParaRPr>
          </a:p>
        </p:txBody>
      </p:sp>
      <p:sp>
        <p:nvSpPr>
          <p:cNvPr id="119815" name="Rectangle 3"/>
          <p:cNvSpPr txBox="1"/>
          <p:nvPr/>
        </p:nvSpPr>
        <p:spPr>
          <a:xfrm>
            <a:off x="290513" y="5805488"/>
            <a:ext cx="8458200" cy="576262"/>
          </a:xfrm>
          <a:prstGeom prst="rect">
            <a:avLst/>
          </a:prstGeom>
          <a:noFill/>
          <a:ln w="9525">
            <a:noFill/>
          </a:ln>
        </p:spPr>
        <p:txBody>
          <a:bodyPr anchor="t"/>
          <a:p>
            <a:pPr marL="1143000" lvl="2" indent="-228600" algn="l" eaLnBrk="1" hangingPunct="1">
              <a:spcBef>
                <a:spcPct val="20000"/>
              </a:spcBef>
              <a:buFont typeface="Wingdings" panose="05000000000000000000" pitchFamily="2" charset="2"/>
              <a:buChar char="§"/>
            </a:pPr>
            <a:r>
              <a:rPr lang="en-US" altLang="x-none" sz="2800" b="1" dirty="0">
                <a:solidFill>
                  <a:srgbClr val="FF0000"/>
                </a:solidFill>
                <a:latin typeface="华文细黑" panose="02010600040101010101" pitchFamily="2" charset="-122"/>
                <a:ea typeface="华文细黑" panose="02010600040101010101" pitchFamily="2" charset="-122"/>
              </a:rPr>
              <a:t>P(x)</a:t>
            </a:r>
            <a:r>
              <a:rPr lang="en-US" altLang="x-none" sz="2800" b="1" dirty="0">
                <a:latin typeface="华文细黑" panose="02010600040101010101" pitchFamily="2" charset="-122"/>
                <a:ea typeface="华文细黑" panose="02010600040101010101" pitchFamily="2" charset="-122"/>
              </a:rPr>
              <a:t> ：x</a:t>
            </a:r>
            <a:r>
              <a:rPr lang="zh-CN" altLang="en-US" sz="2800" b="1" dirty="0">
                <a:latin typeface="华文细黑" panose="02010600040101010101" pitchFamily="2" charset="-122"/>
                <a:ea typeface="华文细黑" panose="02010600040101010101" pitchFamily="2" charset="-122"/>
              </a:rPr>
              <a:t>是联合国常任理事国</a:t>
            </a:r>
            <a:endParaRPr lang="zh-CN" altLang="en-US" sz="2800" b="1"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blinds(horizontal)">
                                      <p:cBhvr>
                                        <p:cTn id="7" dur="500"/>
                                        <p:tgtEl>
                                          <p:spTgt spid="1198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blinds(horizontal)">
                                      <p:cBhvr>
                                        <p:cTn id="12"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p:bldP spid="11981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0834" name="Rectangle 3"/>
          <p:cNvSpPr>
            <a:spLocks noGrp="1"/>
          </p:cNvSpPr>
          <p:nvPr>
            <p:ph idx="4294967295"/>
          </p:nvPr>
        </p:nvSpPr>
        <p:spPr>
          <a:xfrm>
            <a:off x="76200" y="838200"/>
            <a:ext cx="8839200" cy="4343400"/>
          </a:xfrm>
        </p:spPr>
        <p:txBody>
          <a:bodyPr wrap="square" anchor="t"/>
          <a:p>
            <a:pPr marL="457200" indent="-457200" eaLnBrk="1" hangingPunct="1">
              <a:lnSpc>
                <a:spcPct val="130000"/>
              </a:lnSpc>
              <a:buAutoNum type="arabicPeriod"/>
            </a:pPr>
            <a:r>
              <a:rPr lang="zh-CN" altLang="en-US" sz="2800" dirty="0">
                <a:latin typeface="华文细黑" panose="02010600040101010101" pitchFamily="2" charset="-122"/>
                <a:ea typeface="华文细黑" panose="02010600040101010101" pitchFamily="2" charset="-122"/>
              </a:rPr>
              <a:t>实体集</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30000"/>
              </a:lnSpc>
            </a:pPr>
            <a:r>
              <a:rPr lang="zh-CN" altLang="en-US" sz="2800" dirty="0">
                <a:latin typeface="华文细黑" panose="02010600040101010101" pitchFamily="2" charset="-122"/>
                <a:ea typeface="华文细黑" panose="02010600040101010101" pitchFamily="2" charset="-122"/>
              </a:rPr>
              <a:t>假设一个实体集</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有</a:t>
            </a:r>
            <a:r>
              <a:rPr lang="en-US" altLang="x-none" sz="2800" dirty="0">
                <a:latin typeface="华文细黑" panose="02010600040101010101" pitchFamily="2" charset="-122"/>
                <a:ea typeface="华文细黑" panose="02010600040101010101" pitchFamily="2" charset="-122"/>
              </a:rPr>
              <a:t>n</a:t>
            </a:r>
            <a:r>
              <a:rPr lang="zh-CN" altLang="en-US" sz="2800" dirty="0">
                <a:latin typeface="华文细黑" panose="02010600040101010101" pitchFamily="2" charset="-122"/>
                <a:ea typeface="华文细黑" panose="02010600040101010101" pitchFamily="2" charset="-122"/>
              </a:rPr>
              <a:t>个属性</a:t>
            </a:r>
            <a:r>
              <a:rPr lang="en-US" altLang="x-none" sz="2800" dirty="0">
                <a:latin typeface="华文细黑" panose="02010600040101010101" pitchFamily="2" charset="-122"/>
                <a:ea typeface="华文细黑" panose="02010600040101010101" pitchFamily="2" charset="-122"/>
              </a:rPr>
              <a:t>A</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A</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A</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那么我们可以用一个含有</a:t>
            </a:r>
            <a:r>
              <a:rPr lang="en-US" altLang="x-none" sz="2800" dirty="0">
                <a:latin typeface="华文细黑" panose="02010600040101010101" pitchFamily="2" charset="-122"/>
                <a:ea typeface="华文细黑" panose="02010600040101010101" pitchFamily="2" charset="-122"/>
              </a:rPr>
              <a:t>n</a:t>
            </a:r>
            <a:r>
              <a:rPr lang="zh-CN" altLang="en-US" sz="2800" dirty="0">
                <a:latin typeface="华文细黑" panose="02010600040101010101" pitchFamily="2" charset="-122"/>
                <a:ea typeface="华文细黑" panose="02010600040101010101" pitchFamily="2" charset="-122"/>
              </a:rPr>
              <a:t>个变元的谓词</a:t>
            </a:r>
            <a:r>
              <a:rPr lang="en-US" altLang="x-none" sz="2800" dirty="0">
                <a:latin typeface="华文细黑" panose="02010600040101010101" pitchFamily="2" charset="-122"/>
                <a:ea typeface="华文细黑" panose="02010600040101010101" pitchFamily="2" charset="-122"/>
              </a:rPr>
              <a:t>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x</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来表示该实体集。</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30000"/>
              </a:lnSpc>
            </a:pPr>
            <a:r>
              <a:rPr lang="zh-CN" altLang="en-US" sz="2800" dirty="0">
                <a:latin typeface="华文细黑" panose="02010600040101010101" pitchFamily="2" charset="-122"/>
                <a:ea typeface="华文细黑" panose="02010600040101010101" pitchFamily="2" charset="-122"/>
              </a:rPr>
              <a:t>实体集</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中的元组使</a:t>
            </a:r>
            <a:r>
              <a:rPr lang="en-US" altLang="x-none" sz="2800" dirty="0">
                <a:latin typeface="华文细黑" panose="02010600040101010101" pitchFamily="2" charset="-122"/>
                <a:ea typeface="华文细黑" panose="02010600040101010101" pitchFamily="2" charset="-122"/>
              </a:rPr>
              <a:t>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x</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为真，而非实体集</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的元组则使</a:t>
            </a:r>
            <a:r>
              <a:rPr lang="en-US" altLang="x-none" sz="2800" dirty="0">
                <a:latin typeface="华文细黑" panose="02010600040101010101" pitchFamily="2" charset="-122"/>
                <a:ea typeface="华文细黑" panose="02010600040101010101" pitchFamily="2" charset="-122"/>
              </a:rPr>
              <a:t>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x</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为假，即：</a:t>
            </a:r>
            <a:endParaRPr lang="zh-CN" altLang="en-US" sz="2800" dirty="0">
              <a:latin typeface="华文细黑" panose="02010600040101010101" pitchFamily="2" charset="-122"/>
              <a:ea typeface="华文细黑" panose="02010600040101010101" pitchFamily="2" charset="-122"/>
            </a:endParaRPr>
          </a:p>
        </p:txBody>
      </p:sp>
      <p:sp>
        <p:nvSpPr>
          <p:cNvPr id="12083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083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20837"/>
          <p:cNvGrpSpPr/>
          <p:nvPr/>
        </p:nvGrpSpPr>
        <p:grpSpPr>
          <a:xfrm>
            <a:off x="381000" y="4648200"/>
            <a:ext cx="8610600" cy="1600200"/>
            <a:chOff x="0" y="0"/>
            <a:chExt cx="5424" cy="1056"/>
          </a:xfrm>
        </p:grpSpPr>
        <p:sp>
          <p:nvSpPr>
            <p:cNvPr id="120838" name="Rectangle 5"/>
            <p:cNvSpPr/>
            <p:nvPr/>
          </p:nvSpPr>
          <p:spPr>
            <a:xfrm>
              <a:off x="0" y="0"/>
              <a:ext cx="5424" cy="1056"/>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ndParaRPr>
            </a:p>
          </p:txBody>
        </p:sp>
        <p:graphicFrame>
          <p:nvGraphicFramePr>
            <p:cNvPr id="120839" name="Object 6"/>
            <p:cNvGraphicFramePr>
              <a:graphicFrameLocks noChangeAspect="1"/>
            </p:cNvGraphicFramePr>
            <p:nvPr/>
          </p:nvGraphicFramePr>
          <p:xfrm>
            <a:off x="96" y="12"/>
            <a:ext cx="5328" cy="996"/>
          </p:xfrm>
          <a:graphic>
            <a:graphicData uri="http://schemas.openxmlformats.org/presentationml/2006/ole">
              <mc:AlternateContent xmlns:mc="http://schemas.openxmlformats.org/markup-compatibility/2006">
                <mc:Choice xmlns:v="urn:schemas-microsoft-com:vml" Requires="v">
                  <p:oleObj spid="_x0000_s3094" name="" r:id="rId1" imgW="3308985" imgH="590550" progId="Word.Picture.8">
                    <p:embed/>
                  </p:oleObj>
                </mc:Choice>
                <mc:Fallback>
                  <p:oleObj name="" r:id="rId1" imgW="3308985" imgH="590550" progId="Word.Picture.8">
                    <p:embed/>
                    <p:pic>
                      <p:nvPicPr>
                        <p:cNvPr id="0" name="图片 3093"/>
                        <p:cNvPicPr/>
                        <p:nvPr/>
                      </p:nvPicPr>
                      <p:blipFill>
                        <a:blip r:embed="rId2"/>
                        <a:stretch>
                          <a:fillRect/>
                        </a:stretch>
                      </p:blipFill>
                      <p:spPr>
                        <a:xfrm>
                          <a:off x="96" y="12"/>
                          <a:ext cx="5328" cy="996"/>
                        </a:xfrm>
                        <a:prstGeom prst="rect">
                          <a:avLst/>
                        </a:prstGeom>
                        <a:noFill/>
                        <a:ln w="38100">
                          <a:noFill/>
                          <a:miter/>
                        </a:ln>
                      </p:spPr>
                    </p:pic>
                  </p:oleObj>
                </mc:Fallback>
              </mc:AlternateContent>
            </a:graphicData>
          </a:graphic>
        </p:graphicFrame>
      </p:gr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1858" name="Rectangle 3"/>
          <p:cNvSpPr>
            <a:spLocks noGrp="1"/>
          </p:cNvSpPr>
          <p:nvPr>
            <p:ph idx="4294967295"/>
          </p:nvPr>
        </p:nvSpPr>
        <p:spPr>
          <a:xfrm>
            <a:off x="0" y="3962400"/>
            <a:ext cx="9144000" cy="2895600"/>
          </a:xfrm>
        </p:spPr>
        <p:txBody>
          <a:bodyPr wrap="square" anchor="t"/>
          <a:p>
            <a:pPr eaLnBrk="1" hangingPunct="1">
              <a:lnSpc>
                <a:spcPct val="110000"/>
              </a:lnSpc>
              <a:buNone/>
            </a:pPr>
            <a:r>
              <a:rPr lang="zh-CN" altLang="en-US" sz="2800" dirty="0">
                <a:latin typeface="华文细黑" panose="02010600040101010101" pitchFamily="2" charset="-122"/>
                <a:ea typeface="华文细黑" panose="02010600040101010101" pitchFamily="2" charset="-122"/>
              </a:rPr>
              <a:t>【例】可以为上面的</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人事档案简表</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实体集定义一个谓词</a:t>
            </a:r>
            <a:r>
              <a:rPr lang="en-US" altLang="x-none" sz="2800" dirty="0">
                <a:latin typeface="华文细黑" panose="02010600040101010101" pitchFamily="2" charset="-122"/>
                <a:ea typeface="华文细黑" panose="02010600040101010101" pitchFamily="2" charset="-122"/>
              </a:rPr>
              <a:t>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3</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4</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5</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6</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且只有该表中的5个元组才能使谓词</a:t>
            </a:r>
            <a:r>
              <a:rPr lang="en-US" altLang="x-none" sz="2800" dirty="0">
                <a:latin typeface="华文细黑" panose="02010600040101010101" pitchFamily="2" charset="-122"/>
                <a:ea typeface="华文细黑" panose="02010600040101010101" pitchFamily="2" charset="-122"/>
              </a:rPr>
              <a:t>P</a:t>
            </a:r>
            <a:r>
              <a:rPr lang="zh-CN" altLang="en-US" sz="2800" dirty="0">
                <a:latin typeface="华文细黑" panose="02010600040101010101" pitchFamily="2" charset="-122"/>
                <a:ea typeface="华文细黑" panose="02010600040101010101" pitchFamily="2" charset="-122"/>
              </a:rPr>
              <a:t>成立，其它的都不能使谓词</a:t>
            </a:r>
            <a:r>
              <a:rPr lang="en-US" altLang="x-none" sz="2800" dirty="0">
                <a:latin typeface="华文细黑" panose="02010600040101010101" pitchFamily="2" charset="-122"/>
                <a:ea typeface="华文细黑" panose="02010600040101010101" pitchFamily="2" charset="-122"/>
              </a:rPr>
              <a:t>P</a:t>
            </a:r>
            <a:r>
              <a:rPr lang="zh-CN" altLang="en-US" sz="2800" dirty="0">
                <a:latin typeface="华文细黑" panose="02010600040101010101" pitchFamily="2" charset="-122"/>
                <a:ea typeface="华文细黑" panose="02010600040101010101" pitchFamily="2" charset="-122"/>
              </a:rPr>
              <a:t>成立。如：</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buNone/>
            </a:pPr>
            <a:r>
              <a:rPr lang="en-US" altLang="x-none" sz="2800" dirty="0">
                <a:latin typeface="华文细黑" panose="02010600040101010101" pitchFamily="2" charset="-122"/>
                <a:ea typeface="华文细黑" panose="02010600040101010101" pitchFamily="2" charset="-122"/>
              </a:rPr>
              <a:t>P(140,</a:t>
            </a:r>
            <a:r>
              <a:rPr lang="zh-CN" altLang="en-US" sz="2800" dirty="0">
                <a:latin typeface="华文细黑" panose="02010600040101010101" pitchFamily="2" charset="-122"/>
                <a:ea typeface="华文细黑" panose="02010600040101010101" pitchFamily="2" charset="-122"/>
              </a:rPr>
              <a:t>沈亦奇,男,</a:t>
            </a:r>
            <a:r>
              <a:rPr lang="zh-CN" altLang="en-US" sz="2800" dirty="0">
                <a:solidFill>
                  <a:srgbClr val="FF0000"/>
                </a:solidFill>
                <a:latin typeface="华文细黑" panose="02010600040101010101" pitchFamily="2" charset="-122"/>
                <a:ea typeface="华文细黑" panose="02010600040101010101" pitchFamily="2" charset="-122"/>
              </a:rPr>
              <a:t>20</a:t>
            </a:r>
            <a:r>
              <a:rPr lang="zh-CN" altLang="en-US" sz="2800" dirty="0">
                <a:latin typeface="华文细黑" panose="02010600040101010101" pitchFamily="2" charset="-122"/>
                <a:ea typeface="华文细黑" panose="02010600040101010101" pitchFamily="2" charset="-122"/>
              </a:rPr>
              <a:t>,上海,群众) = </a:t>
            </a:r>
            <a:r>
              <a:rPr lang="en-US" altLang="x-none" sz="2800" dirty="0">
                <a:latin typeface="华文细黑" panose="02010600040101010101" pitchFamily="2" charset="-122"/>
                <a:ea typeface="华文细黑" panose="02010600040101010101" pitchFamily="2" charset="-122"/>
              </a:rPr>
              <a:t>true，</a:t>
            </a:r>
            <a:r>
              <a:rPr lang="zh-CN" altLang="en-US" sz="2800" dirty="0">
                <a:latin typeface="华文细黑" panose="02010600040101010101" pitchFamily="2" charset="-122"/>
                <a:ea typeface="华文细黑" panose="02010600040101010101" pitchFamily="2" charset="-122"/>
              </a:rPr>
              <a:t>而</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buNone/>
            </a:pPr>
            <a:r>
              <a:rPr lang="en-US" altLang="x-none" sz="2800" dirty="0">
                <a:latin typeface="华文细黑" panose="02010600040101010101" pitchFamily="2" charset="-122"/>
                <a:ea typeface="华文细黑" panose="02010600040101010101" pitchFamily="2" charset="-122"/>
              </a:rPr>
              <a:t>P(140,</a:t>
            </a:r>
            <a:r>
              <a:rPr lang="zh-CN" altLang="en-US" sz="2800" dirty="0">
                <a:latin typeface="华文细黑" panose="02010600040101010101" pitchFamily="2" charset="-122"/>
                <a:ea typeface="华文细黑" panose="02010600040101010101" pitchFamily="2" charset="-122"/>
              </a:rPr>
              <a:t>沈亦奇,男,</a:t>
            </a:r>
            <a:r>
              <a:rPr lang="zh-CN" altLang="en-US" sz="2800" dirty="0">
                <a:solidFill>
                  <a:srgbClr val="FF0000"/>
                </a:solidFill>
                <a:latin typeface="华文细黑" panose="02010600040101010101" pitchFamily="2" charset="-122"/>
                <a:ea typeface="华文细黑" panose="02010600040101010101" pitchFamily="2" charset="-122"/>
              </a:rPr>
              <a:t>21</a:t>
            </a:r>
            <a:r>
              <a:rPr lang="zh-CN" altLang="en-US" sz="2800" dirty="0">
                <a:latin typeface="华文细黑" panose="02010600040101010101" pitchFamily="2" charset="-122"/>
                <a:ea typeface="华文细黑" panose="02010600040101010101" pitchFamily="2" charset="-122"/>
              </a:rPr>
              <a:t>,上海,群众) = </a:t>
            </a:r>
            <a:r>
              <a:rPr lang="en-US" altLang="x-none" sz="2800" dirty="0">
                <a:latin typeface="华文细黑" panose="02010600040101010101" pitchFamily="2" charset="-122"/>
                <a:ea typeface="华文细黑" panose="02010600040101010101" pitchFamily="2" charset="-122"/>
              </a:rPr>
              <a:t>false</a:t>
            </a:r>
            <a:endParaRPr lang="en-US" altLang="x-none" sz="2800" dirty="0">
              <a:latin typeface="华文细黑" panose="02010600040101010101" pitchFamily="2" charset="-122"/>
              <a:ea typeface="华文细黑" panose="02010600040101010101" pitchFamily="2" charset="-122"/>
            </a:endParaRPr>
          </a:p>
        </p:txBody>
      </p:sp>
      <p:sp>
        <p:nvSpPr>
          <p:cNvPr id="12185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186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121862" name="表格 121861"/>
          <p:cNvGraphicFramePr/>
          <p:nvPr/>
        </p:nvGraphicFramePr>
        <p:xfrm>
          <a:off x="1371600" y="762000"/>
          <a:ext cx="6400800" cy="2644775"/>
        </p:xfrm>
        <a:graphic>
          <a:graphicData uri="http://schemas.openxmlformats.org/drawingml/2006/table">
            <a:tbl>
              <a:tblPr/>
              <a:tblGrid>
                <a:gridCol w="914400"/>
                <a:gridCol w="1270000"/>
                <a:gridCol w="939800"/>
                <a:gridCol w="914400"/>
                <a:gridCol w="914400"/>
                <a:gridCol w="1447800"/>
              </a:tblGrid>
              <a:tr h="438150">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编号</a:t>
                      </a:r>
                      <a:endParaRPr lang="zh-CN" altLang="en-US" sz="2400">
                        <a:solidFill>
                          <a:srgbClr val="FF0000"/>
                        </a:solidFill>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姓名</a:t>
                      </a:r>
                      <a:endParaRPr lang="zh-CN" altLang="en-US" sz="2400">
                        <a:solidFill>
                          <a:srgbClr val="FF0000"/>
                        </a:solidFill>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性别</a:t>
                      </a:r>
                      <a:endParaRPr lang="zh-CN" altLang="en-US" sz="2400">
                        <a:solidFill>
                          <a:srgbClr val="FF0000"/>
                        </a:solidFill>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年龄</a:t>
                      </a:r>
                      <a:endParaRPr lang="zh-CN" altLang="en-US" sz="2400">
                        <a:solidFill>
                          <a:srgbClr val="FF0000"/>
                        </a:solidFill>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籍贯</a:t>
                      </a:r>
                      <a:endParaRPr lang="zh-CN" altLang="en-US" sz="2400">
                        <a:solidFill>
                          <a:srgbClr val="FF0000"/>
                        </a:solidFill>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政治面貌</a:t>
                      </a:r>
                      <a:endParaRPr lang="zh-CN" altLang="en-US" sz="2400">
                        <a:solidFill>
                          <a:srgbClr val="FF0000"/>
                        </a:solidFill>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441325">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138</a:t>
                      </a:r>
                      <a:endParaRPr lang="zh-CN" altLang="en-US" sz="2400"/>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徐英健</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女</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18</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浙江</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团员</a:t>
                      </a:r>
                      <a:endParaRPr lang="zh-CN" altLang="en-US" sz="240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139</a:t>
                      </a:r>
                      <a:endParaRPr lang="zh-CN" altLang="en-US" sz="2400"/>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赵文虎</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男</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23</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t>江苏</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t>党员</a:t>
                      </a:r>
                      <a:endParaRPr lang="zh-CN" altLang="en-US" sz="240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140</a:t>
                      </a:r>
                      <a:endParaRPr lang="zh-CN" altLang="en-US" sz="2400"/>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沈亦奇</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男</a:t>
                      </a:r>
                      <a:endParaRPr lang="zh-CN" altLang="en-US" sz="2400">
                        <a:latin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20</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t>上海</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群众</a:t>
                      </a:r>
                      <a:endParaRPr lang="zh-CN" altLang="en-US" sz="240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141</a:t>
                      </a:r>
                      <a:endParaRPr lang="zh-CN" altLang="en-US" sz="2400"/>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王</a:t>
                      </a:r>
                      <a:r>
                        <a:rPr lang="zh-CN" altLang="en-US" sz="2400"/>
                        <a:t>  </a:t>
                      </a:r>
                      <a:r>
                        <a:rPr lang="zh-CN" altLang="en-US" sz="2400">
                          <a:latin typeface="宋体" panose="02010600030101010101" pitchFamily="2" charset="-122"/>
                        </a:rPr>
                        <a:t>宾</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男</a:t>
                      </a:r>
                      <a:endParaRPr lang="zh-CN" altLang="en-US" sz="2400">
                        <a:latin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21</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t>江苏</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群众</a:t>
                      </a:r>
                      <a:endParaRPr lang="zh-CN" altLang="en-US" sz="240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142</a:t>
                      </a:r>
                      <a:endParaRPr lang="zh-CN" altLang="en-US" sz="2400"/>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李红梅</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女</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en-US" altLang="zh-CN" sz="2400"/>
                        <a:t>19</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t>安徽</a:t>
                      </a:r>
                      <a:endParaRPr lang="zh-CN" altLang="en-US" sz="2400"/>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buFont typeface="Wingdings" panose="05000000000000000000" pitchFamily="2" charset="2"/>
                        <a:buNone/>
                      </a:pPr>
                      <a:r>
                        <a:rPr lang="zh-CN" altLang="en-US" sz="2400">
                          <a:latin typeface="宋体" panose="02010600030101010101" pitchFamily="2" charset="-122"/>
                        </a:rPr>
                        <a:t>团员</a:t>
                      </a:r>
                      <a:endParaRPr lang="zh-CN" altLang="en-US" sz="2400"/>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1912" name="Text Box 55"/>
          <p:cNvSpPr txBox="1"/>
          <p:nvPr/>
        </p:nvSpPr>
        <p:spPr>
          <a:xfrm>
            <a:off x="1447800" y="3444875"/>
            <a:ext cx="6248400" cy="365125"/>
          </a:xfrm>
          <a:prstGeom prst="rect">
            <a:avLst/>
          </a:prstGeom>
          <a:noFill/>
          <a:ln w="9525">
            <a:noFill/>
          </a:ln>
        </p:spPr>
        <p:txBody>
          <a:bodyPr tIns="0" bIns="0" anchor="t">
            <a:spAutoFit/>
          </a:bodyPr>
          <a:p>
            <a:pPr algn="ctr">
              <a:spcBef>
                <a:spcPct val="50000"/>
              </a:spcBef>
            </a:pPr>
            <a:r>
              <a:rPr lang="zh-CN" altLang="en-US" b="1" dirty="0">
                <a:latin typeface="Times New Roman" panose="02020603050405020304" pitchFamily="2" charset="0"/>
              </a:rPr>
              <a:t>表2-1：</a:t>
            </a:r>
            <a:r>
              <a:rPr lang="zh-CN" altLang="en-US" b="1" dirty="0">
                <a:latin typeface="宋体" panose="02010600030101010101" pitchFamily="2" charset="-122"/>
              </a:rPr>
              <a:t>人事档案简表</a:t>
            </a:r>
            <a:endParaRPr lang="zh-CN" altLang="en-US" b="1"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5362" name="Rectangle 3"/>
          <p:cNvSpPr>
            <a:spLocks noGrp="1"/>
          </p:cNvSpPr>
          <p:nvPr>
            <p:ph idx="4294967295"/>
          </p:nvPr>
        </p:nvSpPr>
        <p:spPr>
          <a:xfrm>
            <a:off x="685800" y="762000"/>
            <a:ext cx="7772400" cy="609600"/>
          </a:xfrm>
        </p:spPr>
        <p:txBody>
          <a:bodyPr wrap="square" anchor="t"/>
          <a:p>
            <a:pPr eaLnBrk="1" hangingPunct="1"/>
            <a:r>
              <a:rPr lang="zh-CN" altLang="en-US" sz="2800" dirty="0"/>
              <a:t>这些客观对象的数据特征如下：</a:t>
            </a:r>
            <a:endParaRPr lang="en-US" altLang="x-none" sz="2800" dirty="0"/>
          </a:p>
        </p:txBody>
      </p:sp>
      <p:sp>
        <p:nvSpPr>
          <p:cNvPr id="1536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36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2" name="Object 24"/>
          <p:cNvGraphicFramePr>
            <a:graphicFrameLocks noChangeAspect="1"/>
          </p:cNvGraphicFramePr>
          <p:nvPr/>
        </p:nvGraphicFramePr>
        <p:xfrm>
          <a:off x="627063" y="1414463"/>
          <a:ext cx="7813675" cy="4452937"/>
        </p:xfrm>
        <a:graphic>
          <a:graphicData uri="http://schemas.openxmlformats.org/presentationml/2006/ole">
            <mc:AlternateContent xmlns:mc="http://schemas.openxmlformats.org/markup-compatibility/2006">
              <mc:Choice xmlns:v="urn:schemas-microsoft-com:vml" Requires="v">
                <p:oleObj spid="_x0000_s3076" name="" r:id="rId1" imgW="3311525" imgH="1875790" progId="Word.Picture.8">
                  <p:embed/>
                </p:oleObj>
              </mc:Choice>
              <mc:Fallback>
                <p:oleObj name="" r:id="rId1" imgW="3311525" imgH="1875790" progId="Word.Picture.8">
                  <p:embed/>
                  <p:pic>
                    <p:nvPicPr>
                      <p:cNvPr id="0" name="图片 3075"/>
                      <p:cNvPicPr/>
                      <p:nvPr/>
                    </p:nvPicPr>
                    <p:blipFill>
                      <a:blip r:embed="rId2"/>
                      <a:stretch>
                        <a:fillRect/>
                      </a:stretch>
                    </p:blipFill>
                    <p:spPr>
                      <a:xfrm>
                        <a:off x="627063" y="1414463"/>
                        <a:ext cx="7813675" cy="4452937"/>
                      </a:xfrm>
                      <a:prstGeom prst="rect">
                        <a:avLst/>
                      </a:prstGeom>
                      <a:noFill/>
                      <a:ln w="38100">
                        <a:noFill/>
                        <a:miter/>
                      </a:ln>
                    </p:spPr>
                  </p:pic>
                </p:oleObj>
              </mc:Fallback>
            </mc:AlternateContent>
          </a:graphicData>
        </a:graphic>
      </p:graphicFrame>
      <p:sp>
        <p:nvSpPr>
          <p:cNvPr id="15366" name="Rectangle 25"/>
          <p:cNvSpPr/>
          <p:nvPr/>
        </p:nvSpPr>
        <p:spPr>
          <a:xfrm>
            <a:off x="228600" y="5486400"/>
            <a:ext cx="8534400" cy="990600"/>
          </a:xfrm>
          <a:prstGeom prst="rect">
            <a:avLst/>
          </a:prstGeom>
          <a:noFill/>
          <a:ln w="9525">
            <a:noFill/>
          </a:ln>
        </p:spPr>
        <p:txBody>
          <a:bodyPr anchor="t"/>
          <a:p>
            <a:pPr marL="742950" lvl="1" indent="-285750" algn="l" eaLnBrk="1" hangingPunct="1">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要了解每个数据项的语义含义，但并不需要定义其实现细节（如数据类型，取值的约束等）</a:t>
            </a:r>
            <a:endParaRPr lang="zh-CN" altLang="en-US" sz="2800" b="1" dirty="0">
              <a:solidFill>
                <a:schemeClr val="accent2"/>
              </a:solidFill>
              <a:latin typeface="Times New Roman" panose="02020603050405020304" pitchFamily="2"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2882" name="Rectangle 3"/>
          <p:cNvSpPr>
            <a:spLocks noGrp="1"/>
          </p:cNvSpPr>
          <p:nvPr>
            <p:ph idx="4294967295"/>
          </p:nvPr>
        </p:nvSpPr>
        <p:spPr>
          <a:xfrm>
            <a:off x="381000" y="914400"/>
            <a:ext cx="8382000" cy="5257800"/>
          </a:xfrm>
        </p:spPr>
        <p:txBody>
          <a:bodyPr wrap="square" anchor="t"/>
          <a:p>
            <a:pPr marL="457200" indent="-457200" eaLnBrk="1" hangingPunct="1">
              <a:lnSpc>
                <a:spcPct val="105000"/>
              </a:lnSpc>
              <a:buAutoNum type="arabicPeriod" startAt="2"/>
            </a:pPr>
            <a:r>
              <a:rPr lang="zh-CN" altLang="en-US" sz="2800" dirty="0">
                <a:latin typeface="华文细黑" panose="02010600040101010101" pitchFamily="2" charset="-122"/>
                <a:ea typeface="华文细黑" panose="02010600040101010101" pitchFamily="2" charset="-122"/>
              </a:rPr>
              <a:t>属性</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5000"/>
              </a:lnSpc>
            </a:pPr>
            <a:r>
              <a:rPr lang="zh-CN" altLang="en-US" sz="2800" dirty="0">
                <a:latin typeface="华文细黑" panose="02010600040101010101" pitchFamily="2" charset="-122"/>
                <a:ea typeface="华文细黑" panose="02010600040101010101" pitchFamily="2" charset="-122"/>
              </a:rPr>
              <a:t>可以用谓词中的变元</a:t>
            </a:r>
            <a:r>
              <a:rPr lang="en-US" altLang="x-none" sz="2800" dirty="0">
                <a:latin typeface="华文细黑" panose="02010600040101010101" pitchFamily="2" charset="-122"/>
                <a:ea typeface="华文细黑" panose="02010600040101010101" pitchFamily="2" charset="-122"/>
              </a:rPr>
              <a:t>x</a:t>
            </a:r>
            <a:r>
              <a:rPr lang="en-US" altLang="x-none" sz="2800" baseline="-30000" dirty="0">
                <a:latin typeface="华文细黑" panose="02010600040101010101" pitchFamily="2" charset="-122"/>
                <a:ea typeface="华文细黑" panose="02010600040101010101" pitchFamily="2" charset="-122"/>
              </a:rPr>
              <a:t>i</a:t>
            </a:r>
            <a:r>
              <a:rPr lang="en-US" altLang="x-none" sz="2800" dirty="0">
                <a:latin typeface="华文细黑" panose="02010600040101010101" pitchFamily="2" charset="-122"/>
                <a:ea typeface="华文细黑" panose="02010600040101010101" pitchFamily="2" charset="-122"/>
              </a:rPr>
              <a:t> (i=1, 2,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n)</a:t>
            </a:r>
            <a:r>
              <a:rPr lang="zh-CN" altLang="en-US" sz="2800" dirty="0">
                <a:latin typeface="华文细黑" panose="02010600040101010101" pitchFamily="2" charset="-122"/>
                <a:ea typeface="华文细黑" panose="02010600040101010101" pitchFamily="2" charset="-122"/>
              </a:rPr>
              <a:t>来表示实体中的属性</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5000"/>
              </a:lnSpc>
            </a:pP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5000"/>
              </a:lnSpc>
            </a:pPr>
            <a:r>
              <a:rPr lang="zh-CN" altLang="en-US" sz="2800" dirty="0">
                <a:latin typeface="华文细黑" panose="02010600040101010101" pitchFamily="2" charset="-122"/>
                <a:ea typeface="华文细黑" panose="02010600040101010101" pitchFamily="2" charset="-122"/>
              </a:rPr>
              <a:t>属性的域也可用谓词来表示</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5000"/>
              </a:lnSpc>
            </a:pPr>
            <a:r>
              <a:rPr lang="zh-CN" altLang="en-US" sz="2800" dirty="0">
                <a:latin typeface="华文细黑" panose="02010600040101010101" pitchFamily="2" charset="-122"/>
                <a:ea typeface="华文细黑" panose="02010600040101010101" pitchFamily="2" charset="-122"/>
              </a:rPr>
              <a:t>如属性</a:t>
            </a:r>
            <a:r>
              <a:rPr lang="en-US" altLang="x-none" sz="2800" dirty="0">
                <a:latin typeface="华文细黑" panose="02010600040101010101" pitchFamily="2" charset="-122"/>
                <a:ea typeface="华文细黑" panose="02010600040101010101" pitchFamily="2" charset="-122"/>
              </a:rPr>
              <a:t>x</a:t>
            </a:r>
            <a:r>
              <a:rPr lang="en-US" altLang="x-none" sz="2800" baseline="-30000" dirty="0">
                <a:latin typeface="华文细黑" panose="02010600040101010101" pitchFamily="2" charset="-122"/>
                <a:ea typeface="华文细黑" panose="02010600040101010101" pitchFamily="2" charset="-122"/>
              </a:rPr>
              <a:t>3</a:t>
            </a:r>
            <a:r>
              <a:rPr lang="zh-CN" altLang="en-US" sz="2800" dirty="0">
                <a:latin typeface="华文细黑" panose="02010600040101010101" pitchFamily="2" charset="-122"/>
                <a:ea typeface="华文细黑" panose="02010600040101010101" pitchFamily="2" charset="-122"/>
              </a:rPr>
              <a:t>为整型则可用：</a:t>
            </a:r>
            <a:r>
              <a:rPr lang="en-US" altLang="x-none" sz="2800" dirty="0">
                <a:latin typeface="华文细黑" panose="02010600040101010101" pitchFamily="2" charset="-122"/>
                <a:ea typeface="华文细黑" panose="02010600040101010101" pitchFamily="2" charset="-122"/>
              </a:rPr>
              <a:t>Int(x</a:t>
            </a:r>
            <a:r>
              <a:rPr lang="en-US" altLang="x-none" sz="2800" baseline="-30000" dirty="0">
                <a:latin typeface="华文细黑" panose="02010600040101010101" pitchFamily="2" charset="-122"/>
                <a:ea typeface="华文细黑" panose="02010600040101010101" pitchFamily="2" charset="-122"/>
              </a:rPr>
              <a:t>3</a:t>
            </a: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表示之</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5000"/>
              </a:lnSpc>
            </a:pPr>
            <a:r>
              <a:rPr lang="zh-CN" altLang="en-US" sz="2800" dirty="0">
                <a:latin typeface="华文细黑" panose="02010600040101010101" pitchFamily="2" charset="-122"/>
                <a:ea typeface="华文细黑" panose="02010600040101010101" pitchFamily="2" charset="-122"/>
              </a:rPr>
              <a:t>这里的</a:t>
            </a:r>
            <a:r>
              <a:rPr lang="en-US" altLang="x-none" sz="2800" dirty="0">
                <a:latin typeface="华文细黑" panose="02010600040101010101" pitchFamily="2" charset="-122"/>
                <a:ea typeface="华文细黑" panose="02010600040101010101" pitchFamily="2" charset="-122"/>
              </a:rPr>
              <a:t>Int(x)</a:t>
            </a:r>
            <a:r>
              <a:rPr lang="zh-CN" altLang="en-US" sz="2800" dirty="0">
                <a:latin typeface="华文细黑" panose="02010600040101010101" pitchFamily="2" charset="-122"/>
                <a:ea typeface="华文细黑" panose="02010600040101010101" pitchFamily="2" charset="-122"/>
              </a:rPr>
              <a:t>是系统定义的内部谓词，用于约束变元</a:t>
            </a:r>
            <a:r>
              <a:rPr lang="en-US" altLang="x-none" sz="2800" dirty="0">
                <a:latin typeface="华文细黑" panose="02010600040101010101" pitchFamily="2" charset="-122"/>
                <a:ea typeface="华文细黑" panose="02010600040101010101" pitchFamily="2" charset="-122"/>
              </a:rPr>
              <a:t>x</a:t>
            </a:r>
            <a:r>
              <a:rPr lang="zh-CN" altLang="en-US" sz="2800" dirty="0">
                <a:latin typeface="华文细黑" panose="02010600040101010101" pitchFamily="2" charset="-122"/>
                <a:ea typeface="华文细黑" panose="02010600040101010101" pitchFamily="2" charset="-122"/>
              </a:rPr>
              <a:t>的取值为整型值。</a:t>
            </a:r>
            <a:endParaRPr lang="zh-CN" altLang="en-US" sz="2800" dirty="0">
              <a:latin typeface="华文细黑" panose="02010600040101010101" pitchFamily="2" charset="-122"/>
              <a:ea typeface="华文细黑" panose="02010600040101010101" pitchFamily="2" charset="-122"/>
            </a:endParaRPr>
          </a:p>
        </p:txBody>
      </p:sp>
      <p:sp>
        <p:nvSpPr>
          <p:cNvPr id="12288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288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3906" name="Rectangle 5"/>
          <p:cNvSpPr>
            <a:spLocks noGrp="1"/>
          </p:cNvSpPr>
          <p:nvPr>
            <p:ph idx="4294967295"/>
          </p:nvPr>
        </p:nvSpPr>
        <p:spPr>
          <a:xfrm>
            <a:off x="381000" y="838200"/>
            <a:ext cx="8458200" cy="3810000"/>
          </a:xfrm>
        </p:spPr>
        <p:txBody>
          <a:bodyPr wrap="square" anchor="t"/>
          <a:p>
            <a:pPr eaLnBrk="1" hangingPunct="1">
              <a:lnSpc>
                <a:spcPct val="110000"/>
              </a:lnSpc>
              <a:spcBef>
                <a:spcPct val="40000"/>
              </a:spcBef>
            </a:pPr>
            <a:r>
              <a:rPr lang="zh-CN" altLang="en-US" sz="2800" dirty="0">
                <a:latin typeface="华文细黑" panose="02010600040101010101" pitchFamily="2" charset="-122"/>
                <a:ea typeface="华文细黑" panose="02010600040101010101" pitchFamily="2" charset="-122"/>
              </a:rPr>
              <a:t>一般，对谓词中的每个变元均有一定的约束，它们可用统一的约束谓词</a:t>
            </a:r>
            <a:r>
              <a:rPr lang="en-US" altLang="x-none" sz="2800" dirty="0">
                <a:latin typeface="华文细黑" panose="02010600040101010101" pitchFamily="2" charset="-122"/>
                <a:ea typeface="华文细黑" panose="02010600040101010101" pitchFamily="2" charset="-122"/>
              </a:rPr>
              <a:t>C( x</a:t>
            </a:r>
            <a:r>
              <a:rPr lang="en-US" altLang="x-none" sz="2800" baseline="-30000" dirty="0">
                <a:latin typeface="华文细黑" panose="02010600040101010101" pitchFamily="2" charset="-122"/>
                <a:ea typeface="华文细黑" panose="02010600040101010101" pitchFamily="2" charset="-122"/>
              </a:rPr>
              <a:t>i</a:t>
            </a:r>
            <a:r>
              <a:rPr lang="en-US" altLang="x-none" sz="2800" dirty="0">
                <a:latin typeface="华文细黑" panose="02010600040101010101" pitchFamily="2" charset="-122"/>
                <a:ea typeface="华文细黑" panose="02010600040101010101" pitchFamily="2" charset="-122"/>
              </a:rPr>
              <a:t> )(i=l，2,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n)</a:t>
            </a:r>
            <a:r>
              <a:rPr lang="zh-CN" altLang="en-US" sz="2800" dirty="0">
                <a:latin typeface="华文细黑" panose="02010600040101010101" pitchFamily="2" charset="-122"/>
                <a:ea typeface="华文细黑" panose="02010600040101010101" pitchFamily="2" charset="-122"/>
              </a:rPr>
              <a:t>表示</a:t>
            </a:r>
            <a:endParaRPr lang="zh-CN" altLang="en-US" sz="2800" dirty="0">
              <a:latin typeface="华文细黑" panose="02010600040101010101" pitchFamily="2" charset="-122"/>
              <a:ea typeface="华文细黑" panose="02010600040101010101" pitchFamily="2" charset="-122"/>
            </a:endParaRPr>
          </a:p>
          <a:p>
            <a:pPr eaLnBrk="1" hangingPunct="1">
              <a:lnSpc>
                <a:spcPct val="110000"/>
              </a:lnSpc>
              <a:spcBef>
                <a:spcPct val="40000"/>
              </a:spcBef>
            </a:pPr>
            <a:endParaRPr lang="zh-CN" altLang="en-US" sz="2800" dirty="0">
              <a:latin typeface="华文细黑" panose="02010600040101010101" pitchFamily="2" charset="-122"/>
              <a:ea typeface="华文细黑" panose="02010600040101010101" pitchFamily="2" charset="-122"/>
            </a:endParaRPr>
          </a:p>
          <a:p>
            <a:pPr eaLnBrk="1" hangingPunct="1">
              <a:lnSpc>
                <a:spcPct val="110000"/>
              </a:lnSpc>
              <a:spcBef>
                <a:spcPct val="40000"/>
              </a:spcBef>
            </a:pPr>
            <a:r>
              <a:rPr lang="zh-CN" altLang="en-US" sz="2800" dirty="0">
                <a:latin typeface="华文细黑" panose="02010600040101010101" pitchFamily="2" charset="-122"/>
                <a:ea typeface="华文细黑" panose="02010600040101010101" pitchFamily="2" charset="-122"/>
              </a:rPr>
              <a:t>因此一个具有</a:t>
            </a:r>
            <a:r>
              <a:rPr lang="en-US" altLang="x-none" sz="2800" dirty="0">
                <a:latin typeface="华文细黑" panose="02010600040101010101" pitchFamily="2" charset="-122"/>
                <a:ea typeface="华文细黑" panose="02010600040101010101" pitchFamily="2" charset="-122"/>
              </a:rPr>
              <a:t>n</a:t>
            </a:r>
            <a:r>
              <a:rPr lang="zh-CN" altLang="en-US" sz="2800" dirty="0">
                <a:latin typeface="华文细黑" panose="02010600040101010101" pitchFamily="2" charset="-122"/>
                <a:ea typeface="华文细黑" panose="02010600040101010101" pitchFamily="2" charset="-122"/>
              </a:rPr>
              <a:t>个属性的实体集往往可用下面的谓词公式来表示： </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40000"/>
              </a:spcBef>
              <a:buNone/>
            </a:pPr>
            <a:r>
              <a:rPr lang="en-US" altLang="x-none" sz="2800" dirty="0">
                <a:latin typeface="华文细黑" panose="02010600040101010101" pitchFamily="2" charset="-122"/>
                <a:ea typeface="华文细黑" panose="02010600040101010101" pitchFamily="2" charset="-122"/>
              </a:rPr>
              <a:t>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)∧C(x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)∧C(x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∧C(x</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12390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390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4930" name="Rectangle 3"/>
          <p:cNvSpPr>
            <a:spLocks noGrp="1"/>
          </p:cNvSpPr>
          <p:nvPr>
            <p:ph idx="4294967295"/>
          </p:nvPr>
        </p:nvSpPr>
        <p:spPr/>
        <p:txBody>
          <a:bodyPr wrap="square" anchor="t"/>
          <a:p>
            <a:pPr marL="457200" indent="-457200" eaLnBrk="1" hangingPunct="1">
              <a:lnSpc>
                <a:spcPct val="130000"/>
              </a:lnSpc>
              <a:buAutoNum type="arabicPeriod" startAt="3"/>
            </a:pPr>
            <a:r>
              <a:rPr lang="zh-CN" altLang="en-US" sz="2800" dirty="0">
                <a:ea typeface="华文细黑" panose="02010600040101010101" pitchFamily="2" charset="-122"/>
              </a:rPr>
              <a:t>联系</a:t>
            </a:r>
            <a:endParaRPr lang="zh-CN" altLang="en-US" sz="2800" dirty="0">
              <a:ea typeface="华文细黑" panose="02010600040101010101" pitchFamily="2" charset="-122"/>
            </a:endParaRPr>
          </a:p>
          <a:p>
            <a:pPr marL="914400" lvl="1" indent="-457200" eaLnBrk="1" hangingPunct="1">
              <a:lnSpc>
                <a:spcPct val="130000"/>
              </a:lnSpc>
            </a:pPr>
            <a:r>
              <a:rPr lang="zh-CN" altLang="en-US" sz="2800" dirty="0">
                <a:ea typeface="华文细黑" panose="02010600040101010101" pitchFamily="2" charset="-122"/>
              </a:rPr>
              <a:t>也可以用谓词来表示联系，谓词中的变元由参与该联系的实体（</a:t>
            </a:r>
            <a:r>
              <a:rPr lang="zh-CN" altLang="en-US" sz="2800" i="1" u="sng" dirty="0">
                <a:ea typeface="华文细黑" panose="02010600040101010101" pitchFamily="2" charset="-122"/>
              </a:rPr>
              <a:t>通常用实体的关键字属性代替</a:t>
            </a:r>
            <a:r>
              <a:rPr lang="zh-CN" altLang="en-US" sz="2800" dirty="0">
                <a:ea typeface="华文细黑" panose="02010600040101010101" pitchFamily="2" charset="-122"/>
              </a:rPr>
              <a:t>）以及联系本身所具有的属性组成。</a:t>
            </a:r>
            <a:endParaRPr lang="zh-CN" altLang="en-US" sz="2800" dirty="0">
              <a:ea typeface="华文细黑" panose="02010600040101010101" pitchFamily="2" charset="-122"/>
            </a:endParaRPr>
          </a:p>
        </p:txBody>
      </p:sp>
      <p:sp>
        <p:nvSpPr>
          <p:cNvPr id="12493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493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5954" name="Rectangle 3"/>
          <p:cNvSpPr>
            <a:spLocks noGrp="1"/>
          </p:cNvSpPr>
          <p:nvPr>
            <p:ph idx="4294967295"/>
          </p:nvPr>
        </p:nvSpPr>
        <p:spPr>
          <a:xfrm>
            <a:off x="762000" y="838200"/>
            <a:ext cx="7772400" cy="5562600"/>
          </a:xfrm>
        </p:spPr>
        <p:txBody>
          <a:bodyPr wrap="square" anchor="t"/>
          <a:p>
            <a:pPr marL="457200" indent="-457200" eaLnBrk="1" hangingPunct="1">
              <a:buNone/>
            </a:pPr>
            <a:r>
              <a:rPr lang="zh-CN" altLang="en-US" sz="2800"/>
              <a:t>【例】‘学生’与‘课程’之间的‘选课’联系（图</a:t>
            </a:r>
            <a:r>
              <a:rPr lang="en-US" altLang="zh-CN" sz="2800"/>
              <a:t>2-12</a:t>
            </a:r>
            <a:r>
              <a:rPr lang="zh-CN" altLang="en-US" sz="2800"/>
              <a:t>）可以表示为：</a:t>
            </a:r>
            <a:endParaRPr lang="zh-CN" altLang="en-US" sz="2800"/>
          </a:p>
        </p:txBody>
      </p:sp>
      <p:sp>
        <p:nvSpPr>
          <p:cNvPr id="12595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595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25957"/>
          <p:cNvGrpSpPr/>
          <p:nvPr/>
        </p:nvGrpSpPr>
        <p:grpSpPr>
          <a:xfrm>
            <a:off x="609600" y="2133600"/>
            <a:ext cx="7924800" cy="3581400"/>
            <a:chOff x="0" y="0"/>
            <a:chExt cx="4560" cy="1824"/>
          </a:xfrm>
        </p:grpSpPr>
        <p:sp>
          <p:nvSpPr>
            <p:cNvPr id="125958" name="Rectangle 5"/>
            <p:cNvSpPr/>
            <p:nvPr/>
          </p:nvSpPr>
          <p:spPr>
            <a:xfrm>
              <a:off x="0" y="0"/>
              <a:ext cx="4560" cy="1824"/>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ndParaRPr>
            </a:p>
          </p:txBody>
        </p:sp>
        <p:graphicFrame>
          <p:nvGraphicFramePr>
            <p:cNvPr id="125959" name="Object 6"/>
            <p:cNvGraphicFramePr>
              <a:graphicFrameLocks noChangeAspect="1"/>
            </p:cNvGraphicFramePr>
            <p:nvPr/>
          </p:nvGraphicFramePr>
          <p:xfrm>
            <a:off x="162" y="30"/>
            <a:ext cx="4235" cy="1746"/>
          </p:xfrm>
          <a:graphic>
            <a:graphicData uri="http://schemas.openxmlformats.org/presentationml/2006/ole">
              <mc:AlternateContent xmlns:mc="http://schemas.openxmlformats.org/markup-compatibility/2006">
                <mc:Choice xmlns:v="urn:schemas-microsoft-com:vml" Requires="v">
                  <p:oleObj spid="_x0000_s3095" name="" r:id="rId1" imgW="2636520" imgH="1085215" progId="Word.Picture.8">
                    <p:embed/>
                  </p:oleObj>
                </mc:Choice>
                <mc:Fallback>
                  <p:oleObj name="" r:id="rId1" imgW="2636520" imgH="1085215" progId="Word.Picture.8">
                    <p:embed/>
                    <p:pic>
                      <p:nvPicPr>
                        <p:cNvPr id="0" name="图片 3094"/>
                        <p:cNvPicPr/>
                        <p:nvPr/>
                      </p:nvPicPr>
                      <p:blipFill>
                        <a:blip r:embed="rId2"/>
                        <a:stretch>
                          <a:fillRect/>
                        </a:stretch>
                      </p:blipFill>
                      <p:spPr>
                        <a:xfrm>
                          <a:off x="162" y="30"/>
                          <a:ext cx="4235" cy="1746"/>
                        </a:xfrm>
                        <a:prstGeom prst="rect">
                          <a:avLst/>
                        </a:prstGeom>
                        <a:noFill/>
                        <a:ln w="38100">
                          <a:noFill/>
                          <a:miter/>
                        </a:ln>
                      </p:spPr>
                    </p:pic>
                  </p:oleObj>
                </mc:Fallback>
              </mc:AlternateContent>
            </a:graphicData>
          </a:graphic>
        </p:graphicFrame>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6978" name="Rectangle 3"/>
          <p:cNvSpPr>
            <a:spLocks noGrp="1"/>
          </p:cNvSpPr>
          <p:nvPr>
            <p:ph idx="4294967295"/>
          </p:nvPr>
        </p:nvSpPr>
        <p:spPr/>
        <p:txBody>
          <a:bodyPr wrap="square" anchor="t"/>
          <a:p>
            <a:pPr marL="457200" indent="-457200" eaLnBrk="1" hangingPunct="1">
              <a:lnSpc>
                <a:spcPct val="130000"/>
              </a:lnSpc>
              <a:buNone/>
            </a:pPr>
            <a:r>
              <a:rPr lang="en-US" altLang="x-none" sz="2800" dirty="0"/>
              <a:t>【</a:t>
            </a:r>
            <a:r>
              <a:rPr lang="zh-CN" altLang="en-US" sz="2800" dirty="0"/>
              <a:t>例】‘工厂’，‘产品’与‘用户’之间的‘供应’联系（图2-10）可以表示为：</a:t>
            </a:r>
            <a:endParaRPr lang="zh-CN" altLang="en-US" sz="2800" dirty="0"/>
          </a:p>
        </p:txBody>
      </p:sp>
      <p:sp>
        <p:nvSpPr>
          <p:cNvPr id="12697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698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126981"/>
          <p:cNvGrpSpPr/>
          <p:nvPr/>
        </p:nvGrpSpPr>
        <p:grpSpPr>
          <a:xfrm>
            <a:off x="838200" y="2590800"/>
            <a:ext cx="7924800" cy="2590800"/>
            <a:chOff x="0" y="0"/>
            <a:chExt cx="4992" cy="1488"/>
          </a:xfrm>
        </p:grpSpPr>
        <p:sp>
          <p:nvSpPr>
            <p:cNvPr id="126982" name="Rectangle 5"/>
            <p:cNvSpPr/>
            <p:nvPr/>
          </p:nvSpPr>
          <p:spPr>
            <a:xfrm>
              <a:off x="0" y="0"/>
              <a:ext cx="4992" cy="1488"/>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ndParaRPr>
            </a:p>
          </p:txBody>
        </p:sp>
        <p:graphicFrame>
          <p:nvGraphicFramePr>
            <p:cNvPr id="126983" name="Object 6"/>
            <p:cNvGraphicFramePr>
              <a:graphicFrameLocks noChangeAspect="1"/>
            </p:cNvGraphicFramePr>
            <p:nvPr/>
          </p:nvGraphicFramePr>
          <p:xfrm>
            <a:off x="192" y="48"/>
            <a:ext cx="4637" cy="1429"/>
          </p:xfrm>
          <a:graphic>
            <a:graphicData uri="http://schemas.openxmlformats.org/presentationml/2006/ole">
              <mc:AlternateContent xmlns:mc="http://schemas.openxmlformats.org/markup-compatibility/2006">
                <mc:Choice xmlns:v="urn:schemas-microsoft-com:vml" Requires="v">
                  <p:oleObj spid="_x0000_s3096" name="" r:id="rId1" imgW="2636520" imgH="887095" progId="Word.Picture.8">
                    <p:embed/>
                  </p:oleObj>
                </mc:Choice>
                <mc:Fallback>
                  <p:oleObj name="" r:id="rId1" imgW="2636520" imgH="887095" progId="Word.Picture.8">
                    <p:embed/>
                    <p:pic>
                      <p:nvPicPr>
                        <p:cNvPr id="0" name="图片 3095"/>
                        <p:cNvPicPr/>
                        <p:nvPr/>
                      </p:nvPicPr>
                      <p:blipFill>
                        <a:blip r:embed="rId2"/>
                        <a:stretch>
                          <a:fillRect/>
                        </a:stretch>
                      </p:blipFill>
                      <p:spPr>
                        <a:xfrm>
                          <a:off x="192" y="48"/>
                          <a:ext cx="4637" cy="1429"/>
                        </a:xfrm>
                        <a:prstGeom prst="rect">
                          <a:avLst/>
                        </a:prstGeom>
                        <a:noFill/>
                        <a:ln w="38100">
                          <a:noFill/>
                          <a:miter/>
                        </a:ln>
                      </p:spPr>
                    </p:pic>
                  </p:oleObj>
                </mc:Fallback>
              </mc:AlternateContent>
            </a:graphicData>
          </a:graphic>
        </p:graphicFrame>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8002" name="Rectangle 3"/>
          <p:cNvSpPr>
            <a:spLocks noGrp="1"/>
          </p:cNvSpPr>
          <p:nvPr>
            <p:ph idx="4294967295"/>
          </p:nvPr>
        </p:nvSpPr>
        <p:spPr>
          <a:xfrm>
            <a:off x="685800" y="914400"/>
            <a:ext cx="8153400" cy="5410200"/>
          </a:xfrm>
        </p:spPr>
        <p:txBody>
          <a:bodyPr wrap="square" anchor="t"/>
          <a:p>
            <a:pPr marL="457200" indent="-457200" eaLnBrk="1" hangingPunct="1">
              <a:lnSpc>
                <a:spcPct val="130000"/>
              </a:lnSpc>
              <a:buAutoNum type="arabicPeriod" startAt="4"/>
            </a:pPr>
            <a:r>
              <a:rPr lang="zh-CN" altLang="en-US" sz="2800" dirty="0">
                <a:latin typeface="华文细黑" panose="02010600040101010101" pitchFamily="2" charset="-122"/>
                <a:ea typeface="华文细黑" panose="02010600040101010101" pitchFamily="2" charset="-122"/>
              </a:rPr>
              <a:t>操作</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30000"/>
              </a:lnSpc>
            </a:pPr>
            <a:r>
              <a:rPr lang="zh-CN" altLang="en-US" sz="2800" dirty="0">
                <a:latin typeface="华文细黑" panose="02010600040101010101" pitchFamily="2" charset="-122"/>
                <a:ea typeface="华文细黑" panose="02010600040101010101" pitchFamily="2" charset="-122"/>
              </a:rPr>
              <a:t>也可以用谓词来表示模型上的操作。</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30000"/>
              </a:lnSpc>
            </a:pPr>
            <a:endParaRPr lang="zh-CN" altLang="en-US" sz="1400" dirty="0">
              <a:latin typeface="华文细黑" panose="02010600040101010101" pitchFamily="2" charset="-122"/>
              <a:ea typeface="华文细黑" panose="02010600040101010101" pitchFamily="2" charset="-122"/>
            </a:endParaRPr>
          </a:p>
          <a:p>
            <a:pPr marL="914400" lvl="1" indent="-457200" eaLnBrk="1" hangingPunct="1">
              <a:lnSpc>
                <a:spcPct val="130000"/>
              </a:lnSpc>
              <a:buNone/>
            </a:pPr>
            <a:r>
              <a:rPr lang="zh-CN" altLang="en-US" sz="2800" dirty="0">
                <a:latin typeface="华文细黑" panose="02010600040101010101" pitchFamily="2" charset="-122"/>
                <a:ea typeface="华文细黑" panose="02010600040101010101" pitchFamily="2" charset="-122"/>
              </a:rPr>
              <a:t>【例】如果有操作</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30000"/>
              </a:lnSpc>
            </a:pPr>
            <a:endParaRPr lang="zh-CN" altLang="en-US" sz="1400" dirty="0">
              <a:latin typeface="华文细黑" panose="02010600040101010101" pitchFamily="2" charset="-122"/>
              <a:ea typeface="华文细黑" panose="02010600040101010101" pitchFamily="2" charset="-122"/>
            </a:endParaRPr>
          </a:p>
          <a:p>
            <a:pPr marL="1371600" lvl="2" indent="-457200" eaLnBrk="1" hangingPunct="1">
              <a:lnSpc>
                <a:spcPct val="130000"/>
              </a:lnSpc>
            </a:pPr>
            <a:r>
              <a:rPr lang="zh-CN" altLang="en-US" sz="2800" dirty="0">
                <a:latin typeface="华文细黑" panose="02010600040101010101" pitchFamily="2" charset="-122"/>
                <a:ea typeface="华文细黑" panose="02010600040101010101" pitchFamily="2" charset="-122"/>
              </a:rPr>
              <a:t>则我们可以用下面的谓词来表示该操作：</a:t>
            </a:r>
            <a:endParaRPr lang="zh-CN" altLang="en-US" sz="2800" dirty="0">
              <a:latin typeface="华文细黑" panose="02010600040101010101" pitchFamily="2" charset="-122"/>
              <a:ea typeface="华文细黑" panose="02010600040101010101" pitchFamily="2" charset="-122"/>
            </a:endParaRPr>
          </a:p>
          <a:p>
            <a:pPr marL="2286000" lvl="4" indent="-457200" eaLnBrk="1" hangingPunct="1">
              <a:lnSpc>
                <a:spcPct val="130000"/>
              </a:lnSpc>
              <a:buNone/>
            </a:pPr>
            <a:r>
              <a:rPr lang="en-US" altLang="x-none" sz="2800" dirty="0">
                <a:latin typeface="华文细黑" panose="02010600040101010101" pitchFamily="2" charset="-122"/>
                <a:ea typeface="华文细黑" panose="02010600040101010101" pitchFamily="2" charset="-122"/>
              </a:rPr>
              <a:t>Op(x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x</a:t>
            </a:r>
            <a:r>
              <a:rPr lang="en-US" altLang="x-none" sz="2800" baseline="-30000" dirty="0">
                <a:latin typeface="华文细黑" panose="02010600040101010101" pitchFamily="2" charset="-122"/>
                <a:ea typeface="华文细黑" panose="02010600040101010101" pitchFamily="2" charset="-122"/>
              </a:rPr>
              <a:t>n</a:t>
            </a:r>
            <a:r>
              <a:rPr lang="en-US" altLang="x-none" sz="2800" dirty="0">
                <a:latin typeface="华文细黑" panose="02010600040101010101" pitchFamily="2" charset="-122"/>
                <a:ea typeface="华文细黑" panose="02010600040101010101" pitchFamily="2" charset="-122"/>
              </a:rPr>
              <a:t>, X)</a:t>
            </a:r>
            <a:endParaRPr lang="en-US" altLang="x-none" sz="2800" dirty="0">
              <a:latin typeface="华文细黑" panose="02010600040101010101" pitchFamily="2" charset="-122"/>
              <a:ea typeface="华文细黑" panose="02010600040101010101" pitchFamily="2" charset="-122"/>
            </a:endParaRPr>
          </a:p>
          <a:p>
            <a:pPr marL="1828800" lvl="3" indent="-457200" eaLnBrk="1" hangingPunct="1">
              <a:lnSpc>
                <a:spcPct val="130000"/>
              </a:lnSpc>
              <a:buNone/>
            </a:pPr>
            <a:r>
              <a:rPr lang="zh-CN" altLang="en-US" sz="2800" dirty="0">
                <a:solidFill>
                  <a:schemeClr val="accent2"/>
                </a:solidFill>
                <a:latin typeface="华文细黑" panose="02010600040101010101" pitchFamily="2" charset="-122"/>
                <a:ea typeface="华文细黑" panose="02010600040101010101" pitchFamily="2" charset="-122"/>
              </a:rPr>
              <a:t>其中：</a:t>
            </a:r>
            <a:r>
              <a:rPr lang="en-US" altLang="x-none" sz="2800" dirty="0">
                <a:solidFill>
                  <a:schemeClr val="accent2"/>
                </a:solidFill>
                <a:latin typeface="华文细黑" panose="02010600040101010101" pitchFamily="2" charset="-122"/>
                <a:ea typeface="华文细黑" panose="02010600040101010101" pitchFamily="2" charset="-122"/>
              </a:rPr>
              <a:t>x</a:t>
            </a:r>
            <a:r>
              <a:rPr lang="en-US" altLang="x-none" sz="2800" baseline="-30000" dirty="0">
                <a:solidFill>
                  <a:schemeClr val="accent2"/>
                </a:solidFill>
                <a:latin typeface="华文细黑" panose="02010600040101010101" pitchFamily="2" charset="-122"/>
                <a:ea typeface="华文细黑" panose="02010600040101010101" pitchFamily="2" charset="-122"/>
              </a:rPr>
              <a:t>1</a:t>
            </a:r>
            <a:r>
              <a:rPr lang="en-US" altLang="x-none" sz="2800" dirty="0">
                <a:solidFill>
                  <a:schemeClr val="accent2"/>
                </a:solidFill>
                <a:latin typeface="华文细黑" panose="02010600040101010101" pitchFamily="2" charset="-122"/>
                <a:ea typeface="华文细黑" panose="02010600040101010101" pitchFamily="2" charset="-122"/>
              </a:rPr>
              <a:t>, x</a:t>
            </a:r>
            <a:r>
              <a:rPr lang="en-US" altLang="x-none" sz="2800" baseline="-30000" dirty="0">
                <a:solidFill>
                  <a:schemeClr val="accent2"/>
                </a:solidFill>
                <a:latin typeface="华文细黑" panose="02010600040101010101" pitchFamily="2" charset="-122"/>
                <a:ea typeface="华文细黑" panose="02010600040101010101" pitchFamily="2" charset="-122"/>
              </a:rPr>
              <a:t>2</a:t>
            </a:r>
            <a:r>
              <a:rPr lang="en-US" altLang="x-none" sz="2800" dirty="0">
                <a:solidFill>
                  <a:schemeClr val="accent2"/>
                </a:solidFill>
                <a:latin typeface="华文细黑" panose="02010600040101010101" pitchFamily="2" charset="-122"/>
                <a:ea typeface="华文细黑" panose="02010600040101010101" pitchFamily="2" charset="-122"/>
              </a:rPr>
              <a:t>, </a:t>
            </a:r>
            <a:r>
              <a:rPr lang="en-US" altLang="x-none" sz="2800" dirty="0">
                <a:solidFill>
                  <a:schemeClr val="accent2"/>
                </a:solidFill>
                <a:latin typeface="Arial" panose="020B0604020202020204" pitchFamily="34" charset="0"/>
                <a:ea typeface="华文细黑" panose="02010600040101010101" pitchFamily="2" charset="-122"/>
              </a:rPr>
              <a:t>…</a:t>
            </a:r>
            <a:r>
              <a:rPr lang="en-US" altLang="x-none" sz="2800" dirty="0">
                <a:solidFill>
                  <a:schemeClr val="accent2"/>
                </a:solidFill>
                <a:latin typeface="华文细黑" panose="02010600040101010101" pitchFamily="2" charset="-122"/>
                <a:ea typeface="华文细黑" panose="02010600040101010101" pitchFamily="2" charset="-122"/>
              </a:rPr>
              <a:t>x</a:t>
            </a:r>
            <a:r>
              <a:rPr lang="en-US" altLang="x-none" sz="2800" baseline="-30000" dirty="0">
                <a:solidFill>
                  <a:schemeClr val="accent2"/>
                </a:solidFill>
                <a:latin typeface="华文细黑" panose="02010600040101010101" pitchFamily="2" charset="-122"/>
                <a:ea typeface="华文细黑" panose="02010600040101010101" pitchFamily="2" charset="-122"/>
              </a:rPr>
              <a:t>n </a:t>
            </a:r>
            <a:r>
              <a:rPr lang="zh-CN" altLang="en-US" sz="2800" dirty="0">
                <a:solidFill>
                  <a:schemeClr val="accent2"/>
                </a:solidFill>
                <a:latin typeface="华文细黑" panose="02010600040101010101" pitchFamily="2" charset="-122"/>
                <a:ea typeface="华文细黑" panose="02010600040101010101" pitchFamily="2" charset="-122"/>
              </a:rPr>
              <a:t>是操作对象，</a:t>
            </a:r>
            <a:r>
              <a:rPr lang="en-US" altLang="x-none" sz="2800" dirty="0">
                <a:solidFill>
                  <a:schemeClr val="accent2"/>
                </a:solidFill>
                <a:latin typeface="华文细黑" panose="02010600040101010101" pitchFamily="2" charset="-122"/>
                <a:ea typeface="华文细黑" panose="02010600040101010101" pitchFamily="2" charset="-122"/>
              </a:rPr>
              <a:t>X</a:t>
            </a:r>
            <a:r>
              <a:rPr lang="zh-CN" altLang="en-US" sz="2800" dirty="0">
                <a:solidFill>
                  <a:schemeClr val="accent2"/>
                </a:solidFill>
                <a:latin typeface="华文细黑" panose="02010600040101010101" pitchFamily="2" charset="-122"/>
                <a:ea typeface="华文细黑" panose="02010600040101010101" pitchFamily="2" charset="-122"/>
              </a:rPr>
              <a:t>是操作结果</a:t>
            </a:r>
            <a:endParaRPr lang="zh-CN" altLang="en-US" sz="2800" dirty="0">
              <a:solidFill>
                <a:schemeClr val="accent2"/>
              </a:solidFill>
              <a:latin typeface="华文细黑" panose="02010600040101010101" pitchFamily="2" charset="-122"/>
              <a:ea typeface="华文细黑" panose="02010600040101010101" pitchFamily="2" charset="-122"/>
            </a:endParaRPr>
          </a:p>
        </p:txBody>
      </p:sp>
      <p:sp>
        <p:nvSpPr>
          <p:cNvPr id="12800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800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Text Box 4"/>
          <p:cNvSpPr txBox="1"/>
          <p:nvPr/>
        </p:nvSpPr>
        <p:spPr>
          <a:xfrm>
            <a:off x="4343400" y="2286000"/>
            <a:ext cx="1447800" cy="1143000"/>
          </a:xfrm>
          <a:prstGeom prst="rect">
            <a:avLst/>
          </a:prstGeom>
          <a:noFill/>
          <a:ln w="9525">
            <a:noFill/>
          </a:ln>
        </p:spPr>
        <p:txBody>
          <a:bodyPr lIns="0" tIns="0" rIns="0" bIns="0" anchor="t"/>
          <a:p>
            <a:pPr algn="just" eaLnBrk="0" hangingPunct="0">
              <a:lnSpc>
                <a:spcPct val="90000"/>
              </a:lnSpc>
            </a:pPr>
            <a:r>
              <a:rPr lang="zh-CN" altLang="en-US" sz="2800" b="1" dirty="0">
                <a:latin typeface="Arial" panose="020B0604020202020204" pitchFamily="34" charset="0"/>
              </a:rPr>
              <a:t> </a:t>
            </a:r>
            <a:r>
              <a:rPr lang="en-US" altLang="x-none" sz="2800" b="1" dirty="0">
                <a:latin typeface="Arial" panose="020B0604020202020204" pitchFamily="34" charset="0"/>
              </a:rPr>
              <a:t>n</a:t>
            </a:r>
            <a:endParaRPr lang="en-US" altLang="x-none" sz="2800" b="1" dirty="0">
              <a:latin typeface="Arial" panose="020B0604020202020204" pitchFamily="34" charset="0"/>
            </a:endParaRPr>
          </a:p>
          <a:p>
            <a:pPr algn="just" eaLnBrk="0" hangingPunct="0">
              <a:lnSpc>
                <a:spcPct val="90000"/>
              </a:lnSpc>
            </a:pPr>
            <a:r>
              <a:rPr lang="en-US" altLang="x-none" sz="2800" b="1" dirty="0">
                <a:latin typeface="Arial" panose="020B0604020202020204" pitchFamily="34" charset="0"/>
              </a:rPr>
              <a:t>∑x</a:t>
            </a:r>
            <a:r>
              <a:rPr lang="en-US" altLang="x-none" sz="2800" b="1" baseline="-25000" dirty="0">
                <a:latin typeface="Arial" panose="020B0604020202020204" pitchFamily="34" charset="0"/>
              </a:rPr>
              <a:t>i</a:t>
            </a:r>
            <a:r>
              <a:rPr lang="en-US" altLang="x-none" sz="2800" b="1" dirty="0">
                <a:latin typeface="Arial" panose="020B0604020202020204" pitchFamily="34" charset="0"/>
              </a:rPr>
              <a:t>＝X</a:t>
            </a:r>
            <a:endParaRPr lang="en-US" altLang="x-none" sz="2800" b="1" dirty="0">
              <a:latin typeface="Arial" panose="020B0604020202020204" pitchFamily="34" charset="0"/>
            </a:endParaRPr>
          </a:p>
          <a:p>
            <a:pPr algn="just" eaLnBrk="0" hangingPunct="0">
              <a:lnSpc>
                <a:spcPct val="90000"/>
              </a:lnSpc>
            </a:pPr>
            <a:r>
              <a:rPr lang="en-US" altLang="x-none" sz="2800" b="1" dirty="0">
                <a:latin typeface="Arial" panose="020B0604020202020204" pitchFamily="34" charset="0"/>
              </a:rPr>
              <a:t>i=1</a:t>
            </a:r>
            <a:endParaRPr lang="en-US" altLang="x-none" sz="2800" b="1" dirty="0">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29026" name="Rectangle 3"/>
          <p:cNvSpPr>
            <a:spLocks noGrp="1"/>
          </p:cNvSpPr>
          <p:nvPr>
            <p:ph idx="4294967295"/>
          </p:nvPr>
        </p:nvSpPr>
        <p:spPr>
          <a:xfrm>
            <a:off x="152400" y="914400"/>
            <a:ext cx="8763000" cy="5410200"/>
          </a:xfrm>
        </p:spPr>
        <p:txBody>
          <a:bodyPr wrap="square" anchor="t"/>
          <a:p>
            <a:pPr marL="457200" indent="-457200" eaLnBrk="1" hangingPunct="1">
              <a:lnSpc>
                <a:spcPct val="110000"/>
              </a:lnSpc>
              <a:spcBef>
                <a:spcPct val="30000"/>
              </a:spcBef>
              <a:buNone/>
            </a:pP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例】要在表2-1所示的</a:t>
            </a:r>
            <a:r>
              <a:rPr lang="zh-CN" altLang="en-US"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人事档案简表</a:t>
            </a:r>
            <a:r>
              <a:rPr lang="zh-CN" altLang="en-US"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实体集中查询</a:t>
            </a:r>
            <a:r>
              <a:rPr lang="zh-CN" altLang="en-US" sz="2800" u="sng" dirty="0">
                <a:latin typeface="华文细黑" panose="02010600040101010101" pitchFamily="2" charset="-122"/>
                <a:ea typeface="华文细黑" panose="02010600040101010101" pitchFamily="2" charset="-122"/>
              </a:rPr>
              <a:t>籍贯是</a:t>
            </a:r>
            <a:r>
              <a:rPr lang="zh-CN" altLang="en-US" sz="2800" u="sng" dirty="0">
                <a:latin typeface="Arial" panose="020B0604020202020204" pitchFamily="34" charset="0"/>
                <a:ea typeface="华文细黑" panose="02010600040101010101" pitchFamily="2" charset="-122"/>
              </a:rPr>
              <a:t>‘</a:t>
            </a:r>
            <a:r>
              <a:rPr lang="zh-CN" altLang="en-US" sz="2800" u="sng" dirty="0">
                <a:latin typeface="华文细黑" panose="02010600040101010101" pitchFamily="2" charset="-122"/>
                <a:ea typeface="华文细黑" panose="02010600040101010101" pitchFamily="2" charset="-122"/>
              </a:rPr>
              <a:t>江苏</a:t>
            </a:r>
            <a:r>
              <a:rPr lang="zh-CN" altLang="en-US" sz="2800" u="sng"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的实体</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设该实体集所对应的谓词为</a:t>
            </a:r>
            <a:r>
              <a:rPr lang="en-US" altLang="x-none" sz="2800" dirty="0">
                <a:latin typeface="华文细黑" panose="02010600040101010101" pitchFamily="2" charset="-122"/>
                <a:ea typeface="华文细黑" panose="02010600040101010101" pitchFamily="2" charset="-122"/>
              </a:rPr>
              <a:t>P(x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3</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4</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5</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6</a:t>
            </a:r>
            <a:r>
              <a:rPr lang="en-US" altLang="x-none" sz="2800" dirty="0">
                <a:latin typeface="华文细黑" panose="02010600040101010101" pitchFamily="2" charset="-122"/>
                <a:ea typeface="华文细黑" panose="02010600040101010101" pitchFamily="2" charset="-122"/>
              </a:rPr>
              <a:t>)</a:t>
            </a:r>
            <a:endParaRPr lang="en-US" altLang="x-none" sz="2800" dirty="0">
              <a:latin typeface="华文细黑" panose="02010600040101010101" pitchFamily="2" charset="-122"/>
              <a:ea typeface="华文细黑" panose="02010600040101010101" pitchFamily="2" charset="-122"/>
            </a:endParaRPr>
          </a:p>
          <a:p>
            <a:pPr marL="914400" lvl="1" indent="-457200"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系统提供了一个已经定义好的内部谓词</a:t>
            </a:r>
            <a:endParaRPr lang="zh-CN" altLang="en-US" sz="2800" dirty="0">
              <a:latin typeface="华文细黑" panose="02010600040101010101" pitchFamily="2" charset="-122"/>
              <a:ea typeface="华文细黑" panose="02010600040101010101" pitchFamily="2" charset="-122"/>
            </a:endParaRPr>
          </a:p>
          <a:p>
            <a:pPr marL="1828800" lvl="3" indent="-457200" eaLnBrk="1" hangingPunct="1">
              <a:lnSpc>
                <a:spcPct val="110000"/>
              </a:lnSpc>
              <a:spcBef>
                <a:spcPct val="30000"/>
              </a:spcBef>
              <a:buNone/>
            </a:pPr>
            <a:r>
              <a:rPr lang="en-US" altLang="x-none" sz="2800" dirty="0">
                <a:latin typeface="华文细黑" panose="02010600040101010101" pitchFamily="2" charset="-122"/>
                <a:ea typeface="华文细黑" panose="02010600040101010101" pitchFamily="2" charset="-122"/>
              </a:rPr>
              <a:t>E(x, y)：x = y</a:t>
            </a:r>
            <a:endParaRPr lang="en-US" altLang="x-none" sz="2800" dirty="0">
              <a:latin typeface="华文细黑" panose="02010600040101010101" pitchFamily="2" charset="-122"/>
              <a:ea typeface="华文细黑" panose="02010600040101010101" pitchFamily="2" charset="-122"/>
            </a:endParaRPr>
          </a:p>
          <a:p>
            <a:pPr marL="1828800" lvl="3" indent="-457200" eaLnBrk="1" hangingPunct="1">
              <a:lnSpc>
                <a:spcPct val="110000"/>
              </a:lnSpc>
              <a:spcBef>
                <a:spcPct val="30000"/>
              </a:spcBef>
              <a:buNone/>
            </a:pPr>
            <a:endParaRPr lang="en-US" altLang="x-none" sz="1400" dirty="0">
              <a:latin typeface="华文细黑" panose="02010600040101010101" pitchFamily="2" charset="-122"/>
              <a:ea typeface="华文细黑" panose="02010600040101010101" pitchFamily="2" charset="-122"/>
            </a:endParaRPr>
          </a:p>
          <a:p>
            <a:pPr marL="914400" lvl="1" indent="-457200"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那么该查询可以表示为如下定义的一个谓词 </a:t>
            </a:r>
            <a:r>
              <a:rPr lang="en-US" altLang="x-none" sz="2800" dirty="0">
                <a:latin typeface="华文细黑" panose="02010600040101010101" pitchFamily="2" charset="-122"/>
                <a:ea typeface="华文细黑" panose="02010600040101010101" pitchFamily="2" charset="-122"/>
              </a:rPr>
              <a:t>ES (x</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3</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4</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5</a:t>
            </a:r>
            <a:r>
              <a:rPr lang="en-US" altLang="x-none" sz="2800" dirty="0">
                <a:latin typeface="华文细黑" panose="02010600040101010101" pitchFamily="2" charset="-122"/>
                <a:ea typeface="华文细黑" panose="02010600040101010101" pitchFamily="2" charset="-122"/>
              </a:rPr>
              <a:t>, x</a:t>
            </a:r>
            <a:r>
              <a:rPr lang="en-US" altLang="x-none" sz="2800" baseline="-30000" dirty="0">
                <a:latin typeface="华文细黑" panose="02010600040101010101" pitchFamily="2" charset="-122"/>
                <a:ea typeface="华文细黑" panose="02010600040101010101" pitchFamily="2" charset="-122"/>
              </a:rPr>
              <a:t>6</a:t>
            </a:r>
            <a:r>
              <a:rPr lang="en-US" altLang="x-none" sz="2800" dirty="0">
                <a:latin typeface="华文细黑" panose="02010600040101010101" pitchFamily="2" charset="-122"/>
                <a:ea typeface="华文细黑" panose="02010600040101010101" pitchFamily="2" charset="-122"/>
              </a:rPr>
              <a:t>)：</a:t>
            </a:r>
            <a:endParaRPr lang="en-US" altLang="x-none" sz="2800" dirty="0">
              <a:latin typeface="华文细黑" panose="02010600040101010101" pitchFamily="2" charset="-122"/>
              <a:ea typeface="华文细黑" panose="02010600040101010101" pitchFamily="2" charset="-122"/>
            </a:endParaRPr>
          </a:p>
          <a:p>
            <a:pPr marL="1828800" lvl="3" indent="-457200" eaLnBrk="1" hangingPunct="1">
              <a:lnSpc>
                <a:spcPct val="110000"/>
              </a:lnSpc>
              <a:spcBef>
                <a:spcPct val="30000"/>
              </a:spcBef>
              <a:buNone/>
            </a:pPr>
            <a:r>
              <a:rPr lang="en-US" altLang="x-none" sz="2800" dirty="0">
                <a:solidFill>
                  <a:srgbClr val="FF0000"/>
                </a:solidFill>
                <a:latin typeface="华文细黑" panose="02010600040101010101" pitchFamily="2" charset="-122"/>
                <a:ea typeface="华文细黑" panose="02010600040101010101" pitchFamily="2" charset="-122"/>
              </a:rPr>
              <a:t>P ( x</a:t>
            </a:r>
            <a:r>
              <a:rPr lang="en-US" altLang="x-none" sz="2800" baseline="-30000" dirty="0">
                <a:solidFill>
                  <a:srgbClr val="FF0000"/>
                </a:solidFill>
                <a:latin typeface="华文细黑" panose="02010600040101010101" pitchFamily="2" charset="-122"/>
                <a:ea typeface="华文细黑" panose="02010600040101010101" pitchFamily="2" charset="-122"/>
              </a:rPr>
              <a:t>1</a:t>
            </a:r>
            <a:r>
              <a:rPr lang="en-US" altLang="x-none" sz="2800" dirty="0">
                <a:solidFill>
                  <a:srgbClr val="FF0000"/>
                </a:solidFill>
                <a:latin typeface="华文细黑" panose="02010600040101010101" pitchFamily="2" charset="-122"/>
                <a:ea typeface="华文细黑" panose="02010600040101010101" pitchFamily="2" charset="-122"/>
              </a:rPr>
              <a:t>, x</a:t>
            </a:r>
            <a:r>
              <a:rPr lang="en-US" altLang="x-none" sz="2800" baseline="-30000" dirty="0">
                <a:solidFill>
                  <a:srgbClr val="FF0000"/>
                </a:solidFill>
                <a:latin typeface="华文细黑" panose="02010600040101010101" pitchFamily="2" charset="-122"/>
                <a:ea typeface="华文细黑" panose="02010600040101010101" pitchFamily="2" charset="-122"/>
              </a:rPr>
              <a:t>2</a:t>
            </a:r>
            <a:r>
              <a:rPr lang="en-US" altLang="x-none" sz="2800" dirty="0">
                <a:solidFill>
                  <a:srgbClr val="FF0000"/>
                </a:solidFill>
                <a:latin typeface="华文细黑" panose="02010600040101010101" pitchFamily="2" charset="-122"/>
                <a:ea typeface="华文细黑" panose="02010600040101010101" pitchFamily="2" charset="-122"/>
              </a:rPr>
              <a:t>, x</a:t>
            </a:r>
            <a:r>
              <a:rPr lang="en-US" altLang="x-none" sz="2800" baseline="-30000" dirty="0">
                <a:solidFill>
                  <a:srgbClr val="FF0000"/>
                </a:solidFill>
                <a:latin typeface="华文细黑" panose="02010600040101010101" pitchFamily="2" charset="-122"/>
                <a:ea typeface="华文细黑" panose="02010600040101010101" pitchFamily="2" charset="-122"/>
              </a:rPr>
              <a:t>3</a:t>
            </a:r>
            <a:r>
              <a:rPr lang="en-US" altLang="x-none" sz="2800" dirty="0">
                <a:solidFill>
                  <a:srgbClr val="FF0000"/>
                </a:solidFill>
                <a:latin typeface="华文细黑" panose="02010600040101010101" pitchFamily="2" charset="-122"/>
                <a:ea typeface="华文细黑" panose="02010600040101010101" pitchFamily="2" charset="-122"/>
              </a:rPr>
              <a:t>, x</a:t>
            </a:r>
            <a:r>
              <a:rPr lang="en-US" altLang="x-none" sz="2800" baseline="-30000" dirty="0">
                <a:solidFill>
                  <a:srgbClr val="FF0000"/>
                </a:solidFill>
                <a:latin typeface="华文细黑" panose="02010600040101010101" pitchFamily="2" charset="-122"/>
                <a:ea typeface="华文细黑" panose="02010600040101010101" pitchFamily="2" charset="-122"/>
              </a:rPr>
              <a:t>4</a:t>
            </a:r>
            <a:r>
              <a:rPr lang="en-US" altLang="x-none" sz="2800" dirty="0">
                <a:solidFill>
                  <a:srgbClr val="FF0000"/>
                </a:solidFill>
                <a:latin typeface="华文细黑" panose="02010600040101010101" pitchFamily="2" charset="-122"/>
                <a:ea typeface="华文细黑" panose="02010600040101010101" pitchFamily="2" charset="-122"/>
              </a:rPr>
              <a:t>, x</a:t>
            </a:r>
            <a:r>
              <a:rPr lang="en-US" altLang="x-none" sz="2800" baseline="-30000" dirty="0">
                <a:solidFill>
                  <a:srgbClr val="FF0000"/>
                </a:solidFill>
                <a:latin typeface="华文细黑" panose="02010600040101010101" pitchFamily="2" charset="-122"/>
                <a:ea typeface="华文细黑" panose="02010600040101010101" pitchFamily="2" charset="-122"/>
              </a:rPr>
              <a:t>5</a:t>
            </a:r>
            <a:r>
              <a:rPr lang="en-US" altLang="x-none" sz="2800" dirty="0">
                <a:solidFill>
                  <a:srgbClr val="FF0000"/>
                </a:solidFill>
                <a:latin typeface="华文细黑" panose="02010600040101010101" pitchFamily="2" charset="-122"/>
                <a:ea typeface="华文细黑" panose="02010600040101010101" pitchFamily="2" charset="-122"/>
              </a:rPr>
              <a:t>, x</a:t>
            </a:r>
            <a:r>
              <a:rPr lang="en-US" altLang="x-none" sz="2800" baseline="-30000" dirty="0">
                <a:solidFill>
                  <a:srgbClr val="FF0000"/>
                </a:solidFill>
                <a:latin typeface="华文细黑" panose="02010600040101010101" pitchFamily="2" charset="-122"/>
                <a:ea typeface="华文细黑" panose="02010600040101010101" pitchFamily="2" charset="-122"/>
              </a:rPr>
              <a:t>6 </a:t>
            </a:r>
            <a:r>
              <a:rPr lang="en-US" altLang="x-none" sz="2800" dirty="0">
                <a:solidFill>
                  <a:srgbClr val="FF0000"/>
                </a:solidFill>
                <a:latin typeface="华文细黑" panose="02010600040101010101" pitchFamily="2" charset="-122"/>
                <a:ea typeface="华文细黑" panose="02010600040101010101" pitchFamily="2" charset="-122"/>
              </a:rPr>
              <a:t>) ∧ E ( x</a:t>
            </a:r>
            <a:r>
              <a:rPr lang="en-US" altLang="x-none" sz="2800" baseline="-30000" dirty="0">
                <a:solidFill>
                  <a:srgbClr val="FF0000"/>
                </a:solidFill>
                <a:latin typeface="华文细黑" panose="02010600040101010101" pitchFamily="2" charset="-122"/>
                <a:ea typeface="华文细黑" panose="02010600040101010101" pitchFamily="2" charset="-122"/>
              </a:rPr>
              <a:t>5</a:t>
            </a:r>
            <a:r>
              <a:rPr lang="en-US" altLang="x-none" sz="2800" dirty="0">
                <a:solidFill>
                  <a:srgbClr val="FF0000"/>
                </a:solidFill>
                <a:latin typeface="华文细黑" panose="02010600040101010101" pitchFamily="2" charset="-122"/>
                <a:ea typeface="华文细黑" panose="02010600040101010101" pitchFamily="2" charset="-122"/>
              </a:rPr>
              <a:t>, </a:t>
            </a:r>
            <a:r>
              <a:rPr lang="en-US" altLang="x-none" sz="2800" dirty="0">
                <a:solidFill>
                  <a:srgbClr val="FF0000"/>
                </a:solidFill>
                <a:latin typeface="Arial" panose="020B0604020202020204" pitchFamily="34" charset="0"/>
                <a:ea typeface="华文细黑" panose="02010600040101010101" pitchFamily="2" charset="-122"/>
              </a:rPr>
              <a:t>‘</a:t>
            </a:r>
            <a:r>
              <a:rPr lang="zh-CN" altLang="en-US" sz="2800" dirty="0">
                <a:solidFill>
                  <a:srgbClr val="FF0000"/>
                </a:solidFill>
                <a:latin typeface="华文细黑" panose="02010600040101010101" pitchFamily="2" charset="-122"/>
                <a:ea typeface="华文细黑" panose="02010600040101010101" pitchFamily="2" charset="-122"/>
              </a:rPr>
              <a:t>江苏</a:t>
            </a:r>
            <a:r>
              <a:rPr lang="zh-CN" altLang="en-US" sz="2800" dirty="0">
                <a:solidFill>
                  <a:srgbClr val="FF0000"/>
                </a:solidFill>
                <a:latin typeface="Arial" panose="020B0604020202020204" pitchFamily="34" charset="0"/>
                <a:ea typeface="华文细黑" panose="02010600040101010101" pitchFamily="2" charset="-122"/>
              </a:rPr>
              <a:t>’</a:t>
            </a:r>
            <a:r>
              <a:rPr lang="zh-CN" altLang="en-US" sz="2800" dirty="0">
                <a:solidFill>
                  <a:srgbClr val="FF0000"/>
                </a:solidFill>
                <a:latin typeface="华文细黑" panose="02010600040101010101" pitchFamily="2" charset="-122"/>
                <a:ea typeface="华文细黑" panose="02010600040101010101" pitchFamily="2" charset="-122"/>
              </a:rPr>
              <a:t> )</a:t>
            </a:r>
            <a:endParaRPr lang="zh-CN" altLang="en-US" sz="2800" dirty="0">
              <a:solidFill>
                <a:srgbClr val="FF0000"/>
              </a:solidFill>
              <a:latin typeface="华文细黑" panose="02010600040101010101" pitchFamily="2" charset="-122"/>
              <a:ea typeface="华文细黑" panose="02010600040101010101" pitchFamily="2" charset="-122"/>
            </a:endParaRPr>
          </a:p>
        </p:txBody>
      </p:sp>
      <p:sp>
        <p:nvSpPr>
          <p:cNvPr id="12902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2902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30050" name="Rectangle 3"/>
          <p:cNvSpPr>
            <a:spLocks noGrp="1"/>
          </p:cNvSpPr>
          <p:nvPr>
            <p:ph idx="4294967295"/>
          </p:nvPr>
        </p:nvSpPr>
        <p:spPr>
          <a:xfrm>
            <a:off x="304800" y="762000"/>
            <a:ext cx="8458200" cy="5943600"/>
          </a:xfrm>
        </p:spPr>
        <p:txBody>
          <a:bodyPr wrap="square" anchor="t"/>
          <a:p>
            <a:pPr marL="457200" indent="-457200" eaLnBrk="1" hangingPunct="1">
              <a:lnSpc>
                <a:spcPct val="100000"/>
              </a:lnSpc>
              <a:buAutoNum type="arabicPeriod" startAt="5"/>
            </a:pPr>
            <a:r>
              <a:rPr lang="zh-CN" altLang="en-US" sz="2800" dirty="0">
                <a:latin typeface="华文细黑" panose="02010600040101010101" pitchFamily="2" charset="-122"/>
                <a:ea typeface="华文细黑" panose="02010600040101010101" pitchFamily="2" charset="-122"/>
              </a:rPr>
              <a:t>完整性约束</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pPr>
            <a:r>
              <a:rPr lang="zh-CN" altLang="en-US" sz="2800" dirty="0">
                <a:latin typeface="华文细黑" panose="02010600040101010101" pitchFamily="2" charset="-122"/>
                <a:ea typeface="华文细黑" panose="02010600040101010101" pitchFamily="2" charset="-122"/>
              </a:rPr>
              <a:t>可以用谓词或谓词公式来表示属性间的完整性约束条件。</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00000"/>
              </a:lnSpc>
              <a:buNone/>
            </a:pPr>
            <a:r>
              <a:rPr lang="zh-CN" altLang="en-US" sz="2800" dirty="0">
                <a:latin typeface="华文细黑" panose="02010600040101010101" pitchFamily="2" charset="-122"/>
                <a:ea typeface="华文细黑" panose="02010600040101010101" pitchFamily="2" charset="-122"/>
              </a:rPr>
              <a:t>【例】要在表2-1所示的</a:t>
            </a:r>
            <a:r>
              <a:rPr lang="zh-CN" altLang="en-US"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人事档案简表</a:t>
            </a:r>
            <a:r>
              <a:rPr lang="zh-CN" altLang="en-US"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实体集中定义一个完整性约束条件：</a:t>
            </a:r>
            <a:r>
              <a:rPr lang="zh-CN" altLang="en-US" sz="2800" i="1" u="sng" dirty="0">
                <a:latin typeface="华文细黑" panose="02010600040101010101" pitchFamily="2" charset="-122"/>
                <a:ea typeface="华文细黑" panose="02010600040101010101" pitchFamily="2" charset="-122"/>
              </a:rPr>
              <a:t>职工的年龄必须在18到60岁之间</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首先引入两个内部谓词</a:t>
            </a:r>
            <a:endParaRPr lang="zh-CN" altLang="en-US" sz="2800" dirty="0">
              <a:latin typeface="华文细黑" panose="02010600040101010101" pitchFamily="2" charset="-122"/>
              <a:ea typeface="华文细黑" panose="02010600040101010101" pitchFamily="2" charset="-122"/>
            </a:endParaRPr>
          </a:p>
          <a:p>
            <a:pPr marL="1828800" lvl="3" indent="-457200" eaLnBrk="1" hangingPunct="1">
              <a:lnSpc>
                <a:spcPct val="100000"/>
              </a:lnSpc>
              <a:buNone/>
            </a:pPr>
            <a:r>
              <a:rPr lang="en-US" altLang="x-none" sz="2800" dirty="0">
                <a:latin typeface="华文细黑" panose="02010600040101010101" pitchFamily="2" charset="-122"/>
                <a:ea typeface="华文细黑" panose="02010600040101010101" pitchFamily="2" charset="-122"/>
              </a:rPr>
              <a:t>G(x, y)：x ≥ y  </a:t>
            </a:r>
            <a:r>
              <a:rPr lang="zh-CN" altLang="en-US" sz="2800" dirty="0">
                <a:latin typeface="华文细黑" panose="02010600040101010101" pitchFamily="2" charset="-122"/>
                <a:ea typeface="华文细黑" panose="02010600040101010101" pitchFamily="2" charset="-122"/>
              </a:rPr>
              <a:t>和  </a:t>
            </a:r>
            <a:r>
              <a:rPr lang="en-US" altLang="x-none" sz="2800" dirty="0">
                <a:latin typeface="华文细黑" panose="02010600040101010101" pitchFamily="2" charset="-122"/>
                <a:ea typeface="华文细黑" panose="02010600040101010101" pitchFamily="2" charset="-122"/>
              </a:rPr>
              <a:t>L(x, y)：x ≤ y</a:t>
            </a:r>
            <a:endParaRPr lang="en-US" altLang="x-none"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那么上述的约束条件可以表示为：</a:t>
            </a:r>
            <a:endParaRPr lang="zh-CN" altLang="en-US" sz="2800" dirty="0">
              <a:latin typeface="华文细黑" panose="02010600040101010101" pitchFamily="2" charset="-122"/>
              <a:ea typeface="华文细黑" panose="02010600040101010101" pitchFamily="2" charset="-122"/>
            </a:endParaRPr>
          </a:p>
          <a:p>
            <a:pPr marL="1828800" lvl="3" indent="-457200" eaLnBrk="1" hangingPunct="1">
              <a:lnSpc>
                <a:spcPct val="100000"/>
              </a:lnSpc>
              <a:buNone/>
            </a:pPr>
            <a:r>
              <a:rPr lang="en-US" altLang="x-none" sz="2800" dirty="0">
                <a:latin typeface="华文细黑" panose="02010600040101010101" pitchFamily="2" charset="-122"/>
                <a:ea typeface="华文细黑" panose="02010600040101010101" pitchFamily="2" charset="-122"/>
              </a:rPr>
              <a:t>G(</a:t>
            </a:r>
            <a:r>
              <a:rPr lang="zh-CN" altLang="en-US" sz="2800" dirty="0">
                <a:latin typeface="华文细黑" panose="02010600040101010101" pitchFamily="2" charset="-122"/>
                <a:ea typeface="华文细黑" panose="02010600040101010101" pitchFamily="2" charset="-122"/>
              </a:rPr>
              <a:t>年龄, 18) ∧ </a:t>
            </a:r>
            <a:r>
              <a:rPr lang="en-US" altLang="x-none" sz="2800" dirty="0">
                <a:latin typeface="华文细黑" panose="02010600040101010101" pitchFamily="2" charset="-122"/>
                <a:ea typeface="华文细黑" panose="02010600040101010101" pitchFamily="2" charset="-122"/>
              </a:rPr>
              <a:t>L(</a:t>
            </a:r>
            <a:r>
              <a:rPr lang="zh-CN" altLang="en-US" sz="2800" dirty="0">
                <a:latin typeface="华文细黑" panose="02010600040101010101" pitchFamily="2" charset="-122"/>
                <a:ea typeface="华文细黑" panose="02010600040101010101" pitchFamily="2" charset="-122"/>
              </a:rPr>
              <a:t>年龄, 60)</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00000"/>
              </a:lnSpc>
            </a:pPr>
            <a:r>
              <a:rPr lang="zh-CN" altLang="en-US" sz="2800" dirty="0">
                <a:latin typeface="华文细黑" panose="02010600040101010101" pitchFamily="2" charset="-122"/>
                <a:ea typeface="华文细黑" panose="02010600040101010101" pitchFamily="2" charset="-122"/>
              </a:rPr>
              <a:t>也可以表示为：</a:t>
            </a:r>
            <a:endParaRPr lang="zh-CN" altLang="en-US" sz="2800" dirty="0">
              <a:latin typeface="华文细黑" panose="02010600040101010101" pitchFamily="2" charset="-122"/>
              <a:ea typeface="华文细黑" panose="02010600040101010101" pitchFamily="2" charset="-122"/>
            </a:endParaRPr>
          </a:p>
          <a:p>
            <a:pPr marL="1828800" lvl="3" indent="-457200" eaLnBrk="1" hangingPunct="1">
              <a:lnSpc>
                <a:spcPct val="100000"/>
              </a:lnSpc>
              <a:buNone/>
            </a:pPr>
            <a:r>
              <a:rPr lang="en-US" altLang="x-none" sz="2800" dirty="0">
                <a:latin typeface="华文细黑" panose="02010600040101010101" pitchFamily="2" charset="-122"/>
                <a:ea typeface="华文细黑" panose="02010600040101010101" pitchFamily="2" charset="-122"/>
              </a:rPr>
              <a:t>G(</a:t>
            </a:r>
            <a:r>
              <a:rPr lang="zh-CN" altLang="en-US" sz="2800" dirty="0">
                <a:latin typeface="华文细黑" panose="02010600040101010101" pitchFamily="2" charset="-122"/>
                <a:ea typeface="华文细黑" panose="02010600040101010101" pitchFamily="2" charset="-122"/>
              </a:rPr>
              <a:t>年龄, 18) ∧ </a:t>
            </a:r>
            <a:r>
              <a:rPr lang="en-US" altLang="x-none" sz="2800" dirty="0">
                <a:latin typeface="华文细黑" panose="02010600040101010101" pitchFamily="2" charset="-122"/>
                <a:ea typeface="华文细黑" panose="02010600040101010101" pitchFamily="2" charset="-122"/>
              </a:rPr>
              <a:t>G(60, </a:t>
            </a:r>
            <a:r>
              <a:rPr lang="zh-CN" altLang="en-US" sz="2800" dirty="0">
                <a:latin typeface="华文细黑" panose="02010600040101010101" pitchFamily="2" charset="-122"/>
                <a:ea typeface="华文细黑" panose="02010600040101010101" pitchFamily="2" charset="-122"/>
              </a:rPr>
              <a:t>年龄)</a:t>
            </a:r>
            <a:endParaRPr lang="zh-CN" altLang="en-US" sz="2800" dirty="0">
              <a:latin typeface="华文细黑" panose="02010600040101010101" pitchFamily="2" charset="-122"/>
              <a:ea typeface="华文细黑" panose="02010600040101010101" pitchFamily="2" charset="-122"/>
            </a:endParaRPr>
          </a:p>
        </p:txBody>
      </p:sp>
      <p:sp>
        <p:nvSpPr>
          <p:cNvPr id="13005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005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p:txBody>
          <a:bodyPr wrap="square" tIns="0" bIns="0" anchor="ctr"/>
          <a:p>
            <a:pPr eaLnBrk="1" hangingPunct="1"/>
            <a:r>
              <a:rPr lang="en-US" altLang="zh-CN"/>
              <a:t>2.3.4  </a:t>
            </a:r>
            <a:r>
              <a:rPr lang="zh-CN" altLang="en-US"/>
              <a:t>谓词模型</a:t>
            </a:r>
            <a:endParaRPr lang="zh-CN" altLang="en-US"/>
          </a:p>
        </p:txBody>
      </p:sp>
      <p:sp>
        <p:nvSpPr>
          <p:cNvPr id="131074" name="Rectangle 3"/>
          <p:cNvSpPr>
            <a:spLocks noGrp="1"/>
          </p:cNvSpPr>
          <p:nvPr>
            <p:ph idx="4294967295"/>
          </p:nvPr>
        </p:nvSpPr>
        <p:spPr>
          <a:xfrm>
            <a:off x="76200" y="914400"/>
            <a:ext cx="8839200" cy="3019425"/>
          </a:xfrm>
        </p:spPr>
        <p:txBody>
          <a:bodyPr wrap="square" anchor="t"/>
          <a:p>
            <a:pPr marL="457200" indent="-457200" eaLnBrk="1" hangingPunct="1">
              <a:lnSpc>
                <a:spcPct val="110000"/>
              </a:lnSpc>
              <a:spcBef>
                <a:spcPct val="30000"/>
              </a:spcBef>
              <a:buNone/>
            </a:pPr>
            <a:r>
              <a:rPr lang="en-US" altLang="x-none"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例】</a:t>
            </a:r>
            <a:r>
              <a:rPr lang="zh-CN" altLang="en-US" sz="2800" i="1" u="sng" dirty="0">
                <a:latin typeface="华文细黑" panose="02010600040101010101" pitchFamily="2" charset="-122"/>
                <a:ea typeface="华文细黑" panose="02010600040101010101" pitchFamily="2" charset="-122"/>
              </a:rPr>
              <a:t>男职工的年龄必须在18到60岁之间，而女职工的年龄必须在18到55岁之间</a:t>
            </a:r>
            <a:endParaRPr lang="zh-CN" altLang="en-US" sz="2800" dirty="0">
              <a:latin typeface="华文细黑" panose="02010600040101010101" pitchFamily="2" charset="-122"/>
              <a:ea typeface="华文细黑" panose="02010600040101010101" pitchFamily="2" charset="-122"/>
            </a:endParaRPr>
          </a:p>
          <a:p>
            <a:pPr marL="914400" lvl="1" indent="-457200"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该约束条件可以表示为：</a:t>
            </a:r>
            <a:endParaRPr lang="zh-CN" altLang="en-US" sz="2800" dirty="0">
              <a:latin typeface="华文细黑" panose="02010600040101010101" pitchFamily="2" charset="-122"/>
              <a:ea typeface="华文细黑" panose="02010600040101010101" pitchFamily="2" charset="-122"/>
            </a:endParaRPr>
          </a:p>
          <a:p>
            <a:pPr marL="1371600" lvl="2" indent="-457200" eaLnBrk="1" hangingPunct="1">
              <a:lnSpc>
                <a:spcPct val="110000"/>
              </a:lnSpc>
              <a:spcBef>
                <a:spcPct val="30000"/>
              </a:spcBef>
              <a:buNone/>
            </a:pP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E(</a:t>
            </a:r>
            <a:r>
              <a:rPr lang="zh-CN" altLang="en-US" sz="2800" dirty="0">
                <a:latin typeface="华文细黑" panose="02010600040101010101" pitchFamily="2" charset="-122"/>
                <a:ea typeface="华文细黑" panose="02010600040101010101" pitchFamily="2" charset="-122"/>
              </a:rPr>
              <a:t>性别，</a:t>
            </a:r>
            <a:r>
              <a:rPr lang="en-US" altLang="x-none"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男</a:t>
            </a:r>
            <a:r>
              <a:rPr lang="en-US" altLang="x-none"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 ∧ </a:t>
            </a:r>
            <a:r>
              <a:rPr lang="en-US" altLang="x-none" sz="2800" dirty="0">
                <a:latin typeface="华文细黑" panose="02010600040101010101" pitchFamily="2" charset="-122"/>
                <a:ea typeface="华文细黑" panose="02010600040101010101" pitchFamily="2" charset="-122"/>
              </a:rPr>
              <a:t>G(</a:t>
            </a:r>
            <a:r>
              <a:rPr lang="zh-CN" altLang="en-US" sz="2800" dirty="0">
                <a:latin typeface="华文细黑" panose="02010600040101010101" pitchFamily="2" charset="-122"/>
                <a:ea typeface="华文细黑" panose="02010600040101010101" pitchFamily="2" charset="-122"/>
              </a:rPr>
              <a:t>年龄, 18) ∧ </a:t>
            </a:r>
            <a:r>
              <a:rPr lang="en-US" altLang="x-none" sz="2800" dirty="0">
                <a:latin typeface="华文细黑" panose="02010600040101010101" pitchFamily="2" charset="-122"/>
                <a:ea typeface="华文细黑" panose="02010600040101010101" pitchFamily="2" charset="-122"/>
              </a:rPr>
              <a:t>L(</a:t>
            </a:r>
            <a:r>
              <a:rPr lang="zh-CN" altLang="en-US" sz="2800" dirty="0">
                <a:latin typeface="华文细黑" panose="02010600040101010101" pitchFamily="2" charset="-122"/>
                <a:ea typeface="华文细黑" panose="02010600040101010101" pitchFamily="2" charset="-122"/>
              </a:rPr>
              <a:t>年龄, 60))</a:t>
            </a:r>
            <a:endParaRPr lang="en-US" altLang="x-none" sz="2800" dirty="0">
              <a:latin typeface="华文细黑" panose="02010600040101010101" pitchFamily="2" charset="-122"/>
              <a:ea typeface="华文细黑" panose="02010600040101010101" pitchFamily="2" charset="-122"/>
            </a:endParaRPr>
          </a:p>
          <a:p>
            <a:pPr marL="1371600" lvl="2" indent="-457200" eaLnBrk="1" hangingPunct="1">
              <a:lnSpc>
                <a:spcPct val="110000"/>
              </a:lnSpc>
              <a:spcBef>
                <a:spcPct val="30000"/>
              </a:spcBef>
              <a:buNone/>
            </a:pP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E(</a:t>
            </a:r>
            <a:r>
              <a:rPr lang="zh-CN" altLang="en-US" sz="2800" dirty="0">
                <a:latin typeface="华文细黑" panose="02010600040101010101" pitchFamily="2" charset="-122"/>
                <a:ea typeface="华文细黑" panose="02010600040101010101" pitchFamily="2" charset="-122"/>
              </a:rPr>
              <a:t>性别，</a:t>
            </a:r>
            <a:r>
              <a:rPr lang="en-US" altLang="x-none"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女</a:t>
            </a:r>
            <a:r>
              <a:rPr lang="en-US" altLang="x-none"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 ∧ </a:t>
            </a:r>
            <a:r>
              <a:rPr lang="en-US" altLang="x-none" sz="2800" dirty="0">
                <a:latin typeface="华文细黑" panose="02010600040101010101" pitchFamily="2" charset="-122"/>
                <a:ea typeface="华文细黑" panose="02010600040101010101" pitchFamily="2" charset="-122"/>
              </a:rPr>
              <a:t>G(</a:t>
            </a:r>
            <a:r>
              <a:rPr lang="zh-CN" altLang="en-US" sz="2800" dirty="0">
                <a:latin typeface="华文细黑" panose="02010600040101010101" pitchFamily="2" charset="-122"/>
                <a:ea typeface="华文细黑" panose="02010600040101010101" pitchFamily="2" charset="-122"/>
              </a:rPr>
              <a:t>年龄, 18) ∧ </a:t>
            </a:r>
            <a:r>
              <a:rPr lang="en-US" altLang="x-none" sz="2800" dirty="0">
                <a:latin typeface="华文细黑" panose="02010600040101010101" pitchFamily="2" charset="-122"/>
                <a:ea typeface="华文细黑" panose="02010600040101010101" pitchFamily="2" charset="-122"/>
              </a:rPr>
              <a:t>L(</a:t>
            </a:r>
            <a:r>
              <a:rPr lang="zh-CN" altLang="en-US" sz="2800" dirty="0">
                <a:latin typeface="华文细黑" panose="02010600040101010101" pitchFamily="2" charset="-122"/>
                <a:ea typeface="华文细黑" panose="02010600040101010101" pitchFamily="2" charset="-122"/>
              </a:rPr>
              <a:t>年龄, 55))</a:t>
            </a:r>
            <a:endParaRPr lang="zh-CN" altLang="en-US" sz="2800" dirty="0">
              <a:latin typeface="华文细黑" panose="02010600040101010101" pitchFamily="2" charset="-122"/>
              <a:ea typeface="华文细黑" panose="02010600040101010101" pitchFamily="2" charset="-122"/>
            </a:endParaRPr>
          </a:p>
        </p:txBody>
      </p:sp>
      <p:sp>
        <p:nvSpPr>
          <p:cNvPr id="13107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107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1078" name="Rectangle 4"/>
          <p:cNvSpPr/>
          <p:nvPr/>
        </p:nvSpPr>
        <p:spPr>
          <a:xfrm>
            <a:off x="304800" y="4191000"/>
            <a:ext cx="8458200" cy="2209800"/>
          </a:xfrm>
          <a:prstGeom prst="rect">
            <a:avLst/>
          </a:prstGeom>
          <a:solidFill>
            <a:schemeClr val="bg1"/>
          </a:solidFill>
          <a:ln w="9525">
            <a:noFill/>
          </a:ln>
        </p:spPr>
        <p:txBody>
          <a:bodyPr anchor="t"/>
          <a:p>
            <a:pPr marL="457200" indent="-457200">
              <a:lnSpc>
                <a:spcPct val="125000"/>
              </a:lnSpc>
              <a:spcBef>
                <a:spcPct val="20000"/>
              </a:spcBef>
              <a:buFont typeface="Wingdings" panose="05000000000000000000" pitchFamily="2" charset="2"/>
              <a:buChar char="q"/>
            </a:pPr>
            <a:r>
              <a:rPr lang="zh-CN" altLang="en-US" sz="2800" b="1" dirty="0">
                <a:solidFill>
                  <a:schemeClr val="accent2"/>
                </a:solidFill>
                <a:latin typeface="Arial" panose="020B0604020202020204" pitchFamily="34" charset="0"/>
                <a:ea typeface="华文细黑" panose="02010600040101010101" pitchFamily="2" charset="-122"/>
              </a:rPr>
              <a:t>综上所述，我们可以用谓词或谓词公式来描述数据模型中的实体集、属性、联系、操作以及完整性约束等相关内容，并且可以描述更为复杂的模型语义信息。</a:t>
            </a:r>
            <a:endParaRPr lang="zh-CN" altLang="en-US" sz="2800" b="1" dirty="0">
              <a:solidFill>
                <a:schemeClr val="accent2"/>
              </a:solidFill>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additive="base">
                                        <p:cTn id="7" dur="500" fill="hold"/>
                                        <p:tgtEl>
                                          <p:spTgt spid="131078"/>
                                        </p:tgtEl>
                                        <p:attrNameLst>
                                          <p:attrName>ppt_x</p:attrName>
                                        </p:attrNameLst>
                                      </p:cBhvr>
                                      <p:tavLst>
                                        <p:tav tm="0">
                                          <p:val>
                                            <p:strVal val="#ppt_x"/>
                                          </p:val>
                                        </p:tav>
                                        <p:tav tm="100000">
                                          <p:val>
                                            <p:strVal val="#ppt_x"/>
                                          </p:val>
                                        </p:tav>
                                      </p:tavLst>
                                    </p:anim>
                                    <p:anim calcmode="lin" valueType="num">
                                      <p:cBhvr additive="base">
                                        <p:cTn id="8" dur="500" fill="hold"/>
                                        <p:tgtEl>
                                          <p:spTgt spid="131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p:cNvSpPr>
          <p:nvPr>
            <p:ph type="title"/>
          </p:nvPr>
        </p:nvSpPr>
        <p:spPr/>
        <p:txBody>
          <a:bodyPr wrap="square" tIns="0" bIns="0" anchor="ctr"/>
          <a:p>
            <a:pPr eaLnBrk="1" hangingPunct="1"/>
            <a:r>
              <a:rPr lang="zh-CN" altLang="en-US">
                <a:latin typeface="Arial" panose="020B0604020202020204" pitchFamily="34" charset="0"/>
              </a:rPr>
              <a:t>例</a:t>
            </a:r>
            <a:r>
              <a:rPr lang="en-US" altLang="zh-CN">
                <a:latin typeface="Arial" panose="020B0604020202020204" pitchFamily="34" charset="0"/>
              </a:rPr>
              <a:t>2.9  </a:t>
            </a:r>
            <a:r>
              <a:rPr lang="zh-CN" altLang="en-US">
                <a:latin typeface="Arial" panose="020B0604020202020204" pitchFamily="34" charset="0"/>
              </a:rPr>
              <a:t>一个关于‘圆’的数据模型</a:t>
            </a:r>
            <a:endParaRPr lang="zh-CN" altLang="en-US">
              <a:latin typeface="Arial" panose="020B0604020202020204" pitchFamily="34" charset="0"/>
            </a:endParaRPr>
          </a:p>
        </p:txBody>
      </p:sp>
      <p:sp>
        <p:nvSpPr>
          <p:cNvPr id="132098" name="Rectangle 3"/>
          <p:cNvSpPr>
            <a:spLocks noGrp="1"/>
          </p:cNvSpPr>
          <p:nvPr>
            <p:ph idx="4294967295"/>
          </p:nvPr>
        </p:nvSpPr>
        <p:spPr>
          <a:xfrm>
            <a:off x="304800" y="914400"/>
            <a:ext cx="8458200" cy="5638800"/>
          </a:xfrm>
        </p:spPr>
        <p:txBody>
          <a:bodyPr wrap="square" anchor="t"/>
          <a:p>
            <a:pPr eaLnBrk="1" hangingPunct="1">
              <a:lnSpc>
                <a:spcPct val="100000"/>
              </a:lnSpc>
            </a:pPr>
            <a:r>
              <a:rPr lang="zh-CN" altLang="en-US" sz="2800" dirty="0">
                <a:latin typeface="华文细黑" panose="02010600040101010101" pitchFamily="2" charset="-122"/>
                <a:ea typeface="华文细黑" panose="02010600040101010101" pitchFamily="2" charset="-122"/>
              </a:rPr>
              <a:t>圆的模式定义</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buNone/>
            </a:pPr>
            <a:r>
              <a:rPr lang="en-US" altLang="x-none" sz="2800" dirty="0">
                <a:latin typeface="华文细黑" panose="02010600040101010101" pitchFamily="2" charset="-122"/>
                <a:ea typeface="华文细黑" panose="02010600040101010101" pitchFamily="2" charset="-122"/>
              </a:rPr>
              <a:t>C</a:t>
            </a:r>
            <a:r>
              <a:rPr lang="en-US" altLang="x-none" sz="2800" baseline="-30000" dirty="0">
                <a:latin typeface="华文细黑" panose="02010600040101010101" pitchFamily="2" charset="-122"/>
                <a:ea typeface="华文细黑" panose="02010600040101010101" pitchFamily="2" charset="-122"/>
              </a:rPr>
              <a:t>r</a:t>
            </a:r>
            <a:r>
              <a:rPr lang="en-US" altLang="x-none" sz="2800" dirty="0">
                <a:latin typeface="华文细黑" panose="02010600040101010101" pitchFamily="2" charset="-122"/>
                <a:ea typeface="华文细黑" panose="02010600040101010101" pitchFamily="2" charset="-122"/>
              </a:rPr>
              <a:t>(cno, x, y, r)∧C</a:t>
            </a:r>
            <a:r>
              <a:rPr lang="en-US" altLang="x-none" sz="2800" baseline="-30000" dirty="0">
                <a:latin typeface="华文细黑" panose="02010600040101010101" pitchFamily="2" charset="-122"/>
                <a:ea typeface="华文细黑" panose="02010600040101010101" pitchFamily="2" charset="-122"/>
              </a:rPr>
              <a:t>1</a:t>
            </a:r>
            <a:r>
              <a:rPr lang="en-US" altLang="x-none" sz="2800" dirty="0">
                <a:latin typeface="华文细黑" panose="02010600040101010101" pitchFamily="2" charset="-122"/>
                <a:ea typeface="华文细黑" panose="02010600040101010101" pitchFamily="2" charset="-122"/>
              </a:rPr>
              <a:t>(cno)∧C</a:t>
            </a:r>
            <a:r>
              <a:rPr lang="en-US" altLang="x-none" sz="2800" baseline="-30000" dirty="0">
                <a:latin typeface="华文细黑" panose="02010600040101010101" pitchFamily="2" charset="-122"/>
                <a:ea typeface="华文细黑" panose="02010600040101010101" pitchFamily="2" charset="-122"/>
              </a:rPr>
              <a:t>2</a:t>
            </a:r>
            <a:r>
              <a:rPr lang="en-US" altLang="x-none" sz="2800" dirty="0">
                <a:latin typeface="华文细黑" panose="02010600040101010101" pitchFamily="2" charset="-122"/>
                <a:ea typeface="华文细黑" panose="02010600040101010101" pitchFamily="2" charset="-122"/>
              </a:rPr>
              <a:t>(x)∧C</a:t>
            </a:r>
            <a:r>
              <a:rPr lang="en-US" altLang="x-none" sz="2800" baseline="-30000" dirty="0">
                <a:latin typeface="华文细黑" panose="02010600040101010101" pitchFamily="2" charset="-122"/>
                <a:ea typeface="华文细黑" panose="02010600040101010101" pitchFamily="2" charset="-122"/>
              </a:rPr>
              <a:t>3</a:t>
            </a:r>
            <a:r>
              <a:rPr lang="en-US" altLang="x-none" sz="2800" dirty="0">
                <a:latin typeface="华文细黑" panose="02010600040101010101" pitchFamily="2" charset="-122"/>
                <a:ea typeface="华文细黑" panose="02010600040101010101" pitchFamily="2" charset="-122"/>
              </a:rPr>
              <a:t>(y)∧C</a:t>
            </a:r>
            <a:r>
              <a:rPr lang="en-US" altLang="x-none" sz="2800" baseline="-30000" dirty="0">
                <a:latin typeface="华文细黑" panose="02010600040101010101" pitchFamily="2" charset="-122"/>
                <a:ea typeface="华文细黑" panose="02010600040101010101" pitchFamily="2" charset="-122"/>
              </a:rPr>
              <a:t>4</a:t>
            </a:r>
            <a:r>
              <a:rPr lang="en-US" altLang="x-none" sz="2800" dirty="0">
                <a:latin typeface="华文细黑" panose="02010600040101010101" pitchFamily="2" charset="-122"/>
                <a:ea typeface="华文细黑" panose="02010600040101010101" pitchFamily="2" charset="-122"/>
              </a:rPr>
              <a:t>(r)</a:t>
            </a:r>
            <a:endParaRPr lang="en-US" altLang="x-none"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其中：</a:t>
            </a:r>
            <a:r>
              <a:rPr lang="en-US" altLang="x-none" sz="2800" dirty="0">
                <a:latin typeface="华文细黑" panose="02010600040101010101" pitchFamily="2" charset="-122"/>
                <a:ea typeface="华文细黑" panose="02010600040101010101" pitchFamily="2" charset="-122"/>
              </a:rPr>
              <a:t>cno</a:t>
            </a:r>
            <a:r>
              <a:rPr lang="zh-CN" altLang="en-US" sz="2800" dirty="0">
                <a:latin typeface="华文细黑" panose="02010600040101010101" pitchFamily="2" charset="-122"/>
                <a:ea typeface="华文细黑" panose="02010600040101010101" pitchFamily="2" charset="-122"/>
              </a:rPr>
              <a:t>是圆的标识属性，</a:t>
            </a:r>
            <a:r>
              <a:rPr lang="en-US" altLang="x-none" sz="2800" dirty="0">
                <a:latin typeface="华文细黑" panose="02010600040101010101" pitchFamily="2" charset="-122"/>
                <a:ea typeface="华文细黑" panose="02010600040101010101" pitchFamily="2" charset="-122"/>
              </a:rPr>
              <a:t>x</a:t>
            </a:r>
            <a:r>
              <a:rPr lang="zh-CN" altLang="en-US" sz="2800" dirty="0">
                <a:latin typeface="华文细黑" panose="02010600040101010101" pitchFamily="2" charset="-122"/>
                <a:ea typeface="华文细黑" panose="02010600040101010101" pitchFamily="2" charset="-122"/>
              </a:rPr>
              <a:t>和</a:t>
            </a:r>
            <a:r>
              <a:rPr lang="en-US" altLang="x-none" sz="2800" dirty="0">
                <a:latin typeface="华文细黑" panose="02010600040101010101" pitchFamily="2" charset="-122"/>
                <a:ea typeface="华文细黑" panose="02010600040101010101" pitchFamily="2" charset="-122"/>
              </a:rPr>
              <a:t>y</a:t>
            </a:r>
            <a:r>
              <a:rPr lang="zh-CN" altLang="en-US" sz="2800" dirty="0">
                <a:latin typeface="华文细黑" panose="02010600040101010101" pitchFamily="2" charset="-122"/>
                <a:ea typeface="华文细黑" panose="02010600040101010101" pitchFamily="2" charset="-122"/>
              </a:rPr>
              <a:t>是圆心的横坐标和纵坐标值，</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是圆的半径</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pPr>
            <a:endParaRPr lang="zh-CN" altLang="en-US" sz="1400" dirty="0">
              <a:latin typeface="华文细黑" panose="02010600040101010101" pitchFamily="2" charset="-122"/>
              <a:ea typeface="华文细黑" panose="02010600040101010101" pitchFamily="2" charset="-122"/>
            </a:endParaRPr>
          </a:p>
          <a:p>
            <a:pPr eaLnBrk="1" hangingPunct="1">
              <a:lnSpc>
                <a:spcPct val="100000"/>
              </a:lnSpc>
            </a:pPr>
            <a:r>
              <a:rPr lang="zh-CN" altLang="en-US" sz="2800" dirty="0">
                <a:latin typeface="华文细黑" panose="02010600040101010101" pitchFamily="2" charset="-122"/>
                <a:ea typeface="华文细黑" panose="02010600040101010101" pitchFamily="2" charset="-122"/>
              </a:rPr>
              <a:t>圆上操作的定义</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放大：</a:t>
            </a:r>
            <a:r>
              <a:rPr lang="en-US" altLang="x-none" sz="2800" dirty="0">
                <a:latin typeface="华文细黑" panose="02010600040101010101" pitchFamily="2" charset="-122"/>
                <a:ea typeface="华文细黑" panose="02010600040101010101" pitchFamily="2" charset="-122"/>
              </a:rPr>
              <a:t>X (xno,  r</a:t>
            </a:r>
            <a:r>
              <a:rPr lang="en-US" altLang="x-none" sz="2800" dirty="0">
                <a:latin typeface="Arial" panose="020B0604020202020204" pitchFamily="34" charset="0"/>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a:t>
            </a:r>
            <a:endParaRPr lang="en-US" altLang="x-none"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其中：</a:t>
            </a:r>
            <a:r>
              <a:rPr lang="en-US" altLang="x-none" sz="2800" dirty="0">
                <a:latin typeface="华文细黑" panose="02010600040101010101" pitchFamily="2" charset="-122"/>
                <a:ea typeface="华文细黑" panose="02010600040101010101" pitchFamily="2" charset="-122"/>
              </a:rPr>
              <a:t>xno</a:t>
            </a:r>
            <a:r>
              <a:rPr lang="zh-CN" altLang="en-US" sz="2800" dirty="0">
                <a:latin typeface="华文细黑" panose="02010600040101010101" pitchFamily="2" charset="-122"/>
                <a:ea typeface="华文细黑" panose="02010600040101010101" pitchFamily="2" charset="-122"/>
              </a:rPr>
              <a:t>是被放大的圆的标识，</a:t>
            </a:r>
            <a:r>
              <a:rPr lang="en-US" altLang="x-none" sz="2800" dirty="0">
                <a:latin typeface="华文细黑" panose="02010600040101010101" pitchFamily="2" charset="-122"/>
                <a:ea typeface="华文细黑" panose="02010600040101010101" pitchFamily="2" charset="-122"/>
              </a:rPr>
              <a:t>r</a:t>
            </a:r>
            <a:r>
              <a:rPr lang="en-US" altLang="x-none" sz="2800" dirty="0">
                <a:latin typeface="Arial" panose="020B0604020202020204" pitchFamily="34" charset="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是半径的增大数</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移动：</a:t>
            </a:r>
            <a:r>
              <a:rPr lang="en-US" altLang="x-none" sz="2800" dirty="0">
                <a:latin typeface="华文细黑" panose="02010600040101010101" pitchFamily="2" charset="-122"/>
                <a:ea typeface="华文细黑" panose="02010600040101010101" pitchFamily="2" charset="-122"/>
              </a:rPr>
              <a:t>M (mno,  a,  b)</a:t>
            </a:r>
            <a:endParaRPr lang="en-US" altLang="x-none"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其中： </a:t>
            </a:r>
            <a:r>
              <a:rPr lang="en-US" altLang="x-none" sz="2800" dirty="0">
                <a:latin typeface="华文细黑" panose="02010600040101010101" pitchFamily="2" charset="-122"/>
                <a:ea typeface="华文细黑" panose="02010600040101010101" pitchFamily="2" charset="-122"/>
              </a:rPr>
              <a:t>mno</a:t>
            </a:r>
            <a:r>
              <a:rPr lang="zh-CN" altLang="en-US" sz="2800" dirty="0">
                <a:latin typeface="华文细黑" panose="02010600040101010101" pitchFamily="2" charset="-122"/>
                <a:ea typeface="华文细黑" panose="02010600040101010101" pitchFamily="2" charset="-122"/>
              </a:rPr>
              <a:t>是被移动的圆的标识，</a:t>
            </a:r>
            <a:r>
              <a:rPr lang="en-US" altLang="x-none" sz="2800" dirty="0">
                <a:latin typeface="华文细黑" panose="02010600040101010101" pitchFamily="2" charset="-122"/>
                <a:ea typeface="华文细黑" panose="02010600040101010101" pitchFamily="2" charset="-122"/>
              </a:rPr>
              <a:t>a, b</a:t>
            </a:r>
            <a:r>
              <a:rPr lang="zh-CN" altLang="en-US" sz="2800" dirty="0">
                <a:latin typeface="华文细黑" panose="02010600040101010101" pitchFamily="2" charset="-122"/>
                <a:ea typeface="华文细黑" panose="02010600040101010101" pitchFamily="2" charset="-122"/>
              </a:rPr>
              <a:t>是圆心</a:t>
            </a:r>
            <a:r>
              <a:rPr lang="en-US" altLang="x-none" sz="2800" dirty="0">
                <a:latin typeface="华文细黑" panose="02010600040101010101" pitchFamily="2" charset="-122"/>
                <a:ea typeface="华文细黑" panose="02010600040101010101" pitchFamily="2" charset="-122"/>
              </a:rPr>
              <a:t>x, y</a:t>
            </a:r>
            <a:r>
              <a:rPr lang="zh-CN" altLang="en-US" sz="2800" dirty="0">
                <a:latin typeface="华文细黑" panose="02010600040101010101" pitchFamily="2" charset="-122"/>
                <a:ea typeface="华文细黑" panose="02010600040101010101" pitchFamily="2" charset="-122"/>
              </a:rPr>
              <a:t>轴修改量</a:t>
            </a:r>
            <a:endParaRPr lang="zh-CN" altLang="en-US" sz="2800" dirty="0">
              <a:latin typeface="华文细黑" panose="02010600040101010101" pitchFamily="2" charset="-122"/>
              <a:ea typeface="华文细黑" panose="02010600040101010101" pitchFamily="2" charset="-122"/>
            </a:endParaRPr>
          </a:p>
        </p:txBody>
      </p:sp>
      <p:sp>
        <p:nvSpPr>
          <p:cNvPr id="1320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21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6386" name="Rectangle 3"/>
          <p:cNvSpPr>
            <a:spLocks noGrp="1"/>
          </p:cNvSpPr>
          <p:nvPr>
            <p:ph idx="4294967295"/>
          </p:nvPr>
        </p:nvSpPr>
        <p:spPr>
          <a:xfrm>
            <a:off x="685800" y="838200"/>
            <a:ext cx="7772400" cy="5715000"/>
          </a:xfrm>
        </p:spPr>
        <p:txBody>
          <a:bodyPr wrap="square" anchor="t"/>
          <a:p>
            <a:pPr eaLnBrk="1" hangingPunct="1">
              <a:lnSpc>
                <a:spcPct val="110000"/>
              </a:lnSpc>
            </a:pPr>
            <a:r>
              <a:rPr lang="zh-CN" altLang="en-US" sz="2800" dirty="0"/>
              <a:t>概念数据模型 （</a:t>
            </a:r>
            <a:r>
              <a:rPr lang="en-US" altLang="x-none" sz="2800" dirty="0"/>
              <a:t>cont.）</a:t>
            </a:r>
            <a:endParaRPr lang="en-US" altLang="x-none" sz="2800" dirty="0"/>
          </a:p>
          <a:p>
            <a:pPr lvl="1" eaLnBrk="1" hangingPunct="1">
              <a:lnSpc>
                <a:spcPct val="110000"/>
              </a:lnSpc>
            </a:pPr>
            <a:r>
              <a:rPr lang="zh-CN" altLang="en-US" sz="2800" dirty="0"/>
              <a:t>相互关系的描述</a:t>
            </a:r>
            <a:endParaRPr lang="en-US" altLang="x-none" sz="2800" dirty="0"/>
          </a:p>
        </p:txBody>
      </p:sp>
      <p:sp>
        <p:nvSpPr>
          <p:cNvPr id="1638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638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16390" name="Object 181"/>
          <p:cNvGraphicFramePr>
            <a:graphicFrameLocks noChangeAspect="1"/>
          </p:cNvGraphicFramePr>
          <p:nvPr/>
        </p:nvGraphicFramePr>
        <p:xfrm>
          <a:off x="1190625" y="2438400"/>
          <a:ext cx="6781800" cy="3200400"/>
        </p:xfrm>
        <a:graphic>
          <a:graphicData uri="http://schemas.openxmlformats.org/presentationml/2006/ole">
            <mc:AlternateContent xmlns:mc="http://schemas.openxmlformats.org/markup-compatibility/2006">
              <mc:Choice xmlns:v="urn:schemas-microsoft-com:vml" Requires="v">
                <p:oleObj spid="_x0000_s3077" name="" r:id="rId1" imgW="2514600" imgH="1382395" progId="Word.Picture.8">
                  <p:embed/>
                </p:oleObj>
              </mc:Choice>
              <mc:Fallback>
                <p:oleObj name="" r:id="rId1" imgW="2514600" imgH="1382395" progId="Word.Picture.8">
                  <p:embed/>
                  <p:pic>
                    <p:nvPicPr>
                      <p:cNvPr id="0" name="图片 3076"/>
                      <p:cNvPicPr/>
                      <p:nvPr/>
                    </p:nvPicPr>
                    <p:blipFill>
                      <a:blip r:embed="rId2"/>
                      <a:stretch>
                        <a:fillRect/>
                      </a:stretch>
                    </p:blipFill>
                    <p:spPr>
                      <a:xfrm>
                        <a:off x="1190625" y="2438400"/>
                        <a:ext cx="6781800" cy="3200400"/>
                      </a:xfrm>
                      <a:prstGeom prst="rect">
                        <a:avLst/>
                      </a:prstGeom>
                      <a:noFill/>
                      <a:ln w="38100">
                        <a:noFill/>
                        <a:miter/>
                      </a:ln>
                    </p:spPr>
                  </p:pic>
                </p:oleObj>
              </mc:Fallback>
            </mc:AlternateContent>
          </a:graphicData>
        </a:graphic>
      </p:graphicFrame>
      <p:graphicFrame>
        <p:nvGraphicFramePr>
          <p:cNvPr id="2" name="Object 4"/>
          <p:cNvGraphicFramePr>
            <a:graphicFrameLocks noChangeAspect="1"/>
          </p:cNvGraphicFramePr>
          <p:nvPr/>
        </p:nvGraphicFramePr>
        <p:xfrm>
          <a:off x="1190625" y="2438400"/>
          <a:ext cx="2157413" cy="3200400"/>
        </p:xfrm>
        <a:graphic>
          <a:graphicData uri="http://schemas.openxmlformats.org/presentationml/2006/ole">
            <mc:AlternateContent xmlns:mc="http://schemas.openxmlformats.org/markup-compatibility/2006">
              <mc:Choice xmlns:v="urn:schemas-microsoft-com:vml" Requires="v">
                <p:oleObj spid="_x0000_s3078" name="" r:id="rId3" imgW="800100" imgH="1382395" progId="Word.Picture.8">
                  <p:embed/>
                </p:oleObj>
              </mc:Choice>
              <mc:Fallback>
                <p:oleObj name="" r:id="rId3" imgW="800100" imgH="1382395" progId="Word.Picture.8">
                  <p:embed/>
                  <p:pic>
                    <p:nvPicPr>
                      <p:cNvPr id="0" name="图片 3077"/>
                      <p:cNvPicPr/>
                      <p:nvPr/>
                    </p:nvPicPr>
                    <p:blipFill>
                      <a:blip r:embed="rId4"/>
                      <a:stretch>
                        <a:fillRect/>
                      </a:stretch>
                    </p:blipFill>
                    <p:spPr>
                      <a:xfrm>
                        <a:off x="1190625" y="2438400"/>
                        <a:ext cx="2157413" cy="3200400"/>
                      </a:xfrm>
                      <a:prstGeom prst="rect">
                        <a:avLst/>
                      </a:prstGeom>
                      <a:noFill/>
                      <a:ln w="38100">
                        <a:noFill/>
                        <a:miter/>
                      </a:ln>
                    </p:spPr>
                  </p:pic>
                </p:oleObj>
              </mc:Fallback>
            </mc:AlternateContent>
          </a:graphicData>
        </a:graphic>
      </p:graphicFrame>
      <p:graphicFrame>
        <p:nvGraphicFramePr>
          <p:cNvPr id="16391" name="Object 180"/>
          <p:cNvGraphicFramePr>
            <a:graphicFrameLocks noChangeAspect="1"/>
          </p:cNvGraphicFramePr>
          <p:nvPr/>
        </p:nvGraphicFramePr>
        <p:xfrm>
          <a:off x="5838825" y="2438400"/>
          <a:ext cx="2466975" cy="3200400"/>
        </p:xfrm>
        <a:graphic>
          <a:graphicData uri="http://schemas.openxmlformats.org/presentationml/2006/ole">
            <mc:AlternateContent xmlns:mc="http://schemas.openxmlformats.org/markup-compatibility/2006">
              <mc:Choice xmlns:v="urn:schemas-microsoft-com:vml" Requires="v">
                <p:oleObj spid="_x0000_s3079" name="" r:id="rId5" imgW="914400" imgH="1382395" progId="Word.Picture.8">
                  <p:embed/>
                </p:oleObj>
              </mc:Choice>
              <mc:Fallback>
                <p:oleObj name="" r:id="rId5" imgW="914400" imgH="1382395" progId="Word.Picture.8">
                  <p:embed/>
                  <p:pic>
                    <p:nvPicPr>
                      <p:cNvPr id="0" name="图片 3078"/>
                      <p:cNvPicPr/>
                      <p:nvPr/>
                    </p:nvPicPr>
                    <p:blipFill>
                      <a:blip r:embed="rId6"/>
                      <a:stretch>
                        <a:fillRect/>
                      </a:stretch>
                    </p:blipFill>
                    <p:spPr>
                      <a:xfrm>
                        <a:off x="5838825" y="2438400"/>
                        <a:ext cx="2466975" cy="3200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arn(outVertical)">
                                      <p:cBhvr>
                                        <p:cTn id="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133122" name="Rectangle 3"/>
          <p:cNvSpPr>
            <a:spLocks noGrp="1"/>
          </p:cNvSpPr>
          <p:nvPr>
            <p:ph idx="4294967295"/>
          </p:nvPr>
        </p:nvSpPr>
        <p:spPr/>
        <p:txBody>
          <a:bodyPr wrap="square" anchor="t"/>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2.1 </a:t>
            </a:r>
            <a:r>
              <a:rPr lang="zh-CN" altLang="en-US" sz="2800">
                <a:latin typeface="华文细黑" panose="02010600040101010101" pitchFamily="2" charset="-122"/>
                <a:ea typeface="华文细黑" panose="02010600040101010101" pitchFamily="2" charset="-122"/>
              </a:rPr>
              <a:t>数据模型的基本概念</a:t>
            </a:r>
            <a:endParaRPr lang="zh-CN" altLang="en-US" sz="2800">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2.2 </a:t>
            </a:r>
            <a:r>
              <a:rPr lang="zh-CN" altLang="en-US" sz="2800">
                <a:latin typeface="华文细黑" panose="02010600040101010101" pitchFamily="2" charset="-122"/>
                <a:ea typeface="华文细黑" panose="02010600040101010101" pitchFamily="2" charset="-122"/>
              </a:rPr>
              <a:t>数据模型的四个世界</a:t>
            </a:r>
            <a:endParaRPr lang="zh-CN" altLang="en-US" sz="2800">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2.3 </a:t>
            </a:r>
            <a:r>
              <a:rPr lang="zh-CN" altLang="en-US" sz="2800">
                <a:latin typeface="华文细黑" panose="02010600040101010101" pitchFamily="2" charset="-122"/>
                <a:ea typeface="华文细黑" panose="02010600040101010101" pitchFamily="2" charset="-122"/>
              </a:rPr>
              <a:t>概念世界与概念模型</a:t>
            </a:r>
            <a:endParaRPr lang="zh-CN" altLang="en-US" sz="2800">
              <a:solidFill>
                <a:srgbClr val="FF0000"/>
              </a:solidFill>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2.4 </a:t>
            </a:r>
            <a:r>
              <a:rPr lang="zh-CN" altLang="en-US" sz="2800">
                <a:solidFill>
                  <a:srgbClr val="FF0000"/>
                </a:solidFill>
                <a:latin typeface="华文细黑" panose="02010600040101010101" pitchFamily="2" charset="-122"/>
                <a:ea typeface="华文细黑" panose="02010600040101010101" pitchFamily="2" charset="-122"/>
              </a:rPr>
              <a:t>信息世界与逻辑模型</a:t>
            </a:r>
            <a:endParaRPr lang="zh-CN" altLang="en-US" sz="2800">
              <a:solidFill>
                <a:srgbClr val="FF0000"/>
              </a:solidFill>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2.5 </a:t>
            </a:r>
            <a:r>
              <a:rPr lang="zh-CN" altLang="en-US" sz="2800">
                <a:latin typeface="华文细黑" panose="02010600040101010101" pitchFamily="2" charset="-122"/>
                <a:ea typeface="华文细黑" panose="02010600040101010101" pitchFamily="2" charset="-122"/>
              </a:rPr>
              <a:t>计算机世界与物理模型</a:t>
            </a:r>
            <a:endParaRPr lang="zh-CN" altLang="en-US" sz="2800">
              <a:latin typeface="华文细黑" panose="02010600040101010101" pitchFamily="2" charset="-122"/>
              <a:ea typeface="华文细黑" panose="02010600040101010101" pitchFamily="2" charset="-122"/>
            </a:endParaRPr>
          </a:p>
        </p:txBody>
      </p:sp>
      <p:sp>
        <p:nvSpPr>
          <p:cNvPr id="13312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31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34146" name="Rectangle 3"/>
          <p:cNvSpPr>
            <a:spLocks noGrp="1"/>
          </p:cNvSpPr>
          <p:nvPr>
            <p:ph idx="4294967295"/>
          </p:nvPr>
        </p:nvSpPr>
        <p:spPr>
          <a:xfrm>
            <a:off x="228600" y="685800"/>
            <a:ext cx="8839200" cy="6172200"/>
          </a:xfrm>
        </p:spPr>
        <p:txBody>
          <a:bodyPr wrap="square" anchor="t"/>
          <a:p>
            <a:pPr eaLnBrk="1" hangingPunct="1">
              <a:lnSpc>
                <a:spcPct val="105000"/>
              </a:lnSpc>
            </a:pPr>
            <a:r>
              <a:rPr lang="zh-CN" altLang="en-US" sz="2800" dirty="0">
                <a:latin typeface="宋体" panose="02010600030101010101" pitchFamily="2" charset="-122"/>
                <a:ea typeface="华文细黑" panose="02010600040101010101" pitchFamily="2" charset="-122"/>
              </a:rPr>
              <a:t>信息世界是数据库的世界，它着重于数据模型在数据库系统一级的构造与操作。</a:t>
            </a:r>
            <a:endParaRPr lang="zh-CN" altLang="en-US" sz="2800" dirty="0">
              <a:latin typeface="宋体" panose="02010600030101010101" pitchFamily="2" charset="-122"/>
              <a:ea typeface="华文细黑" panose="02010600040101010101" pitchFamily="2" charset="-122"/>
            </a:endParaRPr>
          </a:p>
          <a:p>
            <a:pPr lvl="1" eaLnBrk="1" hangingPunct="1">
              <a:lnSpc>
                <a:spcPct val="105000"/>
              </a:lnSpc>
            </a:pPr>
            <a:r>
              <a:rPr lang="zh-CN" altLang="en-US" sz="2800" dirty="0">
                <a:latin typeface="宋体" panose="02010600030101010101" pitchFamily="2" charset="-122"/>
                <a:ea typeface="华文细黑" panose="02010600040101010101" pitchFamily="2" charset="-122"/>
              </a:rPr>
              <a:t>信息世界用逻辑数据模型来进行描述</a:t>
            </a:r>
            <a:endParaRPr lang="zh-CN" altLang="en-US" sz="2800" dirty="0">
              <a:latin typeface="宋体" panose="02010600030101010101" pitchFamily="2" charset="-122"/>
              <a:ea typeface="华文细黑" panose="02010600040101010101" pitchFamily="2" charset="-122"/>
            </a:endParaRPr>
          </a:p>
          <a:p>
            <a:pPr eaLnBrk="1" hangingPunct="1">
              <a:lnSpc>
                <a:spcPct val="105000"/>
              </a:lnSpc>
            </a:pPr>
            <a:r>
              <a:rPr lang="zh-CN" altLang="en-US" sz="2800" dirty="0">
                <a:latin typeface="宋体" panose="02010600030101010101" pitchFamily="2" charset="-122"/>
                <a:ea typeface="华文细黑" panose="02010600040101010101" pitchFamily="2" charset="-122"/>
              </a:rPr>
              <a:t>逻辑模型的分类</a:t>
            </a:r>
            <a:endParaRPr lang="zh-CN" altLang="en-US" sz="2800" dirty="0">
              <a:latin typeface="宋体" panose="02010600030101010101" pitchFamily="2" charset="-122"/>
              <a:ea typeface="华文细黑" panose="02010600040101010101" pitchFamily="2" charset="-122"/>
            </a:endParaRPr>
          </a:p>
          <a:p>
            <a:pPr lvl="1" eaLnBrk="1" hangingPunct="1">
              <a:lnSpc>
                <a:spcPct val="105000"/>
              </a:lnSpc>
            </a:pPr>
            <a:r>
              <a:rPr lang="zh-CN" altLang="en-US" sz="2800" dirty="0">
                <a:latin typeface="宋体" panose="02010600030101010101" pitchFamily="2" charset="-122"/>
                <a:ea typeface="华文细黑" panose="02010600040101010101" pitchFamily="2" charset="-122"/>
              </a:rPr>
              <a:t>由于在不同时期以及不同的数据库厂商之间采用的实现手段和方法的不同，因此逻辑模型的种类很多。</a:t>
            </a:r>
            <a:endParaRPr lang="zh-CN" altLang="en-US" sz="2800" dirty="0">
              <a:latin typeface="宋体" panose="02010600030101010101" pitchFamily="2" charset="-122"/>
              <a:ea typeface="华文细黑" panose="02010600040101010101" pitchFamily="2" charset="-122"/>
            </a:endParaRPr>
          </a:p>
          <a:p>
            <a:pPr lvl="1" eaLnBrk="1" hangingPunct="1">
              <a:lnSpc>
                <a:spcPct val="105000"/>
              </a:lnSpc>
            </a:pPr>
            <a:r>
              <a:rPr lang="zh-CN" altLang="en-US" sz="2800" dirty="0">
                <a:latin typeface="宋体" panose="02010600030101010101" pitchFamily="2" charset="-122"/>
                <a:ea typeface="华文细黑" panose="02010600040101010101" pitchFamily="2" charset="-122"/>
              </a:rPr>
              <a:t>在数据库技术的发展历程中，具有比较重要的影响和历史地位的逻辑模型有：</a:t>
            </a:r>
            <a:endParaRPr lang="zh-CN" altLang="en-US" sz="2800" dirty="0">
              <a:latin typeface="宋体" panose="02010600030101010101" pitchFamily="2" charset="-122"/>
              <a:ea typeface="华文细黑" panose="02010600040101010101" pitchFamily="2" charset="-122"/>
            </a:endParaRPr>
          </a:p>
          <a:p>
            <a:pPr lvl="2" eaLnBrk="1" hangingPunct="1">
              <a:lnSpc>
                <a:spcPct val="105000"/>
              </a:lnSpc>
            </a:pPr>
            <a:r>
              <a:rPr lang="zh-CN" altLang="en-US" sz="2800" dirty="0">
                <a:ea typeface="华文细黑" panose="02010600040101010101" pitchFamily="2" charset="-122"/>
              </a:rPr>
              <a:t>层次模型和网状模型</a:t>
            </a:r>
            <a:endParaRPr lang="zh-CN" altLang="en-US" sz="2800" dirty="0">
              <a:ea typeface="华文细黑" panose="02010600040101010101" pitchFamily="2" charset="-122"/>
            </a:endParaRPr>
          </a:p>
          <a:p>
            <a:pPr lvl="2" eaLnBrk="1" hangingPunct="1">
              <a:lnSpc>
                <a:spcPct val="105000"/>
              </a:lnSpc>
            </a:pPr>
            <a:r>
              <a:rPr lang="zh-CN" altLang="en-US" sz="2800" dirty="0">
                <a:ea typeface="华文细黑" panose="02010600040101010101" pitchFamily="2" charset="-122"/>
              </a:rPr>
              <a:t>关系模型和对象关系模型</a:t>
            </a:r>
            <a:endParaRPr lang="zh-CN" altLang="en-US" sz="2800" dirty="0">
              <a:ea typeface="华文细黑" panose="02010600040101010101" pitchFamily="2" charset="-122"/>
            </a:endParaRPr>
          </a:p>
          <a:p>
            <a:pPr lvl="2" eaLnBrk="1" hangingPunct="1">
              <a:lnSpc>
                <a:spcPct val="105000"/>
              </a:lnSpc>
            </a:pPr>
            <a:r>
              <a:rPr lang="zh-CN" altLang="en-US" sz="2800" dirty="0">
                <a:ea typeface="华文细黑" panose="02010600040101010101" pitchFamily="2" charset="-122"/>
              </a:rPr>
              <a:t>面向对象模型</a:t>
            </a:r>
            <a:endParaRPr lang="zh-CN" altLang="en-US" sz="2800" dirty="0">
              <a:ea typeface="华文细黑" panose="02010600040101010101" pitchFamily="2" charset="-122"/>
            </a:endParaRPr>
          </a:p>
          <a:p>
            <a:pPr lvl="2" eaLnBrk="1" hangingPunct="1">
              <a:lnSpc>
                <a:spcPct val="105000"/>
              </a:lnSpc>
            </a:pPr>
            <a:r>
              <a:rPr lang="zh-CN" altLang="en-US" sz="2800" dirty="0">
                <a:ea typeface="华文细黑" panose="02010600040101010101" pitchFamily="2" charset="-122"/>
              </a:rPr>
              <a:t>谓词模型</a:t>
            </a:r>
            <a:endParaRPr lang="zh-CN" altLang="en-US" sz="2800" dirty="0">
              <a:ea typeface="华文细黑" panose="02010600040101010101" pitchFamily="2" charset="-122"/>
            </a:endParaRPr>
          </a:p>
        </p:txBody>
      </p:sp>
      <p:sp>
        <p:nvSpPr>
          <p:cNvPr id="13414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414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35171" name="Rectangle 3"/>
          <p:cNvSpPr>
            <a:spLocks noGrp="1"/>
          </p:cNvSpPr>
          <p:nvPr>
            <p:ph idx="1"/>
          </p:nvPr>
        </p:nvSpPr>
        <p:spPr>
          <a:xfrm>
            <a:off x="152400" y="762000"/>
            <a:ext cx="8839200" cy="5638800"/>
          </a:xfrm>
        </p:spPr>
        <p:txBody>
          <a:bodyPr vert="horz" wrap="square" anchor="t"/>
          <a:p>
            <a:pPr lvl="0" eaLnBrk="1" fontAlgn="base" hangingPunct="1">
              <a:lnSpc>
                <a:spcPct val="100000"/>
              </a:lnSpc>
              <a:spcBef>
                <a:spcPct val="30000"/>
              </a:spcBef>
            </a:pPr>
            <a:r>
              <a:rPr lang="en-US" altLang="x-none" sz="2800" u="sng" strike="noStrike" noProof="1" dirty="0">
                <a:solidFill>
                  <a:srgbClr val="FF0000"/>
                </a:solidFill>
                <a:latin typeface="华文细黑" panose="02010600040101010101" pitchFamily="2" charset="-122"/>
                <a:ea typeface="华文细黑" panose="02010600040101010101" pitchFamily="2" charset="-122"/>
              </a:rPr>
              <a:t>The </a:t>
            </a:r>
            <a:r>
              <a:rPr lang="en-US" altLang="x-none" sz="2800" u="sng" strike="noStrike" noProof="1" dirty="0">
                <a:solidFill>
                  <a:srgbClr val="FF0000"/>
                </a:solidFill>
                <a:latin typeface="Arial" panose="020B0604020202020204" pitchFamily="34" charset="0"/>
                <a:ea typeface="华文细黑" panose="02010600040101010101" pitchFamily="2" charset="-122"/>
              </a:rPr>
              <a:t>’</a:t>
            </a:r>
            <a:r>
              <a:rPr lang="en-US" altLang="x-none" sz="2800" u="sng" strike="noStrike" noProof="1" dirty="0">
                <a:solidFill>
                  <a:srgbClr val="FF0000"/>
                </a:solidFill>
                <a:latin typeface="华文细黑" panose="02010600040101010101" pitchFamily="2" charset="-122"/>
                <a:ea typeface="华文细黑" panose="02010600040101010101" pitchFamily="2" charset="-122"/>
              </a:rPr>
              <a:t>60s：</a:t>
            </a:r>
            <a:r>
              <a:rPr lang="zh-CN" altLang="en-US" sz="2800" u="sng" strike="noStrike" noProof="1" dirty="0">
                <a:solidFill>
                  <a:srgbClr val="FF0000"/>
                </a:solidFill>
                <a:latin typeface="华文细黑" panose="02010600040101010101" pitchFamily="2" charset="-122"/>
                <a:ea typeface="华文细黑" panose="02010600040101010101" pitchFamily="2" charset="-122"/>
              </a:rPr>
              <a:t>数据库技术的萌芽阶段</a:t>
            </a:r>
            <a:endParaRPr lang="zh-CN" altLang="en-US" sz="2800" u="sng" strike="noStrike" noProof="1" dirty="0">
              <a:solidFill>
                <a:srgbClr val="FF0000"/>
              </a:solidFill>
              <a:latin typeface="华文细黑" panose="02010600040101010101" pitchFamily="2" charset="-122"/>
              <a:ea typeface="华文细黑" panose="02010600040101010101" pitchFamily="2" charset="-122"/>
            </a:endParaRPr>
          </a:p>
          <a:p>
            <a:pPr lvl="1" eaLnBrk="1" fontAlgn="base" hangingPunct="1">
              <a:lnSpc>
                <a:spcPct val="100000"/>
              </a:lnSpc>
              <a:spcBef>
                <a:spcPct val="30000"/>
              </a:spcBef>
            </a:pPr>
            <a:r>
              <a:rPr lang="zh-CN" altLang="en-US" strike="noStrike" noProof="1" dirty="0">
                <a:latin typeface="华文细黑" panose="02010600040101010101" pitchFamily="2" charset="-122"/>
                <a:ea typeface="华文细黑" panose="02010600040101010101" pitchFamily="2" charset="-122"/>
              </a:rPr>
              <a:t>1961：</a:t>
            </a:r>
            <a:r>
              <a:rPr lang="en-US" altLang="x-none" strike="noStrike" noProof="1" dirty="0">
                <a:latin typeface="华文细黑" panose="02010600040101010101" pitchFamily="2" charset="-122"/>
                <a:ea typeface="华文细黑" panose="02010600040101010101" pitchFamily="2" charset="-122"/>
              </a:rPr>
              <a:t>IDS (Integrated Data Store)</a:t>
            </a:r>
            <a:endParaRPr lang="en-US" altLang="x-none" strike="noStrike" noProof="1" dirty="0">
              <a:latin typeface="华文细黑" panose="02010600040101010101" pitchFamily="2" charset="-122"/>
              <a:ea typeface="华文细黑" panose="02010600040101010101" pitchFamily="2" charset="-122"/>
            </a:endParaRPr>
          </a:p>
          <a:p>
            <a:pPr marL="0" lvl="2" indent="483235" eaLnBrk="1" fontAlgn="base" hangingPunct="1">
              <a:lnSpc>
                <a:spcPct val="100000"/>
              </a:lnSpc>
              <a:spcBef>
                <a:spcPct val="30000"/>
              </a:spcBef>
            </a:pPr>
            <a:r>
              <a:rPr lang="en-US" altLang="x-none" strike="noStrike" noProof="1" dirty="0">
                <a:latin typeface="华文细黑" panose="02010600040101010101" pitchFamily="2" charset="-122"/>
                <a:ea typeface="华文细黑" panose="02010600040101010101" pitchFamily="2" charset="-122"/>
              </a:rPr>
              <a:t>Designed by Bachman</a:t>
            </a:r>
            <a:r>
              <a:rPr lang="zh-CN" altLang="en-US" strike="noStrike" noProof="1" dirty="0">
                <a:latin typeface="华文细黑" panose="02010600040101010101" pitchFamily="2" charset="-122"/>
                <a:ea typeface="华文细黑" panose="02010600040101010101" pitchFamily="2" charset="-122"/>
              </a:rPr>
              <a:t>（73年图灵奖）</a:t>
            </a:r>
            <a:endParaRPr lang="en-US" altLang="x-none" strike="noStrike" noProof="1" dirty="0">
              <a:latin typeface="华文细黑" panose="02010600040101010101" pitchFamily="2" charset="-122"/>
              <a:ea typeface="华文细黑" panose="02010600040101010101" pitchFamily="2" charset="-122"/>
            </a:endParaRPr>
          </a:p>
          <a:p>
            <a:pPr marL="0" lvl="2" indent="504825" eaLnBrk="1" fontAlgn="base" hangingPunct="1">
              <a:lnSpc>
                <a:spcPct val="100000"/>
              </a:lnSpc>
              <a:spcBef>
                <a:spcPct val="30000"/>
              </a:spcBef>
            </a:pPr>
            <a:r>
              <a:rPr lang="zh-CN" altLang="en-US" strike="noStrike" noProof="1" dirty="0">
                <a:latin typeface="华文细黑" panose="02010600040101010101" pitchFamily="2" charset="-122"/>
                <a:ea typeface="华文细黑" panose="02010600040101010101" pitchFamily="2" charset="-122"/>
              </a:rPr>
              <a:t>奠定了网络数据模型(</a:t>
            </a:r>
            <a:r>
              <a:rPr lang="en-US" altLang="x-none" strike="noStrike" noProof="1" dirty="0">
                <a:latin typeface="华文细黑" panose="02010600040101010101" pitchFamily="2" charset="-122"/>
                <a:ea typeface="华文细黑" panose="02010600040101010101" pitchFamily="2" charset="-122"/>
              </a:rPr>
              <a:t>Network Data Model)</a:t>
            </a:r>
            <a:r>
              <a:rPr lang="zh-CN" altLang="en-US" strike="noStrike" noProof="1" dirty="0">
                <a:latin typeface="华文细黑" panose="02010600040101010101" pitchFamily="2" charset="-122"/>
                <a:ea typeface="华文细黑" panose="02010600040101010101" pitchFamily="2" charset="-122"/>
              </a:rPr>
              <a:t>的基础</a:t>
            </a:r>
            <a:endParaRPr lang="zh-CN" altLang="en-US" strike="noStrike" noProof="1" dirty="0">
              <a:latin typeface="华文细黑" panose="02010600040101010101" pitchFamily="2" charset="-122"/>
              <a:ea typeface="华文细黑" panose="02010600040101010101" pitchFamily="2" charset="-122"/>
            </a:endParaRPr>
          </a:p>
          <a:p>
            <a:pPr lvl="1" eaLnBrk="1" fontAlgn="base" hangingPunct="1">
              <a:lnSpc>
                <a:spcPct val="100000"/>
              </a:lnSpc>
              <a:spcBef>
                <a:spcPct val="30000"/>
              </a:spcBef>
            </a:pPr>
            <a:r>
              <a:rPr lang="en-US" altLang="x-none" strike="noStrike" noProof="1" dirty="0">
                <a:latin typeface="华文细黑" panose="02010600040101010101" pitchFamily="2" charset="-122"/>
                <a:ea typeface="华文细黑" panose="02010600040101010101" pitchFamily="2" charset="-122"/>
              </a:rPr>
              <a:t>Conference on Data Systems Languages Database Task Group (CODASYL  </a:t>
            </a:r>
            <a:r>
              <a:rPr lang="en-US" altLang="x-none" strike="noStrike" noProof="1" dirty="0">
                <a:solidFill>
                  <a:schemeClr val="accent2"/>
                </a:solidFill>
                <a:latin typeface="华文细黑" panose="02010600040101010101" pitchFamily="2" charset="-122"/>
                <a:ea typeface="华文细黑" panose="02010600040101010101" pitchFamily="2" charset="-122"/>
              </a:rPr>
              <a:t>DBTG</a:t>
            </a:r>
            <a:r>
              <a:rPr lang="en-US" altLang="x-none" strike="noStrike" noProof="1" dirty="0">
                <a:latin typeface="华文细黑" panose="02010600040101010101" pitchFamily="2" charset="-122"/>
                <a:ea typeface="华文细黑" panose="02010600040101010101" pitchFamily="2" charset="-122"/>
              </a:rPr>
              <a:t>)</a:t>
            </a:r>
            <a:endParaRPr lang="en-US" altLang="x-none" strike="noStrike" noProof="1" dirty="0">
              <a:latin typeface="华文细黑" panose="02010600040101010101" pitchFamily="2" charset="-122"/>
              <a:ea typeface="华文细黑" panose="02010600040101010101" pitchFamily="2" charset="-122"/>
            </a:endParaRPr>
          </a:p>
          <a:p>
            <a:pPr lvl="1" eaLnBrk="1" fontAlgn="base" hangingPunct="1">
              <a:lnSpc>
                <a:spcPct val="100000"/>
              </a:lnSpc>
              <a:spcBef>
                <a:spcPct val="30000"/>
              </a:spcBef>
            </a:pPr>
            <a:endParaRPr lang="en-US" altLang="x-none" strike="noStrike" noProof="1" dirty="0">
              <a:latin typeface="华文细黑" panose="02010600040101010101" pitchFamily="2" charset="-122"/>
              <a:ea typeface="华文细黑" panose="02010600040101010101" pitchFamily="2" charset="-122"/>
            </a:endParaRPr>
          </a:p>
          <a:p>
            <a:pPr lvl="0" eaLnBrk="1" fontAlgn="base" hangingPunct="1">
              <a:lnSpc>
                <a:spcPct val="100000"/>
              </a:lnSpc>
              <a:spcBef>
                <a:spcPts val="50"/>
              </a:spcBef>
              <a:spcAft>
                <a:spcPts val="0"/>
              </a:spcAft>
            </a:pPr>
            <a:r>
              <a:rPr lang="zh-CN" altLang="zh-CN" strike="noStrike" noProof="1" dirty="0">
                <a:latin typeface="华文细黑" panose="02010600040101010101" pitchFamily="2" charset="-122"/>
                <a:ea typeface="华文细黑" panose="02010600040101010101" pitchFamily="2" charset="-122"/>
              </a:rPr>
              <a:t>主要贡献：</a:t>
            </a:r>
            <a:endParaRPr lang="zh-CN" altLang="zh-CN" strike="noStrike" noProof="1" dirty="0">
              <a:latin typeface="华文细黑" panose="02010600040101010101" pitchFamily="2" charset="-122"/>
              <a:ea typeface="华文细黑" panose="02010600040101010101" pitchFamily="2" charset="-122"/>
            </a:endParaRPr>
          </a:p>
          <a:p>
            <a:pPr lvl="1" eaLnBrk="1" fontAlgn="base" hangingPunct="1">
              <a:lnSpc>
                <a:spcPct val="100000"/>
              </a:lnSpc>
              <a:spcBef>
                <a:spcPct val="30000"/>
              </a:spcBef>
            </a:pPr>
            <a:r>
              <a:rPr lang="zh-CN" altLang="zh-CN" strike="noStrike" noProof="1" dirty="0">
                <a:latin typeface="华文细黑" panose="02010600040101010101" pitchFamily="2" charset="-122"/>
                <a:ea typeface="华文细黑" panose="02010600040101010101" pitchFamily="2" charset="-122"/>
              </a:rPr>
              <a:t>在通用电气公司任职期间，主持设计与开发了最早的网状数据库系统</a:t>
            </a:r>
            <a:r>
              <a:rPr lang="en-US" altLang="zh-CN" strike="noStrike" noProof="1" dirty="0">
                <a:latin typeface="华文细黑" panose="02010600040101010101" pitchFamily="2" charset="-122"/>
                <a:ea typeface="华文细黑" panose="02010600040101010101" pitchFamily="2" charset="-122"/>
              </a:rPr>
              <a:t>IDS</a:t>
            </a:r>
            <a:endParaRPr lang="en-US" altLang="zh-CN" strike="noStrike" noProof="1" dirty="0">
              <a:latin typeface="华文细黑" panose="02010600040101010101" pitchFamily="2" charset="-122"/>
              <a:ea typeface="华文细黑" panose="02010600040101010101" pitchFamily="2" charset="-122"/>
            </a:endParaRPr>
          </a:p>
          <a:p>
            <a:pPr lvl="1" eaLnBrk="1" fontAlgn="base" hangingPunct="1">
              <a:lnSpc>
                <a:spcPct val="100000"/>
              </a:lnSpc>
              <a:spcBef>
                <a:spcPct val="30000"/>
              </a:spcBef>
            </a:pPr>
            <a:r>
              <a:rPr lang="zh-CN" altLang="en-US" strike="noStrike" noProof="1" dirty="0">
                <a:latin typeface="华文细黑" panose="02010600040101010101" pitchFamily="2" charset="-122"/>
                <a:ea typeface="华文细黑" panose="02010600040101010101" pitchFamily="2" charset="-122"/>
              </a:rPr>
              <a:t>积极推动与促成数据库标准的制定（</a:t>
            </a:r>
            <a:r>
              <a:rPr lang="en-US" altLang="zh-CN" strike="noStrike" noProof="1" dirty="0">
                <a:latin typeface="华文细黑" panose="02010600040101010101" pitchFamily="2" charset="-122"/>
                <a:ea typeface="华文细黑" panose="02010600040101010101" pitchFamily="2" charset="-122"/>
              </a:rPr>
              <a:t>DBTG</a:t>
            </a:r>
            <a:r>
              <a:rPr lang="zh-CN" altLang="en-US" strike="noStrike" noProof="1" dirty="0">
                <a:latin typeface="华文细黑" panose="02010600040101010101" pitchFamily="2" charset="-122"/>
                <a:ea typeface="华文细黑" panose="02010600040101010101" pitchFamily="2" charset="-122"/>
              </a:rPr>
              <a:t>）</a:t>
            </a:r>
            <a:endParaRPr lang="zh-CN" altLang="en-US" strike="noStrike" noProof="1" dirty="0">
              <a:latin typeface="华文细黑" panose="02010600040101010101" pitchFamily="2" charset="-122"/>
              <a:ea typeface="华文细黑" panose="02010600040101010101" pitchFamily="2" charset="-122"/>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517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pic>
        <p:nvPicPr>
          <p:cNvPr id="3" name="图片 135173" descr="t1973"/>
          <p:cNvPicPr>
            <a:picLocks noChangeAspect="1"/>
          </p:cNvPicPr>
          <p:nvPr/>
        </p:nvPicPr>
        <p:blipFill>
          <a:blip r:embed="rId1"/>
          <a:stretch>
            <a:fillRect/>
          </a:stretch>
        </p:blipFill>
        <p:spPr>
          <a:xfrm>
            <a:off x="7378700" y="49213"/>
            <a:ext cx="1590675" cy="2219325"/>
          </a:xfrm>
          <a:prstGeom prst="rect">
            <a:avLst/>
          </a:prstGeom>
          <a:noFill/>
          <a:ln w="9525">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6193" name="标题 136193"/>
          <p:cNvSpPr>
            <a:spLocks noGrp="1"/>
          </p:cNvSpPr>
          <p:nvPr>
            <p:ph type="title"/>
          </p:nvPr>
        </p:nvSpPr>
        <p:spPr>
          <a:xfrm>
            <a:off x="685800" y="85725"/>
            <a:ext cx="7772400" cy="457200"/>
          </a:xfrm>
        </p:spPr>
        <p:txBody>
          <a:bodyPr tIns="0" bIns="0" anchor="ctr"/>
          <a:p>
            <a:r>
              <a:rPr lang="zh-CN" altLang="en-US" sz="2400" dirty="0"/>
              <a:t>网状模型的例子</a:t>
            </a:r>
            <a:endParaRPr lang="zh-CN" altLang="en-US" sz="2400" dirty="0"/>
          </a:p>
        </p:txBody>
      </p:sp>
      <p:grpSp>
        <p:nvGrpSpPr>
          <p:cNvPr id="136194" name="组合 136194"/>
          <p:cNvGrpSpPr/>
          <p:nvPr/>
        </p:nvGrpSpPr>
        <p:grpSpPr>
          <a:xfrm>
            <a:off x="396875" y="622300"/>
            <a:ext cx="4968875" cy="2535238"/>
            <a:chOff x="0" y="0"/>
            <a:chExt cx="7823" cy="3993"/>
          </a:xfrm>
        </p:grpSpPr>
        <p:pic>
          <p:nvPicPr>
            <p:cNvPr id="136195" name="图片 136195" descr="net-m"/>
            <p:cNvPicPr>
              <a:picLocks noChangeAspect="1"/>
            </p:cNvPicPr>
            <p:nvPr/>
          </p:nvPicPr>
          <p:blipFill>
            <a:blip r:embed="rId1"/>
            <a:stretch>
              <a:fillRect/>
            </a:stretch>
          </p:blipFill>
          <p:spPr>
            <a:xfrm>
              <a:off x="0" y="453"/>
              <a:ext cx="3629" cy="3540"/>
            </a:xfrm>
            <a:prstGeom prst="rect">
              <a:avLst/>
            </a:prstGeom>
            <a:noFill/>
            <a:ln w="9525">
              <a:noFill/>
            </a:ln>
          </p:spPr>
        </p:pic>
        <p:sp>
          <p:nvSpPr>
            <p:cNvPr id="136196" name="椭圆形标注 136196"/>
            <p:cNvSpPr/>
            <p:nvPr/>
          </p:nvSpPr>
          <p:spPr>
            <a:xfrm>
              <a:off x="4875" y="0"/>
              <a:ext cx="2949" cy="1134"/>
            </a:xfrm>
            <a:prstGeom prst="wedgeEllipseCallout">
              <a:avLst>
                <a:gd name="adj1" fmla="val -81565"/>
                <a:gd name="adj2" fmla="val 71958"/>
              </a:avLst>
            </a:prstGeom>
            <a:solidFill>
              <a:srgbClr val="CCFFFF"/>
            </a:solidFill>
            <a:ln w="9525" cap="flat" cmpd="sng">
              <a:solidFill>
                <a:schemeClr val="hlink"/>
              </a:solidFill>
              <a:prstDash val="solid"/>
              <a:miter/>
              <a:headEnd type="none" w="med" len="med"/>
              <a:tailEnd type="triangle" w="med" len="med"/>
            </a:ln>
          </p:spPr>
          <p:txBody>
            <a:bodyPr wrap="none" lIns="90170" tIns="46990" rIns="90170" bIns="46990" anchor="ctr"/>
            <a:p>
              <a:pPr algn="ctr"/>
              <a:r>
                <a:rPr lang="zh-CN" altLang="en-US" dirty="0">
                  <a:solidFill>
                    <a:srgbClr val="FF0000"/>
                  </a:solidFill>
                  <a:latin typeface="Times New Roman" panose="02020603050405020304" pitchFamily="2" charset="0"/>
                </a:rPr>
                <a:t>模 型</a:t>
              </a:r>
              <a:endParaRPr lang="zh-CN" altLang="en-US" dirty="0">
                <a:solidFill>
                  <a:srgbClr val="FF0000"/>
                </a:solidFill>
                <a:latin typeface="Times New Roman" panose="02020603050405020304" pitchFamily="2" charset="0"/>
              </a:endParaRPr>
            </a:p>
          </p:txBody>
        </p:sp>
      </p:grpSp>
      <p:grpSp>
        <p:nvGrpSpPr>
          <p:cNvPr id="136198" name="组合 136197"/>
          <p:cNvGrpSpPr/>
          <p:nvPr/>
        </p:nvGrpSpPr>
        <p:grpSpPr>
          <a:xfrm>
            <a:off x="323850" y="2041525"/>
            <a:ext cx="8712200" cy="4533900"/>
            <a:chOff x="0" y="0"/>
            <a:chExt cx="13720" cy="7140"/>
          </a:xfrm>
        </p:grpSpPr>
        <p:pic>
          <p:nvPicPr>
            <p:cNvPr id="2" name="图片 136198" descr="net-d"/>
            <p:cNvPicPr>
              <a:picLocks noChangeAspect="1"/>
            </p:cNvPicPr>
            <p:nvPr/>
          </p:nvPicPr>
          <p:blipFill>
            <a:blip r:embed="rId2"/>
            <a:stretch>
              <a:fillRect/>
            </a:stretch>
          </p:blipFill>
          <p:spPr>
            <a:xfrm>
              <a:off x="4424" y="0"/>
              <a:ext cx="9297" cy="7140"/>
            </a:xfrm>
            <a:prstGeom prst="rect">
              <a:avLst/>
            </a:prstGeom>
            <a:noFill/>
            <a:ln w="9525">
              <a:noFill/>
            </a:ln>
          </p:spPr>
        </p:pic>
        <p:sp>
          <p:nvSpPr>
            <p:cNvPr id="136199" name="椭圆形标注 136199"/>
            <p:cNvSpPr/>
            <p:nvPr/>
          </p:nvSpPr>
          <p:spPr>
            <a:xfrm>
              <a:off x="0" y="4454"/>
              <a:ext cx="2949" cy="1134"/>
            </a:xfrm>
            <a:prstGeom prst="wedgeEllipseCallout">
              <a:avLst>
                <a:gd name="adj1" fmla="val 94153"/>
                <a:gd name="adj2" fmla="val -80417"/>
              </a:avLst>
            </a:prstGeom>
            <a:solidFill>
              <a:srgbClr val="CCFFFF"/>
            </a:solidFill>
            <a:ln w="9525" cap="flat" cmpd="sng">
              <a:solidFill>
                <a:schemeClr val="hlink"/>
              </a:solidFill>
              <a:prstDash val="solid"/>
              <a:bevel/>
              <a:headEnd type="none" w="med" len="med"/>
              <a:tailEnd type="none" w="med" len="med"/>
            </a:ln>
          </p:spPr>
          <p:txBody>
            <a:bodyPr wrap="none" lIns="90170" tIns="46990" rIns="90170" bIns="46990" anchor="ctr"/>
            <a:p>
              <a:pPr algn="ctr"/>
              <a:r>
                <a:rPr lang="zh-CN" altLang="en-US" dirty="0">
                  <a:solidFill>
                    <a:srgbClr val="FF0000"/>
                  </a:solidFill>
                  <a:latin typeface="Times New Roman" panose="02020603050405020304" pitchFamily="2" charset="0"/>
                </a:rPr>
                <a:t>库 值</a:t>
              </a:r>
              <a:endParaRPr lang="zh-CN" altLang="en-US" dirty="0">
                <a:solidFill>
                  <a:srgbClr val="FF0000"/>
                </a:solidFill>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8"/>
                                        </p:tgtEl>
                                        <p:attrNameLst>
                                          <p:attrName>style.visibility</p:attrName>
                                        </p:attrNameLst>
                                      </p:cBhvr>
                                      <p:to>
                                        <p:strVal val="visible"/>
                                      </p:to>
                                    </p:set>
                                    <p:animEffect transition="in" filter="blinds(horizontal)">
                                      <p:cBhvr>
                                        <p:cTn id="7" dur="5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37218" name="Rectangle 3"/>
          <p:cNvSpPr>
            <a:spLocks noGrp="1"/>
          </p:cNvSpPr>
          <p:nvPr>
            <p:ph idx="4294967295"/>
          </p:nvPr>
        </p:nvSpPr>
        <p:spPr>
          <a:xfrm>
            <a:off x="-493712" y="762000"/>
            <a:ext cx="8836025" cy="5638800"/>
          </a:xfrm>
        </p:spPr>
        <p:txBody>
          <a:bodyPr wrap="square" anchor="t"/>
          <a:p>
            <a:pPr lvl="1" eaLnBrk="1" hangingPunct="1">
              <a:spcBef>
                <a:spcPct val="30000"/>
              </a:spcBef>
            </a:pPr>
            <a:r>
              <a:rPr lang="en-US" altLang="x-none" sz="2800" dirty="0">
                <a:latin typeface="华文细黑" panose="02010600040101010101" pitchFamily="2" charset="-122"/>
                <a:ea typeface="华文细黑" panose="02010600040101010101" pitchFamily="2" charset="-122"/>
              </a:rPr>
              <a:t>1965-1970：IMS (Information Management System)</a:t>
            </a:r>
            <a:endParaRPr lang="en-US" altLang="x-none" sz="2800" dirty="0">
              <a:latin typeface="华文细黑" panose="02010600040101010101" pitchFamily="2" charset="-122"/>
              <a:ea typeface="华文细黑" panose="02010600040101010101" pitchFamily="2" charset="-122"/>
            </a:endParaRPr>
          </a:p>
          <a:p>
            <a:pPr marL="1905" lvl="2" indent="912495" eaLnBrk="1" hangingPunct="1">
              <a:spcBef>
                <a:spcPct val="30000"/>
              </a:spcBef>
            </a:pPr>
            <a:r>
              <a:rPr lang="en-US" altLang="x-none" sz="2800" dirty="0">
                <a:latin typeface="华文细黑" panose="02010600040101010101" pitchFamily="2" charset="-122"/>
                <a:ea typeface="华文细黑" panose="02010600040101010101" pitchFamily="2" charset="-122"/>
              </a:rPr>
              <a:t>Developed by IBM</a:t>
            </a:r>
            <a:endParaRPr lang="en-US" altLang="x-none" sz="2800" dirty="0">
              <a:latin typeface="华文细黑" panose="02010600040101010101" pitchFamily="2" charset="-122"/>
              <a:ea typeface="华文细黑" panose="02010600040101010101" pitchFamily="2" charset="-122"/>
            </a:endParaRPr>
          </a:p>
          <a:p>
            <a:pPr marL="1905" lvl="2" indent="912495" eaLnBrk="1" hangingPunct="1">
              <a:spcBef>
                <a:spcPct val="30000"/>
              </a:spcBef>
            </a:pPr>
            <a:r>
              <a:rPr lang="zh-CN" altLang="en-US" sz="2800" dirty="0">
                <a:latin typeface="华文细黑" panose="02010600040101010101" pitchFamily="2" charset="-122"/>
                <a:ea typeface="华文细黑" panose="02010600040101010101" pitchFamily="2" charset="-122"/>
              </a:rPr>
              <a:t>奠定了层次数据模型的基础</a:t>
            </a:r>
            <a:endParaRPr lang="zh-CN" altLang="en-US" sz="2800" dirty="0">
              <a:latin typeface="华文细黑" panose="02010600040101010101" pitchFamily="2" charset="-122"/>
              <a:ea typeface="华文细黑" panose="02010600040101010101" pitchFamily="2" charset="-122"/>
            </a:endParaRPr>
          </a:p>
          <a:p>
            <a:pPr marL="1905" lvl="2" indent="912495" eaLnBrk="1" hangingPunct="1">
              <a:spcBef>
                <a:spcPct val="30000"/>
              </a:spcBef>
              <a:buNone/>
            </a:pPr>
            <a:r>
              <a:rPr lang="zh-CN" altLang="en-US" sz="2800" dirty="0">
                <a:latin typeface="华文细黑" panose="02010600040101010101" pitchFamily="2" charset="-122"/>
                <a:ea typeface="华文细黑" panose="02010600040101010101" pitchFamily="2" charset="-122"/>
              </a:rPr>
              <a:t>(</a:t>
            </a:r>
            <a:r>
              <a:rPr lang="en-US" altLang="x-none" sz="2800" dirty="0">
                <a:latin typeface="华文细黑" panose="02010600040101010101" pitchFamily="2" charset="-122"/>
                <a:ea typeface="华文细黑" panose="02010600040101010101" pitchFamily="2" charset="-122"/>
              </a:rPr>
              <a:t>Hierarchical Data Model)</a:t>
            </a:r>
            <a:endParaRPr lang="zh-CN" altLang="en-US" sz="2800" dirty="0">
              <a:latin typeface="华文细黑" panose="02010600040101010101" pitchFamily="2" charset="-122"/>
              <a:ea typeface="华文细黑" panose="02010600040101010101" pitchFamily="2" charset="-122"/>
            </a:endParaRPr>
          </a:p>
          <a:p>
            <a:pPr marL="1905" lvl="2" indent="912495" eaLnBrk="1" hangingPunct="1">
              <a:spcBef>
                <a:spcPct val="30000"/>
              </a:spcBef>
            </a:pPr>
            <a:r>
              <a:rPr lang="zh-CN" altLang="en-US" sz="2800" dirty="0">
                <a:latin typeface="华文细黑" panose="02010600040101010101" pitchFamily="2" charset="-122"/>
                <a:ea typeface="华文细黑" panose="02010600040101010101" pitchFamily="2" charset="-122"/>
              </a:rPr>
              <a:t>允许对数据的多用户存取</a:t>
            </a:r>
            <a:endParaRPr lang="zh-CN" altLang="en-US" sz="2800" dirty="0">
              <a:latin typeface="华文细黑" panose="02010600040101010101" pitchFamily="2" charset="-122"/>
              <a:ea typeface="华文细黑" panose="02010600040101010101" pitchFamily="2" charset="-122"/>
            </a:endParaRPr>
          </a:p>
        </p:txBody>
      </p:sp>
      <p:sp>
        <p:nvSpPr>
          <p:cNvPr id="1372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72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pic>
        <p:nvPicPr>
          <p:cNvPr id="2" name="图片 137221" descr="tree"/>
          <p:cNvPicPr>
            <a:picLocks noChangeAspect="1"/>
          </p:cNvPicPr>
          <p:nvPr/>
        </p:nvPicPr>
        <p:blipFill>
          <a:blip r:embed="rId1"/>
          <a:stretch>
            <a:fillRect/>
          </a:stretch>
        </p:blipFill>
        <p:spPr>
          <a:xfrm>
            <a:off x="5292725" y="1412875"/>
            <a:ext cx="3714750" cy="4464050"/>
          </a:xfrm>
          <a:prstGeom prst="rect">
            <a:avLst/>
          </a:prstGeom>
          <a:noFill/>
          <a:ln w="9525">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38242" name="Rectangle 3"/>
          <p:cNvSpPr>
            <a:spLocks noGrp="1"/>
          </p:cNvSpPr>
          <p:nvPr>
            <p:ph idx="4294967295"/>
          </p:nvPr>
        </p:nvSpPr>
        <p:spPr>
          <a:xfrm>
            <a:off x="304800" y="914400"/>
            <a:ext cx="8458200" cy="5562600"/>
          </a:xfrm>
        </p:spPr>
        <p:txBody>
          <a:bodyPr wrap="square" anchor="t"/>
          <a:p>
            <a:pPr eaLnBrk="1" hangingPunct="1">
              <a:spcBef>
                <a:spcPct val="30000"/>
              </a:spcBef>
            </a:pPr>
            <a:r>
              <a:rPr lang="en-US" altLang="x-none" u="sng" dirty="0">
                <a:solidFill>
                  <a:srgbClr val="FF0000"/>
                </a:solidFill>
                <a:latin typeface="华文细黑" panose="02010600040101010101" pitchFamily="2" charset="-122"/>
                <a:ea typeface="华文细黑" panose="02010600040101010101" pitchFamily="2" charset="-122"/>
              </a:rPr>
              <a:t>The </a:t>
            </a:r>
            <a:r>
              <a:rPr lang="en-US" altLang="x-none" u="sng" dirty="0">
                <a:solidFill>
                  <a:srgbClr val="FF0000"/>
                </a:solidFill>
                <a:latin typeface="Arial" panose="020B0604020202020204" pitchFamily="34" charset="0"/>
                <a:ea typeface="华文细黑" panose="02010600040101010101" pitchFamily="2" charset="-122"/>
              </a:rPr>
              <a:t>’</a:t>
            </a:r>
            <a:r>
              <a:rPr lang="en-US" altLang="x-none" u="sng" dirty="0">
                <a:solidFill>
                  <a:srgbClr val="FF0000"/>
                </a:solidFill>
                <a:latin typeface="华文细黑" panose="02010600040101010101" pitchFamily="2" charset="-122"/>
                <a:ea typeface="华文细黑" panose="02010600040101010101" pitchFamily="2" charset="-122"/>
              </a:rPr>
              <a:t>70s：</a:t>
            </a:r>
            <a:r>
              <a:rPr lang="zh-CN" altLang="en-US" u="sng" dirty="0">
                <a:solidFill>
                  <a:srgbClr val="FF0000"/>
                </a:solidFill>
                <a:latin typeface="华文细黑" panose="02010600040101010101" pitchFamily="2" charset="-122"/>
                <a:ea typeface="华文细黑" panose="02010600040101010101" pitchFamily="2" charset="-122"/>
              </a:rPr>
              <a:t>数据库技术飞速发展阶段</a:t>
            </a:r>
            <a:endParaRPr lang="zh-CN" altLang="en-US" u="sng" dirty="0">
              <a:solidFill>
                <a:srgbClr val="FF0000"/>
              </a:solidFill>
              <a:latin typeface="华文细黑" panose="02010600040101010101" pitchFamily="2" charset="-122"/>
              <a:ea typeface="华文细黑" panose="02010600040101010101" pitchFamily="2" charset="-122"/>
            </a:endParaRPr>
          </a:p>
          <a:p>
            <a:pPr lvl="1" eaLnBrk="1" hangingPunct="1">
              <a:spcBef>
                <a:spcPct val="30000"/>
              </a:spcBef>
            </a:pPr>
            <a:r>
              <a:rPr lang="zh-CN" altLang="en-US" dirty="0">
                <a:latin typeface="华文细黑" panose="02010600040101010101" pitchFamily="2" charset="-122"/>
                <a:ea typeface="华文细黑" panose="02010600040101010101" pitchFamily="2" charset="-122"/>
              </a:rPr>
              <a:t>1970：关系数据模型 </a:t>
            </a:r>
            <a:endParaRPr lang="zh-CN" altLang="en-US" dirty="0">
              <a:latin typeface="华文细黑" panose="02010600040101010101" pitchFamily="2" charset="-122"/>
              <a:ea typeface="华文细黑" panose="02010600040101010101" pitchFamily="2" charset="-122"/>
            </a:endParaRPr>
          </a:p>
          <a:p>
            <a:pPr marL="0" lvl="2" indent="462280" eaLnBrk="1" hangingPunct="1">
              <a:spcBef>
                <a:spcPct val="30000"/>
              </a:spcBef>
            </a:pPr>
            <a:r>
              <a:rPr lang="en-US" altLang="x-none" dirty="0">
                <a:latin typeface="华文细黑" panose="02010600040101010101" pitchFamily="2" charset="-122"/>
                <a:ea typeface="华文细黑" panose="02010600040101010101" pitchFamily="2" charset="-122"/>
              </a:rPr>
              <a:t>The Relational Model</a:t>
            </a:r>
            <a:endParaRPr lang="en-US" altLang="x-none" dirty="0">
              <a:latin typeface="华文细黑" panose="02010600040101010101" pitchFamily="2" charset="-122"/>
              <a:ea typeface="华文细黑" panose="02010600040101010101" pitchFamily="2" charset="-122"/>
            </a:endParaRPr>
          </a:p>
          <a:p>
            <a:pPr marL="0" lvl="2" indent="462280" eaLnBrk="1" hangingPunct="1">
              <a:spcBef>
                <a:spcPct val="30000"/>
              </a:spcBef>
            </a:pPr>
            <a:r>
              <a:rPr lang="en-US" altLang="x-none" dirty="0">
                <a:latin typeface="华文细黑" panose="02010600040101010101" pitchFamily="2" charset="-122"/>
                <a:ea typeface="华文细黑" panose="02010600040101010101" pitchFamily="2" charset="-122"/>
              </a:rPr>
              <a:t>Developed by Ted </a:t>
            </a:r>
            <a:r>
              <a:rPr lang="en-US" altLang="x-none" u="sng" dirty="0">
                <a:latin typeface="华文细黑" panose="02010600040101010101" pitchFamily="2" charset="-122"/>
                <a:ea typeface="华文细黑" panose="02010600040101010101" pitchFamily="2" charset="-122"/>
              </a:rPr>
              <a:t>Codd</a:t>
            </a:r>
            <a:r>
              <a:rPr lang="zh-CN" altLang="en-US" dirty="0">
                <a:latin typeface="华文细黑" panose="02010600040101010101" pitchFamily="2" charset="-122"/>
                <a:ea typeface="华文细黑" panose="02010600040101010101" pitchFamily="2" charset="-122"/>
              </a:rPr>
              <a:t>（81年图灵奖）</a:t>
            </a:r>
            <a:endParaRPr lang="en-US" altLang="x-none" dirty="0">
              <a:latin typeface="华文细黑" panose="02010600040101010101" pitchFamily="2" charset="-122"/>
              <a:ea typeface="华文细黑" panose="02010600040101010101" pitchFamily="2" charset="-122"/>
            </a:endParaRPr>
          </a:p>
          <a:p>
            <a:pPr lvl="1" eaLnBrk="1" hangingPunct="1">
              <a:spcBef>
                <a:spcPct val="30000"/>
              </a:spcBef>
            </a:pPr>
            <a:endParaRPr lang="en-US" altLang="x-none" dirty="0">
              <a:latin typeface="华文细黑" panose="02010600040101010101" pitchFamily="2" charset="-122"/>
              <a:ea typeface="华文细黑" panose="02010600040101010101" pitchFamily="2" charset="-122"/>
            </a:endParaRPr>
          </a:p>
          <a:p>
            <a:pPr lvl="1" eaLnBrk="1" hangingPunct="1">
              <a:spcBef>
                <a:spcPct val="30000"/>
              </a:spcBef>
            </a:pPr>
            <a:r>
              <a:rPr lang="en-US" altLang="x-none" dirty="0">
                <a:latin typeface="华文细黑" panose="02010600040101010101" pitchFamily="2" charset="-122"/>
                <a:ea typeface="华文细黑" panose="02010600040101010101" pitchFamily="2" charset="-122"/>
              </a:rPr>
              <a:t>1971：CODASYL Database Task Group Report</a:t>
            </a:r>
            <a:endParaRPr lang="en-US" altLang="x-none" dirty="0">
              <a:latin typeface="华文细黑" panose="02010600040101010101" pitchFamily="2" charset="-122"/>
              <a:ea typeface="华文细黑" panose="02010600040101010101" pitchFamily="2" charset="-122"/>
            </a:endParaRPr>
          </a:p>
        </p:txBody>
      </p:sp>
      <p:sp>
        <p:nvSpPr>
          <p:cNvPr id="13824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3824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pic>
        <p:nvPicPr>
          <p:cNvPr id="2" name="图片 138245" descr="codd"/>
          <p:cNvPicPr>
            <a:picLocks noChangeAspect="1"/>
          </p:cNvPicPr>
          <p:nvPr/>
        </p:nvPicPr>
        <p:blipFill>
          <a:blip r:embed="rId1"/>
          <a:stretch>
            <a:fillRect/>
          </a:stretch>
        </p:blipFill>
        <p:spPr>
          <a:xfrm>
            <a:off x="6978650" y="95250"/>
            <a:ext cx="2089150" cy="2663825"/>
          </a:xfrm>
          <a:prstGeom prst="rect">
            <a:avLst/>
          </a:prstGeom>
          <a:noFill/>
          <a:ln w="9525">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39266" name="Rectangle 3"/>
          <p:cNvSpPr>
            <a:spLocks noGrp="1"/>
          </p:cNvSpPr>
          <p:nvPr>
            <p:ph idx="4294967295"/>
          </p:nvPr>
        </p:nvSpPr>
        <p:spPr>
          <a:xfrm>
            <a:off x="304800" y="914400"/>
            <a:ext cx="8458200" cy="5562600"/>
          </a:xfrm>
        </p:spPr>
        <p:txBody>
          <a:bodyPr wrap="square" anchor="t"/>
          <a:p>
            <a:pPr lvl="1" eaLnBrk="1" hangingPunct="1">
              <a:lnSpc>
                <a:spcPct val="100000"/>
              </a:lnSpc>
              <a:spcBef>
                <a:spcPts val="25"/>
              </a:spcBef>
            </a:pPr>
            <a:r>
              <a:rPr lang="en-US" altLang="x-none" sz="2800" dirty="0">
                <a:latin typeface="华文细黑" panose="02010600040101010101" pitchFamily="2" charset="-122"/>
                <a:ea typeface="华文细黑" panose="02010600040101010101" pitchFamily="2" charset="-122"/>
              </a:rPr>
              <a:t>1975：</a:t>
            </a:r>
            <a:r>
              <a:rPr lang="zh-CN" altLang="en-US" sz="2800" dirty="0">
                <a:latin typeface="华文细黑" panose="02010600040101010101" pitchFamily="2" charset="-122"/>
                <a:ea typeface="华文细黑" panose="02010600040101010101" pitchFamily="2" charset="-122"/>
              </a:rPr>
              <a:t>著名的国际会议</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spcBef>
                <a:spcPts val="25"/>
              </a:spcBef>
            </a:pPr>
            <a:r>
              <a:rPr lang="zh-CN" altLang="en-US" sz="2800" dirty="0">
                <a:solidFill>
                  <a:srgbClr val="FF0000"/>
                </a:solidFill>
                <a:latin typeface="华文细黑" panose="02010600040101010101" pitchFamily="2" charset="-122"/>
                <a:ea typeface="华文细黑" panose="02010600040101010101" pitchFamily="2" charset="-122"/>
              </a:rPr>
              <a:t>SIGMOD:</a:t>
            </a:r>
            <a:r>
              <a:rPr lang="zh-CN" altLang="en-US" sz="2800" dirty="0">
                <a:latin typeface="华文细黑" panose="02010600040101010101" pitchFamily="2" charset="-122"/>
                <a:ea typeface="华文细黑" panose="02010600040101010101" pitchFamily="2" charset="-122"/>
              </a:rPr>
              <a:t>  </a:t>
            </a:r>
            <a:endParaRPr lang="zh-CN" altLang="en-US" sz="2800" dirty="0">
              <a:latin typeface="华文细黑" panose="02010600040101010101" pitchFamily="2" charset="-122"/>
              <a:ea typeface="华文细黑" panose="02010600040101010101" pitchFamily="2" charset="-122"/>
            </a:endParaRPr>
          </a:p>
          <a:p>
            <a:pPr lvl="3" eaLnBrk="1" hangingPunct="1">
              <a:lnSpc>
                <a:spcPct val="100000"/>
              </a:lnSpc>
              <a:spcBef>
                <a:spcPts val="25"/>
              </a:spcBef>
            </a:pPr>
            <a:r>
              <a:rPr lang="en-US" altLang="x-none" sz="2800" dirty="0">
                <a:solidFill>
                  <a:schemeClr val="accent2"/>
                </a:solidFill>
                <a:latin typeface="华文细黑" panose="02010600040101010101" pitchFamily="2" charset="-122"/>
                <a:ea typeface="华文细黑" panose="02010600040101010101" pitchFamily="2" charset="-122"/>
              </a:rPr>
              <a:t>ACM </a:t>
            </a:r>
            <a:r>
              <a:rPr lang="en-US" altLang="x-none" sz="2800" u="sng" dirty="0">
                <a:solidFill>
                  <a:schemeClr val="accent2"/>
                </a:solidFill>
                <a:latin typeface="华文细黑" panose="02010600040101010101" pitchFamily="2" charset="-122"/>
                <a:ea typeface="华文细黑" panose="02010600040101010101" pitchFamily="2" charset="-122"/>
              </a:rPr>
              <a:t>S</a:t>
            </a:r>
            <a:r>
              <a:rPr lang="en-US" altLang="x-none" sz="2800" dirty="0">
                <a:solidFill>
                  <a:schemeClr val="accent2"/>
                </a:solidFill>
                <a:latin typeface="华文细黑" panose="02010600040101010101" pitchFamily="2" charset="-122"/>
                <a:ea typeface="华文细黑" panose="02010600040101010101" pitchFamily="2" charset="-122"/>
              </a:rPr>
              <a:t>pecial </a:t>
            </a:r>
            <a:r>
              <a:rPr lang="en-US" altLang="x-none" sz="2800" u="sng" dirty="0">
                <a:solidFill>
                  <a:schemeClr val="accent2"/>
                </a:solidFill>
                <a:latin typeface="华文细黑" panose="02010600040101010101" pitchFamily="2" charset="-122"/>
                <a:ea typeface="华文细黑" panose="02010600040101010101" pitchFamily="2" charset="-122"/>
              </a:rPr>
              <a:t>I</a:t>
            </a:r>
            <a:r>
              <a:rPr lang="en-US" altLang="x-none" sz="2800" dirty="0">
                <a:solidFill>
                  <a:schemeClr val="accent2"/>
                </a:solidFill>
                <a:latin typeface="华文细黑" panose="02010600040101010101" pitchFamily="2" charset="-122"/>
                <a:ea typeface="华文细黑" panose="02010600040101010101" pitchFamily="2" charset="-122"/>
              </a:rPr>
              <a:t>nterest </a:t>
            </a:r>
            <a:r>
              <a:rPr lang="en-US" altLang="x-none" sz="2800" u="sng" dirty="0">
                <a:solidFill>
                  <a:schemeClr val="accent2"/>
                </a:solidFill>
                <a:latin typeface="华文细黑" panose="02010600040101010101" pitchFamily="2" charset="-122"/>
                <a:ea typeface="华文细黑" panose="02010600040101010101" pitchFamily="2" charset="-122"/>
              </a:rPr>
              <a:t>G</a:t>
            </a:r>
            <a:r>
              <a:rPr lang="en-US" altLang="x-none" sz="2800" dirty="0">
                <a:solidFill>
                  <a:schemeClr val="accent2"/>
                </a:solidFill>
                <a:latin typeface="华文细黑" panose="02010600040101010101" pitchFamily="2" charset="-122"/>
                <a:ea typeface="华文细黑" panose="02010600040101010101" pitchFamily="2" charset="-122"/>
              </a:rPr>
              <a:t>roup on </a:t>
            </a:r>
            <a:r>
              <a:rPr lang="en-US" altLang="x-none" sz="2800" u="sng" dirty="0">
                <a:solidFill>
                  <a:schemeClr val="accent2"/>
                </a:solidFill>
                <a:latin typeface="华文细黑" panose="02010600040101010101" pitchFamily="2" charset="-122"/>
                <a:ea typeface="华文细黑" panose="02010600040101010101" pitchFamily="2" charset="-122"/>
              </a:rPr>
              <a:t>M</a:t>
            </a:r>
            <a:r>
              <a:rPr lang="en-US" altLang="x-none" sz="2800" dirty="0">
                <a:solidFill>
                  <a:schemeClr val="accent2"/>
                </a:solidFill>
                <a:latin typeface="华文细黑" panose="02010600040101010101" pitchFamily="2" charset="-122"/>
                <a:ea typeface="华文细黑" panose="02010600040101010101" pitchFamily="2" charset="-122"/>
              </a:rPr>
              <a:t>anagement </a:t>
            </a:r>
            <a:r>
              <a:rPr lang="en-US" altLang="x-none" sz="2800" u="sng" dirty="0">
                <a:solidFill>
                  <a:schemeClr val="accent2"/>
                </a:solidFill>
                <a:latin typeface="华文细黑" panose="02010600040101010101" pitchFamily="2" charset="-122"/>
                <a:ea typeface="华文细黑" panose="02010600040101010101" pitchFamily="2" charset="-122"/>
              </a:rPr>
              <a:t>O</a:t>
            </a:r>
            <a:r>
              <a:rPr lang="en-US" altLang="x-none" sz="2800" dirty="0">
                <a:solidFill>
                  <a:schemeClr val="accent2"/>
                </a:solidFill>
                <a:latin typeface="华文细黑" panose="02010600040101010101" pitchFamily="2" charset="-122"/>
                <a:ea typeface="华文细黑" panose="02010600040101010101" pitchFamily="2" charset="-122"/>
              </a:rPr>
              <a:t>f </a:t>
            </a:r>
            <a:r>
              <a:rPr lang="en-US" altLang="x-none" sz="2800" u="sng" dirty="0">
                <a:solidFill>
                  <a:schemeClr val="accent2"/>
                </a:solidFill>
                <a:latin typeface="华文细黑" panose="02010600040101010101" pitchFamily="2" charset="-122"/>
                <a:ea typeface="华文细黑" panose="02010600040101010101" pitchFamily="2" charset="-122"/>
              </a:rPr>
              <a:t>D</a:t>
            </a:r>
            <a:r>
              <a:rPr lang="en-US" altLang="x-none" sz="2800" dirty="0">
                <a:solidFill>
                  <a:schemeClr val="accent2"/>
                </a:solidFill>
                <a:latin typeface="华文细黑" panose="02010600040101010101" pitchFamily="2" charset="-122"/>
                <a:ea typeface="华文细黑" panose="02010600040101010101" pitchFamily="2" charset="-122"/>
              </a:rPr>
              <a:t>ata</a:t>
            </a:r>
            <a:endParaRPr lang="en-US" altLang="x-none" sz="2800" dirty="0">
              <a:solidFill>
                <a:schemeClr val="accent2"/>
              </a:solidFill>
              <a:latin typeface="华文细黑" panose="02010600040101010101" pitchFamily="2" charset="-122"/>
              <a:ea typeface="华文细黑" panose="02010600040101010101" pitchFamily="2" charset="-122"/>
            </a:endParaRPr>
          </a:p>
          <a:p>
            <a:pPr lvl="2" eaLnBrk="1" hangingPunct="1">
              <a:lnSpc>
                <a:spcPct val="100000"/>
              </a:lnSpc>
              <a:spcBef>
                <a:spcPts val="25"/>
              </a:spcBef>
            </a:pPr>
            <a:r>
              <a:rPr lang="zh-CN" altLang="en-US" sz="2800" dirty="0">
                <a:solidFill>
                  <a:srgbClr val="FF0000"/>
                </a:solidFill>
                <a:latin typeface="华文细黑" panose="02010600040101010101" pitchFamily="2" charset="-122"/>
                <a:ea typeface="华文细黑" panose="02010600040101010101" pitchFamily="2" charset="-122"/>
              </a:rPr>
              <a:t>VLDB:   </a:t>
            </a:r>
            <a:endParaRPr lang="zh-CN" altLang="en-US" sz="2800" dirty="0">
              <a:solidFill>
                <a:srgbClr val="FF0000"/>
              </a:solidFill>
              <a:latin typeface="华文细黑" panose="02010600040101010101" pitchFamily="2" charset="-122"/>
              <a:ea typeface="华文细黑" panose="02010600040101010101" pitchFamily="2" charset="-122"/>
            </a:endParaRPr>
          </a:p>
          <a:p>
            <a:pPr lvl="3" eaLnBrk="1" hangingPunct="1">
              <a:lnSpc>
                <a:spcPct val="100000"/>
              </a:lnSpc>
              <a:spcBef>
                <a:spcPts val="25"/>
              </a:spcBef>
            </a:pPr>
            <a:r>
              <a:rPr lang="en-US" altLang="x-none" sz="2800" u="sng" dirty="0">
                <a:solidFill>
                  <a:schemeClr val="accent2"/>
                </a:solidFill>
                <a:latin typeface="华文细黑" panose="02010600040101010101" pitchFamily="2" charset="-122"/>
                <a:ea typeface="华文细黑" panose="02010600040101010101" pitchFamily="2" charset="-122"/>
              </a:rPr>
              <a:t>V</a:t>
            </a:r>
            <a:r>
              <a:rPr lang="en-US" altLang="x-none" sz="2800" dirty="0">
                <a:solidFill>
                  <a:schemeClr val="accent2"/>
                </a:solidFill>
                <a:latin typeface="华文细黑" panose="02010600040101010101" pitchFamily="2" charset="-122"/>
                <a:ea typeface="华文细黑" panose="02010600040101010101" pitchFamily="2" charset="-122"/>
              </a:rPr>
              <a:t>ery </a:t>
            </a:r>
            <a:r>
              <a:rPr lang="en-US" altLang="x-none" sz="2800" u="sng" dirty="0">
                <a:solidFill>
                  <a:schemeClr val="accent2"/>
                </a:solidFill>
                <a:latin typeface="华文细黑" panose="02010600040101010101" pitchFamily="2" charset="-122"/>
                <a:ea typeface="华文细黑" panose="02010600040101010101" pitchFamily="2" charset="-122"/>
              </a:rPr>
              <a:t>L</a:t>
            </a:r>
            <a:r>
              <a:rPr lang="en-US" altLang="x-none" sz="2800" dirty="0">
                <a:solidFill>
                  <a:schemeClr val="accent2"/>
                </a:solidFill>
                <a:latin typeface="华文细黑" panose="02010600040101010101" pitchFamily="2" charset="-122"/>
                <a:ea typeface="华文细黑" panose="02010600040101010101" pitchFamily="2" charset="-122"/>
              </a:rPr>
              <a:t>arge </a:t>
            </a:r>
            <a:r>
              <a:rPr lang="en-US" altLang="x-none" sz="2800" u="sng" dirty="0">
                <a:solidFill>
                  <a:schemeClr val="accent2"/>
                </a:solidFill>
                <a:latin typeface="华文细黑" panose="02010600040101010101" pitchFamily="2" charset="-122"/>
                <a:ea typeface="华文细黑" panose="02010600040101010101" pitchFamily="2" charset="-122"/>
              </a:rPr>
              <a:t>D</a:t>
            </a:r>
            <a:r>
              <a:rPr lang="en-US" altLang="x-none" sz="2800" dirty="0">
                <a:solidFill>
                  <a:schemeClr val="accent2"/>
                </a:solidFill>
                <a:latin typeface="华文细黑" panose="02010600040101010101" pitchFamily="2" charset="-122"/>
                <a:ea typeface="华文细黑" panose="02010600040101010101" pitchFamily="2" charset="-122"/>
              </a:rPr>
              <a:t>ata </a:t>
            </a:r>
            <a:r>
              <a:rPr lang="en-US" altLang="x-none" sz="2800" u="sng" dirty="0">
                <a:solidFill>
                  <a:schemeClr val="accent2"/>
                </a:solidFill>
                <a:latin typeface="华文细黑" panose="02010600040101010101" pitchFamily="2" charset="-122"/>
                <a:ea typeface="华文细黑" panose="02010600040101010101" pitchFamily="2" charset="-122"/>
              </a:rPr>
              <a:t>B</a:t>
            </a:r>
            <a:r>
              <a:rPr lang="en-US" altLang="x-none" sz="2800" dirty="0">
                <a:solidFill>
                  <a:schemeClr val="accent2"/>
                </a:solidFill>
                <a:latin typeface="华文细黑" panose="02010600040101010101" pitchFamily="2" charset="-122"/>
                <a:ea typeface="华文细黑" panose="02010600040101010101" pitchFamily="2" charset="-122"/>
              </a:rPr>
              <a:t>ase</a:t>
            </a:r>
            <a:r>
              <a:rPr lang="zh-CN" altLang="en-US" sz="2800" dirty="0">
                <a:solidFill>
                  <a:schemeClr val="accent2"/>
                </a:solidFill>
                <a:latin typeface="华文细黑" panose="02010600040101010101" pitchFamily="2" charset="-122"/>
                <a:ea typeface="华文细黑" panose="02010600040101010101" pitchFamily="2" charset="-122"/>
              </a:rPr>
              <a:t>s</a:t>
            </a:r>
            <a:endParaRPr lang="zh-CN" altLang="en-US" sz="2800" dirty="0">
              <a:solidFill>
                <a:schemeClr val="accent2"/>
              </a:solidFill>
              <a:latin typeface="华文细黑" panose="02010600040101010101" pitchFamily="2" charset="-122"/>
              <a:ea typeface="华文细黑" panose="02010600040101010101" pitchFamily="2" charset="-122"/>
            </a:endParaRPr>
          </a:p>
          <a:p>
            <a:pPr lvl="2" eaLnBrk="1" hangingPunct="1">
              <a:lnSpc>
                <a:spcPct val="100000"/>
              </a:lnSpc>
              <a:spcBef>
                <a:spcPts val="25"/>
              </a:spcBef>
            </a:pPr>
            <a:r>
              <a:rPr lang="zh-CN" altLang="en-US" sz="2800" dirty="0">
                <a:solidFill>
                  <a:srgbClr val="FF0000"/>
                </a:solidFill>
                <a:latin typeface="华文细黑" panose="02010600040101010101" pitchFamily="2" charset="-122"/>
                <a:ea typeface="华文细黑" panose="02010600040101010101" pitchFamily="2" charset="-122"/>
              </a:rPr>
              <a:t>ICDE: </a:t>
            </a:r>
            <a:r>
              <a:rPr lang="zh-CN" altLang="en-US" sz="2800" dirty="0">
                <a:latin typeface="华文细黑" panose="02010600040101010101" pitchFamily="2" charset="-122"/>
                <a:ea typeface="华文细黑" panose="02010600040101010101" pitchFamily="2" charset="-122"/>
              </a:rPr>
              <a:t> </a:t>
            </a:r>
            <a:endParaRPr lang="zh-CN" altLang="en-US" sz="2800" dirty="0">
              <a:latin typeface="华文细黑" panose="02010600040101010101" pitchFamily="2" charset="-122"/>
              <a:ea typeface="华文细黑" panose="02010600040101010101" pitchFamily="2" charset="-122"/>
            </a:endParaRPr>
          </a:p>
          <a:p>
            <a:pPr lvl="3" eaLnBrk="1" hangingPunct="1">
              <a:lnSpc>
                <a:spcPct val="100000"/>
              </a:lnSpc>
              <a:spcBef>
                <a:spcPts val="25"/>
              </a:spcBef>
            </a:pPr>
            <a:r>
              <a:rPr lang="en-US" altLang="x-none" sz="2800" dirty="0">
                <a:solidFill>
                  <a:schemeClr val="accent2"/>
                </a:solidFill>
                <a:latin typeface="华文细黑" panose="02010600040101010101" pitchFamily="2" charset="-122"/>
                <a:ea typeface="华文细黑" panose="02010600040101010101" pitchFamily="2" charset="-122"/>
              </a:rPr>
              <a:t>IEEE </a:t>
            </a:r>
            <a:r>
              <a:rPr lang="en-US" altLang="x-none" sz="2800" u="sng" dirty="0">
                <a:solidFill>
                  <a:schemeClr val="accent2"/>
                </a:solidFill>
                <a:latin typeface="华文细黑" panose="02010600040101010101" pitchFamily="2" charset="-122"/>
                <a:ea typeface="华文细黑" panose="02010600040101010101" pitchFamily="2" charset="-122"/>
              </a:rPr>
              <a:t>I</a:t>
            </a:r>
            <a:r>
              <a:rPr lang="en-US" altLang="x-none" sz="2800" dirty="0">
                <a:solidFill>
                  <a:schemeClr val="accent2"/>
                </a:solidFill>
                <a:latin typeface="华文细黑" panose="02010600040101010101" pitchFamily="2" charset="-122"/>
                <a:ea typeface="华文细黑" panose="02010600040101010101" pitchFamily="2" charset="-122"/>
              </a:rPr>
              <a:t>nternational </a:t>
            </a:r>
            <a:r>
              <a:rPr lang="en-US" altLang="x-none" sz="2800" u="sng" dirty="0">
                <a:solidFill>
                  <a:schemeClr val="accent2"/>
                </a:solidFill>
                <a:latin typeface="华文细黑" panose="02010600040101010101" pitchFamily="2" charset="-122"/>
                <a:ea typeface="华文细黑" panose="02010600040101010101" pitchFamily="2" charset="-122"/>
                <a:sym typeface="Arial" panose="020B0604020202020204" pitchFamily="34" charset="0"/>
              </a:rPr>
              <a:t>C</a:t>
            </a:r>
            <a:r>
              <a:rPr lang="en-US" altLang="x-none" sz="2800" dirty="0">
                <a:solidFill>
                  <a:schemeClr val="accent2"/>
                </a:solidFill>
                <a:latin typeface="华文细黑" panose="02010600040101010101" pitchFamily="2" charset="-122"/>
                <a:ea typeface="华文细黑" panose="02010600040101010101" pitchFamily="2" charset="-122"/>
              </a:rPr>
              <a:t>onference on </a:t>
            </a:r>
            <a:r>
              <a:rPr lang="en-US" altLang="x-none" sz="2800" u="sng" dirty="0">
                <a:solidFill>
                  <a:schemeClr val="accent2"/>
                </a:solidFill>
                <a:latin typeface="华文细黑" panose="02010600040101010101" pitchFamily="2" charset="-122"/>
                <a:ea typeface="华文细黑" panose="02010600040101010101" pitchFamily="2" charset="-122"/>
                <a:sym typeface="Arial" panose="020B0604020202020204" pitchFamily="34" charset="0"/>
              </a:rPr>
              <a:t>D</a:t>
            </a:r>
            <a:r>
              <a:rPr lang="en-US" altLang="x-none" sz="2800" dirty="0">
                <a:solidFill>
                  <a:schemeClr val="accent2"/>
                </a:solidFill>
                <a:latin typeface="华文细黑" panose="02010600040101010101" pitchFamily="2" charset="-122"/>
                <a:ea typeface="华文细黑" panose="02010600040101010101" pitchFamily="2" charset="-122"/>
              </a:rPr>
              <a:t>ata </a:t>
            </a:r>
            <a:r>
              <a:rPr lang="en-US" altLang="x-none" sz="2800" u="sng" dirty="0">
                <a:solidFill>
                  <a:schemeClr val="accent2"/>
                </a:solidFill>
                <a:latin typeface="华文细黑" panose="02010600040101010101" pitchFamily="2" charset="-122"/>
                <a:ea typeface="华文细黑" panose="02010600040101010101" pitchFamily="2" charset="-122"/>
                <a:sym typeface="Arial" panose="020B0604020202020204" pitchFamily="34" charset="0"/>
              </a:rPr>
              <a:t>E</a:t>
            </a:r>
            <a:r>
              <a:rPr lang="en-US" altLang="x-none" sz="2800" dirty="0">
                <a:solidFill>
                  <a:schemeClr val="accent2"/>
                </a:solidFill>
                <a:latin typeface="华文细黑" panose="02010600040101010101" pitchFamily="2" charset="-122"/>
                <a:ea typeface="华文细黑" panose="02010600040101010101" pitchFamily="2" charset="-122"/>
              </a:rPr>
              <a:t>ngineering</a:t>
            </a:r>
            <a:endParaRPr lang="en-US" altLang="x-none" sz="2800" dirty="0">
              <a:solidFill>
                <a:schemeClr val="accent2"/>
              </a:solidFill>
              <a:latin typeface="华文细黑" panose="02010600040101010101" pitchFamily="2" charset="-122"/>
              <a:ea typeface="华文细黑" panose="02010600040101010101" pitchFamily="2" charset="-122"/>
            </a:endParaRPr>
          </a:p>
          <a:p>
            <a:pPr lvl="3" eaLnBrk="1" hangingPunct="1">
              <a:lnSpc>
                <a:spcPct val="100000"/>
              </a:lnSpc>
              <a:spcBef>
                <a:spcPts val="25"/>
              </a:spcBef>
            </a:pPr>
            <a:endParaRPr lang="en-US" altLang="x-none" sz="2800" dirty="0">
              <a:solidFill>
                <a:schemeClr val="accent2"/>
              </a:solidFill>
              <a:latin typeface="华文细黑" panose="02010600040101010101" pitchFamily="2" charset="-122"/>
              <a:ea typeface="华文细黑" panose="02010600040101010101" pitchFamily="2" charset="-122"/>
            </a:endParaRPr>
          </a:p>
          <a:p>
            <a:pPr lvl="1" eaLnBrk="1" hangingPunct="1">
              <a:lnSpc>
                <a:spcPct val="100000"/>
              </a:lnSpc>
              <a:spcBef>
                <a:spcPts val="25"/>
              </a:spcBef>
            </a:pPr>
            <a:r>
              <a:rPr lang="en-US" altLang="x-none" sz="2800" dirty="0">
                <a:latin typeface="华文细黑" panose="02010600040101010101" pitchFamily="2" charset="-122"/>
                <a:ea typeface="华文细黑" panose="02010600040101010101" pitchFamily="2" charset="-122"/>
              </a:rPr>
              <a:t>1976：Entity-Relationship (ER) model</a:t>
            </a:r>
            <a:endParaRPr lang="en-US" altLang="x-none" sz="2800" dirty="0">
              <a:latin typeface="华文细黑" panose="02010600040101010101" pitchFamily="2" charset="-122"/>
              <a:ea typeface="华文细黑" panose="02010600040101010101" pitchFamily="2" charset="-122"/>
            </a:endParaRPr>
          </a:p>
        </p:txBody>
      </p:sp>
      <p:sp>
        <p:nvSpPr>
          <p:cNvPr id="13926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131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40290" name="Rectangle 3"/>
          <p:cNvSpPr>
            <a:spLocks noGrp="1"/>
          </p:cNvSpPr>
          <p:nvPr>
            <p:ph idx="4294967295"/>
          </p:nvPr>
        </p:nvSpPr>
        <p:spPr>
          <a:xfrm>
            <a:off x="304800" y="838200"/>
            <a:ext cx="8458200" cy="5562600"/>
          </a:xfrm>
        </p:spPr>
        <p:txBody>
          <a:bodyPr wrap="square" anchor="t"/>
          <a:p>
            <a:pPr eaLnBrk="1" hangingPunct="1">
              <a:lnSpc>
                <a:spcPct val="100000"/>
              </a:lnSpc>
            </a:pPr>
            <a:r>
              <a:rPr lang="zh-CN" altLang="en-US" sz="2800" dirty="0">
                <a:latin typeface="华文细黑" panose="02010600040101010101" pitchFamily="2" charset="-122"/>
                <a:ea typeface="华文细黑" panose="02010600040101010101" pitchFamily="2" charset="-122"/>
              </a:rPr>
              <a:t>早期有影响的研究工作</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buChar char="•"/>
            </a:pPr>
            <a:r>
              <a:rPr lang="en-US" altLang="x-none" sz="2800" dirty="0">
                <a:solidFill>
                  <a:srgbClr val="FF0000"/>
                </a:solidFill>
                <a:latin typeface="华文细黑" panose="02010600040101010101" pitchFamily="2" charset="-122"/>
                <a:ea typeface="华文细黑" panose="02010600040101010101" pitchFamily="2" charset="-122"/>
              </a:rPr>
              <a:t>System R</a:t>
            </a:r>
            <a:r>
              <a:rPr lang="en-US" altLang="x-none" sz="2800" dirty="0">
                <a:latin typeface="华文细黑" panose="02010600040101010101" pitchFamily="2" charset="-122"/>
                <a:ea typeface="华文细黑" panose="02010600040101010101" pitchFamily="2" charset="-122"/>
              </a:rPr>
              <a:t> (IBM)</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buChar char="•"/>
            </a:pPr>
            <a:r>
              <a:rPr lang="en-US" altLang="x-none" sz="2800" dirty="0">
                <a:solidFill>
                  <a:srgbClr val="FF0000"/>
                </a:solidFill>
                <a:latin typeface="华文细黑" panose="02010600040101010101" pitchFamily="2" charset="-122"/>
                <a:ea typeface="华文细黑" panose="02010600040101010101" pitchFamily="2" charset="-122"/>
              </a:rPr>
              <a:t>INGRES</a:t>
            </a:r>
            <a:r>
              <a:rPr lang="en-US" altLang="x-none" sz="2800" dirty="0">
                <a:latin typeface="华文细黑" panose="02010600040101010101" pitchFamily="2" charset="-122"/>
                <a:ea typeface="华文细黑" panose="02010600040101010101" pitchFamily="2" charset="-122"/>
              </a:rPr>
              <a:t> (University of California, Berkeley)</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buChar char="•"/>
            </a:pPr>
            <a:r>
              <a:rPr lang="en-US" altLang="x-none" sz="2800" dirty="0">
                <a:solidFill>
                  <a:srgbClr val="FF0000"/>
                </a:solidFill>
                <a:latin typeface="华文细黑" panose="02010600040101010101" pitchFamily="2" charset="-122"/>
                <a:ea typeface="华文细黑" panose="02010600040101010101" pitchFamily="2" charset="-122"/>
              </a:rPr>
              <a:t>System</a:t>
            </a:r>
            <a:r>
              <a:rPr lang="en-US" altLang="x-none" sz="2800" dirty="0">
                <a:latin typeface="华文细黑" panose="02010600040101010101" pitchFamily="2" charset="-122"/>
                <a:ea typeface="华文细黑" panose="02010600040101010101" pitchFamily="2" charset="-122"/>
              </a:rPr>
              <a:t> </a:t>
            </a:r>
            <a:r>
              <a:rPr lang="en-US" altLang="x-none" sz="2800" dirty="0">
                <a:solidFill>
                  <a:srgbClr val="FF0000"/>
                </a:solidFill>
                <a:latin typeface="华文细黑" panose="02010600040101010101" pitchFamily="2" charset="-122"/>
                <a:ea typeface="华文细黑" panose="02010600040101010101" pitchFamily="2" charset="-122"/>
              </a:rPr>
              <a:t>2000</a:t>
            </a:r>
            <a:r>
              <a:rPr lang="en-US" altLang="x-none" sz="2800" dirty="0">
                <a:latin typeface="华文细黑" panose="02010600040101010101" pitchFamily="2" charset="-122"/>
                <a:ea typeface="华文细黑" panose="02010600040101010101" pitchFamily="2" charset="-122"/>
              </a:rPr>
              <a:t> (University of Texas, Austin)</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buChar char="•"/>
            </a:pPr>
            <a:r>
              <a:rPr lang="en-US" altLang="x-none" sz="2800" dirty="0">
                <a:solidFill>
                  <a:srgbClr val="FF0000"/>
                </a:solidFill>
                <a:latin typeface="华文细黑" panose="02010600040101010101" pitchFamily="2" charset="-122"/>
                <a:ea typeface="华文细黑" panose="02010600040101010101" pitchFamily="2" charset="-122"/>
              </a:rPr>
              <a:t>Socrate</a:t>
            </a:r>
            <a:r>
              <a:rPr lang="en-US" altLang="x-none" sz="2800" dirty="0">
                <a:latin typeface="华文细黑" panose="02010600040101010101" pitchFamily="2" charset="-122"/>
                <a:ea typeface="华文细黑" panose="02010600040101010101" pitchFamily="2" charset="-122"/>
              </a:rPr>
              <a:t> </a:t>
            </a:r>
            <a:r>
              <a:rPr lang="en-US" altLang="x-none" sz="2800" dirty="0">
                <a:solidFill>
                  <a:srgbClr val="FF0000"/>
                </a:solidFill>
                <a:latin typeface="华文细黑" panose="02010600040101010101" pitchFamily="2" charset="-122"/>
                <a:ea typeface="华文细黑" panose="02010600040101010101" pitchFamily="2" charset="-122"/>
              </a:rPr>
              <a:t>Project</a:t>
            </a:r>
            <a:r>
              <a:rPr lang="en-US" altLang="x-none" sz="2800" dirty="0">
                <a:latin typeface="华文细黑" panose="02010600040101010101" pitchFamily="2" charset="-122"/>
                <a:ea typeface="华文细黑" panose="02010600040101010101" pitchFamily="2" charset="-122"/>
              </a:rPr>
              <a:t> (University of Grenoble, France)</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buChar char="•"/>
            </a:pPr>
            <a:r>
              <a:rPr lang="en-US" altLang="x-none" sz="2800" dirty="0">
                <a:solidFill>
                  <a:srgbClr val="FF0000"/>
                </a:solidFill>
                <a:latin typeface="华文细黑" panose="02010600040101010101" pitchFamily="2" charset="-122"/>
                <a:ea typeface="华文细黑" panose="02010600040101010101" pitchFamily="2" charset="-122"/>
              </a:rPr>
              <a:t>ADABAS</a:t>
            </a:r>
            <a:r>
              <a:rPr lang="en-US" altLang="x-none" sz="2800" dirty="0">
                <a:latin typeface="华文细黑" panose="02010600040101010101" pitchFamily="2" charset="-122"/>
                <a:ea typeface="华文细黑" panose="02010600040101010101" pitchFamily="2" charset="-122"/>
              </a:rPr>
              <a:t> (Technical University of Darmstadt, W. Germany)</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pPr>
            <a:endParaRPr lang="en-US" altLang="x-none" sz="2800" dirty="0">
              <a:solidFill>
                <a:schemeClr val="accent1"/>
              </a:solidFill>
              <a:latin typeface="华文细黑" panose="02010600040101010101" pitchFamily="2" charset="-122"/>
              <a:ea typeface="华文细黑" panose="02010600040101010101" pitchFamily="2" charset="-122"/>
            </a:endParaRPr>
          </a:p>
          <a:p>
            <a:pPr eaLnBrk="1" hangingPunct="1">
              <a:lnSpc>
                <a:spcPct val="100000"/>
              </a:lnSpc>
            </a:pPr>
            <a:r>
              <a:rPr lang="zh-CN" altLang="en-US" sz="2800" dirty="0">
                <a:latin typeface="华文细黑" panose="02010600040101010101" pitchFamily="2" charset="-122"/>
                <a:ea typeface="华文细黑" panose="02010600040101010101" pitchFamily="2" charset="-122"/>
              </a:rPr>
              <a:t>数据库语言</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en-US" altLang="x-none" sz="2800" dirty="0">
                <a:latin typeface="华文细黑" panose="02010600040101010101" pitchFamily="2" charset="-122"/>
                <a:ea typeface="华文细黑" panose="02010600040101010101" pitchFamily="2" charset="-122"/>
              </a:rPr>
              <a:t>SQUARE, SEQUEL (</a:t>
            </a:r>
            <a:r>
              <a:rPr lang="en-US" altLang="x-none" sz="2800" dirty="0">
                <a:solidFill>
                  <a:srgbClr val="FF0000"/>
                </a:solidFill>
                <a:latin typeface="华文细黑" panose="02010600040101010101" pitchFamily="2" charset="-122"/>
                <a:ea typeface="华文细黑" panose="02010600040101010101" pitchFamily="2" charset="-122"/>
              </a:rPr>
              <a:t>SQL</a:t>
            </a:r>
            <a:r>
              <a:rPr lang="en-US" altLang="x-none" sz="2800" dirty="0">
                <a:latin typeface="华文细黑" panose="02010600040101010101" pitchFamily="2" charset="-122"/>
                <a:ea typeface="华文细黑" panose="02010600040101010101" pitchFamily="2" charset="-122"/>
              </a:rPr>
              <a:t>), QBE, QUEL</a:t>
            </a:r>
            <a:endParaRPr lang="en-US" altLang="x-none" sz="2800" dirty="0">
              <a:latin typeface="华文细黑" panose="02010600040101010101" pitchFamily="2" charset="-122"/>
              <a:ea typeface="华文细黑" panose="02010600040101010101" pitchFamily="2" charset="-122"/>
            </a:endParaRPr>
          </a:p>
        </p:txBody>
      </p:sp>
      <p:sp>
        <p:nvSpPr>
          <p:cNvPr id="14029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234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41314" name="Rectangle 3"/>
          <p:cNvSpPr>
            <a:spLocks noGrp="1"/>
          </p:cNvSpPr>
          <p:nvPr>
            <p:ph idx="4294967295"/>
          </p:nvPr>
        </p:nvSpPr>
        <p:spPr>
          <a:xfrm>
            <a:off x="304800" y="838200"/>
            <a:ext cx="8534400" cy="5638800"/>
          </a:xfrm>
        </p:spPr>
        <p:txBody>
          <a:bodyPr wrap="square" anchor="t"/>
          <a:p>
            <a:pPr eaLnBrk="1" hangingPunct="1"/>
            <a:r>
              <a:rPr lang="en-US" altLang="x-none" sz="2800" u="sng" dirty="0">
                <a:solidFill>
                  <a:srgbClr val="FF0000"/>
                </a:solidFill>
                <a:latin typeface="华文细黑" panose="02010600040101010101" pitchFamily="2" charset="-122"/>
                <a:ea typeface="华文细黑" panose="02010600040101010101" pitchFamily="2" charset="-122"/>
              </a:rPr>
              <a:t>The </a:t>
            </a:r>
            <a:r>
              <a:rPr lang="en-US" altLang="x-none" sz="2800" u="sng" dirty="0">
                <a:solidFill>
                  <a:srgbClr val="FF0000"/>
                </a:solidFill>
                <a:latin typeface="Arial" panose="020B0604020202020204" pitchFamily="34" charset="0"/>
                <a:ea typeface="华文细黑" panose="02010600040101010101" pitchFamily="2" charset="-122"/>
              </a:rPr>
              <a:t>’</a:t>
            </a:r>
            <a:r>
              <a:rPr lang="en-US" altLang="x-none" sz="2800" u="sng" dirty="0">
                <a:solidFill>
                  <a:srgbClr val="FF0000"/>
                </a:solidFill>
                <a:latin typeface="华文细黑" panose="02010600040101010101" pitchFamily="2" charset="-122"/>
                <a:ea typeface="华文细黑" panose="02010600040101010101" pitchFamily="2" charset="-122"/>
              </a:rPr>
              <a:t>80s：</a:t>
            </a:r>
            <a:r>
              <a:rPr lang="zh-CN" altLang="en-US" sz="2800" u="sng" dirty="0">
                <a:solidFill>
                  <a:srgbClr val="FF0000"/>
                </a:solidFill>
                <a:latin typeface="华文细黑" panose="02010600040101010101" pitchFamily="2" charset="-122"/>
                <a:ea typeface="华文细黑" panose="02010600040101010101" pitchFamily="2" charset="-122"/>
              </a:rPr>
              <a:t>商用关系数据库管理系统的兴起</a:t>
            </a:r>
            <a:endParaRPr lang="zh-CN" altLang="en-US" sz="2800" u="sng" dirty="0">
              <a:solidFill>
                <a:srgbClr val="FF0000"/>
              </a:solidFill>
              <a:latin typeface="华文细黑" panose="02010600040101010101" pitchFamily="2" charset="-122"/>
              <a:ea typeface="华文细黑" panose="02010600040101010101" pitchFamily="2" charset="-122"/>
            </a:endParaRPr>
          </a:p>
          <a:p>
            <a:pPr lvl="1" eaLnBrk="1" hangingPunct="1"/>
            <a:r>
              <a:rPr lang="en-US" altLang="x-none" sz="2800" dirty="0">
                <a:latin typeface="华文细黑" panose="02010600040101010101" pitchFamily="2" charset="-122"/>
                <a:ea typeface="华文细黑" panose="02010600040101010101" pitchFamily="2" charset="-122"/>
              </a:rPr>
              <a:t>DBMS</a:t>
            </a:r>
            <a:r>
              <a:rPr lang="zh-CN" altLang="en-US" sz="2800" dirty="0">
                <a:latin typeface="华文细黑" panose="02010600040101010101" pitchFamily="2" charset="-122"/>
                <a:ea typeface="华文细黑" panose="02010600040101010101" pitchFamily="2" charset="-122"/>
              </a:rPr>
              <a:t>在</a:t>
            </a:r>
            <a:r>
              <a:rPr lang="en-US" altLang="x-none" sz="2800" dirty="0">
                <a:latin typeface="华文细黑" panose="02010600040101010101" pitchFamily="2" charset="-122"/>
                <a:ea typeface="华文细黑" panose="02010600040101010101" pitchFamily="2" charset="-122"/>
              </a:rPr>
              <a:t>PC</a:t>
            </a:r>
            <a:r>
              <a:rPr lang="zh-CN" altLang="en-US" sz="2800" dirty="0">
                <a:latin typeface="华文细黑" panose="02010600040101010101" pitchFamily="2" charset="-122"/>
                <a:ea typeface="华文细黑" panose="02010600040101010101" pitchFamily="2" charset="-122"/>
              </a:rPr>
              <a:t>平台上的实现</a:t>
            </a:r>
            <a:endParaRPr lang="zh-CN" altLang="en-US" sz="2800" dirty="0">
              <a:latin typeface="华文细黑" panose="02010600040101010101" pitchFamily="2" charset="-122"/>
              <a:ea typeface="华文细黑" panose="02010600040101010101" pitchFamily="2" charset="-122"/>
            </a:endParaRPr>
          </a:p>
          <a:p>
            <a:pPr lvl="2" eaLnBrk="1" hangingPunct="1">
              <a:buNone/>
            </a:pPr>
            <a:r>
              <a:rPr lang="en-US" altLang="x-none" sz="2800" dirty="0">
                <a:latin typeface="华文细黑" panose="02010600040101010101" pitchFamily="2" charset="-122"/>
                <a:ea typeface="华文细黑" panose="02010600040101010101" pitchFamily="2" charset="-122"/>
              </a:rPr>
              <a:t>DBASE (Foxbase, Foxpro</a:t>
            </a:r>
            <a:r>
              <a:rPr lang="zh-CN" altLang="en-US" sz="2800" dirty="0">
                <a:latin typeface="华文细黑" panose="02010600040101010101" pitchFamily="2" charset="-122"/>
                <a:ea typeface="华文细黑" panose="02010600040101010101" pitchFamily="2" charset="-122"/>
              </a:rPr>
              <a:t>等)，</a:t>
            </a:r>
            <a:r>
              <a:rPr lang="en-US" altLang="x-none" sz="2800" dirty="0">
                <a:latin typeface="华文细黑" panose="02010600040101010101" pitchFamily="2" charset="-122"/>
                <a:ea typeface="华文细黑" panose="02010600040101010101" pitchFamily="2" charset="-122"/>
              </a:rPr>
              <a:t>PARADOX </a:t>
            </a:r>
            <a:r>
              <a:rPr lang="en-US" altLang="x-none" sz="2800" dirty="0">
                <a:latin typeface="Arial" panose="020B0604020202020204" pitchFamily="34" charset="0"/>
                <a:ea typeface="华文细黑" panose="02010600040101010101" pitchFamily="2" charset="-122"/>
              </a:rPr>
              <a:t>……</a:t>
            </a:r>
            <a:endParaRPr lang="en-US" altLang="x-none" sz="2800" dirty="0">
              <a:latin typeface="华文细黑" panose="02010600040101010101" pitchFamily="2" charset="-122"/>
              <a:ea typeface="华文细黑" panose="02010600040101010101" pitchFamily="2" charset="-122"/>
            </a:endParaRPr>
          </a:p>
          <a:p>
            <a:pPr lvl="2" eaLnBrk="1" hangingPunct="1"/>
            <a:endParaRPr lang="en-US" altLang="x-none" sz="1400" dirty="0">
              <a:latin typeface="华文细黑" panose="02010600040101010101" pitchFamily="2" charset="-122"/>
              <a:ea typeface="华文细黑" panose="02010600040101010101" pitchFamily="2" charset="-122"/>
            </a:endParaRPr>
          </a:p>
          <a:p>
            <a:pPr lvl="1" eaLnBrk="1" hangingPunct="1"/>
            <a:r>
              <a:rPr lang="en-US" altLang="x-none" sz="2800" dirty="0">
                <a:latin typeface="华文细黑" panose="02010600040101010101" pitchFamily="2" charset="-122"/>
                <a:ea typeface="华文细黑" panose="02010600040101010101" pitchFamily="2" charset="-122"/>
              </a:rPr>
              <a:t>1983：</a:t>
            </a:r>
            <a:r>
              <a:rPr lang="zh-CN" altLang="en-US" sz="2800" dirty="0">
                <a:latin typeface="华文细黑" panose="02010600040101010101" pitchFamily="2" charset="-122"/>
                <a:ea typeface="华文细黑" panose="02010600040101010101" pitchFamily="2" charset="-122"/>
              </a:rPr>
              <a:t>商用关系数据库管理系统的出现与流行</a:t>
            </a:r>
            <a:endParaRPr lang="zh-CN" altLang="en-US" sz="2800" dirty="0">
              <a:latin typeface="华文细黑" panose="02010600040101010101" pitchFamily="2" charset="-122"/>
              <a:ea typeface="华文细黑" panose="02010600040101010101" pitchFamily="2" charset="-122"/>
            </a:endParaRPr>
          </a:p>
          <a:p>
            <a:pPr lvl="2" eaLnBrk="1" hangingPunct="1">
              <a:buNone/>
            </a:pPr>
            <a:r>
              <a:rPr lang="en-US" altLang="x-none" sz="2800" dirty="0">
                <a:latin typeface="华文细黑" panose="02010600040101010101" pitchFamily="2" charset="-122"/>
                <a:ea typeface="华文细黑" panose="02010600040101010101" pitchFamily="2" charset="-122"/>
              </a:rPr>
              <a:t>DB2, ORACLE, SYBASE, INFORMIX, </a:t>
            </a:r>
            <a:r>
              <a:rPr lang="en-US" altLang="x-none" sz="2800" dirty="0">
                <a:latin typeface="Arial" panose="020B0604020202020204" pitchFamily="34" charset="0"/>
                <a:ea typeface="华文细黑" panose="02010600040101010101" pitchFamily="2" charset="-122"/>
              </a:rPr>
              <a:t>……</a:t>
            </a:r>
            <a:endParaRPr lang="en-US" altLang="x-none" sz="2800" dirty="0">
              <a:latin typeface="华文细黑" panose="02010600040101010101" pitchFamily="2" charset="-122"/>
              <a:ea typeface="华文细黑" panose="02010600040101010101" pitchFamily="2" charset="-122"/>
            </a:endParaRPr>
          </a:p>
          <a:p>
            <a:pPr lvl="2" eaLnBrk="1" hangingPunct="1"/>
            <a:endParaRPr lang="en-US" altLang="x-none" sz="1400" dirty="0">
              <a:latin typeface="华文细黑" panose="02010600040101010101" pitchFamily="2" charset="-122"/>
              <a:ea typeface="华文细黑" panose="02010600040101010101" pitchFamily="2" charset="-122"/>
            </a:endParaRPr>
          </a:p>
          <a:p>
            <a:pPr lvl="1" eaLnBrk="1" hangingPunct="1"/>
            <a:r>
              <a:rPr lang="en-US" altLang="x-none" sz="2800" dirty="0">
                <a:latin typeface="华文细黑" panose="02010600040101010101" pitchFamily="2" charset="-122"/>
                <a:ea typeface="华文细黑" panose="02010600040101010101" pitchFamily="2" charset="-122"/>
              </a:rPr>
              <a:t>1985：</a:t>
            </a:r>
            <a:endParaRPr lang="en-US" altLang="x-none" sz="2800" dirty="0">
              <a:latin typeface="华文细黑" panose="02010600040101010101" pitchFamily="2" charset="-122"/>
              <a:ea typeface="华文细黑" panose="02010600040101010101" pitchFamily="2" charset="-122"/>
            </a:endParaRPr>
          </a:p>
          <a:p>
            <a:pPr lvl="2" eaLnBrk="1" hangingPunct="1">
              <a:buNone/>
            </a:pPr>
            <a:r>
              <a:rPr lang="zh-CN" altLang="en-US" sz="2800" dirty="0">
                <a:latin typeface="华文细黑" panose="02010600040101010101" pitchFamily="2" charset="-122"/>
                <a:ea typeface="华文细黑" panose="02010600040101010101" pitchFamily="2" charset="-122"/>
              </a:rPr>
              <a:t>发布最初的</a:t>
            </a:r>
            <a:r>
              <a:rPr lang="en-US" altLang="x-none" sz="2800" dirty="0">
                <a:latin typeface="华文细黑" panose="02010600040101010101" pitchFamily="2" charset="-122"/>
                <a:ea typeface="华文细黑" panose="02010600040101010101" pitchFamily="2" charset="-122"/>
              </a:rPr>
              <a:t>SQL</a:t>
            </a:r>
            <a:r>
              <a:rPr lang="zh-CN" altLang="en-US" sz="2800" dirty="0">
                <a:latin typeface="华文细黑" panose="02010600040101010101" pitchFamily="2" charset="-122"/>
                <a:ea typeface="华文细黑" panose="02010600040101010101" pitchFamily="2" charset="-122"/>
              </a:rPr>
              <a:t>标准</a:t>
            </a:r>
            <a:endParaRPr lang="zh-CN" altLang="en-US" sz="2800" dirty="0">
              <a:latin typeface="华文细黑" panose="02010600040101010101" pitchFamily="2" charset="-122"/>
              <a:ea typeface="华文细黑" panose="02010600040101010101" pitchFamily="2" charset="-122"/>
            </a:endParaRPr>
          </a:p>
        </p:txBody>
      </p:sp>
      <p:sp>
        <p:nvSpPr>
          <p:cNvPr id="14131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336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42338" name="Rectangle 3"/>
          <p:cNvSpPr>
            <a:spLocks noGrp="1"/>
          </p:cNvSpPr>
          <p:nvPr>
            <p:ph idx="4294967295"/>
          </p:nvPr>
        </p:nvSpPr>
        <p:spPr>
          <a:xfrm>
            <a:off x="609600" y="838200"/>
            <a:ext cx="8077200" cy="5638800"/>
          </a:xfrm>
        </p:spPr>
        <p:txBody>
          <a:bodyPr wrap="square" anchor="t"/>
          <a:p>
            <a:pPr lvl="1" eaLnBrk="1" hangingPunct="1"/>
            <a:r>
              <a:rPr lang="zh-CN" altLang="en-US" sz="2800" dirty="0">
                <a:latin typeface="华文细黑" panose="02010600040101010101" pitchFamily="2" charset="-122"/>
                <a:ea typeface="华文细黑" panose="02010600040101010101" pitchFamily="2" charset="-122"/>
              </a:rPr>
              <a:t>其它方向：</a:t>
            </a:r>
            <a:endParaRPr lang="zh-CN" altLang="en-US" sz="2800" dirty="0">
              <a:latin typeface="华文细黑" panose="02010600040101010101" pitchFamily="2" charset="-122"/>
              <a:ea typeface="华文细黑" panose="02010600040101010101" pitchFamily="2" charset="-122"/>
            </a:endParaRPr>
          </a:p>
          <a:p>
            <a:pPr lvl="2" eaLnBrk="1" hangingPunct="1"/>
            <a:r>
              <a:rPr lang="en-US" altLang="x-none" sz="2800" dirty="0">
                <a:latin typeface="华文细黑" panose="02010600040101010101" pitchFamily="2" charset="-122"/>
                <a:ea typeface="华文细黑" panose="02010600040101010101" pitchFamily="2" charset="-122"/>
              </a:rPr>
              <a:t>Expert Database Systems</a:t>
            </a:r>
            <a:endParaRPr lang="en-US" altLang="x-none" sz="2800" dirty="0">
              <a:latin typeface="华文细黑" panose="02010600040101010101" pitchFamily="2" charset="-122"/>
              <a:ea typeface="华文细黑" panose="02010600040101010101" pitchFamily="2" charset="-122"/>
            </a:endParaRPr>
          </a:p>
          <a:p>
            <a:pPr lvl="2" eaLnBrk="1" hangingPunct="1"/>
            <a:r>
              <a:rPr lang="en-US" altLang="x-none" sz="2800" dirty="0">
                <a:latin typeface="华文细黑" panose="02010600040101010101" pitchFamily="2" charset="-122"/>
                <a:ea typeface="华文细黑" panose="02010600040101010101" pitchFamily="2" charset="-122"/>
              </a:rPr>
              <a:t>Object-oriented DBMSs</a:t>
            </a:r>
            <a:endParaRPr lang="en-US" altLang="x-none" sz="2800" dirty="0">
              <a:latin typeface="华文细黑" panose="02010600040101010101" pitchFamily="2" charset="-122"/>
              <a:ea typeface="华文细黑" panose="02010600040101010101" pitchFamily="2" charset="-122"/>
            </a:endParaRPr>
          </a:p>
        </p:txBody>
      </p:sp>
      <p:sp>
        <p:nvSpPr>
          <p:cNvPr id="14233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438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7410" name="Rectangle 3"/>
          <p:cNvSpPr>
            <a:spLocks noGrp="1"/>
          </p:cNvSpPr>
          <p:nvPr>
            <p:ph idx="4294967295"/>
          </p:nvPr>
        </p:nvSpPr>
        <p:spPr>
          <a:xfrm>
            <a:off x="685800" y="838200"/>
            <a:ext cx="7772400" cy="5638800"/>
          </a:xfrm>
        </p:spPr>
        <p:txBody>
          <a:bodyPr wrap="square" anchor="t"/>
          <a:p>
            <a:pPr eaLnBrk="1" hangingPunct="1"/>
            <a:r>
              <a:rPr lang="zh-CN" altLang="en-US" sz="2800" dirty="0">
                <a:solidFill>
                  <a:srgbClr val="FF0000"/>
                </a:solidFill>
              </a:rPr>
              <a:t>逻辑数据模型 </a:t>
            </a:r>
            <a:r>
              <a:rPr lang="zh-CN" altLang="en-US" sz="2800" dirty="0">
                <a:latin typeface="Arial" panose="020B0604020202020204" pitchFamily="34" charset="0"/>
              </a:rPr>
              <a:t>(logical data model)</a:t>
            </a:r>
            <a:endParaRPr lang="zh-CN" altLang="en-US" sz="2800" dirty="0">
              <a:latin typeface="Arial" panose="020B0604020202020204" pitchFamily="34" charset="0"/>
            </a:endParaRPr>
          </a:p>
          <a:p>
            <a:pPr lvl="1" eaLnBrk="1" hangingPunct="1"/>
            <a:r>
              <a:rPr lang="zh-CN" altLang="en-US" sz="2800" dirty="0"/>
              <a:t>着重于数据模型在数据库系统一级的实现，即利用具体的</a:t>
            </a:r>
            <a:r>
              <a:rPr lang="en-US" altLang="x-none" sz="2800" dirty="0"/>
              <a:t>DBMS</a:t>
            </a:r>
            <a:r>
              <a:rPr lang="zh-CN" altLang="en-US" sz="2800" dirty="0"/>
              <a:t>所提供的工具（</a:t>
            </a:r>
            <a:r>
              <a:rPr lang="en-US" altLang="x-none" sz="2800" dirty="0"/>
              <a:t>DDL）</a:t>
            </a:r>
            <a:r>
              <a:rPr lang="zh-CN" altLang="en-US" sz="2800" dirty="0"/>
              <a:t>来定义的数据模型。</a:t>
            </a:r>
            <a:endParaRPr lang="zh-CN" altLang="en-US" sz="2800" dirty="0"/>
          </a:p>
          <a:p>
            <a:pPr lvl="2" eaLnBrk="1" hangingPunct="1"/>
            <a:r>
              <a:rPr lang="zh-CN" altLang="en-US" sz="2800" dirty="0"/>
              <a:t>是一种面向数据库系统的模型，概念数据模型只有在转换成逻辑数据模型后才能在数据库中得以表示。</a:t>
            </a:r>
            <a:endParaRPr lang="zh-CN" altLang="en-US" sz="2800" dirty="0"/>
          </a:p>
          <a:p>
            <a:pPr lvl="2" eaLnBrk="1" hangingPunct="1"/>
            <a:r>
              <a:rPr lang="zh-CN" altLang="en-US" sz="2800" dirty="0"/>
              <a:t>是一个中介模型，具有承上启下的作用。</a:t>
            </a:r>
            <a:endParaRPr lang="zh-CN" altLang="en-US" sz="2800" dirty="0"/>
          </a:p>
        </p:txBody>
      </p:sp>
      <p:sp>
        <p:nvSpPr>
          <p:cNvPr id="1741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741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1026"/>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43362" name="Rectangle 1027"/>
          <p:cNvSpPr>
            <a:spLocks noGrp="1"/>
          </p:cNvSpPr>
          <p:nvPr>
            <p:ph idx="4294967295"/>
          </p:nvPr>
        </p:nvSpPr>
        <p:spPr>
          <a:xfrm>
            <a:off x="685800" y="838200"/>
            <a:ext cx="7772400" cy="3048000"/>
          </a:xfrm>
        </p:spPr>
        <p:txBody>
          <a:bodyPr wrap="square" anchor="t"/>
          <a:p>
            <a:pPr eaLnBrk="1" hangingPunct="1">
              <a:lnSpc>
                <a:spcPct val="100000"/>
              </a:lnSpc>
            </a:pPr>
            <a:r>
              <a:rPr lang="en-US" altLang="x-none" sz="2800" u="sng" dirty="0">
                <a:solidFill>
                  <a:srgbClr val="FF0000"/>
                </a:solidFill>
                <a:latin typeface="华文细黑" panose="02010600040101010101" pitchFamily="2" charset="-122"/>
                <a:ea typeface="华文细黑" panose="02010600040101010101" pitchFamily="2" charset="-122"/>
              </a:rPr>
              <a:t>The </a:t>
            </a:r>
            <a:r>
              <a:rPr lang="en-US" altLang="x-none" sz="2800" u="sng" dirty="0">
                <a:solidFill>
                  <a:srgbClr val="FF0000"/>
                </a:solidFill>
                <a:latin typeface="Arial" panose="020B0604020202020204" pitchFamily="34" charset="0"/>
                <a:ea typeface="华文细黑" panose="02010600040101010101" pitchFamily="2" charset="-122"/>
              </a:rPr>
              <a:t>’</a:t>
            </a:r>
            <a:r>
              <a:rPr lang="en-US" altLang="x-none" sz="2800" u="sng" dirty="0">
                <a:solidFill>
                  <a:srgbClr val="FF0000"/>
                </a:solidFill>
                <a:latin typeface="华文细黑" panose="02010600040101010101" pitchFamily="2" charset="-122"/>
                <a:ea typeface="华文细黑" panose="02010600040101010101" pitchFamily="2" charset="-122"/>
              </a:rPr>
              <a:t>90s</a:t>
            </a:r>
            <a:endParaRPr lang="en-US" altLang="x-none" sz="2800" u="sng" dirty="0">
              <a:solidFill>
                <a:srgbClr val="FF0000"/>
              </a:solidFill>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专用数据库系统</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buNone/>
            </a:pPr>
            <a:r>
              <a:rPr lang="en-US" altLang="x-none" sz="2800" dirty="0">
                <a:latin typeface="华文细黑" panose="02010600040101010101" pitchFamily="2" charset="-122"/>
                <a:ea typeface="华文细黑" panose="02010600040101010101" pitchFamily="2" charset="-122"/>
              </a:rPr>
              <a:t>spatial, temporal, multimedia data, </a:t>
            </a:r>
            <a:r>
              <a:rPr lang="en-US" altLang="x-none" sz="2800" dirty="0">
                <a:latin typeface="Arial" panose="020B0604020202020204" pitchFamily="34" charset="0"/>
                <a:ea typeface="华文细黑" panose="02010600040101010101" pitchFamily="2" charset="-122"/>
              </a:rPr>
              <a:t>……</a:t>
            </a: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商用面向对象数据库管理系统</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对象关系数据库管理系统</a:t>
            </a:r>
            <a:endParaRPr lang="zh-CN" altLang="en-US" sz="2800" dirty="0">
              <a:latin typeface="华文细黑" panose="02010600040101010101" pitchFamily="2" charset="-122"/>
              <a:ea typeface="华文细黑" panose="02010600040101010101" pitchFamily="2" charset="-122"/>
            </a:endParaRPr>
          </a:p>
        </p:txBody>
      </p:sp>
      <p:sp>
        <p:nvSpPr>
          <p:cNvPr id="14336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541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5414" name="Rectangle 1028"/>
          <p:cNvSpPr/>
          <p:nvPr/>
        </p:nvSpPr>
        <p:spPr>
          <a:xfrm>
            <a:off x="685800" y="4178300"/>
            <a:ext cx="7772400" cy="1987550"/>
          </a:xfrm>
          <a:prstGeom prst="rect">
            <a:avLst/>
          </a:prstGeom>
          <a:noFill/>
          <a:ln w="9525">
            <a:noFill/>
          </a:ln>
        </p:spPr>
        <p:txBody>
          <a:bodyPr anchor="t"/>
          <a:p>
            <a:pPr marL="342900" indent="-342900">
              <a:spcBef>
                <a:spcPct val="20000"/>
              </a:spcBef>
              <a:buFont typeface="Wingdings" panose="05000000000000000000" pitchFamily="2" charset="2"/>
              <a:buChar char="q"/>
            </a:pPr>
            <a:r>
              <a:rPr lang="zh-CN" altLang="en-US" sz="2800" b="1" u="sng" dirty="0">
                <a:solidFill>
                  <a:srgbClr val="FF0000"/>
                </a:solidFill>
                <a:latin typeface="华文细黑" panose="02010600040101010101" pitchFamily="2" charset="-122"/>
                <a:ea typeface="华文细黑" panose="02010600040101010101" pitchFamily="2" charset="-122"/>
              </a:rPr>
              <a:t>新世纪以来</a:t>
            </a:r>
            <a:endParaRPr lang="en-US" altLang="x-none" sz="2800" b="1" u="sng" dirty="0">
              <a:solidFill>
                <a:srgbClr val="FF0000"/>
              </a:solidFill>
              <a:latin typeface="华文细黑" panose="02010600040101010101" pitchFamily="2" charset="-122"/>
              <a:ea typeface="华文细黑" panose="02010600040101010101" pitchFamily="2" charset="-122"/>
            </a:endParaRPr>
          </a:p>
          <a:p>
            <a:pPr marL="742950" lvl="1" indent="-285750" algn="l" eaLnBrk="1" hangingPunct="1">
              <a:spcBef>
                <a:spcPct val="20000"/>
              </a:spcBef>
              <a:buFont typeface="Wingdings" panose="05000000000000000000" pitchFamily="2" charset="2"/>
              <a:buChar char="Ø"/>
            </a:pPr>
            <a:r>
              <a:rPr lang="zh-CN" altLang="en-US" sz="2800" b="1" dirty="0">
                <a:latin typeface="华文细黑" panose="02010600040101010101" pitchFamily="2" charset="-122"/>
                <a:ea typeface="华文细黑" panose="02010600040101010101" pitchFamily="2" charset="-122"/>
              </a:rPr>
              <a:t>数据仓库, 安全数据库, </a:t>
            </a:r>
            <a:r>
              <a:rPr lang="en-US" altLang="x-none" sz="2800" b="1" dirty="0">
                <a:latin typeface="华文细黑" panose="02010600040101010101" pitchFamily="2" charset="-122"/>
                <a:ea typeface="华文细黑" panose="02010600040101010101" pitchFamily="2" charset="-122"/>
              </a:rPr>
              <a:t>XML</a:t>
            </a:r>
            <a:r>
              <a:rPr lang="zh-CN" altLang="en-US" sz="2800" b="1" dirty="0">
                <a:latin typeface="华文细黑" panose="02010600040101010101" pitchFamily="2" charset="-122"/>
                <a:ea typeface="华文细黑" panose="02010600040101010101" pitchFamily="2" charset="-122"/>
              </a:rPr>
              <a:t>数据库, 嵌入式、移动、实时、内存、</a:t>
            </a:r>
            <a:r>
              <a:rPr lang="zh-CN" altLang="en-US" sz="2800" b="1" dirty="0">
                <a:latin typeface="Arial" panose="020B0604020202020204" pitchFamily="34" charset="0"/>
                <a:ea typeface="华文细黑" panose="02010600040101010101" pitchFamily="2" charset="-122"/>
              </a:rPr>
              <a:t>……</a:t>
            </a:r>
            <a:endParaRPr lang="zh-CN" altLang="en-US" sz="2800" b="1" dirty="0">
              <a:latin typeface="Arial" panose="020B0604020202020204" pitchFamily="34" charset="0"/>
              <a:ea typeface="华文细黑" panose="02010600040101010101" pitchFamily="2" charset="-122"/>
            </a:endParaRPr>
          </a:p>
          <a:p>
            <a:pPr marL="742950" lvl="1" indent="-285750" algn="l" eaLnBrk="1" hangingPunct="1">
              <a:spcBef>
                <a:spcPct val="20000"/>
              </a:spcBef>
              <a:buFont typeface="Wingdings" panose="05000000000000000000" pitchFamily="2" charset="2"/>
              <a:buChar char="Ø"/>
            </a:pPr>
            <a:r>
              <a:rPr lang="zh-CN" altLang="en-US" sz="2800" b="1" dirty="0">
                <a:latin typeface="华文细黑" panose="02010600040101010101" pitchFamily="2" charset="-122"/>
                <a:ea typeface="华文细黑" panose="02010600040101010101" pitchFamily="2" charset="-122"/>
              </a:rPr>
              <a:t>NoSQL ......</a:t>
            </a:r>
            <a:endParaRPr lang="en-US" altLang="x-none" sz="2800" b="1"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linds(horizontal)">
                                      <p:cBhvr>
                                        <p:cTn id="7" dur="500"/>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p:cNvSpPr>
          <p:nvPr>
            <p:ph type="title"/>
          </p:nvPr>
        </p:nvSpPr>
        <p:spPr/>
        <p:txBody>
          <a:bodyPr wrap="square" tIns="0" bIns="0" anchor="ctr"/>
          <a:p>
            <a:pPr eaLnBrk="1" hangingPunct="1"/>
            <a:r>
              <a:rPr lang="en-US" altLang="zh-CN"/>
              <a:t>2.4 </a:t>
            </a:r>
            <a:r>
              <a:rPr lang="zh-CN" altLang="en-US"/>
              <a:t>信息世界与逻辑模型</a:t>
            </a:r>
            <a:endParaRPr lang="zh-CN" altLang="en-US"/>
          </a:p>
        </p:txBody>
      </p:sp>
      <p:sp>
        <p:nvSpPr>
          <p:cNvPr id="144386" name="Rectangle 3"/>
          <p:cNvSpPr>
            <a:spLocks noGrp="1"/>
          </p:cNvSpPr>
          <p:nvPr>
            <p:ph idx="4294967295"/>
          </p:nvPr>
        </p:nvSpPr>
        <p:spPr/>
        <p:txBody>
          <a:bodyPr wrap="square" anchor="t"/>
          <a:p>
            <a:pPr eaLnBrk="1" hangingPunct="1"/>
            <a:r>
              <a:rPr lang="zh-CN" altLang="en-US" sz="2800">
                <a:solidFill>
                  <a:schemeClr val="tx1"/>
                </a:solidFill>
                <a:ea typeface="华文细黑" panose="02010600040101010101" pitchFamily="2" charset="-122"/>
              </a:rPr>
              <a:t>概念模型与逻辑模型对应关系表</a:t>
            </a:r>
            <a:endParaRPr lang="zh-CN" altLang="en-US" sz="2800">
              <a:solidFill>
                <a:schemeClr val="tx1"/>
              </a:solidFill>
              <a:ea typeface="华文细黑" panose="02010600040101010101" pitchFamily="2" charset="-122"/>
            </a:endParaRPr>
          </a:p>
        </p:txBody>
      </p:sp>
      <p:sp>
        <p:nvSpPr>
          <p:cNvPr id="14438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643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146438" name="表格 146437"/>
          <p:cNvGraphicFramePr/>
          <p:nvPr/>
        </p:nvGraphicFramePr>
        <p:xfrm>
          <a:off x="0" y="2133600"/>
          <a:ext cx="9144000" cy="2438400"/>
        </p:xfrm>
        <a:graphic>
          <a:graphicData uri="http://schemas.openxmlformats.org/drawingml/2006/table">
            <a:tbl>
              <a:tblPr/>
              <a:tblGrid>
                <a:gridCol w="1152525"/>
                <a:gridCol w="1249363"/>
                <a:gridCol w="1250950"/>
                <a:gridCol w="1036637"/>
                <a:gridCol w="1711325"/>
                <a:gridCol w="1649413"/>
                <a:gridCol w="1093787"/>
              </a:tblGrid>
              <a:tr h="1219200">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概念</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AEAEA">
                        <a:alpha val="100000"/>
                      </a:srgbClr>
                    </a:solidFill>
                  </a:tcPr>
                </a:tc>
                <a:tc gridSpan="3">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en-US" altLang="x-none" sz="2800" dirty="0">
                          <a:latin typeface="华文细黑" panose="02010600040101010101" pitchFamily="2" charset="-122"/>
                          <a:ea typeface="华文细黑" panose="02010600040101010101" pitchFamily="2" charset="-122"/>
                        </a:rPr>
                        <a:t>E－R</a:t>
                      </a:r>
                      <a:r>
                        <a:rPr lang="zh-CN" altLang="en-US" sz="2800" dirty="0">
                          <a:latin typeface="华文细黑" panose="02010600040101010101" pitchFamily="2" charset="-122"/>
                          <a:ea typeface="华文细黑" panose="02010600040101010101" pitchFamily="2" charset="-122"/>
                        </a:rPr>
                        <a:t>模型</a:t>
                      </a:r>
                      <a:endParaRPr lang="zh-CN" altLang="en-US" sz="2800" dirty="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en-US" altLang="x-none" sz="2800" dirty="0">
                          <a:latin typeface="华文细黑" panose="02010600040101010101" pitchFamily="2" charset="-122"/>
                          <a:ea typeface="华文细黑" panose="02010600040101010101" pitchFamily="2" charset="-122"/>
                        </a:rPr>
                        <a:t>EE－R</a:t>
                      </a:r>
                      <a:endParaRPr lang="en-US" altLang="x-none" sz="2800" dirty="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dirty="0">
                          <a:latin typeface="华文细黑" panose="02010600040101010101" pitchFamily="2" charset="-122"/>
                          <a:ea typeface="华文细黑" panose="02010600040101010101" pitchFamily="2" charset="-122"/>
                        </a:rPr>
                        <a:t>模型</a:t>
                      </a:r>
                      <a:endParaRPr lang="zh-CN" altLang="en-US" sz="2800" dirty="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面向对象</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谓词</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19200">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逻辑</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层次</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网状</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关系</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对象关系</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面向对象</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20000"/>
                        </a:lnSpc>
                        <a:spcBef>
                          <a:spcPct val="20000"/>
                        </a:spcBef>
                        <a:spcAft>
                          <a:spcPct val="0"/>
                        </a:spcAft>
                        <a:buFont typeface="Wingdings" panose="05000000000000000000" pitchFamily="2" charset="2"/>
                        <a:buChar char="q"/>
                        <a:defRPr sz="2000" b="1" i="0" u="none" kern="1200" baseline="0">
                          <a:solidFill>
                            <a:schemeClr val="accent2"/>
                          </a:solidFill>
                          <a:latin typeface="Times New Roman" panose="02020603050405020304" pitchFamily="2" charset="0"/>
                          <a:ea typeface="宋体" panose="02010600030101010101" pitchFamily="2" charset="-122"/>
                        </a:defRPr>
                      </a:lvl1pPr>
                      <a:lvl2pPr marL="742950" lvl="1" indent="-285750" algn="l">
                        <a:defRPr sz="2000" kern="1200">
                          <a:solidFill>
                            <a:schemeClr val="tx1"/>
                          </a:solidFill>
                        </a:defRPr>
                      </a:lvl2pPr>
                      <a:lvl3pPr marL="1143000" lvl="2" indent="-228600" algn="l">
                        <a:defRPr sz="2000" kern="1200">
                          <a:solidFill>
                            <a:schemeClr val="accent2"/>
                          </a:solidFill>
                        </a:defRPr>
                      </a:lvl3pPr>
                      <a:lvl4pPr marL="1600200" lvl="3" indent="-228600" algn="l">
                        <a:defRPr sz="2000" kern="1200">
                          <a:solidFill>
                            <a:schemeClr val="tx1"/>
                          </a:solidFill>
                        </a:defRPr>
                      </a:lvl4pPr>
                      <a:lvl5pPr marL="2057400" lvl="4" indent="-228600" algn="l">
                        <a:defRPr sz="1800" kern="1200">
                          <a:solidFill>
                            <a:schemeClr val="accent2"/>
                          </a:solidFill>
                        </a:defRPr>
                      </a:lvl5pPr>
                    </a:lstStyle>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谓词</a:t>
                      </a:r>
                      <a:endParaRPr lang="zh-CN" altLang="en-US" sz="2800">
                        <a:latin typeface="华文细黑" panose="02010600040101010101" pitchFamily="2" charset="-122"/>
                        <a:ea typeface="华文细黑" panose="02010600040101010101" pitchFamily="2" charset="-122"/>
                      </a:endParaRPr>
                    </a:p>
                    <a:p>
                      <a:pPr marL="0" lvl="0" indent="0" algn="ctr" eaLnBrk="1" hangingPunct="1">
                        <a:spcBef>
                          <a:spcPct val="0"/>
                        </a:spcBef>
                        <a:buNone/>
                      </a:pPr>
                      <a:r>
                        <a:rPr lang="zh-CN" altLang="en-US" sz="2800">
                          <a:latin typeface="华文细黑" panose="02010600040101010101" pitchFamily="2" charset="-122"/>
                          <a:ea typeface="华文细黑" panose="02010600040101010101" pitchFamily="2" charset="-122"/>
                        </a:rPr>
                        <a:t>模型</a:t>
                      </a:r>
                      <a:endParaRPr lang="zh-CN" altLang="en-US" sz="2800">
                        <a:latin typeface="华文细黑" panose="02010600040101010101" pitchFamily="2" charset="-122"/>
                        <a:ea typeface="华文细黑" panose="0201060004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45410" name="Rectangle 3"/>
          <p:cNvSpPr>
            <a:spLocks noGrp="1"/>
          </p:cNvSpPr>
          <p:nvPr>
            <p:ph idx="4294967295"/>
          </p:nvPr>
        </p:nvSpPr>
        <p:spPr>
          <a:xfrm>
            <a:off x="304800" y="914400"/>
            <a:ext cx="8534400" cy="5715000"/>
          </a:xfrm>
        </p:spPr>
        <p:txBody>
          <a:bodyPr wrap="square" anchor="t"/>
          <a:p>
            <a:pPr eaLnBrk="1" hangingPunct="1"/>
            <a:r>
              <a:rPr lang="zh-CN" altLang="en-US" sz="2800" dirty="0">
                <a:latin typeface="Arial" panose="020B0604020202020204" pitchFamily="34" charset="0"/>
                <a:ea typeface="华文细黑" panose="02010600040101010101" pitchFamily="2" charset="-122"/>
              </a:rPr>
              <a:t>关系模型(</a:t>
            </a:r>
            <a:r>
              <a:rPr lang="en-US" altLang="x-none" sz="2800" dirty="0">
                <a:latin typeface="Arial" panose="020B0604020202020204" pitchFamily="34" charset="0"/>
                <a:ea typeface="华文细黑" panose="02010600040101010101" pitchFamily="2" charset="-122"/>
              </a:rPr>
              <a:t>Relational model)</a:t>
            </a:r>
            <a:r>
              <a:rPr lang="zh-CN" altLang="en-US" sz="2800" dirty="0">
                <a:latin typeface="Arial" panose="020B0604020202020204" pitchFamily="34" charset="0"/>
                <a:ea typeface="华文细黑" panose="02010600040101010101" pitchFamily="2" charset="-122"/>
              </a:rPr>
              <a:t>是完全不同于层次模型和网状模型的一种新的逻辑模型。</a:t>
            </a:r>
            <a:endParaRPr lang="zh-CN" altLang="en-US" sz="2800" dirty="0">
              <a:latin typeface="Arial" panose="020B0604020202020204" pitchFamily="34" charset="0"/>
              <a:ea typeface="华文细黑" panose="02010600040101010101" pitchFamily="2" charset="-122"/>
            </a:endParaRPr>
          </a:p>
          <a:p>
            <a:pPr lvl="1" eaLnBrk="1" hangingPunct="1"/>
            <a:r>
              <a:rPr lang="zh-CN" altLang="en-US" sz="2800" dirty="0">
                <a:latin typeface="Arial" panose="020B0604020202020204" pitchFamily="34" charset="0"/>
                <a:ea typeface="华文细黑" panose="02010600040101010101" pitchFamily="2" charset="-122"/>
              </a:rPr>
              <a:t>关系模型的基本数据结构</a:t>
            </a:r>
            <a:endParaRPr lang="zh-CN" altLang="en-US" sz="2800" dirty="0">
              <a:latin typeface="Arial" panose="020B0604020202020204" pitchFamily="34" charset="0"/>
              <a:ea typeface="华文细黑" panose="02010600040101010101" pitchFamily="2" charset="-122"/>
            </a:endParaRPr>
          </a:p>
          <a:p>
            <a:pPr lvl="2" eaLnBrk="1" hangingPunct="1"/>
            <a:r>
              <a:rPr lang="zh-CN" altLang="en-US" sz="2800" dirty="0">
                <a:latin typeface="Arial" panose="020B0604020202020204" pitchFamily="34" charset="0"/>
                <a:ea typeface="华文细黑" panose="02010600040101010101" pitchFamily="2" charset="-122"/>
              </a:rPr>
              <a:t>二维表，简称‘表’ (</a:t>
            </a:r>
            <a:r>
              <a:rPr lang="en-US" altLang="x-none" sz="2800" dirty="0">
                <a:latin typeface="Arial" panose="020B0604020202020204" pitchFamily="34" charset="0"/>
                <a:ea typeface="华文细黑" panose="02010600040101010101" pitchFamily="2" charset="-122"/>
              </a:rPr>
              <a:t>Table)</a:t>
            </a:r>
            <a:endParaRPr lang="en-US" altLang="x-none" sz="2800" dirty="0">
              <a:latin typeface="Arial" panose="020B0604020202020204" pitchFamily="34" charset="0"/>
              <a:ea typeface="华文细黑" panose="02010600040101010101" pitchFamily="2" charset="-122"/>
            </a:endParaRPr>
          </a:p>
          <a:p>
            <a:pPr lvl="2" eaLnBrk="1" hangingPunct="1"/>
            <a:endParaRPr lang="en-US" altLang="x-none" sz="2800" dirty="0">
              <a:latin typeface="Arial" panose="020B0604020202020204" pitchFamily="34" charset="0"/>
              <a:ea typeface="华文细黑" panose="02010600040101010101" pitchFamily="2" charset="-122"/>
            </a:endParaRPr>
          </a:p>
          <a:p>
            <a:pPr lvl="1" eaLnBrk="1" hangingPunct="1"/>
            <a:r>
              <a:rPr lang="zh-CN" altLang="en-US" sz="2800" dirty="0">
                <a:latin typeface="Arial" panose="020B0604020202020204" pitchFamily="34" charset="0"/>
                <a:ea typeface="华文细黑" panose="02010600040101010101" pitchFamily="2" charset="-122"/>
              </a:rPr>
              <a:t>关系模型的数据操纵</a:t>
            </a:r>
            <a:endParaRPr lang="zh-CN" altLang="en-US" sz="2800" dirty="0">
              <a:latin typeface="Arial" panose="020B0604020202020204" pitchFamily="34" charset="0"/>
              <a:ea typeface="华文细黑" panose="02010600040101010101" pitchFamily="2" charset="-122"/>
            </a:endParaRPr>
          </a:p>
          <a:p>
            <a:pPr lvl="2" eaLnBrk="1" hangingPunct="1"/>
            <a:r>
              <a:rPr lang="zh-CN" altLang="en-US" sz="2800" dirty="0">
                <a:latin typeface="Arial" panose="020B0604020202020204" pitchFamily="34" charset="0"/>
                <a:ea typeface="华文细黑" panose="02010600040101010101" pitchFamily="2" charset="-122"/>
              </a:rPr>
              <a:t>是建立在二维表上的操作，它包括对一张表及多张表间的查询，以及对一张表的删除，插入及修改等操作</a:t>
            </a:r>
            <a:endParaRPr lang="zh-CN" altLang="en-US" sz="2800" dirty="0">
              <a:latin typeface="Arial" panose="020B0604020202020204" pitchFamily="34" charset="0"/>
              <a:ea typeface="华文细黑" panose="02010600040101010101" pitchFamily="2" charset="-122"/>
            </a:endParaRPr>
          </a:p>
        </p:txBody>
      </p:sp>
      <p:sp>
        <p:nvSpPr>
          <p:cNvPr id="14541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746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46434" name="Rectangle 3"/>
          <p:cNvSpPr>
            <a:spLocks noGrp="1"/>
          </p:cNvSpPr>
          <p:nvPr>
            <p:ph idx="4294967295"/>
          </p:nvPr>
        </p:nvSpPr>
        <p:spPr>
          <a:xfrm>
            <a:off x="304800" y="914400"/>
            <a:ext cx="8534400" cy="5715000"/>
          </a:xfrm>
        </p:spPr>
        <p:txBody>
          <a:bodyPr wrap="square" anchor="t"/>
          <a:p>
            <a:pPr eaLnBrk="1" hangingPunct="1">
              <a:lnSpc>
                <a:spcPct val="110000"/>
              </a:lnSpc>
              <a:spcBef>
                <a:spcPct val="30000"/>
              </a:spcBef>
            </a:pPr>
            <a:r>
              <a:rPr lang="zh-CN" altLang="en-US" sz="2800" dirty="0">
                <a:latin typeface="Arial" panose="020B0604020202020204" pitchFamily="34" charset="0"/>
                <a:ea typeface="华文细黑" panose="02010600040101010101" pitchFamily="2" charset="-122"/>
              </a:rPr>
              <a:t>二维表 (</a:t>
            </a:r>
            <a:r>
              <a:rPr lang="en-US" altLang="x-none" sz="2800" dirty="0">
                <a:latin typeface="Arial" panose="020B0604020202020204" pitchFamily="34" charset="0"/>
                <a:ea typeface="华文细黑" panose="02010600040101010101" pitchFamily="2" charset="-122"/>
              </a:rPr>
              <a:t>Table)</a:t>
            </a:r>
            <a:endParaRPr lang="en-US" altLang="x-none" sz="2800" dirty="0">
              <a:latin typeface="Arial" panose="020B0604020202020204" pitchFamily="34" charset="0"/>
              <a:ea typeface="华文细黑" panose="02010600040101010101" pitchFamily="2" charset="-122"/>
            </a:endParaRPr>
          </a:p>
          <a:p>
            <a:pPr lvl="1" eaLnBrk="1" hangingPunct="1">
              <a:lnSpc>
                <a:spcPct val="110000"/>
              </a:lnSpc>
              <a:spcBef>
                <a:spcPct val="30000"/>
              </a:spcBef>
            </a:pPr>
            <a:r>
              <a:rPr lang="zh-CN" altLang="en-US" sz="2800" dirty="0">
                <a:latin typeface="Arial" panose="020B0604020202020204" pitchFamily="34" charset="0"/>
                <a:ea typeface="华文细黑" panose="02010600040101010101" pitchFamily="2" charset="-122"/>
              </a:rPr>
              <a:t>二维表由表框架与元组所组成，表框架由若干个属性组成</a:t>
            </a:r>
            <a:endParaRPr lang="en-US" altLang="x-none" sz="2800" dirty="0">
              <a:latin typeface="Arial" panose="020B0604020202020204" pitchFamily="34" charset="0"/>
              <a:ea typeface="华文细黑" panose="02010600040101010101" pitchFamily="2" charset="-122"/>
            </a:endParaRPr>
          </a:p>
          <a:p>
            <a:pPr lvl="1" eaLnBrk="1" hangingPunct="1">
              <a:lnSpc>
                <a:spcPct val="110000"/>
              </a:lnSpc>
              <a:spcBef>
                <a:spcPct val="30000"/>
              </a:spcBef>
            </a:pPr>
            <a:r>
              <a:rPr lang="zh-CN" altLang="en-US" sz="2800" dirty="0">
                <a:latin typeface="Arial" panose="020B0604020202020204" pitchFamily="34" charset="0"/>
                <a:ea typeface="华文细黑" panose="02010600040101010101" pitchFamily="2" charset="-122"/>
              </a:rPr>
              <a:t>存放于框架内的每‘一行数据’都被称为 ‘一个元组’ (</a:t>
            </a:r>
            <a:r>
              <a:rPr lang="en-US" altLang="x-none" sz="2800" dirty="0">
                <a:latin typeface="Arial" panose="020B0604020202020204" pitchFamily="34" charset="0"/>
                <a:ea typeface="华文细黑" panose="02010600040101010101" pitchFamily="2" charset="-122"/>
              </a:rPr>
              <a:t>Tuple)，</a:t>
            </a:r>
            <a:r>
              <a:rPr lang="zh-CN" altLang="en-US" sz="2800" dirty="0">
                <a:latin typeface="Arial" panose="020B0604020202020204" pitchFamily="34" charset="0"/>
                <a:ea typeface="华文细黑" panose="02010600040101010101" pitchFamily="2" charset="-122"/>
              </a:rPr>
              <a:t>或称‘行’(</a:t>
            </a:r>
            <a:r>
              <a:rPr lang="en-US" altLang="x-none" sz="2800" dirty="0">
                <a:latin typeface="Arial" panose="020B0604020202020204" pitchFamily="34" charset="0"/>
                <a:ea typeface="华文细黑" panose="02010600040101010101" pitchFamily="2" charset="-122"/>
              </a:rPr>
              <a:t>Row)</a:t>
            </a:r>
            <a:endParaRPr lang="en-US" altLang="x-none" sz="2800" dirty="0">
              <a:latin typeface="Arial" panose="020B0604020202020204" pitchFamily="34" charset="0"/>
              <a:ea typeface="华文细黑" panose="02010600040101010101" pitchFamily="2" charset="-122"/>
            </a:endParaRPr>
          </a:p>
          <a:p>
            <a:pPr lvl="1" eaLnBrk="1" hangingPunct="1">
              <a:lnSpc>
                <a:spcPct val="110000"/>
              </a:lnSpc>
              <a:spcBef>
                <a:spcPct val="30000"/>
              </a:spcBef>
            </a:pPr>
            <a:endParaRPr lang="en-US" altLang="x-none" sz="2800" dirty="0">
              <a:latin typeface="Arial" panose="020B0604020202020204" pitchFamily="34" charset="0"/>
              <a:ea typeface="华文细黑" panose="02010600040101010101" pitchFamily="2" charset="-122"/>
            </a:endParaRPr>
          </a:p>
          <a:p>
            <a:pPr lvl="1" eaLnBrk="1" hangingPunct="1">
              <a:lnSpc>
                <a:spcPct val="110000"/>
              </a:lnSpc>
              <a:spcBef>
                <a:spcPct val="30000"/>
              </a:spcBef>
            </a:pPr>
            <a:r>
              <a:rPr lang="zh-CN" altLang="en-US" sz="2800" dirty="0">
                <a:latin typeface="Arial" panose="020B0604020202020204" pitchFamily="34" charset="0"/>
                <a:ea typeface="华文细黑" panose="02010600040101010101" pitchFamily="2" charset="-122"/>
              </a:rPr>
              <a:t>一张二维表是由一个有</a:t>
            </a:r>
            <a:r>
              <a:rPr lang="en-US" altLang="x-none" sz="2800" dirty="0">
                <a:latin typeface="Arial" panose="020B0604020202020204" pitchFamily="34" charset="0"/>
                <a:ea typeface="华文细黑" panose="02010600040101010101" pitchFamily="2" charset="-122"/>
              </a:rPr>
              <a:t>n</a:t>
            </a:r>
            <a:r>
              <a:rPr lang="zh-CN" altLang="en-US" sz="2800" dirty="0">
                <a:latin typeface="Arial" panose="020B0604020202020204" pitchFamily="34" charset="0"/>
                <a:ea typeface="华文细黑" panose="02010600040101010101" pitchFamily="2" charset="-122"/>
              </a:rPr>
              <a:t>个属性的框架及</a:t>
            </a:r>
            <a:r>
              <a:rPr lang="en-US" altLang="x-none" sz="2800" dirty="0">
                <a:latin typeface="Arial" panose="020B0604020202020204" pitchFamily="34" charset="0"/>
                <a:ea typeface="华文细黑" panose="02010600040101010101" pitchFamily="2" charset="-122"/>
              </a:rPr>
              <a:t>m</a:t>
            </a:r>
            <a:r>
              <a:rPr lang="zh-CN" altLang="en-US" sz="2800" dirty="0">
                <a:latin typeface="Arial" panose="020B0604020202020204" pitchFamily="34" charset="0"/>
                <a:ea typeface="华文细黑" panose="02010600040101010101" pitchFamily="2" charset="-122"/>
              </a:rPr>
              <a:t>个元组组成。</a:t>
            </a:r>
            <a:endParaRPr lang="zh-CN" altLang="en-US" sz="2800" dirty="0">
              <a:latin typeface="Arial" panose="020B0604020202020204" pitchFamily="34" charset="0"/>
              <a:ea typeface="华文细黑" panose="02010600040101010101" pitchFamily="2" charset="-122"/>
            </a:endParaRPr>
          </a:p>
        </p:txBody>
      </p:sp>
      <p:sp>
        <p:nvSpPr>
          <p:cNvPr id="14643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848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47458" name="Rectangle 3"/>
          <p:cNvSpPr>
            <a:spLocks noGrp="1"/>
          </p:cNvSpPr>
          <p:nvPr>
            <p:ph idx="4294967295"/>
          </p:nvPr>
        </p:nvSpPr>
        <p:spPr/>
        <p:txBody>
          <a:bodyPr wrap="square" anchor="t"/>
          <a:p>
            <a:pPr marL="457200" indent="-457200" eaLnBrk="1" hangingPunct="1"/>
            <a:r>
              <a:rPr lang="zh-CN" altLang="en-US" sz="2800" dirty="0">
                <a:latin typeface="Arial" panose="020B0604020202020204" pitchFamily="34" charset="0"/>
                <a:ea typeface="华文细黑" panose="02010600040101010101" pitchFamily="2" charset="-122"/>
              </a:rPr>
              <a:t>关系</a:t>
            </a:r>
            <a:endParaRPr lang="zh-CN" altLang="en-US" sz="2800" dirty="0">
              <a:latin typeface="Arial" panose="020B0604020202020204" pitchFamily="34" charset="0"/>
              <a:ea typeface="华文细黑" panose="02010600040101010101" pitchFamily="2" charset="-122"/>
            </a:endParaRPr>
          </a:p>
          <a:p>
            <a:pPr marL="914400" lvl="1" indent="-457200" eaLnBrk="1" hangingPunct="1"/>
            <a:r>
              <a:rPr lang="zh-CN" altLang="en-US" sz="2800" dirty="0">
                <a:latin typeface="Arial" panose="020B0604020202020204" pitchFamily="34" charset="0"/>
                <a:ea typeface="华文细黑" panose="02010600040101010101" pitchFamily="2" charset="-122"/>
              </a:rPr>
              <a:t>由行和列组成的二维表格</a:t>
            </a:r>
            <a:endParaRPr lang="zh-CN" altLang="en-US" sz="2800" dirty="0">
              <a:latin typeface="Arial" panose="020B0604020202020204" pitchFamily="34" charset="0"/>
              <a:ea typeface="华文细黑" panose="02010600040101010101" pitchFamily="2" charset="-122"/>
            </a:endParaRPr>
          </a:p>
          <a:p>
            <a:pPr marL="914400" lvl="1" indent="-457200" eaLnBrk="1" hangingPunct="1"/>
            <a:r>
              <a:rPr lang="zh-CN" altLang="en-US" sz="2800" dirty="0">
                <a:latin typeface="Arial" panose="020B0604020202020204" pitchFamily="34" charset="0"/>
                <a:ea typeface="华文细黑" panose="02010600040101010101" pitchFamily="2" charset="-122"/>
              </a:rPr>
              <a:t>关系的约束</a:t>
            </a:r>
            <a:endParaRPr lang="zh-CN" altLang="en-US" sz="2800" dirty="0">
              <a:latin typeface="Arial" panose="020B0604020202020204" pitchFamily="34" charset="0"/>
              <a:ea typeface="华文细黑" panose="02010600040101010101" pitchFamily="2" charset="-122"/>
            </a:endParaRPr>
          </a:p>
          <a:p>
            <a:pPr marL="1371600" lvl="2" indent="-457200" eaLnBrk="1" hangingPunct="1">
              <a:buAutoNum type="arabicParenR"/>
            </a:pPr>
            <a:r>
              <a:rPr lang="zh-CN" altLang="en-US" sz="2800" dirty="0">
                <a:latin typeface="Arial" panose="020B0604020202020204" pitchFamily="34" charset="0"/>
                <a:ea typeface="华文细黑" panose="02010600040101010101" pitchFamily="2" charset="-122"/>
              </a:rPr>
              <a:t>同一表中的属性名各不相同</a:t>
            </a:r>
            <a:endParaRPr lang="zh-CN" altLang="en-US" sz="2800" dirty="0">
              <a:latin typeface="Arial" panose="020B0604020202020204" pitchFamily="34" charset="0"/>
              <a:ea typeface="华文细黑" panose="02010600040101010101" pitchFamily="2" charset="-122"/>
            </a:endParaRPr>
          </a:p>
          <a:p>
            <a:pPr marL="1371600" lvl="2" indent="-457200" eaLnBrk="1" hangingPunct="1">
              <a:buAutoNum type="arabicParenR"/>
            </a:pPr>
            <a:r>
              <a:rPr lang="zh-CN" altLang="en-US" sz="2800" dirty="0">
                <a:latin typeface="Arial" panose="020B0604020202020204" pitchFamily="34" charset="0"/>
                <a:ea typeface="华文细黑" panose="02010600040101010101" pitchFamily="2" charset="-122"/>
              </a:rPr>
              <a:t>表中的属性与属性的排放次序无关</a:t>
            </a:r>
            <a:endParaRPr lang="zh-CN" altLang="en-US" sz="2800" dirty="0">
              <a:latin typeface="Arial" panose="020B0604020202020204" pitchFamily="34" charset="0"/>
              <a:ea typeface="华文细黑" panose="02010600040101010101" pitchFamily="2" charset="-122"/>
            </a:endParaRPr>
          </a:p>
          <a:p>
            <a:pPr marL="1371600" lvl="2" indent="-457200" eaLnBrk="1" hangingPunct="1">
              <a:buAutoNum type="arabicParenR"/>
            </a:pPr>
            <a:r>
              <a:rPr lang="zh-CN" altLang="en-US" sz="2800" dirty="0">
                <a:latin typeface="Arial" panose="020B0604020202020204" pitchFamily="34" charset="0"/>
                <a:ea typeface="华文细黑" panose="02010600040101010101" pitchFamily="2" charset="-122"/>
              </a:rPr>
              <a:t>表中的元组均不相同</a:t>
            </a:r>
            <a:endParaRPr lang="zh-CN" altLang="en-US" sz="2800" dirty="0">
              <a:latin typeface="Arial" panose="020B0604020202020204" pitchFamily="34" charset="0"/>
              <a:ea typeface="华文细黑" panose="02010600040101010101" pitchFamily="2" charset="-122"/>
            </a:endParaRPr>
          </a:p>
          <a:p>
            <a:pPr marL="1371600" lvl="2" indent="-457200" eaLnBrk="1" hangingPunct="1">
              <a:buAutoNum type="arabicParenR"/>
            </a:pPr>
            <a:r>
              <a:rPr lang="zh-CN" altLang="en-US" sz="2800" dirty="0">
                <a:latin typeface="Arial" panose="020B0604020202020204" pitchFamily="34" charset="0"/>
                <a:ea typeface="华文细黑" panose="02010600040101010101" pitchFamily="2" charset="-122"/>
              </a:rPr>
              <a:t>表中的元组与元组的排列次序无关</a:t>
            </a:r>
            <a:endParaRPr lang="zh-CN" altLang="en-US" sz="2800" dirty="0">
              <a:latin typeface="Arial" panose="020B0604020202020204" pitchFamily="34" charset="0"/>
              <a:ea typeface="华文细黑" panose="02010600040101010101" pitchFamily="2" charset="-122"/>
            </a:endParaRPr>
          </a:p>
          <a:p>
            <a:pPr marL="1371600" lvl="2" indent="-457200" eaLnBrk="1" hangingPunct="1">
              <a:buAutoNum type="arabicParenR"/>
            </a:pPr>
            <a:r>
              <a:rPr lang="zh-CN" altLang="en-US" sz="2800" dirty="0">
                <a:latin typeface="Arial" panose="020B0604020202020204" pitchFamily="34" charset="0"/>
                <a:ea typeface="华文细黑" panose="02010600040101010101" pitchFamily="2" charset="-122"/>
              </a:rPr>
              <a:t>表中的每一分量必须是一个不可分割的基本数据项</a:t>
            </a:r>
            <a:endParaRPr lang="zh-CN" altLang="en-US" sz="2800" dirty="0">
              <a:latin typeface="Arial" panose="020B0604020202020204" pitchFamily="34" charset="0"/>
              <a:ea typeface="华文细黑" panose="02010600040101010101" pitchFamily="2" charset="-122"/>
            </a:endParaRPr>
          </a:p>
        </p:txBody>
      </p:sp>
      <p:sp>
        <p:nvSpPr>
          <p:cNvPr id="14745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4950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4848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053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148484" name="组合 150532"/>
          <p:cNvGrpSpPr/>
          <p:nvPr/>
        </p:nvGrpSpPr>
        <p:grpSpPr>
          <a:xfrm>
            <a:off x="685800" y="1143000"/>
            <a:ext cx="7467600" cy="2362200"/>
            <a:chOff x="0" y="0"/>
            <a:chExt cx="2798" cy="1926"/>
          </a:xfrm>
        </p:grpSpPr>
        <p:grpSp>
          <p:nvGrpSpPr>
            <p:cNvPr id="148485" name="组合 150533"/>
            <p:cNvGrpSpPr/>
            <p:nvPr/>
          </p:nvGrpSpPr>
          <p:grpSpPr>
            <a:xfrm>
              <a:off x="3" y="3"/>
              <a:ext cx="2792" cy="1920"/>
              <a:chOff x="0" y="0"/>
              <a:chExt cx="2792" cy="1920"/>
            </a:xfrm>
          </p:grpSpPr>
          <p:grpSp>
            <p:nvGrpSpPr>
              <p:cNvPr id="148486" name="组合 150534"/>
              <p:cNvGrpSpPr/>
              <p:nvPr/>
            </p:nvGrpSpPr>
            <p:grpSpPr>
              <a:xfrm>
                <a:off x="0" y="0"/>
                <a:ext cx="698" cy="384"/>
                <a:chOff x="0" y="0"/>
                <a:chExt cx="698" cy="384"/>
              </a:xfrm>
            </p:grpSpPr>
            <p:sp>
              <p:nvSpPr>
                <p:cNvPr id="148487" name="Rectangle 6"/>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学号</a:t>
                  </a:r>
                  <a:endParaRPr lang="zh-CN" altLang="en-US" b="1" dirty="0">
                    <a:solidFill>
                      <a:srgbClr val="FF0066"/>
                    </a:solidFill>
                    <a:latin typeface="Times New Roman" panose="02020603050405020304" pitchFamily="2" charset="0"/>
                  </a:endParaRPr>
                </a:p>
              </p:txBody>
            </p:sp>
            <p:sp>
              <p:nvSpPr>
                <p:cNvPr id="148488" name="Rectangle 7"/>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489" name="组合 150537"/>
              <p:cNvGrpSpPr/>
              <p:nvPr/>
            </p:nvGrpSpPr>
            <p:grpSpPr>
              <a:xfrm>
                <a:off x="698" y="0"/>
                <a:ext cx="698" cy="384"/>
                <a:chOff x="0" y="0"/>
                <a:chExt cx="698" cy="384"/>
              </a:xfrm>
            </p:grpSpPr>
            <p:sp>
              <p:nvSpPr>
                <p:cNvPr id="148490" name="Rectangle 9"/>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姓名</a:t>
                  </a:r>
                  <a:endParaRPr lang="zh-CN" altLang="en-US" b="1" dirty="0">
                    <a:solidFill>
                      <a:srgbClr val="FF0066"/>
                    </a:solidFill>
                    <a:latin typeface="Times New Roman" panose="02020603050405020304" pitchFamily="2" charset="0"/>
                  </a:endParaRPr>
                </a:p>
              </p:txBody>
            </p:sp>
            <p:sp>
              <p:nvSpPr>
                <p:cNvPr id="148491" name="Rectangle 10"/>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492" name="组合 150540"/>
              <p:cNvGrpSpPr/>
              <p:nvPr/>
            </p:nvGrpSpPr>
            <p:grpSpPr>
              <a:xfrm>
                <a:off x="1396" y="0"/>
                <a:ext cx="698" cy="384"/>
                <a:chOff x="0" y="0"/>
                <a:chExt cx="698" cy="384"/>
              </a:xfrm>
            </p:grpSpPr>
            <p:sp>
              <p:nvSpPr>
                <p:cNvPr id="148493" name="Rectangle 12"/>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系别</a:t>
                  </a:r>
                  <a:endParaRPr lang="zh-CN" altLang="en-US" b="1" dirty="0">
                    <a:solidFill>
                      <a:srgbClr val="FF0066"/>
                    </a:solidFill>
                    <a:latin typeface="Times New Roman" panose="02020603050405020304" pitchFamily="2" charset="0"/>
                  </a:endParaRPr>
                </a:p>
              </p:txBody>
            </p:sp>
            <p:sp>
              <p:nvSpPr>
                <p:cNvPr id="148494" name="Rectangle 13"/>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495" name="组合 150543"/>
              <p:cNvGrpSpPr/>
              <p:nvPr/>
            </p:nvGrpSpPr>
            <p:grpSpPr>
              <a:xfrm>
                <a:off x="2094" y="0"/>
                <a:ext cx="698" cy="384"/>
                <a:chOff x="0" y="0"/>
                <a:chExt cx="698" cy="384"/>
              </a:xfrm>
            </p:grpSpPr>
            <p:sp>
              <p:nvSpPr>
                <p:cNvPr id="148496" name="Rectangle 15"/>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年龄</a:t>
                  </a:r>
                  <a:endParaRPr lang="zh-CN" altLang="en-US" b="1" dirty="0">
                    <a:solidFill>
                      <a:srgbClr val="FF0066"/>
                    </a:solidFill>
                    <a:latin typeface="Times New Roman" panose="02020603050405020304" pitchFamily="2" charset="0"/>
                  </a:endParaRPr>
                </a:p>
              </p:txBody>
            </p:sp>
            <p:sp>
              <p:nvSpPr>
                <p:cNvPr id="148497" name="Rectangle 16"/>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498" name="组合 150546"/>
              <p:cNvGrpSpPr/>
              <p:nvPr/>
            </p:nvGrpSpPr>
            <p:grpSpPr>
              <a:xfrm>
                <a:off x="0" y="384"/>
                <a:ext cx="698" cy="384"/>
                <a:chOff x="0" y="0"/>
                <a:chExt cx="698" cy="384"/>
              </a:xfrm>
            </p:grpSpPr>
            <p:sp>
              <p:nvSpPr>
                <p:cNvPr id="148499" name="Rectangle 18"/>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S1001</a:t>
                  </a:r>
                  <a:endParaRPr lang="en-US" altLang="x-none" b="1" dirty="0">
                    <a:latin typeface="Arial" panose="020B0604020202020204" pitchFamily="34" charset="0"/>
                  </a:endParaRPr>
                </a:p>
              </p:txBody>
            </p:sp>
            <p:sp>
              <p:nvSpPr>
                <p:cNvPr id="148500" name="Rectangle 19"/>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01" name="组合 150549"/>
              <p:cNvGrpSpPr/>
              <p:nvPr/>
            </p:nvGrpSpPr>
            <p:grpSpPr>
              <a:xfrm>
                <a:off x="698" y="384"/>
                <a:ext cx="698" cy="384"/>
                <a:chOff x="0" y="0"/>
                <a:chExt cx="698" cy="384"/>
              </a:xfrm>
            </p:grpSpPr>
            <p:sp>
              <p:nvSpPr>
                <p:cNvPr id="148502" name="Rectangle 21"/>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张曼英</a:t>
                  </a:r>
                  <a:endParaRPr lang="zh-CN" altLang="en-US" b="1" dirty="0">
                    <a:latin typeface="Times New Roman" panose="02020603050405020304" pitchFamily="2" charset="0"/>
                  </a:endParaRPr>
                </a:p>
              </p:txBody>
            </p:sp>
            <p:sp>
              <p:nvSpPr>
                <p:cNvPr id="148503" name="Rectangle 22"/>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04" name="组合 150552"/>
              <p:cNvGrpSpPr/>
              <p:nvPr/>
            </p:nvGrpSpPr>
            <p:grpSpPr>
              <a:xfrm>
                <a:off x="1396" y="384"/>
                <a:ext cx="698" cy="384"/>
                <a:chOff x="0" y="0"/>
                <a:chExt cx="698" cy="384"/>
              </a:xfrm>
            </p:grpSpPr>
            <p:sp>
              <p:nvSpPr>
                <p:cNvPr id="148505" name="Rectangle 24"/>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计算机</a:t>
                  </a:r>
                  <a:endParaRPr lang="zh-CN" altLang="en-US" b="1" dirty="0">
                    <a:latin typeface="Times New Roman" panose="02020603050405020304" pitchFamily="2" charset="0"/>
                  </a:endParaRPr>
                </a:p>
              </p:txBody>
            </p:sp>
            <p:sp>
              <p:nvSpPr>
                <p:cNvPr id="148506" name="Rectangle 25"/>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07" name="组合 150555"/>
              <p:cNvGrpSpPr/>
              <p:nvPr/>
            </p:nvGrpSpPr>
            <p:grpSpPr>
              <a:xfrm>
                <a:off x="2094" y="384"/>
                <a:ext cx="698" cy="384"/>
                <a:chOff x="0" y="0"/>
                <a:chExt cx="698" cy="384"/>
              </a:xfrm>
            </p:grpSpPr>
            <p:sp>
              <p:nvSpPr>
                <p:cNvPr id="148508" name="Rectangle 27"/>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19</a:t>
                  </a:r>
                  <a:endParaRPr lang="zh-CN" altLang="en-US" b="1" dirty="0">
                    <a:latin typeface="Arial" panose="020B0604020202020204" pitchFamily="34" charset="0"/>
                  </a:endParaRPr>
                </a:p>
              </p:txBody>
            </p:sp>
            <p:sp>
              <p:nvSpPr>
                <p:cNvPr id="148509" name="Rectangle 28"/>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10" name="组合 150558"/>
              <p:cNvGrpSpPr/>
              <p:nvPr/>
            </p:nvGrpSpPr>
            <p:grpSpPr>
              <a:xfrm>
                <a:off x="0" y="768"/>
                <a:ext cx="698" cy="384"/>
                <a:chOff x="0" y="0"/>
                <a:chExt cx="698" cy="384"/>
              </a:xfrm>
            </p:grpSpPr>
            <p:sp>
              <p:nvSpPr>
                <p:cNvPr id="148511" name="Rectangle 30"/>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S1002</a:t>
                  </a:r>
                  <a:endParaRPr lang="en-US" altLang="x-none" b="1" dirty="0">
                    <a:latin typeface="Arial" panose="020B0604020202020204" pitchFamily="34" charset="0"/>
                  </a:endParaRPr>
                </a:p>
              </p:txBody>
            </p:sp>
            <p:sp>
              <p:nvSpPr>
                <p:cNvPr id="148512" name="Rectangle 31"/>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13" name="组合 150561"/>
              <p:cNvGrpSpPr/>
              <p:nvPr/>
            </p:nvGrpSpPr>
            <p:grpSpPr>
              <a:xfrm>
                <a:off x="698" y="768"/>
                <a:ext cx="698" cy="384"/>
                <a:chOff x="0" y="0"/>
                <a:chExt cx="698" cy="384"/>
              </a:xfrm>
            </p:grpSpPr>
            <p:sp>
              <p:nvSpPr>
                <p:cNvPr id="148514" name="Rectangle 33"/>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李   红</a:t>
                  </a:r>
                  <a:endParaRPr lang="zh-CN" altLang="en-US" b="1" dirty="0">
                    <a:latin typeface="Times New Roman" panose="02020603050405020304" pitchFamily="2" charset="0"/>
                  </a:endParaRPr>
                </a:p>
              </p:txBody>
            </p:sp>
            <p:sp>
              <p:nvSpPr>
                <p:cNvPr id="148515" name="Rectangle 34"/>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16" name="组合 150564"/>
              <p:cNvGrpSpPr/>
              <p:nvPr/>
            </p:nvGrpSpPr>
            <p:grpSpPr>
              <a:xfrm>
                <a:off x="1396" y="768"/>
                <a:ext cx="698" cy="384"/>
                <a:chOff x="0" y="0"/>
                <a:chExt cx="698" cy="384"/>
              </a:xfrm>
            </p:grpSpPr>
            <p:sp>
              <p:nvSpPr>
                <p:cNvPr id="148517" name="Rectangle 36"/>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数学</a:t>
                  </a:r>
                  <a:endParaRPr lang="zh-CN" altLang="en-US" b="1" dirty="0">
                    <a:latin typeface="Times New Roman" panose="02020603050405020304" pitchFamily="2" charset="0"/>
                  </a:endParaRPr>
                </a:p>
              </p:txBody>
            </p:sp>
            <p:sp>
              <p:nvSpPr>
                <p:cNvPr id="148518" name="Rectangle 37"/>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19" name="组合 150567"/>
              <p:cNvGrpSpPr/>
              <p:nvPr/>
            </p:nvGrpSpPr>
            <p:grpSpPr>
              <a:xfrm>
                <a:off x="2094" y="768"/>
                <a:ext cx="698" cy="384"/>
                <a:chOff x="0" y="0"/>
                <a:chExt cx="698" cy="384"/>
              </a:xfrm>
            </p:grpSpPr>
            <p:sp>
              <p:nvSpPr>
                <p:cNvPr id="148520" name="Rectangle 39"/>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20</a:t>
                  </a:r>
                  <a:endParaRPr lang="zh-CN" altLang="en-US" b="1" dirty="0">
                    <a:latin typeface="Arial" panose="020B0604020202020204" pitchFamily="34" charset="0"/>
                  </a:endParaRPr>
                </a:p>
              </p:txBody>
            </p:sp>
            <p:sp>
              <p:nvSpPr>
                <p:cNvPr id="148521" name="Rectangle 40"/>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22" name="组合 150570"/>
              <p:cNvGrpSpPr/>
              <p:nvPr/>
            </p:nvGrpSpPr>
            <p:grpSpPr>
              <a:xfrm>
                <a:off x="0" y="1152"/>
                <a:ext cx="698" cy="384"/>
                <a:chOff x="0" y="0"/>
                <a:chExt cx="698" cy="384"/>
              </a:xfrm>
            </p:grpSpPr>
            <p:sp>
              <p:nvSpPr>
                <p:cNvPr id="148523" name="Rectangle 42"/>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S1003</a:t>
                  </a:r>
                  <a:endParaRPr lang="en-US" altLang="x-none" b="1" dirty="0">
                    <a:latin typeface="Arial" panose="020B0604020202020204" pitchFamily="34" charset="0"/>
                  </a:endParaRPr>
                </a:p>
              </p:txBody>
            </p:sp>
            <p:sp>
              <p:nvSpPr>
                <p:cNvPr id="148524" name="Rectangle 43"/>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25" name="组合 150573"/>
              <p:cNvGrpSpPr/>
              <p:nvPr/>
            </p:nvGrpSpPr>
            <p:grpSpPr>
              <a:xfrm>
                <a:off x="698" y="1152"/>
                <a:ext cx="698" cy="384"/>
                <a:chOff x="0" y="0"/>
                <a:chExt cx="698" cy="384"/>
              </a:xfrm>
            </p:grpSpPr>
            <p:sp>
              <p:nvSpPr>
                <p:cNvPr id="148526" name="Rectangle 45"/>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丁一珉</a:t>
                  </a:r>
                  <a:endParaRPr lang="zh-CN" altLang="en-US" b="1" dirty="0">
                    <a:latin typeface="Times New Roman" panose="02020603050405020304" pitchFamily="2" charset="0"/>
                  </a:endParaRPr>
                </a:p>
              </p:txBody>
            </p:sp>
            <p:sp>
              <p:nvSpPr>
                <p:cNvPr id="148527" name="Rectangle 46"/>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28" name="组合 150576"/>
              <p:cNvGrpSpPr/>
              <p:nvPr/>
            </p:nvGrpSpPr>
            <p:grpSpPr>
              <a:xfrm>
                <a:off x="1396" y="1152"/>
                <a:ext cx="698" cy="384"/>
                <a:chOff x="0" y="0"/>
                <a:chExt cx="698" cy="384"/>
              </a:xfrm>
            </p:grpSpPr>
            <p:sp>
              <p:nvSpPr>
                <p:cNvPr id="148529" name="Rectangle 48"/>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中文</a:t>
                  </a:r>
                  <a:endParaRPr lang="zh-CN" altLang="en-US" b="1" dirty="0">
                    <a:latin typeface="Times New Roman" panose="02020603050405020304" pitchFamily="2" charset="0"/>
                  </a:endParaRPr>
                </a:p>
              </p:txBody>
            </p:sp>
            <p:sp>
              <p:nvSpPr>
                <p:cNvPr id="148530" name="Rectangle 49"/>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31" name="组合 150579"/>
              <p:cNvGrpSpPr/>
              <p:nvPr/>
            </p:nvGrpSpPr>
            <p:grpSpPr>
              <a:xfrm>
                <a:off x="2094" y="1152"/>
                <a:ext cx="698" cy="384"/>
                <a:chOff x="0" y="0"/>
                <a:chExt cx="698" cy="384"/>
              </a:xfrm>
            </p:grpSpPr>
            <p:sp>
              <p:nvSpPr>
                <p:cNvPr id="148532" name="Rectangle 51"/>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18</a:t>
                  </a:r>
                  <a:endParaRPr lang="zh-CN" altLang="en-US" b="1" dirty="0">
                    <a:latin typeface="Arial" panose="020B0604020202020204" pitchFamily="34" charset="0"/>
                  </a:endParaRPr>
                </a:p>
              </p:txBody>
            </p:sp>
            <p:sp>
              <p:nvSpPr>
                <p:cNvPr id="148533" name="Rectangle 52"/>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34" name="组合 150582"/>
              <p:cNvGrpSpPr/>
              <p:nvPr/>
            </p:nvGrpSpPr>
            <p:grpSpPr>
              <a:xfrm>
                <a:off x="0" y="1536"/>
                <a:ext cx="698" cy="384"/>
                <a:chOff x="0" y="0"/>
                <a:chExt cx="698" cy="384"/>
              </a:xfrm>
            </p:grpSpPr>
            <p:sp>
              <p:nvSpPr>
                <p:cNvPr id="148535" name="Rectangle 54"/>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S1004</a:t>
                  </a:r>
                  <a:endParaRPr lang="en-US" altLang="x-none" b="1" dirty="0">
                    <a:latin typeface="Arial" panose="020B0604020202020204" pitchFamily="34" charset="0"/>
                  </a:endParaRPr>
                </a:p>
              </p:txBody>
            </p:sp>
            <p:sp>
              <p:nvSpPr>
                <p:cNvPr id="148536" name="Rectangle 55"/>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37" name="组合 150585"/>
              <p:cNvGrpSpPr/>
              <p:nvPr/>
            </p:nvGrpSpPr>
            <p:grpSpPr>
              <a:xfrm>
                <a:off x="698" y="1536"/>
                <a:ext cx="698" cy="384"/>
                <a:chOff x="0" y="0"/>
                <a:chExt cx="698" cy="384"/>
              </a:xfrm>
            </p:grpSpPr>
            <p:sp>
              <p:nvSpPr>
                <p:cNvPr id="148538" name="Rectangle 57"/>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王爱民</a:t>
                  </a:r>
                  <a:endParaRPr lang="zh-CN" altLang="en-US" b="1" dirty="0">
                    <a:latin typeface="Times New Roman" panose="02020603050405020304" pitchFamily="2" charset="0"/>
                  </a:endParaRPr>
                </a:p>
              </p:txBody>
            </p:sp>
            <p:sp>
              <p:nvSpPr>
                <p:cNvPr id="148539" name="Rectangle 58"/>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40" name="组合 150588"/>
              <p:cNvGrpSpPr/>
              <p:nvPr/>
            </p:nvGrpSpPr>
            <p:grpSpPr>
              <a:xfrm>
                <a:off x="1396" y="1536"/>
                <a:ext cx="698" cy="384"/>
                <a:chOff x="0" y="0"/>
                <a:chExt cx="698" cy="384"/>
              </a:xfrm>
            </p:grpSpPr>
            <p:sp>
              <p:nvSpPr>
                <p:cNvPr id="148541" name="Rectangle 60"/>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计算机</a:t>
                  </a:r>
                  <a:endParaRPr lang="zh-CN" altLang="en-US" b="1" dirty="0">
                    <a:latin typeface="Times New Roman" panose="02020603050405020304" pitchFamily="2" charset="0"/>
                  </a:endParaRPr>
                </a:p>
              </p:txBody>
            </p:sp>
            <p:sp>
              <p:nvSpPr>
                <p:cNvPr id="148542" name="Rectangle 61"/>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43" name="组合 150591"/>
              <p:cNvGrpSpPr/>
              <p:nvPr/>
            </p:nvGrpSpPr>
            <p:grpSpPr>
              <a:xfrm>
                <a:off x="2094" y="1536"/>
                <a:ext cx="698" cy="384"/>
                <a:chOff x="0" y="0"/>
                <a:chExt cx="698" cy="384"/>
              </a:xfrm>
            </p:grpSpPr>
            <p:sp>
              <p:nvSpPr>
                <p:cNvPr id="148544" name="Rectangle 63"/>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20</a:t>
                  </a:r>
                  <a:endParaRPr lang="zh-CN" altLang="en-US" b="1" dirty="0">
                    <a:latin typeface="Arial" panose="020B0604020202020204" pitchFamily="34" charset="0"/>
                  </a:endParaRPr>
                </a:p>
              </p:txBody>
            </p:sp>
            <p:sp>
              <p:nvSpPr>
                <p:cNvPr id="148545" name="Rectangle 64"/>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sp>
          <p:nvSpPr>
            <p:cNvPr id="148546" name="Rectangle 65"/>
            <p:cNvSpPr/>
            <p:nvPr/>
          </p:nvSpPr>
          <p:spPr>
            <a:xfrm>
              <a:off x="0" y="0"/>
              <a:ext cx="2798" cy="1926"/>
            </a:xfrm>
            <a:prstGeom prst="rect">
              <a:avLst/>
            </a:prstGeom>
            <a:noFill/>
            <a:ln w="9525"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47" name="组合 150595"/>
          <p:cNvGrpSpPr/>
          <p:nvPr/>
        </p:nvGrpSpPr>
        <p:grpSpPr>
          <a:xfrm>
            <a:off x="685800" y="4343400"/>
            <a:ext cx="7467600" cy="2133600"/>
            <a:chOff x="0" y="0"/>
            <a:chExt cx="3672" cy="1542"/>
          </a:xfrm>
        </p:grpSpPr>
        <p:grpSp>
          <p:nvGrpSpPr>
            <p:cNvPr id="148548" name="组合 150596"/>
            <p:cNvGrpSpPr/>
            <p:nvPr/>
          </p:nvGrpSpPr>
          <p:grpSpPr>
            <a:xfrm>
              <a:off x="3" y="3"/>
              <a:ext cx="3666" cy="1536"/>
              <a:chOff x="0" y="0"/>
              <a:chExt cx="3666" cy="1536"/>
            </a:xfrm>
          </p:grpSpPr>
          <p:grpSp>
            <p:nvGrpSpPr>
              <p:cNvPr id="148549" name="组合 150597"/>
              <p:cNvGrpSpPr/>
              <p:nvPr/>
            </p:nvGrpSpPr>
            <p:grpSpPr>
              <a:xfrm>
                <a:off x="0" y="0"/>
                <a:ext cx="1222" cy="384"/>
                <a:chOff x="0" y="0"/>
                <a:chExt cx="1222" cy="384"/>
              </a:xfrm>
            </p:grpSpPr>
            <p:sp>
              <p:nvSpPr>
                <p:cNvPr id="148550" name="Rectangle 69"/>
                <p:cNvSpPr/>
                <p:nvPr/>
              </p:nvSpPr>
              <p:spPr>
                <a:xfrm>
                  <a:off x="43" y="0"/>
                  <a:ext cx="1136"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课程编号</a:t>
                  </a:r>
                  <a:endParaRPr lang="zh-CN" altLang="en-US" b="1" dirty="0">
                    <a:solidFill>
                      <a:srgbClr val="FF0066"/>
                    </a:solidFill>
                    <a:latin typeface="Times New Roman" panose="02020603050405020304" pitchFamily="2" charset="0"/>
                  </a:endParaRPr>
                </a:p>
              </p:txBody>
            </p:sp>
            <p:sp>
              <p:nvSpPr>
                <p:cNvPr id="148551" name="Rectangle 70"/>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52" name="组合 150600"/>
              <p:cNvGrpSpPr/>
              <p:nvPr/>
            </p:nvGrpSpPr>
            <p:grpSpPr>
              <a:xfrm>
                <a:off x="1222" y="0"/>
                <a:ext cx="1222" cy="384"/>
                <a:chOff x="0" y="0"/>
                <a:chExt cx="1222" cy="384"/>
              </a:xfrm>
            </p:grpSpPr>
            <p:sp>
              <p:nvSpPr>
                <p:cNvPr id="148553" name="Rectangle 72"/>
                <p:cNvSpPr/>
                <p:nvPr/>
              </p:nvSpPr>
              <p:spPr>
                <a:xfrm>
                  <a:off x="43" y="0"/>
                  <a:ext cx="1136"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课程名</a:t>
                  </a:r>
                  <a:endParaRPr lang="zh-CN" altLang="en-US" b="1" dirty="0">
                    <a:solidFill>
                      <a:srgbClr val="FF0066"/>
                    </a:solidFill>
                    <a:latin typeface="Times New Roman" panose="02020603050405020304" pitchFamily="2" charset="0"/>
                  </a:endParaRPr>
                </a:p>
              </p:txBody>
            </p:sp>
            <p:sp>
              <p:nvSpPr>
                <p:cNvPr id="148554" name="Rectangle 73"/>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55" name="组合 150603"/>
              <p:cNvGrpSpPr/>
              <p:nvPr/>
            </p:nvGrpSpPr>
            <p:grpSpPr>
              <a:xfrm>
                <a:off x="2444" y="0"/>
                <a:ext cx="1222" cy="384"/>
                <a:chOff x="0" y="0"/>
                <a:chExt cx="1222" cy="384"/>
              </a:xfrm>
            </p:grpSpPr>
            <p:sp>
              <p:nvSpPr>
                <p:cNvPr id="148556" name="Rectangle 75"/>
                <p:cNvSpPr/>
                <p:nvPr/>
              </p:nvSpPr>
              <p:spPr>
                <a:xfrm>
                  <a:off x="43" y="0"/>
                  <a:ext cx="1136"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主讲教师</a:t>
                  </a:r>
                  <a:endParaRPr lang="zh-CN" altLang="en-US" b="1" dirty="0">
                    <a:solidFill>
                      <a:srgbClr val="FF0066"/>
                    </a:solidFill>
                    <a:latin typeface="Times New Roman" panose="02020603050405020304" pitchFamily="2" charset="0"/>
                  </a:endParaRPr>
                </a:p>
              </p:txBody>
            </p:sp>
            <p:sp>
              <p:nvSpPr>
                <p:cNvPr id="148557" name="Rectangle 76"/>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58" name="组合 150606"/>
              <p:cNvGrpSpPr/>
              <p:nvPr/>
            </p:nvGrpSpPr>
            <p:grpSpPr>
              <a:xfrm>
                <a:off x="0" y="384"/>
                <a:ext cx="1222" cy="384"/>
                <a:chOff x="0" y="0"/>
                <a:chExt cx="1222" cy="384"/>
              </a:xfrm>
            </p:grpSpPr>
            <p:sp>
              <p:nvSpPr>
                <p:cNvPr id="148559" name="Rectangle 78"/>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C101</a:t>
                  </a:r>
                  <a:endParaRPr lang="en-US" altLang="x-none" b="1" dirty="0">
                    <a:latin typeface="Arial" panose="020B0604020202020204" pitchFamily="34" charset="0"/>
                  </a:endParaRPr>
                </a:p>
              </p:txBody>
            </p:sp>
            <p:sp>
              <p:nvSpPr>
                <p:cNvPr id="148560" name="Rectangle 79"/>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61" name="组合 150609"/>
              <p:cNvGrpSpPr/>
              <p:nvPr/>
            </p:nvGrpSpPr>
            <p:grpSpPr>
              <a:xfrm>
                <a:off x="1222" y="384"/>
                <a:ext cx="1222" cy="384"/>
                <a:chOff x="0" y="0"/>
                <a:chExt cx="1222" cy="384"/>
              </a:xfrm>
            </p:grpSpPr>
            <p:sp>
              <p:nvSpPr>
                <p:cNvPr id="148562" name="Rectangle 81"/>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C++</a:t>
                  </a:r>
                  <a:endParaRPr lang="en-US" altLang="x-none" b="1" dirty="0">
                    <a:latin typeface="Arial" panose="020B0604020202020204" pitchFamily="34" charset="0"/>
                  </a:endParaRPr>
                </a:p>
              </p:txBody>
            </p:sp>
            <p:sp>
              <p:nvSpPr>
                <p:cNvPr id="148563" name="Rectangle 82"/>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64" name="组合 150612"/>
              <p:cNvGrpSpPr/>
              <p:nvPr/>
            </p:nvGrpSpPr>
            <p:grpSpPr>
              <a:xfrm>
                <a:off x="2444" y="384"/>
                <a:ext cx="1222" cy="384"/>
                <a:chOff x="0" y="0"/>
                <a:chExt cx="1222" cy="384"/>
              </a:xfrm>
            </p:grpSpPr>
            <p:sp>
              <p:nvSpPr>
                <p:cNvPr id="148565" name="Rectangle 84"/>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T02</a:t>
                  </a:r>
                  <a:endParaRPr lang="en-US" altLang="x-none" b="1" dirty="0">
                    <a:latin typeface="Arial" panose="020B0604020202020204" pitchFamily="34" charset="0"/>
                  </a:endParaRPr>
                </a:p>
              </p:txBody>
            </p:sp>
            <p:sp>
              <p:nvSpPr>
                <p:cNvPr id="148566" name="Rectangle 85"/>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67" name="组合 150615"/>
              <p:cNvGrpSpPr/>
              <p:nvPr/>
            </p:nvGrpSpPr>
            <p:grpSpPr>
              <a:xfrm>
                <a:off x="0" y="768"/>
                <a:ext cx="1222" cy="384"/>
                <a:chOff x="0" y="0"/>
                <a:chExt cx="1222" cy="384"/>
              </a:xfrm>
            </p:grpSpPr>
            <p:sp>
              <p:nvSpPr>
                <p:cNvPr id="148568" name="Rectangle 87"/>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C102</a:t>
                  </a:r>
                  <a:endParaRPr lang="en-US" altLang="x-none" b="1" dirty="0">
                    <a:latin typeface="Arial" panose="020B0604020202020204" pitchFamily="34" charset="0"/>
                  </a:endParaRPr>
                </a:p>
              </p:txBody>
            </p:sp>
            <p:sp>
              <p:nvSpPr>
                <p:cNvPr id="148569" name="Rectangle 88"/>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70" name="组合 150618"/>
              <p:cNvGrpSpPr/>
              <p:nvPr/>
            </p:nvGrpSpPr>
            <p:grpSpPr>
              <a:xfrm>
                <a:off x="1222" y="768"/>
                <a:ext cx="1222" cy="384"/>
                <a:chOff x="0" y="0"/>
                <a:chExt cx="1222" cy="384"/>
              </a:xfrm>
            </p:grpSpPr>
            <p:sp>
              <p:nvSpPr>
                <p:cNvPr id="148571" name="Rectangle 90"/>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OS</a:t>
                  </a:r>
                  <a:endParaRPr lang="en-US" altLang="x-none" b="1" dirty="0">
                    <a:latin typeface="Arial" panose="020B0604020202020204" pitchFamily="34" charset="0"/>
                  </a:endParaRPr>
                </a:p>
              </p:txBody>
            </p:sp>
            <p:sp>
              <p:nvSpPr>
                <p:cNvPr id="148572" name="Rectangle 91"/>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73" name="组合 150621"/>
              <p:cNvGrpSpPr/>
              <p:nvPr/>
            </p:nvGrpSpPr>
            <p:grpSpPr>
              <a:xfrm>
                <a:off x="2444" y="768"/>
                <a:ext cx="1222" cy="384"/>
                <a:chOff x="0" y="0"/>
                <a:chExt cx="1222" cy="384"/>
              </a:xfrm>
            </p:grpSpPr>
            <p:sp>
              <p:nvSpPr>
                <p:cNvPr id="148574" name="Rectangle 93"/>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T01</a:t>
                  </a:r>
                  <a:endParaRPr lang="en-US" altLang="x-none" b="1" dirty="0">
                    <a:latin typeface="Arial" panose="020B0604020202020204" pitchFamily="34" charset="0"/>
                  </a:endParaRPr>
                </a:p>
              </p:txBody>
            </p:sp>
            <p:sp>
              <p:nvSpPr>
                <p:cNvPr id="148575" name="Rectangle 94"/>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76" name="组合 150624"/>
              <p:cNvGrpSpPr/>
              <p:nvPr/>
            </p:nvGrpSpPr>
            <p:grpSpPr>
              <a:xfrm>
                <a:off x="0" y="1152"/>
                <a:ext cx="1222" cy="384"/>
                <a:chOff x="0" y="0"/>
                <a:chExt cx="1222" cy="384"/>
              </a:xfrm>
            </p:grpSpPr>
            <p:sp>
              <p:nvSpPr>
                <p:cNvPr id="148577" name="Rectangle 96"/>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C103</a:t>
                  </a:r>
                  <a:endParaRPr lang="en-US" altLang="x-none" b="1" dirty="0">
                    <a:latin typeface="Arial" panose="020B0604020202020204" pitchFamily="34" charset="0"/>
                  </a:endParaRPr>
                </a:p>
              </p:txBody>
            </p:sp>
            <p:sp>
              <p:nvSpPr>
                <p:cNvPr id="148578" name="Rectangle 97"/>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79" name="组合 150627"/>
              <p:cNvGrpSpPr/>
              <p:nvPr/>
            </p:nvGrpSpPr>
            <p:grpSpPr>
              <a:xfrm>
                <a:off x="1222" y="1152"/>
                <a:ext cx="1222" cy="384"/>
                <a:chOff x="0" y="0"/>
                <a:chExt cx="1222" cy="384"/>
              </a:xfrm>
            </p:grpSpPr>
            <p:sp>
              <p:nvSpPr>
                <p:cNvPr id="148580" name="Rectangle 99"/>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DB</a:t>
                  </a:r>
                  <a:endParaRPr lang="en-US" altLang="x-none" b="1" dirty="0">
                    <a:latin typeface="Arial" panose="020B0604020202020204" pitchFamily="34" charset="0"/>
                  </a:endParaRPr>
                </a:p>
              </p:txBody>
            </p:sp>
            <p:sp>
              <p:nvSpPr>
                <p:cNvPr id="148581" name="Rectangle 100"/>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48582" name="组合 150630"/>
              <p:cNvGrpSpPr/>
              <p:nvPr/>
            </p:nvGrpSpPr>
            <p:grpSpPr>
              <a:xfrm>
                <a:off x="2444" y="1152"/>
                <a:ext cx="1222" cy="384"/>
                <a:chOff x="0" y="0"/>
                <a:chExt cx="1222" cy="384"/>
              </a:xfrm>
            </p:grpSpPr>
            <p:sp>
              <p:nvSpPr>
                <p:cNvPr id="148583" name="Rectangle 102"/>
                <p:cNvSpPr/>
                <p:nvPr/>
              </p:nvSpPr>
              <p:spPr>
                <a:xfrm>
                  <a:off x="43" y="0"/>
                  <a:ext cx="1136" cy="384"/>
                </a:xfrm>
                <a:prstGeom prst="rect">
                  <a:avLst/>
                </a:prstGeom>
                <a:noFill/>
                <a:ln w="9525">
                  <a:noFill/>
                </a:ln>
              </p:spPr>
              <p:txBody>
                <a:bodyPr anchor="ctr"/>
                <a:p>
                  <a:pPr algn="ctr"/>
                  <a:r>
                    <a:rPr lang="en-US" altLang="x-none" b="1" dirty="0">
                      <a:latin typeface="Arial" panose="020B0604020202020204" pitchFamily="34" charset="0"/>
                    </a:rPr>
                    <a:t>T02</a:t>
                  </a:r>
                  <a:endParaRPr lang="en-US" altLang="x-none" b="1" dirty="0">
                    <a:latin typeface="Arial" panose="020B0604020202020204" pitchFamily="34" charset="0"/>
                  </a:endParaRPr>
                </a:p>
              </p:txBody>
            </p:sp>
            <p:sp>
              <p:nvSpPr>
                <p:cNvPr id="148584" name="Rectangle 103"/>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sp>
          <p:nvSpPr>
            <p:cNvPr id="148585" name="Rectangle 104"/>
            <p:cNvSpPr/>
            <p:nvPr/>
          </p:nvSpPr>
          <p:spPr>
            <a:xfrm>
              <a:off x="0" y="0"/>
              <a:ext cx="3672" cy="1542"/>
            </a:xfrm>
            <a:prstGeom prst="rect">
              <a:avLst/>
            </a:prstGeom>
            <a:noFill/>
            <a:ln w="9525"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sp>
        <p:nvSpPr>
          <p:cNvPr id="148586" name="Text Box 105"/>
          <p:cNvSpPr txBox="1"/>
          <p:nvPr/>
        </p:nvSpPr>
        <p:spPr>
          <a:xfrm>
            <a:off x="685800" y="762000"/>
            <a:ext cx="1416050" cy="365125"/>
          </a:xfrm>
          <a:prstGeom prst="rect">
            <a:avLst/>
          </a:prstGeom>
          <a:solidFill>
            <a:schemeClr val="accent1"/>
          </a:solidFill>
          <a:ln w="9525">
            <a:noFill/>
          </a:ln>
        </p:spPr>
        <p:txBody>
          <a:bodyPr tIns="0" bIns="0" anchor="t">
            <a:spAutoFit/>
          </a:bodyPr>
          <a:p>
            <a:pPr algn="ctr">
              <a:spcBef>
                <a:spcPct val="50000"/>
              </a:spcBef>
            </a:pPr>
            <a:r>
              <a:rPr lang="zh-CN" altLang="en-US" dirty="0">
                <a:latin typeface="Times New Roman" panose="02020603050405020304" pitchFamily="2" charset="0"/>
              </a:rPr>
              <a:t>学生</a:t>
            </a:r>
            <a:endParaRPr lang="zh-CN" altLang="en-US" dirty="0">
              <a:latin typeface="Times New Roman" panose="02020603050405020304" pitchFamily="2" charset="0"/>
            </a:endParaRPr>
          </a:p>
        </p:txBody>
      </p:sp>
      <p:sp>
        <p:nvSpPr>
          <p:cNvPr id="148587" name="Text Box 106"/>
          <p:cNvSpPr txBox="1"/>
          <p:nvPr/>
        </p:nvSpPr>
        <p:spPr>
          <a:xfrm>
            <a:off x="685800" y="3902075"/>
            <a:ext cx="1416050" cy="365125"/>
          </a:xfrm>
          <a:prstGeom prst="rect">
            <a:avLst/>
          </a:prstGeom>
          <a:solidFill>
            <a:schemeClr val="accent1"/>
          </a:solidFill>
          <a:ln w="9525">
            <a:noFill/>
          </a:ln>
        </p:spPr>
        <p:txBody>
          <a:bodyPr tIns="0" bIns="0" anchor="t">
            <a:spAutoFit/>
          </a:bodyPr>
          <a:p>
            <a:pPr algn="ctr">
              <a:spcBef>
                <a:spcPct val="50000"/>
              </a:spcBef>
            </a:pPr>
            <a:r>
              <a:rPr lang="zh-CN" altLang="en-US" b="1" dirty="0">
                <a:latin typeface="Times New Roman" panose="02020603050405020304" pitchFamily="2" charset="0"/>
              </a:rPr>
              <a:t>课程</a:t>
            </a:r>
            <a:endParaRPr lang="zh-CN" altLang="en-US" b="1" dirty="0">
              <a:latin typeface="Times New Roman" panose="02020603050405020304" pitchFamily="2"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49506" name="Rectangle 3"/>
          <p:cNvSpPr>
            <a:spLocks noGrp="1"/>
          </p:cNvSpPr>
          <p:nvPr>
            <p:ph idx="4294967295"/>
          </p:nvPr>
        </p:nvSpPr>
        <p:spPr>
          <a:xfrm>
            <a:off x="685800" y="914400"/>
            <a:ext cx="7772400" cy="5638800"/>
          </a:xfrm>
        </p:spPr>
        <p:txBody>
          <a:bodyPr wrap="square" anchor="t"/>
          <a:p>
            <a:pPr eaLnBrk="1" hangingPunct="1"/>
            <a:r>
              <a:rPr lang="zh-CN" altLang="en-US" sz="2800" dirty="0">
                <a:latin typeface="华文细黑" panose="02010600040101010101" pitchFamily="2" charset="-122"/>
                <a:ea typeface="华文细黑" panose="02010600040101010101" pitchFamily="2" charset="-122"/>
              </a:rPr>
              <a:t>关系中的基本概念</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关系模式</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关系数据库模式</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元组</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关键字（或简称为</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键</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key）</a:t>
            </a:r>
            <a:endParaRPr lang="en-US" altLang="x-none" sz="2800" dirty="0">
              <a:latin typeface="华文细黑" panose="02010600040101010101" pitchFamily="2" charset="-122"/>
              <a:ea typeface="华文细黑" panose="02010600040101010101" pitchFamily="2" charset="-122"/>
            </a:endParaRPr>
          </a:p>
          <a:p>
            <a:pPr lvl="2" eaLnBrk="1" hangingPunct="1"/>
            <a:r>
              <a:rPr lang="zh-CN" altLang="en-US" sz="2800" dirty="0">
                <a:latin typeface="华文细黑" panose="02010600040101010101" pitchFamily="2" charset="-122"/>
                <a:ea typeface="华文细黑" panose="02010600040101010101" pitchFamily="2" charset="-122"/>
              </a:rPr>
              <a:t>主关键字</a:t>
            </a:r>
            <a:endParaRPr lang="zh-CN" altLang="en-US" sz="2800" dirty="0">
              <a:latin typeface="华文细黑" panose="02010600040101010101" pitchFamily="2" charset="-122"/>
              <a:ea typeface="华文细黑" panose="02010600040101010101" pitchFamily="2" charset="-122"/>
            </a:endParaRPr>
          </a:p>
          <a:p>
            <a:pPr lvl="2" eaLnBrk="1" hangingPunct="1"/>
            <a:r>
              <a:rPr lang="zh-CN" altLang="en-US" sz="2800" dirty="0">
                <a:latin typeface="华文细黑" panose="02010600040101010101" pitchFamily="2" charset="-122"/>
                <a:ea typeface="华文细黑" panose="02010600040101010101" pitchFamily="2" charset="-122"/>
              </a:rPr>
              <a:t>外关键字</a:t>
            </a:r>
            <a:endParaRPr lang="en-US" altLang="x-none" sz="2800" dirty="0">
              <a:latin typeface="华文细黑" panose="02010600040101010101" pitchFamily="2" charset="-122"/>
              <a:ea typeface="华文细黑" panose="02010600040101010101" pitchFamily="2" charset="-122"/>
            </a:endParaRPr>
          </a:p>
        </p:txBody>
      </p:sp>
      <p:sp>
        <p:nvSpPr>
          <p:cNvPr id="14950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155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50530" name="Rectangle 3"/>
          <p:cNvSpPr>
            <a:spLocks noGrp="1"/>
          </p:cNvSpPr>
          <p:nvPr>
            <p:ph idx="4294967295"/>
          </p:nvPr>
        </p:nvSpPr>
        <p:spPr>
          <a:xfrm>
            <a:off x="381000" y="762000"/>
            <a:ext cx="8458200" cy="5867400"/>
          </a:xfrm>
        </p:spPr>
        <p:txBody>
          <a:bodyPr wrap="square" anchor="t"/>
          <a:p>
            <a:pPr eaLnBrk="1" hangingPunct="1">
              <a:lnSpc>
                <a:spcPct val="110000"/>
              </a:lnSpc>
            </a:pPr>
            <a:r>
              <a:rPr lang="zh-CN" altLang="en-US" sz="2800" dirty="0">
                <a:ea typeface="华文细黑" panose="02010600040101010101" pitchFamily="2" charset="-122"/>
              </a:rPr>
              <a:t>关系模式</a:t>
            </a:r>
            <a:endParaRPr lang="zh-CN" altLang="en-US" sz="2800" dirty="0">
              <a:ea typeface="华文细黑" panose="02010600040101010101" pitchFamily="2" charset="-122"/>
            </a:endParaRPr>
          </a:p>
          <a:p>
            <a:pPr lvl="1" eaLnBrk="1" hangingPunct="1">
              <a:lnSpc>
                <a:spcPct val="110000"/>
              </a:lnSpc>
            </a:pPr>
            <a:r>
              <a:rPr lang="zh-CN" altLang="en-US" sz="2800" dirty="0">
                <a:ea typeface="华文细黑" panose="02010600040101010101" pitchFamily="2" charset="-122"/>
              </a:rPr>
              <a:t>一个关系的关系名及其属性名的集合构成该关系的关系模式</a:t>
            </a:r>
            <a:endParaRPr lang="zh-CN" altLang="en-US" sz="2800" dirty="0">
              <a:ea typeface="华文细黑" panose="02010600040101010101" pitchFamily="2" charset="-122"/>
            </a:endParaRPr>
          </a:p>
          <a:p>
            <a:pPr lvl="1" eaLnBrk="1" hangingPunct="1">
              <a:lnSpc>
                <a:spcPct val="110000"/>
              </a:lnSpc>
            </a:pPr>
            <a:endParaRPr lang="zh-CN" altLang="en-US" sz="2800" dirty="0">
              <a:ea typeface="华文细黑" panose="02010600040101010101" pitchFamily="2" charset="-122"/>
            </a:endParaRPr>
          </a:p>
          <a:p>
            <a:pPr eaLnBrk="1" hangingPunct="1">
              <a:lnSpc>
                <a:spcPct val="110000"/>
              </a:lnSpc>
            </a:pPr>
            <a:r>
              <a:rPr lang="zh-CN" altLang="en-US" sz="2800" dirty="0">
                <a:ea typeface="华文细黑" panose="02010600040101010101" pitchFamily="2" charset="-122"/>
              </a:rPr>
              <a:t>关系数据库模式</a:t>
            </a:r>
            <a:endParaRPr lang="zh-CN" altLang="en-US" sz="2800" dirty="0">
              <a:ea typeface="华文细黑" panose="02010600040101010101" pitchFamily="2" charset="-122"/>
            </a:endParaRPr>
          </a:p>
          <a:p>
            <a:pPr lvl="1" eaLnBrk="1" hangingPunct="1">
              <a:lnSpc>
                <a:spcPct val="110000"/>
              </a:lnSpc>
            </a:pPr>
            <a:r>
              <a:rPr lang="zh-CN" altLang="en-US" sz="2800" dirty="0">
                <a:ea typeface="华文细黑" panose="02010600040101010101" pitchFamily="2" charset="-122"/>
              </a:rPr>
              <a:t>该关系数据库中所有关系的关系模式的集合</a:t>
            </a:r>
            <a:endParaRPr lang="zh-CN" altLang="en-US" sz="2800" dirty="0">
              <a:ea typeface="华文细黑" panose="02010600040101010101" pitchFamily="2" charset="-122"/>
            </a:endParaRPr>
          </a:p>
          <a:p>
            <a:pPr lvl="1" eaLnBrk="1" hangingPunct="1">
              <a:lnSpc>
                <a:spcPct val="110000"/>
              </a:lnSpc>
            </a:pPr>
            <a:endParaRPr lang="zh-CN" altLang="en-US" sz="2800" dirty="0">
              <a:ea typeface="华文细黑" panose="02010600040101010101" pitchFamily="2" charset="-122"/>
            </a:endParaRPr>
          </a:p>
          <a:p>
            <a:pPr eaLnBrk="1" hangingPunct="1">
              <a:lnSpc>
                <a:spcPct val="110000"/>
              </a:lnSpc>
            </a:pPr>
            <a:r>
              <a:rPr lang="zh-CN" altLang="en-US" sz="2800" dirty="0">
                <a:ea typeface="华文细黑" panose="02010600040101010101" pitchFamily="2" charset="-122"/>
              </a:rPr>
              <a:t>元组</a:t>
            </a:r>
            <a:endParaRPr lang="zh-CN" altLang="en-US" sz="2800" dirty="0">
              <a:ea typeface="华文细黑" panose="02010600040101010101" pitchFamily="2" charset="-122"/>
            </a:endParaRPr>
          </a:p>
          <a:p>
            <a:pPr lvl="1" eaLnBrk="1" hangingPunct="1">
              <a:lnSpc>
                <a:spcPct val="110000"/>
              </a:lnSpc>
            </a:pPr>
            <a:r>
              <a:rPr lang="zh-CN" altLang="en-US" sz="2800" dirty="0">
                <a:ea typeface="华文细黑" panose="02010600040101010101" pitchFamily="2" charset="-122"/>
              </a:rPr>
              <a:t>关系中的每一行</a:t>
            </a:r>
            <a:endParaRPr lang="zh-CN" altLang="en-US" sz="2800" dirty="0">
              <a:ea typeface="华文细黑" panose="02010600040101010101" pitchFamily="2" charset="-122"/>
            </a:endParaRPr>
          </a:p>
        </p:txBody>
      </p:sp>
      <p:sp>
        <p:nvSpPr>
          <p:cNvPr id="15053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258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51554" name="Rectangle 3"/>
          <p:cNvSpPr>
            <a:spLocks noGrp="1"/>
          </p:cNvSpPr>
          <p:nvPr>
            <p:ph idx="4294967295"/>
          </p:nvPr>
        </p:nvSpPr>
        <p:spPr>
          <a:xfrm>
            <a:off x="381000" y="838200"/>
            <a:ext cx="8458200" cy="6019800"/>
          </a:xfrm>
        </p:spPr>
        <p:txBody>
          <a:bodyPr wrap="square" anchor="t"/>
          <a:p>
            <a:pPr eaLnBrk="1" hangingPunct="1">
              <a:spcBef>
                <a:spcPct val="40000"/>
              </a:spcBef>
            </a:pPr>
            <a:r>
              <a:rPr lang="zh-CN" altLang="en-US" sz="2800" dirty="0">
                <a:ea typeface="华文细黑" panose="02010600040101010101" pitchFamily="2" charset="-122"/>
              </a:rPr>
              <a:t>关键字</a:t>
            </a:r>
            <a:endParaRPr lang="en-US" altLang="x-none" sz="2800" dirty="0">
              <a:ea typeface="华文细黑" panose="02010600040101010101" pitchFamily="2" charset="-122"/>
            </a:endParaRPr>
          </a:p>
          <a:p>
            <a:pPr lvl="1" eaLnBrk="1" hangingPunct="1">
              <a:spcBef>
                <a:spcPct val="40000"/>
              </a:spcBef>
            </a:pPr>
            <a:r>
              <a:rPr lang="zh-CN" altLang="en-US" sz="2800" dirty="0">
                <a:ea typeface="华文细黑" panose="02010600040101010101" pitchFamily="2" charset="-122"/>
              </a:rPr>
              <a:t>关系中的一个属性集的值能唯一标识关系中的一个元组，且又不含多余的属性值，则称该属性集为该关系的关键字。</a:t>
            </a:r>
            <a:endParaRPr lang="zh-CN" altLang="en-US" sz="2800" dirty="0">
              <a:ea typeface="华文细黑" panose="02010600040101010101" pitchFamily="2" charset="-122"/>
            </a:endParaRPr>
          </a:p>
          <a:p>
            <a:pPr lvl="1" eaLnBrk="1" hangingPunct="1">
              <a:spcBef>
                <a:spcPct val="40000"/>
              </a:spcBef>
            </a:pPr>
            <a:r>
              <a:rPr lang="zh-CN" altLang="en-US" sz="2800" dirty="0">
                <a:ea typeface="华文细黑" panose="02010600040101010101" pitchFamily="2" charset="-122"/>
              </a:rPr>
              <a:t>每一个关系都有关键字</a:t>
            </a:r>
            <a:endParaRPr lang="zh-CN" altLang="en-US" sz="2800" dirty="0">
              <a:ea typeface="华文细黑" panose="02010600040101010101" pitchFamily="2" charset="-122"/>
            </a:endParaRPr>
          </a:p>
          <a:p>
            <a:pPr lvl="1" eaLnBrk="1" hangingPunct="1">
              <a:spcBef>
                <a:spcPct val="40000"/>
              </a:spcBef>
            </a:pPr>
            <a:r>
              <a:rPr lang="zh-CN" altLang="en-US" sz="2800" dirty="0">
                <a:ea typeface="华文细黑" panose="02010600040101010101" pitchFamily="2" charset="-122"/>
              </a:rPr>
              <a:t>一个关系也可以有多个关键字，所以关键字也被称为‘</a:t>
            </a:r>
            <a:r>
              <a:rPr lang="zh-CN" altLang="en-US" sz="2800" dirty="0">
                <a:solidFill>
                  <a:schemeClr val="hlink"/>
                </a:solidFill>
                <a:ea typeface="华文细黑" panose="02010600040101010101" pitchFamily="2" charset="-122"/>
              </a:rPr>
              <a:t>候选关键字</a:t>
            </a:r>
            <a:r>
              <a:rPr lang="zh-CN" altLang="en-US" sz="2800" dirty="0">
                <a:ea typeface="华文细黑" panose="02010600040101010101" pitchFamily="2" charset="-122"/>
              </a:rPr>
              <a:t>’</a:t>
            </a:r>
            <a:endParaRPr lang="zh-CN" altLang="en-US" sz="2800" dirty="0">
              <a:ea typeface="华文细黑" panose="02010600040101010101" pitchFamily="2" charset="-122"/>
            </a:endParaRPr>
          </a:p>
        </p:txBody>
      </p:sp>
      <p:sp>
        <p:nvSpPr>
          <p:cNvPr id="15155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360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52578" name="Rectangle 3"/>
          <p:cNvSpPr>
            <a:spLocks noGrp="1"/>
          </p:cNvSpPr>
          <p:nvPr>
            <p:ph idx="4294967295"/>
          </p:nvPr>
        </p:nvSpPr>
        <p:spPr>
          <a:xfrm>
            <a:off x="381000" y="838200"/>
            <a:ext cx="8458200" cy="6019800"/>
          </a:xfrm>
        </p:spPr>
        <p:txBody>
          <a:bodyPr wrap="square" anchor="t"/>
          <a:p>
            <a:pPr eaLnBrk="1" hangingPunct="1">
              <a:spcBef>
                <a:spcPct val="40000"/>
              </a:spcBef>
            </a:pPr>
            <a:r>
              <a:rPr lang="zh-CN" altLang="en-US" sz="2800" dirty="0">
                <a:latin typeface="华文细黑" panose="02010600040101010101" pitchFamily="2" charset="-122"/>
                <a:ea typeface="华文细黑" panose="02010600040101010101" pitchFamily="2" charset="-122"/>
              </a:rPr>
              <a:t>主关键字</a:t>
            </a:r>
            <a:endParaRPr lang="zh-CN" altLang="en-US" sz="2800" dirty="0">
              <a:latin typeface="华文细黑" panose="02010600040101010101" pitchFamily="2" charset="-122"/>
              <a:ea typeface="华文细黑" panose="02010600040101010101" pitchFamily="2" charset="-122"/>
            </a:endParaRPr>
          </a:p>
          <a:p>
            <a:pPr lvl="1" eaLnBrk="1" hangingPunct="1">
              <a:spcBef>
                <a:spcPct val="40000"/>
              </a:spcBef>
            </a:pPr>
            <a:r>
              <a:rPr lang="zh-CN" altLang="en-US" sz="2800" dirty="0">
                <a:latin typeface="华文细黑" panose="02010600040101010101" pitchFamily="2" charset="-122"/>
                <a:ea typeface="华文细黑" panose="02010600040101010101" pitchFamily="2" charset="-122"/>
              </a:rPr>
              <a:t>可以从关系的候选关键字中选取一个作为该关系的主关键字</a:t>
            </a:r>
            <a:endParaRPr lang="zh-CN" altLang="en-US" sz="2800" dirty="0">
              <a:latin typeface="华文细黑" panose="02010600040101010101" pitchFamily="2" charset="-122"/>
              <a:ea typeface="华文细黑" panose="02010600040101010101" pitchFamily="2" charset="-122"/>
            </a:endParaRPr>
          </a:p>
          <a:p>
            <a:pPr lvl="1" eaLnBrk="1" hangingPunct="1">
              <a:spcBef>
                <a:spcPct val="40000"/>
              </a:spcBef>
            </a:pPr>
            <a:endParaRPr lang="zh-CN" altLang="en-US" sz="2800" dirty="0">
              <a:latin typeface="华文细黑" panose="02010600040101010101" pitchFamily="2" charset="-122"/>
              <a:ea typeface="华文细黑" panose="02010600040101010101" pitchFamily="2" charset="-122"/>
            </a:endParaRPr>
          </a:p>
          <a:p>
            <a:pPr eaLnBrk="1" hangingPunct="1">
              <a:spcBef>
                <a:spcPct val="40000"/>
              </a:spcBef>
            </a:pPr>
            <a:r>
              <a:rPr lang="zh-CN" altLang="en-US" sz="2800" dirty="0">
                <a:latin typeface="华文细黑" panose="02010600040101010101" pitchFamily="2" charset="-122"/>
                <a:ea typeface="华文细黑" panose="02010600040101010101" pitchFamily="2" charset="-122"/>
              </a:rPr>
              <a:t>外关键字</a:t>
            </a:r>
            <a:endParaRPr lang="zh-CN" altLang="en-US" sz="2800" dirty="0">
              <a:latin typeface="华文细黑" panose="02010600040101010101" pitchFamily="2" charset="-122"/>
              <a:ea typeface="华文细黑" panose="02010600040101010101" pitchFamily="2" charset="-122"/>
            </a:endParaRPr>
          </a:p>
          <a:p>
            <a:pPr lvl="1" eaLnBrk="1" hangingPunct="1">
              <a:spcBef>
                <a:spcPct val="40000"/>
              </a:spcBef>
            </a:pPr>
            <a:r>
              <a:rPr lang="zh-CN" altLang="en-US" sz="2800" dirty="0">
                <a:latin typeface="华文细黑" panose="02010600040101010101" pitchFamily="2" charset="-122"/>
                <a:ea typeface="华文细黑" panose="02010600040101010101" pitchFamily="2" charset="-122"/>
              </a:rPr>
              <a:t>设关系</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中的属性集</a:t>
            </a:r>
            <a:r>
              <a:rPr lang="en-US" altLang="x-none" sz="2800" dirty="0">
                <a:latin typeface="华文细黑" panose="02010600040101010101" pitchFamily="2" charset="-122"/>
                <a:ea typeface="华文细黑" panose="02010600040101010101" pitchFamily="2" charset="-122"/>
              </a:rPr>
              <a:t>F，</a:t>
            </a:r>
            <a:r>
              <a:rPr lang="zh-CN" altLang="en-US" sz="2800" dirty="0">
                <a:latin typeface="华文细黑" panose="02010600040101010101" pitchFamily="2" charset="-122"/>
                <a:ea typeface="华文细黑" panose="02010600040101010101" pitchFamily="2" charset="-122"/>
              </a:rPr>
              <a:t>其取值来自于关系</a:t>
            </a:r>
            <a:r>
              <a:rPr lang="en-US" altLang="x-none" sz="2800" dirty="0">
                <a:latin typeface="华文细黑" panose="02010600040101010101" pitchFamily="2" charset="-122"/>
                <a:ea typeface="华文细黑" panose="02010600040101010101" pitchFamily="2" charset="-122"/>
              </a:rPr>
              <a:t>S</a:t>
            </a:r>
            <a:r>
              <a:rPr lang="zh-CN" altLang="en-US" sz="2800" dirty="0">
                <a:latin typeface="华文细黑" panose="02010600040101010101" pitchFamily="2" charset="-122"/>
                <a:ea typeface="华文细黑" panose="02010600040101010101" pitchFamily="2" charset="-122"/>
              </a:rPr>
              <a:t>中的主关键字</a:t>
            </a:r>
            <a:r>
              <a:rPr lang="en-US" altLang="x-none" sz="2800" dirty="0">
                <a:latin typeface="华文细黑" panose="02010600040101010101" pitchFamily="2" charset="-122"/>
                <a:ea typeface="华文细黑" panose="02010600040101010101" pitchFamily="2" charset="-122"/>
              </a:rPr>
              <a:t>K，</a:t>
            </a:r>
            <a:r>
              <a:rPr lang="zh-CN" altLang="en-US" sz="2800" dirty="0">
                <a:latin typeface="华文细黑" panose="02010600040101010101" pitchFamily="2" charset="-122"/>
                <a:ea typeface="华文细黑" panose="02010600040101010101" pitchFamily="2" charset="-122"/>
              </a:rPr>
              <a:t>则称属性集</a:t>
            </a:r>
            <a:r>
              <a:rPr lang="en-US" altLang="x-none" sz="2800" dirty="0">
                <a:latin typeface="华文细黑" panose="02010600040101010101" pitchFamily="2" charset="-122"/>
                <a:ea typeface="华文细黑" panose="02010600040101010101" pitchFamily="2" charset="-122"/>
              </a:rPr>
              <a:t>F</a:t>
            </a:r>
            <a:r>
              <a:rPr lang="zh-CN" altLang="en-US" sz="2800" dirty="0">
                <a:latin typeface="华文细黑" panose="02010600040101010101" pitchFamily="2" charset="-122"/>
                <a:ea typeface="华文细黑" panose="02010600040101010101" pitchFamily="2" charset="-122"/>
              </a:rPr>
              <a:t>是关系</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的外关键字。</a:t>
            </a:r>
            <a:endParaRPr lang="zh-CN" altLang="en-US" sz="2800" dirty="0">
              <a:latin typeface="华文细黑" panose="02010600040101010101" pitchFamily="2" charset="-122"/>
              <a:ea typeface="华文细黑" panose="02010600040101010101" pitchFamily="2" charset="-122"/>
            </a:endParaRPr>
          </a:p>
          <a:p>
            <a:pPr lvl="1" eaLnBrk="1" hangingPunct="1">
              <a:spcBef>
                <a:spcPct val="40000"/>
              </a:spcBef>
            </a:pPr>
            <a:r>
              <a:rPr lang="zh-CN" altLang="en-US" sz="2800" dirty="0">
                <a:latin typeface="华文细黑" panose="02010600040101010101" pitchFamily="2" charset="-122"/>
                <a:ea typeface="华文细黑" panose="02010600040101010101" pitchFamily="2" charset="-122"/>
              </a:rPr>
              <a:t>关系</a:t>
            </a:r>
            <a:r>
              <a:rPr lang="en-US" altLang="x-none" sz="2800" dirty="0">
                <a:latin typeface="华文细黑" panose="02010600040101010101" pitchFamily="2" charset="-122"/>
                <a:ea typeface="华文细黑" panose="02010600040101010101" pitchFamily="2" charset="-122"/>
              </a:rPr>
              <a:t>R</a:t>
            </a:r>
            <a:r>
              <a:rPr lang="zh-CN" altLang="en-US" sz="2800" dirty="0">
                <a:latin typeface="华文细黑" panose="02010600040101010101" pitchFamily="2" charset="-122"/>
                <a:ea typeface="华文细黑" panose="02010600040101010101" pitchFamily="2" charset="-122"/>
              </a:rPr>
              <a:t>和关系</a:t>
            </a:r>
            <a:r>
              <a:rPr lang="en-US" altLang="x-none" sz="2800" dirty="0">
                <a:latin typeface="华文细黑" panose="02010600040101010101" pitchFamily="2" charset="-122"/>
                <a:ea typeface="华文细黑" panose="02010600040101010101" pitchFamily="2" charset="-122"/>
              </a:rPr>
              <a:t>S</a:t>
            </a:r>
            <a:r>
              <a:rPr lang="zh-CN" altLang="en-US" sz="2800" dirty="0">
                <a:latin typeface="华文细黑" panose="02010600040101010101" pitchFamily="2" charset="-122"/>
                <a:ea typeface="华文细黑" panose="02010600040101010101" pitchFamily="2" charset="-122"/>
              </a:rPr>
              <a:t>可以是同一个关系</a:t>
            </a:r>
            <a:endParaRPr lang="zh-CN" altLang="en-US" sz="2800" dirty="0">
              <a:latin typeface="华文细黑" panose="02010600040101010101" pitchFamily="2" charset="-122"/>
              <a:ea typeface="华文细黑" panose="02010600040101010101" pitchFamily="2" charset="-122"/>
            </a:endParaRPr>
          </a:p>
        </p:txBody>
      </p:sp>
      <p:sp>
        <p:nvSpPr>
          <p:cNvPr id="15257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462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2581" name="文本框 154629"/>
          <p:cNvSpPr txBox="1"/>
          <p:nvPr/>
        </p:nvSpPr>
        <p:spPr>
          <a:xfrm>
            <a:off x="2555875" y="6092825"/>
            <a:ext cx="6264275" cy="457200"/>
          </a:xfrm>
          <a:prstGeom prst="rect">
            <a:avLst/>
          </a:prstGeom>
          <a:noFill/>
          <a:ln w="9525">
            <a:noFill/>
          </a:ln>
        </p:spPr>
        <p:txBody>
          <a:bodyPr wrap="square" anchor="t">
            <a:spAutoFit/>
          </a:bodyPr>
          <a:p>
            <a:pPr algn="ctr"/>
            <a:r>
              <a:rPr lang="en-US" altLang="zh-CN">
                <a:latin typeface="Times New Roman" panose="02020603050405020304" pitchFamily="2" charset="0"/>
                <a:hlinkClick r:id="rId1"/>
              </a:rPr>
              <a:t>http://en.wikipedia.org/wiki/Foreign_key</a:t>
            </a:r>
            <a:endParaRPr lang="en-US" altLang="zh-CN">
              <a:latin typeface="Times New Roman" panose="02020603050405020304"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8434" name="Rectangle 3"/>
          <p:cNvSpPr>
            <a:spLocks noGrp="1"/>
          </p:cNvSpPr>
          <p:nvPr>
            <p:ph idx="4294967295"/>
          </p:nvPr>
        </p:nvSpPr>
        <p:spPr>
          <a:xfrm>
            <a:off x="685800" y="838200"/>
            <a:ext cx="7772400" cy="5638800"/>
          </a:xfrm>
        </p:spPr>
        <p:txBody>
          <a:bodyPr wrap="square" anchor="t"/>
          <a:p>
            <a:pPr eaLnBrk="1" hangingPunct="1"/>
            <a:r>
              <a:rPr lang="zh-CN" altLang="en-US" sz="2800" dirty="0"/>
              <a:t>逻辑数据模型（</a:t>
            </a:r>
            <a:r>
              <a:rPr lang="en-US" altLang="x-none" sz="2800" dirty="0"/>
              <a:t>cont.）</a:t>
            </a:r>
            <a:endParaRPr lang="zh-CN" altLang="en-US" sz="2800" dirty="0"/>
          </a:p>
          <a:p>
            <a:pPr lvl="1" eaLnBrk="1" hangingPunct="1"/>
            <a:r>
              <a:rPr lang="zh-CN" altLang="en-US" sz="2800" dirty="0">
                <a:latin typeface="宋体" panose="02010600030101010101" pitchFamily="2" charset="-122"/>
              </a:rPr>
              <a:t>成熟并（曾经）得到大量使用的逻辑数据模型有：</a:t>
            </a:r>
            <a:endParaRPr lang="zh-CN" altLang="en-US" sz="2800" dirty="0">
              <a:latin typeface="宋体" panose="02010600030101010101" pitchFamily="2" charset="-122"/>
            </a:endParaRPr>
          </a:p>
          <a:p>
            <a:pPr lvl="2" eaLnBrk="1" hangingPunct="1"/>
            <a:r>
              <a:rPr lang="zh-CN" altLang="en-US" sz="2800" dirty="0">
                <a:latin typeface="宋体" panose="02010600030101010101" pitchFamily="2" charset="-122"/>
              </a:rPr>
              <a:t>层次模型、网状模型</a:t>
            </a:r>
            <a:endParaRPr lang="zh-CN" altLang="en-US" sz="2800" dirty="0">
              <a:latin typeface="宋体" panose="02010600030101010101" pitchFamily="2" charset="-122"/>
            </a:endParaRPr>
          </a:p>
          <a:p>
            <a:pPr lvl="2" eaLnBrk="1" hangingPunct="1"/>
            <a:r>
              <a:rPr lang="zh-CN" altLang="en-US" sz="2800" dirty="0">
                <a:latin typeface="宋体" panose="02010600030101010101" pitchFamily="2" charset="-122"/>
              </a:rPr>
              <a:t>关系模型、面向对象模型、谓词模型</a:t>
            </a:r>
            <a:endParaRPr lang="zh-CN" altLang="en-US" sz="2800" dirty="0">
              <a:latin typeface="宋体" panose="02010600030101010101" pitchFamily="2" charset="-122"/>
            </a:endParaRPr>
          </a:p>
          <a:p>
            <a:pPr lvl="2" eaLnBrk="1" hangingPunct="1"/>
            <a:r>
              <a:rPr lang="zh-CN" altLang="en-US" sz="2800" dirty="0">
                <a:latin typeface="宋体" panose="02010600030101010101" pitchFamily="2" charset="-122"/>
              </a:rPr>
              <a:t>对象关系模型</a:t>
            </a:r>
            <a:endParaRPr lang="zh-CN" altLang="en-US" sz="2800" dirty="0">
              <a:latin typeface="宋体" panose="02010600030101010101" pitchFamily="2" charset="-122"/>
            </a:endParaRPr>
          </a:p>
        </p:txBody>
      </p:sp>
      <p:sp>
        <p:nvSpPr>
          <p:cNvPr id="1843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843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5360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565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53604" name="Text Box 3"/>
          <p:cNvSpPr txBox="1"/>
          <p:nvPr/>
        </p:nvSpPr>
        <p:spPr>
          <a:xfrm>
            <a:off x="2971800" y="1295400"/>
            <a:ext cx="1676400" cy="519113"/>
          </a:xfrm>
          <a:prstGeom prst="rect">
            <a:avLst/>
          </a:prstGeom>
          <a:solidFill>
            <a:srgbClr val="EAEAEA"/>
          </a:solidFill>
          <a:ln w="9525">
            <a:noFill/>
          </a:ln>
        </p:spPr>
        <p:txBody>
          <a:bodyPr anchor="t">
            <a:spAutoFit/>
          </a:bodyPr>
          <a:p>
            <a:pPr algn="ctr">
              <a:spcBef>
                <a:spcPct val="50000"/>
              </a:spcBef>
            </a:pPr>
            <a:r>
              <a:rPr lang="zh-CN" altLang="en-US" sz="2800" b="1" dirty="0">
                <a:latin typeface="华文细黑" panose="02010600040101010101" pitchFamily="2" charset="-122"/>
                <a:ea typeface="华文细黑" panose="02010600040101010101" pitchFamily="2" charset="-122"/>
              </a:rPr>
              <a:t>属  性</a:t>
            </a:r>
            <a:endParaRPr lang="zh-CN" altLang="en-US" sz="2800" b="1" dirty="0">
              <a:latin typeface="华文细黑" panose="02010600040101010101" pitchFamily="2" charset="-122"/>
              <a:ea typeface="华文细黑" panose="02010600040101010101" pitchFamily="2" charset="-122"/>
            </a:endParaRPr>
          </a:p>
        </p:txBody>
      </p:sp>
      <p:sp>
        <p:nvSpPr>
          <p:cNvPr id="153605" name="Line 4"/>
          <p:cNvSpPr/>
          <p:nvPr/>
        </p:nvSpPr>
        <p:spPr>
          <a:xfrm flipH="1">
            <a:off x="2057400" y="1752600"/>
            <a:ext cx="1676400" cy="685800"/>
          </a:xfrm>
          <a:prstGeom prst="line">
            <a:avLst/>
          </a:prstGeom>
          <a:ln w="19050" cap="flat" cmpd="sng">
            <a:solidFill>
              <a:schemeClr val="tx1"/>
            </a:solidFill>
            <a:prstDash val="solid"/>
            <a:round/>
            <a:headEnd type="none" w="med" len="med"/>
            <a:tailEnd type="triangle" w="med" len="med"/>
          </a:ln>
        </p:spPr>
      </p:sp>
      <p:sp>
        <p:nvSpPr>
          <p:cNvPr id="153606" name="Line 5"/>
          <p:cNvSpPr/>
          <p:nvPr/>
        </p:nvSpPr>
        <p:spPr>
          <a:xfrm flipH="1">
            <a:off x="3276600" y="1752600"/>
            <a:ext cx="457200" cy="762000"/>
          </a:xfrm>
          <a:prstGeom prst="line">
            <a:avLst/>
          </a:prstGeom>
          <a:ln w="19050" cap="flat" cmpd="sng">
            <a:solidFill>
              <a:schemeClr val="tx1"/>
            </a:solidFill>
            <a:prstDash val="solid"/>
            <a:round/>
            <a:headEnd type="none" w="med" len="med"/>
            <a:tailEnd type="triangle" w="med" len="med"/>
          </a:ln>
        </p:spPr>
      </p:sp>
      <p:sp>
        <p:nvSpPr>
          <p:cNvPr id="153607" name="Line 6"/>
          <p:cNvSpPr/>
          <p:nvPr/>
        </p:nvSpPr>
        <p:spPr>
          <a:xfrm>
            <a:off x="3733800" y="1752600"/>
            <a:ext cx="609600" cy="762000"/>
          </a:xfrm>
          <a:prstGeom prst="line">
            <a:avLst/>
          </a:prstGeom>
          <a:ln w="19050" cap="flat" cmpd="sng">
            <a:solidFill>
              <a:schemeClr val="tx1"/>
            </a:solidFill>
            <a:prstDash val="solid"/>
            <a:round/>
            <a:headEnd type="none" w="med" len="med"/>
            <a:tailEnd type="triangle" w="med" len="med"/>
          </a:ln>
        </p:spPr>
      </p:sp>
      <p:sp>
        <p:nvSpPr>
          <p:cNvPr id="153608" name="Line 7"/>
          <p:cNvSpPr/>
          <p:nvPr/>
        </p:nvSpPr>
        <p:spPr>
          <a:xfrm>
            <a:off x="3733800" y="1752600"/>
            <a:ext cx="1981200" cy="762000"/>
          </a:xfrm>
          <a:prstGeom prst="line">
            <a:avLst/>
          </a:prstGeom>
          <a:ln w="19050" cap="flat" cmpd="sng">
            <a:solidFill>
              <a:schemeClr val="tx1"/>
            </a:solidFill>
            <a:prstDash val="solid"/>
            <a:round/>
            <a:headEnd type="none" w="med" len="med"/>
            <a:tailEnd type="triangle" w="med" len="med"/>
          </a:ln>
        </p:spPr>
      </p:sp>
      <p:sp>
        <p:nvSpPr>
          <p:cNvPr id="153609" name="AutoShape 8"/>
          <p:cNvSpPr/>
          <p:nvPr/>
        </p:nvSpPr>
        <p:spPr>
          <a:xfrm>
            <a:off x="762000" y="1219200"/>
            <a:ext cx="1447800" cy="609600"/>
          </a:xfrm>
          <a:prstGeom prst="wedgeRoundRectCallout">
            <a:avLst>
              <a:gd name="adj1" fmla="val 18750"/>
              <a:gd name="adj2" fmla="val 162241"/>
              <a:gd name="adj3" fmla="val 16667"/>
            </a:avLst>
          </a:prstGeom>
          <a:solidFill>
            <a:srgbClr val="EAEAEA"/>
          </a:solidFill>
          <a:ln w="9525">
            <a:noFill/>
          </a:ln>
        </p:spPr>
        <p:txBody>
          <a:bodyPr anchor="t"/>
          <a:p>
            <a:pPr algn="ctr"/>
            <a:r>
              <a:rPr lang="zh-CN" altLang="en-US" sz="2800" b="1" dirty="0">
                <a:latin typeface="Times New Roman" panose="02020603050405020304" pitchFamily="2" charset="0"/>
                <a:ea typeface="华文细黑" panose="02010600040101010101" pitchFamily="2" charset="-122"/>
              </a:rPr>
              <a:t>关键字</a:t>
            </a:r>
            <a:endParaRPr lang="zh-CN" altLang="en-US" sz="2800" b="1" dirty="0">
              <a:latin typeface="Times New Roman" panose="02020603050405020304" pitchFamily="2" charset="0"/>
              <a:ea typeface="华文细黑" panose="02010600040101010101" pitchFamily="2" charset="-122"/>
            </a:endParaRPr>
          </a:p>
        </p:txBody>
      </p:sp>
      <p:sp>
        <p:nvSpPr>
          <p:cNvPr id="153610" name="AutoShape 9"/>
          <p:cNvSpPr/>
          <p:nvPr/>
        </p:nvSpPr>
        <p:spPr>
          <a:xfrm>
            <a:off x="7391400" y="2286000"/>
            <a:ext cx="1752600" cy="685800"/>
          </a:xfrm>
          <a:prstGeom prst="wedgeRectCallout">
            <a:avLst>
              <a:gd name="adj1" fmla="val -75542"/>
              <a:gd name="adj2" fmla="val 40741"/>
            </a:avLst>
          </a:prstGeom>
          <a:solidFill>
            <a:srgbClr val="EAEAEA"/>
          </a:solidFill>
          <a:ln w="9525">
            <a:noFill/>
          </a:ln>
        </p:spPr>
        <p:txBody>
          <a:bodyPr anchor="t"/>
          <a:p>
            <a:pPr algn="ctr"/>
            <a:r>
              <a:rPr lang="zh-CN" altLang="en-US" sz="2800" b="1" dirty="0">
                <a:latin typeface="Times New Roman" panose="02020603050405020304" pitchFamily="2" charset="0"/>
                <a:ea typeface="华文细黑" panose="02010600040101010101" pitchFamily="2" charset="-122"/>
              </a:rPr>
              <a:t>关系模式</a:t>
            </a:r>
            <a:endParaRPr lang="zh-CN" altLang="en-US" sz="2800" b="1" dirty="0">
              <a:latin typeface="Times New Roman" panose="02020603050405020304" pitchFamily="2" charset="0"/>
              <a:ea typeface="华文细黑" panose="02010600040101010101" pitchFamily="2" charset="-122"/>
            </a:endParaRPr>
          </a:p>
        </p:txBody>
      </p:sp>
      <p:sp>
        <p:nvSpPr>
          <p:cNvPr id="153611" name="Text Box 10"/>
          <p:cNvSpPr txBox="1"/>
          <p:nvPr/>
        </p:nvSpPr>
        <p:spPr>
          <a:xfrm>
            <a:off x="7467600" y="4038600"/>
            <a:ext cx="1371600" cy="519113"/>
          </a:xfrm>
          <a:prstGeom prst="rect">
            <a:avLst/>
          </a:prstGeom>
          <a:solidFill>
            <a:srgbClr val="EAEAEA"/>
          </a:solidFill>
          <a:ln w="9525">
            <a:noFill/>
          </a:ln>
        </p:spPr>
        <p:txBody>
          <a:bodyPr anchor="t">
            <a:spAutoFit/>
          </a:bodyPr>
          <a:p>
            <a:pPr algn="ctr">
              <a:spcBef>
                <a:spcPct val="50000"/>
              </a:spcBef>
            </a:pPr>
            <a:r>
              <a:rPr lang="zh-CN" altLang="en-US" sz="2800" b="1" dirty="0">
                <a:latin typeface="Times New Roman" panose="02020603050405020304" pitchFamily="2" charset="0"/>
                <a:ea typeface="华文细黑" panose="02010600040101010101" pitchFamily="2" charset="-122"/>
              </a:rPr>
              <a:t>元  组</a:t>
            </a:r>
            <a:endParaRPr lang="zh-CN" altLang="en-US" sz="2800" b="1" dirty="0">
              <a:latin typeface="Times New Roman" panose="02020603050405020304" pitchFamily="2" charset="0"/>
              <a:ea typeface="华文细黑" panose="02010600040101010101" pitchFamily="2" charset="-122"/>
            </a:endParaRPr>
          </a:p>
        </p:txBody>
      </p:sp>
      <p:sp>
        <p:nvSpPr>
          <p:cNvPr id="153612" name="Line 11"/>
          <p:cNvSpPr/>
          <p:nvPr/>
        </p:nvSpPr>
        <p:spPr>
          <a:xfrm flipH="1" flipV="1">
            <a:off x="6934200" y="3352800"/>
            <a:ext cx="533400" cy="762000"/>
          </a:xfrm>
          <a:prstGeom prst="line">
            <a:avLst/>
          </a:prstGeom>
          <a:ln w="9525" cap="flat" cmpd="sng">
            <a:solidFill>
              <a:schemeClr val="tx1"/>
            </a:solidFill>
            <a:prstDash val="solid"/>
            <a:round/>
            <a:headEnd type="none" w="med" len="med"/>
            <a:tailEnd type="triangle" w="med" len="med"/>
          </a:ln>
        </p:spPr>
      </p:sp>
      <p:sp>
        <p:nvSpPr>
          <p:cNvPr id="153613" name="Line 12"/>
          <p:cNvSpPr/>
          <p:nvPr/>
        </p:nvSpPr>
        <p:spPr>
          <a:xfrm flipH="1" flipV="1">
            <a:off x="6934200" y="3962400"/>
            <a:ext cx="533400" cy="304800"/>
          </a:xfrm>
          <a:prstGeom prst="line">
            <a:avLst/>
          </a:prstGeom>
          <a:ln w="9525" cap="flat" cmpd="sng">
            <a:solidFill>
              <a:schemeClr val="tx1"/>
            </a:solidFill>
            <a:prstDash val="solid"/>
            <a:round/>
            <a:headEnd type="none" w="med" len="med"/>
            <a:tailEnd type="triangle" w="med" len="med"/>
          </a:ln>
        </p:spPr>
      </p:sp>
      <p:sp>
        <p:nvSpPr>
          <p:cNvPr id="153614" name="Line 13"/>
          <p:cNvSpPr/>
          <p:nvPr/>
        </p:nvSpPr>
        <p:spPr>
          <a:xfrm flipH="1">
            <a:off x="6934200" y="4343400"/>
            <a:ext cx="533400" cy="228600"/>
          </a:xfrm>
          <a:prstGeom prst="line">
            <a:avLst/>
          </a:prstGeom>
          <a:ln w="9525" cap="flat" cmpd="sng">
            <a:solidFill>
              <a:schemeClr val="tx1"/>
            </a:solidFill>
            <a:prstDash val="solid"/>
            <a:round/>
            <a:headEnd type="none" w="med" len="med"/>
            <a:tailEnd type="triangle" w="med" len="med"/>
          </a:ln>
        </p:spPr>
      </p:sp>
      <p:sp>
        <p:nvSpPr>
          <p:cNvPr id="153615" name="Line 14"/>
          <p:cNvSpPr/>
          <p:nvPr/>
        </p:nvSpPr>
        <p:spPr>
          <a:xfrm flipH="1">
            <a:off x="6934200" y="4495800"/>
            <a:ext cx="533400" cy="685800"/>
          </a:xfrm>
          <a:prstGeom prst="line">
            <a:avLst/>
          </a:prstGeom>
          <a:ln w="9525" cap="flat" cmpd="sng">
            <a:solidFill>
              <a:schemeClr val="tx1"/>
            </a:solidFill>
            <a:prstDash val="solid"/>
            <a:round/>
            <a:headEnd type="none" w="med" len="med"/>
            <a:tailEnd type="triangle" w="med" len="med"/>
          </a:ln>
        </p:spPr>
      </p:sp>
      <p:grpSp>
        <p:nvGrpSpPr>
          <p:cNvPr id="153616" name="组合 155664"/>
          <p:cNvGrpSpPr/>
          <p:nvPr/>
        </p:nvGrpSpPr>
        <p:grpSpPr>
          <a:xfrm>
            <a:off x="685800" y="2514600"/>
            <a:ext cx="6248400" cy="2971800"/>
            <a:chOff x="0" y="0"/>
            <a:chExt cx="2798" cy="1926"/>
          </a:xfrm>
        </p:grpSpPr>
        <p:grpSp>
          <p:nvGrpSpPr>
            <p:cNvPr id="153617" name="组合 155665"/>
            <p:cNvGrpSpPr/>
            <p:nvPr/>
          </p:nvGrpSpPr>
          <p:grpSpPr>
            <a:xfrm>
              <a:off x="3" y="3"/>
              <a:ext cx="2792" cy="1920"/>
              <a:chOff x="0" y="0"/>
              <a:chExt cx="2792" cy="1920"/>
            </a:xfrm>
          </p:grpSpPr>
          <p:grpSp>
            <p:nvGrpSpPr>
              <p:cNvPr id="153618" name="组合 155666"/>
              <p:cNvGrpSpPr/>
              <p:nvPr/>
            </p:nvGrpSpPr>
            <p:grpSpPr>
              <a:xfrm>
                <a:off x="0" y="0"/>
                <a:ext cx="698" cy="384"/>
                <a:chOff x="0" y="0"/>
                <a:chExt cx="698" cy="384"/>
              </a:xfrm>
            </p:grpSpPr>
            <p:sp>
              <p:nvSpPr>
                <p:cNvPr id="153619" name="Rectangle 18"/>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学号</a:t>
                  </a:r>
                  <a:endParaRPr lang="zh-CN" altLang="en-US" b="1" dirty="0">
                    <a:solidFill>
                      <a:srgbClr val="FF0066"/>
                    </a:solidFill>
                    <a:latin typeface="Times New Roman" panose="02020603050405020304" pitchFamily="2" charset="0"/>
                  </a:endParaRPr>
                </a:p>
              </p:txBody>
            </p:sp>
            <p:sp>
              <p:nvSpPr>
                <p:cNvPr id="153620" name="Rectangle 19"/>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21" name="组合 155669"/>
              <p:cNvGrpSpPr/>
              <p:nvPr/>
            </p:nvGrpSpPr>
            <p:grpSpPr>
              <a:xfrm>
                <a:off x="698" y="0"/>
                <a:ext cx="698" cy="384"/>
                <a:chOff x="0" y="0"/>
                <a:chExt cx="698" cy="384"/>
              </a:xfrm>
            </p:grpSpPr>
            <p:sp>
              <p:nvSpPr>
                <p:cNvPr id="153622" name="Rectangle 21"/>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姓名</a:t>
                  </a:r>
                  <a:endParaRPr lang="zh-CN" altLang="en-US" b="1" dirty="0">
                    <a:solidFill>
                      <a:srgbClr val="FF0066"/>
                    </a:solidFill>
                    <a:latin typeface="Times New Roman" panose="02020603050405020304" pitchFamily="2" charset="0"/>
                  </a:endParaRPr>
                </a:p>
              </p:txBody>
            </p:sp>
            <p:sp>
              <p:nvSpPr>
                <p:cNvPr id="153623" name="Rectangle 22"/>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24" name="组合 155672"/>
              <p:cNvGrpSpPr/>
              <p:nvPr/>
            </p:nvGrpSpPr>
            <p:grpSpPr>
              <a:xfrm>
                <a:off x="1396" y="0"/>
                <a:ext cx="698" cy="384"/>
                <a:chOff x="0" y="0"/>
                <a:chExt cx="698" cy="384"/>
              </a:xfrm>
            </p:grpSpPr>
            <p:sp>
              <p:nvSpPr>
                <p:cNvPr id="153625" name="Rectangle 24"/>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系别</a:t>
                  </a:r>
                  <a:endParaRPr lang="zh-CN" altLang="en-US" b="1" dirty="0">
                    <a:solidFill>
                      <a:srgbClr val="FF0066"/>
                    </a:solidFill>
                    <a:latin typeface="Times New Roman" panose="02020603050405020304" pitchFamily="2" charset="0"/>
                  </a:endParaRPr>
                </a:p>
              </p:txBody>
            </p:sp>
            <p:sp>
              <p:nvSpPr>
                <p:cNvPr id="153626" name="Rectangle 25"/>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27" name="组合 155675"/>
              <p:cNvGrpSpPr/>
              <p:nvPr/>
            </p:nvGrpSpPr>
            <p:grpSpPr>
              <a:xfrm>
                <a:off x="2094" y="0"/>
                <a:ext cx="698" cy="384"/>
                <a:chOff x="0" y="0"/>
                <a:chExt cx="698" cy="384"/>
              </a:xfrm>
            </p:grpSpPr>
            <p:sp>
              <p:nvSpPr>
                <p:cNvPr id="153628" name="Rectangle 27"/>
                <p:cNvSpPr/>
                <p:nvPr/>
              </p:nvSpPr>
              <p:spPr>
                <a:xfrm>
                  <a:off x="43" y="0"/>
                  <a:ext cx="612"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年龄</a:t>
                  </a:r>
                  <a:endParaRPr lang="zh-CN" altLang="en-US" b="1" dirty="0">
                    <a:solidFill>
                      <a:srgbClr val="FF0066"/>
                    </a:solidFill>
                    <a:latin typeface="Times New Roman" panose="02020603050405020304" pitchFamily="2" charset="0"/>
                  </a:endParaRPr>
                </a:p>
              </p:txBody>
            </p:sp>
            <p:sp>
              <p:nvSpPr>
                <p:cNvPr id="153629" name="Rectangle 28"/>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30" name="组合 155678"/>
              <p:cNvGrpSpPr/>
              <p:nvPr/>
            </p:nvGrpSpPr>
            <p:grpSpPr>
              <a:xfrm>
                <a:off x="0" y="384"/>
                <a:ext cx="698" cy="384"/>
                <a:chOff x="0" y="0"/>
                <a:chExt cx="698" cy="384"/>
              </a:xfrm>
            </p:grpSpPr>
            <p:sp>
              <p:nvSpPr>
                <p:cNvPr id="153631" name="Rectangle 30"/>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S1001</a:t>
                  </a:r>
                  <a:endParaRPr lang="en-US" altLang="x-none" b="1" dirty="0">
                    <a:latin typeface="Arial" panose="020B0604020202020204" pitchFamily="34" charset="0"/>
                  </a:endParaRPr>
                </a:p>
              </p:txBody>
            </p:sp>
            <p:sp>
              <p:nvSpPr>
                <p:cNvPr id="153632" name="Rectangle 31"/>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33" name="组合 155681"/>
              <p:cNvGrpSpPr/>
              <p:nvPr/>
            </p:nvGrpSpPr>
            <p:grpSpPr>
              <a:xfrm>
                <a:off x="698" y="384"/>
                <a:ext cx="698" cy="384"/>
                <a:chOff x="0" y="0"/>
                <a:chExt cx="698" cy="384"/>
              </a:xfrm>
            </p:grpSpPr>
            <p:sp>
              <p:nvSpPr>
                <p:cNvPr id="153634" name="Rectangle 33"/>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张曼英</a:t>
                  </a:r>
                  <a:endParaRPr lang="zh-CN" altLang="en-US" b="1" dirty="0">
                    <a:latin typeface="Times New Roman" panose="02020603050405020304" pitchFamily="2" charset="0"/>
                  </a:endParaRPr>
                </a:p>
              </p:txBody>
            </p:sp>
            <p:sp>
              <p:nvSpPr>
                <p:cNvPr id="153635" name="Rectangle 34"/>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36" name="组合 155684"/>
              <p:cNvGrpSpPr/>
              <p:nvPr/>
            </p:nvGrpSpPr>
            <p:grpSpPr>
              <a:xfrm>
                <a:off x="1396" y="384"/>
                <a:ext cx="698" cy="384"/>
                <a:chOff x="0" y="0"/>
                <a:chExt cx="698" cy="384"/>
              </a:xfrm>
            </p:grpSpPr>
            <p:sp>
              <p:nvSpPr>
                <p:cNvPr id="153637" name="Rectangle 36"/>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计算机</a:t>
                  </a:r>
                  <a:endParaRPr lang="zh-CN" altLang="en-US" b="1" dirty="0">
                    <a:latin typeface="Times New Roman" panose="02020603050405020304" pitchFamily="2" charset="0"/>
                  </a:endParaRPr>
                </a:p>
              </p:txBody>
            </p:sp>
            <p:sp>
              <p:nvSpPr>
                <p:cNvPr id="153638" name="Rectangle 37"/>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39" name="组合 155687"/>
              <p:cNvGrpSpPr/>
              <p:nvPr/>
            </p:nvGrpSpPr>
            <p:grpSpPr>
              <a:xfrm>
                <a:off x="2094" y="384"/>
                <a:ext cx="698" cy="384"/>
                <a:chOff x="0" y="0"/>
                <a:chExt cx="698" cy="384"/>
              </a:xfrm>
            </p:grpSpPr>
            <p:sp>
              <p:nvSpPr>
                <p:cNvPr id="153640" name="Rectangle 39"/>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19</a:t>
                  </a:r>
                  <a:endParaRPr lang="zh-CN" altLang="en-US" b="1" dirty="0">
                    <a:latin typeface="Arial" panose="020B0604020202020204" pitchFamily="34" charset="0"/>
                  </a:endParaRPr>
                </a:p>
              </p:txBody>
            </p:sp>
            <p:sp>
              <p:nvSpPr>
                <p:cNvPr id="153641" name="Rectangle 40"/>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42" name="组合 155690"/>
              <p:cNvGrpSpPr/>
              <p:nvPr/>
            </p:nvGrpSpPr>
            <p:grpSpPr>
              <a:xfrm>
                <a:off x="0" y="768"/>
                <a:ext cx="698" cy="384"/>
                <a:chOff x="0" y="0"/>
                <a:chExt cx="698" cy="384"/>
              </a:xfrm>
            </p:grpSpPr>
            <p:sp>
              <p:nvSpPr>
                <p:cNvPr id="153643" name="Rectangle 42"/>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S1002</a:t>
                  </a:r>
                  <a:endParaRPr lang="en-US" altLang="x-none" b="1" dirty="0">
                    <a:latin typeface="Arial" panose="020B0604020202020204" pitchFamily="34" charset="0"/>
                  </a:endParaRPr>
                </a:p>
              </p:txBody>
            </p:sp>
            <p:sp>
              <p:nvSpPr>
                <p:cNvPr id="153644" name="Rectangle 43"/>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45" name="组合 155693"/>
              <p:cNvGrpSpPr/>
              <p:nvPr/>
            </p:nvGrpSpPr>
            <p:grpSpPr>
              <a:xfrm>
                <a:off x="698" y="768"/>
                <a:ext cx="698" cy="384"/>
                <a:chOff x="0" y="0"/>
                <a:chExt cx="698" cy="384"/>
              </a:xfrm>
            </p:grpSpPr>
            <p:sp>
              <p:nvSpPr>
                <p:cNvPr id="153646" name="Rectangle 45"/>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李   红</a:t>
                  </a:r>
                  <a:endParaRPr lang="zh-CN" altLang="en-US" b="1" dirty="0">
                    <a:latin typeface="Times New Roman" panose="02020603050405020304" pitchFamily="2" charset="0"/>
                  </a:endParaRPr>
                </a:p>
              </p:txBody>
            </p:sp>
            <p:sp>
              <p:nvSpPr>
                <p:cNvPr id="153647" name="Rectangle 46"/>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48" name="组合 155696"/>
              <p:cNvGrpSpPr/>
              <p:nvPr/>
            </p:nvGrpSpPr>
            <p:grpSpPr>
              <a:xfrm>
                <a:off x="1396" y="768"/>
                <a:ext cx="698" cy="384"/>
                <a:chOff x="0" y="0"/>
                <a:chExt cx="698" cy="384"/>
              </a:xfrm>
            </p:grpSpPr>
            <p:sp>
              <p:nvSpPr>
                <p:cNvPr id="153649" name="Rectangle 48"/>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数学</a:t>
                  </a:r>
                  <a:endParaRPr lang="zh-CN" altLang="en-US" b="1" dirty="0">
                    <a:latin typeface="Times New Roman" panose="02020603050405020304" pitchFamily="2" charset="0"/>
                  </a:endParaRPr>
                </a:p>
              </p:txBody>
            </p:sp>
            <p:sp>
              <p:nvSpPr>
                <p:cNvPr id="153650" name="Rectangle 49"/>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51" name="组合 155699"/>
              <p:cNvGrpSpPr/>
              <p:nvPr/>
            </p:nvGrpSpPr>
            <p:grpSpPr>
              <a:xfrm>
                <a:off x="2094" y="768"/>
                <a:ext cx="698" cy="384"/>
                <a:chOff x="0" y="0"/>
                <a:chExt cx="698" cy="384"/>
              </a:xfrm>
            </p:grpSpPr>
            <p:sp>
              <p:nvSpPr>
                <p:cNvPr id="153652" name="Rectangle 51"/>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20</a:t>
                  </a:r>
                  <a:endParaRPr lang="zh-CN" altLang="en-US" b="1" dirty="0">
                    <a:latin typeface="Arial" panose="020B0604020202020204" pitchFamily="34" charset="0"/>
                  </a:endParaRPr>
                </a:p>
              </p:txBody>
            </p:sp>
            <p:sp>
              <p:nvSpPr>
                <p:cNvPr id="153653" name="Rectangle 52"/>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54" name="组合 155702"/>
              <p:cNvGrpSpPr/>
              <p:nvPr/>
            </p:nvGrpSpPr>
            <p:grpSpPr>
              <a:xfrm>
                <a:off x="0" y="1152"/>
                <a:ext cx="698" cy="384"/>
                <a:chOff x="0" y="0"/>
                <a:chExt cx="698" cy="384"/>
              </a:xfrm>
            </p:grpSpPr>
            <p:sp>
              <p:nvSpPr>
                <p:cNvPr id="153655" name="Rectangle 54"/>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S1003</a:t>
                  </a:r>
                  <a:endParaRPr lang="en-US" altLang="x-none" b="1" dirty="0">
                    <a:latin typeface="Arial" panose="020B0604020202020204" pitchFamily="34" charset="0"/>
                  </a:endParaRPr>
                </a:p>
              </p:txBody>
            </p:sp>
            <p:sp>
              <p:nvSpPr>
                <p:cNvPr id="153656" name="Rectangle 55"/>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57" name="组合 155705"/>
              <p:cNvGrpSpPr/>
              <p:nvPr/>
            </p:nvGrpSpPr>
            <p:grpSpPr>
              <a:xfrm>
                <a:off x="698" y="1152"/>
                <a:ext cx="698" cy="384"/>
                <a:chOff x="0" y="0"/>
                <a:chExt cx="698" cy="384"/>
              </a:xfrm>
            </p:grpSpPr>
            <p:sp>
              <p:nvSpPr>
                <p:cNvPr id="153658" name="Rectangle 57"/>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丁一珉</a:t>
                  </a:r>
                  <a:endParaRPr lang="zh-CN" altLang="en-US" b="1" dirty="0">
                    <a:latin typeface="Times New Roman" panose="02020603050405020304" pitchFamily="2" charset="0"/>
                  </a:endParaRPr>
                </a:p>
              </p:txBody>
            </p:sp>
            <p:sp>
              <p:nvSpPr>
                <p:cNvPr id="153659" name="Rectangle 58"/>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60" name="组合 155708"/>
              <p:cNvGrpSpPr/>
              <p:nvPr/>
            </p:nvGrpSpPr>
            <p:grpSpPr>
              <a:xfrm>
                <a:off x="1396" y="1152"/>
                <a:ext cx="698" cy="384"/>
                <a:chOff x="0" y="0"/>
                <a:chExt cx="698" cy="384"/>
              </a:xfrm>
            </p:grpSpPr>
            <p:sp>
              <p:nvSpPr>
                <p:cNvPr id="153661" name="Rectangle 60"/>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中文</a:t>
                  </a:r>
                  <a:endParaRPr lang="zh-CN" altLang="en-US" b="1" dirty="0">
                    <a:latin typeface="Times New Roman" panose="02020603050405020304" pitchFamily="2" charset="0"/>
                  </a:endParaRPr>
                </a:p>
              </p:txBody>
            </p:sp>
            <p:sp>
              <p:nvSpPr>
                <p:cNvPr id="153662" name="Rectangle 61"/>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63" name="组合 155711"/>
              <p:cNvGrpSpPr/>
              <p:nvPr/>
            </p:nvGrpSpPr>
            <p:grpSpPr>
              <a:xfrm>
                <a:off x="2094" y="1152"/>
                <a:ext cx="698" cy="384"/>
                <a:chOff x="0" y="0"/>
                <a:chExt cx="698" cy="384"/>
              </a:xfrm>
            </p:grpSpPr>
            <p:sp>
              <p:nvSpPr>
                <p:cNvPr id="153664" name="Rectangle 63"/>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18</a:t>
                  </a:r>
                  <a:endParaRPr lang="zh-CN" altLang="en-US" b="1" dirty="0">
                    <a:latin typeface="Arial" panose="020B0604020202020204" pitchFamily="34" charset="0"/>
                  </a:endParaRPr>
                </a:p>
              </p:txBody>
            </p:sp>
            <p:sp>
              <p:nvSpPr>
                <p:cNvPr id="153665" name="Rectangle 64"/>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66" name="组合 155714"/>
              <p:cNvGrpSpPr/>
              <p:nvPr/>
            </p:nvGrpSpPr>
            <p:grpSpPr>
              <a:xfrm>
                <a:off x="0" y="1536"/>
                <a:ext cx="698" cy="384"/>
                <a:chOff x="0" y="0"/>
                <a:chExt cx="698" cy="384"/>
              </a:xfrm>
            </p:grpSpPr>
            <p:sp>
              <p:nvSpPr>
                <p:cNvPr id="153667" name="Rectangle 66"/>
                <p:cNvSpPr/>
                <p:nvPr/>
              </p:nvSpPr>
              <p:spPr>
                <a:xfrm>
                  <a:off x="43" y="0"/>
                  <a:ext cx="612" cy="384"/>
                </a:xfrm>
                <a:prstGeom prst="rect">
                  <a:avLst/>
                </a:prstGeom>
                <a:noFill/>
                <a:ln w="9525">
                  <a:noFill/>
                </a:ln>
              </p:spPr>
              <p:txBody>
                <a:bodyPr anchor="ctr"/>
                <a:p>
                  <a:pPr algn="ctr"/>
                  <a:r>
                    <a:rPr lang="en-US" altLang="x-none" b="1" dirty="0">
                      <a:latin typeface="Arial" panose="020B0604020202020204" pitchFamily="34" charset="0"/>
                    </a:rPr>
                    <a:t>S1004</a:t>
                  </a:r>
                  <a:endParaRPr lang="en-US" altLang="x-none" b="1" dirty="0">
                    <a:latin typeface="Arial" panose="020B0604020202020204" pitchFamily="34" charset="0"/>
                  </a:endParaRPr>
                </a:p>
              </p:txBody>
            </p:sp>
            <p:sp>
              <p:nvSpPr>
                <p:cNvPr id="153668" name="Rectangle 67"/>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69" name="组合 155717"/>
              <p:cNvGrpSpPr/>
              <p:nvPr/>
            </p:nvGrpSpPr>
            <p:grpSpPr>
              <a:xfrm>
                <a:off x="698" y="1536"/>
                <a:ext cx="698" cy="384"/>
                <a:chOff x="0" y="0"/>
                <a:chExt cx="698" cy="384"/>
              </a:xfrm>
            </p:grpSpPr>
            <p:sp>
              <p:nvSpPr>
                <p:cNvPr id="153670" name="Rectangle 69"/>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王爱民</a:t>
                  </a:r>
                  <a:endParaRPr lang="zh-CN" altLang="en-US" b="1" dirty="0">
                    <a:latin typeface="Times New Roman" panose="02020603050405020304" pitchFamily="2" charset="0"/>
                  </a:endParaRPr>
                </a:p>
              </p:txBody>
            </p:sp>
            <p:sp>
              <p:nvSpPr>
                <p:cNvPr id="153671" name="Rectangle 70"/>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72" name="组合 155720"/>
              <p:cNvGrpSpPr/>
              <p:nvPr/>
            </p:nvGrpSpPr>
            <p:grpSpPr>
              <a:xfrm>
                <a:off x="1396" y="1536"/>
                <a:ext cx="698" cy="384"/>
                <a:chOff x="0" y="0"/>
                <a:chExt cx="698" cy="384"/>
              </a:xfrm>
            </p:grpSpPr>
            <p:sp>
              <p:nvSpPr>
                <p:cNvPr id="153673" name="Rectangle 72"/>
                <p:cNvSpPr/>
                <p:nvPr/>
              </p:nvSpPr>
              <p:spPr>
                <a:xfrm>
                  <a:off x="43" y="0"/>
                  <a:ext cx="612" cy="384"/>
                </a:xfrm>
                <a:prstGeom prst="rect">
                  <a:avLst/>
                </a:prstGeom>
                <a:noFill/>
                <a:ln w="9525">
                  <a:noFill/>
                </a:ln>
              </p:spPr>
              <p:txBody>
                <a:bodyPr anchor="ctr"/>
                <a:p>
                  <a:pPr algn="ctr"/>
                  <a:r>
                    <a:rPr lang="zh-CN" altLang="en-US" b="1" dirty="0">
                      <a:latin typeface="Times New Roman" panose="02020603050405020304" pitchFamily="2" charset="0"/>
                    </a:rPr>
                    <a:t>计算机</a:t>
                  </a:r>
                  <a:endParaRPr lang="zh-CN" altLang="en-US" b="1" dirty="0">
                    <a:latin typeface="Times New Roman" panose="02020603050405020304" pitchFamily="2" charset="0"/>
                  </a:endParaRPr>
                </a:p>
              </p:txBody>
            </p:sp>
            <p:sp>
              <p:nvSpPr>
                <p:cNvPr id="153674" name="Rectangle 73"/>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3675" name="组合 155723"/>
              <p:cNvGrpSpPr/>
              <p:nvPr/>
            </p:nvGrpSpPr>
            <p:grpSpPr>
              <a:xfrm>
                <a:off x="2094" y="1536"/>
                <a:ext cx="698" cy="384"/>
                <a:chOff x="0" y="0"/>
                <a:chExt cx="698" cy="384"/>
              </a:xfrm>
            </p:grpSpPr>
            <p:sp>
              <p:nvSpPr>
                <p:cNvPr id="153676" name="Rectangle 75"/>
                <p:cNvSpPr/>
                <p:nvPr/>
              </p:nvSpPr>
              <p:spPr>
                <a:xfrm>
                  <a:off x="43" y="0"/>
                  <a:ext cx="612" cy="384"/>
                </a:xfrm>
                <a:prstGeom prst="rect">
                  <a:avLst/>
                </a:prstGeom>
                <a:noFill/>
                <a:ln w="9525">
                  <a:noFill/>
                </a:ln>
              </p:spPr>
              <p:txBody>
                <a:bodyPr anchor="ctr"/>
                <a:p>
                  <a:pPr algn="ctr"/>
                  <a:r>
                    <a:rPr lang="zh-CN" altLang="en-US" b="1" dirty="0">
                      <a:latin typeface="Arial" panose="020B0604020202020204" pitchFamily="34" charset="0"/>
                    </a:rPr>
                    <a:t>20</a:t>
                  </a:r>
                  <a:endParaRPr lang="zh-CN" altLang="en-US" b="1" dirty="0">
                    <a:latin typeface="Arial" panose="020B0604020202020204" pitchFamily="34" charset="0"/>
                  </a:endParaRPr>
                </a:p>
              </p:txBody>
            </p:sp>
            <p:sp>
              <p:nvSpPr>
                <p:cNvPr id="153677" name="Rectangle 76"/>
                <p:cNvSpPr/>
                <p:nvPr/>
              </p:nvSpPr>
              <p:spPr>
                <a:xfrm>
                  <a:off x="0" y="0"/>
                  <a:ext cx="698"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sp>
          <p:nvSpPr>
            <p:cNvPr id="153678" name="Rectangle 77"/>
            <p:cNvSpPr/>
            <p:nvPr/>
          </p:nvSpPr>
          <p:spPr>
            <a:xfrm>
              <a:off x="0" y="0"/>
              <a:ext cx="2798" cy="1926"/>
            </a:xfrm>
            <a:prstGeom prst="rect">
              <a:avLst/>
            </a:prstGeom>
            <a:noFill/>
            <a:ln w="9525"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2"/>
          <p:cNvSpPr>
            <a:spLocks noGrp="1"/>
          </p:cNvSpPr>
          <p:nvPr>
            <p:ph type="title"/>
          </p:nvPr>
        </p:nvSpPr>
        <p:spPr/>
        <p:txBody>
          <a:bodyPr wrap="square" tIns="0" bIns="0" anchor="ctr"/>
          <a:p>
            <a:pPr eaLnBrk="1" hangingPunct="1"/>
            <a:r>
              <a:rPr lang="en-US" altLang="zh-CN"/>
              <a:t>2.4.1 </a:t>
            </a:r>
            <a:r>
              <a:rPr lang="zh-CN" altLang="en-US"/>
              <a:t>关系模型与关系模型数据库系统</a:t>
            </a:r>
            <a:endParaRPr lang="zh-CN" altLang="en-US"/>
          </a:p>
        </p:txBody>
      </p:sp>
      <p:sp>
        <p:nvSpPr>
          <p:cNvPr id="154626"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6676"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154628" name="组合 156676"/>
          <p:cNvGrpSpPr/>
          <p:nvPr/>
        </p:nvGrpSpPr>
        <p:grpSpPr>
          <a:xfrm>
            <a:off x="990600" y="1905000"/>
            <a:ext cx="7391400" cy="4114800"/>
            <a:chOff x="0" y="0"/>
            <a:chExt cx="3672" cy="3078"/>
          </a:xfrm>
        </p:grpSpPr>
        <p:grpSp>
          <p:nvGrpSpPr>
            <p:cNvPr id="154629" name="组合 156677"/>
            <p:cNvGrpSpPr/>
            <p:nvPr/>
          </p:nvGrpSpPr>
          <p:grpSpPr>
            <a:xfrm>
              <a:off x="3" y="3"/>
              <a:ext cx="3666" cy="3072"/>
              <a:chOff x="0" y="0"/>
              <a:chExt cx="3666" cy="3072"/>
            </a:xfrm>
          </p:grpSpPr>
          <p:grpSp>
            <p:nvGrpSpPr>
              <p:cNvPr id="154630" name="组合 156678"/>
              <p:cNvGrpSpPr/>
              <p:nvPr/>
            </p:nvGrpSpPr>
            <p:grpSpPr>
              <a:xfrm>
                <a:off x="0" y="0"/>
                <a:ext cx="1222" cy="384"/>
                <a:chOff x="0" y="0"/>
                <a:chExt cx="1222" cy="384"/>
              </a:xfrm>
            </p:grpSpPr>
            <p:sp>
              <p:nvSpPr>
                <p:cNvPr id="154631" name="Rectangle 6"/>
                <p:cNvSpPr/>
                <p:nvPr/>
              </p:nvSpPr>
              <p:spPr>
                <a:xfrm>
                  <a:off x="43" y="0"/>
                  <a:ext cx="1136"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学  号</a:t>
                  </a:r>
                  <a:endParaRPr lang="zh-CN" altLang="en-US" b="1" dirty="0">
                    <a:solidFill>
                      <a:srgbClr val="FF0066"/>
                    </a:solidFill>
                    <a:latin typeface="Times New Roman" panose="02020603050405020304" pitchFamily="2" charset="0"/>
                  </a:endParaRPr>
                </a:p>
              </p:txBody>
            </p:sp>
            <p:sp>
              <p:nvSpPr>
                <p:cNvPr id="154632" name="Rectangle 7"/>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33" name="组合 156681"/>
              <p:cNvGrpSpPr/>
              <p:nvPr/>
            </p:nvGrpSpPr>
            <p:grpSpPr>
              <a:xfrm>
                <a:off x="1222" y="0"/>
                <a:ext cx="1222" cy="384"/>
                <a:chOff x="0" y="0"/>
                <a:chExt cx="1222" cy="384"/>
              </a:xfrm>
            </p:grpSpPr>
            <p:sp>
              <p:nvSpPr>
                <p:cNvPr id="154634" name="Rectangle 9"/>
                <p:cNvSpPr/>
                <p:nvPr/>
              </p:nvSpPr>
              <p:spPr>
                <a:xfrm>
                  <a:off x="43" y="0"/>
                  <a:ext cx="1136"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课程编号</a:t>
                  </a:r>
                  <a:endParaRPr lang="zh-CN" altLang="en-US" b="1" dirty="0">
                    <a:solidFill>
                      <a:srgbClr val="FF0066"/>
                    </a:solidFill>
                    <a:latin typeface="Times New Roman" panose="02020603050405020304" pitchFamily="2" charset="0"/>
                  </a:endParaRPr>
                </a:p>
              </p:txBody>
            </p:sp>
            <p:sp>
              <p:nvSpPr>
                <p:cNvPr id="154635" name="Rectangle 10"/>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36" name="组合 156684"/>
              <p:cNvGrpSpPr/>
              <p:nvPr/>
            </p:nvGrpSpPr>
            <p:grpSpPr>
              <a:xfrm>
                <a:off x="2444" y="0"/>
                <a:ext cx="1222" cy="384"/>
                <a:chOff x="0" y="0"/>
                <a:chExt cx="1222" cy="384"/>
              </a:xfrm>
            </p:grpSpPr>
            <p:sp>
              <p:nvSpPr>
                <p:cNvPr id="154637" name="Rectangle 12"/>
                <p:cNvSpPr/>
                <p:nvPr/>
              </p:nvSpPr>
              <p:spPr>
                <a:xfrm>
                  <a:off x="43" y="0"/>
                  <a:ext cx="1136" cy="384"/>
                </a:xfrm>
                <a:prstGeom prst="rect">
                  <a:avLst/>
                </a:prstGeom>
                <a:noFill/>
                <a:ln w="9525">
                  <a:noFill/>
                </a:ln>
              </p:spPr>
              <p:txBody>
                <a:bodyPr anchor="ctr"/>
                <a:p>
                  <a:pPr algn="ctr"/>
                  <a:r>
                    <a:rPr lang="zh-CN" altLang="en-US" b="1" dirty="0">
                      <a:solidFill>
                        <a:srgbClr val="FF0066"/>
                      </a:solidFill>
                      <a:latin typeface="Times New Roman" panose="02020603050405020304" pitchFamily="2" charset="0"/>
                    </a:rPr>
                    <a:t>成  绩</a:t>
                  </a:r>
                  <a:endParaRPr lang="zh-CN" altLang="en-US" b="1" dirty="0">
                    <a:solidFill>
                      <a:srgbClr val="FF0066"/>
                    </a:solidFill>
                    <a:latin typeface="Times New Roman" panose="02020603050405020304" pitchFamily="2" charset="0"/>
                  </a:endParaRPr>
                </a:p>
              </p:txBody>
            </p:sp>
            <p:sp>
              <p:nvSpPr>
                <p:cNvPr id="154638" name="Rectangle 13"/>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39" name="组合 156687"/>
              <p:cNvGrpSpPr/>
              <p:nvPr/>
            </p:nvGrpSpPr>
            <p:grpSpPr>
              <a:xfrm>
                <a:off x="0" y="384"/>
                <a:ext cx="1222" cy="384"/>
                <a:chOff x="0" y="0"/>
                <a:chExt cx="1222" cy="384"/>
              </a:xfrm>
            </p:grpSpPr>
            <p:sp>
              <p:nvSpPr>
                <p:cNvPr id="154640" name="Rectangle 15"/>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S1001</a:t>
                  </a:r>
                  <a:endParaRPr lang="en-US" altLang="x-none" dirty="0">
                    <a:latin typeface="Times New Roman" panose="02020603050405020304" pitchFamily="2" charset="0"/>
                  </a:endParaRPr>
                </a:p>
              </p:txBody>
            </p:sp>
            <p:sp>
              <p:nvSpPr>
                <p:cNvPr id="154641" name="Rectangle 16"/>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42" name="组合 156690"/>
              <p:cNvGrpSpPr/>
              <p:nvPr/>
            </p:nvGrpSpPr>
            <p:grpSpPr>
              <a:xfrm>
                <a:off x="1222" y="384"/>
                <a:ext cx="1222" cy="384"/>
                <a:chOff x="0" y="0"/>
                <a:chExt cx="1222" cy="384"/>
              </a:xfrm>
            </p:grpSpPr>
            <p:sp>
              <p:nvSpPr>
                <p:cNvPr id="154643" name="Rectangle 18"/>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C101</a:t>
                  </a:r>
                  <a:endParaRPr lang="en-US" altLang="x-none" dirty="0">
                    <a:latin typeface="Times New Roman" panose="02020603050405020304" pitchFamily="2" charset="0"/>
                  </a:endParaRPr>
                </a:p>
              </p:txBody>
            </p:sp>
            <p:sp>
              <p:nvSpPr>
                <p:cNvPr id="154644" name="Rectangle 19"/>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45" name="组合 156693"/>
              <p:cNvGrpSpPr/>
              <p:nvPr/>
            </p:nvGrpSpPr>
            <p:grpSpPr>
              <a:xfrm>
                <a:off x="2444" y="384"/>
                <a:ext cx="1222" cy="384"/>
                <a:chOff x="0" y="0"/>
                <a:chExt cx="1222" cy="384"/>
              </a:xfrm>
            </p:grpSpPr>
            <p:sp>
              <p:nvSpPr>
                <p:cNvPr id="154646" name="Rectangle 21"/>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85</a:t>
                  </a:r>
                  <a:endParaRPr lang="zh-CN" altLang="en-US" dirty="0">
                    <a:latin typeface="Times New Roman" panose="02020603050405020304" pitchFamily="2" charset="0"/>
                  </a:endParaRPr>
                </a:p>
              </p:txBody>
            </p:sp>
            <p:sp>
              <p:nvSpPr>
                <p:cNvPr id="154647" name="Rectangle 22"/>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48" name="组合 156696"/>
              <p:cNvGrpSpPr/>
              <p:nvPr/>
            </p:nvGrpSpPr>
            <p:grpSpPr>
              <a:xfrm>
                <a:off x="0" y="768"/>
                <a:ext cx="1222" cy="384"/>
                <a:chOff x="0" y="0"/>
                <a:chExt cx="1222" cy="384"/>
              </a:xfrm>
            </p:grpSpPr>
            <p:sp>
              <p:nvSpPr>
                <p:cNvPr id="154649" name="Rectangle 24"/>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S1001</a:t>
                  </a:r>
                  <a:endParaRPr lang="en-US" altLang="x-none" dirty="0">
                    <a:latin typeface="Times New Roman" panose="02020603050405020304" pitchFamily="2" charset="0"/>
                  </a:endParaRPr>
                </a:p>
              </p:txBody>
            </p:sp>
            <p:sp>
              <p:nvSpPr>
                <p:cNvPr id="154650" name="Rectangle 25"/>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51" name="组合 156699"/>
              <p:cNvGrpSpPr/>
              <p:nvPr/>
            </p:nvGrpSpPr>
            <p:grpSpPr>
              <a:xfrm>
                <a:off x="1222" y="768"/>
                <a:ext cx="1222" cy="384"/>
                <a:chOff x="0" y="0"/>
                <a:chExt cx="1222" cy="384"/>
              </a:xfrm>
            </p:grpSpPr>
            <p:sp>
              <p:nvSpPr>
                <p:cNvPr id="154652" name="Rectangle 27"/>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C102</a:t>
                  </a:r>
                  <a:endParaRPr lang="en-US" altLang="x-none" dirty="0">
                    <a:latin typeface="Times New Roman" panose="02020603050405020304" pitchFamily="2" charset="0"/>
                  </a:endParaRPr>
                </a:p>
              </p:txBody>
            </p:sp>
            <p:sp>
              <p:nvSpPr>
                <p:cNvPr id="154653" name="Rectangle 28"/>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54" name="组合 156702"/>
              <p:cNvGrpSpPr/>
              <p:nvPr/>
            </p:nvGrpSpPr>
            <p:grpSpPr>
              <a:xfrm>
                <a:off x="2444" y="768"/>
                <a:ext cx="1222" cy="384"/>
                <a:chOff x="0" y="0"/>
                <a:chExt cx="1222" cy="384"/>
              </a:xfrm>
            </p:grpSpPr>
            <p:sp>
              <p:nvSpPr>
                <p:cNvPr id="154655" name="Rectangle 30"/>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91</a:t>
                  </a:r>
                  <a:endParaRPr lang="zh-CN" altLang="en-US" dirty="0">
                    <a:latin typeface="Times New Roman" panose="02020603050405020304" pitchFamily="2" charset="0"/>
                  </a:endParaRPr>
                </a:p>
              </p:txBody>
            </p:sp>
            <p:sp>
              <p:nvSpPr>
                <p:cNvPr id="154656" name="Rectangle 31"/>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57" name="组合 156705"/>
              <p:cNvGrpSpPr/>
              <p:nvPr/>
            </p:nvGrpSpPr>
            <p:grpSpPr>
              <a:xfrm>
                <a:off x="0" y="1152"/>
                <a:ext cx="1222" cy="384"/>
                <a:chOff x="0" y="0"/>
                <a:chExt cx="1222" cy="384"/>
              </a:xfrm>
            </p:grpSpPr>
            <p:sp>
              <p:nvSpPr>
                <p:cNvPr id="154658" name="Rectangle 33"/>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S1001</a:t>
                  </a:r>
                  <a:endParaRPr lang="en-US" altLang="x-none" dirty="0">
                    <a:latin typeface="Times New Roman" panose="02020603050405020304" pitchFamily="2" charset="0"/>
                  </a:endParaRPr>
                </a:p>
              </p:txBody>
            </p:sp>
            <p:sp>
              <p:nvSpPr>
                <p:cNvPr id="154659" name="Rectangle 34"/>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60" name="组合 156708"/>
              <p:cNvGrpSpPr/>
              <p:nvPr/>
            </p:nvGrpSpPr>
            <p:grpSpPr>
              <a:xfrm>
                <a:off x="1222" y="1152"/>
                <a:ext cx="1222" cy="384"/>
                <a:chOff x="0" y="0"/>
                <a:chExt cx="1222" cy="384"/>
              </a:xfrm>
            </p:grpSpPr>
            <p:sp>
              <p:nvSpPr>
                <p:cNvPr id="154661" name="Rectangle 36"/>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C103</a:t>
                  </a:r>
                  <a:endParaRPr lang="en-US" altLang="x-none" dirty="0">
                    <a:latin typeface="Times New Roman" panose="02020603050405020304" pitchFamily="2" charset="0"/>
                  </a:endParaRPr>
                </a:p>
              </p:txBody>
            </p:sp>
            <p:sp>
              <p:nvSpPr>
                <p:cNvPr id="154662" name="Rectangle 37"/>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63" name="组合 156711"/>
              <p:cNvGrpSpPr/>
              <p:nvPr/>
            </p:nvGrpSpPr>
            <p:grpSpPr>
              <a:xfrm>
                <a:off x="2444" y="1152"/>
                <a:ext cx="1222" cy="384"/>
                <a:chOff x="0" y="0"/>
                <a:chExt cx="1222" cy="384"/>
              </a:xfrm>
            </p:grpSpPr>
            <p:sp>
              <p:nvSpPr>
                <p:cNvPr id="154664" name="Rectangle 39"/>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95</a:t>
                  </a:r>
                  <a:endParaRPr lang="zh-CN" altLang="en-US" dirty="0">
                    <a:latin typeface="Times New Roman" panose="02020603050405020304" pitchFamily="2" charset="0"/>
                  </a:endParaRPr>
                </a:p>
              </p:txBody>
            </p:sp>
            <p:sp>
              <p:nvSpPr>
                <p:cNvPr id="154665" name="Rectangle 40"/>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66" name="组合 156714"/>
              <p:cNvGrpSpPr/>
              <p:nvPr/>
            </p:nvGrpSpPr>
            <p:grpSpPr>
              <a:xfrm>
                <a:off x="0" y="1536"/>
                <a:ext cx="1222" cy="384"/>
                <a:chOff x="0" y="0"/>
                <a:chExt cx="1222" cy="384"/>
              </a:xfrm>
            </p:grpSpPr>
            <p:sp>
              <p:nvSpPr>
                <p:cNvPr id="154667" name="Rectangle 42"/>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S1003</a:t>
                  </a:r>
                  <a:endParaRPr lang="en-US" altLang="x-none" dirty="0">
                    <a:latin typeface="Times New Roman" panose="02020603050405020304" pitchFamily="2" charset="0"/>
                  </a:endParaRPr>
                </a:p>
              </p:txBody>
            </p:sp>
            <p:sp>
              <p:nvSpPr>
                <p:cNvPr id="154668" name="Rectangle 43"/>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69" name="组合 156717"/>
              <p:cNvGrpSpPr/>
              <p:nvPr/>
            </p:nvGrpSpPr>
            <p:grpSpPr>
              <a:xfrm>
                <a:off x="1222" y="1536"/>
                <a:ext cx="1222" cy="384"/>
                <a:chOff x="0" y="0"/>
                <a:chExt cx="1222" cy="384"/>
              </a:xfrm>
            </p:grpSpPr>
            <p:sp>
              <p:nvSpPr>
                <p:cNvPr id="154670" name="Rectangle 45"/>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C101</a:t>
                  </a:r>
                  <a:endParaRPr lang="en-US" altLang="x-none" dirty="0">
                    <a:latin typeface="Times New Roman" panose="02020603050405020304" pitchFamily="2" charset="0"/>
                  </a:endParaRPr>
                </a:p>
              </p:txBody>
            </p:sp>
            <p:sp>
              <p:nvSpPr>
                <p:cNvPr id="154671" name="Rectangle 46"/>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72" name="组合 156720"/>
              <p:cNvGrpSpPr/>
              <p:nvPr/>
            </p:nvGrpSpPr>
            <p:grpSpPr>
              <a:xfrm>
                <a:off x="2444" y="1536"/>
                <a:ext cx="1222" cy="384"/>
                <a:chOff x="0" y="0"/>
                <a:chExt cx="1222" cy="384"/>
              </a:xfrm>
            </p:grpSpPr>
            <p:sp>
              <p:nvSpPr>
                <p:cNvPr id="154673" name="Rectangle 48"/>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90</a:t>
                  </a:r>
                  <a:endParaRPr lang="zh-CN" altLang="en-US" dirty="0">
                    <a:latin typeface="Times New Roman" panose="02020603050405020304" pitchFamily="2" charset="0"/>
                  </a:endParaRPr>
                </a:p>
              </p:txBody>
            </p:sp>
            <p:sp>
              <p:nvSpPr>
                <p:cNvPr id="154674" name="Rectangle 49"/>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75" name="组合 156723"/>
              <p:cNvGrpSpPr/>
              <p:nvPr/>
            </p:nvGrpSpPr>
            <p:grpSpPr>
              <a:xfrm>
                <a:off x="0" y="1920"/>
                <a:ext cx="1222" cy="384"/>
                <a:chOff x="0" y="0"/>
                <a:chExt cx="1222" cy="384"/>
              </a:xfrm>
            </p:grpSpPr>
            <p:sp>
              <p:nvSpPr>
                <p:cNvPr id="154676" name="Rectangle 51"/>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S1002</a:t>
                  </a:r>
                  <a:endParaRPr lang="en-US" altLang="x-none" dirty="0">
                    <a:latin typeface="Times New Roman" panose="02020603050405020304" pitchFamily="2" charset="0"/>
                  </a:endParaRPr>
                </a:p>
              </p:txBody>
            </p:sp>
            <p:sp>
              <p:nvSpPr>
                <p:cNvPr id="154677" name="Rectangle 52"/>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78" name="组合 156726"/>
              <p:cNvGrpSpPr/>
              <p:nvPr/>
            </p:nvGrpSpPr>
            <p:grpSpPr>
              <a:xfrm>
                <a:off x="1222" y="1920"/>
                <a:ext cx="1222" cy="384"/>
                <a:chOff x="0" y="0"/>
                <a:chExt cx="1222" cy="384"/>
              </a:xfrm>
            </p:grpSpPr>
            <p:sp>
              <p:nvSpPr>
                <p:cNvPr id="154679" name="Rectangle 54"/>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C101</a:t>
                  </a:r>
                  <a:endParaRPr lang="en-US" altLang="x-none" dirty="0">
                    <a:latin typeface="Times New Roman" panose="02020603050405020304" pitchFamily="2" charset="0"/>
                  </a:endParaRPr>
                </a:p>
              </p:txBody>
            </p:sp>
            <p:sp>
              <p:nvSpPr>
                <p:cNvPr id="154680" name="Rectangle 55"/>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81" name="组合 156729"/>
              <p:cNvGrpSpPr/>
              <p:nvPr/>
            </p:nvGrpSpPr>
            <p:grpSpPr>
              <a:xfrm>
                <a:off x="2444" y="1920"/>
                <a:ext cx="1222" cy="384"/>
                <a:chOff x="0" y="0"/>
                <a:chExt cx="1222" cy="384"/>
              </a:xfrm>
            </p:grpSpPr>
            <p:sp>
              <p:nvSpPr>
                <p:cNvPr id="154682" name="Rectangle 57"/>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76</a:t>
                  </a:r>
                  <a:endParaRPr lang="zh-CN" altLang="en-US" dirty="0">
                    <a:latin typeface="Times New Roman" panose="02020603050405020304" pitchFamily="2" charset="0"/>
                  </a:endParaRPr>
                </a:p>
              </p:txBody>
            </p:sp>
            <p:sp>
              <p:nvSpPr>
                <p:cNvPr id="154683" name="Rectangle 58"/>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84" name="组合 156732"/>
              <p:cNvGrpSpPr/>
              <p:nvPr/>
            </p:nvGrpSpPr>
            <p:grpSpPr>
              <a:xfrm>
                <a:off x="0" y="2304"/>
                <a:ext cx="1222" cy="384"/>
                <a:chOff x="0" y="0"/>
                <a:chExt cx="1222" cy="384"/>
              </a:xfrm>
            </p:grpSpPr>
            <p:sp>
              <p:nvSpPr>
                <p:cNvPr id="154685" name="Rectangle 60"/>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S1003</a:t>
                  </a:r>
                  <a:endParaRPr lang="en-US" altLang="x-none" dirty="0">
                    <a:latin typeface="Times New Roman" panose="02020603050405020304" pitchFamily="2" charset="0"/>
                  </a:endParaRPr>
                </a:p>
              </p:txBody>
            </p:sp>
            <p:sp>
              <p:nvSpPr>
                <p:cNvPr id="154686" name="Rectangle 61"/>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87" name="组合 156735"/>
              <p:cNvGrpSpPr/>
              <p:nvPr/>
            </p:nvGrpSpPr>
            <p:grpSpPr>
              <a:xfrm>
                <a:off x="1222" y="2304"/>
                <a:ext cx="1222" cy="384"/>
                <a:chOff x="0" y="0"/>
                <a:chExt cx="1222" cy="384"/>
              </a:xfrm>
            </p:grpSpPr>
            <p:sp>
              <p:nvSpPr>
                <p:cNvPr id="154688" name="Rectangle 63"/>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C102</a:t>
                  </a:r>
                  <a:endParaRPr lang="en-US" altLang="x-none" dirty="0">
                    <a:latin typeface="Times New Roman" panose="02020603050405020304" pitchFamily="2" charset="0"/>
                  </a:endParaRPr>
                </a:p>
              </p:txBody>
            </p:sp>
            <p:sp>
              <p:nvSpPr>
                <p:cNvPr id="154689" name="Rectangle 64"/>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90" name="组合 156738"/>
              <p:cNvGrpSpPr/>
              <p:nvPr/>
            </p:nvGrpSpPr>
            <p:grpSpPr>
              <a:xfrm>
                <a:off x="2444" y="2304"/>
                <a:ext cx="1222" cy="384"/>
                <a:chOff x="0" y="0"/>
                <a:chExt cx="1222" cy="384"/>
              </a:xfrm>
            </p:grpSpPr>
            <p:sp>
              <p:nvSpPr>
                <p:cNvPr id="154691" name="Rectangle 66"/>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87</a:t>
                  </a:r>
                  <a:endParaRPr lang="zh-CN" altLang="en-US" dirty="0">
                    <a:latin typeface="Times New Roman" panose="02020603050405020304" pitchFamily="2" charset="0"/>
                  </a:endParaRPr>
                </a:p>
              </p:txBody>
            </p:sp>
            <p:sp>
              <p:nvSpPr>
                <p:cNvPr id="154692" name="Rectangle 67"/>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93" name="组合 156741"/>
              <p:cNvGrpSpPr/>
              <p:nvPr/>
            </p:nvGrpSpPr>
            <p:grpSpPr>
              <a:xfrm>
                <a:off x="0" y="2688"/>
                <a:ext cx="1222" cy="384"/>
                <a:chOff x="0" y="0"/>
                <a:chExt cx="1222" cy="384"/>
              </a:xfrm>
            </p:grpSpPr>
            <p:sp>
              <p:nvSpPr>
                <p:cNvPr id="154694" name="Rectangle 69"/>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S1004</a:t>
                  </a:r>
                  <a:endParaRPr lang="en-US" altLang="x-none" dirty="0">
                    <a:latin typeface="Times New Roman" panose="02020603050405020304" pitchFamily="2" charset="0"/>
                  </a:endParaRPr>
                </a:p>
              </p:txBody>
            </p:sp>
            <p:sp>
              <p:nvSpPr>
                <p:cNvPr id="154695" name="Rectangle 70"/>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96" name="组合 156744"/>
              <p:cNvGrpSpPr/>
              <p:nvPr/>
            </p:nvGrpSpPr>
            <p:grpSpPr>
              <a:xfrm>
                <a:off x="1222" y="2688"/>
                <a:ext cx="1222" cy="384"/>
                <a:chOff x="0" y="0"/>
                <a:chExt cx="1222" cy="384"/>
              </a:xfrm>
            </p:grpSpPr>
            <p:sp>
              <p:nvSpPr>
                <p:cNvPr id="154697" name="Rectangle 72"/>
                <p:cNvSpPr/>
                <p:nvPr/>
              </p:nvSpPr>
              <p:spPr>
                <a:xfrm>
                  <a:off x="43" y="0"/>
                  <a:ext cx="1136" cy="384"/>
                </a:xfrm>
                <a:prstGeom prst="rect">
                  <a:avLst/>
                </a:prstGeom>
                <a:noFill/>
                <a:ln w="9525">
                  <a:noFill/>
                </a:ln>
              </p:spPr>
              <p:txBody>
                <a:bodyPr anchor="ctr"/>
                <a:p>
                  <a:pPr algn="ctr"/>
                  <a:r>
                    <a:rPr lang="en-US" altLang="x-none" dirty="0">
                      <a:latin typeface="Times New Roman" panose="02020603050405020304" pitchFamily="2" charset="0"/>
                    </a:rPr>
                    <a:t>C101</a:t>
                  </a:r>
                  <a:endParaRPr lang="en-US" altLang="x-none" dirty="0">
                    <a:latin typeface="Times New Roman" panose="02020603050405020304" pitchFamily="2" charset="0"/>
                  </a:endParaRPr>
                </a:p>
              </p:txBody>
            </p:sp>
            <p:sp>
              <p:nvSpPr>
                <p:cNvPr id="154698" name="Rectangle 73"/>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nvGrpSpPr>
              <p:cNvPr id="154699" name="组合 156747"/>
              <p:cNvGrpSpPr/>
              <p:nvPr/>
            </p:nvGrpSpPr>
            <p:grpSpPr>
              <a:xfrm>
                <a:off x="2444" y="2688"/>
                <a:ext cx="1222" cy="384"/>
                <a:chOff x="0" y="0"/>
                <a:chExt cx="1222" cy="384"/>
              </a:xfrm>
            </p:grpSpPr>
            <p:sp>
              <p:nvSpPr>
                <p:cNvPr id="154700" name="Rectangle 75"/>
                <p:cNvSpPr/>
                <p:nvPr/>
              </p:nvSpPr>
              <p:spPr>
                <a:xfrm>
                  <a:off x="43" y="0"/>
                  <a:ext cx="1136" cy="384"/>
                </a:xfrm>
                <a:prstGeom prst="rect">
                  <a:avLst/>
                </a:prstGeom>
                <a:noFill/>
                <a:ln w="9525">
                  <a:noFill/>
                </a:ln>
              </p:spPr>
              <p:txBody>
                <a:bodyPr anchor="ctr"/>
                <a:p>
                  <a:pPr algn="ctr"/>
                  <a:r>
                    <a:rPr lang="zh-CN" altLang="en-US" dirty="0">
                      <a:latin typeface="Times New Roman" panose="02020603050405020304" pitchFamily="2" charset="0"/>
                    </a:rPr>
                    <a:t>88</a:t>
                  </a:r>
                  <a:endParaRPr lang="zh-CN" altLang="en-US" dirty="0">
                    <a:latin typeface="Times New Roman" panose="02020603050405020304" pitchFamily="2" charset="0"/>
                  </a:endParaRPr>
                </a:p>
              </p:txBody>
            </p:sp>
            <p:sp>
              <p:nvSpPr>
                <p:cNvPr id="154701" name="Rectangle 76"/>
                <p:cNvSpPr/>
                <p:nvPr/>
              </p:nvSpPr>
              <p:spPr>
                <a:xfrm>
                  <a:off x="0" y="0"/>
                  <a:ext cx="1222" cy="384"/>
                </a:xfrm>
                <a:prstGeom prst="rect">
                  <a:avLst/>
                </a:prstGeom>
                <a:noFill/>
                <a:ln w="7"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grpSp>
        <p:sp>
          <p:nvSpPr>
            <p:cNvPr id="154702" name="Rectangle 77"/>
            <p:cNvSpPr/>
            <p:nvPr/>
          </p:nvSpPr>
          <p:spPr>
            <a:xfrm>
              <a:off x="0" y="0"/>
              <a:ext cx="3672" cy="3078"/>
            </a:xfrm>
            <a:prstGeom prst="rect">
              <a:avLst/>
            </a:prstGeom>
            <a:noFill/>
            <a:ln w="9525" cap="flat" cmpd="sng">
              <a:solidFill>
                <a:srgbClr val="A0A0A0"/>
              </a:solidFill>
              <a:prstDash val="solid"/>
              <a:miter/>
              <a:headEnd type="none" w="med" len="med"/>
              <a:tailEnd type="none" w="med" len="med"/>
            </a:ln>
          </p:spPr>
          <p:txBody>
            <a:bodyPr anchor="ctr"/>
            <a:p>
              <a:pPr algn="ctr"/>
              <a:endParaRPr lang="zh-CN" altLang="en-US" dirty="0">
                <a:latin typeface="Times New Roman" panose="02020603050405020304" pitchFamily="2" charset="0"/>
              </a:endParaRPr>
            </a:p>
          </p:txBody>
        </p:sp>
      </p:grpSp>
      <p:sp>
        <p:nvSpPr>
          <p:cNvPr id="154703" name="Text Box 78"/>
          <p:cNvSpPr txBox="1"/>
          <p:nvPr/>
        </p:nvSpPr>
        <p:spPr>
          <a:xfrm>
            <a:off x="2590800" y="914400"/>
            <a:ext cx="1828800" cy="519113"/>
          </a:xfrm>
          <a:prstGeom prst="rect">
            <a:avLst/>
          </a:prstGeom>
          <a:solidFill>
            <a:schemeClr val="bg1"/>
          </a:solidFill>
          <a:ln w="9525">
            <a:noFill/>
          </a:ln>
        </p:spPr>
        <p:txBody>
          <a:bodyPr anchor="t">
            <a:spAutoFit/>
          </a:bodyPr>
          <a:p>
            <a:pPr algn="dist">
              <a:spcBef>
                <a:spcPct val="50000"/>
              </a:spcBef>
            </a:pPr>
            <a:r>
              <a:rPr lang="zh-CN" altLang="en-US" sz="2800" b="1" dirty="0">
                <a:latin typeface="Times New Roman" panose="02020603050405020304" pitchFamily="2" charset="0"/>
                <a:ea typeface="华文细黑" panose="02010600040101010101" pitchFamily="2" charset="-122"/>
              </a:rPr>
              <a:t>外关键字</a:t>
            </a:r>
            <a:endParaRPr lang="zh-CN" altLang="en-US" sz="2800" b="1" dirty="0">
              <a:latin typeface="Times New Roman" panose="02020603050405020304" pitchFamily="2" charset="0"/>
              <a:ea typeface="华文细黑" panose="02010600040101010101" pitchFamily="2" charset="-122"/>
            </a:endParaRPr>
          </a:p>
        </p:txBody>
      </p:sp>
      <p:sp>
        <p:nvSpPr>
          <p:cNvPr id="154704" name="Line 79"/>
          <p:cNvSpPr/>
          <p:nvPr/>
        </p:nvSpPr>
        <p:spPr>
          <a:xfrm flipH="1">
            <a:off x="2209800" y="1371600"/>
            <a:ext cx="838200" cy="533400"/>
          </a:xfrm>
          <a:prstGeom prst="line">
            <a:avLst/>
          </a:prstGeom>
          <a:ln w="9525" cap="flat" cmpd="sng">
            <a:solidFill>
              <a:schemeClr val="tx1"/>
            </a:solidFill>
            <a:prstDash val="solid"/>
            <a:round/>
            <a:headEnd type="none" w="med" len="med"/>
            <a:tailEnd type="triangle" w="med" len="med"/>
          </a:ln>
        </p:spPr>
      </p:sp>
      <p:sp>
        <p:nvSpPr>
          <p:cNvPr id="154705" name="Line 80"/>
          <p:cNvSpPr/>
          <p:nvPr/>
        </p:nvSpPr>
        <p:spPr>
          <a:xfrm>
            <a:off x="3962400" y="1371600"/>
            <a:ext cx="685800" cy="53340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2"/>
          <p:cNvSpPr>
            <a:spLocks noGrp="1"/>
          </p:cNvSpPr>
          <p:nvPr>
            <p:ph type="title"/>
          </p:nvPr>
        </p:nvSpPr>
        <p:spPr/>
        <p:txBody>
          <a:bodyPr wrap="square" tIns="0" bIns="0" anchor="ctr"/>
          <a:p>
            <a:pPr eaLnBrk="1" hangingPunct="1"/>
            <a:r>
              <a:rPr lang="zh-CN" altLang="en-US" dirty="0"/>
              <a:t>2.4.</a:t>
            </a:r>
            <a:r>
              <a:rPr lang="en-US" altLang="x-none" dirty="0"/>
              <a:t>1 </a:t>
            </a:r>
            <a:r>
              <a:rPr lang="zh-CN" altLang="en-US" dirty="0"/>
              <a:t>关系模型与关系模型数据库系统</a:t>
            </a:r>
            <a:endParaRPr lang="zh-CN" altLang="en-US" dirty="0"/>
          </a:p>
        </p:txBody>
      </p:sp>
      <p:sp>
        <p:nvSpPr>
          <p:cNvPr id="155650" name="Rectangle 3"/>
          <p:cNvSpPr>
            <a:spLocks noGrp="1"/>
          </p:cNvSpPr>
          <p:nvPr>
            <p:ph idx="4294967295"/>
          </p:nvPr>
        </p:nvSpPr>
        <p:spPr/>
        <p:txBody>
          <a:bodyPr wrap="square" anchor="t"/>
          <a:p>
            <a:pPr eaLnBrk="1" hangingPunct="1">
              <a:lnSpc>
                <a:spcPct val="110000"/>
              </a:lnSpc>
            </a:pPr>
            <a:r>
              <a:rPr lang="zh-CN" altLang="en-US" sz="2800" dirty="0">
                <a:ea typeface="华文细黑" panose="02010600040101010101" pitchFamily="2" charset="-122"/>
              </a:rPr>
              <a:t>关系模型上的数据操作</a:t>
            </a:r>
            <a:endParaRPr lang="zh-CN" altLang="en-US" sz="2800" dirty="0">
              <a:ea typeface="华文细黑" panose="02010600040101010101" pitchFamily="2" charset="-122"/>
            </a:endParaRPr>
          </a:p>
          <a:p>
            <a:pPr lvl="1" eaLnBrk="1" hangingPunct="1">
              <a:lnSpc>
                <a:spcPct val="110000"/>
              </a:lnSpc>
            </a:pPr>
            <a:r>
              <a:rPr lang="zh-CN" altLang="en-US" sz="2800" dirty="0">
                <a:ea typeface="华文细黑" panose="02010600040101010101" pitchFamily="2" charset="-122"/>
              </a:rPr>
              <a:t>关系模型数据操作的对象是‘关系’；</a:t>
            </a:r>
            <a:endParaRPr lang="zh-CN" altLang="en-US" sz="2800" dirty="0">
              <a:ea typeface="华文细黑" panose="02010600040101010101" pitchFamily="2" charset="-122"/>
            </a:endParaRPr>
          </a:p>
          <a:p>
            <a:pPr lvl="1" eaLnBrk="1" hangingPunct="1">
              <a:lnSpc>
                <a:spcPct val="110000"/>
              </a:lnSpc>
            </a:pPr>
            <a:r>
              <a:rPr lang="zh-CN" altLang="en-US" sz="2800" dirty="0">
                <a:ea typeface="华文细黑" panose="02010600040101010101" pitchFamily="2" charset="-122"/>
              </a:rPr>
              <a:t>关系模型数据操作的结果也是一个‘关系’；</a:t>
            </a:r>
            <a:endParaRPr lang="zh-CN" altLang="en-US" sz="2800" dirty="0">
              <a:ea typeface="华文细黑" panose="02010600040101010101" pitchFamily="2" charset="-122"/>
            </a:endParaRPr>
          </a:p>
          <a:p>
            <a:pPr lvl="1" eaLnBrk="1" hangingPunct="1">
              <a:lnSpc>
                <a:spcPct val="110000"/>
              </a:lnSpc>
            </a:pPr>
            <a:r>
              <a:rPr lang="zh-CN" altLang="en-US" sz="2800" dirty="0">
                <a:ea typeface="华文细黑" panose="02010600040101010101" pitchFamily="2" charset="-122"/>
              </a:rPr>
              <a:t>关系模型的五种基本操作：</a:t>
            </a:r>
            <a:endParaRPr lang="zh-CN" altLang="en-US" sz="2800" dirty="0">
              <a:ea typeface="华文细黑" panose="02010600040101010101" pitchFamily="2" charset="-122"/>
            </a:endParaRPr>
          </a:p>
          <a:p>
            <a:pPr lvl="2" eaLnBrk="1" hangingPunct="1">
              <a:lnSpc>
                <a:spcPct val="110000"/>
              </a:lnSpc>
            </a:pPr>
            <a:r>
              <a:rPr lang="zh-CN" altLang="en-US" sz="2800" dirty="0">
                <a:ea typeface="华文细黑" panose="02010600040101010101" pitchFamily="2" charset="-122"/>
              </a:rPr>
              <a:t>属性指定</a:t>
            </a:r>
            <a:endParaRPr lang="zh-CN" altLang="en-US" sz="2800" dirty="0">
              <a:ea typeface="华文细黑" panose="02010600040101010101" pitchFamily="2" charset="-122"/>
            </a:endParaRPr>
          </a:p>
          <a:p>
            <a:pPr lvl="2" eaLnBrk="1" hangingPunct="1">
              <a:lnSpc>
                <a:spcPct val="110000"/>
              </a:lnSpc>
            </a:pPr>
            <a:r>
              <a:rPr lang="zh-CN" altLang="en-US" sz="2800" dirty="0">
                <a:ea typeface="华文细黑" panose="02010600040101010101" pitchFamily="2" charset="-122"/>
              </a:rPr>
              <a:t>元组选择</a:t>
            </a:r>
            <a:endParaRPr lang="zh-CN" altLang="en-US" sz="2800" dirty="0">
              <a:ea typeface="华文细黑" panose="02010600040101010101" pitchFamily="2" charset="-122"/>
            </a:endParaRPr>
          </a:p>
          <a:p>
            <a:pPr lvl="2" eaLnBrk="1" hangingPunct="1">
              <a:lnSpc>
                <a:spcPct val="110000"/>
              </a:lnSpc>
            </a:pPr>
            <a:r>
              <a:rPr lang="zh-CN" altLang="en-US" sz="2800" dirty="0">
                <a:ea typeface="华文细黑" panose="02010600040101010101" pitchFamily="2" charset="-122"/>
              </a:rPr>
              <a:t>关系的合并</a:t>
            </a:r>
            <a:endParaRPr lang="zh-CN" altLang="en-US" sz="2800" dirty="0">
              <a:ea typeface="华文细黑" panose="02010600040101010101" pitchFamily="2" charset="-122"/>
            </a:endParaRPr>
          </a:p>
          <a:p>
            <a:pPr lvl="2" eaLnBrk="1" hangingPunct="1">
              <a:lnSpc>
                <a:spcPct val="110000"/>
              </a:lnSpc>
            </a:pPr>
            <a:r>
              <a:rPr lang="zh-CN" altLang="en-US" sz="2800" dirty="0">
                <a:ea typeface="华文细黑" panose="02010600040101010101" pitchFamily="2" charset="-122"/>
              </a:rPr>
              <a:t>元组插入</a:t>
            </a:r>
            <a:endParaRPr lang="zh-CN" altLang="en-US" sz="2800" dirty="0">
              <a:ea typeface="华文细黑" panose="02010600040101010101" pitchFamily="2" charset="-122"/>
            </a:endParaRPr>
          </a:p>
          <a:p>
            <a:pPr lvl="2" eaLnBrk="1" hangingPunct="1">
              <a:lnSpc>
                <a:spcPct val="110000"/>
              </a:lnSpc>
            </a:pPr>
            <a:r>
              <a:rPr lang="zh-CN" altLang="en-US" sz="2800" dirty="0">
                <a:ea typeface="华文细黑" panose="02010600040101010101" pitchFamily="2" charset="-122"/>
              </a:rPr>
              <a:t>元组删除</a:t>
            </a:r>
            <a:endParaRPr lang="zh-CN" altLang="en-US" sz="2800" dirty="0">
              <a:ea typeface="华文细黑" panose="02010600040101010101" pitchFamily="2" charset="-122"/>
            </a:endParaRPr>
          </a:p>
        </p:txBody>
      </p:sp>
      <p:sp>
        <p:nvSpPr>
          <p:cNvPr id="15565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77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156674" name="Rectangle 3"/>
          <p:cNvSpPr>
            <a:spLocks noGrp="1"/>
          </p:cNvSpPr>
          <p:nvPr>
            <p:ph idx="4294967295"/>
          </p:nvPr>
        </p:nvSpPr>
        <p:spPr/>
        <p:txBody>
          <a:bodyPr wrap="square" anchor="t"/>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2.1 </a:t>
            </a:r>
            <a:r>
              <a:rPr lang="zh-CN" altLang="en-US" sz="2800">
                <a:latin typeface="华文细黑" panose="02010600040101010101" pitchFamily="2" charset="-122"/>
                <a:ea typeface="华文细黑" panose="02010600040101010101" pitchFamily="2" charset="-122"/>
              </a:rPr>
              <a:t>数据模型的基本概念</a:t>
            </a:r>
            <a:endParaRPr lang="zh-CN" altLang="en-US" sz="2800">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2.2 </a:t>
            </a:r>
            <a:r>
              <a:rPr lang="zh-CN" altLang="en-US" sz="2800">
                <a:latin typeface="华文细黑" panose="02010600040101010101" pitchFamily="2" charset="-122"/>
                <a:ea typeface="华文细黑" panose="02010600040101010101" pitchFamily="2" charset="-122"/>
              </a:rPr>
              <a:t>数据模型的四个世界</a:t>
            </a:r>
            <a:endParaRPr lang="zh-CN" altLang="en-US" sz="2800">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2.3 </a:t>
            </a:r>
            <a:r>
              <a:rPr lang="zh-CN" altLang="en-US" sz="2800">
                <a:latin typeface="华文细黑" panose="02010600040101010101" pitchFamily="2" charset="-122"/>
                <a:ea typeface="华文细黑" panose="02010600040101010101" pitchFamily="2" charset="-122"/>
              </a:rPr>
              <a:t>概念世界与概念模型</a:t>
            </a:r>
            <a:endParaRPr lang="zh-CN" altLang="en-US" sz="2800">
              <a:solidFill>
                <a:srgbClr val="FF0000"/>
              </a:solidFill>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2.4 </a:t>
            </a:r>
            <a:r>
              <a:rPr lang="zh-CN" altLang="en-US" sz="2800">
                <a:latin typeface="华文细黑" panose="02010600040101010101" pitchFamily="2" charset="-122"/>
                <a:ea typeface="华文细黑" panose="02010600040101010101" pitchFamily="2" charset="-122"/>
              </a:rPr>
              <a:t>信息世界与逻辑模型</a:t>
            </a:r>
            <a:endParaRPr lang="zh-CN" altLang="en-US" sz="2800">
              <a:latin typeface="华文细黑" panose="02010600040101010101" pitchFamily="2" charset="-122"/>
              <a:ea typeface="华文细黑" panose="02010600040101010101" pitchFamily="2" charset="-122"/>
            </a:endParaRPr>
          </a:p>
          <a:p>
            <a:pPr lvl="2" eaLnBrk="1" hangingPunct="1">
              <a:lnSpc>
                <a:spcPct val="130000"/>
              </a:lnSpc>
              <a:buNone/>
            </a:pPr>
            <a:r>
              <a:rPr lang="en-US" altLang="zh-CN" sz="2800">
                <a:latin typeface="华文细黑" panose="02010600040101010101" pitchFamily="2" charset="-122"/>
                <a:ea typeface="华文细黑" panose="02010600040101010101" pitchFamily="2" charset="-122"/>
              </a:rPr>
              <a:t>2.5 </a:t>
            </a:r>
            <a:r>
              <a:rPr lang="zh-CN" altLang="en-US" sz="2800">
                <a:solidFill>
                  <a:srgbClr val="FF0000"/>
                </a:solidFill>
                <a:latin typeface="华文细黑" panose="02010600040101010101" pitchFamily="2" charset="-122"/>
                <a:ea typeface="华文细黑" panose="02010600040101010101" pitchFamily="2" charset="-122"/>
              </a:rPr>
              <a:t>计算机世界与物理模型</a:t>
            </a:r>
            <a:endParaRPr lang="zh-CN" altLang="en-US" sz="2800">
              <a:solidFill>
                <a:srgbClr val="FF0000"/>
              </a:solidFill>
              <a:latin typeface="华文细黑" panose="02010600040101010101" pitchFamily="2" charset="-122"/>
              <a:ea typeface="华文细黑" panose="02010600040101010101" pitchFamily="2" charset="-122"/>
            </a:endParaRPr>
          </a:p>
        </p:txBody>
      </p:sp>
      <p:sp>
        <p:nvSpPr>
          <p:cNvPr id="15667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87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2"/>
          <p:cNvSpPr>
            <a:spLocks noGrp="1"/>
          </p:cNvSpPr>
          <p:nvPr>
            <p:ph type="title"/>
          </p:nvPr>
        </p:nvSpPr>
        <p:spPr/>
        <p:txBody>
          <a:bodyPr wrap="square" tIns="0" bIns="0" anchor="ctr"/>
          <a:p>
            <a:pPr eaLnBrk="1" hangingPunct="1"/>
            <a:r>
              <a:rPr lang="en-US" altLang="zh-CN"/>
              <a:t>2.5 </a:t>
            </a:r>
            <a:r>
              <a:rPr lang="zh-CN" altLang="en-US"/>
              <a:t>计算机世界与物理模型</a:t>
            </a:r>
            <a:endParaRPr lang="zh-CN" altLang="en-US"/>
          </a:p>
        </p:txBody>
      </p:sp>
      <p:sp>
        <p:nvSpPr>
          <p:cNvPr id="157698" name="Rectangle 3"/>
          <p:cNvSpPr>
            <a:spLocks noGrp="1"/>
          </p:cNvSpPr>
          <p:nvPr>
            <p:ph idx="4294967295"/>
          </p:nvPr>
        </p:nvSpPr>
        <p:spPr/>
        <p:txBody>
          <a:bodyPr wrap="square" anchor="t"/>
          <a:p>
            <a:pPr eaLnBrk="1" hangingPunct="1">
              <a:lnSpc>
                <a:spcPct val="130000"/>
              </a:lnSpc>
            </a:pPr>
            <a:r>
              <a:rPr lang="zh-CN" altLang="en-US" sz="2800" dirty="0">
                <a:ea typeface="华文细黑" panose="02010600040101010101" pitchFamily="2" charset="-122"/>
              </a:rPr>
              <a:t>物理模型是面向计算机的模型，它构作数据库系统的物理实现。</a:t>
            </a:r>
            <a:endParaRPr lang="zh-CN" altLang="en-US" sz="2800" dirty="0">
              <a:ea typeface="华文细黑" panose="02010600040101010101" pitchFamily="2" charset="-122"/>
            </a:endParaRPr>
          </a:p>
          <a:p>
            <a:pPr lvl="1" eaLnBrk="1" hangingPunct="1">
              <a:lnSpc>
                <a:spcPct val="130000"/>
              </a:lnSpc>
            </a:pPr>
            <a:r>
              <a:rPr lang="zh-CN" altLang="en-US" sz="2800" dirty="0">
                <a:ea typeface="华文细黑" panose="02010600040101010101" pitchFamily="2" charset="-122"/>
              </a:rPr>
              <a:t>主要涉及操作系统级文件组织，有时还会涉及到硬件级数据组织</a:t>
            </a:r>
            <a:endParaRPr lang="zh-CN" altLang="en-US" sz="2800" dirty="0">
              <a:ea typeface="华文细黑" panose="02010600040101010101" pitchFamily="2" charset="-122"/>
            </a:endParaRPr>
          </a:p>
        </p:txBody>
      </p:sp>
      <p:sp>
        <p:nvSpPr>
          <p:cNvPr id="1576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5974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p:cNvSpPr>
          <p:nvPr>
            <p:ph type="title"/>
          </p:nvPr>
        </p:nvSpPr>
        <p:spPr/>
        <p:txBody>
          <a:bodyPr wrap="square" tIns="0" bIns="0" anchor="ctr"/>
          <a:p>
            <a:pPr eaLnBrk="1" hangingPunct="1"/>
            <a:r>
              <a:rPr lang="en-US" altLang="zh-CN"/>
              <a:t>2.5 </a:t>
            </a:r>
            <a:r>
              <a:rPr lang="zh-CN" altLang="en-US"/>
              <a:t>计算机世界与物理模型</a:t>
            </a:r>
            <a:endParaRPr lang="zh-CN" altLang="en-US"/>
          </a:p>
        </p:txBody>
      </p:sp>
      <p:sp>
        <p:nvSpPr>
          <p:cNvPr id="158722" name="Rectangle 3"/>
          <p:cNvSpPr>
            <a:spLocks noGrp="1"/>
          </p:cNvSpPr>
          <p:nvPr>
            <p:ph idx="4294967295"/>
          </p:nvPr>
        </p:nvSpPr>
        <p:spPr>
          <a:xfrm>
            <a:off x="228600" y="914400"/>
            <a:ext cx="8686800" cy="5943600"/>
          </a:xfrm>
        </p:spPr>
        <p:txBody>
          <a:bodyPr wrap="square" anchor="t"/>
          <a:p>
            <a:pPr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文件系统的组成</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solidFill>
                  <a:srgbClr val="FF0000"/>
                </a:solidFill>
                <a:latin typeface="华文细黑" panose="02010600040101010101" pitchFamily="2" charset="-122"/>
                <a:ea typeface="华文细黑" panose="02010600040101010101" pitchFamily="2" charset="-122"/>
              </a:rPr>
              <a:t>项</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Item) ：</a:t>
            </a:r>
            <a:r>
              <a:rPr lang="zh-CN" altLang="en-US" sz="2800" dirty="0">
                <a:latin typeface="华文细黑" panose="02010600040101010101" pitchFamily="2" charset="-122"/>
                <a:ea typeface="华文细黑" panose="02010600040101010101" pitchFamily="2" charset="-122"/>
              </a:rPr>
              <a:t>文件系统中最小基本单位，项内符号是不能继续分割的。</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solidFill>
                  <a:srgbClr val="FF0000"/>
                </a:solidFill>
                <a:latin typeface="华文细黑" panose="02010600040101010101" pitchFamily="2" charset="-122"/>
                <a:ea typeface="华文细黑" panose="02010600040101010101" pitchFamily="2" charset="-122"/>
              </a:rPr>
              <a:t>记录</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Record)：</a:t>
            </a:r>
            <a:r>
              <a:rPr lang="zh-CN" altLang="en-US" sz="2800" dirty="0">
                <a:latin typeface="华文细黑" panose="02010600040101010101" pitchFamily="2" charset="-122"/>
                <a:ea typeface="华文细黑" panose="02010600040101010101" pitchFamily="2" charset="-122"/>
              </a:rPr>
              <a:t>由若干项组成，记录内的各项间有内在语义联系</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记录有型与值的区别</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solidFill>
                  <a:srgbClr val="FF0000"/>
                </a:solidFill>
                <a:latin typeface="华文细黑" panose="02010600040101010101" pitchFamily="2" charset="-122"/>
                <a:ea typeface="华文细黑" panose="02010600040101010101" pitchFamily="2" charset="-122"/>
              </a:rPr>
              <a:t>文件</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file)：</a:t>
            </a:r>
            <a:r>
              <a:rPr lang="zh-CN" altLang="en-US" sz="2800" dirty="0">
                <a:latin typeface="华文细黑" panose="02010600040101010101" pitchFamily="2" charset="-122"/>
                <a:ea typeface="华文细黑" panose="02010600040101010101" pitchFamily="2" charset="-122"/>
              </a:rPr>
              <a:t>记录的集合。</a:t>
            </a:r>
            <a:endParaRPr lang="zh-CN" altLang="en-US" sz="2800" dirty="0">
              <a:latin typeface="华文细黑" panose="02010600040101010101" pitchFamily="2" charset="-122"/>
              <a:ea typeface="华文细黑" panose="02010600040101010101" pitchFamily="2" charset="-122"/>
            </a:endParaRPr>
          </a:p>
          <a:p>
            <a:pPr lvl="2"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一般讲，一个文件所包含的记录都是同型的。</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solidFill>
                  <a:srgbClr val="FF0000"/>
                </a:solidFill>
                <a:latin typeface="华文细黑" panose="02010600040101010101" pitchFamily="2" charset="-122"/>
                <a:ea typeface="华文细黑" panose="02010600040101010101" pitchFamily="2" charset="-122"/>
              </a:rPr>
              <a:t>文件集</a:t>
            </a:r>
            <a:r>
              <a:rPr lang="zh-CN" altLang="en-US" sz="2800" dirty="0">
                <a:latin typeface="华文细黑" panose="02010600040101010101" pitchFamily="2" charset="-122"/>
                <a:ea typeface="华文细黑" panose="02010600040101010101" pitchFamily="2" charset="-122"/>
              </a:rPr>
              <a:t> (</a:t>
            </a:r>
            <a:r>
              <a:rPr lang="en-US" altLang="x-none" sz="2800" dirty="0">
                <a:latin typeface="华文细黑" panose="02010600040101010101" pitchFamily="2" charset="-122"/>
                <a:ea typeface="华文细黑" panose="02010600040101010101" pitchFamily="2" charset="-122"/>
              </a:rPr>
              <a:t>file set)：</a:t>
            </a:r>
            <a:r>
              <a:rPr lang="zh-CN" altLang="en-US" sz="2800" dirty="0">
                <a:latin typeface="华文细黑" panose="02010600040101010101" pitchFamily="2" charset="-122"/>
                <a:ea typeface="华文细黑" panose="02010600040101010101" pitchFamily="2" charset="-122"/>
              </a:rPr>
              <a:t>由若干个文件构成。</a:t>
            </a:r>
            <a:endParaRPr lang="zh-CN" altLang="en-US" sz="2800" dirty="0">
              <a:latin typeface="华文细黑" panose="02010600040101010101" pitchFamily="2" charset="-122"/>
              <a:ea typeface="华文细黑" panose="02010600040101010101" pitchFamily="2" charset="-122"/>
            </a:endParaRPr>
          </a:p>
        </p:txBody>
      </p:sp>
      <p:sp>
        <p:nvSpPr>
          <p:cNvPr id="15872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6077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2"/>
          <p:cNvSpPr>
            <a:spLocks noGrp="1"/>
          </p:cNvSpPr>
          <p:nvPr>
            <p:ph type="title"/>
          </p:nvPr>
        </p:nvSpPr>
        <p:spPr/>
        <p:txBody>
          <a:bodyPr wrap="square" tIns="0" bIns="0" anchor="ctr"/>
          <a:p>
            <a:pPr eaLnBrk="1" hangingPunct="1"/>
            <a:r>
              <a:rPr lang="en-US" altLang="zh-CN"/>
              <a:t>2.5 </a:t>
            </a:r>
            <a:r>
              <a:rPr lang="zh-CN" altLang="en-US"/>
              <a:t>计算机世界与物理模型</a:t>
            </a:r>
            <a:endParaRPr lang="zh-CN" altLang="en-US"/>
          </a:p>
        </p:txBody>
      </p:sp>
      <p:sp>
        <p:nvSpPr>
          <p:cNvPr id="159746" name="Rectangle 3"/>
          <p:cNvSpPr>
            <a:spLocks noGrp="1"/>
          </p:cNvSpPr>
          <p:nvPr>
            <p:ph idx="4294967295"/>
          </p:nvPr>
        </p:nvSpPr>
        <p:spPr/>
        <p:txBody>
          <a:bodyPr wrap="square" anchor="t"/>
          <a:p>
            <a:pPr eaLnBrk="1" hangingPunct="1"/>
            <a:r>
              <a:rPr lang="zh-CN" altLang="en-US" sz="2800" dirty="0">
                <a:latin typeface="华文细黑" panose="02010600040101010101" pitchFamily="2" charset="-122"/>
                <a:ea typeface="华文细黑" panose="02010600040101010101" pitchFamily="2" charset="-122"/>
              </a:rPr>
              <a:t>提高文件读写操作效率的方法</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索引(</a:t>
            </a:r>
            <a:r>
              <a:rPr lang="en-US" altLang="x-none" sz="2800" dirty="0">
                <a:latin typeface="华文细黑" panose="02010600040101010101" pitchFamily="2" charset="-122"/>
                <a:ea typeface="华文细黑" panose="02010600040101010101" pitchFamily="2" charset="-122"/>
              </a:rPr>
              <a:t>Index)</a:t>
            </a:r>
            <a:endParaRPr lang="en-US" altLang="x-none" sz="2800" dirty="0">
              <a:latin typeface="华文细黑" panose="02010600040101010101" pitchFamily="2" charset="-122"/>
              <a:ea typeface="华文细黑" panose="02010600040101010101" pitchFamily="2" charset="-122"/>
            </a:endParaRPr>
          </a:p>
          <a:p>
            <a:pPr lvl="1" eaLnBrk="1" hangingPunct="1"/>
            <a:r>
              <a:rPr lang="en-US" altLang="x-none" sz="2800" dirty="0">
                <a:latin typeface="华文细黑" panose="02010600040101010101" pitchFamily="2" charset="-122"/>
                <a:ea typeface="华文细黑" panose="02010600040101010101" pitchFamily="2" charset="-122"/>
              </a:rPr>
              <a:t>hash</a:t>
            </a:r>
            <a:r>
              <a:rPr lang="zh-CN" altLang="en-US" sz="2800" dirty="0">
                <a:latin typeface="华文细黑" panose="02010600040101010101" pitchFamily="2" charset="-122"/>
                <a:ea typeface="华文细黑" panose="02010600040101010101" pitchFamily="2" charset="-122"/>
              </a:rPr>
              <a:t>法</a:t>
            </a:r>
            <a:endParaRPr lang="en-US" altLang="x-none"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集簇(</a:t>
            </a:r>
            <a:r>
              <a:rPr lang="en-US" altLang="x-none" sz="2800" dirty="0">
                <a:latin typeface="华文细黑" panose="02010600040101010101" pitchFamily="2" charset="-122"/>
                <a:ea typeface="华文细黑" panose="02010600040101010101" pitchFamily="2" charset="-122"/>
              </a:rPr>
              <a:t>Cluster)</a:t>
            </a:r>
            <a:endParaRPr lang="zh-CN" altLang="en-US" sz="2800" dirty="0">
              <a:latin typeface="华文细黑" panose="02010600040101010101" pitchFamily="2" charset="-122"/>
              <a:ea typeface="华文细黑" panose="02010600040101010101" pitchFamily="2" charset="-122"/>
            </a:endParaRPr>
          </a:p>
        </p:txBody>
      </p:sp>
      <p:sp>
        <p:nvSpPr>
          <p:cNvPr id="15974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6179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p:txBody>
          <a:bodyPr wrap="square" tIns="0" bIns="0" anchor="ctr"/>
          <a:p>
            <a:pPr eaLnBrk="1" hangingPunct="1"/>
            <a:r>
              <a:rPr lang="en-US" altLang="zh-CN"/>
              <a:t>2.5 </a:t>
            </a:r>
            <a:r>
              <a:rPr lang="zh-CN" altLang="en-US"/>
              <a:t>计算机世界与物理模型</a:t>
            </a:r>
            <a:endParaRPr lang="zh-CN" altLang="en-US"/>
          </a:p>
        </p:txBody>
      </p:sp>
      <p:sp>
        <p:nvSpPr>
          <p:cNvPr id="160770" name="Rectangle 3"/>
          <p:cNvSpPr>
            <a:spLocks noGrp="1"/>
          </p:cNvSpPr>
          <p:nvPr>
            <p:ph idx="4294967295"/>
          </p:nvPr>
        </p:nvSpPr>
        <p:spPr/>
        <p:txBody>
          <a:bodyPr wrap="square" anchor="t"/>
          <a:p>
            <a:pPr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索引(</a:t>
            </a:r>
            <a:r>
              <a:rPr lang="en-US" altLang="x-none" sz="2800" dirty="0">
                <a:latin typeface="华文细黑" panose="02010600040101010101" pitchFamily="2" charset="-122"/>
                <a:ea typeface="华文细黑" panose="02010600040101010101" pitchFamily="2" charset="-122"/>
              </a:rPr>
              <a:t>Index)</a:t>
            </a:r>
            <a:endParaRPr lang="en-US" altLang="x-none"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将文件中的记录与其物理地址(即磁盘块)间建立一张对应关系表以便于快速查找，这就是索引。</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索引一般也是一个文件。当数据文件中的记录数很大时，索引文件本身也还需要建立索引，这叫二级索引。</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spcBef>
                <a:spcPct val="30000"/>
              </a:spcBef>
            </a:pPr>
            <a:r>
              <a:rPr lang="zh-CN" altLang="en-US" sz="2800" dirty="0">
                <a:latin typeface="华文细黑" panose="02010600040101010101" pitchFamily="2" charset="-122"/>
                <a:ea typeface="华文细黑" panose="02010600040101010101" pitchFamily="2" charset="-122"/>
              </a:rPr>
              <a:t>依此类推，可以建立多级索引。</a:t>
            </a:r>
            <a:endParaRPr lang="zh-CN" altLang="en-US" sz="2800" dirty="0">
              <a:latin typeface="华文细黑" panose="02010600040101010101" pitchFamily="2" charset="-122"/>
              <a:ea typeface="华文细黑" panose="02010600040101010101" pitchFamily="2" charset="-122"/>
            </a:endParaRPr>
          </a:p>
        </p:txBody>
      </p:sp>
      <p:sp>
        <p:nvSpPr>
          <p:cNvPr id="16077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628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2"/>
          <p:cNvSpPr>
            <a:spLocks noGrp="1"/>
          </p:cNvSpPr>
          <p:nvPr>
            <p:ph type="title"/>
          </p:nvPr>
        </p:nvSpPr>
        <p:spPr/>
        <p:txBody>
          <a:bodyPr wrap="square" tIns="0" bIns="0" anchor="ctr"/>
          <a:p>
            <a:pPr eaLnBrk="1" hangingPunct="1"/>
            <a:r>
              <a:rPr lang="en-US" altLang="zh-CN"/>
              <a:t>2.5 </a:t>
            </a:r>
            <a:r>
              <a:rPr lang="zh-CN" altLang="en-US"/>
              <a:t>计算机世界与物理模型</a:t>
            </a:r>
            <a:endParaRPr lang="zh-CN" altLang="en-US"/>
          </a:p>
        </p:txBody>
      </p:sp>
      <p:sp>
        <p:nvSpPr>
          <p:cNvPr id="161794" name="Rectangle 3"/>
          <p:cNvSpPr>
            <a:spLocks noGrp="1"/>
          </p:cNvSpPr>
          <p:nvPr>
            <p:ph idx="4294967295"/>
          </p:nvPr>
        </p:nvSpPr>
        <p:spPr>
          <a:xfrm>
            <a:off x="381000" y="838200"/>
            <a:ext cx="8458200" cy="5562600"/>
          </a:xfrm>
        </p:spPr>
        <p:txBody>
          <a:bodyPr wrap="square" anchor="t"/>
          <a:p>
            <a:pPr eaLnBrk="1" hangingPunct="1">
              <a:lnSpc>
                <a:spcPct val="110000"/>
              </a:lnSpc>
            </a:pPr>
            <a:r>
              <a:rPr lang="en-US" altLang="x-none" sz="2800" dirty="0">
                <a:latin typeface="华文细黑" panose="02010600040101010101" pitchFamily="2" charset="-122"/>
                <a:ea typeface="华文细黑" panose="02010600040101010101" pitchFamily="2" charset="-122"/>
              </a:rPr>
              <a:t>hash</a:t>
            </a:r>
            <a:r>
              <a:rPr lang="zh-CN" altLang="en-US" sz="2800" dirty="0">
                <a:latin typeface="华文细黑" panose="02010600040101010101" pitchFamily="2" charset="-122"/>
                <a:ea typeface="华文细黑" panose="02010600040101010101" pitchFamily="2" charset="-122"/>
              </a:rPr>
              <a:t>法</a:t>
            </a:r>
            <a:endParaRPr lang="zh-CN" altLang="en-US" sz="2800" dirty="0">
              <a:latin typeface="华文细黑" panose="02010600040101010101" pitchFamily="2" charset="-122"/>
              <a:ea typeface="华文细黑" panose="02010600040101010101" pitchFamily="2" charset="-122"/>
            </a:endParaRPr>
          </a:p>
          <a:p>
            <a:pPr lvl="1" eaLnBrk="1" hangingPunct="1">
              <a:lnSpc>
                <a:spcPct val="110000"/>
              </a:lnSpc>
            </a:pPr>
            <a:r>
              <a:rPr lang="zh-CN" altLang="en-US" sz="2800" dirty="0">
                <a:latin typeface="华文细黑" panose="02010600040101010101" pitchFamily="2" charset="-122"/>
                <a:ea typeface="华文细黑" panose="02010600040101010101" pitchFamily="2" charset="-122"/>
              </a:rPr>
              <a:t>一种函数转换法，其主要思想是：通过一个</a:t>
            </a:r>
            <a:r>
              <a:rPr lang="en-US" altLang="x-none" sz="2800" dirty="0">
                <a:latin typeface="华文细黑" panose="02010600040101010101" pitchFamily="2" charset="-122"/>
                <a:ea typeface="华文细黑" panose="02010600040101010101" pitchFamily="2" charset="-122"/>
              </a:rPr>
              <a:t>hash</a:t>
            </a:r>
            <a:r>
              <a:rPr lang="zh-CN" altLang="en-US" sz="2800" dirty="0">
                <a:latin typeface="华文细黑" panose="02010600040101010101" pitchFamily="2" charset="-122"/>
                <a:ea typeface="华文细黑" panose="02010600040101010101" pitchFamily="2" charset="-122"/>
              </a:rPr>
              <a:t>函数将要查找的记录转换成该记录所在的物理地址，然后可以直接进行记录的定位读取操作。</a:t>
            </a:r>
            <a:endParaRPr lang="zh-CN" altLang="en-US" sz="2800" dirty="0">
              <a:latin typeface="华文细黑" panose="02010600040101010101" pitchFamily="2" charset="-122"/>
              <a:ea typeface="华文细黑" panose="02010600040101010101" pitchFamily="2" charset="-122"/>
            </a:endParaRPr>
          </a:p>
          <a:p>
            <a:pPr eaLnBrk="1" hangingPunct="1">
              <a:lnSpc>
                <a:spcPct val="110000"/>
              </a:lnSpc>
            </a:pPr>
            <a:endParaRPr lang="zh-CN" altLang="en-US" sz="1400" dirty="0">
              <a:latin typeface="华文细黑" panose="02010600040101010101" pitchFamily="2" charset="-122"/>
              <a:ea typeface="华文细黑" panose="02010600040101010101" pitchFamily="2" charset="-122"/>
            </a:endParaRPr>
          </a:p>
          <a:p>
            <a:pPr eaLnBrk="1" hangingPunct="1">
              <a:lnSpc>
                <a:spcPct val="110000"/>
              </a:lnSpc>
            </a:pPr>
            <a:r>
              <a:rPr lang="zh-CN" altLang="en-US" sz="2800" dirty="0">
                <a:latin typeface="华文细黑" panose="02010600040101010101" pitchFamily="2" charset="-122"/>
                <a:ea typeface="华文细黑" panose="02010600040101010101" pitchFamily="2" charset="-122"/>
              </a:rPr>
              <a:t>集簇(</a:t>
            </a:r>
            <a:r>
              <a:rPr lang="en-US" altLang="x-none" sz="2800" dirty="0">
                <a:latin typeface="华文细黑" panose="02010600040101010101" pitchFamily="2" charset="-122"/>
                <a:ea typeface="华文细黑" panose="02010600040101010101" pitchFamily="2" charset="-122"/>
              </a:rPr>
              <a:t>Cluster)</a:t>
            </a:r>
            <a:endParaRPr lang="en-US" altLang="x-none" sz="2800" dirty="0">
              <a:latin typeface="华文细黑" panose="02010600040101010101" pitchFamily="2" charset="-122"/>
              <a:ea typeface="华文细黑" panose="02010600040101010101" pitchFamily="2" charset="-122"/>
            </a:endParaRPr>
          </a:p>
          <a:p>
            <a:pPr lvl="1" eaLnBrk="1" hangingPunct="1">
              <a:lnSpc>
                <a:spcPct val="110000"/>
              </a:lnSpc>
            </a:pPr>
            <a:r>
              <a:rPr lang="zh-CN" altLang="en-US" sz="2800" dirty="0">
                <a:latin typeface="华文细黑" panose="02010600040101010101" pitchFamily="2" charset="-122"/>
                <a:ea typeface="华文细黑" panose="02010600040101010101" pitchFamily="2" charset="-122"/>
              </a:rPr>
              <a:t>在记录查找中往往需要按某项的项值查找，将具有相同或相邻项值的记录聚集在相同磁盘块内或圆柱体内以减少读盘次数，提高查找速度，这被称为集簇。</a:t>
            </a:r>
            <a:endParaRPr lang="zh-CN" altLang="en-US" sz="2800" dirty="0">
              <a:latin typeface="华文细黑" panose="02010600040101010101" pitchFamily="2" charset="-122"/>
              <a:ea typeface="华文细黑" panose="02010600040101010101" pitchFamily="2" charset="-122"/>
            </a:endParaRPr>
          </a:p>
        </p:txBody>
      </p:sp>
      <p:sp>
        <p:nvSpPr>
          <p:cNvPr id="16179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6384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2"/>
          <p:cNvSpPr>
            <a:spLocks noGrp="1"/>
          </p:cNvSpPr>
          <p:nvPr>
            <p:ph type="title"/>
          </p:nvPr>
        </p:nvSpPr>
        <p:spPr/>
        <p:txBody>
          <a:bodyPr wrap="square" tIns="0" bIns="0" anchor="ctr"/>
          <a:p>
            <a:pPr eaLnBrk="1" hangingPunct="1"/>
            <a:r>
              <a:rPr lang="zh-CN" altLang="en-US"/>
              <a:t>本  章  小  结</a:t>
            </a:r>
            <a:endParaRPr lang="zh-CN" altLang="en-US"/>
          </a:p>
        </p:txBody>
      </p:sp>
      <p:sp>
        <p:nvSpPr>
          <p:cNvPr id="162818" name="Rectangle 3"/>
          <p:cNvSpPr>
            <a:spLocks noGrp="1"/>
          </p:cNvSpPr>
          <p:nvPr>
            <p:ph idx="4294967295"/>
          </p:nvPr>
        </p:nvSpPr>
        <p:spPr/>
        <p:txBody>
          <a:bodyPr wrap="square" anchor="t"/>
          <a:p>
            <a:pPr eaLnBrk="1" hangingPunct="1">
              <a:lnSpc>
                <a:spcPct val="90000"/>
              </a:lnSpc>
            </a:pPr>
            <a:r>
              <a:rPr lang="zh-CN" altLang="en-US" dirty="0"/>
              <a:t>本章讨论数据模型，它是数据库系统的核心</a:t>
            </a:r>
            <a:endParaRPr lang="zh-CN" altLang="en-US" dirty="0"/>
          </a:p>
          <a:p>
            <a:pPr eaLnBrk="1" hangingPunct="1">
              <a:lnSpc>
                <a:spcPct val="90000"/>
              </a:lnSpc>
            </a:pPr>
            <a:endParaRPr lang="zh-CN" altLang="en-US" sz="1000" dirty="0"/>
          </a:p>
          <a:p>
            <a:pPr eaLnBrk="1" hangingPunct="1">
              <a:lnSpc>
                <a:spcPct val="90000"/>
              </a:lnSpc>
            </a:pPr>
            <a:r>
              <a:rPr lang="zh-CN" altLang="en-US" dirty="0"/>
              <a:t>数据模型</a:t>
            </a:r>
            <a:endParaRPr lang="zh-CN" altLang="en-US" dirty="0"/>
          </a:p>
          <a:p>
            <a:pPr lvl="1" eaLnBrk="1" hangingPunct="1">
              <a:lnSpc>
                <a:spcPct val="90000"/>
              </a:lnSpc>
            </a:pPr>
            <a:r>
              <a:rPr lang="zh-CN" altLang="en-US" dirty="0"/>
              <a:t>基本概念</a:t>
            </a:r>
            <a:endParaRPr lang="zh-CN" altLang="en-US" dirty="0"/>
          </a:p>
          <a:p>
            <a:pPr lvl="1" eaLnBrk="1" hangingPunct="1">
              <a:lnSpc>
                <a:spcPct val="90000"/>
              </a:lnSpc>
            </a:pPr>
            <a:r>
              <a:rPr lang="zh-CN" altLang="en-US" dirty="0"/>
              <a:t>三个抽象层次上的数据模型</a:t>
            </a:r>
            <a:endParaRPr lang="zh-CN" altLang="en-US" dirty="0"/>
          </a:p>
          <a:p>
            <a:pPr lvl="1" eaLnBrk="1" hangingPunct="1">
              <a:lnSpc>
                <a:spcPct val="90000"/>
              </a:lnSpc>
            </a:pPr>
            <a:endParaRPr lang="zh-CN" altLang="en-US" dirty="0">
              <a:solidFill>
                <a:schemeClr val="accent2"/>
              </a:solidFill>
            </a:endParaRPr>
          </a:p>
          <a:p>
            <a:pPr eaLnBrk="1" hangingPunct="1">
              <a:lnSpc>
                <a:spcPct val="90000"/>
              </a:lnSpc>
            </a:pPr>
            <a:r>
              <a:rPr lang="zh-CN" altLang="en-US" dirty="0"/>
              <a:t>概念数据模型</a:t>
            </a:r>
            <a:endParaRPr lang="zh-CN" altLang="en-US" dirty="0"/>
          </a:p>
          <a:p>
            <a:pPr lvl="1" eaLnBrk="1" hangingPunct="1">
              <a:lnSpc>
                <a:spcPct val="90000"/>
              </a:lnSpc>
            </a:pPr>
            <a:r>
              <a:rPr lang="zh-CN" altLang="en-US" dirty="0"/>
              <a:t>四种概念模型</a:t>
            </a:r>
            <a:endParaRPr lang="zh-CN" altLang="en-US" dirty="0"/>
          </a:p>
          <a:p>
            <a:pPr lvl="1" eaLnBrk="1" hangingPunct="1">
              <a:lnSpc>
                <a:spcPct val="90000"/>
              </a:lnSpc>
            </a:pPr>
            <a:r>
              <a:rPr lang="en-US" altLang="x-none" dirty="0"/>
              <a:t>E-R</a:t>
            </a:r>
            <a:r>
              <a:rPr lang="zh-CN" altLang="en-US" dirty="0"/>
              <a:t>模型，</a:t>
            </a:r>
            <a:r>
              <a:rPr lang="en-US" altLang="x-none" dirty="0"/>
              <a:t>E-R</a:t>
            </a:r>
            <a:r>
              <a:rPr lang="zh-CN" altLang="en-US" dirty="0"/>
              <a:t>图</a:t>
            </a:r>
            <a:endParaRPr lang="zh-CN" altLang="en-US" dirty="0"/>
          </a:p>
          <a:p>
            <a:pPr lvl="1" eaLnBrk="1" hangingPunct="1">
              <a:lnSpc>
                <a:spcPct val="90000"/>
              </a:lnSpc>
            </a:pPr>
            <a:r>
              <a:rPr lang="en-US" altLang="x-none" dirty="0"/>
              <a:t>EE-R</a:t>
            </a:r>
            <a:r>
              <a:rPr lang="zh-CN" altLang="en-US" dirty="0"/>
              <a:t>模型：</a:t>
            </a:r>
            <a:r>
              <a:rPr lang="en-US" altLang="x-none" dirty="0"/>
              <a:t>IS-A</a:t>
            </a:r>
            <a:r>
              <a:rPr lang="zh-CN" altLang="en-US" dirty="0"/>
              <a:t>联系，弱实体</a:t>
            </a:r>
            <a:endParaRPr lang="zh-CN" altLang="en-US" dirty="0"/>
          </a:p>
          <a:p>
            <a:pPr lvl="1" eaLnBrk="1" hangingPunct="1">
              <a:lnSpc>
                <a:spcPct val="90000"/>
              </a:lnSpc>
            </a:pPr>
            <a:r>
              <a:rPr lang="zh-CN" altLang="en-US" dirty="0"/>
              <a:t>面向对象模型</a:t>
            </a:r>
            <a:endParaRPr lang="zh-CN" altLang="en-US" dirty="0"/>
          </a:p>
          <a:p>
            <a:pPr lvl="1" eaLnBrk="1" hangingPunct="1">
              <a:lnSpc>
                <a:spcPct val="90000"/>
              </a:lnSpc>
            </a:pPr>
            <a:endParaRPr lang="zh-CN" altLang="en-US" dirty="0"/>
          </a:p>
          <a:p>
            <a:pPr eaLnBrk="1" hangingPunct="1">
              <a:lnSpc>
                <a:spcPct val="90000"/>
              </a:lnSpc>
            </a:pPr>
            <a:r>
              <a:rPr lang="zh-CN" altLang="en-US" dirty="0"/>
              <a:t>逻辑数据模型</a:t>
            </a:r>
            <a:endParaRPr lang="zh-CN" altLang="en-US" dirty="0"/>
          </a:p>
          <a:p>
            <a:pPr lvl="1" eaLnBrk="1" hangingPunct="1">
              <a:lnSpc>
                <a:spcPct val="90000"/>
              </a:lnSpc>
            </a:pPr>
            <a:r>
              <a:rPr lang="zh-CN" altLang="en-US" dirty="0"/>
              <a:t>关系模型</a:t>
            </a:r>
            <a:endParaRPr lang="zh-CN" altLang="en-US" dirty="0"/>
          </a:p>
        </p:txBody>
      </p:sp>
      <p:sp>
        <p:nvSpPr>
          <p:cNvPr id="1628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6486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9458" name="Rectangle 3"/>
          <p:cNvSpPr>
            <a:spLocks noGrp="1"/>
          </p:cNvSpPr>
          <p:nvPr>
            <p:ph idx="4294967295"/>
          </p:nvPr>
        </p:nvSpPr>
        <p:spPr>
          <a:xfrm>
            <a:off x="685800" y="838200"/>
            <a:ext cx="7772400" cy="3810000"/>
          </a:xfrm>
        </p:spPr>
        <p:txBody>
          <a:bodyPr wrap="square" anchor="t"/>
          <a:p>
            <a:pPr eaLnBrk="1" hangingPunct="1"/>
            <a:r>
              <a:rPr lang="zh-CN" altLang="en-US" sz="2800" dirty="0"/>
              <a:t>逻辑数据模型（</a:t>
            </a:r>
            <a:r>
              <a:rPr lang="en-US" altLang="x-none" sz="2800" dirty="0"/>
              <a:t>cont.）</a:t>
            </a:r>
            <a:endParaRPr lang="en-US" altLang="x-none" sz="2800" dirty="0"/>
          </a:p>
          <a:p>
            <a:pPr lvl="1" eaLnBrk="1" hangingPunct="1"/>
            <a:r>
              <a:rPr lang="zh-CN" altLang="en-US" sz="2800" dirty="0"/>
              <a:t>需要描述每个客观事物及其相互关系在选定的</a:t>
            </a:r>
            <a:r>
              <a:rPr lang="en-US" altLang="x-none" sz="2800" dirty="0"/>
              <a:t>DBMS</a:t>
            </a:r>
            <a:r>
              <a:rPr lang="zh-CN" altLang="en-US" sz="2800" dirty="0"/>
              <a:t>中的实现结构</a:t>
            </a:r>
            <a:endParaRPr lang="zh-CN" altLang="en-US" sz="2800" dirty="0"/>
          </a:p>
          <a:p>
            <a:pPr lvl="1" eaLnBrk="1" hangingPunct="1"/>
            <a:r>
              <a:rPr lang="zh-CN" altLang="en-US" sz="2800" dirty="0"/>
              <a:t>即根据选定的</a:t>
            </a:r>
            <a:r>
              <a:rPr lang="en-US" altLang="x-none" sz="2800" dirty="0"/>
              <a:t>DBMS</a:t>
            </a:r>
            <a:r>
              <a:rPr lang="zh-CN" altLang="en-US" sz="2800" dirty="0"/>
              <a:t>所提供的数据模型来定义客观事物及其相互关系的实现结构</a:t>
            </a:r>
            <a:endParaRPr lang="zh-CN" altLang="en-US" sz="2800" dirty="0"/>
          </a:p>
        </p:txBody>
      </p:sp>
      <p:sp>
        <p:nvSpPr>
          <p:cNvPr id="1945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946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页脚占位符 3"/>
          <p:cNvSpPr txBox="1">
            <a:spLocks noGrp="1"/>
          </p:cNvSpPr>
          <p:nvPr/>
        </p:nvSpPr>
        <p:spPr>
          <a:xfrm>
            <a:off x="0" y="6705600"/>
            <a:ext cx="5029200" cy="152400"/>
          </a:xfrm>
          <a:prstGeom prst="rect">
            <a:avLst/>
          </a:prstGeom>
          <a:noFill/>
          <a:ln w="9525">
            <a:noFill/>
          </a:ln>
        </p:spPr>
        <p:txBody>
          <a:bodyPr tIns="0" bIns="0"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a:t>
            </a:r>
            <a:r>
              <a:rPr lang="en-US" altLang="x-none" sz="1000" i="1" dirty="0">
                <a:latin typeface="Times New Roman" panose="02020603050405020304" pitchFamily="2" charset="0"/>
              </a:rPr>
              <a:t>-</a:t>
            </a:r>
            <a:r>
              <a:rPr lang="zh-CN" altLang="en-US" sz="1000" i="1" dirty="0">
                <a:latin typeface="Times New Roman" panose="02020603050405020304" pitchFamily="2" charset="0"/>
              </a:rPr>
              <a:t>南京大学计算机科学与技术系</a:t>
            </a:r>
            <a:r>
              <a:rPr lang="zh-CN" altLang="en-US" sz="1000" i="1" dirty="0">
                <a:solidFill>
                  <a:schemeClr val="accent1"/>
                </a:solidFill>
                <a:latin typeface="Times New Roman" panose="02020603050405020304" pitchFamily="2" charset="0"/>
              </a:rPr>
              <a:t> </a:t>
            </a:r>
            <a:endParaRPr lang="en-US" altLang="x-none" sz="1000" i="1" dirty="0">
              <a:solidFill>
                <a:schemeClr val="accent1"/>
              </a:solidFill>
              <a:latin typeface="Times New Roman" panose="02020603050405020304" pitchFamily="2" charset="0"/>
            </a:endParaRPr>
          </a:p>
        </p:txBody>
      </p:sp>
      <p:sp>
        <p:nvSpPr>
          <p:cNvPr id="6656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2707" name="Rectangle 2"/>
          <p:cNvSpPr>
            <a:spLocks noGrp="1"/>
          </p:cNvSpPr>
          <p:nvPr>
            <p:ph type="title"/>
          </p:nvPr>
        </p:nvSpPr>
        <p:spPr/>
        <p:txBody>
          <a:bodyPr wrap="square" tIns="0" bIns="0" anchor="ctr"/>
          <a:p>
            <a:pPr eaLnBrk="1" hangingPunct="1"/>
            <a:r>
              <a:rPr lang="zh-CN" altLang="en-US" dirty="0"/>
              <a:t>复  习  指  导</a:t>
            </a:r>
            <a:endParaRPr lang="en-US" altLang="x-none" dirty="0"/>
          </a:p>
        </p:txBody>
      </p:sp>
      <p:sp>
        <p:nvSpPr>
          <p:cNvPr id="72708" name="Rectangle 3"/>
          <p:cNvSpPr>
            <a:spLocks noGrp="1"/>
          </p:cNvSpPr>
          <p:nvPr>
            <p:ph type="body"/>
          </p:nvPr>
        </p:nvSpPr>
        <p:spPr/>
        <p:txBody>
          <a:bodyPr wrap="square" anchor="t"/>
          <a:p>
            <a:pPr eaLnBrk="1" hangingPunct="1"/>
            <a:r>
              <a:rPr lang="zh-CN" altLang="en-US" dirty="0"/>
              <a:t>通过本章的学习，掌握数据库技术中的数据模型这一基本概念，了解三个不同抽象层次上的数据模型及其相互关系，能够完成</a:t>
            </a:r>
            <a:r>
              <a:rPr lang="en-US" altLang="zh-CN" dirty="0"/>
              <a:t>ER</a:t>
            </a:r>
            <a:r>
              <a:rPr lang="zh-CN" altLang="en-US" dirty="0"/>
              <a:t>模型或</a:t>
            </a:r>
            <a:r>
              <a:rPr lang="en-US" altLang="zh-CN" dirty="0"/>
              <a:t>EER</a:t>
            </a:r>
            <a:r>
              <a:rPr lang="zh-CN" altLang="en-US" dirty="0"/>
              <a:t>联系模型的设计。</a:t>
            </a:r>
            <a:endParaRPr lang="zh-CN" altLang="en-US" dirty="0"/>
          </a:p>
          <a:p>
            <a:pPr eaLnBrk="1" hangingPunct="1"/>
            <a:r>
              <a:rPr lang="zh-CN" altLang="en-US" dirty="0"/>
              <a:t>本章重点</a:t>
            </a:r>
            <a:endParaRPr lang="zh-CN" altLang="en-US" dirty="0"/>
          </a:p>
          <a:p>
            <a:pPr lvl="1" eaLnBrk="1" hangingPunct="1"/>
            <a:r>
              <a:rPr lang="zh-CN" altLang="en-US" dirty="0">
                <a:solidFill>
                  <a:srgbClr val="FF0000"/>
                </a:solidFill>
              </a:rPr>
              <a:t>基本概念</a:t>
            </a:r>
            <a:endParaRPr lang="zh-CN" altLang="en-US" dirty="0">
              <a:solidFill>
                <a:srgbClr val="FF0000"/>
              </a:solidFill>
            </a:endParaRPr>
          </a:p>
          <a:p>
            <a:pPr lvl="2" eaLnBrk="1" hangingPunct="1"/>
            <a:r>
              <a:rPr lang="zh-CN" altLang="en-US" dirty="0">
                <a:sym typeface="+mn-ea"/>
              </a:rPr>
              <a:t>数据模型</a:t>
            </a:r>
            <a:endParaRPr lang="zh-CN" altLang="en-US" dirty="0">
              <a:sym typeface="+mn-ea"/>
            </a:endParaRPr>
          </a:p>
          <a:p>
            <a:pPr lvl="2" eaLnBrk="1" hangingPunct="1"/>
            <a:r>
              <a:rPr lang="zh-CN" altLang="en-US" dirty="0">
                <a:sym typeface="+mn-ea"/>
              </a:rPr>
              <a:t>三个不同抽象层次上的数据模型及其相互</a:t>
            </a:r>
            <a:r>
              <a:rPr lang="zh-CN" altLang="en-US" dirty="0"/>
              <a:t>关系</a:t>
            </a:r>
            <a:endParaRPr lang="zh-CN" altLang="en-US" dirty="0"/>
          </a:p>
          <a:p>
            <a:pPr lvl="1" eaLnBrk="1" hangingPunct="1"/>
            <a:r>
              <a:rPr lang="zh-CN" altLang="en-US" dirty="0">
                <a:solidFill>
                  <a:srgbClr val="FF0000"/>
                </a:solidFill>
              </a:rPr>
              <a:t>实体联系模型 </a:t>
            </a:r>
            <a:r>
              <a:rPr lang="en-US" altLang="zh-CN" dirty="0">
                <a:solidFill>
                  <a:srgbClr val="FF0000"/>
                </a:solidFill>
              </a:rPr>
              <a:t>&amp; </a:t>
            </a:r>
            <a:r>
              <a:rPr lang="zh-CN" altLang="en-US" dirty="0">
                <a:solidFill>
                  <a:srgbClr val="FF0000"/>
                </a:solidFill>
              </a:rPr>
              <a:t>扩充实体联系模型</a:t>
            </a:r>
            <a:endParaRPr lang="zh-CN" altLang="en-US" dirty="0">
              <a:solidFill>
                <a:srgbClr val="FF0000"/>
              </a:solidFill>
            </a:endParaRPr>
          </a:p>
          <a:p>
            <a:pPr lvl="2" eaLnBrk="1" hangingPunct="1"/>
            <a:r>
              <a:rPr lang="zh-CN" altLang="en-US" dirty="0"/>
              <a:t>模型中的名词术语，模型的设计</a:t>
            </a:r>
            <a:endParaRPr lang="zh-CN" altLang="en-US" dirty="0"/>
          </a:p>
          <a:p>
            <a:pPr lvl="1" eaLnBrk="1" hangingPunct="1"/>
            <a:r>
              <a:rPr lang="zh-CN" altLang="en-US" dirty="0">
                <a:solidFill>
                  <a:srgbClr val="FF0000"/>
                </a:solidFill>
              </a:rPr>
              <a:t>关系数据模型的基本概念 </a:t>
            </a:r>
            <a:r>
              <a:rPr lang="en-US" altLang="zh-CN" dirty="0">
                <a:solidFill>
                  <a:srgbClr val="FF0000"/>
                </a:solidFill>
              </a:rPr>
              <a:t>&amp; </a:t>
            </a:r>
            <a:r>
              <a:rPr lang="zh-CN" altLang="en-US" dirty="0">
                <a:solidFill>
                  <a:srgbClr val="FF0000"/>
                </a:solidFill>
              </a:rPr>
              <a:t>名词术语</a:t>
            </a:r>
            <a:endParaRPr lang="zh-CN" altLang="en-US" dirty="0">
              <a:solidFill>
                <a:srgbClr val="FF0000"/>
              </a:solidFill>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20483" name="Rectangle 3"/>
          <p:cNvSpPr>
            <a:spLocks noGrp="1"/>
          </p:cNvSpPr>
          <p:nvPr>
            <p:ph idx="1"/>
          </p:nvPr>
        </p:nvSpPr>
        <p:spPr>
          <a:xfrm>
            <a:off x="381000" y="838200"/>
            <a:ext cx="8458200" cy="3311525"/>
          </a:xfrm>
        </p:spPr>
        <p:txBody>
          <a:bodyPr vert="horz" wrap="square" anchor="t"/>
          <a:p>
            <a:pPr lvl="0" eaLnBrk="1" fontAlgn="base" hangingPunct="1">
              <a:lnSpc>
                <a:spcPct val="110000"/>
              </a:lnSpc>
            </a:pPr>
            <a:r>
              <a:rPr lang="zh-CN" altLang="en-US" sz="2800" strike="noStrike" noProof="1" dirty="0"/>
              <a:t>例如：</a:t>
            </a:r>
            <a:endParaRPr lang="zh-CN" altLang="en-US" sz="2800" strike="noStrike" noProof="1" dirty="0"/>
          </a:p>
          <a:p>
            <a:pPr lvl="1" eaLnBrk="1" fontAlgn="base" hangingPunct="1">
              <a:lnSpc>
                <a:spcPct val="110000"/>
              </a:lnSpc>
            </a:pPr>
            <a:r>
              <a:rPr lang="zh-CN" altLang="en-US" sz="2800" strike="noStrike" noProof="1" dirty="0">
                <a:solidFill>
                  <a:schemeClr val="accent2"/>
                </a:solidFill>
              </a:rPr>
              <a:t>客观事物的实现结构：</a:t>
            </a:r>
            <a:endParaRPr lang="zh-CN" altLang="en-US" sz="2800" strike="noStrike" noProof="1" dirty="0">
              <a:solidFill>
                <a:schemeClr val="accent2"/>
              </a:solidFill>
            </a:endParaRPr>
          </a:p>
          <a:p>
            <a:pPr lvl="2" eaLnBrk="1" fontAlgn="base" hangingPunct="1">
              <a:lnSpc>
                <a:spcPct val="110000"/>
              </a:lnSpc>
              <a:buFont typeface="Wingdings" panose="05000000000000000000" pitchFamily="2" charset="2"/>
              <a:buChar char="§"/>
            </a:pPr>
            <a:r>
              <a:rPr lang="zh-CN" altLang="en-US" sz="2800" u="sng" strike="noStrike" noProof="1" dirty="0">
                <a:solidFill>
                  <a:schemeClr val="tx1"/>
                </a:solidFill>
                <a:effectLst>
                  <a:outerShdw blurRad="38100" dist="38100" dir="2700000">
                    <a:srgbClr val="FFFFFF"/>
                  </a:outerShdw>
                </a:effectLst>
              </a:rPr>
              <a:t>关系数据库</a:t>
            </a:r>
            <a:r>
              <a:rPr lang="zh-CN" altLang="en-US" sz="2800" strike="noStrike" noProof="1" dirty="0">
                <a:solidFill>
                  <a:schemeClr val="tx1"/>
                </a:solidFill>
              </a:rPr>
              <a:t>：表及其属性的定义，如：</a:t>
            </a:r>
            <a:endParaRPr lang="zh-CN" altLang="en-US" sz="2800" strike="noStrike" noProof="1" dirty="0">
              <a:solidFill>
                <a:schemeClr val="tx1"/>
              </a:solidFill>
            </a:endParaRPr>
          </a:p>
          <a:p>
            <a:pPr lvl="3" eaLnBrk="1" fontAlgn="base" hangingPunct="1">
              <a:lnSpc>
                <a:spcPct val="110000"/>
              </a:lnSpc>
              <a:buChar char="¤"/>
            </a:pPr>
            <a:r>
              <a:rPr lang="zh-CN" altLang="en-US" sz="2800" strike="noStrike" noProof="1" dirty="0">
                <a:solidFill>
                  <a:schemeClr val="accent2"/>
                </a:solidFill>
              </a:rPr>
              <a:t>属性的名称、数据类型、取值约束等</a:t>
            </a:r>
            <a:endParaRPr lang="zh-CN" altLang="en-US" sz="2800" strike="noStrike" noProof="1" dirty="0">
              <a:solidFill>
                <a:schemeClr val="accent2"/>
              </a:solidFill>
            </a:endParaRPr>
          </a:p>
          <a:p>
            <a:pPr lvl="3" eaLnBrk="1" fontAlgn="base" hangingPunct="1">
              <a:lnSpc>
                <a:spcPct val="110000"/>
              </a:lnSpc>
              <a:buChar char="¤"/>
            </a:pPr>
            <a:r>
              <a:rPr lang="zh-CN" altLang="en-US" sz="2800" strike="noStrike" noProof="1" dirty="0">
                <a:solidFill>
                  <a:schemeClr val="accent2"/>
                </a:solidFill>
              </a:rPr>
              <a:t>表级的取值约束</a:t>
            </a:r>
            <a:endParaRPr lang="zh-CN" altLang="en-US" sz="2800" strike="noStrike" noProof="1" dirty="0">
              <a:solidFill>
                <a:schemeClr val="accent2"/>
              </a:solidFill>
            </a:endParaRPr>
          </a:p>
          <a:p>
            <a:pPr lvl="2" eaLnBrk="1" fontAlgn="base" hangingPunct="1">
              <a:lnSpc>
                <a:spcPct val="110000"/>
              </a:lnSpc>
              <a:buFont typeface="Wingdings" panose="05000000000000000000" pitchFamily="2" charset="2"/>
              <a:buChar char="§"/>
            </a:pPr>
            <a:r>
              <a:rPr lang="zh-CN" altLang="en-US" sz="2800" u="sng" strike="noStrike" noProof="1" dirty="0">
                <a:solidFill>
                  <a:schemeClr val="tx1"/>
                </a:solidFill>
                <a:effectLst>
                  <a:outerShdw blurRad="38100" dist="38100" dir="2700000">
                    <a:srgbClr val="FFFFFF"/>
                  </a:outerShdw>
                </a:effectLst>
              </a:rPr>
              <a:t>面向对象数据库</a:t>
            </a:r>
            <a:r>
              <a:rPr lang="zh-CN" altLang="en-US" sz="2800" strike="noStrike" noProof="1" dirty="0">
                <a:solidFill>
                  <a:schemeClr val="tx1"/>
                </a:solidFill>
              </a:rPr>
              <a:t>：类及其属性、方法的定义</a:t>
            </a:r>
            <a:endParaRPr lang="zh-CN" altLang="en-US" sz="2800" strike="noStrike" noProof="1" dirty="0">
              <a:solidFill>
                <a:schemeClr val="tx1"/>
              </a:solidFill>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048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0486" name="Rectangle 3"/>
          <p:cNvSpPr txBox="1"/>
          <p:nvPr/>
        </p:nvSpPr>
        <p:spPr>
          <a:xfrm>
            <a:off x="395288" y="4581525"/>
            <a:ext cx="8458200" cy="1655763"/>
          </a:xfrm>
          <a:prstGeom prst="rect">
            <a:avLst/>
          </a:prstGeom>
          <a:noFill/>
          <a:ln w="9525">
            <a:noFill/>
          </a:ln>
        </p:spPr>
        <p:txBody>
          <a:bodyPr/>
          <a:p>
            <a:pPr marL="742950" lvl="1" indent="-285750" algn="l" eaLnBrk="1" fontAlgn="base" hangingPunct="1">
              <a:lnSpc>
                <a:spcPct val="110000"/>
              </a:lnSpc>
              <a:spcBef>
                <a:spcPct val="20000"/>
              </a:spcBef>
              <a:buFont typeface="Wingdings" panose="05000000000000000000" pitchFamily="2" charset="2"/>
              <a:buChar char="Ø"/>
            </a:pPr>
            <a:r>
              <a:rPr lang="zh-CN" altLang="en-US" sz="2800" b="1" strike="noStrike" noProof="1" dirty="0">
                <a:solidFill>
                  <a:schemeClr val="accent2"/>
                </a:solidFill>
                <a:latin typeface="Times New Roman" panose="02020603050405020304" pitchFamily="2" charset="0"/>
                <a:ea typeface="宋体" panose="02010600030101010101" pitchFamily="2" charset="-122"/>
                <a:cs typeface="+mn-ea"/>
              </a:rPr>
              <a:t>相互关系的实现结构</a:t>
            </a:r>
            <a:r>
              <a:rPr lang="zh-CN" altLang="en-US" sz="2800" b="1" strike="noStrike" noProof="1" dirty="0">
                <a:latin typeface="Times New Roman" panose="02020603050405020304" pitchFamily="2" charset="0"/>
                <a:ea typeface="宋体" panose="02010600030101010101" pitchFamily="2" charset="-122"/>
                <a:cs typeface="+mn-ea"/>
              </a:rPr>
              <a:t>：</a:t>
            </a:r>
            <a:endParaRPr lang="en-US" altLang="x-none" sz="2800" b="1" strike="noStrike" noProof="1" dirty="0">
              <a:latin typeface="Times New Roman" panose="02020603050405020304" pitchFamily="2" charset="0"/>
              <a:ea typeface="宋体" panose="02010600030101010101" pitchFamily="2" charset="-122"/>
            </a:endParaRPr>
          </a:p>
          <a:p>
            <a:pPr marL="1143000" lvl="2" indent="-228600" algn="l" eaLnBrk="1" fontAlgn="base" hangingPunct="1">
              <a:lnSpc>
                <a:spcPct val="110000"/>
              </a:lnSpc>
              <a:spcBef>
                <a:spcPct val="20000"/>
              </a:spcBef>
              <a:buFont typeface="Wingdings" panose="05000000000000000000" pitchFamily="2" charset="2"/>
              <a:buChar char="§"/>
            </a:pPr>
            <a:r>
              <a:rPr lang="zh-CN" altLang="en-US" sz="2800" b="1" u="sng" strike="noStrike" noProof="1" dirty="0">
                <a:effectLst>
                  <a:outerShdw blurRad="38100" dist="38100" dir="2700000">
                    <a:srgbClr val="FFFFFF"/>
                  </a:outerShdw>
                </a:effectLst>
                <a:latin typeface="Times New Roman" panose="02020603050405020304" pitchFamily="2" charset="0"/>
                <a:ea typeface="宋体" panose="02010600030101010101" pitchFamily="2" charset="-122"/>
                <a:cs typeface="+mn-ea"/>
              </a:rPr>
              <a:t>关系数据库</a:t>
            </a:r>
            <a:r>
              <a:rPr lang="zh-CN" altLang="en-US" sz="2800" b="1" strike="noStrike" noProof="1" dirty="0">
                <a:latin typeface="Times New Roman" panose="02020603050405020304" pitchFamily="2" charset="0"/>
                <a:ea typeface="宋体" panose="02010600030101010101" pitchFamily="2" charset="-122"/>
                <a:cs typeface="+mn-ea"/>
              </a:rPr>
              <a:t>：表及其外键</a:t>
            </a:r>
            <a:endParaRPr lang="zh-CN" altLang="en-US" sz="2800" b="1" strike="noStrike" noProof="1" dirty="0">
              <a:latin typeface="Times New Roman" panose="02020603050405020304" pitchFamily="2" charset="0"/>
              <a:ea typeface="宋体" panose="02010600030101010101" pitchFamily="2" charset="-122"/>
            </a:endParaRPr>
          </a:p>
          <a:p>
            <a:pPr marL="1143000" lvl="2" indent="-228600" algn="l" eaLnBrk="1" fontAlgn="base" hangingPunct="1">
              <a:lnSpc>
                <a:spcPct val="110000"/>
              </a:lnSpc>
              <a:spcBef>
                <a:spcPct val="20000"/>
              </a:spcBef>
              <a:buFont typeface="Wingdings" panose="05000000000000000000" pitchFamily="2" charset="2"/>
              <a:buChar char="§"/>
            </a:pPr>
            <a:r>
              <a:rPr lang="zh-CN" altLang="en-US" sz="2800" b="1" u="sng" strike="noStrike" noProof="1" dirty="0">
                <a:effectLst>
                  <a:outerShdw blurRad="38100" dist="38100" dir="2700000">
                    <a:srgbClr val="FFFFFF"/>
                  </a:outerShdw>
                </a:effectLst>
                <a:latin typeface="Times New Roman" panose="02020603050405020304" pitchFamily="2" charset="0"/>
                <a:ea typeface="宋体" panose="02010600030101010101" pitchFamily="2" charset="-122"/>
                <a:cs typeface="+mn-ea"/>
              </a:rPr>
              <a:t>面向对象数据库</a:t>
            </a:r>
            <a:r>
              <a:rPr lang="zh-CN" altLang="en-US" sz="2800" b="1" strike="noStrike" noProof="1" dirty="0">
                <a:latin typeface="Times New Roman" panose="02020603050405020304" pitchFamily="2" charset="0"/>
                <a:ea typeface="宋体" panose="02010600030101010101" pitchFamily="2" charset="-122"/>
                <a:cs typeface="+mn-ea"/>
              </a:rPr>
              <a:t>：类的继承与合成关系</a:t>
            </a:r>
            <a:endParaRPr lang="zh-CN" altLang="en-US" sz="2800" b="1" strike="noStrike" noProof="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21506" name="Rectangle 3"/>
          <p:cNvSpPr>
            <a:spLocks noGrp="1"/>
          </p:cNvSpPr>
          <p:nvPr>
            <p:ph idx="4294967295"/>
          </p:nvPr>
        </p:nvSpPr>
        <p:spPr/>
        <p:txBody>
          <a:bodyPr wrap="square" anchor="t"/>
          <a:p>
            <a:pPr eaLnBrk="1" hangingPunct="1"/>
            <a:r>
              <a:rPr lang="zh-CN" altLang="en-US" sz="2800" dirty="0">
                <a:solidFill>
                  <a:srgbClr val="FF0000"/>
                </a:solidFill>
              </a:rPr>
              <a:t>物理数据模型 </a:t>
            </a:r>
            <a:r>
              <a:rPr lang="zh-CN" altLang="en-US" sz="2800" dirty="0">
                <a:latin typeface="Arial" panose="020B0604020202020204" pitchFamily="34" charset="0"/>
              </a:rPr>
              <a:t>(physical data model)</a:t>
            </a:r>
            <a:endParaRPr lang="zh-CN" altLang="en-US" sz="2800" dirty="0">
              <a:latin typeface="Arial" panose="020B0604020202020204" pitchFamily="34" charset="0"/>
            </a:endParaRPr>
          </a:p>
          <a:p>
            <a:pPr lvl="1" eaLnBrk="1" hangingPunct="1"/>
            <a:r>
              <a:rPr lang="zh-CN" altLang="en-US" sz="2800" dirty="0"/>
              <a:t>给出了数据模型在计算机内部的真正物理结构，是一种面向计算机物理实现的模型。</a:t>
            </a:r>
            <a:endParaRPr lang="zh-CN" altLang="en-US" sz="2800" dirty="0"/>
          </a:p>
          <a:p>
            <a:pPr lvl="2" eaLnBrk="1" hangingPunct="1"/>
            <a:endParaRPr lang="zh-CN" altLang="en-US" sz="1400" dirty="0"/>
          </a:p>
          <a:p>
            <a:pPr lvl="1" eaLnBrk="1" hangingPunct="1"/>
            <a:r>
              <a:rPr lang="zh-CN" altLang="en-US" sz="2800" dirty="0"/>
              <a:t>一个概念数据模型将首先被转化为某一种逻辑数据模型，并通过所选择的</a:t>
            </a:r>
            <a:r>
              <a:rPr lang="en-US" altLang="x-none" sz="2800" dirty="0"/>
              <a:t>DBMS</a:t>
            </a:r>
            <a:r>
              <a:rPr lang="zh-CN" altLang="en-US" sz="2800" dirty="0"/>
              <a:t>将其进一步转化为具体的物理数据模型，才能使其在计算机中得以物理实现。</a:t>
            </a:r>
            <a:endParaRPr lang="zh-CN" altLang="en-US" sz="2800" dirty="0"/>
          </a:p>
        </p:txBody>
      </p:sp>
      <p:sp>
        <p:nvSpPr>
          <p:cNvPr id="2150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150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4098" name="Rectangle 3"/>
          <p:cNvSpPr>
            <a:spLocks noGrp="1"/>
          </p:cNvSpPr>
          <p:nvPr>
            <p:ph idx="4294967295"/>
          </p:nvPr>
        </p:nvSpPr>
        <p:spPr>
          <a:xfrm>
            <a:off x="1600200" y="1295400"/>
            <a:ext cx="6705600" cy="5181600"/>
          </a:xfrm>
        </p:spPr>
        <p:txBody>
          <a:bodyPr wrap="square" anchor="t"/>
          <a:p>
            <a:pPr eaLnBrk="1" hangingPunct="1">
              <a:lnSpc>
                <a:spcPct val="130000"/>
              </a:lnSpc>
              <a:buNone/>
            </a:pPr>
            <a:r>
              <a:rPr lang="en-US" altLang="zh-CN" sz="2800">
                <a:latin typeface="宋体" panose="02010600030101010101" pitchFamily="2" charset="-122"/>
              </a:rPr>
              <a:t>2.1 </a:t>
            </a:r>
            <a:r>
              <a:rPr lang="zh-CN" altLang="en-US" sz="2800">
                <a:solidFill>
                  <a:srgbClr val="FF0000"/>
                </a:solidFill>
                <a:latin typeface="宋体" panose="02010600030101010101" pitchFamily="2" charset="-122"/>
                <a:hlinkClick r:id="rId1" action="ppaction://hlinksldjump"/>
              </a:rPr>
              <a:t>数据模型的基本概念</a:t>
            </a:r>
            <a:endParaRPr lang="zh-CN" altLang="en-US" sz="2800">
              <a:solidFill>
                <a:srgbClr val="FF0000"/>
              </a:solidFill>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2.2 </a:t>
            </a:r>
            <a:r>
              <a:rPr lang="zh-CN" altLang="en-US" sz="2800">
                <a:latin typeface="宋体" panose="02010600030101010101" pitchFamily="2" charset="-122"/>
                <a:hlinkClick r:id="rId2" action="ppaction://hlinksldjump"/>
              </a:rPr>
              <a:t>数据模型的四个世界</a:t>
            </a:r>
            <a:endParaRPr lang="zh-CN" altLang="en-US" sz="2800">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2.3 </a:t>
            </a:r>
            <a:r>
              <a:rPr lang="zh-CN" altLang="en-US" sz="2800">
                <a:latin typeface="宋体" panose="02010600030101010101" pitchFamily="2" charset="-122"/>
                <a:hlinkClick r:id="rId3" action="ppaction://hlinksldjump"/>
              </a:rPr>
              <a:t>概念世界与概念模型</a:t>
            </a:r>
            <a:endParaRPr lang="zh-CN" altLang="en-US" sz="2800">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2.4 </a:t>
            </a:r>
            <a:r>
              <a:rPr lang="zh-CN" altLang="en-US" sz="2800">
                <a:latin typeface="宋体" panose="02010600030101010101" pitchFamily="2" charset="-122"/>
                <a:hlinkClick r:id="rId4" action="ppaction://hlinksldjump"/>
              </a:rPr>
              <a:t>信息世界与逻辑模型</a:t>
            </a:r>
            <a:endParaRPr lang="zh-CN" altLang="en-US" sz="2800">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2.5 </a:t>
            </a:r>
            <a:r>
              <a:rPr lang="zh-CN" altLang="en-US" sz="2800">
                <a:latin typeface="宋体" panose="02010600030101010101" pitchFamily="2" charset="-122"/>
                <a:hlinkClick r:id="rId5" action="ppaction://hlinksldjump"/>
              </a:rPr>
              <a:t>计算机世界与物理模型</a:t>
            </a:r>
            <a:endParaRPr lang="zh-CN" altLang="en-US" sz="2800">
              <a:latin typeface="宋体" panose="02010600030101010101" pitchFamily="2" charset="-122"/>
            </a:endParaRPr>
          </a:p>
        </p:txBody>
      </p:sp>
      <p:sp>
        <p:nvSpPr>
          <p:cNvPr id="40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1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动作按钮: 前进或下一项 1">
            <a:hlinkClick r:id="rId6" action="ppaction://hlinksldjump"/>
          </p:cNvPr>
          <p:cNvSpPr/>
          <p:nvPr/>
        </p:nvSpPr>
        <p:spPr>
          <a:xfrm>
            <a:off x="8460740" y="6165215"/>
            <a:ext cx="431800" cy="360045"/>
          </a:xfrm>
          <a:prstGeom prst="actionButtonForwardNext">
            <a:avLst/>
          </a:prstGeom>
          <a:solidFill>
            <a:schemeClr val="hlink"/>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22530" name="Rectangle 3"/>
          <p:cNvSpPr>
            <a:spLocks noGrp="1"/>
          </p:cNvSpPr>
          <p:nvPr>
            <p:ph idx="4294967295"/>
          </p:nvPr>
        </p:nvSpPr>
        <p:spPr>
          <a:xfrm>
            <a:off x="457200" y="838200"/>
            <a:ext cx="8077200" cy="5562600"/>
          </a:xfrm>
        </p:spPr>
        <p:txBody>
          <a:bodyPr wrap="square" anchor="t"/>
          <a:p>
            <a:pPr eaLnBrk="1" hangingPunct="1"/>
            <a:r>
              <a:rPr lang="zh-CN" altLang="en-US" sz="2800" dirty="0"/>
              <a:t>物理数据模型（</a:t>
            </a:r>
            <a:r>
              <a:rPr lang="en-US" altLang="x-none" sz="2800" dirty="0"/>
              <a:t>cont.)</a:t>
            </a:r>
            <a:endParaRPr lang="en-US" altLang="x-none" sz="2800" dirty="0"/>
          </a:p>
          <a:p>
            <a:pPr lvl="1" eaLnBrk="1" hangingPunct="1"/>
            <a:r>
              <a:rPr lang="zh-CN" altLang="en-US" sz="2800" dirty="0"/>
              <a:t>大都由选定的某种</a:t>
            </a:r>
            <a:r>
              <a:rPr lang="en-US" altLang="x-none" sz="2800" dirty="0"/>
              <a:t>DBMS</a:t>
            </a:r>
            <a:r>
              <a:rPr lang="zh-CN" altLang="en-US" sz="2800" dirty="0"/>
              <a:t>来负责数据库物理存储结构的选择，但也向用户提供了一些与物理存储结构和存取方法有关的定义功能，如：</a:t>
            </a:r>
            <a:endParaRPr lang="zh-CN" altLang="en-US" sz="2800" dirty="0"/>
          </a:p>
          <a:p>
            <a:pPr lvl="2" eaLnBrk="1" hangingPunct="1"/>
            <a:r>
              <a:rPr lang="zh-CN" altLang="en-US" sz="2800" dirty="0"/>
              <a:t>索引 (</a:t>
            </a:r>
            <a:r>
              <a:rPr lang="en-US" altLang="x-none" sz="2800" dirty="0"/>
              <a:t>index) </a:t>
            </a:r>
            <a:r>
              <a:rPr lang="zh-CN" altLang="en-US" sz="2800" dirty="0"/>
              <a:t>的定义</a:t>
            </a:r>
            <a:endParaRPr lang="zh-CN" altLang="en-US" sz="2800" dirty="0"/>
          </a:p>
          <a:p>
            <a:pPr lvl="2" eaLnBrk="1" hangingPunct="1"/>
            <a:r>
              <a:rPr lang="zh-CN" altLang="en-US" sz="2800" dirty="0"/>
              <a:t>集簇 (</a:t>
            </a:r>
            <a:r>
              <a:rPr lang="en-US" altLang="x-none" sz="2800" dirty="0"/>
              <a:t>cluster) </a:t>
            </a:r>
            <a:r>
              <a:rPr lang="zh-CN" altLang="en-US" sz="2800" dirty="0"/>
              <a:t>的定义</a:t>
            </a:r>
            <a:endParaRPr lang="zh-CN" altLang="en-US" sz="2800" dirty="0"/>
          </a:p>
          <a:p>
            <a:pPr lvl="2" eaLnBrk="1" hangingPunct="1"/>
            <a:r>
              <a:rPr lang="zh-CN" altLang="en-US" sz="2800" dirty="0"/>
              <a:t>存储区域的选择</a:t>
            </a:r>
            <a:endParaRPr lang="zh-CN" altLang="en-US" sz="2800" dirty="0"/>
          </a:p>
          <a:p>
            <a:pPr lvl="3" eaLnBrk="1" hangingPunct="1"/>
            <a:r>
              <a:rPr lang="zh-CN" altLang="en-US" sz="2800" dirty="0"/>
              <a:t>例如：</a:t>
            </a:r>
            <a:r>
              <a:rPr lang="en-US" altLang="x-none" sz="2800" dirty="0"/>
              <a:t>Oracle</a:t>
            </a:r>
            <a:r>
              <a:rPr lang="zh-CN" altLang="en-US" sz="2800" dirty="0"/>
              <a:t>用户可以选择表中数据的物理存储所使用的表空间 (</a:t>
            </a:r>
            <a:r>
              <a:rPr lang="en-US" altLang="x-none" sz="2800" dirty="0"/>
              <a:t>tablespace) </a:t>
            </a:r>
            <a:r>
              <a:rPr lang="zh-CN" altLang="en-US" sz="2800" dirty="0"/>
              <a:t>等</a:t>
            </a:r>
            <a:endParaRPr lang="zh-CN" altLang="en-US" sz="2800" dirty="0"/>
          </a:p>
        </p:txBody>
      </p:sp>
      <p:sp>
        <p:nvSpPr>
          <p:cNvPr id="2253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253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3"/>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23554" name="Rectangle 4"/>
          <p:cNvSpPr>
            <a:spLocks noGrp="1"/>
          </p:cNvSpPr>
          <p:nvPr>
            <p:ph idx="4294967295"/>
          </p:nvPr>
        </p:nvSpPr>
        <p:spPr>
          <a:xfrm>
            <a:off x="685800" y="838200"/>
            <a:ext cx="7772400" cy="1524000"/>
          </a:xfrm>
        </p:spPr>
        <p:txBody>
          <a:bodyPr wrap="square" anchor="t"/>
          <a:p>
            <a:pPr eaLnBrk="1" hangingPunct="1"/>
            <a:r>
              <a:rPr lang="zh-CN" altLang="en-US" dirty="0"/>
              <a:t>三种‘数据模型’与‘三级模式’之间的关系</a:t>
            </a:r>
            <a:endParaRPr lang="zh-CN" altLang="en-US" dirty="0"/>
          </a:p>
          <a:p>
            <a:pPr lvl="1" eaLnBrk="1" hangingPunct="1"/>
            <a:r>
              <a:rPr lang="zh-CN" altLang="en-US" dirty="0"/>
              <a:t>是不同的‘模型’与‘模式’的分层方法，请注意它们之间的区别</a:t>
            </a:r>
            <a:endParaRPr lang="zh-CN" altLang="en-US" dirty="0"/>
          </a:p>
        </p:txBody>
      </p:sp>
      <p:sp>
        <p:nvSpPr>
          <p:cNvPr id="2355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355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3558" name="Rectangle 2"/>
          <p:cNvSpPr/>
          <p:nvPr/>
        </p:nvSpPr>
        <p:spPr>
          <a:xfrm>
            <a:off x="457200" y="2362200"/>
            <a:ext cx="8153400" cy="41148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ndParaRPr>
          </a:p>
        </p:txBody>
      </p:sp>
      <p:graphicFrame>
        <p:nvGraphicFramePr>
          <p:cNvPr id="23559" name="Object 5"/>
          <p:cNvGraphicFramePr>
            <a:graphicFrameLocks noChangeAspect="1"/>
          </p:cNvGraphicFramePr>
          <p:nvPr/>
        </p:nvGraphicFramePr>
        <p:xfrm>
          <a:off x="685800" y="2444750"/>
          <a:ext cx="2238375" cy="3875088"/>
        </p:xfrm>
        <a:graphic>
          <a:graphicData uri="http://schemas.openxmlformats.org/presentationml/2006/ole">
            <mc:AlternateContent xmlns:mc="http://schemas.openxmlformats.org/markup-compatibility/2006">
              <mc:Choice xmlns:v="urn:schemas-microsoft-com:vml" Requires="v">
                <p:oleObj spid="_x0000_s3080" name="" r:id="rId1" imgW="1143000" imgH="2271395" progId="Word.Picture.8">
                  <p:embed/>
                </p:oleObj>
              </mc:Choice>
              <mc:Fallback>
                <p:oleObj name="" r:id="rId1" imgW="1143000" imgH="2271395" progId="Word.Picture.8">
                  <p:embed/>
                  <p:pic>
                    <p:nvPicPr>
                      <p:cNvPr id="0" name="图片 3079"/>
                      <p:cNvPicPr/>
                      <p:nvPr/>
                    </p:nvPicPr>
                    <p:blipFill>
                      <a:blip r:embed="rId2"/>
                      <a:stretch>
                        <a:fillRect/>
                      </a:stretch>
                    </p:blipFill>
                    <p:spPr>
                      <a:xfrm>
                        <a:off x="685800" y="2444750"/>
                        <a:ext cx="2238375" cy="3875088"/>
                      </a:xfrm>
                      <a:prstGeom prst="rect">
                        <a:avLst/>
                      </a:prstGeom>
                      <a:noFill/>
                      <a:ln w="38100">
                        <a:noFill/>
                        <a:miter/>
                      </a:ln>
                    </p:spPr>
                  </p:pic>
                </p:oleObj>
              </mc:Fallback>
            </mc:AlternateContent>
          </a:graphicData>
        </a:graphic>
      </p:graphicFrame>
      <p:graphicFrame>
        <p:nvGraphicFramePr>
          <p:cNvPr id="23560" name="Object 6"/>
          <p:cNvGraphicFramePr>
            <a:graphicFrameLocks noChangeAspect="1"/>
          </p:cNvGraphicFramePr>
          <p:nvPr/>
        </p:nvGraphicFramePr>
        <p:xfrm>
          <a:off x="4719638" y="2438400"/>
          <a:ext cx="3586162" cy="3879850"/>
        </p:xfrm>
        <a:graphic>
          <a:graphicData uri="http://schemas.openxmlformats.org/presentationml/2006/ole">
            <mc:AlternateContent xmlns:mc="http://schemas.openxmlformats.org/markup-compatibility/2006">
              <mc:Choice xmlns:v="urn:schemas-microsoft-com:vml" Requires="v">
                <p:oleObj spid="_x0000_s3081" name="" r:id="rId3" imgW="1828800" imgH="2270760" progId="Word.Picture.8">
                  <p:embed/>
                </p:oleObj>
              </mc:Choice>
              <mc:Fallback>
                <p:oleObj name="" r:id="rId3" imgW="1828800" imgH="2270760" progId="Word.Picture.8">
                  <p:embed/>
                  <p:pic>
                    <p:nvPicPr>
                      <p:cNvPr id="0" name="图片 3080"/>
                      <p:cNvPicPr/>
                      <p:nvPr/>
                    </p:nvPicPr>
                    <p:blipFill>
                      <a:blip r:embed="rId4"/>
                      <a:stretch>
                        <a:fillRect/>
                      </a:stretch>
                    </p:blipFill>
                    <p:spPr>
                      <a:xfrm>
                        <a:off x="4719638" y="2438400"/>
                        <a:ext cx="3586162" cy="3879850"/>
                      </a:xfrm>
                      <a:prstGeom prst="rect">
                        <a:avLst/>
                      </a:prstGeom>
                      <a:noFill/>
                      <a:ln w="38100">
                        <a:noFill/>
                        <a:miter/>
                      </a:ln>
                    </p:spPr>
                  </p:pic>
                </p:oleObj>
              </mc:Fallback>
            </mc:AlternateContent>
          </a:graphicData>
        </a:graphic>
      </p:graphicFrame>
      <p:graphicFrame>
        <p:nvGraphicFramePr>
          <p:cNvPr id="23561" name="Object 7"/>
          <p:cNvGraphicFramePr>
            <a:graphicFrameLocks noChangeAspect="1"/>
          </p:cNvGraphicFramePr>
          <p:nvPr/>
        </p:nvGraphicFramePr>
        <p:xfrm>
          <a:off x="2895600" y="3889375"/>
          <a:ext cx="2689225" cy="2359025"/>
        </p:xfrm>
        <a:graphic>
          <a:graphicData uri="http://schemas.openxmlformats.org/presentationml/2006/ole">
            <mc:AlternateContent xmlns:mc="http://schemas.openxmlformats.org/markup-compatibility/2006">
              <mc:Choice xmlns:v="urn:schemas-microsoft-com:vml" Requires="v">
                <p:oleObj spid="_x0000_s3082" name="" r:id="rId5" imgW="1371600" imgH="1382395" progId="Word.Picture.8">
                  <p:embed/>
                </p:oleObj>
              </mc:Choice>
              <mc:Fallback>
                <p:oleObj name="" r:id="rId5" imgW="1371600" imgH="1382395" progId="Word.Picture.8">
                  <p:embed/>
                  <p:pic>
                    <p:nvPicPr>
                      <p:cNvPr id="0" name="图片 3081"/>
                      <p:cNvPicPr/>
                      <p:nvPr/>
                    </p:nvPicPr>
                    <p:blipFill>
                      <a:blip r:embed="rId6"/>
                      <a:stretch>
                        <a:fillRect/>
                      </a:stretch>
                    </p:blipFill>
                    <p:spPr>
                      <a:xfrm>
                        <a:off x="2895600" y="3889375"/>
                        <a:ext cx="2689225" cy="2359025"/>
                      </a:xfrm>
                      <a:prstGeom prst="rect">
                        <a:avLst/>
                      </a:prstGeom>
                      <a:noFill/>
                      <a:ln w="38100">
                        <a:noFill/>
                        <a:miter/>
                      </a:ln>
                    </p:spPr>
                  </p:pic>
                </p:oleObj>
              </mc:Fallback>
            </mc:AlternateContent>
          </a:graphicData>
        </a:graphic>
      </p:graphicFrame>
      <p:sp>
        <p:nvSpPr>
          <p:cNvPr id="2" name="动作按钮: 前进或下一项 1">
            <a:hlinkClick r:id="rId7" action="ppaction://hlinksldjump"/>
          </p:cNvPr>
          <p:cNvSpPr/>
          <p:nvPr/>
        </p:nvSpPr>
        <p:spPr>
          <a:xfrm>
            <a:off x="8460740" y="6165215"/>
            <a:ext cx="431800" cy="360045"/>
          </a:xfrm>
          <a:prstGeom prst="actionButtonForwardNext">
            <a:avLst/>
          </a:prstGeom>
          <a:solidFill>
            <a:schemeClr val="hlink"/>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24578" name="Rectangle 3"/>
          <p:cNvSpPr>
            <a:spLocks noGrp="1"/>
          </p:cNvSpPr>
          <p:nvPr>
            <p:ph idx="4294967295"/>
          </p:nvPr>
        </p:nvSpPr>
        <p:spPr>
          <a:xfrm>
            <a:off x="1752600" y="1600200"/>
            <a:ext cx="6705600" cy="4800600"/>
          </a:xfrm>
        </p:spPr>
        <p:txBody>
          <a:bodyPr wrap="square" anchor="t"/>
          <a:p>
            <a:pPr eaLnBrk="1" hangingPunct="1">
              <a:lnSpc>
                <a:spcPct val="130000"/>
              </a:lnSpc>
              <a:buNone/>
            </a:pPr>
            <a:r>
              <a:rPr lang="en-US" altLang="zh-CN" sz="2800">
                <a:latin typeface="宋体" panose="02010600030101010101" pitchFamily="2" charset="-122"/>
              </a:rPr>
              <a:t>2.1 </a:t>
            </a:r>
            <a:r>
              <a:rPr lang="zh-CN" altLang="en-US" sz="2800">
                <a:latin typeface="宋体" panose="02010600030101010101" pitchFamily="2" charset="-122"/>
              </a:rPr>
              <a:t>数据模型的基本概念</a:t>
            </a:r>
            <a:endParaRPr lang="zh-CN" altLang="en-US" sz="2800">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2.2 </a:t>
            </a:r>
            <a:r>
              <a:rPr lang="zh-CN" altLang="en-US" sz="2800">
                <a:solidFill>
                  <a:srgbClr val="FF0000"/>
                </a:solidFill>
                <a:latin typeface="宋体" panose="02010600030101010101" pitchFamily="2" charset="-122"/>
              </a:rPr>
              <a:t>数据模型的四个世界</a:t>
            </a:r>
            <a:endParaRPr lang="zh-CN" altLang="en-US" sz="2800">
              <a:solidFill>
                <a:srgbClr val="FF0000"/>
              </a:solidFill>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2.3 </a:t>
            </a:r>
            <a:r>
              <a:rPr lang="zh-CN" altLang="en-US" sz="2800">
                <a:latin typeface="宋体" panose="02010600030101010101" pitchFamily="2" charset="-122"/>
              </a:rPr>
              <a:t>概念世界与概念模型</a:t>
            </a:r>
            <a:endParaRPr lang="zh-CN" altLang="en-US" sz="2800">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2.4 </a:t>
            </a:r>
            <a:r>
              <a:rPr lang="zh-CN" altLang="en-US" sz="2800">
                <a:latin typeface="宋体" panose="02010600030101010101" pitchFamily="2" charset="-122"/>
              </a:rPr>
              <a:t>信息世界与逻辑模型</a:t>
            </a:r>
            <a:endParaRPr lang="zh-CN" altLang="en-US" sz="2800">
              <a:latin typeface="宋体" panose="02010600030101010101" pitchFamily="2" charset="-122"/>
            </a:endParaRPr>
          </a:p>
          <a:p>
            <a:pPr eaLnBrk="1" hangingPunct="1">
              <a:lnSpc>
                <a:spcPct val="130000"/>
              </a:lnSpc>
              <a:buNone/>
            </a:pPr>
            <a:r>
              <a:rPr lang="en-US" altLang="zh-CN" sz="2800">
                <a:latin typeface="宋体" panose="02010600030101010101" pitchFamily="2" charset="-122"/>
              </a:rPr>
              <a:t>2.5 </a:t>
            </a:r>
            <a:r>
              <a:rPr lang="zh-CN" altLang="en-US" sz="2800">
                <a:latin typeface="宋体" panose="02010600030101010101" pitchFamily="2" charset="-122"/>
              </a:rPr>
              <a:t>计算机世界与物理模型</a:t>
            </a:r>
            <a:endParaRPr lang="zh-CN" altLang="en-US" sz="2800">
              <a:latin typeface="宋体" panose="02010600030101010101" pitchFamily="2" charset="-122"/>
            </a:endParaRPr>
          </a:p>
        </p:txBody>
      </p:sp>
      <p:sp>
        <p:nvSpPr>
          <p:cNvPr id="2457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458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25602" name="Rectangle 3"/>
          <p:cNvSpPr>
            <a:spLocks noGrp="1"/>
          </p:cNvSpPr>
          <p:nvPr>
            <p:ph idx="4294967295"/>
          </p:nvPr>
        </p:nvSpPr>
        <p:spPr/>
        <p:txBody>
          <a:bodyPr wrap="square" anchor="t"/>
          <a:p>
            <a:pPr eaLnBrk="1" hangingPunct="1"/>
            <a:r>
              <a:rPr lang="zh-CN" altLang="en-US" sz="2800" dirty="0"/>
              <a:t>使用‘</a:t>
            </a:r>
            <a:r>
              <a:rPr lang="zh-CN" altLang="en-US" sz="2800" dirty="0">
                <a:solidFill>
                  <a:srgbClr val="FF0000"/>
                </a:solidFill>
              </a:rPr>
              <a:t>数据模型</a:t>
            </a:r>
            <a:r>
              <a:rPr lang="zh-CN" altLang="en-US" sz="2800" dirty="0"/>
              <a:t>’概念可以将现实世界中用户的复杂要求反映到计算机数据库中的实现，这种反映是一个逐步转化的过程，它分为四个阶段，我们称其为四个世界。每一次转化都是一个加工与提高的过程。</a:t>
            </a:r>
            <a:endParaRPr lang="zh-CN" altLang="en-US" sz="2800" dirty="0"/>
          </a:p>
          <a:p>
            <a:pPr lvl="2" eaLnBrk="1" hangingPunct="1"/>
            <a:r>
              <a:rPr lang="zh-CN" altLang="en-US" sz="2800" dirty="0">
                <a:solidFill>
                  <a:srgbClr val="FF0000"/>
                </a:solidFill>
              </a:rPr>
              <a:t>现实世界</a:t>
            </a:r>
            <a:endParaRPr lang="zh-CN" altLang="en-US" sz="2800" dirty="0">
              <a:solidFill>
                <a:srgbClr val="FF0000"/>
              </a:solidFill>
            </a:endParaRPr>
          </a:p>
          <a:p>
            <a:pPr lvl="2" eaLnBrk="1" hangingPunct="1"/>
            <a:r>
              <a:rPr lang="zh-CN" altLang="en-US" sz="2800" dirty="0">
                <a:solidFill>
                  <a:srgbClr val="FF0000"/>
                </a:solidFill>
              </a:rPr>
              <a:t>概念世界</a:t>
            </a:r>
            <a:endParaRPr lang="zh-CN" altLang="en-US" sz="2800" dirty="0">
              <a:solidFill>
                <a:srgbClr val="FF0000"/>
              </a:solidFill>
            </a:endParaRPr>
          </a:p>
          <a:p>
            <a:pPr lvl="2" eaLnBrk="1" hangingPunct="1"/>
            <a:r>
              <a:rPr lang="zh-CN" altLang="en-US" sz="2800" dirty="0">
                <a:solidFill>
                  <a:srgbClr val="FF0000"/>
                </a:solidFill>
              </a:rPr>
              <a:t>信息世界</a:t>
            </a:r>
            <a:endParaRPr lang="zh-CN" altLang="en-US" sz="2800" dirty="0">
              <a:solidFill>
                <a:srgbClr val="FF0000"/>
              </a:solidFill>
            </a:endParaRPr>
          </a:p>
          <a:p>
            <a:pPr lvl="2" eaLnBrk="1" hangingPunct="1"/>
            <a:r>
              <a:rPr lang="zh-CN" altLang="en-US" sz="2800" dirty="0">
                <a:solidFill>
                  <a:srgbClr val="FF0000"/>
                </a:solidFill>
              </a:rPr>
              <a:t>计算机世界</a:t>
            </a:r>
            <a:endParaRPr lang="zh-CN" altLang="en-US" sz="2800" dirty="0">
              <a:solidFill>
                <a:srgbClr val="FF0000"/>
              </a:solidFill>
            </a:endParaRPr>
          </a:p>
        </p:txBody>
      </p:sp>
      <p:sp>
        <p:nvSpPr>
          <p:cNvPr id="2560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560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26627" name="Rectangle 3"/>
          <p:cNvSpPr>
            <a:spLocks noGrp="1"/>
          </p:cNvSpPr>
          <p:nvPr>
            <p:ph idx="4294967295"/>
          </p:nvPr>
        </p:nvSpPr>
        <p:spPr/>
        <p:txBody>
          <a:bodyPr wrap="square" anchor="t"/>
          <a:p>
            <a:pPr marL="457200" indent="-457200" eaLnBrk="1" hangingPunct="1">
              <a:buAutoNum type="arabicPeriod"/>
            </a:pPr>
            <a:r>
              <a:rPr lang="zh-CN" altLang="en-US" sz="2800" dirty="0">
                <a:solidFill>
                  <a:srgbClr val="FF0000"/>
                </a:solidFill>
              </a:rPr>
              <a:t>现实世界</a:t>
            </a:r>
            <a:endParaRPr lang="zh-CN" altLang="en-US" sz="2800" dirty="0">
              <a:solidFill>
                <a:srgbClr val="FF0000"/>
              </a:solidFill>
            </a:endParaRPr>
          </a:p>
          <a:p>
            <a:pPr marL="914400" lvl="1" indent="-457200" eaLnBrk="1" hangingPunct="1"/>
            <a:r>
              <a:rPr lang="zh-CN" altLang="en-US" sz="2800" dirty="0"/>
              <a:t>在客观世界中根据用户的需求目标而划定边界的一个应用环境。</a:t>
            </a:r>
            <a:endParaRPr lang="zh-CN" altLang="en-US" sz="2800" dirty="0"/>
          </a:p>
          <a:p>
            <a:pPr marL="1371600" lvl="2" indent="-457200" eaLnBrk="1" hangingPunct="1"/>
            <a:r>
              <a:rPr lang="zh-CN" altLang="en-US" sz="2800" dirty="0"/>
              <a:t>用户需求包括</a:t>
            </a:r>
            <a:endParaRPr lang="zh-CN" altLang="en-US" sz="2800" dirty="0"/>
          </a:p>
          <a:p>
            <a:pPr marL="1828800" lvl="3" indent="-457200" eaLnBrk="1" hangingPunct="1"/>
            <a:r>
              <a:rPr lang="zh-CN" altLang="en-US" sz="2800" dirty="0"/>
              <a:t>数据需求</a:t>
            </a:r>
            <a:endParaRPr lang="zh-CN" altLang="en-US" sz="2800" dirty="0"/>
          </a:p>
          <a:p>
            <a:pPr marL="1828800" lvl="3" indent="-457200" eaLnBrk="1" hangingPunct="1"/>
            <a:r>
              <a:rPr lang="zh-CN" altLang="en-US" sz="2800" dirty="0"/>
              <a:t>处理要求</a:t>
            </a:r>
            <a:endParaRPr lang="zh-CN" altLang="en-US" sz="2800" dirty="0"/>
          </a:p>
          <a:p>
            <a:pPr marL="1828800" lvl="3" indent="-457200" eaLnBrk="1" hangingPunct="1"/>
            <a:endParaRPr lang="zh-CN" altLang="en-US" sz="2800" dirty="0"/>
          </a:p>
          <a:p>
            <a:pPr marL="1371600" lvl="2" indent="-457200" eaLnBrk="1" hangingPunct="1"/>
            <a:r>
              <a:rPr lang="zh-CN" altLang="en-US" sz="2800" dirty="0"/>
              <a:t>现实世界为整个转换过程提供了客观基础与初始启动环境。</a:t>
            </a:r>
            <a:endParaRPr lang="zh-CN" altLang="en-US" sz="2800"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662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6630" name="组合 26629"/>
          <p:cNvGrpSpPr/>
          <p:nvPr/>
        </p:nvGrpSpPr>
        <p:grpSpPr>
          <a:xfrm>
            <a:off x="4114800" y="3124200"/>
            <a:ext cx="3657600" cy="1373188"/>
            <a:chOff x="0" y="0"/>
            <a:chExt cx="2304" cy="865"/>
          </a:xfrm>
        </p:grpSpPr>
        <p:sp>
          <p:nvSpPr>
            <p:cNvPr id="3" name="Text Box 4"/>
            <p:cNvSpPr txBox="1"/>
            <p:nvPr/>
          </p:nvSpPr>
          <p:spPr>
            <a:xfrm>
              <a:off x="240" y="0"/>
              <a:ext cx="2064" cy="865"/>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2" charset="0"/>
                </a:rPr>
                <a:t>从而确定了数据库应支持的应用功能和应用范围</a:t>
              </a:r>
              <a:endParaRPr lang="zh-CN" altLang="en-US" sz="2800" b="1" dirty="0">
                <a:latin typeface="Times New Roman" panose="02020603050405020304" pitchFamily="2" charset="0"/>
              </a:endParaRPr>
            </a:p>
          </p:txBody>
        </p:sp>
        <p:sp>
          <p:nvSpPr>
            <p:cNvPr id="26631" name="AutoShape 5"/>
            <p:cNvSpPr/>
            <p:nvPr/>
          </p:nvSpPr>
          <p:spPr>
            <a:xfrm>
              <a:off x="0" y="145"/>
              <a:ext cx="240" cy="576"/>
            </a:xfrm>
            <a:prstGeom prst="rightBrace">
              <a:avLst>
                <a:gd name="adj1" fmla="val 20000"/>
                <a:gd name="adj2" fmla="val 50000"/>
              </a:avLst>
            </a:prstGeom>
            <a:noFill/>
            <a:ln w="38100"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linds(horizontal)">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charRg st="52" end="79"/>
                                            </p:txEl>
                                          </p:spTgt>
                                        </p:tgtEl>
                                        <p:attrNameLst>
                                          <p:attrName>style.visibility</p:attrName>
                                        </p:attrNameLst>
                                      </p:cBhvr>
                                      <p:to>
                                        <p:strVal val="visible"/>
                                      </p:to>
                                    </p:set>
                                    <p:animEffect transition="in" filter="blinds(horizontal)">
                                      <p:cBhvr>
                                        <p:cTn id="12" dur="500"/>
                                        <p:tgtEl>
                                          <p:spTgt spid="26627">
                                            <p:txEl>
                                              <p:charRg st="52"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27650" name="Rectangle 3"/>
          <p:cNvSpPr>
            <a:spLocks noGrp="1"/>
          </p:cNvSpPr>
          <p:nvPr>
            <p:ph idx="4294967295"/>
          </p:nvPr>
        </p:nvSpPr>
        <p:spPr>
          <a:xfrm>
            <a:off x="228600" y="838200"/>
            <a:ext cx="8763000" cy="5562600"/>
          </a:xfrm>
        </p:spPr>
        <p:txBody>
          <a:bodyPr wrap="square" anchor="t"/>
          <a:p>
            <a:pPr marL="457200" indent="-457200" eaLnBrk="1" hangingPunct="1">
              <a:lnSpc>
                <a:spcPct val="110000"/>
              </a:lnSpc>
              <a:buAutoNum type="arabicPeriod" startAt="2"/>
            </a:pPr>
            <a:r>
              <a:rPr lang="zh-CN" altLang="en-US" sz="2800" dirty="0">
                <a:solidFill>
                  <a:srgbClr val="FF0000"/>
                </a:solidFill>
              </a:rPr>
              <a:t>概念世界</a:t>
            </a:r>
            <a:endParaRPr lang="zh-CN" altLang="en-US" sz="2800" dirty="0">
              <a:solidFill>
                <a:srgbClr val="FF0000"/>
              </a:solidFill>
            </a:endParaRPr>
          </a:p>
          <a:p>
            <a:pPr marL="914400" lvl="1" indent="-457200" eaLnBrk="1" hangingPunct="1">
              <a:lnSpc>
                <a:spcPct val="110000"/>
              </a:lnSpc>
            </a:pPr>
            <a:r>
              <a:rPr lang="zh-CN" altLang="en-US" sz="2800" dirty="0"/>
              <a:t>以现实世界为基础作进一步的抽象而形成的概念模型。</a:t>
            </a:r>
            <a:endParaRPr lang="zh-CN" altLang="en-US" sz="2800" dirty="0"/>
          </a:p>
          <a:p>
            <a:pPr marL="914400" lvl="1" indent="-457200" eaLnBrk="1" hangingPunct="1">
              <a:lnSpc>
                <a:spcPct val="110000"/>
              </a:lnSpc>
            </a:pPr>
            <a:r>
              <a:rPr lang="en-US" altLang="x-none" sz="2800" dirty="0"/>
              <a:t>DB</a:t>
            </a:r>
            <a:r>
              <a:rPr lang="zh-CN" altLang="en-US" sz="2800" dirty="0"/>
              <a:t>设计人员经过调查研究会从用户那里获得一组庞大复杂的需求信息，由于用户在理解要求和描述表示上的不足，因此难免会向</a:t>
            </a:r>
            <a:r>
              <a:rPr lang="en-US" altLang="x-none" sz="2800" dirty="0"/>
              <a:t>DB</a:t>
            </a:r>
            <a:r>
              <a:rPr lang="zh-CN" altLang="en-US" sz="2800" dirty="0"/>
              <a:t>设计人员提供一些多余的、错误的或者不准确的信息，因而需要</a:t>
            </a:r>
            <a:r>
              <a:rPr lang="en-US" altLang="x-none" sz="2800" dirty="0"/>
              <a:t>DB</a:t>
            </a:r>
            <a:r>
              <a:rPr lang="zh-CN" altLang="en-US" sz="2800" dirty="0"/>
              <a:t>设计人员对其作分析提高，去粗取精，去伪存真，</a:t>
            </a:r>
            <a:r>
              <a:rPr lang="zh-CN" altLang="en-US" sz="2800" u="sng" dirty="0">
                <a:solidFill>
                  <a:srgbClr val="FF0000"/>
                </a:solidFill>
              </a:rPr>
              <a:t>最后形成一些基本概念与基本关系。这些基本概念与基本关系可以用我们所选择的某一种概念数据模型中所提供的术语和方法来统一表示</a:t>
            </a:r>
            <a:r>
              <a:rPr lang="zh-CN" altLang="en-US" sz="2800" dirty="0"/>
              <a:t>。</a:t>
            </a:r>
            <a:endParaRPr lang="zh-CN" altLang="en-US" sz="2800" dirty="0"/>
          </a:p>
        </p:txBody>
      </p:sp>
      <p:sp>
        <p:nvSpPr>
          <p:cNvPr id="2765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765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28674" name="Rectangle 3"/>
          <p:cNvSpPr>
            <a:spLocks noGrp="1"/>
          </p:cNvSpPr>
          <p:nvPr>
            <p:ph idx="4294967295"/>
          </p:nvPr>
        </p:nvSpPr>
        <p:spPr>
          <a:xfrm>
            <a:off x="685800" y="838200"/>
            <a:ext cx="8278813" cy="5562600"/>
          </a:xfrm>
        </p:spPr>
        <p:txBody>
          <a:bodyPr wrap="square" anchor="t"/>
          <a:p>
            <a:pPr eaLnBrk="1" hangingPunct="1"/>
            <a:r>
              <a:rPr lang="zh-CN" altLang="en-US" sz="2800" dirty="0"/>
              <a:t>概念世界中的基本术语</a:t>
            </a:r>
            <a:endParaRPr lang="en-US" altLang="x-none" sz="2800" dirty="0"/>
          </a:p>
          <a:p>
            <a:pPr lvl="1" eaLnBrk="1" hangingPunct="1"/>
            <a:endParaRPr lang="zh-CN" altLang="en-US" sz="1400" dirty="0"/>
          </a:p>
          <a:p>
            <a:pPr lvl="1" eaLnBrk="1" hangingPunct="1">
              <a:buNone/>
            </a:pPr>
            <a:r>
              <a:rPr lang="zh-CN" altLang="en-US" sz="2800" dirty="0"/>
              <a:t>【</a:t>
            </a:r>
            <a:r>
              <a:rPr lang="zh-CN" altLang="en-US" sz="2800" dirty="0">
                <a:solidFill>
                  <a:srgbClr val="FF0000"/>
                </a:solidFill>
              </a:rPr>
              <a:t>例</a:t>
            </a:r>
            <a:r>
              <a:rPr lang="zh-CN" altLang="en-US" sz="2800" dirty="0"/>
              <a:t>】</a:t>
            </a:r>
            <a:r>
              <a:rPr lang="en-US" altLang="x-none" sz="2800" dirty="0"/>
              <a:t>E-R</a:t>
            </a:r>
            <a:r>
              <a:rPr lang="zh-CN" altLang="en-US" sz="2800" dirty="0"/>
              <a:t>模型：实体，属性，联系</a:t>
            </a:r>
            <a:endParaRPr lang="zh-CN" altLang="en-US" sz="2800" dirty="0"/>
          </a:p>
          <a:p>
            <a:pPr lvl="1" eaLnBrk="1" hangingPunct="1"/>
            <a:endParaRPr lang="zh-CN" altLang="en-US" sz="1400" dirty="0"/>
          </a:p>
          <a:p>
            <a:pPr lvl="1" eaLnBrk="1" hangingPunct="1">
              <a:buNone/>
            </a:pPr>
            <a:r>
              <a:rPr lang="zh-CN" altLang="en-US" sz="2800" dirty="0"/>
              <a:t>【</a:t>
            </a:r>
            <a:r>
              <a:rPr lang="zh-CN" altLang="en-US" sz="2800" dirty="0">
                <a:solidFill>
                  <a:srgbClr val="FF0000"/>
                </a:solidFill>
              </a:rPr>
              <a:t>例</a:t>
            </a:r>
            <a:r>
              <a:rPr lang="zh-CN" altLang="en-US" sz="2800" dirty="0"/>
              <a:t>】</a:t>
            </a:r>
            <a:r>
              <a:rPr lang="en-US" altLang="x-none" sz="2800" dirty="0"/>
              <a:t>OO</a:t>
            </a:r>
            <a:r>
              <a:rPr lang="zh-CN" altLang="en-US" sz="2800" dirty="0"/>
              <a:t>模型：对象，类，方法，继承，……</a:t>
            </a:r>
            <a:endParaRPr lang="zh-CN" altLang="en-US" sz="2800" dirty="0"/>
          </a:p>
          <a:p>
            <a:pPr lvl="1" eaLnBrk="1" hangingPunct="1"/>
            <a:endParaRPr lang="zh-CN" altLang="en-US" sz="2800" dirty="0"/>
          </a:p>
          <a:p>
            <a:pPr lvl="1" eaLnBrk="1" hangingPunct="1"/>
            <a:r>
              <a:rPr lang="zh-CN" altLang="en-US" sz="2800" dirty="0">
                <a:solidFill>
                  <a:schemeClr val="accent2"/>
                </a:solidFill>
              </a:rPr>
              <a:t>概念世界与具体的</a:t>
            </a:r>
            <a:r>
              <a:rPr lang="en-US" altLang="x-none" sz="2800" dirty="0">
                <a:solidFill>
                  <a:schemeClr val="accent2"/>
                </a:solidFill>
              </a:rPr>
              <a:t>DBMS</a:t>
            </a:r>
            <a:r>
              <a:rPr lang="zh-CN" altLang="en-US" sz="2800" dirty="0">
                <a:solidFill>
                  <a:schemeClr val="accent2"/>
                </a:solidFill>
              </a:rPr>
              <a:t>和计算机无关</a:t>
            </a:r>
            <a:endParaRPr lang="zh-CN" altLang="en-US" sz="2800" dirty="0">
              <a:solidFill>
                <a:schemeClr val="accent2"/>
              </a:solidFill>
            </a:endParaRPr>
          </a:p>
        </p:txBody>
      </p:sp>
      <p:sp>
        <p:nvSpPr>
          <p:cNvPr id="2867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867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29698" name="Rectangle 3"/>
          <p:cNvSpPr>
            <a:spLocks noGrp="1"/>
          </p:cNvSpPr>
          <p:nvPr>
            <p:ph idx="4294967295"/>
          </p:nvPr>
        </p:nvSpPr>
        <p:spPr/>
        <p:txBody>
          <a:bodyPr wrap="square" anchor="t"/>
          <a:p>
            <a:pPr marL="457200" indent="-457200" eaLnBrk="1" hangingPunct="1">
              <a:buAutoNum type="arabicPeriod" startAt="3"/>
            </a:pPr>
            <a:r>
              <a:rPr lang="zh-CN" altLang="en-US" sz="2800" dirty="0">
                <a:solidFill>
                  <a:srgbClr val="FF0000"/>
                </a:solidFill>
              </a:rPr>
              <a:t>信息世界</a:t>
            </a:r>
            <a:endParaRPr lang="zh-CN" altLang="en-US" sz="2800" dirty="0">
              <a:solidFill>
                <a:srgbClr val="FF0000"/>
              </a:solidFill>
            </a:endParaRPr>
          </a:p>
          <a:p>
            <a:pPr marL="914400" lvl="1" indent="-457200" eaLnBrk="1" hangingPunct="1"/>
            <a:r>
              <a:rPr lang="zh-CN" altLang="en-US" sz="2800" dirty="0"/>
              <a:t>以概念世界为基础，选用特定的</a:t>
            </a:r>
            <a:r>
              <a:rPr lang="en-US" altLang="x-none" sz="2800" dirty="0"/>
              <a:t>DBMS</a:t>
            </a:r>
            <a:r>
              <a:rPr lang="zh-CN" altLang="en-US" sz="2800" dirty="0"/>
              <a:t>构造而成的逻辑数据模型。</a:t>
            </a:r>
            <a:endParaRPr lang="zh-CN" altLang="en-US" sz="2800" dirty="0"/>
          </a:p>
          <a:p>
            <a:pPr marL="1371600" lvl="2" indent="-457200" eaLnBrk="1" hangingPunct="1"/>
            <a:r>
              <a:rPr lang="zh-CN" altLang="en-US" sz="2800" dirty="0"/>
              <a:t>侧重于概念数据模型的细化和在数据库系统一级的实现，即利用特定的</a:t>
            </a:r>
            <a:r>
              <a:rPr lang="en-US" altLang="x-none" sz="2800" dirty="0"/>
              <a:t>DBMS</a:t>
            </a:r>
            <a:r>
              <a:rPr lang="zh-CN" altLang="en-US" sz="2800" dirty="0"/>
              <a:t>所提供的工具来定义逻辑数据模型。</a:t>
            </a:r>
            <a:endParaRPr lang="zh-CN" altLang="en-US" sz="2800" dirty="0"/>
          </a:p>
          <a:p>
            <a:pPr marL="1371600" lvl="2" indent="-457200" eaLnBrk="1" hangingPunct="1"/>
            <a:endParaRPr lang="zh-CN" altLang="en-US" sz="2800" dirty="0"/>
          </a:p>
          <a:p>
            <a:pPr marL="1371600" lvl="2" indent="-457200" eaLnBrk="1" hangingPunct="1"/>
            <a:r>
              <a:rPr lang="zh-CN" altLang="en-US" sz="2800" dirty="0"/>
              <a:t>该模型的定义与具体的</a:t>
            </a:r>
            <a:r>
              <a:rPr lang="en-US" altLang="x-none" sz="2800" dirty="0"/>
              <a:t>DBMS</a:t>
            </a:r>
            <a:r>
              <a:rPr lang="zh-CN" altLang="en-US" sz="2800" dirty="0"/>
              <a:t>有关</a:t>
            </a:r>
            <a:endParaRPr lang="zh-CN" altLang="en-US" sz="2800" dirty="0"/>
          </a:p>
        </p:txBody>
      </p:sp>
      <p:sp>
        <p:nvSpPr>
          <p:cNvPr id="296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297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30722" name="Rectangle 3"/>
          <p:cNvSpPr>
            <a:spLocks noGrp="1"/>
          </p:cNvSpPr>
          <p:nvPr>
            <p:ph idx="4294967295"/>
          </p:nvPr>
        </p:nvSpPr>
        <p:spPr>
          <a:xfrm>
            <a:off x="179388" y="762000"/>
            <a:ext cx="8763000" cy="6019800"/>
          </a:xfrm>
        </p:spPr>
        <p:txBody>
          <a:bodyPr wrap="square" anchor="t"/>
          <a:p>
            <a:pPr marL="457200" indent="-457200" eaLnBrk="1" hangingPunct="1">
              <a:lnSpc>
                <a:spcPct val="110000"/>
              </a:lnSpc>
              <a:buAutoNum type="arabicPeriod" startAt="4"/>
            </a:pPr>
            <a:r>
              <a:rPr lang="zh-CN" altLang="en-US" sz="2800" dirty="0">
                <a:solidFill>
                  <a:srgbClr val="FF0000"/>
                </a:solidFill>
              </a:rPr>
              <a:t>计算机世界</a:t>
            </a:r>
            <a:endParaRPr lang="zh-CN" altLang="en-US" sz="2800" dirty="0">
              <a:solidFill>
                <a:srgbClr val="FF0000"/>
              </a:solidFill>
            </a:endParaRPr>
          </a:p>
          <a:p>
            <a:pPr marL="914400" lvl="1" indent="-457200" eaLnBrk="1" hangingPunct="1">
              <a:lnSpc>
                <a:spcPct val="110000"/>
              </a:lnSpc>
            </a:pPr>
            <a:r>
              <a:rPr lang="zh-CN" altLang="en-US" sz="2800" dirty="0"/>
              <a:t>基于逻辑数据模型在计算机中的物理实现而形成的物理数据模型。</a:t>
            </a:r>
            <a:endParaRPr lang="zh-CN" altLang="en-US" sz="2800" dirty="0"/>
          </a:p>
          <a:p>
            <a:pPr marL="1371600" lvl="2" indent="-457200" eaLnBrk="1" hangingPunct="1">
              <a:lnSpc>
                <a:spcPct val="110000"/>
              </a:lnSpc>
            </a:pPr>
            <a:r>
              <a:rPr lang="zh-CN" altLang="en-US" sz="2800" dirty="0"/>
              <a:t>侧重于数据库物理存储结构的描述</a:t>
            </a:r>
            <a:endParaRPr lang="zh-CN" altLang="en-US" sz="2800" dirty="0"/>
          </a:p>
          <a:p>
            <a:pPr marL="1828800" lvl="3" indent="-457200" eaLnBrk="1" hangingPunct="1">
              <a:lnSpc>
                <a:spcPct val="110000"/>
              </a:lnSpc>
            </a:pPr>
            <a:r>
              <a:rPr lang="zh-CN" altLang="en-US" sz="2800" dirty="0"/>
              <a:t>存储结构的设计</a:t>
            </a:r>
            <a:endParaRPr lang="zh-CN" altLang="en-US" sz="2800" dirty="0"/>
          </a:p>
          <a:p>
            <a:pPr marL="1828800" lvl="3" indent="-457200" eaLnBrk="1" hangingPunct="1">
              <a:lnSpc>
                <a:spcPct val="110000"/>
              </a:lnSpc>
            </a:pPr>
            <a:r>
              <a:rPr lang="zh-CN" altLang="en-US" sz="2800" dirty="0"/>
              <a:t>存取路径的设计</a:t>
            </a:r>
            <a:endParaRPr lang="zh-CN" altLang="en-US" sz="2800" dirty="0"/>
          </a:p>
          <a:p>
            <a:pPr marL="2209800" lvl="4" indent="-381000" eaLnBrk="1" hangingPunct="1">
              <a:lnSpc>
                <a:spcPct val="110000"/>
              </a:lnSpc>
            </a:pPr>
            <a:r>
              <a:rPr lang="zh-CN" altLang="en-US" sz="2800" dirty="0"/>
              <a:t>文件结构的选择：堆/直接/索引  文件等</a:t>
            </a:r>
            <a:endParaRPr lang="zh-CN" altLang="en-US" sz="2800" dirty="0"/>
          </a:p>
          <a:p>
            <a:pPr marL="2209800" lvl="4" indent="-381000" eaLnBrk="1" hangingPunct="1">
              <a:lnSpc>
                <a:spcPct val="110000"/>
              </a:lnSpc>
            </a:pPr>
            <a:r>
              <a:rPr lang="zh-CN" altLang="en-US" sz="2800" dirty="0"/>
              <a:t>索引/集簇  的设计</a:t>
            </a:r>
            <a:endParaRPr lang="zh-CN" altLang="en-US" sz="2800" dirty="0"/>
          </a:p>
          <a:p>
            <a:pPr marL="1828800" lvl="3" indent="-457200" eaLnBrk="1" hangingPunct="1">
              <a:lnSpc>
                <a:spcPct val="110000"/>
              </a:lnSpc>
            </a:pPr>
            <a:r>
              <a:rPr lang="zh-CN" altLang="en-US" sz="2800" dirty="0"/>
              <a:t>存储空间的分配</a:t>
            </a:r>
            <a:endParaRPr lang="zh-CN" altLang="en-US" sz="2800" dirty="0"/>
          </a:p>
          <a:p>
            <a:pPr marL="1371600" lvl="2" indent="-457200" eaLnBrk="1" hangingPunct="1">
              <a:lnSpc>
                <a:spcPct val="110000"/>
              </a:lnSpc>
            </a:pPr>
            <a:r>
              <a:rPr lang="zh-CN" altLang="en-US" sz="2800" dirty="0"/>
              <a:t>是</a:t>
            </a:r>
            <a:r>
              <a:rPr lang="en-US" altLang="x-none" sz="2800" dirty="0"/>
              <a:t>DB</a:t>
            </a:r>
            <a:r>
              <a:rPr lang="zh-CN" altLang="en-US" sz="2800" dirty="0"/>
              <a:t>的最终实现结构</a:t>
            </a:r>
            <a:endParaRPr lang="zh-CN" altLang="en-US" sz="2800" dirty="0"/>
          </a:p>
        </p:txBody>
      </p:sp>
      <p:sp>
        <p:nvSpPr>
          <p:cNvPr id="3072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07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wrap="square" tIns="0" bIns="0" anchor="ctr"/>
          <a:p>
            <a:pPr eaLnBrk="1" hangingPunct="1"/>
            <a:r>
              <a:rPr lang="en-US" altLang="zh-CN"/>
              <a:t>2.2 </a:t>
            </a:r>
            <a:r>
              <a:rPr lang="zh-CN" altLang="en-US"/>
              <a:t>数据模型的四个世界</a:t>
            </a:r>
            <a:endParaRPr lang="zh-CN" altLang="en-US"/>
          </a:p>
        </p:txBody>
      </p:sp>
      <p:sp>
        <p:nvSpPr>
          <p:cNvPr id="31746" name="Rectangle 3"/>
          <p:cNvSpPr>
            <a:spLocks noGrp="1"/>
          </p:cNvSpPr>
          <p:nvPr>
            <p:ph idx="4294967295"/>
          </p:nvPr>
        </p:nvSpPr>
        <p:spPr>
          <a:xfrm>
            <a:off x="685800" y="5638800"/>
            <a:ext cx="7772400" cy="762000"/>
          </a:xfrm>
        </p:spPr>
        <p:txBody>
          <a:bodyPr wrap="square" anchor="t"/>
          <a:p>
            <a:pPr algn="ctr" eaLnBrk="1" hangingPunct="1">
              <a:buNone/>
            </a:pPr>
            <a:r>
              <a:rPr lang="zh-CN" altLang="en-US" sz="2800"/>
              <a:t>图</a:t>
            </a:r>
            <a:r>
              <a:rPr lang="en-US" altLang="zh-CN" sz="2800"/>
              <a:t>2-1</a:t>
            </a:r>
            <a:r>
              <a:rPr lang="zh-CN" altLang="en-US" sz="2800"/>
              <a:t>：四个世界的转化示意图</a:t>
            </a:r>
            <a:endParaRPr lang="zh-CN" altLang="en-US" sz="2800"/>
          </a:p>
        </p:txBody>
      </p:sp>
      <p:sp>
        <p:nvSpPr>
          <p:cNvPr id="3174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174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31749"/>
          <p:cNvGrpSpPr/>
          <p:nvPr/>
        </p:nvGrpSpPr>
        <p:grpSpPr>
          <a:xfrm>
            <a:off x="2514600" y="1371600"/>
            <a:ext cx="3886200" cy="3962400"/>
            <a:chOff x="0" y="0"/>
            <a:chExt cx="1620" cy="2808"/>
          </a:xfrm>
        </p:grpSpPr>
        <p:sp>
          <p:nvSpPr>
            <p:cNvPr id="31750" name="Text Box 5"/>
            <p:cNvSpPr txBox="1"/>
            <p:nvPr/>
          </p:nvSpPr>
          <p:spPr>
            <a:xfrm>
              <a:off x="0" y="0"/>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Times New Roman" panose="02020603050405020304" pitchFamily="2" charset="0"/>
                </a:rPr>
                <a:t>现 实 世 界</a:t>
              </a:r>
              <a:endParaRPr lang="zh-CN" altLang="en-US" b="1" dirty="0">
                <a:latin typeface="Times New Roman" panose="02020603050405020304" pitchFamily="2" charset="0"/>
              </a:endParaRPr>
            </a:p>
          </p:txBody>
        </p:sp>
        <p:sp>
          <p:nvSpPr>
            <p:cNvPr id="31751" name="Line 6"/>
            <p:cNvSpPr/>
            <p:nvPr/>
          </p:nvSpPr>
          <p:spPr>
            <a:xfrm>
              <a:off x="720" y="468"/>
              <a:ext cx="0" cy="312"/>
            </a:xfrm>
            <a:prstGeom prst="line">
              <a:avLst/>
            </a:prstGeom>
            <a:ln w="9525" cap="flat" cmpd="sng">
              <a:solidFill>
                <a:srgbClr val="000000"/>
              </a:solidFill>
              <a:prstDash val="solid"/>
              <a:round/>
              <a:headEnd type="none" w="med" len="med"/>
              <a:tailEnd type="triangle" w="med" len="med"/>
            </a:ln>
          </p:spPr>
        </p:sp>
        <p:sp>
          <p:nvSpPr>
            <p:cNvPr id="31752" name="Text Box 7"/>
            <p:cNvSpPr txBox="1"/>
            <p:nvPr/>
          </p:nvSpPr>
          <p:spPr>
            <a:xfrm>
              <a:off x="0" y="780"/>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Times New Roman" panose="02020603050405020304" pitchFamily="2" charset="0"/>
                </a:rPr>
                <a:t>概 念 世 界</a:t>
              </a:r>
              <a:endParaRPr lang="zh-CN" altLang="en-US" b="1" dirty="0">
                <a:latin typeface="Times New Roman" panose="02020603050405020304" pitchFamily="2" charset="0"/>
              </a:endParaRPr>
            </a:p>
          </p:txBody>
        </p:sp>
        <p:sp>
          <p:nvSpPr>
            <p:cNvPr id="31753" name="Text Box 8"/>
            <p:cNvSpPr txBox="1"/>
            <p:nvPr/>
          </p:nvSpPr>
          <p:spPr>
            <a:xfrm>
              <a:off x="0" y="1560"/>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Times New Roman" panose="02020603050405020304" pitchFamily="2" charset="0"/>
                </a:rPr>
                <a:t> 信 息 世 界</a:t>
              </a:r>
              <a:endParaRPr lang="zh-CN" altLang="en-US" b="1" dirty="0">
                <a:latin typeface="Times New Roman" panose="02020603050405020304" pitchFamily="2" charset="0"/>
              </a:endParaRPr>
            </a:p>
          </p:txBody>
        </p:sp>
        <p:sp>
          <p:nvSpPr>
            <p:cNvPr id="31754" name="Text Box 9"/>
            <p:cNvSpPr txBox="1"/>
            <p:nvPr/>
          </p:nvSpPr>
          <p:spPr>
            <a:xfrm>
              <a:off x="0" y="2340"/>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b="1" dirty="0">
                  <a:latin typeface="Times New Roman" panose="02020603050405020304" pitchFamily="2" charset="0"/>
                </a:rPr>
                <a:t> 计 算 机 世 界</a:t>
              </a:r>
              <a:endParaRPr lang="zh-CN" altLang="en-US" b="1" dirty="0">
                <a:latin typeface="Times New Roman" panose="02020603050405020304" pitchFamily="2" charset="0"/>
              </a:endParaRPr>
            </a:p>
          </p:txBody>
        </p:sp>
        <p:sp>
          <p:nvSpPr>
            <p:cNvPr id="31755" name="Line 10"/>
            <p:cNvSpPr/>
            <p:nvPr/>
          </p:nvSpPr>
          <p:spPr>
            <a:xfrm>
              <a:off x="720" y="1248"/>
              <a:ext cx="0" cy="312"/>
            </a:xfrm>
            <a:prstGeom prst="line">
              <a:avLst/>
            </a:prstGeom>
            <a:ln w="9525" cap="flat" cmpd="sng">
              <a:solidFill>
                <a:srgbClr val="000000"/>
              </a:solidFill>
              <a:prstDash val="solid"/>
              <a:round/>
              <a:headEnd type="none" w="med" len="med"/>
              <a:tailEnd type="triangle" w="med" len="med"/>
            </a:ln>
          </p:spPr>
        </p:sp>
        <p:sp>
          <p:nvSpPr>
            <p:cNvPr id="31756" name="Line 11"/>
            <p:cNvSpPr/>
            <p:nvPr/>
          </p:nvSpPr>
          <p:spPr>
            <a:xfrm>
              <a:off x="720" y="2028"/>
              <a:ext cx="0" cy="312"/>
            </a:xfrm>
            <a:prstGeom prst="line">
              <a:avLst/>
            </a:prstGeom>
            <a:ln w="9525" cap="flat" cmpd="sng">
              <a:solidFill>
                <a:srgbClr val="000000"/>
              </a:solidFill>
              <a:prstDash val="solid"/>
              <a:round/>
              <a:headEnd type="none" w="med" len="med"/>
              <a:tailEnd type="triangle" w="med" len="med"/>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5123" name="Rectangle 3"/>
          <p:cNvSpPr>
            <a:spLocks noGrp="1"/>
          </p:cNvSpPr>
          <p:nvPr>
            <p:ph idx="1"/>
          </p:nvPr>
        </p:nvSpPr>
        <p:spPr/>
        <p:txBody>
          <a:bodyPr vert="horz" wrap="square" anchor="t"/>
          <a:p>
            <a:pPr lvl="0" eaLnBrk="1" fontAlgn="base" hangingPunct="1">
              <a:buNone/>
            </a:pPr>
            <a:r>
              <a:rPr lang="en-US" altLang="zh-CN" strike="noStrike" noProof="1"/>
              <a:t>		</a:t>
            </a:r>
            <a:r>
              <a:rPr lang="zh-CN" altLang="en-US" strike="noStrike" noProof="1"/>
              <a:t>数据库是一个统一、集中的数据管理机构，它在保存用户所需数据的同时，也必须具有向外界提供数据服务的功能，即为用户提供存取数据库中数据的手段。因此如何描述现实世界中各种各样的数据和它们之间的各种复杂的关系，实现用户对数据的操作要求，并最终以计算机及数据库所允许的形式反映到数据库中去，这是一个非常重要的问题。</a:t>
            </a:r>
            <a:endParaRPr lang="zh-CN" altLang="en-US" strike="noStrike" noProof="1"/>
          </a:p>
          <a:p>
            <a:pPr lvl="0" eaLnBrk="1" fontAlgn="base" hangingPunct="1">
              <a:buNone/>
            </a:pPr>
            <a:endParaRPr lang="zh-CN" altLang="en-US" strike="noStrike" noProof="1"/>
          </a:p>
          <a:p>
            <a:pPr lvl="0" eaLnBrk="1" fontAlgn="base" hangingPunct="1">
              <a:buNone/>
            </a:pPr>
            <a:r>
              <a:rPr lang="zh-CN" altLang="en-US" strike="noStrike" noProof="1"/>
              <a:t>		在这里，我们使用</a:t>
            </a:r>
            <a:r>
              <a:rPr lang="zh-CN" altLang="en-US" strike="noStrike" noProof="1">
                <a:solidFill>
                  <a:srgbClr val="FF0000"/>
                </a:solidFill>
                <a:effectLst>
                  <a:outerShdw blurRad="38100" dist="38100" dir="2700000">
                    <a:srgbClr val="000000"/>
                  </a:outerShdw>
                </a:effectLst>
              </a:rPr>
              <a:t>数据模型</a:t>
            </a:r>
            <a:r>
              <a:rPr lang="zh-CN" altLang="en-US" strike="noStrike" noProof="1"/>
              <a:t>这个概念来</a:t>
            </a:r>
            <a:r>
              <a:rPr lang="zh-CN" altLang="en-US" u="sng" strike="noStrike" noProof="1">
                <a:solidFill>
                  <a:srgbClr val="FF0000"/>
                </a:solidFill>
              </a:rPr>
              <a:t>描述现实世界中的数据及其相互关系，定义在这些数据上可以执行的操作</a:t>
            </a:r>
            <a:r>
              <a:rPr lang="zh-CN" altLang="en-US" strike="noStrike" noProof="1"/>
              <a:t>。</a:t>
            </a:r>
            <a:endParaRPr lang="zh-CN" altLang="en-US" strike="noStrike" noProof="1"/>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1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32769"/>
          <p:cNvSpPr>
            <a:spLocks noGrp="1"/>
          </p:cNvSpPr>
          <p:nvPr>
            <p:ph type="title"/>
          </p:nvPr>
        </p:nvSpPr>
        <p:spPr/>
        <p:txBody>
          <a:bodyPr tIns="0" bIns="0" anchor="ctr"/>
          <a:p>
            <a:r>
              <a:rPr lang="zh-CN" altLang="en-US" sz="2800"/>
              <a:t>四个世界之间的转换关系</a:t>
            </a:r>
            <a:endParaRPr lang="zh-CN" altLang="en-US" sz="2800"/>
          </a:p>
        </p:txBody>
      </p:sp>
      <p:grpSp>
        <p:nvGrpSpPr>
          <p:cNvPr id="32771" name="组合 32770"/>
          <p:cNvGrpSpPr/>
          <p:nvPr/>
        </p:nvGrpSpPr>
        <p:grpSpPr>
          <a:xfrm>
            <a:off x="395288" y="765175"/>
            <a:ext cx="1905000" cy="1557338"/>
            <a:chOff x="0" y="0"/>
            <a:chExt cx="2999" cy="2453"/>
          </a:xfrm>
        </p:grpSpPr>
        <p:pic>
          <p:nvPicPr>
            <p:cNvPr id="2" name="图片 32771"/>
            <p:cNvPicPr>
              <a:picLocks noChangeAspect="1"/>
            </p:cNvPicPr>
            <p:nvPr/>
          </p:nvPicPr>
          <p:blipFill>
            <a:blip r:embed="rId1"/>
            <a:stretch>
              <a:fillRect/>
            </a:stretch>
          </p:blipFill>
          <p:spPr>
            <a:xfrm>
              <a:off x="15" y="0"/>
              <a:ext cx="2984" cy="1881"/>
            </a:xfrm>
            <a:prstGeom prst="rect">
              <a:avLst/>
            </a:prstGeom>
            <a:noFill/>
            <a:ln w="9525">
              <a:noFill/>
            </a:ln>
          </p:spPr>
        </p:pic>
        <p:sp>
          <p:nvSpPr>
            <p:cNvPr id="32772" name="文本框 32772"/>
            <p:cNvSpPr txBox="1"/>
            <p:nvPr/>
          </p:nvSpPr>
          <p:spPr>
            <a:xfrm>
              <a:off x="0" y="1825"/>
              <a:ext cx="2056" cy="628"/>
            </a:xfrm>
            <a:prstGeom prst="rect">
              <a:avLst/>
            </a:prstGeom>
            <a:noFill/>
            <a:ln w="9525">
              <a:noFill/>
            </a:ln>
          </p:spPr>
          <p:txBody>
            <a:bodyPr wrap="square" lIns="0" tIns="46990" rIns="0" bIns="46990" anchor="t">
              <a:spAutoFit/>
            </a:bodyPr>
            <a:p>
              <a:pPr algn="ctr"/>
              <a:r>
                <a:rPr lang="zh-CN" altLang="en-US" sz="2000" b="1" dirty="0">
                  <a:solidFill>
                    <a:srgbClr val="FF0000"/>
                  </a:solidFill>
                  <a:latin typeface="Times New Roman" panose="02020603050405020304" pitchFamily="2" charset="0"/>
                </a:rPr>
                <a:t>现实世界</a:t>
              </a:r>
              <a:endParaRPr lang="zh-CN" altLang="en-US" sz="2000" b="1" dirty="0">
                <a:solidFill>
                  <a:srgbClr val="FF0000"/>
                </a:solidFill>
                <a:latin typeface="Times New Roman" panose="02020603050405020304" pitchFamily="2" charset="0"/>
              </a:endParaRPr>
            </a:p>
          </p:txBody>
        </p:sp>
      </p:grpSp>
      <p:grpSp>
        <p:nvGrpSpPr>
          <p:cNvPr id="32774" name="组合 32773"/>
          <p:cNvGrpSpPr/>
          <p:nvPr/>
        </p:nvGrpSpPr>
        <p:grpSpPr>
          <a:xfrm>
            <a:off x="6059488" y="4681538"/>
            <a:ext cx="2687637" cy="2006600"/>
            <a:chOff x="0" y="0"/>
            <a:chExt cx="4234" cy="3160"/>
          </a:xfrm>
        </p:grpSpPr>
        <p:sp>
          <p:nvSpPr>
            <p:cNvPr id="3" name="上弧形箭头 32774"/>
            <p:cNvSpPr/>
            <p:nvPr/>
          </p:nvSpPr>
          <p:spPr>
            <a:xfrm rot="2700000">
              <a:off x="-231" y="537"/>
              <a:ext cx="1506" cy="432"/>
            </a:xfrm>
            <a:prstGeom prst="curvedDownArrow">
              <a:avLst>
                <a:gd name="adj1" fmla="val 69722"/>
                <a:gd name="adj2" fmla="val 139444"/>
                <a:gd name="adj3" fmla="val 33291"/>
              </a:avLst>
            </a:prstGeom>
            <a:solidFill>
              <a:schemeClr val="accent1"/>
            </a:solidFill>
            <a:ln w="9525" cap="flat" cmpd="sng">
              <a:solidFill>
                <a:schemeClr val="tx1"/>
              </a:solidFill>
              <a:prstDash val="solid"/>
              <a:miter/>
              <a:headEnd type="none" w="med" len="med"/>
              <a:tailEnd type="none" w="med" len="med"/>
            </a:ln>
          </p:spPr>
          <p:txBody>
            <a:bodyPr anchor="t"/>
            <a:p>
              <a:pPr algn="ctr"/>
              <a:endParaRPr lang="zh-CN" altLang="en-US">
                <a:latin typeface="Times New Roman" panose="02020603050405020304" pitchFamily="2" charset="0"/>
              </a:endParaRPr>
            </a:p>
          </p:txBody>
        </p:sp>
        <p:sp>
          <p:nvSpPr>
            <p:cNvPr id="32775" name="文本框 32775"/>
            <p:cNvSpPr txBox="1"/>
            <p:nvPr/>
          </p:nvSpPr>
          <p:spPr>
            <a:xfrm>
              <a:off x="723" y="100"/>
              <a:ext cx="1813" cy="484"/>
            </a:xfrm>
            <a:prstGeom prst="rect">
              <a:avLst/>
            </a:prstGeom>
            <a:solidFill>
              <a:schemeClr val="bg1"/>
            </a:solidFill>
            <a:ln w="9525">
              <a:noFill/>
            </a:ln>
          </p:spPr>
          <p:txBody>
            <a:bodyPr wrap="square" lIns="90170" tIns="46990" rIns="90170" bIns="46990" anchor="t">
              <a:spAutoFit/>
            </a:bodyPr>
            <a:p>
              <a:pPr algn="ctr"/>
              <a:r>
                <a:rPr lang="zh-CN" altLang="en-US" sz="1400" b="1" dirty="0">
                  <a:latin typeface="Times New Roman" panose="02020603050405020304" pitchFamily="2" charset="0"/>
                </a:rPr>
                <a:t>DBMS 映射</a:t>
              </a:r>
              <a:endParaRPr lang="zh-CN" altLang="en-US" sz="1400" b="1" dirty="0">
                <a:latin typeface="Times New Roman" panose="02020603050405020304" pitchFamily="2" charset="0"/>
              </a:endParaRPr>
            </a:p>
          </p:txBody>
        </p:sp>
        <p:grpSp>
          <p:nvGrpSpPr>
            <p:cNvPr id="32776" name="组合 32776"/>
            <p:cNvGrpSpPr/>
            <p:nvPr/>
          </p:nvGrpSpPr>
          <p:grpSpPr>
            <a:xfrm>
              <a:off x="720" y="977"/>
              <a:ext cx="2267" cy="1587"/>
              <a:chOff x="0" y="0"/>
              <a:chExt cx="2380" cy="2608"/>
            </a:xfrm>
          </p:grpSpPr>
          <p:grpSp>
            <p:nvGrpSpPr>
              <p:cNvPr id="32777" name="组合 32777"/>
              <p:cNvGrpSpPr/>
              <p:nvPr/>
            </p:nvGrpSpPr>
            <p:grpSpPr>
              <a:xfrm>
                <a:off x="0" y="0"/>
                <a:ext cx="2380" cy="2609"/>
                <a:chOff x="0" y="0"/>
                <a:chExt cx="1585" cy="1929"/>
              </a:xfrm>
            </p:grpSpPr>
            <p:sp>
              <p:nvSpPr>
                <p:cNvPr id="32778" name="圆柱形 32778"/>
                <p:cNvSpPr/>
                <p:nvPr/>
              </p:nvSpPr>
              <p:spPr>
                <a:xfrm>
                  <a:off x="679" y="0"/>
                  <a:ext cx="907" cy="1587"/>
                </a:xfrm>
                <a:prstGeom prst="can">
                  <a:avLst>
                    <a:gd name="adj" fmla="val 43741"/>
                  </a:avLst>
                </a:prstGeom>
                <a:solidFill>
                  <a:schemeClr val="bg1"/>
                </a:solidFill>
                <a:ln w="19050" cap="flat" cmpd="sng">
                  <a:solidFill>
                    <a:schemeClr val="tx1"/>
                  </a:solidFill>
                  <a:prstDash val="solid"/>
                  <a:round/>
                  <a:headEnd type="none" w="med" len="med"/>
                  <a:tailEnd type="none" w="med" len="med"/>
                </a:ln>
              </p:spPr>
              <p:txBody>
                <a:bodyPr wrap="none" lIns="90170" tIns="46990" rIns="90170" bIns="46990" anchor="ctr"/>
                <a:p>
                  <a:pPr algn="ctr"/>
                  <a:endParaRPr lang="en-US" altLang="en-US">
                    <a:latin typeface="Times New Roman" panose="02020603050405020304" pitchFamily="2" charset="0"/>
                  </a:endParaRPr>
                </a:p>
              </p:txBody>
            </p:sp>
            <p:sp>
              <p:nvSpPr>
                <p:cNvPr id="32779" name="圆柱形 32779"/>
                <p:cNvSpPr/>
                <p:nvPr/>
              </p:nvSpPr>
              <p:spPr>
                <a:xfrm>
                  <a:off x="0" y="343"/>
                  <a:ext cx="907" cy="1587"/>
                </a:xfrm>
                <a:prstGeom prst="can">
                  <a:avLst>
                    <a:gd name="adj" fmla="val 43741"/>
                  </a:avLst>
                </a:prstGeom>
                <a:solidFill>
                  <a:schemeClr val="bg1"/>
                </a:solidFill>
                <a:ln w="19050" cap="flat" cmpd="sng">
                  <a:solidFill>
                    <a:schemeClr val="tx1"/>
                  </a:solidFill>
                  <a:prstDash val="solid"/>
                  <a:round/>
                  <a:headEnd type="none" w="med" len="med"/>
                  <a:tailEnd type="none" w="med" len="med"/>
                </a:ln>
              </p:spPr>
              <p:txBody>
                <a:bodyPr wrap="none" lIns="90170" tIns="46990" rIns="90170" bIns="46990" anchor="ctr"/>
                <a:p>
                  <a:pPr algn="ctr"/>
                  <a:endParaRPr lang="en-US" altLang="en-US">
                    <a:latin typeface="Times New Roman" panose="02020603050405020304" pitchFamily="2" charset="0"/>
                  </a:endParaRPr>
                </a:p>
              </p:txBody>
            </p:sp>
          </p:grpSp>
          <p:sp>
            <p:nvSpPr>
              <p:cNvPr id="32780" name="文本框 32780"/>
              <p:cNvSpPr txBox="1"/>
              <p:nvPr/>
            </p:nvSpPr>
            <p:spPr>
              <a:xfrm>
                <a:off x="227" y="1020"/>
                <a:ext cx="1702" cy="1012"/>
              </a:xfrm>
              <a:prstGeom prst="rect">
                <a:avLst/>
              </a:prstGeom>
              <a:solidFill>
                <a:schemeClr val="bg1"/>
              </a:solidFill>
              <a:ln w="9525">
                <a:noFill/>
              </a:ln>
            </p:spPr>
            <p:txBody>
              <a:bodyPr wrap="square" lIns="90170" tIns="46990" rIns="90170" bIns="46990" anchor="t">
                <a:spAutoFit/>
              </a:bodyPr>
              <a:p>
                <a:pPr algn="ctr"/>
                <a:r>
                  <a:rPr lang="zh-CN" altLang="en-US" sz="1600" b="1" dirty="0">
                    <a:solidFill>
                      <a:schemeClr val="accent2"/>
                    </a:solidFill>
                    <a:latin typeface="Times New Roman" panose="02020603050405020304" pitchFamily="2" charset="0"/>
                  </a:rPr>
                  <a:t>磁盘文件</a:t>
                </a:r>
                <a:endParaRPr lang="zh-CN" altLang="en-US" sz="1600" b="1" dirty="0">
                  <a:solidFill>
                    <a:schemeClr val="accent2"/>
                  </a:solidFill>
                  <a:latin typeface="Times New Roman" panose="02020603050405020304" pitchFamily="2" charset="0"/>
                </a:endParaRPr>
              </a:p>
            </p:txBody>
          </p:sp>
        </p:grpSp>
        <p:sp>
          <p:nvSpPr>
            <p:cNvPr id="32781" name="文本框 32781"/>
            <p:cNvSpPr txBox="1"/>
            <p:nvPr/>
          </p:nvSpPr>
          <p:spPr>
            <a:xfrm>
              <a:off x="0" y="2532"/>
              <a:ext cx="4234" cy="628"/>
            </a:xfrm>
            <a:prstGeom prst="rect">
              <a:avLst/>
            </a:prstGeom>
            <a:noFill/>
            <a:ln w="9525">
              <a:noFill/>
            </a:ln>
          </p:spPr>
          <p:txBody>
            <a:bodyPr wrap="square" lIns="0" tIns="46990" rIns="0" bIns="46990" anchor="t">
              <a:spAutoFit/>
            </a:bodyPr>
            <a:p>
              <a:pPr algn="ctr"/>
              <a:r>
                <a:rPr lang="zh-CN" altLang="en-US" sz="2000" b="1" dirty="0">
                  <a:solidFill>
                    <a:srgbClr val="FF0000"/>
                  </a:solidFill>
                  <a:latin typeface="Times New Roman" panose="02020603050405020304" pitchFamily="2" charset="0"/>
                </a:rPr>
                <a:t>计算机世界</a:t>
              </a:r>
              <a:r>
                <a:rPr lang="zh-CN" altLang="en-US" sz="2000" b="1" dirty="0">
                  <a:solidFill>
                    <a:srgbClr val="6666FF"/>
                  </a:solidFill>
                  <a:latin typeface="Times New Roman" panose="02020603050405020304" pitchFamily="2" charset="0"/>
                </a:rPr>
                <a:t>&amp;</a:t>
              </a:r>
              <a:r>
                <a:rPr lang="zh-CN" altLang="en-US" sz="2000" b="1" dirty="0">
                  <a:solidFill>
                    <a:srgbClr val="FF0000"/>
                  </a:solidFill>
                  <a:latin typeface="Times New Roman" panose="02020603050405020304" pitchFamily="2" charset="0"/>
                </a:rPr>
                <a:t>物理模型</a:t>
              </a:r>
              <a:endParaRPr lang="zh-CN" altLang="en-US" sz="2000" b="1" dirty="0">
                <a:solidFill>
                  <a:srgbClr val="FF0000"/>
                </a:solidFill>
                <a:latin typeface="Times New Roman" panose="02020603050405020304" pitchFamily="2" charset="0"/>
              </a:endParaRPr>
            </a:p>
          </p:txBody>
        </p:sp>
      </p:grpSp>
      <p:grpSp>
        <p:nvGrpSpPr>
          <p:cNvPr id="32783" name="组合 32782"/>
          <p:cNvGrpSpPr/>
          <p:nvPr/>
        </p:nvGrpSpPr>
        <p:grpSpPr>
          <a:xfrm>
            <a:off x="1981200" y="1169988"/>
            <a:ext cx="2374900" cy="2747962"/>
            <a:chOff x="0" y="0"/>
            <a:chExt cx="3740" cy="4327"/>
          </a:xfrm>
        </p:grpSpPr>
        <p:grpSp>
          <p:nvGrpSpPr>
            <p:cNvPr id="4" name="组合 32783"/>
            <p:cNvGrpSpPr/>
            <p:nvPr/>
          </p:nvGrpSpPr>
          <p:grpSpPr>
            <a:xfrm>
              <a:off x="0" y="383"/>
              <a:ext cx="3740" cy="3945"/>
              <a:chOff x="0" y="0"/>
              <a:chExt cx="3740" cy="3945"/>
            </a:xfrm>
          </p:grpSpPr>
          <p:pic>
            <p:nvPicPr>
              <p:cNvPr id="32784" name="图片 32784"/>
              <p:cNvPicPr>
                <a:picLocks noChangeAspect="1"/>
              </p:cNvPicPr>
              <p:nvPr/>
            </p:nvPicPr>
            <p:blipFill>
              <a:blip r:embed="rId2"/>
              <a:stretch>
                <a:fillRect/>
              </a:stretch>
            </p:blipFill>
            <p:spPr>
              <a:xfrm>
                <a:off x="1245" y="0"/>
                <a:ext cx="1803" cy="806"/>
              </a:xfrm>
              <a:prstGeom prst="rect">
                <a:avLst/>
              </a:prstGeom>
              <a:noFill/>
              <a:ln w="9525">
                <a:noFill/>
              </a:ln>
            </p:spPr>
          </p:pic>
          <p:sp>
            <p:nvSpPr>
              <p:cNvPr id="32785" name="上弧形箭头 32785"/>
              <p:cNvSpPr/>
              <p:nvPr/>
            </p:nvSpPr>
            <p:spPr>
              <a:xfrm rot="2700000">
                <a:off x="255" y="651"/>
                <a:ext cx="1506" cy="432"/>
              </a:xfrm>
              <a:prstGeom prst="curvedDownArrow">
                <a:avLst>
                  <a:gd name="adj1" fmla="val 69722"/>
                  <a:gd name="adj2" fmla="val 139444"/>
                  <a:gd name="adj3" fmla="val 33291"/>
                </a:avLst>
              </a:prstGeom>
              <a:solidFill>
                <a:schemeClr val="accent1"/>
              </a:solidFill>
              <a:ln w="9525" cap="flat" cmpd="sng">
                <a:solidFill>
                  <a:schemeClr val="tx1"/>
                </a:solidFill>
                <a:prstDash val="solid"/>
                <a:miter/>
                <a:headEnd type="none" w="med" len="med"/>
                <a:tailEnd type="none" w="med" len="med"/>
              </a:ln>
            </p:spPr>
            <p:txBody>
              <a:bodyPr anchor="t"/>
              <a:p>
                <a:pPr algn="ctr"/>
                <a:endParaRPr lang="zh-CN" altLang="en-US">
                  <a:latin typeface="Times New Roman" panose="02020603050405020304" pitchFamily="2" charset="0"/>
                </a:endParaRPr>
              </a:p>
            </p:txBody>
          </p:sp>
          <p:pic>
            <p:nvPicPr>
              <p:cNvPr id="32786" name="图片 32786"/>
              <p:cNvPicPr>
                <a:picLocks noChangeAspect="1"/>
              </p:cNvPicPr>
              <p:nvPr/>
            </p:nvPicPr>
            <p:blipFill>
              <a:blip r:embed="rId3"/>
              <a:stretch>
                <a:fillRect/>
              </a:stretch>
            </p:blipFill>
            <p:spPr>
              <a:xfrm>
                <a:off x="338" y="1475"/>
                <a:ext cx="3123" cy="1882"/>
              </a:xfrm>
              <a:prstGeom prst="rect">
                <a:avLst/>
              </a:prstGeom>
              <a:noFill/>
              <a:ln w="9525">
                <a:noFill/>
              </a:ln>
            </p:spPr>
          </p:pic>
          <p:sp>
            <p:nvSpPr>
              <p:cNvPr id="32787" name="文本框 32787"/>
              <p:cNvSpPr txBox="1"/>
              <p:nvPr/>
            </p:nvSpPr>
            <p:spPr>
              <a:xfrm>
                <a:off x="0" y="3317"/>
                <a:ext cx="3741" cy="628"/>
              </a:xfrm>
              <a:prstGeom prst="rect">
                <a:avLst/>
              </a:prstGeom>
              <a:noFill/>
              <a:ln w="9525">
                <a:noFill/>
              </a:ln>
            </p:spPr>
            <p:txBody>
              <a:bodyPr wrap="square" lIns="0" tIns="46990" rIns="0" bIns="46990" anchor="t">
                <a:spAutoFit/>
              </a:bodyPr>
              <a:p>
                <a:pPr algn="ctr"/>
                <a:r>
                  <a:rPr lang="zh-CN" altLang="en-US" sz="2000" b="1" dirty="0">
                    <a:solidFill>
                      <a:srgbClr val="FF0000"/>
                    </a:solidFill>
                    <a:latin typeface="Times New Roman" panose="02020603050405020304" pitchFamily="2" charset="0"/>
                  </a:rPr>
                  <a:t>概念世界</a:t>
                </a:r>
                <a:r>
                  <a:rPr lang="zh-CN" altLang="en-US" sz="2000" b="1" dirty="0">
                    <a:solidFill>
                      <a:srgbClr val="6666FF"/>
                    </a:solidFill>
                    <a:latin typeface="Times New Roman" panose="02020603050405020304" pitchFamily="2" charset="0"/>
                  </a:rPr>
                  <a:t>&amp;</a:t>
                </a:r>
                <a:r>
                  <a:rPr lang="zh-CN" altLang="en-US" sz="2000" b="1" dirty="0">
                    <a:solidFill>
                      <a:srgbClr val="FF0000"/>
                    </a:solidFill>
                    <a:latin typeface="Times New Roman" panose="02020603050405020304" pitchFamily="2" charset="0"/>
                  </a:rPr>
                  <a:t>概念模型</a:t>
                </a:r>
                <a:endParaRPr lang="zh-CN" altLang="en-US" sz="2000" b="1" dirty="0">
                  <a:solidFill>
                    <a:srgbClr val="FF0000"/>
                  </a:solidFill>
                  <a:latin typeface="Times New Roman" panose="02020603050405020304" pitchFamily="2" charset="0"/>
                </a:endParaRPr>
              </a:p>
            </p:txBody>
          </p:sp>
          <p:sp>
            <p:nvSpPr>
              <p:cNvPr id="32788" name="文本框 32788"/>
              <p:cNvSpPr txBox="1"/>
              <p:nvPr/>
            </p:nvSpPr>
            <p:spPr>
              <a:xfrm>
                <a:off x="2152" y="0"/>
                <a:ext cx="943" cy="820"/>
              </a:xfrm>
              <a:prstGeom prst="rect">
                <a:avLst/>
              </a:prstGeom>
              <a:solidFill>
                <a:schemeClr val="bg1"/>
              </a:solidFill>
              <a:ln w="9525">
                <a:noFill/>
              </a:ln>
            </p:spPr>
            <p:txBody>
              <a:bodyPr wrap="square" lIns="90170" tIns="46990" rIns="90170" bIns="46990" anchor="t">
                <a:spAutoFit/>
              </a:bodyPr>
              <a:p>
                <a:pPr algn="ctr"/>
                <a:r>
                  <a:rPr lang="zh-CN" altLang="en-US" sz="1400" b="1" dirty="0">
                    <a:latin typeface="Times New Roman" panose="02020603050405020304" pitchFamily="2" charset="0"/>
                  </a:rPr>
                  <a:t>认识抽象</a:t>
                </a:r>
                <a:endParaRPr lang="zh-CN" altLang="en-US" sz="1400" b="1" dirty="0">
                  <a:latin typeface="Times New Roman" panose="02020603050405020304" pitchFamily="2" charset="0"/>
                </a:endParaRPr>
              </a:p>
            </p:txBody>
          </p:sp>
        </p:grpSp>
        <p:sp>
          <p:nvSpPr>
            <p:cNvPr id="32789" name="文本框 32789"/>
            <p:cNvSpPr txBox="1"/>
            <p:nvPr/>
          </p:nvSpPr>
          <p:spPr>
            <a:xfrm>
              <a:off x="1133" y="0"/>
              <a:ext cx="1020" cy="410"/>
            </a:xfrm>
            <a:prstGeom prst="rect">
              <a:avLst/>
            </a:prstGeom>
            <a:noFill/>
            <a:ln w="9525">
              <a:noFill/>
            </a:ln>
          </p:spPr>
          <p:txBody>
            <a:bodyPr wrap="square" lIns="90170" tIns="0" rIns="90170" bIns="46990" anchor="t">
              <a:spAutoFit/>
            </a:bodyPr>
            <a:p>
              <a:pPr algn="ctr"/>
              <a:r>
                <a:rPr lang="zh-CN" altLang="en-US" sz="1400" b="1" dirty="0">
                  <a:solidFill>
                    <a:srgbClr val="6666FF"/>
                  </a:solidFill>
                  <a:latin typeface="Arial Unicode MS" panose="020B0604020202020204" charset="-122"/>
                  <a:ea typeface="Arial Unicode MS" panose="020B0604020202020204" charset="-122"/>
                </a:rPr>
                <a:t>DBA</a:t>
              </a:r>
              <a:endParaRPr lang="zh-CN" altLang="en-US" sz="1400" b="1" dirty="0">
                <a:solidFill>
                  <a:srgbClr val="6666FF"/>
                </a:solidFill>
                <a:latin typeface="Arial Unicode MS" panose="020B0604020202020204" charset="-122"/>
                <a:ea typeface="Arial Unicode MS" panose="020B0604020202020204" charset="-122"/>
              </a:endParaRPr>
            </a:p>
          </p:txBody>
        </p:sp>
      </p:grpSp>
      <p:grpSp>
        <p:nvGrpSpPr>
          <p:cNvPr id="32791" name="组合 32790"/>
          <p:cNvGrpSpPr/>
          <p:nvPr/>
        </p:nvGrpSpPr>
        <p:grpSpPr>
          <a:xfrm>
            <a:off x="3851275" y="2852738"/>
            <a:ext cx="2374900" cy="2703512"/>
            <a:chOff x="0" y="0"/>
            <a:chExt cx="3740" cy="4257"/>
          </a:xfrm>
        </p:grpSpPr>
        <p:grpSp>
          <p:nvGrpSpPr>
            <p:cNvPr id="5" name="组合 32791"/>
            <p:cNvGrpSpPr/>
            <p:nvPr/>
          </p:nvGrpSpPr>
          <p:grpSpPr>
            <a:xfrm>
              <a:off x="0" y="307"/>
              <a:ext cx="3740" cy="3951"/>
              <a:chOff x="0" y="0"/>
              <a:chExt cx="3740" cy="3951"/>
            </a:xfrm>
          </p:grpSpPr>
          <p:sp>
            <p:nvSpPr>
              <p:cNvPr id="32792" name="上弧形箭头 32792"/>
              <p:cNvSpPr/>
              <p:nvPr/>
            </p:nvSpPr>
            <p:spPr>
              <a:xfrm rot="2700000">
                <a:off x="334" y="537"/>
                <a:ext cx="1506" cy="432"/>
              </a:xfrm>
              <a:prstGeom prst="curvedDownArrow">
                <a:avLst>
                  <a:gd name="adj1" fmla="val 69722"/>
                  <a:gd name="adj2" fmla="val 139444"/>
                  <a:gd name="adj3" fmla="val 33291"/>
                </a:avLst>
              </a:prstGeom>
              <a:solidFill>
                <a:schemeClr val="accent1"/>
              </a:solidFill>
              <a:ln w="9525" cap="flat" cmpd="sng">
                <a:solidFill>
                  <a:schemeClr val="tx1"/>
                </a:solidFill>
                <a:prstDash val="solid"/>
                <a:miter/>
                <a:headEnd type="none" w="med" len="med"/>
                <a:tailEnd type="none" w="med" len="med"/>
              </a:ln>
            </p:spPr>
            <p:txBody>
              <a:bodyPr anchor="t"/>
              <a:p>
                <a:pPr algn="ctr"/>
                <a:endParaRPr lang="zh-CN" altLang="en-US">
                  <a:latin typeface="Times New Roman" panose="02020603050405020304" pitchFamily="2" charset="0"/>
                </a:endParaRPr>
              </a:p>
            </p:txBody>
          </p:sp>
          <p:pic>
            <p:nvPicPr>
              <p:cNvPr id="32793" name="图片 32793"/>
              <p:cNvPicPr>
                <a:picLocks noChangeAspect="1"/>
              </p:cNvPicPr>
              <p:nvPr/>
            </p:nvPicPr>
            <p:blipFill>
              <a:blip r:embed="rId2"/>
              <a:stretch>
                <a:fillRect/>
              </a:stretch>
            </p:blipFill>
            <p:spPr>
              <a:xfrm>
                <a:off x="1361" y="35"/>
                <a:ext cx="1803" cy="806"/>
              </a:xfrm>
              <a:prstGeom prst="rect">
                <a:avLst/>
              </a:prstGeom>
              <a:noFill/>
              <a:ln w="9525">
                <a:noFill/>
              </a:ln>
            </p:spPr>
          </p:pic>
          <p:sp>
            <p:nvSpPr>
              <p:cNvPr id="32794" name="文本框 32794"/>
              <p:cNvSpPr txBox="1"/>
              <p:nvPr/>
            </p:nvSpPr>
            <p:spPr>
              <a:xfrm>
                <a:off x="2232" y="100"/>
                <a:ext cx="943" cy="484"/>
              </a:xfrm>
              <a:prstGeom prst="rect">
                <a:avLst/>
              </a:prstGeom>
              <a:solidFill>
                <a:schemeClr val="bg1"/>
              </a:solidFill>
              <a:ln w="9525">
                <a:noFill/>
              </a:ln>
            </p:spPr>
            <p:txBody>
              <a:bodyPr lIns="90170" tIns="46990" rIns="90170" bIns="46990" anchor="t">
                <a:spAutoFit/>
              </a:bodyPr>
              <a:p>
                <a:pPr algn="ctr"/>
                <a:r>
                  <a:rPr lang="zh-CN" altLang="en-US" sz="1400" b="1" dirty="0">
                    <a:latin typeface="Times New Roman" panose="02020603050405020304" pitchFamily="2" charset="0"/>
                  </a:rPr>
                  <a:t>转换</a:t>
                </a:r>
                <a:endParaRPr lang="zh-CN" altLang="en-US" sz="1400" b="1" dirty="0">
                  <a:latin typeface="Times New Roman" panose="02020603050405020304" pitchFamily="2" charset="0"/>
                </a:endParaRPr>
              </a:p>
            </p:txBody>
          </p:sp>
          <p:pic>
            <p:nvPicPr>
              <p:cNvPr id="32795" name="图片 32795"/>
              <p:cNvPicPr>
                <a:picLocks noChangeAspect="1"/>
              </p:cNvPicPr>
              <p:nvPr/>
            </p:nvPicPr>
            <p:blipFill>
              <a:blip r:embed="rId4"/>
              <a:stretch>
                <a:fillRect/>
              </a:stretch>
            </p:blipFill>
            <p:spPr>
              <a:xfrm>
                <a:off x="907" y="1395"/>
                <a:ext cx="2607" cy="1882"/>
              </a:xfrm>
              <a:prstGeom prst="rect">
                <a:avLst/>
              </a:prstGeom>
              <a:noFill/>
              <a:ln w="9525">
                <a:noFill/>
              </a:ln>
            </p:spPr>
          </p:pic>
          <p:sp>
            <p:nvSpPr>
              <p:cNvPr id="32796" name="文本框 32796"/>
              <p:cNvSpPr txBox="1"/>
              <p:nvPr/>
            </p:nvSpPr>
            <p:spPr>
              <a:xfrm>
                <a:off x="0" y="3323"/>
                <a:ext cx="3741" cy="628"/>
              </a:xfrm>
              <a:prstGeom prst="rect">
                <a:avLst/>
              </a:prstGeom>
              <a:noFill/>
              <a:ln w="9525">
                <a:noFill/>
              </a:ln>
            </p:spPr>
            <p:txBody>
              <a:bodyPr wrap="square" lIns="0" tIns="46990" rIns="0" bIns="46990" anchor="t">
                <a:spAutoFit/>
              </a:bodyPr>
              <a:p>
                <a:pPr algn="ctr"/>
                <a:r>
                  <a:rPr lang="zh-CN" altLang="en-US" sz="2000" b="1" dirty="0">
                    <a:solidFill>
                      <a:srgbClr val="FF0000"/>
                    </a:solidFill>
                    <a:latin typeface="Times New Roman" panose="02020603050405020304" pitchFamily="2" charset="0"/>
                  </a:rPr>
                  <a:t>信息世界</a:t>
                </a:r>
                <a:r>
                  <a:rPr lang="zh-CN" altLang="en-US" sz="2000" b="1" dirty="0">
                    <a:solidFill>
                      <a:srgbClr val="6666FF"/>
                    </a:solidFill>
                    <a:latin typeface="Times New Roman" panose="02020603050405020304" pitchFamily="2" charset="0"/>
                  </a:rPr>
                  <a:t>&amp;</a:t>
                </a:r>
                <a:r>
                  <a:rPr lang="zh-CN" altLang="en-US" sz="2000" b="1" dirty="0">
                    <a:solidFill>
                      <a:srgbClr val="FF0000"/>
                    </a:solidFill>
                    <a:latin typeface="Times New Roman" panose="02020603050405020304" pitchFamily="2" charset="0"/>
                  </a:rPr>
                  <a:t>逻辑模型</a:t>
                </a:r>
                <a:endParaRPr lang="zh-CN" altLang="en-US" sz="2000" b="1" dirty="0">
                  <a:solidFill>
                    <a:srgbClr val="FF0000"/>
                  </a:solidFill>
                  <a:latin typeface="Times New Roman" panose="02020603050405020304" pitchFamily="2" charset="0"/>
                </a:endParaRPr>
              </a:p>
            </p:txBody>
          </p:sp>
        </p:grpSp>
        <p:sp>
          <p:nvSpPr>
            <p:cNvPr id="32797" name="文本框 32797"/>
            <p:cNvSpPr txBox="1"/>
            <p:nvPr/>
          </p:nvSpPr>
          <p:spPr>
            <a:xfrm>
              <a:off x="1248" y="0"/>
              <a:ext cx="1020" cy="410"/>
            </a:xfrm>
            <a:prstGeom prst="rect">
              <a:avLst/>
            </a:prstGeom>
            <a:noFill/>
            <a:ln w="9525">
              <a:noFill/>
            </a:ln>
          </p:spPr>
          <p:txBody>
            <a:bodyPr wrap="square" lIns="90170" tIns="0" rIns="90170" bIns="46990" anchor="t">
              <a:spAutoFit/>
            </a:bodyPr>
            <a:p>
              <a:pPr algn="ctr"/>
              <a:r>
                <a:rPr lang="zh-CN" altLang="en-US" sz="1400" b="1" dirty="0">
                  <a:solidFill>
                    <a:srgbClr val="6666FF"/>
                  </a:solidFill>
                  <a:latin typeface="Arial Unicode MS" panose="020B0604020202020204" charset="-122"/>
                  <a:ea typeface="Arial Unicode MS" panose="020B0604020202020204" charset="-122"/>
                </a:rPr>
                <a:t>DBA</a:t>
              </a:r>
              <a:endParaRPr lang="zh-CN" altLang="en-US" sz="1400" b="1" dirty="0">
                <a:solidFill>
                  <a:srgbClr val="6666FF"/>
                </a:solidFill>
                <a:latin typeface="Arial Unicode MS" panose="020B0604020202020204" charset="-122"/>
                <a:ea typeface="Arial Unicode MS" panose="020B0604020202020204" charset="-122"/>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33794" name="Rectangle 3"/>
          <p:cNvSpPr>
            <a:spLocks noGrp="1"/>
          </p:cNvSpPr>
          <p:nvPr>
            <p:ph idx="4294967295"/>
          </p:nvPr>
        </p:nvSpPr>
        <p:spPr>
          <a:xfrm>
            <a:off x="1752600" y="1600200"/>
            <a:ext cx="6705600" cy="4800600"/>
          </a:xfrm>
        </p:spPr>
        <p:txBody>
          <a:bodyPr wrap="square" anchor="t"/>
          <a:p>
            <a:pPr eaLnBrk="1" hangingPunct="1">
              <a:lnSpc>
                <a:spcPct val="130000"/>
              </a:lnSpc>
              <a:buNone/>
            </a:pPr>
            <a:r>
              <a:rPr lang="en-US" altLang="zh-CN"/>
              <a:t>2.1 </a:t>
            </a:r>
            <a:r>
              <a:rPr lang="zh-CN" altLang="en-US"/>
              <a:t>数据模型的基本概念</a:t>
            </a:r>
            <a:endParaRPr lang="zh-CN" altLang="en-US"/>
          </a:p>
          <a:p>
            <a:pPr eaLnBrk="1" hangingPunct="1">
              <a:lnSpc>
                <a:spcPct val="130000"/>
              </a:lnSpc>
              <a:buNone/>
            </a:pPr>
            <a:r>
              <a:rPr lang="en-US" altLang="zh-CN"/>
              <a:t>2.2 </a:t>
            </a:r>
            <a:r>
              <a:rPr lang="zh-CN" altLang="en-US"/>
              <a:t>数据模型的四个世界</a:t>
            </a:r>
            <a:endParaRPr lang="zh-CN" altLang="en-US"/>
          </a:p>
          <a:p>
            <a:pPr eaLnBrk="1" hangingPunct="1">
              <a:lnSpc>
                <a:spcPct val="130000"/>
              </a:lnSpc>
              <a:buNone/>
            </a:pPr>
            <a:r>
              <a:rPr lang="en-US" altLang="zh-CN"/>
              <a:t>2.3 </a:t>
            </a:r>
            <a:r>
              <a:rPr lang="zh-CN" altLang="en-US">
                <a:solidFill>
                  <a:srgbClr val="FF0000"/>
                </a:solidFill>
              </a:rPr>
              <a:t>概念世界与概念模型</a:t>
            </a:r>
            <a:endParaRPr lang="zh-CN" altLang="en-US">
              <a:solidFill>
                <a:srgbClr val="FF0000"/>
              </a:solidFill>
            </a:endParaRPr>
          </a:p>
          <a:p>
            <a:pPr eaLnBrk="1" hangingPunct="1">
              <a:lnSpc>
                <a:spcPct val="130000"/>
              </a:lnSpc>
              <a:buNone/>
            </a:pPr>
            <a:r>
              <a:rPr lang="en-US" altLang="zh-CN"/>
              <a:t>2.4 </a:t>
            </a:r>
            <a:r>
              <a:rPr lang="zh-CN" altLang="en-US"/>
              <a:t>信息世界与逻辑模型</a:t>
            </a:r>
            <a:endParaRPr lang="zh-CN" altLang="en-US"/>
          </a:p>
          <a:p>
            <a:pPr eaLnBrk="1" hangingPunct="1">
              <a:lnSpc>
                <a:spcPct val="130000"/>
              </a:lnSpc>
              <a:buNone/>
            </a:pPr>
            <a:r>
              <a:rPr lang="en-US" altLang="zh-CN"/>
              <a:t>2.5 </a:t>
            </a:r>
            <a:r>
              <a:rPr lang="zh-CN" altLang="en-US"/>
              <a:t>计算机世界与物理模型</a:t>
            </a:r>
            <a:endParaRPr lang="zh-CN" altLang="en-US"/>
          </a:p>
        </p:txBody>
      </p:sp>
      <p:sp>
        <p:nvSpPr>
          <p:cNvPr id="3379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379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wrap="square" tIns="0" bIns="0" anchor="ctr"/>
          <a:p>
            <a:pPr eaLnBrk="1" hangingPunct="1"/>
            <a:r>
              <a:rPr lang="en-US" altLang="zh-CN"/>
              <a:t>2.3 </a:t>
            </a:r>
            <a:r>
              <a:rPr lang="zh-CN" altLang="en-US"/>
              <a:t>概念世界与概念模型</a:t>
            </a:r>
            <a:endParaRPr lang="zh-CN" altLang="en-US"/>
          </a:p>
        </p:txBody>
      </p:sp>
      <p:sp>
        <p:nvSpPr>
          <p:cNvPr id="34818" name="Rectangle 3"/>
          <p:cNvSpPr>
            <a:spLocks noGrp="1"/>
          </p:cNvSpPr>
          <p:nvPr>
            <p:ph idx="4294967295"/>
          </p:nvPr>
        </p:nvSpPr>
        <p:spPr/>
        <p:txBody>
          <a:bodyPr wrap="square" anchor="t"/>
          <a:p>
            <a:pPr eaLnBrk="1" hangingPunct="1"/>
            <a:r>
              <a:rPr lang="zh-CN" altLang="en-US" sz="2800" dirty="0">
                <a:latin typeface="宋体" panose="02010600030101010101" pitchFamily="2" charset="-122"/>
              </a:rPr>
              <a:t>概念世界是一个较为抽象、概念化的世界，它给出了数据的概念化结构。概念世界一般用概念模型表示。</a:t>
            </a:r>
            <a:endParaRPr lang="zh-CN" altLang="en-US" sz="2800" dirty="0"/>
          </a:p>
          <a:p>
            <a:pPr eaLnBrk="1" hangingPunct="1"/>
            <a:endParaRPr lang="zh-CN" altLang="en-US" sz="2800" dirty="0"/>
          </a:p>
          <a:p>
            <a:pPr eaLnBrk="1" hangingPunct="1"/>
            <a:r>
              <a:rPr lang="zh-CN" altLang="en-US" sz="2800" dirty="0"/>
              <a:t>常用的几种概念模型</a:t>
            </a:r>
            <a:endParaRPr lang="zh-CN" altLang="en-US" sz="2800" dirty="0"/>
          </a:p>
          <a:p>
            <a:pPr lvl="1" eaLnBrk="1" hangingPunct="1"/>
            <a:r>
              <a:rPr lang="zh-CN" altLang="en-US" sz="2800" dirty="0">
                <a:latin typeface="Arial" panose="020B0604020202020204" pitchFamily="34" charset="0"/>
              </a:rPr>
              <a:t>实体-联系（</a:t>
            </a:r>
            <a:r>
              <a:rPr lang="en-US" altLang="x-none" sz="2800" dirty="0">
                <a:latin typeface="Arial" panose="020B0604020202020204" pitchFamily="34" charset="0"/>
              </a:rPr>
              <a:t>E-R）</a:t>
            </a:r>
            <a:r>
              <a:rPr lang="zh-CN" altLang="en-US" sz="2800" dirty="0">
                <a:latin typeface="Arial" panose="020B0604020202020204" pitchFamily="34" charset="0"/>
              </a:rPr>
              <a:t>模型</a:t>
            </a:r>
            <a:endParaRPr lang="zh-CN" altLang="en-US" sz="2800" dirty="0">
              <a:latin typeface="Arial" panose="020B0604020202020204" pitchFamily="34" charset="0"/>
            </a:endParaRPr>
          </a:p>
          <a:p>
            <a:pPr lvl="1" eaLnBrk="1" hangingPunct="1"/>
            <a:r>
              <a:rPr lang="zh-CN" altLang="en-US" sz="2800" dirty="0">
                <a:latin typeface="Arial" panose="020B0604020202020204" pitchFamily="34" charset="0"/>
              </a:rPr>
              <a:t>扩充的实体-联系（</a:t>
            </a:r>
            <a:r>
              <a:rPr lang="en-US" altLang="x-none" sz="2800" dirty="0">
                <a:latin typeface="Arial" panose="020B0604020202020204" pitchFamily="34" charset="0"/>
              </a:rPr>
              <a:t>EE-R）</a:t>
            </a:r>
            <a:r>
              <a:rPr lang="zh-CN" altLang="en-US" sz="2800" dirty="0">
                <a:latin typeface="Arial" panose="020B0604020202020204" pitchFamily="34" charset="0"/>
              </a:rPr>
              <a:t>模型</a:t>
            </a:r>
            <a:endParaRPr lang="zh-CN" altLang="en-US" sz="2800" dirty="0">
              <a:latin typeface="Arial" panose="020B0604020202020204" pitchFamily="34" charset="0"/>
            </a:endParaRPr>
          </a:p>
          <a:p>
            <a:pPr lvl="1" eaLnBrk="1" hangingPunct="1"/>
            <a:r>
              <a:rPr lang="zh-CN" altLang="en-US" sz="2800" dirty="0">
                <a:latin typeface="Arial" panose="020B0604020202020204" pitchFamily="34" charset="0"/>
              </a:rPr>
              <a:t>面向对象模型</a:t>
            </a:r>
            <a:endParaRPr lang="zh-CN" altLang="en-US" sz="2800" dirty="0">
              <a:latin typeface="Arial" panose="020B0604020202020204" pitchFamily="34" charset="0"/>
            </a:endParaRPr>
          </a:p>
          <a:p>
            <a:pPr lvl="1" eaLnBrk="1" hangingPunct="1"/>
            <a:r>
              <a:rPr lang="zh-CN" altLang="en-US" sz="2800" dirty="0">
                <a:latin typeface="Arial" panose="020B0604020202020204" pitchFamily="34" charset="0"/>
              </a:rPr>
              <a:t>谓词模型</a:t>
            </a:r>
            <a:endParaRPr lang="zh-CN" altLang="en-US" sz="2800" dirty="0">
              <a:latin typeface="Arial" panose="020B0604020202020204" pitchFamily="34" charset="0"/>
            </a:endParaRPr>
          </a:p>
        </p:txBody>
      </p:sp>
      <p:sp>
        <p:nvSpPr>
          <p:cNvPr id="348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48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4822" name="AutoShape 4"/>
          <p:cNvSpPr/>
          <p:nvPr/>
        </p:nvSpPr>
        <p:spPr>
          <a:xfrm>
            <a:off x="4498975" y="4724400"/>
            <a:ext cx="4568825" cy="2070100"/>
          </a:xfrm>
          <a:prstGeom prst="cloudCallout">
            <a:avLst>
              <a:gd name="adj1" fmla="val -25537"/>
              <a:gd name="adj2" fmla="val -55829"/>
            </a:avLst>
          </a:prstGeom>
          <a:solidFill>
            <a:srgbClr val="CCFFFF"/>
          </a:solidFill>
          <a:ln w="9525" cap="flat" cmpd="sng">
            <a:solidFill>
              <a:schemeClr val="tx1"/>
            </a:solidFill>
            <a:prstDash val="solid"/>
            <a:round/>
            <a:headEnd type="none" w="med" len="med"/>
            <a:tailEnd type="none" w="med" len="med"/>
          </a:ln>
        </p:spPr>
        <p:txBody>
          <a:bodyPr anchor="t">
            <a:spAutoFit/>
          </a:bodyPr>
          <a:p>
            <a:pPr algn="ctr"/>
            <a:r>
              <a:rPr lang="zh-CN" altLang="en-US" sz="2800" b="1" dirty="0">
                <a:latin typeface="Times New Roman" panose="02020603050405020304" pitchFamily="2" charset="0"/>
              </a:rPr>
              <a:t>这是一个位于</a:t>
            </a:r>
            <a:r>
              <a:rPr lang="en-US" altLang="x-none" sz="2800" b="1" dirty="0">
                <a:latin typeface="Times New Roman" panose="02020603050405020304" pitchFamily="2" charset="0"/>
              </a:rPr>
              <a:t>E-R</a:t>
            </a:r>
            <a:r>
              <a:rPr lang="zh-CN" altLang="en-US" sz="2800" b="1" dirty="0">
                <a:latin typeface="Times New Roman" panose="02020603050405020304" pitchFamily="2" charset="0"/>
              </a:rPr>
              <a:t>模型与面向对象模型之间的一种模型</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35843" name="Rectangle 3"/>
          <p:cNvSpPr>
            <a:spLocks noGrp="1"/>
          </p:cNvSpPr>
          <p:nvPr>
            <p:ph idx="1"/>
          </p:nvPr>
        </p:nvSpPr>
        <p:spPr>
          <a:xfrm>
            <a:off x="685800" y="838200"/>
            <a:ext cx="7772400" cy="3022600"/>
          </a:xfrm>
        </p:spPr>
        <p:txBody>
          <a:bodyPr vert="horz" wrap="square" anchor="t"/>
          <a:p>
            <a:pPr lvl="0" eaLnBrk="1" fontAlgn="base" hangingPunct="1"/>
            <a:r>
              <a:rPr lang="zh-CN" altLang="en-US" strike="noStrike" noProof="1" dirty="0"/>
              <a:t>实体-联系模型</a:t>
            </a:r>
            <a:endParaRPr lang="zh-CN" altLang="en-US" strike="noStrike" noProof="1" dirty="0"/>
          </a:p>
          <a:p>
            <a:pPr lvl="1" eaLnBrk="1" fontAlgn="base" hangingPunct="1"/>
            <a:r>
              <a:rPr lang="en-US" altLang="x-none" strike="noStrike" noProof="1" dirty="0"/>
              <a:t>Entity-Relationship model，</a:t>
            </a:r>
            <a:r>
              <a:rPr lang="zh-CN" altLang="en-US" strike="noStrike" noProof="1" dirty="0"/>
              <a:t>简称</a:t>
            </a:r>
            <a:r>
              <a:rPr lang="en-US" altLang="x-none" strike="noStrike" noProof="1" dirty="0"/>
              <a:t>E-R</a:t>
            </a:r>
            <a:r>
              <a:rPr lang="zh-CN" altLang="en-US" strike="noStrike" noProof="1" dirty="0"/>
              <a:t>模型</a:t>
            </a:r>
            <a:endParaRPr lang="zh-CN" altLang="en-US" strike="noStrike" noProof="1" dirty="0"/>
          </a:p>
          <a:p>
            <a:pPr lvl="1" eaLnBrk="1" fontAlgn="base" hangingPunct="1"/>
            <a:r>
              <a:rPr lang="zh-CN" altLang="en-US" strike="noStrike" noProof="1" dirty="0"/>
              <a:t>这是一种概念化的模型，它将现实世界的要求转化成实体、联系、属性等基本概念及它们之间的两种基本关系，并且用一种较为简单的图表示，称</a:t>
            </a:r>
            <a:r>
              <a:rPr lang="en-US" altLang="x-none" strike="noStrike" noProof="1" dirty="0">
                <a:solidFill>
                  <a:srgbClr val="FF0000"/>
                </a:solidFill>
                <a:effectLst>
                  <a:outerShdw blurRad="38100" dist="38100" dir="2700000">
                    <a:srgbClr val="000000"/>
                  </a:outerShdw>
                </a:effectLst>
              </a:rPr>
              <a:t>E-R</a:t>
            </a:r>
            <a:r>
              <a:rPr lang="zh-CN" altLang="en-US" strike="noStrike" noProof="1" dirty="0">
                <a:solidFill>
                  <a:srgbClr val="FF0000"/>
                </a:solidFill>
                <a:effectLst>
                  <a:outerShdw blurRad="38100" dist="38100" dir="2700000">
                    <a:srgbClr val="000000"/>
                  </a:outerShdw>
                </a:effectLst>
              </a:rPr>
              <a:t>图 </a:t>
            </a:r>
            <a:r>
              <a:rPr lang="zh-CN" altLang="en-US" strike="noStrike" noProof="1" dirty="0"/>
              <a:t>(</a:t>
            </a:r>
            <a:r>
              <a:rPr lang="en-US" altLang="x-none" strike="noStrike" noProof="1" dirty="0"/>
              <a:t>Entity-Relationship diagram)</a:t>
            </a:r>
            <a:endParaRPr lang="en-US" altLang="x-none" strike="noStrike" noProof="1"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584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 name="文本框 35845"/>
          <p:cNvSpPr txBox="1"/>
          <p:nvPr/>
        </p:nvSpPr>
        <p:spPr>
          <a:xfrm>
            <a:off x="0" y="6453188"/>
            <a:ext cx="6121400" cy="398462"/>
          </a:xfrm>
          <a:prstGeom prst="rect">
            <a:avLst/>
          </a:prstGeom>
          <a:solidFill>
            <a:schemeClr val="bg1"/>
          </a:solidFill>
          <a:ln w="9525">
            <a:noFill/>
          </a:ln>
        </p:spPr>
        <p:txBody>
          <a:bodyPr wrap="square" lIns="90170" tIns="46990" rIns="90170" bIns="46990" anchor="t">
            <a:spAutoFit/>
          </a:bodyPr>
          <a:p>
            <a:pPr algn="ctr"/>
            <a:r>
              <a:rPr lang="en-US" altLang="zh-CN" sz="2000" b="1">
                <a:latin typeface="Times New Roman" panose="02020603050405020304" pitchFamily="2" charset="0"/>
                <a:hlinkClick r:id="rId1"/>
              </a:rPr>
              <a:t>http://en.wikipedia.org/wiki/Entity-relationship_model</a:t>
            </a:r>
            <a:endParaRPr lang="en-US" altLang="zh-CN" sz="2000" b="1">
              <a:latin typeface="Times New Roman" panose="02020603050405020304" pitchFamily="2" charset="0"/>
            </a:endParaRPr>
          </a:p>
        </p:txBody>
      </p:sp>
      <p:sp>
        <p:nvSpPr>
          <p:cNvPr id="35847" name="内容占位符 2"/>
          <p:cNvSpPr>
            <a:spLocks noGrp="1"/>
          </p:cNvSpPr>
          <p:nvPr/>
        </p:nvSpPr>
        <p:spPr>
          <a:xfrm>
            <a:off x="457200" y="3981450"/>
            <a:ext cx="8229600" cy="2184400"/>
          </a:xfrm>
          <a:prstGeom prst="rect">
            <a:avLst/>
          </a:prstGeom>
          <a:noFill/>
          <a:ln w="9525">
            <a:noFill/>
          </a:ln>
        </p:spPr>
        <p:txBody>
          <a:bodyPr wrap="square" anchor="t"/>
          <a:p>
            <a:pPr marL="342900" indent="-342900" eaLnBrk="0" hangingPunct="0">
              <a:spcBef>
                <a:spcPct val="20000"/>
              </a:spcBef>
              <a:buFont typeface="Wingdings" panose="05000000000000000000" pitchFamily="2" charset="2"/>
              <a:buChar char="q"/>
            </a:pPr>
            <a:r>
              <a:rPr lang="en-US" altLang="x-none" b="1" dirty="0">
                <a:solidFill>
                  <a:schemeClr val="accent2"/>
                </a:solidFill>
                <a:latin typeface="Times New Roman" panose="02020603050405020304" pitchFamily="2" charset="0"/>
              </a:rPr>
              <a:t>Entity-Relationship Model</a:t>
            </a:r>
            <a:endParaRPr lang="en-US" altLang="x-none" b="1" dirty="0">
              <a:solidFill>
                <a:schemeClr val="accent2"/>
              </a:solidFill>
              <a:latin typeface="Times New Roman" panose="02020603050405020304" pitchFamily="2" charset="0"/>
            </a:endParaRPr>
          </a:p>
          <a:p>
            <a:pPr marL="742950" lvl="1" indent="-285750" algn="l" eaLnBrk="0" fontAlgn="base" latinLnBrk="0" hangingPunct="0">
              <a:lnSpc>
                <a:spcPct val="100000"/>
              </a:lnSpc>
              <a:spcBef>
                <a:spcPct val="20000"/>
              </a:spcBef>
              <a:spcAft>
                <a:spcPct val="0"/>
              </a:spcAft>
              <a:buClrTx/>
              <a:buFont typeface="Wingdings" panose="05000000000000000000" pitchFamily="2" charset="2"/>
              <a:buChar char="Ø"/>
            </a:pPr>
            <a:r>
              <a:rPr lang="en-US" altLang="x-none" sz="2400" b="1" i="1" u="none" baseline="0" dirty="0">
                <a:solidFill>
                  <a:schemeClr val="tx1"/>
                </a:solidFill>
                <a:latin typeface="Times New Roman" panose="02020603050405020304" pitchFamily="2" charset="0"/>
              </a:rPr>
              <a:t>Proposed by Peter Chen (1976):</a:t>
            </a:r>
            <a:endParaRPr lang="en-US" altLang="x-none" sz="2400" b="1" i="1" u="none" baseline="0" dirty="0">
              <a:solidFill>
                <a:schemeClr val="tx1"/>
              </a:solidFill>
              <a:latin typeface="Times New Roman" panose="02020603050405020304" pitchFamily="2" charset="0"/>
            </a:endParaRPr>
          </a:p>
          <a:p>
            <a:pPr marL="857250" lvl="2" indent="0" algn="l" eaLnBrk="0" fontAlgn="base" latinLnBrk="0" hangingPunct="0">
              <a:lnSpc>
                <a:spcPct val="100000"/>
              </a:lnSpc>
              <a:spcBef>
                <a:spcPct val="20000"/>
              </a:spcBef>
              <a:spcAft>
                <a:spcPct val="0"/>
              </a:spcAft>
              <a:buClrTx/>
              <a:buFont typeface="Wingdings" panose="05000000000000000000" pitchFamily="2" charset="2"/>
              <a:buNone/>
            </a:pPr>
            <a:r>
              <a:rPr lang="en-US" altLang="x-none" sz="2400" b="1" i="1" u="sng" baseline="0" dirty="0">
                <a:solidFill>
                  <a:srgbClr val="2D2DB9"/>
                </a:solidFill>
                <a:latin typeface="Times New Roman" panose="02020603050405020304" pitchFamily="2" charset="0"/>
              </a:rPr>
              <a:t>The Entity-Relationship Model: Toward a Unified View of Data</a:t>
            </a:r>
            <a:endParaRPr lang="en-US" altLang="x-none" sz="2400" b="1" i="1" u="none" baseline="0" dirty="0">
              <a:solidFill>
                <a:schemeClr val="accent2"/>
              </a:solidFill>
              <a:latin typeface="Times New Roman" panose="02020603050405020304" pitchFamily="2" charset="0"/>
            </a:endParaRPr>
          </a:p>
          <a:p>
            <a:pPr marL="342900" indent="-342900" eaLnBrk="0" hangingPunct="0">
              <a:spcBef>
                <a:spcPct val="20000"/>
              </a:spcBef>
              <a:buFont typeface="Wingdings" panose="05000000000000000000" pitchFamily="2" charset="2"/>
              <a:buChar char="q"/>
            </a:pPr>
            <a:r>
              <a:rPr lang="en-US" altLang="x-none" b="1" dirty="0">
                <a:solidFill>
                  <a:schemeClr val="accent2"/>
                </a:solidFill>
                <a:latin typeface="Times New Roman" panose="02020603050405020304" pitchFamily="2" charset="0"/>
              </a:rPr>
              <a:t>Peter Chen (</a:t>
            </a:r>
            <a:r>
              <a:rPr lang="en-US" altLang="x-none" b="1" dirty="0">
                <a:solidFill>
                  <a:schemeClr val="accent2"/>
                </a:solidFill>
                <a:latin typeface="Times New Roman" panose="02020603050405020304" pitchFamily="2" charset="0"/>
                <a:hlinkClick r:id="rId2"/>
              </a:rPr>
              <a:t>Pin-shan Chen</a:t>
            </a:r>
            <a:r>
              <a:rPr lang="en-US" altLang="x-none" b="1" dirty="0">
                <a:solidFill>
                  <a:schemeClr val="accent2"/>
                </a:solidFill>
                <a:latin typeface="Times New Roman" panose="02020603050405020304" pitchFamily="2" charset="0"/>
              </a:rPr>
              <a:t>)</a:t>
            </a:r>
            <a:endParaRPr lang="zh-CN" altLang="en-US" b="1" dirty="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anim calcmode="lin" valueType="num">
                                      <p:cBhvr additive="base">
                                        <p:cTn id="7" dur="500" fill="hold"/>
                                        <p:tgtEl>
                                          <p:spTgt spid="35847"/>
                                        </p:tgtEl>
                                        <p:attrNameLst>
                                          <p:attrName>ppt_x</p:attrName>
                                        </p:attrNameLst>
                                      </p:cBhvr>
                                      <p:tavLst>
                                        <p:tav tm="0">
                                          <p:val>
                                            <p:strVal val="#ppt_x"/>
                                          </p:val>
                                        </p:tav>
                                        <p:tav tm="100000">
                                          <p:val>
                                            <p:strVal val="#ppt_x"/>
                                          </p:val>
                                        </p:tav>
                                      </p:tavLst>
                                    </p:anim>
                                    <p:anim calcmode="lin" valueType="num">
                                      <p:cBhvr additive="base">
                                        <p:cTn id="8" dur="500" fill="hold"/>
                                        <p:tgtEl>
                                          <p:spTgt spid="35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36867" name="Rectangle 3"/>
          <p:cNvSpPr>
            <a:spLocks noGrp="1"/>
          </p:cNvSpPr>
          <p:nvPr>
            <p:ph idx="4294967295"/>
          </p:nvPr>
        </p:nvSpPr>
        <p:spPr/>
        <p:txBody>
          <a:bodyPr wrap="square" anchor="t"/>
          <a:p>
            <a:pPr eaLnBrk="1" hangingPunct="1">
              <a:lnSpc>
                <a:spcPct val="110000"/>
              </a:lnSpc>
            </a:pPr>
            <a:r>
              <a:rPr lang="zh-CN" altLang="en-US" dirty="0"/>
              <a:t>实体-联系模型中的基本概念</a:t>
            </a:r>
            <a:endParaRPr lang="zh-CN" altLang="en-US" dirty="0"/>
          </a:p>
          <a:p>
            <a:pPr lvl="1" eaLnBrk="1" hangingPunct="1">
              <a:lnSpc>
                <a:spcPct val="110000"/>
              </a:lnSpc>
            </a:pPr>
            <a:r>
              <a:rPr lang="en-US" altLang="x-none" dirty="0"/>
              <a:t>最核心的</a:t>
            </a:r>
            <a:r>
              <a:rPr lang="zh-CN" altLang="en-US" dirty="0"/>
              <a:t>三个概念</a:t>
            </a:r>
            <a:endParaRPr lang="zh-CN" altLang="en-US" dirty="0"/>
          </a:p>
          <a:p>
            <a:pPr lvl="3" eaLnBrk="1" hangingPunct="1">
              <a:lnSpc>
                <a:spcPct val="110000"/>
              </a:lnSpc>
            </a:pPr>
            <a:r>
              <a:rPr lang="zh-CN" altLang="en-US" dirty="0">
                <a:solidFill>
                  <a:srgbClr val="FF0000"/>
                </a:solidFill>
              </a:rPr>
              <a:t>实体 </a:t>
            </a:r>
            <a:r>
              <a:rPr lang="zh-CN" altLang="en-US" dirty="0"/>
              <a:t>Entity</a:t>
            </a:r>
            <a:endParaRPr lang="zh-CN" altLang="en-US" dirty="0"/>
          </a:p>
          <a:p>
            <a:pPr lvl="3" eaLnBrk="1" hangingPunct="1">
              <a:lnSpc>
                <a:spcPct val="110000"/>
              </a:lnSpc>
            </a:pPr>
            <a:r>
              <a:rPr lang="zh-CN" altLang="en-US" dirty="0">
                <a:solidFill>
                  <a:srgbClr val="FF0000"/>
                </a:solidFill>
              </a:rPr>
              <a:t>属性 </a:t>
            </a:r>
            <a:r>
              <a:rPr lang="zh-CN" altLang="en-US" dirty="0"/>
              <a:t>Attribute</a:t>
            </a:r>
            <a:r>
              <a:rPr lang="zh-CN" altLang="en-US" dirty="0">
                <a:solidFill>
                  <a:srgbClr val="FF0000"/>
                </a:solidFill>
              </a:rPr>
              <a:t>                </a:t>
            </a:r>
            <a:endParaRPr lang="zh-CN" altLang="en-US" dirty="0">
              <a:solidFill>
                <a:srgbClr val="FF0000"/>
              </a:solidFill>
            </a:endParaRPr>
          </a:p>
          <a:p>
            <a:pPr lvl="3" eaLnBrk="1" hangingPunct="1">
              <a:lnSpc>
                <a:spcPct val="110000"/>
              </a:lnSpc>
            </a:pPr>
            <a:r>
              <a:rPr lang="zh-CN" altLang="en-US" dirty="0">
                <a:solidFill>
                  <a:srgbClr val="FF0000"/>
                </a:solidFill>
              </a:rPr>
              <a:t>联系 </a:t>
            </a:r>
            <a:r>
              <a:rPr lang="zh-CN" altLang="en-US" dirty="0"/>
              <a:t>Relationship</a:t>
            </a:r>
            <a:endParaRPr lang="zh-CN" altLang="en-US" dirty="0"/>
          </a:p>
          <a:p>
            <a:pPr lvl="1" eaLnBrk="1" hangingPunct="1">
              <a:lnSpc>
                <a:spcPct val="110000"/>
              </a:lnSpc>
            </a:pPr>
            <a:r>
              <a:rPr lang="zh-CN" altLang="en-US" dirty="0"/>
              <a:t>其他</a:t>
            </a:r>
            <a:endParaRPr lang="en-US" altLang="x-none" dirty="0"/>
          </a:p>
          <a:p>
            <a:pPr lvl="2" eaLnBrk="1" hangingPunct="1">
              <a:lnSpc>
                <a:spcPct val="110000"/>
              </a:lnSpc>
            </a:pPr>
            <a:r>
              <a:rPr lang="zh-CN" altLang="en-US" dirty="0"/>
              <a:t>实体型 Entity Type，实体集 Entity Set</a:t>
            </a:r>
            <a:endParaRPr lang="zh-CN" altLang="en-US" dirty="0"/>
          </a:p>
          <a:p>
            <a:pPr lvl="2" eaLnBrk="1" hangingPunct="1">
              <a:lnSpc>
                <a:spcPct val="110000"/>
              </a:lnSpc>
            </a:pPr>
            <a:r>
              <a:rPr lang="zh-CN" altLang="en-US" dirty="0"/>
              <a:t>属性的域 Domain</a:t>
            </a:r>
            <a:endParaRPr lang="zh-CN" altLang="en-US" dirty="0"/>
          </a:p>
          <a:p>
            <a:pPr lvl="2" eaLnBrk="1" hangingPunct="1">
              <a:lnSpc>
                <a:spcPct val="110000"/>
              </a:lnSpc>
            </a:pPr>
            <a:r>
              <a:rPr lang="zh-CN" altLang="en-US" dirty="0"/>
              <a:t>关键字/码/键 Key</a:t>
            </a:r>
            <a:endParaRPr lang="zh-CN" altLang="en-US" dirty="0"/>
          </a:p>
          <a:p>
            <a:pPr lvl="2" eaLnBrk="1" hangingPunct="1">
              <a:lnSpc>
                <a:spcPct val="110000"/>
              </a:lnSpc>
            </a:pPr>
            <a:r>
              <a:rPr lang="zh-CN" altLang="en-US" dirty="0"/>
              <a:t>联系的元/度 Degree，函数对应关系</a:t>
            </a:r>
            <a:endParaRPr lang="zh-CN" altLang="en-US" dirty="0"/>
          </a:p>
          <a:p>
            <a:pPr lvl="2" eaLnBrk="1" hangingPunct="1">
              <a:lnSpc>
                <a:spcPct val="110000"/>
              </a:lnSpc>
            </a:pPr>
            <a:r>
              <a:rPr lang="zh-CN" altLang="en-US" dirty="0"/>
              <a:t>实体与联系之间的‘参与’ Participation</a:t>
            </a:r>
            <a:endParaRPr lang="zh-CN" altLang="en-US"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pPr eaLnBrk="0" hangingPunct="0"/>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6869" name="灯片编号占位符 4"/>
          <p:cNvSpPr txBox="1">
            <a:spLocks noGrp="1"/>
          </p:cNvSpPr>
          <p:nvPr/>
        </p:nvSpPr>
        <p:spPr>
          <a:xfrm>
            <a:off x="7162800" y="6553200"/>
            <a:ext cx="1905000" cy="228600"/>
          </a:xfrm>
          <a:prstGeom prst="rect">
            <a:avLst/>
          </a:prstGeom>
          <a:noFill/>
          <a:ln w="9525">
            <a:noFill/>
          </a:ln>
        </p:spPr>
        <p:txBody>
          <a:bodyPr/>
          <a:p>
            <a:pPr algn="r" eaLnBrk="0" hangingPunct="0"/>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charRg st="78" end="81"/>
                                            </p:txEl>
                                          </p:spTgt>
                                        </p:tgtEl>
                                        <p:attrNameLst>
                                          <p:attrName>style.visibility</p:attrName>
                                        </p:attrNameLst>
                                      </p:cBhvr>
                                      <p:to>
                                        <p:strVal val="visible"/>
                                      </p:to>
                                    </p:set>
                                    <p:animEffect transition="in" filter="blinds(horizontal)">
                                      <p:cBhvr>
                                        <p:cTn id="7" dur="500"/>
                                        <p:tgtEl>
                                          <p:spTgt spid="36867">
                                            <p:txEl>
                                              <p:charRg st="78" end="8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7">
                                            <p:txEl>
                                              <p:charRg st="81" end="112"/>
                                            </p:txEl>
                                          </p:spTgt>
                                        </p:tgtEl>
                                        <p:attrNameLst>
                                          <p:attrName>style.visibility</p:attrName>
                                        </p:attrNameLst>
                                      </p:cBhvr>
                                      <p:to>
                                        <p:strVal val="visible"/>
                                      </p:to>
                                    </p:set>
                                    <p:animEffect transition="in" filter="blinds(horizontal)">
                                      <p:cBhvr>
                                        <p:cTn id="10" dur="500"/>
                                        <p:tgtEl>
                                          <p:spTgt spid="36867">
                                            <p:txEl>
                                              <p:charRg st="81" end="1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867">
                                            <p:txEl>
                                              <p:charRg st="112" end="124"/>
                                            </p:txEl>
                                          </p:spTgt>
                                        </p:tgtEl>
                                        <p:attrNameLst>
                                          <p:attrName>style.visibility</p:attrName>
                                        </p:attrNameLst>
                                      </p:cBhvr>
                                      <p:to>
                                        <p:strVal val="visible"/>
                                      </p:to>
                                    </p:set>
                                    <p:animEffect transition="in" filter="blinds(horizontal)">
                                      <p:cBhvr>
                                        <p:cTn id="13" dur="500"/>
                                        <p:tgtEl>
                                          <p:spTgt spid="36867">
                                            <p:txEl>
                                              <p:charRg st="112" end="12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6867">
                                            <p:txEl>
                                              <p:charRg st="124" end="136"/>
                                            </p:txEl>
                                          </p:spTgt>
                                        </p:tgtEl>
                                        <p:attrNameLst>
                                          <p:attrName>style.visibility</p:attrName>
                                        </p:attrNameLst>
                                      </p:cBhvr>
                                      <p:to>
                                        <p:strVal val="visible"/>
                                      </p:to>
                                    </p:set>
                                    <p:animEffect transition="in" filter="blinds(horizontal)">
                                      <p:cBhvr>
                                        <p:cTn id="16" dur="500"/>
                                        <p:tgtEl>
                                          <p:spTgt spid="36867">
                                            <p:txEl>
                                              <p:charRg st="124" end="13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6867">
                                            <p:txEl>
                                              <p:charRg st="136" end="157"/>
                                            </p:txEl>
                                          </p:spTgt>
                                        </p:tgtEl>
                                        <p:attrNameLst>
                                          <p:attrName>style.visibility</p:attrName>
                                        </p:attrNameLst>
                                      </p:cBhvr>
                                      <p:to>
                                        <p:strVal val="visible"/>
                                      </p:to>
                                    </p:set>
                                    <p:animEffect transition="in" filter="blinds(horizontal)">
                                      <p:cBhvr>
                                        <p:cTn id="19" dur="500"/>
                                        <p:tgtEl>
                                          <p:spTgt spid="36867">
                                            <p:txEl>
                                              <p:charRg st="136" end="15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6867">
                                            <p:txEl>
                                              <p:charRg st="157" end="184"/>
                                            </p:txEl>
                                          </p:spTgt>
                                        </p:tgtEl>
                                        <p:attrNameLst>
                                          <p:attrName>style.visibility</p:attrName>
                                        </p:attrNameLst>
                                      </p:cBhvr>
                                      <p:to>
                                        <p:strVal val="visible"/>
                                      </p:to>
                                    </p:set>
                                    <p:animEffect transition="in" filter="blinds(horizontal)">
                                      <p:cBhvr>
                                        <p:cTn id="22" dur="500"/>
                                        <p:tgtEl>
                                          <p:spTgt spid="36867">
                                            <p:txEl>
                                              <p:charRg st="157"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37890"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789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3"/>
          <p:cNvSpPr/>
          <p:nvPr/>
        </p:nvSpPr>
        <p:spPr>
          <a:xfrm>
            <a:off x="684213" y="1628775"/>
            <a:ext cx="3816350" cy="2160588"/>
          </a:xfrm>
          <a:prstGeom prst="rect">
            <a:avLst/>
          </a:prstGeom>
          <a:noFill/>
          <a:ln w="9525">
            <a:noFill/>
          </a:ln>
        </p:spPr>
        <p:txBody>
          <a:bodyPr anchor="t"/>
          <a:p>
            <a:pPr marL="342900" indent="-342900">
              <a:lnSpc>
                <a:spcPct val="120000"/>
              </a:lnSpc>
              <a:spcBef>
                <a:spcPct val="20000"/>
              </a:spcBef>
              <a:buFont typeface="Wingdings" panose="05000000000000000000" pitchFamily="2" charset="2"/>
              <a:buChar char="q"/>
            </a:pPr>
            <a:r>
              <a:rPr lang="en-US" altLang="x-none" b="1" dirty="0">
                <a:solidFill>
                  <a:schemeClr val="accent2"/>
                </a:solidFill>
                <a:latin typeface="Times New Roman" panose="02020603050405020304" pitchFamily="2" charset="0"/>
              </a:rPr>
              <a:t>E-R</a:t>
            </a:r>
            <a:r>
              <a:rPr lang="zh-CN" altLang="en-US" b="1" dirty="0">
                <a:solidFill>
                  <a:schemeClr val="accent2"/>
                </a:solidFill>
                <a:latin typeface="Times New Roman" panose="02020603050405020304" pitchFamily="2" charset="0"/>
              </a:rPr>
              <a:t>模型中的基本概念</a:t>
            </a:r>
            <a:endParaRPr lang="zh-CN" altLang="en-US" b="1" dirty="0">
              <a:solidFill>
                <a:schemeClr val="accent2"/>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400" b="1" i="1" u="none" baseline="0" dirty="0">
                <a:solidFill>
                  <a:schemeClr val="tx1"/>
                </a:solidFill>
                <a:latin typeface="Times New Roman" panose="02020603050405020304" pitchFamily="2" charset="0"/>
              </a:rPr>
              <a:t>实体</a:t>
            </a:r>
            <a:endParaRPr lang="zh-CN" altLang="en-US" sz="2400" b="1" i="1" u="none" baseline="0" dirty="0">
              <a:solidFill>
                <a:schemeClr val="tx1"/>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400" b="1" i="1" u="none" baseline="0" dirty="0">
                <a:solidFill>
                  <a:schemeClr val="tx1"/>
                </a:solidFill>
                <a:latin typeface="Times New Roman" panose="02020603050405020304" pitchFamily="2" charset="0"/>
              </a:rPr>
              <a:t>属性                </a:t>
            </a:r>
            <a:endParaRPr lang="zh-CN" altLang="en-US" sz="2400" b="1" i="1" u="none" baseline="0" dirty="0">
              <a:solidFill>
                <a:schemeClr val="tx1"/>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400" b="1" i="1" u="none" baseline="0" dirty="0">
                <a:solidFill>
                  <a:schemeClr val="tx1"/>
                </a:solidFill>
                <a:latin typeface="Times New Roman" panose="02020603050405020304" pitchFamily="2" charset="0"/>
              </a:rPr>
              <a:t>联系</a:t>
            </a:r>
            <a:endParaRPr lang="zh-CN" altLang="en-US" sz="2400" b="1" i="1" u="none" baseline="0" dirty="0">
              <a:solidFill>
                <a:schemeClr val="tx1"/>
              </a:solidFill>
              <a:latin typeface="Times New Roman" panose="02020603050405020304" pitchFamily="2" charset="0"/>
            </a:endParaRPr>
          </a:p>
        </p:txBody>
      </p:sp>
      <p:sp>
        <p:nvSpPr>
          <p:cNvPr id="37894" name="Rectangle 3"/>
          <p:cNvSpPr/>
          <p:nvPr/>
        </p:nvSpPr>
        <p:spPr>
          <a:xfrm>
            <a:off x="4787900" y="1628775"/>
            <a:ext cx="3816350" cy="2160588"/>
          </a:xfrm>
          <a:prstGeom prst="rect">
            <a:avLst/>
          </a:prstGeom>
          <a:noFill/>
          <a:ln w="9525">
            <a:noFill/>
          </a:ln>
        </p:spPr>
        <p:txBody>
          <a:bodyPr anchor="t"/>
          <a:p>
            <a:pPr marL="342900" indent="-342900">
              <a:lnSpc>
                <a:spcPct val="120000"/>
              </a:lnSpc>
              <a:spcBef>
                <a:spcPct val="20000"/>
              </a:spcBef>
              <a:buFont typeface="Wingdings" panose="05000000000000000000" pitchFamily="2" charset="2"/>
              <a:buChar char="q"/>
            </a:pPr>
            <a:r>
              <a:rPr lang="en-US" altLang="x-none" b="1" dirty="0">
                <a:solidFill>
                  <a:schemeClr val="accent2"/>
                </a:solidFill>
                <a:latin typeface="Times New Roman" panose="02020603050405020304" pitchFamily="2" charset="0"/>
              </a:rPr>
              <a:t>E-R</a:t>
            </a:r>
            <a:r>
              <a:rPr lang="zh-CN" altLang="en-US" b="1" dirty="0">
                <a:solidFill>
                  <a:schemeClr val="accent2"/>
                </a:solidFill>
                <a:latin typeface="Times New Roman" panose="02020603050405020304" pitchFamily="2" charset="0"/>
              </a:rPr>
              <a:t>图中的基本符号</a:t>
            </a:r>
            <a:endParaRPr lang="zh-CN" altLang="en-US" b="1" dirty="0">
              <a:solidFill>
                <a:schemeClr val="accent2"/>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400" b="1" i="1" u="none" baseline="0" dirty="0">
                <a:solidFill>
                  <a:schemeClr val="tx1"/>
                </a:solidFill>
                <a:latin typeface="Times New Roman" panose="02020603050405020304" pitchFamily="2" charset="0"/>
              </a:rPr>
              <a:t>矩形</a:t>
            </a:r>
            <a:endParaRPr lang="zh-CN" altLang="en-US" sz="2400" b="1" i="1" u="none" baseline="0" dirty="0">
              <a:solidFill>
                <a:schemeClr val="tx1"/>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400" b="1" i="1" u="none" baseline="0" dirty="0">
                <a:solidFill>
                  <a:schemeClr val="tx1"/>
                </a:solidFill>
                <a:latin typeface="Times New Roman" panose="02020603050405020304" pitchFamily="2" charset="0"/>
              </a:rPr>
              <a:t>椭圆形                </a:t>
            </a:r>
            <a:endParaRPr lang="zh-CN" altLang="en-US" sz="2400" b="1" i="1" u="none" baseline="0" dirty="0">
              <a:solidFill>
                <a:schemeClr val="tx1"/>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400" b="1" i="1" u="none" baseline="0" dirty="0">
                <a:solidFill>
                  <a:schemeClr val="tx1"/>
                </a:solidFill>
                <a:latin typeface="Times New Roman" panose="02020603050405020304" pitchFamily="2" charset="0"/>
              </a:rPr>
              <a:t>菱形</a:t>
            </a:r>
            <a:endParaRPr lang="zh-CN" altLang="en-US" sz="2400" b="1" i="1" u="none" baseline="0" dirty="0">
              <a:solidFill>
                <a:schemeClr val="tx1"/>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38914" name="Rectangle 3"/>
          <p:cNvSpPr>
            <a:spLocks noGrp="1"/>
          </p:cNvSpPr>
          <p:nvPr>
            <p:ph idx="4294967295"/>
          </p:nvPr>
        </p:nvSpPr>
        <p:spPr>
          <a:xfrm>
            <a:off x="684213" y="836613"/>
            <a:ext cx="7772400" cy="576262"/>
          </a:xfrm>
        </p:spPr>
        <p:txBody>
          <a:bodyPr wrap="square" anchor="t"/>
          <a:p>
            <a:pPr eaLnBrk="1" hangingPunct="1"/>
            <a:r>
              <a:rPr lang="zh-CN" altLang="en-US" sz="2800" dirty="0">
                <a:solidFill>
                  <a:srgbClr val="FF0000"/>
                </a:solidFill>
              </a:rPr>
              <a:t>实体</a:t>
            </a:r>
            <a:r>
              <a:rPr lang="en-US" altLang="x-none" sz="2800" dirty="0">
                <a:solidFill>
                  <a:srgbClr val="FF0000"/>
                </a:solidFill>
              </a:rPr>
              <a:t>(</a:t>
            </a:r>
            <a:r>
              <a:rPr lang="zh-CN" altLang="en-US" sz="2800" dirty="0">
                <a:solidFill>
                  <a:srgbClr val="FF0000"/>
                </a:solidFill>
              </a:rPr>
              <a:t>集</a:t>
            </a:r>
            <a:r>
              <a:rPr lang="en-US" altLang="x-none" sz="2800" dirty="0">
                <a:solidFill>
                  <a:srgbClr val="FF0000"/>
                </a:solidFill>
              </a:rPr>
              <a:t>)</a:t>
            </a:r>
            <a:endParaRPr lang="zh-CN" altLang="en-US" sz="2800" dirty="0"/>
          </a:p>
        </p:txBody>
      </p:sp>
      <p:sp>
        <p:nvSpPr>
          <p:cNvPr id="3891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891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8918" name="Rectangle 3"/>
          <p:cNvSpPr/>
          <p:nvPr/>
        </p:nvSpPr>
        <p:spPr>
          <a:xfrm>
            <a:off x="684213" y="4437063"/>
            <a:ext cx="7772400" cy="1223962"/>
          </a:xfrm>
          <a:prstGeom prst="rect">
            <a:avLst/>
          </a:prstGeom>
          <a:noFill/>
          <a:ln w="9525">
            <a:noFill/>
          </a:ln>
        </p:spPr>
        <p:txBody>
          <a:bodyPr anchor="t"/>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800" b="1" i="1" u="none" baseline="0">
                <a:solidFill>
                  <a:srgbClr val="FF0000"/>
                </a:solidFill>
                <a:latin typeface="Times New Roman" panose="02020603050405020304" pitchFamily="2" charset="0"/>
              </a:rPr>
              <a:t>实体集</a:t>
            </a:r>
            <a:endParaRPr lang="zh-CN" altLang="en-US" sz="2800" b="1" i="1" u="none" baseline="0">
              <a:solidFill>
                <a:srgbClr val="FF0000"/>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a:solidFill>
                  <a:schemeClr val="accent2"/>
                </a:solidFill>
                <a:latin typeface="Times New Roman" panose="02020603050405020304" pitchFamily="2" charset="0"/>
              </a:rPr>
              <a:t>由具有共性的实体所构成的集合。</a:t>
            </a:r>
            <a:endParaRPr lang="zh-CN" altLang="en-US" sz="2800" b="1" i="1" u="none" baseline="0">
              <a:solidFill>
                <a:schemeClr val="accent2"/>
              </a:solidFill>
              <a:latin typeface="Times New Roman" panose="02020603050405020304" pitchFamily="2" charset="0"/>
            </a:endParaRPr>
          </a:p>
        </p:txBody>
      </p:sp>
      <p:sp>
        <p:nvSpPr>
          <p:cNvPr id="38919" name="Rectangle 3"/>
          <p:cNvSpPr/>
          <p:nvPr/>
        </p:nvSpPr>
        <p:spPr>
          <a:xfrm>
            <a:off x="684213" y="1628775"/>
            <a:ext cx="7772400" cy="2303463"/>
          </a:xfrm>
          <a:prstGeom prst="rect">
            <a:avLst/>
          </a:prstGeom>
          <a:noFill/>
          <a:ln w="9525">
            <a:noFill/>
          </a:ln>
        </p:spPr>
        <p:txBody>
          <a:bodyPr anchor="t"/>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800" b="1" i="1" u="none" baseline="0" dirty="0">
                <a:solidFill>
                  <a:srgbClr val="FF0000"/>
                </a:solidFill>
                <a:latin typeface="Times New Roman" panose="02020603050405020304" pitchFamily="2" charset="0"/>
              </a:rPr>
              <a:t>实体 </a:t>
            </a:r>
            <a:r>
              <a:rPr lang="zh-CN" altLang="en-US" sz="2800" b="1" i="1" u="none" baseline="0" dirty="0">
                <a:solidFill>
                  <a:schemeClr val="tx1"/>
                </a:solidFill>
                <a:latin typeface="Times New Roman" panose="02020603050405020304" pitchFamily="2" charset="0"/>
              </a:rPr>
              <a:t>(</a:t>
            </a:r>
            <a:r>
              <a:rPr lang="en-US" altLang="x-none" sz="2800" b="1" i="1" u="none" baseline="0" dirty="0">
                <a:solidFill>
                  <a:schemeClr val="tx1"/>
                </a:solidFill>
                <a:latin typeface="Times New Roman" panose="02020603050405020304" pitchFamily="2" charset="0"/>
              </a:rPr>
              <a:t>Entity)</a:t>
            </a:r>
            <a:endParaRPr lang="en-US" altLang="x-none" sz="2800" b="1" i="1" u="none" baseline="0" dirty="0">
              <a:solidFill>
                <a:schemeClr val="tx1"/>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dirty="0">
                <a:solidFill>
                  <a:schemeClr val="accent2"/>
                </a:solidFill>
                <a:latin typeface="Times New Roman" panose="02020603050405020304" pitchFamily="2" charset="0"/>
              </a:rPr>
              <a:t>客观存在且又能相互区别的事物。</a:t>
            </a:r>
            <a:endParaRPr lang="zh-CN" altLang="en-US" sz="2800" b="1" i="1" u="none" baseline="0" dirty="0">
              <a:solidFill>
                <a:schemeClr val="accent2"/>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dirty="0">
                <a:solidFill>
                  <a:schemeClr val="accent2"/>
                </a:solidFill>
                <a:latin typeface="Times New Roman" panose="02020603050405020304" pitchFamily="2" charset="0"/>
              </a:rPr>
              <a:t>实体是对现实世界中的客观事物的抽象，是概念世界中的基本单位。</a:t>
            </a:r>
            <a:endParaRPr lang="zh-CN" altLang="en-US" sz="2800" b="1" i="1" u="none" baseline="0" dirty="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blinds(horizontal)">
                                      <p:cBhvr>
                                        <p:cTn id="7" dur="500"/>
                                        <p:tgtEl>
                                          <p:spTgt spid="389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389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39939" name="Rectangle 3"/>
          <p:cNvSpPr>
            <a:spLocks noGrp="1"/>
          </p:cNvSpPr>
          <p:nvPr>
            <p:ph idx="4294967295"/>
          </p:nvPr>
        </p:nvSpPr>
        <p:spPr/>
        <p:txBody>
          <a:bodyPr wrap="square" anchor="t"/>
          <a:p>
            <a:pPr lvl="0" indent="-342900" eaLnBrk="1" fontAlgn="base" hangingPunct="1">
              <a:lnSpc>
                <a:spcPct val="100000"/>
              </a:lnSpc>
            </a:pPr>
            <a:r>
              <a:rPr lang="zh-CN" altLang="en-US" strike="noStrike" noProof="1" dirty="0">
                <a:solidFill>
                  <a:srgbClr val="FF0000"/>
                </a:solidFill>
              </a:rPr>
              <a:t>属性</a:t>
            </a:r>
            <a:r>
              <a:rPr lang="zh-CN" altLang="en-US" strike="noStrike" noProof="1" dirty="0"/>
              <a:t>（</a:t>
            </a:r>
            <a:r>
              <a:rPr lang="en-US" altLang="x-none" strike="noStrike" noProof="1" dirty="0"/>
              <a:t>Attribute）</a:t>
            </a:r>
            <a:endParaRPr lang="en-US" altLang="x-none" strike="noStrike" noProof="1" dirty="0"/>
          </a:p>
          <a:p>
            <a:pPr lvl="1" indent="-285750" eaLnBrk="1" fontAlgn="base" hangingPunct="1">
              <a:lnSpc>
                <a:spcPct val="100000"/>
              </a:lnSpc>
            </a:pPr>
            <a:r>
              <a:rPr lang="zh-CN" altLang="en-US" strike="noStrike" noProof="1" dirty="0"/>
              <a:t>实体所具有的某种特性或特征</a:t>
            </a:r>
            <a:endParaRPr lang="zh-CN" altLang="en-US" strike="noStrike" noProof="1" dirty="0"/>
          </a:p>
          <a:p>
            <a:pPr lvl="2" indent="-228600" eaLnBrk="1" fontAlgn="base" hangingPunct="1">
              <a:lnSpc>
                <a:spcPct val="100000"/>
              </a:lnSpc>
              <a:buClr>
                <a:schemeClr val="tx1"/>
              </a:buClr>
            </a:pPr>
            <a:r>
              <a:rPr lang="zh-CN" altLang="en-US" strike="noStrike" noProof="1" dirty="0"/>
              <a:t>属性可以有值</a:t>
            </a:r>
            <a:endParaRPr lang="zh-CN" altLang="en-US" strike="noStrike" noProof="1" dirty="0"/>
          </a:p>
          <a:p>
            <a:pPr lvl="2" indent="-228600" eaLnBrk="1" fontAlgn="base" hangingPunct="1">
              <a:lnSpc>
                <a:spcPct val="100000"/>
              </a:lnSpc>
              <a:buClr>
                <a:schemeClr val="tx1"/>
              </a:buClr>
            </a:pPr>
            <a:r>
              <a:rPr lang="zh-CN" altLang="en-US" strike="noStrike" noProof="1" dirty="0"/>
              <a:t>一个属性可以取的值的集合，被称为该属性的</a:t>
            </a:r>
            <a:r>
              <a:rPr lang="zh-CN" altLang="en-US" strike="noStrike" noProof="1" dirty="0">
                <a:solidFill>
                  <a:srgbClr val="FF0000"/>
                </a:solidFill>
              </a:rPr>
              <a:t>域</a:t>
            </a:r>
            <a:r>
              <a:rPr lang="zh-CN" altLang="en-US" strike="noStrike" noProof="1" dirty="0"/>
              <a:t> (</a:t>
            </a:r>
            <a:r>
              <a:rPr lang="en-US" altLang="x-none" strike="noStrike" noProof="1" dirty="0"/>
              <a:t>domain)</a:t>
            </a:r>
            <a:endParaRPr lang="zh-CN" altLang="en-US" sz="1200" strike="noStrike" noProof="1" dirty="0"/>
          </a:p>
          <a:p>
            <a:pPr lvl="1" indent="-285750" eaLnBrk="1" fontAlgn="base" hangingPunct="1">
              <a:lnSpc>
                <a:spcPct val="100000"/>
              </a:lnSpc>
            </a:pPr>
            <a:r>
              <a:rPr lang="zh-CN" altLang="en-US" strike="noStrike" noProof="1" dirty="0"/>
              <a:t>一个实体可以有多个属性</a:t>
            </a:r>
            <a:endParaRPr lang="zh-CN" altLang="en-US" strike="noStrike" noProof="1" dirty="0"/>
          </a:p>
          <a:p>
            <a:pPr lvl="2" indent="-228600" eaLnBrk="1" fontAlgn="base" hangingPunct="1">
              <a:lnSpc>
                <a:spcPct val="100000"/>
              </a:lnSpc>
              <a:buClr>
                <a:schemeClr val="tx1"/>
              </a:buClr>
            </a:pPr>
            <a:r>
              <a:rPr lang="zh-CN" altLang="en-US" strike="noStrike" noProof="1" dirty="0"/>
              <a:t>每个属性都有一个</a:t>
            </a:r>
            <a:r>
              <a:rPr lang="zh-CN" altLang="en-US" strike="noStrike" noProof="1" dirty="0">
                <a:solidFill>
                  <a:srgbClr val="FF0000"/>
                </a:solidFill>
              </a:rPr>
              <a:t>属性名</a:t>
            </a:r>
            <a:r>
              <a:rPr lang="zh-CN" altLang="en-US" strike="noStrike" noProof="1" dirty="0"/>
              <a:t>，用以区分同一个实体中的不同属性</a:t>
            </a:r>
            <a:endParaRPr lang="zh-CN" altLang="en-US" strike="noStrike" noProof="1" dirty="0"/>
          </a:p>
          <a:p>
            <a:pPr lvl="2" indent="-228600" eaLnBrk="1" fontAlgn="base" hangingPunct="1">
              <a:lnSpc>
                <a:spcPct val="100000"/>
              </a:lnSpc>
              <a:buClr>
                <a:schemeClr val="tx1"/>
              </a:buClr>
            </a:pPr>
            <a:r>
              <a:rPr lang="zh-CN" altLang="en-US" strike="noStrike" noProof="1" dirty="0"/>
              <a:t>由所有属性的属性名构成这个实体的</a:t>
            </a:r>
            <a:r>
              <a:rPr lang="zh-CN" altLang="en-US" strike="noStrike" noProof="1" dirty="0">
                <a:solidFill>
                  <a:srgbClr val="FF0000"/>
                </a:solidFill>
              </a:rPr>
              <a:t>实体型</a:t>
            </a:r>
            <a:r>
              <a:rPr lang="zh-CN" altLang="en-US" strike="noStrike" noProof="1" dirty="0"/>
              <a:t>(Entity Type)</a:t>
            </a:r>
            <a:endParaRPr lang="zh-CN" altLang="en-US" strike="noStrike" noProof="1" dirty="0"/>
          </a:p>
          <a:p>
            <a:pPr lvl="1" indent="-228600" eaLnBrk="1" fontAlgn="base" hangingPunct="1">
              <a:lnSpc>
                <a:spcPct val="100000"/>
              </a:lnSpc>
              <a:buClr>
                <a:schemeClr val="tx1"/>
              </a:buClr>
            </a:pPr>
            <a:r>
              <a:rPr lang="zh-CN" altLang="en-US" strike="noStrike" noProof="1" dirty="0"/>
              <a:t>所谓</a:t>
            </a:r>
            <a:r>
              <a:rPr lang="en-US" altLang="zh-CN" strike="noStrike" noProof="1" dirty="0">
                <a:solidFill>
                  <a:srgbClr val="FF0000"/>
                </a:solidFill>
              </a:rPr>
              <a:t>“</a:t>
            </a:r>
            <a:r>
              <a:rPr lang="zh-CN" altLang="en-US" i="1" u="sng" strike="noStrike" noProof="1" dirty="0">
                <a:solidFill>
                  <a:srgbClr val="FF0000"/>
                </a:solidFill>
              </a:rPr>
              <a:t>具有共性的实体</a:t>
            </a:r>
            <a:r>
              <a:rPr lang="en-US" altLang="zh-CN" i="1" u="sng" strike="noStrike" noProof="1" dirty="0">
                <a:solidFill>
                  <a:srgbClr val="FF0000"/>
                </a:solidFill>
              </a:rPr>
              <a:t>”</a:t>
            </a:r>
            <a:r>
              <a:rPr lang="zh-CN" altLang="en-US" strike="noStrike" noProof="1" dirty="0"/>
              <a:t>是指这些实体含有相同的属性组成（即具有相同的‘</a:t>
            </a:r>
            <a:r>
              <a:rPr lang="zh-CN" altLang="en-US" strike="noStrike" noProof="1" dirty="0">
                <a:solidFill>
                  <a:srgbClr val="FF0000"/>
                </a:solidFill>
              </a:rPr>
              <a:t>实体型</a:t>
            </a:r>
            <a:r>
              <a:rPr lang="zh-CN" altLang="en-US" strike="noStrike" noProof="1" dirty="0"/>
              <a:t>’），但有着不同的属性取值</a:t>
            </a:r>
            <a:endParaRPr lang="zh-CN" altLang="en-US" strike="noStrike" noProof="1"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pPr eaLnBrk="0" hangingPunct="0"/>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39941" name="灯片编号占位符 4"/>
          <p:cNvSpPr txBox="1">
            <a:spLocks noGrp="1"/>
          </p:cNvSpPr>
          <p:nvPr/>
        </p:nvSpPr>
        <p:spPr>
          <a:xfrm>
            <a:off x="7162800" y="6553200"/>
            <a:ext cx="1905000" cy="228600"/>
          </a:xfrm>
          <a:prstGeom prst="rect">
            <a:avLst/>
          </a:prstGeom>
          <a:noFill/>
          <a:ln w="9525">
            <a:noFill/>
          </a:ln>
        </p:spPr>
        <p:txBody>
          <a:bodyPr/>
          <a:p>
            <a:pPr algn="r" eaLnBrk="0" hangingPunct="0"/>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charRg st="66" end="78"/>
                                            </p:txEl>
                                          </p:spTgt>
                                        </p:tgtEl>
                                        <p:attrNameLst>
                                          <p:attrName>style.visibility</p:attrName>
                                        </p:attrNameLst>
                                      </p:cBhvr>
                                      <p:to>
                                        <p:strVal val="visible"/>
                                      </p:to>
                                    </p:set>
                                    <p:animEffect transition="in" filter="blinds(horizontal)">
                                      <p:cBhvr>
                                        <p:cTn id="7" dur="500"/>
                                        <p:tgtEl>
                                          <p:spTgt spid="39939">
                                            <p:txEl>
                                              <p:charRg st="66" end="7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charRg st="78" end="106"/>
                                            </p:txEl>
                                          </p:spTgt>
                                        </p:tgtEl>
                                        <p:attrNameLst>
                                          <p:attrName>style.visibility</p:attrName>
                                        </p:attrNameLst>
                                      </p:cBhvr>
                                      <p:to>
                                        <p:strVal val="visible"/>
                                      </p:to>
                                    </p:set>
                                    <p:animEffect transition="in" filter="blinds(horizontal)">
                                      <p:cBhvr>
                                        <p:cTn id="10" dur="500"/>
                                        <p:tgtEl>
                                          <p:spTgt spid="39939">
                                            <p:txEl>
                                              <p:charRg st="78" end="10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9939">
                                            <p:txEl>
                                              <p:charRg st="106" end="139"/>
                                            </p:txEl>
                                          </p:spTgt>
                                        </p:tgtEl>
                                        <p:attrNameLst>
                                          <p:attrName>style.visibility</p:attrName>
                                        </p:attrNameLst>
                                      </p:cBhvr>
                                      <p:to>
                                        <p:strVal val="visible"/>
                                      </p:to>
                                    </p:set>
                                    <p:anim calcmode="lin" valueType="num">
                                      <p:cBhvr additive="base">
                                        <p:cTn id="15" dur="500" fill="hold"/>
                                        <p:tgtEl>
                                          <p:spTgt spid="39939">
                                            <p:txEl>
                                              <p:charRg st="106" end="13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charRg st="106" end="139"/>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39">
                                            <p:txEl>
                                              <p:charRg st="139" end="188"/>
                                            </p:txEl>
                                          </p:spTgt>
                                        </p:tgtEl>
                                        <p:attrNameLst>
                                          <p:attrName>style.visibility</p:attrName>
                                        </p:attrNameLst>
                                      </p:cBhvr>
                                      <p:to>
                                        <p:strVal val="visible"/>
                                      </p:to>
                                    </p:set>
                                    <p:anim calcmode="lin" valueType="num">
                                      <p:cBhvr additive="base">
                                        <p:cTn id="21" dur="500" fill="hold"/>
                                        <p:tgtEl>
                                          <p:spTgt spid="39939">
                                            <p:txEl>
                                              <p:charRg st="139" end="1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charRg st="139" end="1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0962" name="Rectangle 3"/>
          <p:cNvSpPr>
            <a:spLocks noGrp="1"/>
          </p:cNvSpPr>
          <p:nvPr>
            <p:ph idx="4294967295"/>
          </p:nvPr>
        </p:nvSpPr>
        <p:spPr>
          <a:xfrm>
            <a:off x="539750" y="838200"/>
            <a:ext cx="8134350" cy="2446338"/>
          </a:xfrm>
        </p:spPr>
        <p:txBody>
          <a:bodyPr wrap="square" anchor="t"/>
          <a:p>
            <a:pPr eaLnBrk="1" hangingPunct="1">
              <a:lnSpc>
                <a:spcPct val="100000"/>
              </a:lnSpc>
            </a:pPr>
            <a:r>
              <a:rPr lang="zh-CN" altLang="en-US" sz="2800" dirty="0">
                <a:solidFill>
                  <a:srgbClr val="FF0000"/>
                </a:solidFill>
              </a:rPr>
              <a:t>联系</a:t>
            </a:r>
            <a:r>
              <a:rPr lang="zh-CN" altLang="en-US" sz="2800" dirty="0"/>
              <a:t>（</a:t>
            </a:r>
            <a:r>
              <a:rPr lang="en-US" altLang="x-none" sz="2800" dirty="0"/>
              <a:t>Relationship）</a:t>
            </a:r>
            <a:endParaRPr lang="en-US" altLang="x-none" sz="2800" dirty="0"/>
          </a:p>
          <a:p>
            <a:pPr lvl="1" eaLnBrk="1" hangingPunct="1">
              <a:lnSpc>
                <a:spcPct val="100000"/>
              </a:lnSpc>
            </a:pPr>
            <a:r>
              <a:rPr lang="zh-CN" altLang="en-US" sz="2800" dirty="0"/>
              <a:t>一个实体集中的实体与另一个实体集中的实体之间存在着某种对应关系。</a:t>
            </a:r>
            <a:endParaRPr lang="zh-CN" altLang="en-US" sz="2800" dirty="0"/>
          </a:p>
          <a:p>
            <a:pPr lvl="1" eaLnBrk="1" hangingPunct="1">
              <a:lnSpc>
                <a:spcPct val="100000"/>
              </a:lnSpc>
            </a:pPr>
            <a:r>
              <a:rPr lang="zh-CN" altLang="en-US" sz="2800" dirty="0"/>
              <a:t>在概念世界中，我们用两个实体集的联系来反映它们之间的这种关系。</a:t>
            </a:r>
            <a:endParaRPr lang="zh-CN" altLang="en-US" sz="2800" dirty="0"/>
          </a:p>
        </p:txBody>
      </p:sp>
      <p:sp>
        <p:nvSpPr>
          <p:cNvPr id="4096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096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0966" name="Rectangle 3"/>
          <p:cNvSpPr/>
          <p:nvPr/>
        </p:nvSpPr>
        <p:spPr>
          <a:xfrm>
            <a:off x="539750" y="3429000"/>
            <a:ext cx="8134350" cy="2447925"/>
          </a:xfrm>
          <a:prstGeom prst="rect">
            <a:avLst/>
          </a:prstGeom>
          <a:noFill/>
          <a:ln w="9525">
            <a:noFill/>
          </a:ln>
        </p:spPr>
        <p:txBody>
          <a:bodyPr anchor="t"/>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800" b="1" i="1" u="none" baseline="0">
                <a:solidFill>
                  <a:schemeClr val="tx1"/>
                </a:solidFill>
                <a:latin typeface="Times New Roman" panose="02020603050405020304" pitchFamily="2" charset="0"/>
              </a:rPr>
              <a:t>与联系有关的描述内容</a:t>
            </a:r>
            <a:endParaRPr lang="zh-CN" altLang="en-US" sz="2800" b="1" i="1" u="none" baseline="0">
              <a:solidFill>
                <a:schemeClr val="tx1"/>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a:solidFill>
                  <a:schemeClr val="accent2"/>
                </a:solidFill>
                <a:latin typeface="Times New Roman" panose="02020603050405020304" pitchFamily="2" charset="0"/>
              </a:rPr>
              <a:t>联系的种类（与联系相关的实体集数量）</a:t>
            </a:r>
            <a:endParaRPr lang="zh-CN" altLang="en-US" sz="2800" b="1" i="1" u="none" baseline="0">
              <a:solidFill>
                <a:schemeClr val="accent2"/>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a:solidFill>
                  <a:schemeClr val="accent2"/>
                </a:solidFill>
                <a:latin typeface="Times New Roman" panose="02020603050405020304" pitchFamily="2" charset="0"/>
              </a:rPr>
              <a:t>联系的函数对应关系</a:t>
            </a:r>
            <a:endParaRPr lang="zh-CN" altLang="en-US" sz="2800" b="1" i="1" u="none" baseline="0">
              <a:solidFill>
                <a:schemeClr val="accent2"/>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a:solidFill>
                  <a:schemeClr val="accent2"/>
                </a:solidFill>
                <a:latin typeface="Times New Roman" panose="02020603050405020304" pitchFamily="2" charset="0"/>
              </a:rPr>
              <a:t>联系的属性</a:t>
            </a:r>
            <a:endParaRPr lang="zh-CN" altLang="en-US" sz="2800" b="1" i="1" u="none" baseline="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1986"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1988"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3"/>
          <p:cNvSpPr/>
          <p:nvPr/>
        </p:nvSpPr>
        <p:spPr>
          <a:xfrm>
            <a:off x="539750" y="981075"/>
            <a:ext cx="8134350" cy="2952750"/>
          </a:xfrm>
          <a:prstGeom prst="rect">
            <a:avLst/>
          </a:prstGeom>
          <a:noFill/>
          <a:ln w="9525">
            <a:noFill/>
          </a:ln>
        </p:spPr>
        <p:txBody>
          <a:bodyPr anchor="t"/>
          <a:p>
            <a:pPr marL="342900" indent="-342900">
              <a:lnSpc>
                <a:spcPct val="120000"/>
              </a:lnSpc>
              <a:spcBef>
                <a:spcPct val="20000"/>
              </a:spcBef>
              <a:buFont typeface="Wingdings" panose="05000000000000000000" pitchFamily="2" charset="2"/>
              <a:buChar char="q"/>
            </a:pPr>
            <a:r>
              <a:rPr lang="zh-CN" altLang="en-US" sz="2800" b="1" dirty="0">
                <a:solidFill>
                  <a:srgbClr val="FF0000"/>
                </a:solidFill>
                <a:latin typeface="Times New Roman" panose="02020603050405020304" pitchFamily="2" charset="0"/>
              </a:rPr>
              <a:t>联系的种类</a:t>
            </a:r>
            <a:endParaRPr lang="zh-CN" altLang="en-US" sz="2800" b="1" dirty="0">
              <a:solidFill>
                <a:schemeClr val="accent2"/>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800" b="1" i="1" u="none" baseline="0" dirty="0">
                <a:solidFill>
                  <a:schemeClr val="tx1"/>
                </a:solidFill>
                <a:latin typeface="Times New Roman" panose="02020603050405020304" pitchFamily="2" charset="0"/>
              </a:rPr>
              <a:t>两个实体集间的联系 (</a:t>
            </a:r>
            <a:r>
              <a:rPr lang="zh-CN" altLang="en-US" sz="2800" b="1" i="1" u="none" baseline="0" dirty="0">
                <a:solidFill>
                  <a:srgbClr val="FF0000"/>
                </a:solidFill>
                <a:latin typeface="Times New Roman" panose="02020603050405020304" pitchFamily="2" charset="0"/>
              </a:rPr>
              <a:t>二元联系</a:t>
            </a:r>
            <a:r>
              <a:rPr lang="zh-CN" altLang="en-US" sz="2800" b="1" i="1" u="none" baseline="0" dirty="0">
                <a:solidFill>
                  <a:schemeClr val="tx1"/>
                </a:solidFill>
                <a:latin typeface="Times New Roman" panose="02020603050405020304" pitchFamily="2" charset="0"/>
              </a:rPr>
              <a:t>)</a:t>
            </a:r>
            <a:endParaRPr lang="zh-CN" altLang="en-US" sz="2800" b="1" i="1" u="none" baseline="0" dirty="0">
              <a:solidFill>
                <a:schemeClr val="tx1"/>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800" b="1" i="1" u="none" baseline="0" dirty="0">
                <a:solidFill>
                  <a:schemeClr val="tx1"/>
                </a:solidFill>
                <a:latin typeface="Times New Roman" panose="02020603050405020304" pitchFamily="2" charset="0"/>
              </a:rPr>
              <a:t>多个实体集间的联系 (</a:t>
            </a:r>
            <a:r>
              <a:rPr lang="zh-CN" altLang="en-US" sz="2800" b="1" i="1" u="none" baseline="0" dirty="0">
                <a:solidFill>
                  <a:srgbClr val="FF0000"/>
                </a:solidFill>
                <a:latin typeface="Times New Roman" panose="02020603050405020304" pitchFamily="2" charset="0"/>
              </a:rPr>
              <a:t>多元联系</a:t>
            </a:r>
            <a:r>
              <a:rPr lang="zh-CN" altLang="en-US" sz="2800" b="1" i="1" u="none" baseline="0" dirty="0">
                <a:solidFill>
                  <a:schemeClr val="tx1"/>
                </a:solidFill>
                <a:latin typeface="Times New Roman" panose="02020603050405020304" pitchFamily="2" charset="0"/>
              </a:rPr>
              <a:t>)</a:t>
            </a:r>
            <a:endParaRPr lang="zh-CN" altLang="en-US" sz="2800" b="1" i="1" u="none" baseline="0" dirty="0">
              <a:solidFill>
                <a:schemeClr val="tx1"/>
              </a:solidFill>
              <a:latin typeface="Times New Roman" panose="02020603050405020304" pitchFamily="2" charset="0"/>
            </a:endParaRPr>
          </a:p>
          <a:p>
            <a:pPr marL="742950" lvl="1" indent="-285750" algn="l" eaLnBrk="1" fontAlgn="base" latinLnBrk="0" hangingPunct="1">
              <a:lnSpc>
                <a:spcPct val="120000"/>
              </a:lnSpc>
              <a:spcBef>
                <a:spcPct val="20000"/>
              </a:spcBef>
              <a:spcAft>
                <a:spcPct val="0"/>
              </a:spcAft>
              <a:buClrTx/>
              <a:buFont typeface="Wingdings" panose="05000000000000000000" pitchFamily="2" charset="2"/>
              <a:buChar char="Ø"/>
            </a:pPr>
            <a:r>
              <a:rPr lang="zh-CN" altLang="en-US" sz="2800" b="1" i="1" u="none" baseline="0" dirty="0">
                <a:solidFill>
                  <a:schemeClr val="tx1"/>
                </a:solidFill>
                <a:latin typeface="Times New Roman" panose="02020603050405020304" pitchFamily="2" charset="0"/>
              </a:rPr>
              <a:t>单个实体集内部的联系</a:t>
            </a:r>
            <a:endParaRPr lang="zh-CN" altLang="en-US" sz="2800" b="1" i="1" u="none" baseline="0" dirty="0">
              <a:solidFill>
                <a:schemeClr val="tx1"/>
              </a:solidFill>
              <a:latin typeface="Times New Roman" panose="020206030504050203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6147" name="Rectangle 3"/>
          <p:cNvSpPr>
            <a:spLocks noGrp="1"/>
          </p:cNvSpPr>
          <p:nvPr>
            <p:ph idx="4294967295"/>
          </p:nvPr>
        </p:nvSpPr>
        <p:spPr>
          <a:xfrm>
            <a:off x="107950" y="838200"/>
            <a:ext cx="5976938" cy="5562600"/>
          </a:xfrm>
        </p:spPr>
        <p:txBody>
          <a:bodyPr wrap="square" anchor="t"/>
          <a:p>
            <a:pPr eaLnBrk="1" hangingPunct="1">
              <a:lnSpc>
                <a:spcPct val="100000"/>
              </a:lnSpc>
            </a:pPr>
            <a:r>
              <a:rPr lang="zh-CN" altLang="en-US" sz="2800" dirty="0"/>
              <a:t>什么是数据模型？</a:t>
            </a:r>
            <a:endParaRPr lang="zh-CN" altLang="en-US" sz="2800" dirty="0"/>
          </a:p>
          <a:p>
            <a:pPr lvl="1" eaLnBrk="1" hangingPunct="1">
              <a:lnSpc>
                <a:spcPct val="100000"/>
              </a:lnSpc>
            </a:pPr>
            <a:r>
              <a:rPr lang="zh-CN" altLang="en-US" sz="2800" dirty="0">
                <a:solidFill>
                  <a:schemeClr val="hlink"/>
                </a:solidFill>
              </a:rPr>
              <a:t>数据</a:t>
            </a:r>
            <a:r>
              <a:rPr lang="zh-CN" altLang="en-US" sz="2800" dirty="0"/>
              <a:t>是对于现实世界的符号抽象，而</a:t>
            </a:r>
            <a:r>
              <a:rPr lang="zh-CN" altLang="en-US" sz="2800" dirty="0">
                <a:solidFill>
                  <a:schemeClr val="hlink"/>
                </a:solidFill>
              </a:rPr>
              <a:t>数据模型</a:t>
            </a:r>
            <a:r>
              <a:rPr lang="zh-CN" altLang="en-US" sz="2800" dirty="0"/>
              <a:t>则是对数据特征的抽象，</a:t>
            </a:r>
            <a:r>
              <a:rPr lang="zh-CN" altLang="en-US" sz="2800" dirty="0">
                <a:sym typeface="Wingdings 3" panose="05040102010807070707" pitchFamily="2" charset="2"/>
              </a:rPr>
              <a:t>为数据库系统的信息表示和操作提供一个抽象框架，是数据库系统的核心与基础</a:t>
            </a:r>
            <a:endParaRPr lang="zh-CN" altLang="en-US" sz="2800" dirty="0">
              <a:sym typeface="Wingdings 3" panose="05040102010807070707" pitchFamily="2" charset="2"/>
            </a:endParaRPr>
          </a:p>
          <a:p>
            <a:pPr lvl="1" eaLnBrk="1" hangingPunct="1">
              <a:lnSpc>
                <a:spcPct val="100000"/>
              </a:lnSpc>
            </a:pPr>
            <a:endParaRPr lang="zh-CN" altLang="en-US" sz="2800" dirty="0">
              <a:sym typeface="Wingdings 3" panose="05040102010807070707" pitchFamily="2" charset="2"/>
            </a:endParaRPr>
          </a:p>
          <a:p>
            <a:pPr lvl="1" eaLnBrk="1" hangingPunct="1">
              <a:lnSpc>
                <a:spcPct val="100000"/>
              </a:lnSpc>
            </a:pPr>
            <a:r>
              <a:rPr lang="zh-CN" altLang="en-US" sz="2800" dirty="0">
                <a:sym typeface="Wingdings 3" panose="05040102010807070707" pitchFamily="2" charset="2"/>
              </a:rPr>
              <a:t>数据模型应满足三方面要求：</a:t>
            </a:r>
            <a:endParaRPr lang="zh-CN" altLang="en-US" sz="2800" dirty="0">
              <a:sym typeface="Wingdings 3" panose="05040102010807070707" pitchFamily="2" charset="2"/>
            </a:endParaRPr>
          </a:p>
          <a:p>
            <a:pPr lvl="2" eaLnBrk="1" hangingPunct="1">
              <a:lnSpc>
                <a:spcPct val="100000"/>
              </a:lnSpc>
            </a:pPr>
            <a:r>
              <a:rPr lang="zh-CN" altLang="en-US" sz="2800" u="sng" dirty="0">
                <a:sym typeface="Wingdings 3" panose="05040102010807070707" pitchFamily="2" charset="2"/>
              </a:rPr>
              <a:t>能比较真实地模拟现实世界</a:t>
            </a:r>
            <a:endParaRPr lang="zh-CN" altLang="en-US" sz="2800" u="sng" dirty="0">
              <a:sym typeface="Wingdings 3" panose="05040102010807070707" pitchFamily="2" charset="2"/>
            </a:endParaRPr>
          </a:p>
          <a:p>
            <a:pPr lvl="2" eaLnBrk="1" hangingPunct="1">
              <a:lnSpc>
                <a:spcPct val="100000"/>
              </a:lnSpc>
            </a:pPr>
            <a:r>
              <a:rPr lang="zh-CN" altLang="en-US" sz="2800" u="sng" dirty="0">
                <a:sym typeface="Wingdings 3" panose="05040102010807070707" pitchFamily="2" charset="2"/>
              </a:rPr>
              <a:t>易于人理解</a:t>
            </a:r>
            <a:endParaRPr lang="zh-CN" altLang="en-US" sz="2800" u="sng" dirty="0">
              <a:sym typeface="Wingdings 3" panose="05040102010807070707" pitchFamily="2" charset="2"/>
            </a:endParaRPr>
          </a:p>
          <a:p>
            <a:pPr lvl="2" eaLnBrk="1" hangingPunct="1">
              <a:lnSpc>
                <a:spcPct val="100000"/>
              </a:lnSpc>
            </a:pPr>
            <a:r>
              <a:rPr lang="zh-CN" altLang="en-US" sz="2800" u="sng" dirty="0">
                <a:sym typeface="Wingdings 3" panose="05040102010807070707" pitchFamily="2" charset="2"/>
              </a:rPr>
              <a:t>便于在计算机上实现</a:t>
            </a:r>
            <a:endParaRPr lang="zh-CN" altLang="en-US" sz="2800" dirty="0">
              <a:sym typeface="Wingdings 3" panose="05040102010807070707" pitchFamily="2" charset="2"/>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pPr eaLnBrk="0" hangingPunct="0"/>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149" name="灯片编号占位符 4"/>
          <p:cNvSpPr txBox="1">
            <a:spLocks noGrp="1"/>
          </p:cNvSpPr>
          <p:nvPr/>
        </p:nvSpPr>
        <p:spPr>
          <a:xfrm>
            <a:off x="7162800" y="6553200"/>
            <a:ext cx="1905000" cy="228600"/>
          </a:xfrm>
          <a:prstGeom prst="rect">
            <a:avLst/>
          </a:prstGeom>
          <a:noFill/>
          <a:ln w="9525">
            <a:noFill/>
          </a:ln>
        </p:spPr>
        <p:txBody>
          <a:bodyPr/>
          <a:p>
            <a:pPr algn="r" eaLnBrk="0" hangingPunct="0"/>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150" name="AutoShape 4"/>
          <p:cNvSpPr/>
          <p:nvPr/>
        </p:nvSpPr>
        <p:spPr>
          <a:xfrm>
            <a:off x="6162675" y="5516563"/>
            <a:ext cx="1577975" cy="714375"/>
          </a:xfrm>
          <a:prstGeom prst="flowChartPunchedTape">
            <a:avLst/>
          </a:prstGeom>
          <a:solidFill>
            <a:srgbClr val="00FF00"/>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en-US" b="1" dirty="0">
                <a:latin typeface="Times New Roman" panose="02020603050405020304" pitchFamily="2" charset="0"/>
              </a:rPr>
              <a:t>现实世界</a:t>
            </a:r>
            <a:endParaRPr lang="zh-CN" altLang="en-US" b="1" dirty="0">
              <a:latin typeface="Times New Roman" panose="02020603050405020304" pitchFamily="2" charset="0"/>
            </a:endParaRPr>
          </a:p>
        </p:txBody>
      </p:sp>
      <p:sp>
        <p:nvSpPr>
          <p:cNvPr id="6151" name="AutoShape 5"/>
          <p:cNvSpPr/>
          <p:nvPr/>
        </p:nvSpPr>
        <p:spPr>
          <a:xfrm>
            <a:off x="6172200" y="4479925"/>
            <a:ext cx="1295400" cy="396875"/>
          </a:xfrm>
          <a:prstGeom prst="flowChartProcess">
            <a:avLst/>
          </a:prstGeom>
          <a:noFill/>
          <a:ln w="9525">
            <a:noFill/>
          </a:ln>
        </p:spPr>
        <p:txBody>
          <a:bodyPr anchor="t">
            <a:spAutoFit/>
          </a:bodyPr>
          <a:p>
            <a:pPr algn="ctr" eaLnBrk="0" hangingPunct="0">
              <a:spcBef>
                <a:spcPct val="50000"/>
              </a:spcBef>
            </a:pPr>
            <a:r>
              <a:rPr lang="zh-CN" altLang="en-US" sz="2000" b="1" dirty="0">
                <a:latin typeface="Times New Roman" panose="02020603050405020304" pitchFamily="2" charset="0"/>
              </a:rPr>
              <a:t>符号化</a:t>
            </a:r>
            <a:endParaRPr lang="zh-CN" altLang="en-US" sz="2000" b="1" dirty="0">
              <a:latin typeface="Times New Roman" panose="02020603050405020304" pitchFamily="2" charset="0"/>
            </a:endParaRPr>
          </a:p>
        </p:txBody>
      </p:sp>
      <p:sp>
        <p:nvSpPr>
          <p:cNvPr id="6152" name="AutoShape 6"/>
          <p:cNvSpPr/>
          <p:nvPr/>
        </p:nvSpPr>
        <p:spPr>
          <a:xfrm>
            <a:off x="6553200" y="1143000"/>
            <a:ext cx="2347913" cy="663575"/>
          </a:xfrm>
          <a:prstGeom prst="cloudCallout">
            <a:avLst>
              <a:gd name="adj1" fmla="val -26403"/>
              <a:gd name="adj2" fmla="val 277750"/>
            </a:avLst>
          </a:prstGeom>
          <a:solidFill>
            <a:srgbClr val="CC99FF"/>
          </a:solidFill>
          <a:ln w="9525" cap="flat" cmpd="sng">
            <a:solidFill>
              <a:schemeClr val="tx1"/>
            </a:solidFill>
            <a:prstDash val="solid"/>
            <a:round/>
            <a:headEnd type="none" w="med" len="med"/>
            <a:tailEnd type="none" w="med" len="med"/>
          </a:ln>
        </p:spPr>
        <p:txBody>
          <a:bodyPr lIns="90170" tIns="46990" rIns="90170" bIns="46990" anchor="t">
            <a:spAutoFit/>
          </a:bodyPr>
          <a:p>
            <a:pPr algn="ctr" eaLnBrk="0" hangingPunct="0">
              <a:spcBef>
                <a:spcPct val="50000"/>
              </a:spcBef>
            </a:pPr>
            <a:r>
              <a:rPr lang="zh-CN" altLang="en-US" b="1" dirty="0">
                <a:latin typeface="Times New Roman" panose="02020603050405020304" pitchFamily="2" charset="0"/>
              </a:rPr>
              <a:t>数据模型</a:t>
            </a:r>
            <a:endParaRPr lang="zh-CN" altLang="en-US" b="1" dirty="0">
              <a:latin typeface="Times New Roman" panose="02020603050405020304" pitchFamily="2" charset="0"/>
            </a:endParaRPr>
          </a:p>
        </p:txBody>
      </p:sp>
      <p:sp>
        <p:nvSpPr>
          <p:cNvPr id="6153" name="AutoShape 7"/>
          <p:cNvSpPr/>
          <p:nvPr/>
        </p:nvSpPr>
        <p:spPr>
          <a:xfrm>
            <a:off x="6069013" y="3352800"/>
            <a:ext cx="2312987" cy="661988"/>
          </a:xfrm>
          <a:prstGeom prst="cloudCallout">
            <a:avLst>
              <a:gd name="adj1" fmla="val -28528"/>
              <a:gd name="adj2" fmla="val 261005"/>
            </a:avLst>
          </a:prstGeom>
          <a:solidFill>
            <a:srgbClr val="CCFFFF"/>
          </a:solidFill>
          <a:ln w="9525" cap="flat" cmpd="sng">
            <a:solidFill>
              <a:schemeClr val="tx1"/>
            </a:solidFill>
            <a:prstDash val="solid"/>
            <a:round/>
            <a:headEnd type="none" w="med" len="med"/>
            <a:tailEnd type="none" w="med" len="med"/>
          </a:ln>
        </p:spPr>
        <p:txBody>
          <a:bodyPr wrap="square" anchor="t">
            <a:spAutoFit/>
          </a:bodyPr>
          <a:p>
            <a:pPr algn="ctr" eaLnBrk="0" hangingPunct="0">
              <a:spcBef>
                <a:spcPct val="50000"/>
              </a:spcBef>
            </a:pPr>
            <a:r>
              <a:rPr lang="zh-CN" altLang="en-US" b="1" dirty="0">
                <a:latin typeface="Times New Roman" panose="02020603050405020304" pitchFamily="2" charset="0"/>
              </a:rPr>
              <a:t>数  据</a:t>
            </a:r>
            <a:endParaRPr lang="zh-CN" altLang="en-US" b="1" dirty="0">
              <a:latin typeface="Times New Roman" panose="02020603050405020304" pitchFamily="2" charset="0"/>
            </a:endParaRPr>
          </a:p>
        </p:txBody>
      </p:sp>
      <p:sp>
        <p:nvSpPr>
          <p:cNvPr id="6154" name="AutoShape 8"/>
          <p:cNvSpPr/>
          <p:nvPr/>
        </p:nvSpPr>
        <p:spPr>
          <a:xfrm>
            <a:off x="6781800" y="2346325"/>
            <a:ext cx="1295400" cy="396875"/>
          </a:xfrm>
          <a:prstGeom prst="flowChartProcess">
            <a:avLst/>
          </a:prstGeom>
          <a:noFill/>
          <a:ln w="9525">
            <a:noFill/>
          </a:ln>
        </p:spPr>
        <p:txBody>
          <a:bodyPr anchor="t">
            <a:spAutoFit/>
          </a:bodyPr>
          <a:p>
            <a:pPr algn="ctr" eaLnBrk="0" hangingPunct="0">
              <a:spcBef>
                <a:spcPct val="50000"/>
              </a:spcBef>
            </a:pPr>
            <a:r>
              <a:rPr lang="zh-CN" altLang="en-US" sz="2000" b="1" dirty="0">
                <a:latin typeface="Times New Roman" panose="02020603050405020304" pitchFamily="2" charset="0"/>
              </a:rPr>
              <a:t>特征抽象</a:t>
            </a:r>
            <a:endParaRPr lang="zh-CN" altLang="en-US" sz="20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linds(horizontal)">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blinds(horizontal)">
                                      <p:cBhvr>
                                        <p:cTn id="12" dur="500"/>
                                        <p:tgtEl>
                                          <p:spTgt spid="6151"/>
                                        </p:tgtEl>
                                      </p:cBhvr>
                                    </p:animEffect>
                                  </p:childTnLst>
                                </p:cTn>
                              </p:par>
                              <p:par>
                                <p:cTn id="13" presetID="3" presetClass="entr" presetSubtype="10" fill="hold" grpId="2" nodeType="withEffect">
                                  <p:stCondLst>
                                    <p:cond delay="0"/>
                                  </p:stCondLst>
                                  <p:childTnLst>
                                    <p:set>
                                      <p:cBhvr>
                                        <p:cTn id="14" dur="1" fill="hold">
                                          <p:stCondLst>
                                            <p:cond delay="0"/>
                                          </p:stCondLst>
                                        </p:cTn>
                                        <p:tgtEl>
                                          <p:spTgt spid="6153"/>
                                        </p:tgtEl>
                                        <p:attrNameLst>
                                          <p:attrName>style.visibility</p:attrName>
                                        </p:attrNameLst>
                                      </p:cBhvr>
                                      <p:to>
                                        <p:strVal val="visible"/>
                                      </p:to>
                                    </p:set>
                                    <p:animEffect transition="in" filter="blinds(horizontal)">
                                      <p:cBhvr>
                                        <p:cTn id="15" dur="500"/>
                                        <p:tgtEl>
                                          <p:spTgt spid="615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54"/>
                                        </p:tgtEl>
                                        <p:attrNameLst>
                                          <p:attrName>style.visibility</p:attrName>
                                        </p:attrNameLst>
                                      </p:cBhvr>
                                      <p:to>
                                        <p:strVal val="visible"/>
                                      </p:to>
                                    </p:set>
                                    <p:animEffect transition="in" filter="blinds(horizontal)">
                                      <p:cBhvr>
                                        <p:cTn id="20" dur="500"/>
                                        <p:tgtEl>
                                          <p:spTgt spid="615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152"/>
                                        </p:tgtEl>
                                        <p:attrNameLst>
                                          <p:attrName>style.visibility</p:attrName>
                                        </p:attrNameLst>
                                      </p:cBhvr>
                                      <p:to>
                                        <p:strVal val="visible"/>
                                      </p:to>
                                    </p:set>
                                    <p:animEffect transition="in" filter="blinds(horizontal)">
                                      <p:cBhvr>
                                        <p:cTn id="23" dur="500"/>
                                        <p:tgtEl>
                                          <p:spTgt spid="615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147">
                                            <p:txEl>
                                              <p:charRg st="77" end="91"/>
                                            </p:txEl>
                                          </p:spTgt>
                                        </p:tgtEl>
                                        <p:attrNameLst>
                                          <p:attrName>style.visibility</p:attrName>
                                        </p:attrNameLst>
                                      </p:cBhvr>
                                      <p:to>
                                        <p:strVal val="visible"/>
                                      </p:to>
                                    </p:set>
                                    <p:animEffect transition="in" filter="blinds(horizontal)">
                                      <p:cBhvr>
                                        <p:cTn id="28" dur="500"/>
                                        <p:tgtEl>
                                          <p:spTgt spid="6147">
                                            <p:txEl>
                                              <p:charRg st="77" end="9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147">
                                            <p:txEl>
                                              <p:charRg st="91" end="104"/>
                                            </p:txEl>
                                          </p:spTgt>
                                        </p:tgtEl>
                                        <p:attrNameLst>
                                          <p:attrName>style.visibility</p:attrName>
                                        </p:attrNameLst>
                                      </p:cBhvr>
                                      <p:to>
                                        <p:strVal val="visible"/>
                                      </p:to>
                                    </p:set>
                                    <p:animEffect transition="in" filter="blinds(horizontal)">
                                      <p:cBhvr>
                                        <p:cTn id="31" dur="500"/>
                                        <p:tgtEl>
                                          <p:spTgt spid="6147">
                                            <p:txEl>
                                              <p:charRg st="91" end="10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147">
                                            <p:txEl>
                                              <p:charRg st="104" end="110"/>
                                            </p:txEl>
                                          </p:spTgt>
                                        </p:tgtEl>
                                        <p:attrNameLst>
                                          <p:attrName>style.visibility</p:attrName>
                                        </p:attrNameLst>
                                      </p:cBhvr>
                                      <p:to>
                                        <p:strVal val="visible"/>
                                      </p:to>
                                    </p:set>
                                    <p:animEffect transition="in" filter="blinds(horizontal)">
                                      <p:cBhvr>
                                        <p:cTn id="34" dur="500"/>
                                        <p:tgtEl>
                                          <p:spTgt spid="6147">
                                            <p:txEl>
                                              <p:charRg st="104" end="1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147">
                                            <p:txEl>
                                              <p:charRg st="110" end="120"/>
                                            </p:txEl>
                                          </p:spTgt>
                                        </p:tgtEl>
                                        <p:attrNameLst>
                                          <p:attrName>style.visibility</p:attrName>
                                        </p:attrNameLst>
                                      </p:cBhvr>
                                      <p:to>
                                        <p:strVal val="visible"/>
                                      </p:to>
                                    </p:set>
                                    <p:animEffect transition="in" filter="blinds(horizontal)">
                                      <p:cBhvr>
                                        <p:cTn id="37" dur="500"/>
                                        <p:tgtEl>
                                          <p:spTgt spid="6147">
                                            <p:txEl>
                                              <p:charRg st="110"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bldLvl="0"/>
      <p:bldP spid="6150" grpId="0" bldLvl="0"/>
      <p:bldP spid="6153" grpId="1" bldLvl="0"/>
      <p:bldP spid="6151" grpId="0" bldLvl="0"/>
      <p:bldP spid="6153" grpId="2" bldLvl="0"/>
      <p:bldP spid="6154" grpId="0" bldLvl="0"/>
      <p:bldP spid="6152" grpId="0" bldLvl="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3011" name="Rectangle 3"/>
          <p:cNvSpPr>
            <a:spLocks noGrp="1"/>
          </p:cNvSpPr>
          <p:nvPr>
            <p:ph idx="4294967295"/>
          </p:nvPr>
        </p:nvSpPr>
        <p:spPr>
          <a:xfrm>
            <a:off x="323850" y="838200"/>
            <a:ext cx="8134350" cy="5791200"/>
          </a:xfrm>
        </p:spPr>
        <p:txBody>
          <a:bodyPr wrap="square" anchor="t"/>
          <a:p>
            <a:pPr eaLnBrk="1" hangingPunct="1">
              <a:lnSpc>
                <a:spcPct val="100000"/>
              </a:lnSpc>
            </a:pPr>
            <a:r>
              <a:rPr lang="zh-CN" altLang="en-US" sz="2800" dirty="0"/>
              <a:t>联系的例子</a:t>
            </a:r>
            <a:endParaRPr lang="zh-CN" altLang="en-US" sz="2800" dirty="0"/>
          </a:p>
          <a:p>
            <a:pPr lvl="1" eaLnBrk="1" hangingPunct="1">
              <a:lnSpc>
                <a:spcPct val="100000"/>
              </a:lnSpc>
            </a:pPr>
            <a:r>
              <a:rPr lang="zh-CN" altLang="en-US" sz="2800" dirty="0"/>
              <a:t>两个实体集之间的联系</a:t>
            </a:r>
            <a:endParaRPr lang="zh-CN" altLang="en-US" sz="2800" dirty="0"/>
          </a:p>
          <a:p>
            <a:pPr lvl="2" eaLnBrk="1" hangingPunct="1">
              <a:lnSpc>
                <a:spcPct val="100000"/>
              </a:lnSpc>
            </a:pPr>
            <a:r>
              <a:rPr lang="zh-CN" altLang="en-US" sz="2800" dirty="0"/>
              <a:t>隶属关系（教师，系别）</a:t>
            </a:r>
            <a:endParaRPr lang="zh-CN" altLang="en-US" sz="2800" dirty="0"/>
          </a:p>
          <a:p>
            <a:pPr lvl="2" eaLnBrk="1" hangingPunct="1">
              <a:lnSpc>
                <a:spcPct val="100000"/>
              </a:lnSpc>
            </a:pPr>
            <a:r>
              <a:rPr lang="zh-CN" altLang="en-US" sz="2800" dirty="0"/>
              <a:t>学习关系（学生，课程）</a:t>
            </a:r>
            <a:endParaRPr lang="zh-CN" altLang="en-US" sz="2800" dirty="0"/>
          </a:p>
          <a:p>
            <a:pPr lvl="2" eaLnBrk="1" hangingPunct="1">
              <a:lnSpc>
                <a:spcPct val="100000"/>
              </a:lnSpc>
            </a:pPr>
            <a:r>
              <a:rPr lang="zh-CN" altLang="en-US" sz="2800" dirty="0"/>
              <a:t>借阅关系（学生，图书）</a:t>
            </a:r>
            <a:endParaRPr lang="zh-CN" altLang="en-US" sz="2800" dirty="0"/>
          </a:p>
          <a:p>
            <a:pPr lvl="2" eaLnBrk="1" hangingPunct="1">
              <a:lnSpc>
                <a:spcPct val="100000"/>
              </a:lnSpc>
            </a:pPr>
            <a:endParaRPr lang="zh-CN" altLang="en-US" sz="1400" dirty="0"/>
          </a:p>
          <a:p>
            <a:pPr lvl="1" eaLnBrk="1" hangingPunct="1">
              <a:lnSpc>
                <a:spcPct val="100000"/>
              </a:lnSpc>
            </a:pPr>
            <a:r>
              <a:rPr lang="zh-CN" altLang="en-US" sz="2800" dirty="0"/>
              <a:t>多个实体集之间的联系</a:t>
            </a:r>
            <a:endParaRPr lang="zh-CN" altLang="en-US" sz="2800" dirty="0"/>
          </a:p>
          <a:p>
            <a:pPr lvl="2" eaLnBrk="1" hangingPunct="1">
              <a:lnSpc>
                <a:spcPct val="100000"/>
              </a:lnSpc>
            </a:pPr>
            <a:r>
              <a:rPr lang="zh-CN" altLang="en-US" sz="2800" dirty="0"/>
              <a:t>供应关系（工厂，产品，用户）</a:t>
            </a:r>
            <a:endParaRPr lang="zh-CN" altLang="en-US" sz="2800" dirty="0"/>
          </a:p>
          <a:p>
            <a:pPr lvl="2" eaLnBrk="1" hangingPunct="1">
              <a:lnSpc>
                <a:spcPct val="100000"/>
              </a:lnSpc>
            </a:pPr>
            <a:endParaRPr lang="zh-CN" altLang="en-US" sz="1400" dirty="0"/>
          </a:p>
          <a:p>
            <a:pPr lvl="1" eaLnBrk="1" hangingPunct="1">
              <a:lnSpc>
                <a:spcPct val="100000"/>
              </a:lnSpc>
            </a:pPr>
            <a:r>
              <a:rPr lang="zh-CN" altLang="en-US" sz="2800" dirty="0"/>
              <a:t>单个实体集内部的联系</a:t>
            </a:r>
            <a:endParaRPr lang="zh-CN" altLang="en-US" sz="2800" dirty="0"/>
          </a:p>
          <a:p>
            <a:pPr lvl="2" eaLnBrk="1" hangingPunct="1">
              <a:lnSpc>
                <a:spcPct val="100000"/>
              </a:lnSpc>
            </a:pPr>
            <a:r>
              <a:rPr lang="zh-CN" altLang="en-US" sz="2800" dirty="0"/>
              <a:t>围棋比赛（黑方</a:t>
            </a:r>
            <a:r>
              <a:rPr lang="en-US" altLang="x-none" sz="2800" dirty="0"/>
              <a:t>(</a:t>
            </a:r>
            <a:r>
              <a:rPr lang="zh-CN" altLang="en-US" sz="2800" dirty="0"/>
              <a:t>选手甲</a:t>
            </a:r>
            <a:r>
              <a:rPr lang="en-US" altLang="x-none" sz="2800" dirty="0"/>
              <a:t>)</a:t>
            </a:r>
            <a:r>
              <a:rPr lang="zh-CN" altLang="en-US" sz="2800" dirty="0"/>
              <a:t>，白方</a:t>
            </a:r>
            <a:r>
              <a:rPr lang="en-US" altLang="x-none" sz="2800" dirty="0"/>
              <a:t>(</a:t>
            </a:r>
            <a:r>
              <a:rPr lang="zh-CN" altLang="en-US" sz="2800" dirty="0"/>
              <a:t>选手乙</a:t>
            </a:r>
            <a:r>
              <a:rPr lang="en-US" altLang="x-none" sz="2800" dirty="0"/>
              <a:t>)</a:t>
            </a:r>
            <a:r>
              <a:rPr lang="zh-CN" altLang="en-US" sz="2800" dirty="0"/>
              <a:t>）</a:t>
            </a:r>
            <a:endParaRPr lang="zh-CN" altLang="en-US" sz="2800"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301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43014" name="组合 43013"/>
          <p:cNvGrpSpPr/>
          <p:nvPr/>
        </p:nvGrpSpPr>
        <p:grpSpPr>
          <a:xfrm>
            <a:off x="5076825" y="1941513"/>
            <a:ext cx="3887788" cy="3551237"/>
            <a:chOff x="0" y="0"/>
            <a:chExt cx="2112" cy="2237"/>
          </a:xfrm>
        </p:grpSpPr>
        <p:sp>
          <p:nvSpPr>
            <p:cNvPr id="3" name="AutoShape 4"/>
            <p:cNvSpPr/>
            <p:nvPr/>
          </p:nvSpPr>
          <p:spPr>
            <a:xfrm>
              <a:off x="432" y="0"/>
              <a:ext cx="1440" cy="1144"/>
            </a:xfrm>
            <a:prstGeom prst="borderCallout3">
              <a:avLst>
                <a:gd name="adj1" fmla="val 7273"/>
                <a:gd name="adj2" fmla="val 103333"/>
                <a:gd name="adj3" fmla="val 7273"/>
                <a:gd name="adj4" fmla="val 116944"/>
                <a:gd name="adj5" fmla="val 147574"/>
                <a:gd name="adj6" fmla="val 116944"/>
                <a:gd name="adj7" fmla="val 209190"/>
                <a:gd name="adj8" fmla="val 72292"/>
              </a:avLst>
            </a:prstGeom>
            <a:solidFill>
              <a:srgbClr val="CCFFFF"/>
            </a:solidFill>
            <a:ln w="25400" cap="flat" cmpd="sng">
              <a:solidFill>
                <a:srgbClr val="FF0000"/>
              </a:solidFill>
              <a:prstDash val="solid"/>
              <a:miter/>
              <a:headEnd type="none" w="med" len="med"/>
              <a:tailEnd type="triangle" w="med" len="med"/>
            </a:ln>
          </p:spPr>
          <p:txBody>
            <a:bodyPr anchor="ctr">
              <a:spAutoFit/>
            </a:bodyPr>
            <a:p>
              <a:pPr>
                <a:spcBef>
                  <a:spcPct val="50000"/>
                </a:spcBef>
              </a:pPr>
              <a:r>
                <a:rPr lang="zh-CN" altLang="en-US" sz="2800" b="1" dirty="0">
                  <a:latin typeface="Times New Roman" panose="02020603050405020304" pitchFamily="2" charset="0"/>
                </a:rPr>
                <a:t>选手甲和选手乙都是同一个实体集‘</a:t>
              </a:r>
              <a:r>
                <a:rPr lang="zh-CN" altLang="en-US" sz="2800" b="1" dirty="0">
                  <a:solidFill>
                    <a:srgbClr val="FF0000"/>
                  </a:solidFill>
                  <a:latin typeface="Times New Roman" panose="02020603050405020304" pitchFamily="2" charset="0"/>
                </a:rPr>
                <a:t>运动员</a:t>
              </a:r>
              <a:r>
                <a:rPr lang="zh-CN" altLang="en-US" sz="2800" b="1" dirty="0">
                  <a:latin typeface="Times New Roman" panose="02020603050405020304" pitchFamily="2" charset="0"/>
                </a:rPr>
                <a:t>’中的实体</a:t>
              </a:r>
              <a:endParaRPr lang="zh-CN" altLang="en-US" sz="2800" b="1" dirty="0">
                <a:latin typeface="Times New Roman" panose="02020603050405020304" pitchFamily="2" charset="0"/>
              </a:endParaRPr>
            </a:p>
          </p:txBody>
        </p:sp>
        <p:sp>
          <p:nvSpPr>
            <p:cNvPr id="43015" name="Line 5"/>
            <p:cNvSpPr/>
            <p:nvPr/>
          </p:nvSpPr>
          <p:spPr>
            <a:xfrm flipH="1">
              <a:off x="0" y="1517"/>
              <a:ext cx="2112" cy="720"/>
            </a:xfrm>
            <a:prstGeom prst="line">
              <a:avLst/>
            </a:prstGeom>
            <a:ln w="25400" cap="flat" cmpd="sng">
              <a:solidFill>
                <a:srgbClr val="FF00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charRg st="0" end="6"/>
                                            </p:txEl>
                                          </p:spTgt>
                                        </p:tgtEl>
                                        <p:attrNameLst>
                                          <p:attrName>style.visibility</p:attrName>
                                        </p:attrNameLst>
                                      </p:cBhvr>
                                      <p:to>
                                        <p:strVal val="visible"/>
                                      </p:to>
                                    </p:set>
                                    <p:animEffect transition="in" filter="blinds(horizontal)">
                                      <p:cBhvr>
                                        <p:cTn id="7" dur="500"/>
                                        <p:tgtEl>
                                          <p:spTgt spid="4301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charRg st="6" end="17"/>
                                            </p:txEl>
                                          </p:spTgt>
                                        </p:tgtEl>
                                        <p:attrNameLst>
                                          <p:attrName>style.visibility</p:attrName>
                                        </p:attrNameLst>
                                      </p:cBhvr>
                                      <p:to>
                                        <p:strVal val="visible"/>
                                      </p:to>
                                    </p:set>
                                    <p:animEffect transition="in" filter="blinds(horizontal)">
                                      <p:cBhvr>
                                        <p:cTn id="12" dur="500"/>
                                        <p:tgtEl>
                                          <p:spTgt spid="43011">
                                            <p:txEl>
                                              <p:charRg st="6" end="1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011">
                                            <p:txEl>
                                              <p:charRg st="17" end="29"/>
                                            </p:txEl>
                                          </p:spTgt>
                                        </p:tgtEl>
                                        <p:attrNameLst>
                                          <p:attrName>style.visibility</p:attrName>
                                        </p:attrNameLst>
                                      </p:cBhvr>
                                      <p:to>
                                        <p:strVal val="visible"/>
                                      </p:to>
                                    </p:set>
                                    <p:animEffect transition="in" filter="blinds(horizontal)">
                                      <p:cBhvr>
                                        <p:cTn id="15" dur="500"/>
                                        <p:tgtEl>
                                          <p:spTgt spid="43011">
                                            <p:txEl>
                                              <p:charRg st="17" end="29"/>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11">
                                            <p:txEl>
                                              <p:charRg st="29" end="41"/>
                                            </p:txEl>
                                          </p:spTgt>
                                        </p:tgtEl>
                                        <p:attrNameLst>
                                          <p:attrName>style.visibility</p:attrName>
                                        </p:attrNameLst>
                                      </p:cBhvr>
                                      <p:to>
                                        <p:strVal val="visible"/>
                                      </p:to>
                                    </p:set>
                                    <p:animEffect transition="in" filter="blinds(horizontal)">
                                      <p:cBhvr>
                                        <p:cTn id="18" dur="500"/>
                                        <p:tgtEl>
                                          <p:spTgt spid="43011">
                                            <p:txEl>
                                              <p:charRg st="29" end="4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011">
                                            <p:txEl>
                                              <p:charRg st="41" end="53"/>
                                            </p:txEl>
                                          </p:spTgt>
                                        </p:tgtEl>
                                        <p:attrNameLst>
                                          <p:attrName>style.visibility</p:attrName>
                                        </p:attrNameLst>
                                      </p:cBhvr>
                                      <p:to>
                                        <p:strVal val="visible"/>
                                      </p:to>
                                    </p:set>
                                    <p:animEffect transition="in" filter="blinds(horizontal)">
                                      <p:cBhvr>
                                        <p:cTn id="21" dur="500"/>
                                        <p:tgtEl>
                                          <p:spTgt spid="43011">
                                            <p:txEl>
                                              <p:charRg st="41" end="5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011">
                                            <p:txEl>
                                              <p:charRg st="54" end="65"/>
                                            </p:txEl>
                                          </p:spTgt>
                                        </p:tgtEl>
                                        <p:attrNameLst>
                                          <p:attrName>style.visibility</p:attrName>
                                        </p:attrNameLst>
                                      </p:cBhvr>
                                      <p:to>
                                        <p:strVal val="visible"/>
                                      </p:to>
                                    </p:set>
                                    <p:animEffect transition="in" filter="blinds(horizontal)">
                                      <p:cBhvr>
                                        <p:cTn id="26" dur="500"/>
                                        <p:tgtEl>
                                          <p:spTgt spid="43011">
                                            <p:txEl>
                                              <p:charRg st="54" end="6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3011">
                                            <p:txEl>
                                              <p:charRg st="65" end="80"/>
                                            </p:txEl>
                                          </p:spTgt>
                                        </p:tgtEl>
                                        <p:attrNameLst>
                                          <p:attrName>style.visibility</p:attrName>
                                        </p:attrNameLst>
                                      </p:cBhvr>
                                      <p:to>
                                        <p:strVal val="visible"/>
                                      </p:to>
                                    </p:set>
                                    <p:animEffect transition="in" filter="blinds(horizontal)">
                                      <p:cBhvr>
                                        <p:cTn id="29" dur="500"/>
                                        <p:tgtEl>
                                          <p:spTgt spid="43011">
                                            <p:txEl>
                                              <p:charRg st="65" end="8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3011">
                                            <p:txEl>
                                              <p:charRg st="81" end="92"/>
                                            </p:txEl>
                                          </p:spTgt>
                                        </p:tgtEl>
                                        <p:attrNameLst>
                                          <p:attrName>style.visibility</p:attrName>
                                        </p:attrNameLst>
                                      </p:cBhvr>
                                      <p:to>
                                        <p:strVal val="visible"/>
                                      </p:to>
                                    </p:set>
                                    <p:animEffect transition="in" filter="blinds(horizontal)">
                                      <p:cBhvr>
                                        <p:cTn id="34" dur="500"/>
                                        <p:tgtEl>
                                          <p:spTgt spid="43011">
                                            <p:txEl>
                                              <p:charRg st="81" end="92"/>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3011">
                                            <p:txEl>
                                              <p:charRg st="92" end="114"/>
                                            </p:txEl>
                                          </p:spTgt>
                                        </p:tgtEl>
                                        <p:attrNameLst>
                                          <p:attrName>style.visibility</p:attrName>
                                        </p:attrNameLst>
                                      </p:cBhvr>
                                      <p:to>
                                        <p:strVal val="visible"/>
                                      </p:to>
                                    </p:set>
                                    <p:animEffect transition="in" filter="blinds(horizontal)">
                                      <p:cBhvr>
                                        <p:cTn id="37" dur="500"/>
                                        <p:tgtEl>
                                          <p:spTgt spid="43011">
                                            <p:txEl>
                                              <p:charRg st="92" end="1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 fill="hold" nodeType="clickEffect">
                                  <p:stCondLst>
                                    <p:cond delay="0"/>
                                  </p:stCondLst>
                                  <p:childTnLst>
                                    <p:set>
                                      <p:cBhvr>
                                        <p:cTn id="41" dur="1" fill="hold">
                                          <p:stCondLst>
                                            <p:cond delay="0"/>
                                          </p:stCondLst>
                                        </p:cTn>
                                        <p:tgtEl>
                                          <p:spTgt spid="43014"/>
                                        </p:tgtEl>
                                        <p:attrNameLst>
                                          <p:attrName>style.visibility</p:attrName>
                                        </p:attrNameLst>
                                      </p:cBhvr>
                                      <p:to>
                                        <p:strVal val="visible"/>
                                      </p:to>
                                    </p:set>
                                    <p:anim calcmode="lin" valueType="num">
                                      <p:cBhvr>
                                        <p:cTn id="42" dur="500" fill="hold"/>
                                        <p:tgtEl>
                                          <p:spTgt spid="43014"/>
                                        </p:tgtEl>
                                        <p:attrNameLst>
                                          <p:attrName>ppt_x</p:attrName>
                                        </p:attrNameLst>
                                      </p:cBhvr>
                                      <p:tavLst>
                                        <p:tav tm="0">
                                          <p:val>
                                            <p:strVal val="#ppt_x"/>
                                          </p:val>
                                        </p:tav>
                                        <p:tav tm="100000">
                                          <p:val>
                                            <p:strVal val="#ppt_x"/>
                                          </p:val>
                                        </p:tav>
                                      </p:tavLst>
                                    </p:anim>
                                    <p:anim calcmode="lin" valueType="num">
                                      <p:cBhvr>
                                        <p:cTn id="43" dur="500" fill="hold"/>
                                        <p:tgtEl>
                                          <p:spTgt spid="43014"/>
                                        </p:tgtEl>
                                        <p:attrNameLst>
                                          <p:attrName>ppt_y</p:attrName>
                                        </p:attrNameLst>
                                      </p:cBhvr>
                                      <p:tavLst>
                                        <p:tav tm="0">
                                          <p:val>
                                            <p:strVal val="#ppt_y-#ppt_h/2"/>
                                          </p:val>
                                        </p:tav>
                                        <p:tav tm="100000">
                                          <p:val>
                                            <p:strVal val="#ppt_y"/>
                                          </p:val>
                                        </p:tav>
                                      </p:tavLst>
                                    </p:anim>
                                    <p:anim calcmode="lin" valueType="num">
                                      <p:cBhvr>
                                        <p:cTn id="44" dur="500" fill="hold"/>
                                        <p:tgtEl>
                                          <p:spTgt spid="43014"/>
                                        </p:tgtEl>
                                        <p:attrNameLst>
                                          <p:attrName>ppt_w</p:attrName>
                                        </p:attrNameLst>
                                      </p:cBhvr>
                                      <p:tavLst>
                                        <p:tav tm="0">
                                          <p:val>
                                            <p:strVal val="#ppt_w"/>
                                          </p:val>
                                        </p:tav>
                                        <p:tav tm="100000">
                                          <p:val>
                                            <p:strVal val="#ppt_w"/>
                                          </p:val>
                                        </p:tav>
                                      </p:tavLst>
                                    </p:anim>
                                    <p:anim calcmode="lin" valueType="num">
                                      <p:cBhvr>
                                        <p:cTn id="45" dur="500" fill="hold"/>
                                        <p:tgtEl>
                                          <p:spTgt spid="4301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ldLvl="2"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4034" name="Rectangle 3"/>
          <p:cNvSpPr>
            <a:spLocks noGrp="1"/>
          </p:cNvSpPr>
          <p:nvPr>
            <p:ph idx="4294967295"/>
          </p:nvPr>
        </p:nvSpPr>
        <p:spPr>
          <a:xfrm>
            <a:off x="685800" y="838200"/>
            <a:ext cx="7772400" cy="5791200"/>
          </a:xfrm>
        </p:spPr>
        <p:txBody>
          <a:bodyPr wrap="square" anchor="t"/>
          <a:p>
            <a:pPr eaLnBrk="1" hangingPunct="1">
              <a:lnSpc>
                <a:spcPct val="110000"/>
              </a:lnSpc>
            </a:pPr>
            <a:r>
              <a:rPr lang="zh-CN" altLang="en-US" sz="2800" dirty="0"/>
              <a:t>相同实体集之间的多种联系</a:t>
            </a:r>
            <a:endParaRPr lang="zh-CN" altLang="en-US" sz="2800" dirty="0"/>
          </a:p>
          <a:p>
            <a:pPr lvl="1" eaLnBrk="1" hangingPunct="1">
              <a:lnSpc>
                <a:spcPct val="110000"/>
              </a:lnSpc>
            </a:pPr>
            <a:r>
              <a:rPr lang="zh-CN" altLang="en-US" sz="2800" dirty="0"/>
              <a:t>在同一组实体集之间可以存在多种联系。</a:t>
            </a:r>
            <a:endParaRPr lang="zh-CN" altLang="en-US" sz="2800" dirty="0"/>
          </a:p>
          <a:p>
            <a:pPr lvl="1" eaLnBrk="1" hangingPunct="1">
              <a:lnSpc>
                <a:spcPct val="110000"/>
              </a:lnSpc>
            </a:pPr>
            <a:endParaRPr lang="zh-CN" altLang="en-US" sz="1400" dirty="0"/>
          </a:p>
          <a:p>
            <a:pPr lvl="1" eaLnBrk="1" hangingPunct="1">
              <a:lnSpc>
                <a:spcPct val="110000"/>
              </a:lnSpc>
            </a:pPr>
            <a:r>
              <a:rPr lang="zh-CN" altLang="en-US" sz="2800" dirty="0"/>
              <a:t>例如：</a:t>
            </a:r>
            <a:endParaRPr lang="zh-CN" altLang="en-US" sz="2800" dirty="0"/>
          </a:p>
          <a:p>
            <a:pPr lvl="2" eaLnBrk="1" hangingPunct="1">
              <a:lnSpc>
                <a:spcPct val="110000"/>
              </a:lnSpc>
            </a:pPr>
            <a:r>
              <a:rPr lang="zh-CN" altLang="en-US" sz="2800" dirty="0"/>
              <a:t>职工之间</a:t>
            </a:r>
            <a:endParaRPr lang="zh-CN" altLang="en-US" sz="2800" dirty="0"/>
          </a:p>
          <a:p>
            <a:pPr lvl="3" eaLnBrk="1" hangingPunct="1">
              <a:lnSpc>
                <a:spcPct val="110000"/>
              </a:lnSpc>
            </a:pPr>
            <a:r>
              <a:rPr lang="zh-CN" altLang="en-US" sz="2800" dirty="0"/>
              <a:t>管理关系（上下级关系）</a:t>
            </a:r>
            <a:endParaRPr lang="zh-CN" altLang="en-US" sz="2800" dirty="0"/>
          </a:p>
          <a:p>
            <a:pPr lvl="3" eaLnBrk="1" hangingPunct="1">
              <a:lnSpc>
                <a:spcPct val="110000"/>
              </a:lnSpc>
            </a:pPr>
            <a:r>
              <a:rPr lang="zh-CN" altLang="en-US" sz="2800" dirty="0"/>
              <a:t>同事关系</a:t>
            </a:r>
            <a:endParaRPr lang="zh-CN" altLang="en-US" sz="2800" dirty="0"/>
          </a:p>
          <a:p>
            <a:pPr lvl="2" eaLnBrk="1" hangingPunct="1">
              <a:lnSpc>
                <a:spcPct val="110000"/>
              </a:lnSpc>
            </a:pPr>
            <a:endParaRPr lang="zh-CN" altLang="en-US" sz="1400" dirty="0"/>
          </a:p>
          <a:p>
            <a:pPr lvl="2" eaLnBrk="1" hangingPunct="1">
              <a:lnSpc>
                <a:spcPct val="110000"/>
              </a:lnSpc>
            </a:pPr>
            <a:r>
              <a:rPr lang="zh-CN" altLang="en-US" sz="2800" dirty="0"/>
              <a:t>教师与研究生之间</a:t>
            </a:r>
            <a:endParaRPr lang="zh-CN" altLang="en-US" sz="2800" dirty="0"/>
          </a:p>
          <a:p>
            <a:pPr lvl="3" eaLnBrk="1" hangingPunct="1">
              <a:lnSpc>
                <a:spcPct val="110000"/>
              </a:lnSpc>
            </a:pPr>
            <a:r>
              <a:rPr lang="zh-CN" altLang="en-US" sz="2800" dirty="0"/>
              <a:t>教学关系</a:t>
            </a:r>
            <a:endParaRPr lang="zh-CN" altLang="en-US" sz="2800" dirty="0"/>
          </a:p>
          <a:p>
            <a:pPr lvl="3" eaLnBrk="1" hangingPunct="1">
              <a:lnSpc>
                <a:spcPct val="110000"/>
              </a:lnSpc>
            </a:pPr>
            <a:r>
              <a:rPr lang="zh-CN" altLang="en-US" sz="2800" dirty="0"/>
              <a:t>指导关系</a:t>
            </a:r>
            <a:endParaRPr lang="zh-CN" altLang="en-US" sz="2800" dirty="0"/>
          </a:p>
        </p:txBody>
      </p:sp>
      <p:sp>
        <p:nvSpPr>
          <p:cNvPr id="4403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403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5058" name="Rectangle 3"/>
          <p:cNvSpPr>
            <a:spLocks noGrp="1"/>
          </p:cNvSpPr>
          <p:nvPr>
            <p:ph idx="4294967295"/>
          </p:nvPr>
        </p:nvSpPr>
        <p:spPr/>
        <p:txBody>
          <a:bodyPr wrap="square" anchor="t"/>
          <a:p>
            <a:pPr lvl="0" indent="-342900" eaLnBrk="1" fontAlgn="base" hangingPunct="1"/>
            <a:r>
              <a:rPr lang="zh-CN" altLang="en-US" sz="2800" strike="noStrike" noProof="1" dirty="0">
                <a:solidFill>
                  <a:srgbClr val="FF0000"/>
                </a:solidFill>
              </a:rPr>
              <a:t>联系的函数对应关系</a:t>
            </a:r>
            <a:r>
              <a:rPr lang="zh-CN" altLang="en-US" sz="2800" strike="noStrike" noProof="1" dirty="0"/>
              <a:t>（图2-2）</a:t>
            </a:r>
            <a:endParaRPr lang="zh-CN" altLang="en-US" sz="2800" strike="noStrike" noProof="1" dirty="0"/>
          </a:p>
          <a:p>
            <a:pPr lvl="1" indent="-285750" eaLnBrk="1" fontAlgn="base" hangingPunct="1"/>
            <a:r>
              <a:rPr lang="zh-CN" altLang="en-US" sz="2800" strike="noStrike" noProof="1" dirty="0"/>
              <a:t>一一对应（</a:t>
            </a:r>
            <a:r>
              <a:rPr lang="en-US" altLang="x-none" sz="2800" strike="noStrike" noProof="1" dirty="0"/>
              <a:t>one to one）</a:t>
            </a:r>
            <a:endParaRPr lang="en-US" altLang="x-none" sz="2800" strike="noStrike" noProof="1" dirty="0"/>
          </a:p>
          <a:p>
            <a:pPr lvl="1" indent="-285750" eaLnBrk="1" fontAlgn="base" hangingPunct="1"/>
            <a:endParaRPr lang="zh-CN" altLang="en-US" sz="2800" strike="noStrike" noProof="1" dirty="0"/>
          </a:p>
          <a:p>
            <a:pPr lvl="1" indent="-285750" eaLnBrk="1" fontAlgn="base" hangingPunct="1"/>
            <a:r>
              <a:rPr lang="zh-CN" altLang="en-US" sz="2800" strike="noStrike" noProof="1" dirty="0"/>
              <a:t>一多对应（</a:t>
            </a:r>
            <a:r>
              <a:rPr lang="en-US" altLang="x-none" sz="2800" strike="noStrike" noProof="1" dirty="0"/>
              <a:t>one to many）</a:t>
            </a:r>
            <a:endParaRPr lang="en-US" altLang="x-none" sz="2800" strike="noStrike" noProof="1" dirty="0"/>
          </a:p>
          <a:p>
            <a:pPr marL="914400" lvl="2" indent="0" eaLnBrk="1" fontAlgn="base" hangingPunct="1">
              <a:buNone/>
            </a:pPr>
            <a:r>
              <a:rPr lang="zh-CN" altLang="en-US" sz="2800" strike="noStrike" noProof="1" dirty="0">
                <a:solidFill>
                  <a:schemeClr val="tx1"/>
                </a:solidFill>
              </a:rPr>
              <a:t>多一对应（</a:t>
            </a:r>
            <a:r>
              <a:rPr lang="en-US" altLang="x-none" sz="2800" strike="noStrike" noProof="1" dirty="0">
                <a:solidFill>
                  <a:schemeClr val="tx1"/>
                </a:solidFill>
              </a:rPr>
              <a:t>many to one）</a:t>
            </a:r>
            <a:endParaRPr lang="en-US" altLang="x-none" sz="2800" strike="noStrike" noProof="1" dirty="0">
              <a:solidFill>
                <a:schemeClr val="tx1"/>
              </a:solidFill>
            </a:endParaRPr>
          </a:p>
          <a:p>
            <a:pPr marL="914400" lvl="2" indent="0" eaLnBrk="1" fontAlgn="base" hangingPunct="1">
              <a:buNone/>
            </a:pPr>
            <a:endParaRPr lang="en-US" altLang="x-none" sz="2800" strike="noStrike" noProof="1" dirty="0">
              <a:solidFill>
                <a:schemeClr val="tx1"/>
              </a:solidFill>
            </a:endParaRPr>
          </a:p>
          <a:p>
            <a:pPr lvl="1" indent="-285750" eaLnBrk="1" fontAlgn="base" hangingPunct="1"/>
            <a:r>
              <a:rPr lang="zh-CN" altLang="en-US" sz="2800" strike="noStrike" noProof="1" dirty="0"/>
              <a:t>多多对应（</a:t>
            </a:r>
            <a:r>
              <a:rPr lang="en-US" altLang="x-none" sz="2800" strike="noStrike" noProof="1" dirty="0"/>
              <a:t>many to many）</a:t>
            </a:r>
            <a:endParaRPr lang="en-US" altLang="x-none" sz="2800" strike="noStrike" noProof="1" dirty="0"/>
          </a:p>
          <a:p>
            <a:pPr lvl="2" indent="-228600" eaLnBrk="1" fontAlgn="base" hangingPunct="1"/>
            <a:endParaRPr lang="zh-CN" altLang="en-US" sz="2800" strike="noStrike" noProof="1" dirty="0"/>
          </a:p>
        </p:txBody>
      </p:sp>
      <p:sp>
        <p:nvSpPr>
          <p:cNvPr id="4505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506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6081"/>
          <p:cNvSpPr>
            <a:spLocks noGrp="1"/>
          </p:cNvSpPr>
          <p:nvPr>
            <p:ph type="title"/>
          </p:nvPr>
        </p:nvSpPr>
        <p:spPr/>
        <p:txBody>
          <a:bodyPr tIns="0" bIns="0" anchor="ctr"/>
          <a:p>
            <a:r>
              <a:rPr lang="en-US" altLang="zh-CN" sz="2800"/>
              <a:t>2.3.1 </a:t>
            </a:r>
            <a:r>
              <a:rPr lang="zh-CN" altLang="en-US" sz="2800"/>
              <a:t>实体</a:t>
            </a:r>
            <a:r>
              <a:rPr lang="en-US" altLang="zh-CN" sz="2800"/>
              <a:t>-</a:t>
            </a:r>
            <a:r>
              <a:rPr lang="zh-CN" altLang="en-US" sz="2800"/>
              <a:t>联系模型</a:t>
            </a:r>
            <a:endParaRPr lang="zh-CN" altLang="en-US" sz="2800"/>
          </a:p>
        </p:txBody>
      </p:sp>
      <p:sp>
        <p:nvSpPr>
          <p:cNvPr id="46082" name="文本占位符 46082"/>
          <p:cNvSpPr>
            <a:spLocks noGrp="1"/>
          </p:cNvSpPr>
          <p:nvPr>
            <p:ph idx="1"/>
          </p:nvPr>
        </p:nvSpPr>
        <p:spPr>
          <a:xfrm>
            <a:off x="685800" y="4076700"/>
            <a:ext cx="7772400" cy="2324100"/>
          </a:xfrm>
        </p:spPr>
        <p:txBody>
          <a:bodyPr anchor="t"/>
          <a:p>
            <a:r>
              <a:rPr lang="zh-CN" altLang="en-US" sz="2800" dirty="0"/>
              <a:t>如上图所示：</a:t>
            </a:r>
            <a:endParaRPr lang="zh-CN" altLang="en-US" sz="2800" dirty="0"/>
          </a:p>
          <a:p>
            <a:pPr lvl="1">
              <a:buClr>
                <a:schemeClr val="tx2"/>
              </a:buClr>
            </a:pPr>
            <a:r>
              <a:rPr lang="zh-CN" altLang="en-US" sz="2800" dirty="0"/>
              <a:t>椭圆形代表 ‘实体集’</a:t>
            </a:r>
            <a:endParaRPr lang="zh-CN" altLang="en-US" sz="2800" dirty="0"/>
          </a:p>
          <a:p>
            <a:pPr lvl="1">
              <a:buClr>
                <a:schemeClr val="tx2"/>
              </a:buClr>
            </a:pPr>
            <a:r>
              <a:rPr lang="zh-CN" altLang="en-US" sz="2800" dirty="0">
                <a:solidFill>
                  <a:srgbClr val="FF0000"/>
                </a:solidFill>
              </a:rPr>
              <a:t>点</a:t>
            </a:r>
            <a:r>
              <a:rPr lang="zh-CN" altLang="en-US" sz="2800" dirty="0"/>
              <a:t> </a:t>
            </a:r>
            <a:r>
              <a:rPr lang="en-US" altLang="x-none" sz="2800" dirty="0"/>
              <a:t>(dot) </a:t>
            </a:r>
            <a:r>
              <a:rPr lang="zh-CN" altLang="en-US" sz="2800" dirty="0"/>
              <a:t>代表 ‘</a:t>
            </a:r>
            <a:r>
              <a:rPr lang="zh-CN" altLang="en-US" sz="2800" dirty="0">
                <a:solidFill>
                  <a:srgbClr val="FF0000"/>
                </a:solidFill>
              </a:rPr>
              <a:t>实体</a:t>
            </a:r>
            <a:r>
              <a:rPr lang="zh-CN" altLang="en-US" sz="2800" dirty="0"/>
              <a:t>’</a:t>
            </a:r>
            <a:endParaRPr lang="zh-CN" altLang="en-US" sz="2800" dirty="0"/>
          </a:p>
          <a:p>
            <a:pPr lvl="1">
              <a:buClr>
                <a:schemeClr val="tx2"/>
              </a:buClr>
            </a:pPr>
            <a:r>
              <a:rPr lang="zh-CN" altLang="en-US" sz="2800" dirty="0">
                <a:solidFill>
                  <a:srgbClr val="FF0000"/>
                </a:solidFill>
              </a:rPr>
              <a:t>线</a:t>
            </a:r>
            <a:r>
              <a:rPr lang="zh-CN" altLang="en-US" sz="2800" dirty="0"/>
              <a:t> </a:t>
            </a:r>
            <a:r>
              <a:rPr lang="en-US" altLang="x-none" sz="2800" dirty="0"/>
              <a:t>(line) </a:t>
            </a:r>
            <a:r>
              <a:rPr lang="zh-CN" altLang="en-US" sz="2800" dirty="0"/>
              <a:t>代表实体之间的 ‘</a:t>
            </a:r>
            <a:r>
              <a:rPr lang="zh-CN" altLang="en-US" sz="2800" dirty="0">
                <a:solidFill>
                  <a:srgbClr val="FF0000"/>
                </a:solidFill>
              </a:rPr>
              <a:t>联系</a:t>
            </a:r>
            <a:r>
              <a:rPr lang="zh-CN" altLang="en-US" sz="2800" dirty="0"/>
              <a:t>’</a:t>
            </a:r>
            <a:endParaRPr lang="zh-CN" altLang="en-US" sz="2800" dirty="0"/>
          </a:p>
        </p:txBody>
      </p:sp>
      <p:graphicFrame>
        <p:nvGraphicFramePr>
          <p:cNvPr id="46083" name="Object 7"/>
          <p:cNvGraphicFramePr>
            <a:graphicFrameLocks noChangeAspect="1"/>
          </p:cNvGraphicFramePr>
          <p:nvPr/>
        </p:nvGraphicFramePr>
        <p:xfrm>
          <a:off x="1908175" y="765175"/>
          <a:ext cx="5400675" cy="3168650"/>
        </p:xfrm>
        <a:graphic>
          <a:graphicData uri="http://schemas.openxmlformats.org/presentationml/2006/ole">
            <mc:AlternateContent xmlns:mc="http://schemas.openxmlformats.org/markup-compatibility/2006">
              <mc:Choice xmlns:v="urn:schemas-microsoft-com:vml" Requires="v">
                <p:oleObj spid="_x0000_s3083" name="" r:id="rId1" imgW="1285875" imgH="1114425" progId="Word.Picture.8">
                  <p:embed/>
                </p:oleObj>
              </mc:Choice>
              <mc:Fallback>
                <p:oleObj name="" r:id="rId1" imgW="1285875" imgH="1114425" progId="Word.Picture.8">
                  <p:embed/>
                  <p:pic>
                    <p:nvPicPr>
                      <p:cNvPr id="0" name="图片 3082"/>
                      <p:cNvPicPr/>
                      <p:nvPr/>
                    </p:nvPicPr>
                    <p:blipFill>
                      <a:blip r:embed="rId2"/>
                      <a:stretch>
                        <a:fillRect/>
                      </a:stretch>
                    </p:blipFill>
                    <p:spPr>
                      <a:xfrm>
                        <a:off x="1908175" y="765175"/>
                        <a:ext cx="5400675" cy="316865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7106" name="Rectangle 3"/>
          <p:cNvSpPr>
            <a:spLocks noGrp="1"/>
          </p:cNvSpPr>
          <p:nvPr>
            <p:ph idx="4294967295"/>
          </p:nvPr>
        </p:nvSpPr>
        <p:spPr/>
        <p:txBody>
          <a:bodyPr wrap="square" anchor="t"/>
          <a:p>
            <a:pPr eaLnBrk="1" hangingPunct="1"/>
            <a:r>
              <a:rPr lang="zh-CN" altLang="en-US" sz="2800" dirty="0"/>
              <a:t>联系的函数对应关系</a:t>
            </a:r>
            <a:endParaRPr lang="zh-CN" altLang="en-US" sz="2800" dirty="0"/>
          </a:p>
          <a:p>
            <a:pPr lvl="1" eaLnBrk="1" hangingPunct="1"/>
            <a:r>
              <a:rPr lang="zh-CN" altLang="en-US" sz="2800" dirty="0"/>
              <a:t>一一对应（</a:t>
            </a:r>
            <a:r>
              <a:rPr lang="en-US" altLang="x-none" sz="2800" dirty="0"/>
              <a:t>1 : 1）</a:t>
            </a:r>
            <a:endParaRPr lang="en-US" altLang="x-none" sz="2800" dirty="0"/>
          </a:p>
          <a:p>
            <a:pPr lvl="2" eaLnBrk="1" hangingPunct="1"/>
            <a:endParaRPr lang="zh-CN" altLang="en-US" dirty="0"/>
          </a:p>
        </p:txBody>
      </p:sp>
      <p:sp>
        <p:nvSpPr>
          <p:cNvPr id="4710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710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7110" name="Rectangle 4"/>
          <p:cNvSpPr/>
          <p:nvPr/>
        </p:nvSpPr>
        <p:spPr>
          <a:xfrm>
            <a:off x="685800" y="5386388"/>
            <a:ext cx="7772400" cy="1211262"/>
          </a:xfrm>
          <a:prstGeom prst="rect">
            <a:avLst/>
          </a:prstGeom>
          <a:noFill/>
          <a:ln w="9525">
            <a:noFill/>
          </a:ln>
        </p:spPr>
        <p:txBody>
          <a:bodyPr anchor="t"/>
          <a:p>
            <a:pPr marL="228600" indent="-228600">
              <a:lnSpc>
                <a:spcPct val="120000"/>
              </a:lnSpc>
              <a:spcBef>
                <a:spcPct val="20000"/>
              </a:spcBef>
              <a:buChar char="–"/>
            </a:pPr>
            <a:r>
              <a:rPr lang="zh-CN" altLang="en-US" sz="2800" b="1" dirty="0">
                <a:solidFill>
                  <a:schemeClr val="accent2"/>
                </a:solidFill>
                <a:latin typeface="Times New Roman" panose="02020603050405020304" pitchFamily="2" charset="0"/>
              </a:rPr>
              <a:t>例如： ‘居民’  与  ‘身份证’</a:t>
            </a:r>
            <a:endParaRPr lang="zh-CN" altLang="en-US" sz="2800" b="1" dirty="0">
              <a:solidFill>
                <a:schemeClr val="accent2"/>
              </a:solidFill>
              <a:latin typeface="Times New Roman" panose="02020603050405020304" pitchFamily="2" charset="0"/>
            </a:endParaRPr>
          </a:p>
        </p:txBody>
      </p:sp>
      <p:graphicFrame>
        <p:nvGraphicFramePr>
          <p:cNvPr id="2" name="Object 7"/>
          <p:cNvGraphicFramePr>
            <a:graphicFrameLocks noChangeAspect="1"/>
          </p:cNvGraphicFramePr>
          <p:nvPr/>
        </p:nvGraphicFramePr>
        <p:xfrm>
          <a:off x="1979613" y="2060575"/>
          <a:ext cx="5400675" cy="3168650"/>
        </p:xfrm>
        <a:graphic>
          <a:graphicData uri="http://schemas.openxmlformats.org/presentationml/2006/ole">
            <mc:AlternateContent xmlns:mc="http://schemas.openxmlformats.org/markup-compatibility/2006">
              <mc:Choice xmlns:v="urn:schemas-microsoft-com:vml" Requires="v">
                <p:oleObj spid="_x0000_s3084" name="" r:id="rId1" imgW="1285875" imgH="1114425" progId="Word.Picture.8">
                  <p:embed/>
                </p:oleObj>
              </mc:Choice>
              <mc:Fallback>
                <p:oleObj name="" r:id="rId1" imgW="1285875" imgH="1114425" progId="Word.Picture.8">
                  <p:embed/>
                  <p:pic>
                    <p:nvPicPr>
                      <p:cNvPr id="0" name="图片 3083"/>
                      <p:cNvPicPr/>
                      <p:nvPr/>
                    </p:nvPicPr>
                    <p:blipFill>
                      <a:blip r:embed="rId2"/>
                      <a:stretch>
                        <a:fillRect/>
                      </a:stretch>
                    </p:blipFill>
                    <p:spPr>
                      <a:xfrm>
                        <a:off x="1979613" y="2060575"/>
                        <a:ext cx="5400675" cy="3168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0">
                                            <p:txEl>
                                              <p:charRg st="0" end="19"/>
                                            </p:txEl>
                                          </p:spTgt>
                                        </p:tgtEl>
                                        <p:attrNameLst>
                                          <p:attrName>style.visibility</p:attrName>
                                        </p:attrNameLst>
                                      </p:cBhvr>
                                      <p:to>
                                        <p:strVal val="visible"/>
                                      </p:to>
                                    </p:set>
                                    <p:animEffect transition="in" filter="blinds(horizontal)">
                                      <p:cBhvr>
                                        <p:cTn id="7" dur="500"/>
                                        <p:tgtEl>
                                          <p:spTgt spid="47110">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bldLvl="3"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8130" name="Rectangle 3"/>
          <p:cNvSpPr>
            <a:spLocks noGrp="1"/>
          </p:cNvSpPr>
          <p:nvPr>
            <p:ph idx="4294967295"/>
          </p:nvPr>
        </p:nvSpPr>
        <p:spPr/>
        <p:txBody>
          <a:bodyPr wrap="square" anchor="t"/>
          <a:p>
            <a:pPr eaLnBrk="1" hangingPunct="1"/>
            <a:r>
              <a:rPr lang="zh-CN" altLang="en-US" sz="2800" dirty="0"/>
              <a:t>联系的函数对应关系</a:t>
            </a:r>
            <a:endParaRPr lang="zh-CN" altLang="en-US" sz="2800" dirty="0"/>
          </a:p>
          <a:p>
            <a:pPr lvl="1" eaLnBrk="1" hangingPunct="1"/>
            <a:r>
              <a:rPr lang="zh-CN" altLang="en-US" sz="2800" dirty="0"/>
              <a:t>一多对应（</a:t>
            </a:r>
            <a:r>
              <a:rPr lang="en-US" altLang="x-none" sz="2800" dirty="0"/>
              <a:t>1 : m）</a:t>
            </a:r>
            <a:endParaRPr lang="zh-CN" altLang="en-US" sz="2800" dirty="0"/>
          </a:p>
        </p:txBody>
      </p:sp>
      <p:sp>
        <p:nvSpPr>
          <p:cNvPr id="4813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813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8134" name="Rectangle 5"/>
          <p:cNvSpPr/>
          <p:nvPr/>
        </p:nvSpPr>
        <p:spPr>
          <a:xfrm>
            <a:off x="685800" y="5867400"/>
            <a:ext cx="7772400" cy="533400"/>
          </a:xfrm>
          <a:prstGeom prst="rect">
            <a:avLst/>
          </a:prstGeom>
          <a:noFill/>
          <a:ln w="9525">
            <a:noFill/>
          </a:ln>
        </p:spPr>
        <p:txBody>
          <a:bodyPr anchor="t"/>
          <a:p>
            <a:pPr marL="228600" indent="-228600">
              <a:lnSpc>
                <a:spcPct val="120000"/>
              </a:lnSpc>
              <a:spcBef>
                <a:spcPct val="20000"/>
              </a:spcBef>
              <a:buChar char="–"/>
            </a:pPr>
            <a:r>
              <a:rPr lang="zh-CN" altLang="en-US" sz="2800" b="1" dirty="0">
                <a:solidFill>
                  <a:schemeClr val="accent2"/>
                </a:solidFill>
                <a:latin typeface="Times New Roman" panose="02020603050405020304" pitchFamily="2" charset="0"/>
              </a:rPr>
              <a:t>例如：‘学生’  与  ‘宿舍’</a:t>
            </a:r>
            <a:endParaRPr lang="zh-CN" altLang="en-US" sz="2800" b="1" dirty="0">
              <a:solidFill>
                <a:schemeClr val="accent2"/>
              </a:solidFill>
              <a:latin typeface="Times New Roman" panose="02020603050405020304" pitchFamily="2" charset="0"/>
            </a:endParaRPr>
          </a:p>
        </p:txBody>
      </p:sp>
      <p:graphicFrame>
        <p:nvGraphicFramePr>
          <p:cNvPr id="2" name="Object 9"/>
          <p:cNvGraphicFramePr>
            <a:graphicFrameLocks noChangeAspect="1"/>
          </p:cNvGraphicFramePr>
          <p:nvPr/>
        </p:nvGraphicFramePr>
        <p:xfrm>
          <a:off x="1692275" y="1844675"/>
          <a:ext cx="5848350" cy="3946525"/>
        </p:xfrm>
        <a:graphic>
          <a:graphicData uri="http://schemas.openxmlformats.org/presentationml/2006/ole">
            <mc:AlternateContent xmlns:mc="http://schemas.openxmlformats.org/markup-compatibility/2006">
              <mc:Choice xmlns:v="urn:schemas-microsoft-com:vml" Requires="v">
                <p:oleObj spid="_x0000_s3085" name="" r:id="rId1" imgW="1285875" imgH="1114425" progId="Word.Picture.8">
                  <p:embed/>
                </p:oleObj>
              </mc:Choice>
              <mc:Fallback>
                <p:oleObj name="" r:id="rId1" imgW="1285875" imgH="1114425" progId="Word.Picture.8">
                  <p:embed/>
                  <p:pic>
                    <p:nvPicPr>
                      <p:cNvPr id="0" name="图片 3084"/>
                      <p:cNvPicPr/>
                      <p:nvPr/>
                    </p:nvPicPr>
                    <p:blipFill>
                      <a:blip r:embed="rId2"/>
                      <a:stretch>
                        <a:fillRect/>
                      </a:stretch>
                    </p:blipFill>
                    <p:spPr>
                      <a:xfrm>
                        <a:off x="1692275" y="1844675"/>
                        <a:ext cx="5848350" cy="3946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49154" name="Rectangle 3"/>
          <p:cNvSpPr>
            <a:spLocks noGrp="1"/>
          </p:cNvSpPr>
          <p:nvPr>
            <p:ph idx="4294967295"/>
          </p:nvPr>
        </p:nvSpPr>
        <p:spPr/>
        <p:txBody>
          <a:bodyPr wrap="square" anchor="t"/>
          <a:p>
            <a:pPr eaLnBrk="1" hangingPunct="1"/>
            <a:r>
              <a:rPr lang="zh-CN" altLang="en-US" sz="2800" dirty="0"/>
              <a:t>联系的函数对应关系</a:t>
            </a:r>
            <a:endParaRPr lang="zh-CN" altLang="en-US" sz="2800" dirty="0"/>
          </a:p>
          <a:p>
            <a:pPr lvl="1" eaLnBrk="1" hangingPunct="1"/>
            <a:r>
              <a:rPr lang="zh-CN" altLang="en-US" sz="2800" dirty="0"/>
              <a:t>多多对应（</a:t>
            </a:r>
            <a:r>
              <a:rPr lang="en-US" altLang="x-none" sz="2800" dirty="0"/>
              <a:t>m : n）</a:t>
            </a:r>
            <a:endParaRPr lang="zh-CN" altLang="en-US" sz="2800" dirty="0"/>
          </a:p>
        </p:txBody>
      </p:sp>
      <p:sp>
        <p:nvSpPr>
          <p:cNvPr id="4915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4915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9158" name="Rectangle 6"/>
          <p:cNvSpPr/>
          <p:nvPr/>
        </p:nvSpPr>
        <p:spPr>
          <a:xfrm>
            <a:off x="685800" y="5715000"/>
            <a:ext cx="7772400" cy="533400"/>
          </a:xfrm>
          <a:prstGeom prst="rect">
            <a:avLst/>
          </a:prstGeom>
          <a:noFill/>
          <a:ln w="9525">
            <a:noFill/>
          </a:ln>
        </p:spPr>
        <p:txBody>
          <a:bodyPr anchor="t"/>
          <a:p>
            <a:pPr marL="228600" indent="-228600">
              <a:lnSpc>
                <a:spcPct val="120000"/>
              </a:lnSpc>
              <a:spcBef>
                <a:spcPct val="20000"/>
              </a:spcBef>
              <a:buChar char="–"/>
            </a:pPr>
            <a:r>
              <a:rPr lang="zh-CN" altLang="en-US" sz="2800" b="1" dirty="0">
                <a:solidFill>
                  <a:schemeClr val="accent2"/>
                </a:solidFill>
                <a:latin typeface="Times New Roman" panose="02020603050405020304" pitchFamily="2" charset="0"/>
              </a:rPr>
              <a:t>例如：‘学生’  与  ‘课程’</a:t>
            </a:r>
            <a:endParaRPr lang="zh-CN" altLang="en-US" sz="2800" b="1" dirty="0">
              <a:solidFill>
                <a:schemeClr val="accent2"/>
              </a:solidFill>
              <a:latin typeface="Times New Roman" panose="02020603050405020304" pitchFamily="2" charset="0"/>
            </a:endParaRPr>
          </a:p>
        </p:txBody>
      </p:sp>
      <p:graphicFrame>
        <p:nvGraphicFramePr>
          <p:cNvPr id="2" name="Object 9"/>
          <p:cNvGraphicFramePr>
            <a:graphicFrameLocks noChangeAspect="1"/>
          </p:cNvGraphicFramePr>
          <p:nvPr/>
        </p:nvGraphicFramePr>
        <p:xfrm>
          <a:off x="1763713" y="1916113"/>
          <a:ext cx="5943600" cy="3951287"/>
        </p:xfrm>
        <a:graphic>
          <a:graphicData uri="http://schemas.openxmlformats.org/presentationml/2006/ole">
            <mc:AlternateContent xmlns:mc="http://schemas.openxmlformats.org/markup-compatibility/2006">
              <mc:Choice xmlns:v="urn:schemas-microsoft-com:vml" Requires="v">
                <p:oleObj spid="_x0000_s3087" name="" r:id="rId1" imgW="1285875" imgH="1114425" progId="Word.Picture.8">
                  <p:embed/>
                </p:oleObj>
              </mc:Choice>
              <mc:Fallback>
                <p:oleObj name="" r:id="rId1" imgW="1285875" imgH="1114425" progId="Word.Picture.8">
                  <p:embed/>
                  <p:pic>
                    <p:nvPicPr>
                      <p:cNvPr id="0" name="图片 3086"/>
                      <p:cNvPicPr/>
                      <p:nvPr/>
                    </p:nvPicPr>
                    <p:blipFill>
                      <a:blip r:embed="rId2"/>
                      <a:stretch>
                        <a:fillRect/>
                      </a:stretch>
                    </p:blipFill>
                    <p:spPr>
                      <a:xfrm>
                        <a:off x="1763713" y="1916113"/>
                        <a:ext cx="5943600" cy="3951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 calcmode="lin" valueType="num">
                                      <p:cBhvr additive="base">
                                        <p:cTn id="7" dur="500" fill="hold"/>
                                        <p:tgtEl>
                                          <p:spTgt spid="49158"/>
                                        </p:tgtEl>
                                        <p:attrNameLst>
                                          <p:attrName>ppt_x</p:attrName>
                                        </p:attrNameLst>
                                      </p:cBhvr>
                                      <p:tavLst>
                                        <p:tav tm="0">
                                          <p:val>
                                            <p:strVal val="#ppt_x"/>
                                          </p:val>
                                        </p:tav>
                                        <p:tav tm="100000">
                                          <p:val>
                                            <p:strVal val="#ppt_x"/>
                                          </p:val>
                                        </p:tav>
                                      </p:tavLst>
                                    </p:anim>
                                    <p:anim calcmode="lin" valueType="num">
                                      <p:cBhvr additive="base">
                                        <p:cTn id="8"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0178" name="Rectangle 3"/>
          <p:cNvSpPr>
            <a:spLocks noGrp="1"/>
          </p:cNvSpPr>
          <p:nvPr>
            <p:ph idx="4294967295"/>
          </p:nvPr>
        </p:nvSpPr>
        <p:spPr>
          <a:xfrm>
            <a:off x="685800" y="838200"/>
            <a:ext cx="7772400" cy="533400"/>
          </a:xfrm>
        </p:spPr>
        <p:txBody>
          <a:bodyPr wrap="square" anchor="t"/>
          <a:p>
            <a:pPr eaLnBrk="1" hangingPunct="1"/>
            <a:r>
              <a:rPr lang="zh-CN" altLang="en-US"/>
              <a:t>联系的函数对应关系</a:t>
            </a:r>
            <a:endParaRPr lang="zh-CN" altLang="en-US"/>
          </a:p>
        </p:txBody>
      </p:sp>
      <p:sp>
        <p:nvSpPr>
          <p:cNvPr id="5017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018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2" name="Object 4"/>
          <p:cNvGraphicFramePr>
            <a:graphicFrameLocks noChangeAspect="1"/>
          </p:cNvGraphicFramePr>
          <p:nvPr/>
        </p:nvGraphicFramePr>
        <p:xfrm>
          <a:off x="609600" y="1989138"/>
          <a:ext cx="2209800" cy="3106737"/>
        </p:xfrm>
        <a:graphic>
          <a:graphicData uri="http://schemas.openxmlformats.org/presentationml/2006/ole">
            <mc:AlternateContent xmlns:mc="http://schemas.openxmlformats.org/markup-compatibility/2006">
              <mc:Choice xmlns:v="urn:schemas-microsoft-com:vml" Requires="v">
                <p:oleObj spid="_x0000_s3086" name="" r:id="rId1" imgW="1711325" imgH="1341120" progId="Word.Picture.8">
                  <p:embed/>
                </p:oleObj>
              </mc:Choice>
              <mc:Fallback>
                <p:oleObj name="" r:id="rId1" imgW="1711325" imgH="1341120" progId="Word.Picture.8">
                  <p:embed/>
                  <p:pic>
                    <p:nvPicPr>
                      <p:cNvPr id="0" name="图片 3085"/>
                      <p:cNvPicPr/>
                      <p:nvPr/>
                    </p:nvPicPr>
                    <p:blipFill>
                      <a:blip r:embed="rId2"/>
                      <a:stretch>
                        <a:fillRect/>
                      </a:stretch>
                    </p:blipFill>
                    <p:spPr>
                      <a:xfrm>
                        <a:off x="609600" y="1989138"/>
                        <a:ext cx="2209800" cy="3106737"/>
                      </a:xfrm>
                      <a:prstGeom prst="rect">
                        <a:avLst/>
                      </a:prstGeom>
                      <a:noFill/>
                      <a:ln w="38100">
                        <a:noFill/>
                        <a:miter/>
                      </a:ln>
                    </p:spPr>
                  </p:pic>
                </p:oleObj>
              </mc:Fallback>
            </mc:AlternateContent>
          </a:graphicData>
        </a:graphic>
      </p:graphicFrame>
      <p:graphicFrame>
        <p:nvGraphicFramePr>
          <p:cNvPr id="50182" name="Object 5"/>
          <p:cNvGraphicFramePr>
            <a:graphicFrameLocks noChangeAspect="1"/>
          </p:cNvGraphicFramePr>
          <p:nvPr/>
        </p:nvGraphicFramePr>
        <p:xfrm>
          <a:off x="3352800" y="1981200"/>
          <a:ext cx="2209800" cy="2895600"/>
        </p:xfrm>
        <a:graphic>
          <a:graphicData uri="http://schemas.openxmlformats.org/presentationml/2006/ole">
            <mc:AlternateContent xmlns:mc="http://schemas.openxmlformats.org/markup-compatibility/2006">
              <mc:Choice xmlns:v="urn:schemas-microsoft-com:vml" Requires="v">
                <p:oleObj spid="_x0000_s3089" name="" r:id="rId3" imgW="1711325" imgH="1261745" progId="Word.Picture.8">
                  <p:embed/>
                </p:oleObj>
              </mc:Choice>
              <mc:Fallback>
                <p:oleObj name="" r:id="rId3" imgW="1711325" imgH="1261745" progId="Word.Picture.8">
                  <p:embed/>
                  <p:pic>
                    <p:nvPicPr>
                      <p:cNvPr id="0" name="图片 3088"/>
                      <p:cNvPicPr/>
                      <p:nvPr/>
                    </p:nvPicPr>
                    <p:blipFill>
                      <a:blip r:embed="rId4"/>
                      <a:stretch>
                        <a:fillRect/>
                      </a:stretch>
                    </p:blipFill>
                    <p:spPr>
                      <a:xfrm>
                        <a:off x="3352800" y="1981200"/>
                        <a:ext cx="2209800" cy="2895600"/>
                      </a:xfrm>
                      <a:prstGeom prst="rect">
                        <a:avLst/>
                      </a:prstGeom>
                      <a:noFill/>
                      <a:ln w="38100">
                        <a:noFill/>
                        <a:miter/>
                      </a:ln>
                    </p:spPr>
                  </p:pic>
                </p:oleObj>
              </mc:Fallback>
            </mc:AlternateContent>
          </a:graphicData>
        </a:graphic>
      </p:graphicFrame>
      <p:graphicFrame>
        <p:nvGraphicFramePr>
          <p:cNvPr id="50183" name="Object 8"/>
          <p:cNvGraphicFramePr>
            <a:graphicFrameLocks noChangeAspect="1"/>
          </p:cNvGraphicFramePr>
          <p:nvPr/>
        </p:nvGraphicFramePr>
        <p:xfrm>
          <a:off x="6156325" y="1989138"/>
          <a:ext cx="2208213" cy="2968625"/>
        </p:xfrm>
        <a:graphic>
          <a:graphicData uri="http://schemas.openxmlformats.org/presentationml/2006/ole">
            <mc:AlternateContent xmlns:mc="http://schemas.openxmlformats.org/markup-compatibility/2006">
              <mc:Choice xmlns:v="urn:schemas-microsoft-com:vml" Requires="v">
                <p:oleObj spid="_x0000_s3088" name="" r:id="rId5" imgW="1711325" imgH="1301750" progId="Word.Picture.8">
                  <p:embed/>
                </p:oleObj>
              </mc:Choice>
              <mc:Fallback>
                <p:oleObj name="" r:id="rId5" imgW="1711325" imgH="1301750" progId="Word.Picture.8">
                  <p:embed/>
                  <p:pic>
                    <p:nvPicPr>
                      <p:cNvPr id="0" name="图片 3087"/>
                      <p:cNvPicPr/>
                      <p:nvPr/>
                    </p:nvPicPr>
                    <p:blipFill>
                      <a:blip r:embed="rId6"/>
                      <a:stretch>
                        <a:fillRect/>
                      </a:stretch>
                    </p:blipFill>
                    <p:spPr>
                      <a:xfrm>
                        <a:off x="6156325" y="1989138"/>
                        <a:ext cx="2208213" cy="2968625"/>
                      </a:xfrm>
                      <a:prstGeom prst="rect">
                        <a:avLst/>
                      </a:prstGeom>
                      <a:noFill/>
                      <a:ln w="38100">
                        <a:noFill/>
                        <a:miter/>
                      </a:ln>
                    </p:spPr>
                  </p:pic>
                </p:oleObj>
              </mc:Fallback>
            </mc:AlternateContent>
          </a:graphicData>
        </a:graphic>
      </p:graphicFrame>
      <p:sp>
        <p:nvSpPr>
          <p:cNvPr id="50184" name="Text Box 9"/>
          <p:cNvSpPr txBox="1"/>
          <p:nvPr/>
        </p:nvSpPr>
        <p:spPr>
          <a:xfrm>
            <a:off x="609600" y="4876800"/>
            <a:ext cx="2057400" cy="762000"/>
          </a:xfrm>
          <a:prstGeom prst="rect">
            <a:avLst/>
          </a:prstGeom>
          <a:noFill/>
          <a:ln w="9525">
            <a:noFill/>
          </a:ln>
        </p:spPr>
        <p:txBody>
          <a:bodyPr anchor="t">
            <a:spAutoFit/>
          </a:bodyPr>
          <a:p>
            <a:pPr algn="ctr"/>
            <a:r>
              <a:rPr lang="zh-CN" altLang="en-US" b="1" dirty="0">
                <a:solidFill>
                  <a:schemeClr val="accent2"/>
                </a:solidFill>
                <a:latin typeface="Times New Roman" panose="02020603050405020304" pitchFamily="2" charset="0"/>
              </a:rPr>
              <a:t>1:1</a:t>
            </a:r>
            <a:endParaRPr lang="zh-CN" altLang="en-US" b="1" dirty="0">
              <a:solidFill>
                <a:schemeClr val="accent2"/>
              </a:solidFill>
              <a:latin typeface="Times New Roman" panose="02020603050405020304" pitchFamily="2" charset="0"/>
            </a:endParaRPr>
          </a:p>
          <a:p>
            <a:pPr algn="ctr"/>
            <a:r>
              <a:rPr lang="zh-CN" altLang="en-US" sz="2000" b="1" dirty="0">
                <a:solidFill>
                  <a:schemeClr val="accent2"/>
                </a:solidFill>
                <a:latin typeface="Times New Roman" panose="02020603050405020304" pitchFamily="2" charset="0"/>
              </a:rPr>
              <a:t>函数对应关系</a:t>
            </a:r>
            <a:endParaRPr lang="zh-CN" altLang="en-US" sz="2000" b="1" dirty="0">
              <a:solidFill>
                <a:schemeClr val="accent2"/>
              </a:solidFill>
              <a:latin typeface="Times New Roman" panose="02020603050405020304" pitchFamily="2" charset="0"/>
            </a:endParaRPr>
          </a:p>
        </p:txBody>
      </p:sp>
      <p:sp>
        <p:nvSpPr>
          <p:cNvPr id="50185" name="Text Box 10"/>
          <p:cNvSpPr txBox="1"/>
          <p:nvPr/>
        </p:nvSpPr>
        <p:spPr>
          <a:xfrm>
            <a:off x="3429000" y="4876800"/>
            <a:ext cx="2057400" cy="762000"/>
          </a:xfrm>
          <a:prstGeom prst="rect">
            <a:avLst/>
          </a:prstGeom>
          <a:noFill/>
          <a:ln w="9525">
            <a:noFill/>
          </a:ln>
        </p:spPr>
        <p:txBody>
          <a:bodyPr anchor="t">
            <a:spAutoFit/>
          </a:bodyPr>
          <a:p>
            <a:pPr algn="ctr"/>
            <a:r>
              <a:rPr lang="zh-CN" altLang="en-US" b="1" dirty="0">
                <a:solidFill>
                  <a:schemeClr val="accent2"/>
                </a:solidFill>
                <a:latin typeface="Times New Roman" panose="02020603050405020304" pitchFamily="2" charset="0"/>
              </a:rPr>
              <a:t>1:</a:t>
            </a:r>
            <a:r>
              <a:rPr lang="en-US" altLang="x-none" b="1" dirty="0">
                <a:solidFill>
                  <a:schemeClr val="accent2"/>
                </a:solidFill>
                <a:latin typeface="Times New Roman" panose="02020603050405020304" pitchFamily="2" charset="0"/>
              </a:rPr>
              <a:t>m</a:t>
            </a:r>
            <a:endParaRPr lang="en-US" altLang="x-none" b="1" dirty="0">
              <a:solidFill>
                <a:schemeClr val="accent2"/>
              </a:solidFill>
              <a:latin typeface="Times New Roman" panose="02020603050405020304" pitchFamily="2" charset="0"/>
            </a:endParaRPr>
          </a:p>
          <a:p>
            <a:pPr algn="ctr"/>
            <a:r>
              <a:rPr lang="zh-CN" altLang="en-US" sz="2000" b="1" dirty="0">
                <a:solidFill>
                  <a:schemeClr val="accent2"/>
                </a:solidFill>
                <a:latin typeface="Times New Roman" panose="02020603050405020304" pitchFamily="2" charset="0"/>
              </a:rPr>
              <a:t>函数对应关系</a:t>
            </a:r>
            <a:endParaRPr lang="zh-CN" altLang="en-US" sz="2000" b="1" dirty="0">
              <a:solidFill>
                <a:schemeClr val="accent2"/>
              </a:solidFill>
              <a:latin typeface="Times New Roman" panose="02020603050405020304" pitchFamily="2" charset="0"/>
            </a:endParaRPr>
          </a:p>
        </p:txBody>
      </p:sp>
      <p:sp>
        <p:nvSpPr>
          <p:cNvPr id="50186" name="Text Box 11"/>
          <p:cNvSpPr txBox="1"/>
          <p:nvPr/>
        </p:nvSpPr>
        <p:spPr>
          <a:xfrm>
            <a:off x="6324600" y="4876800"/>
            <a:ext cx="2057400" cy="762000"/>
          </a:xfrm>
          <a:prstGeom prst="rect">
            <a:avLst/>
          </a:prstGeom>
          <a:noFill/>
          <a:ln w="9525">
            <a:noFill/>
          </a:ln>
        </p:spPr>
        <p:txBody>
          <a:bodyPr anchor="t">
            <a:spAutoFit/>
          </a:bodyPr>
          <a:p>
            <a:pPr algn="ctr"/>
            <a:r>
              <a:rPr lang="en-US" altLang="x-none" b="1" dirty="0">
                <a:solidFill>
                  <a:schemeClr val="accent2"/>
                </a:solidFill>
                <a:latin typeface="Times New Roman" panose="02020603050405020304" pitchFamily="2" charset="0"/>
              </a:rPr>
              <a:t>m:n</a:t>
            </a:r>
            <a:endParaRPr lang="en-US" altLang="x-none" b="1" dirty="0">
              <a:solidFill>
                <a:schemeClr val="accent2"/>
              </a:solidFill>
              <a:latin typeface="Times New Roman" panose="02020603050405020304" pitchFamily="2" charset="0"/>
            </a:endParaRPr>
          </a:p>
          <a:p>
            <a:pPr algn="ctr"/>
            <a:r>
              <a:rPr lang="zh-CN" altLang="en-US" sz="2000" b="1" dirty="0">
                <a:solidFill>
                  <a:schemeClr val="accent2"/>
                </a:solidFill>
                <a:latin typeface="Times New Roman" panose="02020603050405020304" pitchFamily="2" charset="0"/>
              </a:rPr>
              <a:t>函数对应关系</a:t>
            </a:r>
            <a:endParaRPr lang="zh-CN" altLang="en-US" sz="2000" b="1" dirty="0">
              <a:solidFill>
                <a:schemeClr val="accent2"/>
              </a:solidFill>
              <a:latin typeface="Times New Roman" panose="02020603050405020304" pitchFamily="2" charset="0"/>
            </a:endParaRPr>
          </a:p>
        </p:txBody>
      </p:sp>
      <p:sp>
        <p:nvSpPr>
          <p:cNvPr id="50187" name="Line 12"/>
          <p:cNvSpPr/>
          <p:nvPr/>
        </p:nvSpPr>
        <p:spPr>
          <a:xfrm>
            <a:off x="3048000" y="1676400"/>
            <a:ext cx="0" cy="4267200"/>
          </a:xfrm>
          <a:prstGeom prst="line">
            <a:avLst/>
          </a:prstGeom>
          <a:ln w="63500" cap="rnd" cmpd="sng">
            <a:solidFill>
              <a:schemeClr val="folHlink"/>
            </a:solidFill>
            <a:prstDash val="sysDot"/>
            <a:round/>
            <a:headEnd type="none" w="med" len="med"/>
            <a:tailEnd type="none" w="med" len="med"/>
          </a:ln>
        </p:spPr>
      </p:sp>
      <p:sp>
        <p:nvSpPr>
          <p:cNvPr id="50188" name="Line 13"/>
          <p:cNvSpPr/>
          <p:nvPr/>
        </p:nvSpPr>
        <p:spPr>
          <a:xfrm>
            <a:off x="5867400" y="1676400"/>
            <a:ext cx="0" cy="4267200"/>
          </a:xfrm>
          <a:prstGeom prst="line">
            <a:avLst/>
          </a:prstGeom>
          <a:ln w="63500" cap="rnd" cmpd="sng">
            <a:solidFill>
              <a:schemeClr val="folHlink"/>
            </a:solidFill>
            <a:prstDash val="sysDot"/>
            <a:round/>
            <a:headEnd type="none" w="med" len="med"/>
            <a:tailEnd type="none" w="med" len="med"/>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51201"/>
          <p:cNvSpPr>
            <a:spLocks noGrp="1"/>
          </p:cNvSpPr>
          <p:nvPr>
            <p:ph type="title"/>
          </p:nvPr>
        </p:nvSpPr>
        <p:spPr/>
        <p:txBody>
          <a:bodyPr tIns="0" bIns="0" anchor="ctr"/>
          <a:p>
            <a:r>
              <a:rPr lang="zh-CN" altLang="en-US" sz="2800" dirty="0"/>
              <a:t>三类联系之间的相互关系</a:t>
            </a:r>
            <a:endParaRPr lang="zh-CN" altLang="en-US" sz="2800" dirty="0"/>
          </a:p>
        </p:txBody>
      </p:sp>
      <p:sp>
        <p:nvSpPr>
          <p:cNvPr id="51202" name="椭圆 51202"/>
          <p:cNvSpPr/>
          <p:nvPr/>
        </p:nvSpPr>
        <p:spPr>
          <a:xfrm>
            <a:off x="1851025" y="873125"/>
            <a:ext cx="1676400" cy="685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eaLnBrk="0" hangingPunct="0"/>
            <a:r>
              <a:rPr lang="en-US" altLang="zh-CN" b="1">
                <a:latin typeface="Times New Roman" panose="02020603050405020304" pitchFamily="2" charset="0"/>
              </a:rPr>
              <a:t>m:n</a:t>
            </a:r>
            <a:r>
              <a:rPr lang="zh-CN" altLang="en-US" b="1">
                <a:latin typeface="Times New Roman" panose="02020603050405020304" pitchFamily="2" charset="0"/>
              </a:rPr>
              <a:t>联系</a:t>
            </a:r>
            <a:endParaRPr lang="zh-CN" altLang="en-US" b="1">
              <a:latin typeface="Times New Roman" panose="02020603050405020304" pitchFamily="2" charset="0"/>
            </a:endParaRPr>
          </a:p>
        </p:txBody>
      </p:sp>
      <p:sp>
        <p:nvSpPr>
          <p:cNvPr id="51203" name="椭圆 51203"/>
          <p:cNvSpPr/>
          <p:nvPr/>
        </p:nvSpPr>
        <p:spPr>
          <a:xfrm>
            <a:off x="403225" y="3082925"/>
            <a:ext cx="1600200" cy="685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eaLnBrk="0" hangingPunct="0"/>
            <a:r>
              <a:rPr lang="en-US" altLang="zh-CN" b="1">
                <a:latin typeface="Times New Roman" panose="02020603050405020304" pitchFamily="2" charset="0"/>
              </a:rPr>
              <a:t>1:1</a:t>
            </a:r>
            <a:r>
              <a:rPr lang="zh-CN" altLang="en-US" b="1">
                <a:latin typeface="Times New Roman" panose="02020603050405020304" pitchFamily="2" charset="0"/>
              </a:rPr>
              <a:t>联系</a:t>
            </a:r>
            <a:endParaRPr lang="zh-CN" altLang="en-US" b="1">
              <a:latin typeface="Times New Roman" panose="02020603050405020304" pitchFamily="2" charset="0"/>
            </a:endParaRPr>
          </a:p>
        </p:txBody>
      </p:sp>
      <p:sp>
        <p:nvSpPr>
          <p:cNvPr id="51204" name="椭圆 51204"/>
          <p:cNvSpPr/>
          <p:nvPr/>
        </p:nvSpPr>
        <p:spPr>
          <a:xfrm>
            <a:off x="4060825" y="2320925"/>
            <a:ext cx="1600200" cy="685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eaLnBrk="0" hangingPunct="0"/>
            <a:r>
              <a:rPr lang="en-US" altLang="zh-CN" b="1">
                <a:latin typeface="Times New Roman" panose="02020603050405020304" pitchFamily="2" charset="0"/>
              </a:rPr>
              <a:t>1:n</a:t>
            </a:r>
            <a:r>
              <a:rPr lang="zh-CN" altLang="en-US" b="1">
                <a:latin typeface="Times New Roman" panose="02020603050405020304" pitchFamily="2" charset="0"/>
              </a:rPr>
              <a:t>联系</a:t>
            </a:r>
            <a:endParaRPr lang="zh-CN" altLang="en-US" b="1">
              <a:latin typeface="Times New Roman" panose="02020603050405020304" pitchFamily="2" charset="0"/>
            </a:endParaRPr>
          </a:p>
        </p:txBody>
      </p:sp>
      <p:sp>
        <p:nvSpPr>
          <p:cNvPr id="51206" name="燕尾形箭头 51205"/>
          <p:cNvSpPr/>
          <p:nvPr/>
        </p:nvSpPr>
        <p:spPr>
          <a:xfrm rot="-3480000">
            <a:off x="860425" y="1936750"/>
            <a:ext cx="1673225" cy="609600"/>
          </a:xfrm>
          <a:prstGeom prst="notchedRightArrow">
            <a:avLst>
              <a:gd name="adj1" fmla="val 50000"/>
              <a:gd name="adj2" fmla="val 68505"/>
            </a:avLst>
          </a:prstGeom>
          <a:solidFill>
            <a:srgbClr val="EEE678"/>
          </a:solidFill>
          <a:ln w="9525" cap="flat" cmpd="sng">
            <a:solidFill>
              <a:schemeClr val="tx1"/>
            </a:solidFill>
            <a:prstDash val="solid"/>
            <a:miter/>
            <a:headEnd type="none" w="med" len="med"/>
            <a:tailEnd type="none" w="med" len="med"/>
          </a:ln>
        </p:spPr>
        <p:txBody>
          <a:bodyPr vert="eaVert" wrap="none" anchor="ctr"/>
          <a:p>
            <a:pPr algn="ctr" eaLnBrk="0" hangingPunct="0"/>
            <a:r>
              <a:rPr lang="zh-CN" altLang="en-US" b="1">
                <a:latin typeface="Times New Roman" panose="02020603050405020304" pitchFamily="2" charset="0"/>
              </a:rPr>
              <a:t>特</a:t>
            </a:r>
            <a:endParaRPr lang="zh-CN" altLang="en-US" b="1">
              <a:latin typeface="Times New Roman" panose="02020603050405020304" pitchFamily="2" charset="0"/>
            </a:endParaRPr>
          </a:p>
          <a:p>
            <a:pPr algn="ctr" eaLnBrk="0" hangingPunct="0"/>
            <a:r>
              <a:rPr lang="zh-CN" altLang="en-US" b="1">
                <a:latin typeface="Times New Roman" panose="02020603050405020304" pitchFamily="2" charset="0"/>
              </a:rPr>
              <a:t>例</a:t>
            </a:r>
            <a:endParaRPr lang="zh-CN" altLang="en-US" b="1">
              <a:latin typeface="Times New Roman" panose="02020603050405020304" pitchFamily="2" charset="0"/>
            </a:endParaRPr>
          </a:p>
        </p:txBody>
      </p:sp>
      <p:sp>
        <p:nvSpPr>
          <p:cNvPr id="51207" name="燕尾形箭头 51206"/>
          <p:cNvSpPr/>
          <p:nvPr/>
        </p:nvSpPr>
        <p:spPr>
          <a:xfrm rot="-1200000">
            <a:off x="1981200" y="2878138"/>
            <a:ext cx="2133600" cy="609600"/>
          </a:xfrm>
          <a:prstGeom prst="notchedRightArrow">
            <a:avLst>
              <a:gd name="adj1" fmla="val 50000"/>
              <a:gd name="adj2" fmla="val 87500"/>
            </a:avLst>
          </a:prstGeom>
          <a:solidFill>
            <a:srgbClr val="EEE678"/>
          </a:solidFill>
          <a:ln w="9525" cap="flat" cmpd="sng">
            <a:solidFill>
              <a:schemeClr val="tx1"/>
            </a:solidFill>
            <a:prstDash val="solid"/>
            <a:miter/>
            <a:headEnd type="none" w="med" len="med"/>
            <a:tailEnd type="none" w="med" len="med"/>
          </a:ln>
        </p:spPr>
        <p:txBody>
          <a:bodyPr vert="eaVert" wrap="none" anchor="ctr"/>
          <a:p>
            <a:pPr algn="ctr" eaLnBrk="0" hangingPunct="0"/>
            <a:r>
              <a:rPr lang="zh-CN" altLang="en-US" b="1">
                <a:latin typeface="Times New Roman" panose="02020603050405020304" pitchFamily="2" charset="0"/>
              </a:rPr>
              <a:t>特</a:t>
            </a:r>
            <a:endParaRPr lang="zh-CN" altLang="en-US" b="1">
              <a:latin typeface="Times New Roman" panose="02020603050405020304" pitchFamily="2" charset="0"/>
            </a:endParaRPr>
          </a:p>
          <a:p>
            <a:pPr algn="ctr" eaLnBrk="0" hangingPunct="0"/>
            <a:r>
              <a:rPr lang="zh-CN" altLang="en-US" b="1">
                <a:latin typeface="Times New Roman" panose="02020603050405020304" pitchFamily="2" charset="0"/>
              </a:rPr>
              <a:t>例</a:t>
            </a:r>
            <a:endParaRPr lang="zh-CN" altLang="en-US" b="1">
              <a:latin typeface="Times New Roman" panose="02020603050405020304" pitchFamily="2" charset="0"/>
            </a:endParaRPr>
          </a:p>
        </p:txBody>
      </p:sp>
      <p:sp>
        <p:nvSpPr>
          <p:cNvPr id="51208" name="燕尾形箭头 51207"/>
          <p:cNvSpPr/>
          <p:nvPr/>
        </p:nvSpPr>
        <p:spPr>
          <a:xfrm rot="-8520000">
            <a:off x="3222625" y="1558925"/>
            <a:ext cx="1371600" cy="609600"/>
          </a:xfrm>
          <a:prstGeom prst="notchedRightArrow">
            <a:avLst>
              <a:gd name="adj1" fmla="val 50000"/>
              <a:gd name="adj2" fmla="val 56250"/>
            </a:avLst>
          </a:prstGeom>
          <a:solidFill>
            <a:srgbClr val="EEE678"/>
          </a:solidFill>
          <a:ln w="9525" cap="flat" cmpd="sng">
            <a:solidFill>
              <a:schemeClr val="tx1"/>
            </a:solidFill>
            <a:prstDash val="solid"/>
            <a:miter/>
            <a:headEnd type="none" w="med" len="med"/>
            <a:tailEnd type="none" w="med" len="med"/>
          </a:ln>
        </p:spPr>
        <p:txBody>
          <a:bodyPr vert="eaVert" wrap="none" anchor="ctr"/>
          <a:p>
            <a:pPr algn="ctr" eaLnBrk="0" hangingPunct="0"/>
            <a:r>
              <a:rPr lang="zh-CN" altLang="en-US" b="1">
                <a:latin typeface="Times New Roman" panose="02020603050405020304" pitchFamily="2" charset="0"/>
              </a:rPr>
              <a:t>特</a:t>
            </a:r>
            <a:endParaRPr lang="zh-CN" altLang="en-US" b="1">
              <a:latin typeface="Times New Roman" panose="02020603050405020304" pitchFamily="2" charset="0"/>
            </a:endParaRPr>
          </a:p>
          <a:p>
            <a:pPr algn="ctr" eaLnBrk="0" hangingPunct="0"/>
            <a:r>
              <a:rPr lang="zh-CN" altLang="en-US" b="1">
                <a:latin typeface="Times New Roman" panose="02020603050405020304" pitchFamily="2" charset="0"/>
              </a:rPr>
              <a:t>例</a:t>
            </a:r>
            <a:endParaRPr lang="zh-CN" altLang="en-US" b="1">
              <a:latin typeface="Times New Roman" panose="02020603050405020304" pitchFamily="2" charset="0"/>
            </a:endParaRPr>
          </a:p>
        </p:txBody>
      </p:sp>
      <p:grpSp>
        <p:nvGrpSpPr>
          <p:cNvPr id="6" name="组合 5"/>
          <p:cNvGrpSpPr/>
          <p:nvPr/>
        </p:nvGrpSpPr>
        <p:grpSpPr>
          <a:xfrm>
            <a:off x="3871913" y="3470275"/>
            <a:ext cx="5029200" cy="3097213"/>
            <a:chOff x="6098" y="5466"/>
            <a:chExt cx="7920" cy="4876"/>
          </a:xfrm>
        </p:grpSpPr>
        <p:sp>
          <p:nvSpPr>
            <p:cNvPr id="2" name="椭圆 1"/>
            <p:cNvSpPr/>
            <p:nvPr/>
          </p:nvSpPr>
          <p:spPr>
            <a:xfrm>
              <a:off x="6098" y="5466"/>
              <a:ext cx="7920" cy="4877"/>
            </a:xfrm>
            <a:prstGeom prst="ellipse">
              <a:avLst/>
            </a:prstGeom>
            <a:solidFill>
              <a:schemeClr val="accent6">
                <a:lumMod val="20000"/>
                <a:lumOff val="80000"/>
              </a:schemeClr>
            </a:solidFill>
            <a:ln w="9525" cap="flat" cmpd="sng">
              <a:solidFill>
                <a:schemeClr val="tx1"/>
              </a:solidFill>
              <a:prstDash val="solid"/>
              <a:headEnd type="none" w="med" len="med"/>
              <a:tailEnd type="none" w="med" len="med"/>
            </a:ln>
          </p:spPr>
          <p:txBody>
            <a:bodyPr/>
            <a:p>
              <a:pPr fontAlgn="base"/>
              <a:endParaRPr lang="zh-CN" altLang="en-US" strike="noStrike" noProof="1"/>
            </a:p>
          </p:txBody>
        </p:sp>
        <p:sp>
          <p:nvSpPr>
            <p:cNvPr id="51210" name="文本框 16391"/>
            <p:cNvSpPr txBox="1"/>
            <p:nvPr/>
          </p:nvSpPr>
          <p:spPr>
            <a:xfrm>
              <a:off x="9141" y="5677"/>
              <a:ext cx="1918" cy="1010"/>
            </a:xfrm>
            <a:prstGeom prst="rect">
              <a:avLst/>
            </a:prstGeom>
            <a:noFill/>
            <a:ln w="9525">
              <a:noFill/>
            </a:ln>
          </p:spPr>
          <p:txBody>
            <a:bodyPr anchor="t">
              <a:spAutoFit/>
            </a:bodyPr>
            <a:p>
              <a:pPr algn="ctr">
                <a:spcBef>
                  <a:spcPct val="50000"/>
                </a:spcBef>
              </a:pPr>
              <a:r>
                <a:rPr lang="en-US" altLang="zh-CN" sz="3600">
                  <a:latin typeface="Times New Roman" panose="02020603050405020304" pitchFamily="2" charset="0"/>
                </a:rPr>
                <a:t>m:n</a:t>
              </a:r>
              <a:endParaRPr lang="en-US" altLang="zh-CN" sz="3600">
                <a:latin typeface="Times New Roman" panose="02020603050405020304" pitchFamily="2" charset="0"/>
              </a:endParaRPr>
            </a:p>
          </p:txBody>
        </p:sp>
      </p:grpSp>
      <p:grpSp>
        <p:nvGrpSpPr>
          <p:cNvPr id="5" name="组合 4"/>
          <p:cNvGrpSpPr/>
          <p:nvPr/>
        </p:nvGrpSpPr>
        <p:grpSpPr>
          <a:xfrm>
            <a:off x="4756150" y="4265613"/>
            <a:ext cx="3260725" cy="2076450"/>
            <a:chOff x="7491" y="6718"/>
            <a:chExt cx="5134" cy="3270"/>
          </a:xfrm>
        </p:grpSpPr>
        <p:sp>
          <p:nvSpPr>
            <p:cNvPr id="51212" name="椭圆 16387"/>
            <p:cNvSpPr/>
            <p:nvPr/>
          </p:nvSpPr>
          <p:spPr>
            <a:xfrm>
              <a:off x="7491" y="6718"/>
              <a:ext cx="5135" cy="3271"/>
            </a:xfrm>
            <a:prstGeom prst="ellipse">
              <a:avLst/>
            </a:prstGeom>
            <a:solidFill>
              <a:srgbClr val="FFFFCC"/>
            </a:solid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ndParaRPr>
            </a:p>
          </p:txBody>
        </p:sp>
        <p:sp>
          <p:nvSpPr>
            <p:cNvPr id="51213" name="文本框 16390"/>
            <p:cNvSpPr txBox="1"/>
            <p:nvPr/>
          </p:nvSpPr>
          <p:spPr>
            <a:xfrm>
              <a:off x="9261" y="6891"/>
              <a:ext cx="1725" cy="1010"/>
            </a:xfrm>
            <a:prstGeom prst="rect">
              <a:avLst/>
            </a:prstGeom>
            <a:noFill/>
            <a:ln w="9525">
              <a:noFill/>
            </a:ln>
          </p:spPr>
          <p:txBody>
            <a:bodyPr anchor="t">
              <a:spAutoFit/>
            </a:bodyPr>
            <a:p>
              <a:pPr algn="ctr">
                <a:spcBef>
                  <a:spcPct val="50000"/>
                </a:spcBef>
              </a:pPr>
              <a:r>
                <a:rPr lang="en-US" altLang="zh-CN" sz="3600">
                  <a:latin typeface="Times New Roman" panose="02020603050405020304" pitchFamily="2" charset="0"/>
                </a:rPr>
                <a:t>1:n</a:t>
              </a:r>
              <a:endParaRPr lang="en-US" altLang="zh-CN" sz="3600">
                <a:latin typeface="Times New Roman" panose="02020603050405020304" pitchFamily="2" charset="0"/>
              </a:endParaRPr>
            </a:p>
          </p:txBody>
        </p:sp>
      </p:grpSp>
      <p:grpSp>
        <p:nvGrpSpPr>
          <p:cNvPr id="4" name="组合 3"/>
          <p:cNvGrpSpPr/>
          <p:nvPr/>
        </p:nvGrpSpPr>
        <p:grpSpPr>
          <a:xfrm>
            <a:off x="5651500" y="5089525"/>
            <a:ext cx="1495425" cy="992188"/>
            <a:chOff x="8901" y="8014"/>
            <a:chExt cx="2354" cy="1564"/>
          </a:xfrm>
        </p:grpSpPr>
        <p:sp>
          <p:nvSpPr>
            <p:cNvPr id="51215" name="椭圆 16388"/>
            <p:cNvSpPr/>
            <p:nvPr/>
          </p:nvSpPr>
          <p:spPr>
            <a:xfrm>
              <a:off x="8901" y="8014"/>
              <a:ext cx="2355" cy="1564"/>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2" charset="0"/>
              </a:endParaRPr>
            </a:p>
          </p:txBody>
        </p:sp>
        <p:sp>
          <p:nvSpPr>
            <p:cNvPr id="51216" name="文本框 16389"/>
            <p:cNvSpPr txBox="1"/>
            <p:nvPr/>
          </p:nvSpPr>
          <p:spPr>
            <a:xfrm>
              <a:off x="9141" y="8239"/>
              <a:ext cx="1918" cy="1010"/>
            </a:xfrm>
            <a:prstGeom prst="rect">
              <a:avLst/>
            </a:prstGeom>
            <a:noFill/>
            <a:ln w="9525">
              <a:noFill/>
            </a:ln>
          </p:spPr>
          <p:txBody>
            <a:bodyPr anchor="t">
              <a:spAutoFit/>
            </a:bodyPr>
            <a:p>
              <a:pPr algn="ctr">
                <a:spcBef>
                  <a:spcPct val="50000"/>
                </a:spcBef>
              </a:pPr>
              <a:r>
                <a:rPr lang="en-US" altLang="zh-CN" sz="3600">
                  <a:latin typeface="Times New Roman" panose="02020603050405020304" pitchFamily="2" charset="0"/>
                </a:rPr>
                <a:t>1:1</a:t>
              </a:r>
              <a:endParaRPr lang="en-US" altLang="zh-CN" sz="3600">
                <a:latin typeface="Times New Roman" panose="02020603050405020304" pitchFamily="2" charset="0"/>
              </a:endParaRPr>
            </a:p>
          </p:txBody>
        </p:sp>
      </p:grpSp>
      <p:cxnSp>
        <p:nvCxnSpPr>
          <p:cNvPr id="7" name="直接连接符 6"/>
          <p:cNvCxnSpPr/>
          <p:nvPr/>
        </p:nvCxnSpPr>
        <p:spPr>
          <a:xfrm flipV="1">
            <a:off x="904875" y="1700213"/>
            <a:ext cx="7627938" cy="3765550"/>
          </a:xfrm>
          <a:prstGeom prst="line">
            <a:avLst/>
          </a:prstGeom>
          <a:ln w="381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 calcmode="lin" valueType="num">
                                      <p:cBhvr>
                                        <p:cTn id="7" dur="500" fill="hold"/>
                                        <p:tgtEl>
                                          <p:spTgt spid="51207"/>
                                        </p:tgtEl>
                                        <p:attrNameLst>
                                          <p:attrName>ppt_x</p:attrName>
                                        </p:attrNameLst>
                                      </p:cBhvr>
                                      <p:tavLst>
                                        <p:tav tm="0">
                                          <p:val>
                                            <p:strVal val="#ppt_x-#ppt_w/2"/>
                                          </p:val>
                                        </p:tav>
                                        <p:tav tm="100000">
                                          <p:val>
                                            <p:strVal val="#ppt_x"/>
                                          </p:val>
                                        </p:tav>
                                      </p:tavLst>
                                    </p:anim>
                                    <p:anim calcmode="lin" valueType="num">
                                      <p:cBhvr>
                                        <p:cTn id="8" dur="500" fill="hold"/>
                                        <p:tgtEl>
                                          <p:spTgt spid="51207"/>
                                        </p:tgtEl>
                                        <p:attrNameLst>
                                          <p:attrName>ppt_y</p:attrName>
                                        </p:attrNameLst>
                                      </p:cBhvr>
                                      <p:tavLst>
                                        <p:tav tm="0">
                                          <p:val>
                                            <p:strVal val="#ppt_y"/>
                                          </p:val>
                                        </p:tav>
                                        <p:tav tm="100000">
                                          <p:val>
                                            <p:strVal val="#ppt_y"/>
                                          </p:val>
                                        </p:tav>
                                      </p:tavLst>
                                    </p:anim>
                                    <p:anim calcmode="lin" valueType="num">
                                      <p:cBhvr>
                                        <p:cTn id="9" dur="500" fill="hold"/>
                                        <p:tgtEl>
                                          <p:spTgt spid="51207"/>
                                        </p:tgtEl>
                                        <p:attrNameLst>
                                          <p:attrName>ppt_w</p:attrName>
                                        </p:attrNameLst>
                                      </p:cBhvr>
                                      <p:tavLst>
                                        <p:tav tm="0">
                                          <p:val>
                                            <p:fltVal val="0.000000"/>
                                          </p:val>
                                        </p:tav>
                                        <p:tav tm="100000">
                                          <p:val>
                                            <p:strVal val="#ppt_w"/>
                                          </p:val>
                                        </p:tav>
                                      </p:tavLst>
                                    </p:anim>
                                    <p:anim calcmode="lin" valueType="num">
                                      <p:cBhvr>
                                        <p:cTn id="10" dur="500" fill="hold"/>
                                        <p:tgtEl>
                                          <p:spTgt spid="5120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1206"/>
                                        </p:tgtEl>
                                        <p:attrNameLst>
                                          <p:attrName>style.visibility</p:attrName>
                                        </p:attrNameLst>
                                      </p:cBhvr>
                                      <p:to>
                                        <p:strVal val="visible"/>
                                      </p:to>
                                    </p:set>
                                    <p:anim calcmode="lin" valueType="num">
                                      <p:cBhvr>
                                        <p:cTn id="15" dur="500" fill="hold"/>
                                        <p:tgtEl>
                                          <p:spTgt spid="51206"/>
                                        </p:tgtEl>
                                        <p:attrNameLst>
                                          <p:attrName>ppt_x</p:attrName>
                                        </p:attrNameLst>
                                      </p:cBhvr>
                                      <p:tavLst>
                                        <p:tav tm="0">
                                          <p:val>
                                            <p:strVal val="#ppt_x-#ppt_w/2"/>
                                          </p:val>
                                        </p:tav>
                                        <p:tav tm="100000">
                                          <p:val>
                                            <p:strVal val="#ppt_x"/>
                                          </p:val>
                                        </p:tav>
                                      </p:tavLst>
                                    </p:anim>
                                    <p:anim calcmode="lin" valueType="num">
                                      <p:cBhvr>
                                        <p:cTn id="16" dur="500" fill="hold"/>
                                        <p:tgtEl>
                                          <p:spTgt spid="51206"/>
                                        </p:tgtEl>
                                        <p:attrNameLst>
                                          <p:attrName>ppt_y</p:attrName>
                                        </p:attrNameLst>
                                      </p:cBhvr>
                                      <p:tavLst>
                                        <p:tav tm="0">
                                          <p:val>
                                            <p:strVal val="#ppt_y"/>
                                          </p:val>
                                        </p:tav>
                                        <p:tav tm="100000">
                                          <p:val>
                                            <p:strVal val="#ppt_y"/>
                                          </p:val>
                                        </p:tav>
                                      </p:tavLst>
                                    </p:anim>
                                    <p:anim calcmode="lin" valueType="num">
                                      <p:cBhvr>
                                        <p:cTn id="17" dur="500" fill="hold"/>
                                        <p:tgtEl>
                                          <p:spTgt spid="51206"/>
                                        </p:tgtEl>
                                        <p:attrNameLst>
                                          <p:attrName>ppt_w</p:attrName>
                                        </p:attrNameLst>
                                      </p:cBhvr>
                                      <p:tavLst>
                                        <p:tav tm="0">
                                          <p:val>
                                            <p:fltVal val="0.000000"/>
                                          </p:val>
                                        </p:tav>
                                        <p:tav tm="100000">
                                          <p:val>
                                            <p:strVal val="#ppt_w"/>
                                          </p:val>
                                        </p:tav>
                                      </p:tavLst>
                                    </p:anim>
                                    <p:anim calcmode="lin" valueType="num">
                                      <p:cBhvr>
                                        <p:cTn id="18" dur="500" fill="hold"/>
                                        <p:tgtEl>
                                          <p:spTgt spid="5120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51208"/>
                                        </p:tgtEl>
                                        <p:attrNameLst>
                                          <p:attrName>style.visibility</p:attrName>
                                        </p:attrNameLst>
                                      </p:cBhvr>
                                      <p:to>
                                        <p:strVal val="visible"/>
                                      </p:to>
                                    </p:set>
                                    <p:anim calcmode="lin" valueType="num">
                                      <p:cBhvr>
                                        <p:cTn id="23" dur="500" fill="hold"/>
                                        <p:tgtEl>
                                          <p:spTgt spid="51208"/>
                                        </p:tgtEl>
                                        <p:attrNameLst>
                                          <p:attrName>ppt_x</p:attrName>
                                        </p:attrNameLst>
                                      </p:cBhvr>
                                      <p:tavLst>
                                        <p:tav tm="0">
                                          <p:val>
                                            <p:strVal val="#ppt_x+#ppt_w/2"/>
                                          </p:val>
                                        </p:tav>
                                        <p:tav tm="100000">
                                          <p:val>
                                            <p:strVal val="#ppt_x"/>
                                          </p:val>
                                        </p:tav>
                                      </p:tavLst>
                                    </p:anim>
                                    <p:anim calcmode="lin" valueType="num">
                                      <p:cBhvr>
                                        <p:cTn id="24" dur="500" fill="hold"/>
                                        <p:tgtEl>
                                          <p:spTgt spid="51208"/>
                                        </p:tgtEl>
                                        <p:attrNameLst>
                                          <p:attrName>ppt_y</p:attrName>
                                        </p:attrNameLst>
                                      </p:cBhvr>
                                      <p:tavLst>
                                        <p:tav tm="0">
                                          <p:val>
                                            <p:strVal val="#ppt_y"/>
                                          </p:val>
                                        </p:tav>
                                        <p:tav tm="100000">
                                          <p:val>
                                            <p:strVal val="#ppt_y"/>
                                          </p:val>
                                        </p:tav>
                                      </p:tavLst>
                                    </p:anim>
                                    <p:anim calcmode="lin" valueType="num">
                                      <p:cBhvr>
                                        <p:cTn id="25" dur="500" fill="hold"/>
                                        <p:tgtEl>
                                          <p:spTgt spid="51208"/>
                                        </p:tgtEl>
                                        <p:attrNameLst>
                                          <p:attrName>ppt_w</p:attrName>
                                        </p:attrNameLst>
                                      </p:cBhvr>
                                      <p:tavLst>
                                        <p:tav tm="0">
                                          <p:val>
                                            <p:fltVal val="0.000000"/>
                                          </p:val>
                                        </p:tav>
                                        <p:tav tm="100000">
                                          <p:val>
                                            <p:strVal val="#ppt_w"/>
                                          </p:val>
                                        </p:tav>
                                      </p:tavLst>
                                    </p:anim>
                                    <p:anim calcmode="lin" valueType="num">
                                      <p:cBhvr>
                                        <p:cTn id="26" dur="500" fill="hold"/>
                                        <p:tgtEl>
                                          <p:spTgt spid="5120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0"/>
                            </p:stCondLst>
                            <p:childTnLst>
                              <p:par>
                                <p:cTn id="32" presetID="3" presetClass="entr" presetSubtype="1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bldLvl="0" animBg="1"/>
      <p:bldP spid="51208" grpId="0" bldLvl="0" animBg="1"/>
      <p:bldP spid="5120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2226" name="Rectangle 3"/>
          <p:cNvSpPr>
            <a:spLocks noGrp="1"/>
          </p:cNvSpPr>
          <p:nvPr>
            <p:ph idx="4294967295"/>
          </p:nvPr>
        </p:nvSpPr>
        <p:spPr>
          <a:xfrm>
            <a:off x="685800" y="838200"/>
            <a:ext cx="7772400" cy="1981200"/>
          </a:xfrm>
        </p:spPr>
        <p:txBody>
          <a:bodyPr wrap="square" anchor="t"/>
          <a:p>
            <a:pPr eaLnBrk="1" hangingPunct="1"/>
            <a:r>
              <a:rPr lang="zh-CN" altLang="en-US" sz="2800" dirty="0">
                <a:solidFill>
                  <a:srgbClr val="FF0000"/>
                </a:solidFill>
              </a:rPr>
              <a:t>联系所具有的特性</a:t>
            </a:r>
            <a:endParaRPr lang="zh-CN" altLang="en-US" sz="2800" dirty="0">
              <a:solidFill>
                <a:srgbClr val="FF0000"/>
              </a:solidFill>
            </a:endParaRPr>
          </a:p>
          <a:p>
            <a:pPr lvl="1" eaLnBrk="1" hangingPunct="1"/>
            <a:r>
              <a:rPr lang="zh-CN" altLang="en-US" sz="2800" dirty="0"/>
              <a:t>因联系的发生而产生的特性可以通过联系上的</a:t>
            </a:r>
            <a:r>
              <a:rPr lang="zh-CN" altLang="en-US" sz="2800" dirty="0">
                <a:solidFill>
                  <a:srgbClr val="FF0000"/>
                </a:solidFill>
              </a:rPr>
              <a:t>属性</a:t>
            </a:r>
            <a:r>
              <a:rPr lang="zh-CN" altLang="en-US" sz="2800" dirty="0"/>
              <a:t>来表示。</a:t>
            </a:r>
            <a:endParaRPr lang="zh-CN" altLang="en-US" sz="2800" dirty="0"/>
          </a:p>
        </p:txBody>
      </p:sp>
      <p:sp>
        <p:nvSpPr>
          <p:cNvPr id="5222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222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2230" name="Rectangle 4"/>
          <p:cNvSpPr/>
          <p:nvPr/>
        </p:nvSpPr>
        <p:spPr>
          <a:xfrm>
            <a:off x="685800" y="3124200"/>
            <a:ext cx="8458200" cy="2971800"/>
          </a:xfrm>
          <a:prstGeom prst="rect">
            <a:avLst/>
          </a:prstGeom>
          <a:noFill/>
          <a:ln w="9525">
            <a:noFill/>
          </a:ln>
        </p:spPr>
        <p:txBody>
          <a:bodyPr anchor="t"/>
          <a:p>
            <a:pPr marL="342900" indent="-342900">
              <a:lnSpc>
                <a:spcPct val="120000"/>
              </a:lnSpc>
              <a:spcBef>
                <a:spcPct val="50000"/>
              </a:spcBef>
              <a:buFont typeface="Wingdings" panose="05000000000000000000" pitchFamily="2" charset="2"/>
              <a:buChar char="q"/>
            </a:pPr>
            <a:r>
              <a:rPr lang="zh-CN" altLang="en-US" sz="2800" b="1" dirty="0">
                <a:latin typeface="Times New Roman" panose="02020603050405020304" pitchFamily="2" charset="0"/>
              </a:rPr>
              <a:t>例如：</a:t>
            </a:r>
            <a:endParaRPr lang="zh-CN" altLang="en-US" sz="2800" b="1" dirty="0">
              <a:latin typeface="Times New Roman" panose="02020603050405020304" pitchFamily="2" charset="0"/>
            </a:endParaRPr>
          </a:p>
          <a:p>
            <a:pPr marL="742950" lvl="1" indent="-285750" algn="l" eaLnBrk="1" hangingPunct="1">
              <a:lnSpc>
                <a:spcPct val="120000"/>
              </a:lnSpc>
              <a:spcBef>
                <a:spcPct val="50000"/>
              </a:spcBef>
              <a:buFont typeface="Wingdings" panose="05000000000000000000" pitchFamily="2" charset="2"/>
              <a:buChar char="Ø"/>
            </a:pPr>
            <a:r>
              <a:rPr lang="zh-CN" altLang="en-US" sz="2800" b="1" dirty="0">
                <a:solidFill>
                  <a:schemeClr val="accent2"/>
                </a:solidFill>
                <a:latin typeface="Times New Roman" panose="02020603050405020304" pitchFamily="2" charset="0"/>
              </a:rPr>
              <a:t>学习关系（学生，课程，</a:t>
            </a:r>
            <a:r>
              <a:rPr lang="zh-CN" altLang="en-US" sz="2800" b="1" i="1" u="sng" dirty="0">
                <a:solidFill>
                  <a:srgbClr val="FF0000"/>
                </a:solidFill>
                <a:latin typeface="Times New Roman" panose="02020603050405020304" pitchFamily="2" charset="0"/>
              </a:rPr>
              <a:t>成绩</a:t>
            </a:r>
            <a:r>
              <a:rPr lang="zh-CN" altLang="en-US" sz="2800" b="1" dirty="0">
                <a:solidFill>
                  <a:schemeClr val="accent2"/>
                </a:solidFill>
                <a:latin typeface="Times New Roman" panose="02020603050405020304" pitchFamily="2" charset="0"/>
              </a:rPr>
              <a:t>）</a:t>
            </a:r>
            <a:endParaRPr lang="zh-CN" altLang="en-US" sz="2800" b="1" dirty="0">
              <a:solidFill>
                <a:schemeClr val="accent2"/>
              </a:solidFill>
              <a:latin typeface="Times New Roman" panose="02020603050405020304" pitchFamily="2" charset="0"/>
            </a:endParaRPr>
          </a:p>
          <a:p>
            <a:pPr marL="742950" lvl="1" indent="-285750" algn="l" eaLnBrk="1" hangingPunct="1">
              <a:lnSpc>
                <a:spcPct val="120000"/>
              </a:lnSpc>
              <a:spcBef>
                <a:spcPct val="50000"/>
              </a:spcBef>
              <a:buFont typeface="Wingdings" panose="05000000000000000000" pitchFamily="2" charset="2"/>
              <a:buChar char="Ø"/>
            </a:pPr>
            <a:r>
              <a:rPr lang="zh-CN" altLang="en-US" sz="2800" b="1" dirty="0">
                <a:solidFill>
                  <a:schemeClr val="accent2"/>
                </a:solidFill>
                <a:latin typeface="Times New Roman" panose="02020603050405020304" pitchFamily="2" charset="0"/>
              </a:rPr>
              <a:t>借阅关系（学生，图书，</a:t>
            </a:r>
            <a:r>
              <a:rPr lang="zh-CN" altLang="en-US" sz="2800" b="1" i="1" u="sng" dirty="0">
                <a:solidFill>
                  <a:srgbClr val="FF0000"/>
                </a:solidFill>
                <a:latin typeface="Times New Roman" panose="02020603050405020304" pitchFamily="2" charset="0"/>
              </a:rPr>
              <a:t>借阅日期</a:t>
            </a:r>
            <a:r>
              <a:rPr lang="zh-CN" altLang="en-US" sz="2800" b="1" dirty="0">
                <a:solidFill>
                  <a:schemeClr val="accent2"/>
                </a:solidFill>
                <a:latin typeface="Times New Roman" panose="02020603050405020304" pitchFamily="2" charset="0"/>
              </a:rPr>
              <a:t>，</a:t>
            </a:r>
            <a:r>
              <a:rPr lang="zh-CN" altLang="en-US" sz="2800" b="1" i="1" u="sng" dirty="0">
                <a:solidFill>
                  <a:srgbClr val="FF0000"/>
                </a:solidFill>
                <a:latin typeface="Times New Roman" panose="02020603050405020304" pitchFamily="2" charset="0"/>
              </a:rPr>
              <a:t>归还如期</a:t>
            </a:r>
            <a:r>
              <a:rPr lang="zh-CN" altLang="en-US" sz="2800" b="1" dirty="0">
                <a:solidFill>
                  <a:schemeClr val="accent2"/>
                </a:solidFill>
                <a:latin typeface="Times New Roman" panose="02020603050405020304" pitchFamily="2" charset="0"/>
              </a:rPr>
              <a:t>）</a:t>
            </a:r>
            <a:endParaRPr lang="zh-CN" altLang="en-US" sz="2800" b="1" dirty="0">
              <a:solidFill>
                <a:schemeClr val="accent2"/>
              </a:solidFill>
              <a:latin typeface="Times New Roman" panose="02020603050405020304" pitchFamily="2" charset="0"/>
            </a:endParaRPr>
          </a:p>
          <a:p>
            <a:pPr marL="742950" lvl="1" indent="-285750" algn="l" eaLnBrk="1" hangingPunct="1">
              <a:lnSpc>
                <a:spcPct val="120000"/>
              </a:lnSpc>
              <a:spcBef>
                <a:spcPct val="50000"/>
              </a:spcBef>
              <a:buFont typeface="Wingdings" panose="05000000000000000000" pitchFamily="2" charset="2"/>
              <a:buChar char="Ø"/>
            </a:pPr>
            <a:r>
              <a:rPr lang="zh-CN" altLang="en-US" sz="2800" b="1" dirty="0">
                <a:solidFill>
                  <a:schemeClr val="accent2"/>
                </a:solidFill>
                <a:latin typeface="Times New Roman" panose="02020603050405020304" pitchFamily="2" charset="0"/>
              </a:rPr>
              <a:t>比赛（甲方，乙方，</a:t>
            </a:r>
            <a:r>
              <a:rPr lang="zh-CN" altLang="en-US" sz="2800" b="1" i="1" u="sng" dirty="0">
                <a:solidFill>
                  <a:srgbClr val="FF0000"/>
                </a:solidFill>
                <a:latin typeface="Times New Roman" panose="02020603050405020304" pitchFamily="2" charset="0"/>
              </a:rPr>
              <a:t>比赛结果</a:t>
            </a:r>
            <a:r>
              <a:rPr lang="zh-CN" altLang="en-US" sz="2800" b="1" dirty="0">
                <a:solidFill>
                  <a:schemeClr val="accent2"/>
                </a:solidFill>
                <a:latin typeface="Times New Roman" panose="02020603050405020304" pitchFamily="2" charset="0"/>
              </a:rPr>
              <a:t>）</a:t>
            </a:r>
            <a:endParaRPr lang="zh-CN" altLang="en-US" sz="2800" b="1" dirty="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0">
                                            <p:txEl>
                                              <p:charRg st="0" end="4"/>
                                            </p:txEl>
                                          </p:spTgt>
                                        </p:tgtEl>
                                        <p:attrNameLst>
                                          <p:attrName>style.visibility</p:attrName>
                                        </p:attrNameLst>
                                      </p:cBhvr>
                                      <p:to>
                                        <p:strVal val="visible"/>
                                      </p:to>
                                    </p:set>
                                    <p:animEffect transition="in" filter="blinds(horizontal)">
                                      <p:cBhvr>
                                        <p:cTn id="7" dur="500"/>
                                        <p:tgtEl>
                                          <p:spTgt spid="52230">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30">
                                            <p:txEl>
                                              <p:charRg st="4" end="19"/>
                                            </p:txEl>
                                          </p:spTgt>
                                        </p:tgtEl>
                                        <p:attrNameLst>
                                          <p:attrName>style.visibility</p:attrName>
                                        </p:attrNameLst>
                                      </p:cBhvr>
                                      <p:to>
                                        <p:strVal val="visible"/>
                                      </p:to>
                                    </p:set>
                                    <p:animEffect transition="in" filter="blinds(horizontal)">
                                      <p:cBhvr>
                                        <p:cTn id="12" dur="500"/>
                                        <p:tgtEl>
                                          <p:spTgt spid="52230">
                                            <p:txEl>
                                              <p:charRg st="4"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30">
                                            <p:txEl>
                                              <p:charRg st="19" end="41"/>
                                            </p:txEl>
                                          </p:spTgt>
                                        </p:tgtEl>
                                        <p:attrNameLst>
                                          <p:attrName>style.visibility</p:attrName>
                                        </p:attrNameLst>
                                      </p:cBhvr>
                                      <p:to>
                                        <p:strVal val="visible"/>
                                      </p:to>
                                    </p:set>
                                    <p:animEffect transition="in" filter="blinds(horizontal)">
                                      <p:cBhvr>
                                        <p:cTn id="17" dur="500"/>
                                        <p:tgtEl>
                                          <p:spTgt spid="52230">
                                            <p:txEl>
                                              <p:charRg st="19"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30">
                                            <p:txEl>
                                              <p:charRg st="41" end="56"/>
                                            </p:txEl>
                                          </p:spTgt>
                                        </p:tgtEl>
                                        <p:attrNameLst>
                                          <p:attrName>style.visibility</p:attrName>
                                        </p:attrNameLst>
                                      </p:cBhvr>
                                      <p:to>
                                        <p:strVal val="visible"/>
                                      </p:to>
                                    </p:set>
                                    <p:animEffect transition="in" filter="blinds(horizontal)">
                                      <p:cBhvr>
                                        <p:cTn id="22" dur="500"/>
                                        <p:tgtEl>
                                          <p:spTgt spid="52230">
                                            <p:txEl>
                                              <p:charRg st="41"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ldLvl="4"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7169"/>
          <p:cNvSpPr>
            <a:spLocks noGrp="1"/>
          </p:cNvSpPr>
          <p:nvPr>
            <p:ph type="title"/>
          </p:nvPr>
        </p:nvSpPr>
        <p:spPr/>
        <p:txBody>
          <a:bodyPr tIns="0" bIns="0" anchor="ctr"/>
          <a:p>
            <a:r>
              <a:rPr lang="en-US" altLang="zh-CN"/>
              <a:t>2.1 </a:t>
            </a:r>
            <a:r>
              <a:rPr lang="zh-CN" altLang="en-US"/>
              <a:t>数据模型的基本概念</a:t>
            </a:r>
            <a:endParaRPr lang="zh-CN" altLang="en-US"/>
          </a:p>
        </p:txBody>
      </p:sp>
      <p:sp>
        <p:nvSpPr>
          <p:cNvPr id="7170" name="文本占位符 7170"/>
          <p:cNvSpPr>
            <a:spLocks noGrp="1"/>
          </p:cNvSpPr>
          <p:nvPr>
            <p:ph idx="1"/>
          </p:nvPr>
        </p:nvSpPr>
        <p:spPr>
          <a:xfrm>
            <a:off x="685800" y="5862638"/>
            <a:ext cx="7772400" cy="538162"/>
          </a:xfrm>
        </p:spPr>
        <p:txBody>
          <a:bodyPr anchor="t"/>
          <a:p>
            <a:pPr marL="0" indent="0" algn="ctr">
              <a:buNone/>
            </a:pPr>
            <a:r>
              <a:rPr lang="zh-CN" altLang="en-US"/>
              <a:t>数据模型的作用</a:t>
            </a:r>
            <a:endParaRPr lang="zh-CN" altLang="en-US"/>
          </a:p>
        </p:txBody>
      </p:sp>
      <p:sp>
        <p:nvSpPr>
          <p:cNvPr id="4" name="椭圆 3"/>
          <p:cNvSpPr/>
          <p:nvPr/>
        </p:nvSpPr>
        <p:spPr>
          <a:xfrm>
            <a:off x="3571875" y="1006475"/>
            <a:ext cx="2114550" cy="1163638"/>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1800" b="1" strike="noStrike" noProof="1">
                <a:solidFill>
                  <a:schemeClr val="bg1"/>
                </a:solidFill>
              </a:rPr>
              <a:t>Your Business</a:t>
            </a:r>
            <a:endParaRPr lang="en-US" altLang="zh-CN" sz="1800" b="1" strike="noStrike" noProof="1">
              <a:solidFill>
                <a:schemeClr val="bg1"/>
              </a:solidFill>
            </a:endParaRPr>
          </a:p>
        </p:txBody>
      </p:sp>
      <p:grpSp>
        <p:nvGrpSpPr>
          <p:cNvPr id="43" name="组合 42"/>
          <p:cNvGrpSpPr/>
          <p:nvPr/>
        </p:nvGrpSpPr>
        <p:grpSpPr>
          <a:xfrm>
            <a:off x="3571875" y="1589088"/>
            <a:ext cx="2114550" cy="3454400"/>
            <a:chOff x="10308" y="2571"/>
            <a:chExt cx="3331" cy="5441"/>
          </a:xfrm>
        </p:grpSpPr>
        <p:cxnSp>
          <p:nvCxnSpPr>
            <p:cNvPr id="9" name="直接连接符 8"/>
            <p:cNvCxnSpPr>
              <a:stCxn id="4" idx="2"/>
              <a:endCxn id="8" idx="2"/>
            </p:cNvCxnSpPr>
            <p:nvPr/>
          </p:nvCxnSpPr>
          <p:spPr>
            <a:xfrm>
              <a:off x="10308" y="2571"/>
              <a:ext cx="788" cy="5441"/>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6"/>
              <a:endCxn id="8" idx="6"/>
            </p:cNvCxnSpPr>
            <p:nvPr/>
          </p:nvCxnSpPr>
          <p:spPr>
            <a:xfrm flipH="1">
              <a:off x="12889" y="2571"/>
              <a:ext cx="750" cy="5441"/>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071938" y="3967163"/>
            <a:ext cx="1595437" cy="1531937"/>
            <a:chOff x="11096" y="6316"/>
            <a:chExt cx="2514" cy="2412"/>
          </a:xfrm>
        </p:grpSpPr>
        <p:sp>
          <p:nvSpPr>
            <p:cNvPr id="8" name="椭圆 7"/>
            <p:cNvSpPr/>
            <p:nvPr/>
          </p:nvSpPr>
          <p:spPr>
            <a:xfrm>
              <a:off x="11096" y="7294"/>
              <a:ext cx="1793" cy="143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p>
              <a:pPr algn="ctr" fontAlgn="base">
                <a:lnSpc>
                  <a:spcPct val="100000"/>
                </a:lnSpc>
              </a:pPr>
              <a:r>
                <a:rPr lang="en-US" altLang="zh-CN" sz="1800" b="1" strike="noStrike" noProof="1">
                  <a:solidFill>
                    <a:schemeClr val="bg1"/>
                  </a:solidFill>
                </a:rPr>
                <a:t>Data Model</a:t>
              </a:r>
              <a:endParaRPr lang="en-US" altLang="zh-CN" sz="1800" b="1" strike="noStrike" noProof="1">
                <a:solidFill>
                  <a:schemeClr val="bg1"/>
                </a:solidFill>
              </a:endParaRPr>
            </a:p>
          </p:txBody>
        </p:sp>
        <p:grpSp>
          <p:nvGrpSpPr>
            <p:cNvPr id="7177" name="组合 13"/>
            <p:cNvGrpSpPr/>
            <p:nvPr/>
          </p:nvGrpSpPr>
          <p:grpSpPr>
            <a:xfrm>
              <a:off x="11890" y="6316"/>
              <a:ext cx="1720" cy="996"/>
              <a:chOff x="11890" y="3487"/>
              <a:chExt cx="1720" cy="996"/>
            </a:xfrm>
          </p:grpSpPr>
          <p:cxnSp>
            <p:nvCxnSpPr>
              <p:cNvPr id="15" name="直接箭头连接符 14"/>
              <p:cNvCxnSpPr>
                <a:stCxn id="4" idx="6"/>
                <a:endCxn id="8" idx="6"/>
              </p:cNvCxnSpPr>
              <p:nvPr/>
            </p:nvCxnSpPr>
            <p:spPr>
              <a:xfrm flipH="1" flipV="1">
                <a:off x="11974" y="3487"/>
                <a:ext cx="19" cy="996"/>
              </a:xfrm>
              <a:prstGeom prst="straightConnector1">
                <a:avLst/>
              </a:prstGeom>
              <a:ln w="28575" cmpd="sng">
                <a:solidFill>
                  <a:schemeClr val="accent1">
                    <a:shade val="50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7179" name="文本框 15"/>
              <p:cNvSpPr txBox="1"/>
              <p:nvPr/>
            </p:nvSpPr>
            <p:spPr>
              <a:xfrm>
                <a:off x="11890" y="3744"/>
                <a:ext cx="1720" cy="528"/>
              </a:xfrm>
              <a:prstGeom prst="rect">
                <a:avLst/>
              </a:prstGeom>
              <a:noFill/>
              <a:ln w="9525">
                <a:noFill/>
              </a:ln>
            </p:spPr>
            <p:txBody>
              <a:bodyPr wrap="square" anchor="t">
                <a:spAutoFit/>
              </a:bodyPr>
              <a:p>
                <a:r>
                  <a:rPr lang="en-US" altLang="zh-CN" sz="1600">
                    <a:latin typeface="Times New Roman" panose="02020603050405020304" pitchFamily="2" charset="0"/>
                  </a:rPr>
                  <a:t>Supports</a:t>
                </a:r>
                <a:endParaRPr lang="en-US" altLang="zh-CN" sz="1600">
                  <a:latin typeface="Times New Roman" panose="02020603050405020304" pitchFamily="2" charset="0"/>
                </a:endParaRPr>
              </a:p>
            </p:txBody>
          </p:sp>
        </p:grpSp>
      </p:grpSp>
      <p:grpSp>
        <p:nvGrpSpPr>
          <p:cNvPr id="37" name="组合 36"/>
          <p:cNvGrpSpPr/>
          <p:nvPr/>
        </p:nvGrpSpPr>
        <p:grpSpPr>
          <a:xfrm>
            <a:off x="403225" y="889000"/>
            <a:ext cx="3168650" cy="1428750"/>
            <a:chOff x="5319" y="1470"/>
            <a:chExt cx="4989" cy="2250"/>
          </a:xfrm>
        </p:grpSpPr>
        <p:sp>
          <p:nvSpPr>
            <p:cNvPr id="7181" name="文本框 16"/>
            <p:cNvSpPr txBox="1"/>
            <p:nvPr/>
          </p:nvSpPr>
          <p:spPr>
            <a:xfrm>
              <a:off x="5991" y="1470"/>
              <a:ext cx="3660" cy="576"/>
            </a:xfrm>
            <a:prstGeom prst="rect">
              <a:avLst/>
            </a:prstGeom>
            <a:noFill/>
            <a:ln w="9525">
              <a:noFill/>
            </a:ln>
          </p:spPr>
          <p:txBody>
            <a:bodyPr wrap="square" anchor="t">
              <a:spAutoFit/>
            </a:bodyPr>
            <a:p>
              <a:pPr algn="r"/>
              <a:r>
                <a:rPr lang="en-US" altLang="zh-CN" sz="1800">
                  <a:latin typeface="Times New Roman" panose="02020603050405020304" pitchFamily="2" charset="0"/>
                </a:rPr>
                <a:t>Business  Opportunity</a:t>
              </a:r>
              <a:endParaRPr lang="en-US" altLang="zh-CN" sz="1800">
                <a:latin typeface="Times New Roman" panose="02020603050405020304" pitchFamily="2" charset="0"/>
              </a:endParaRPr>
            </a:p>
          </p:txBody>
        </p:sp>
        <p:cxnSp>
          <p:nvCxnSpPr>
            <p:cNvPr id="18" name="直接箭头连接符 17"/>
            <p:cNvCxnSpPr>
              <a:stCxn id="4" idx="2"/>
              <a:endCxn id="7181" idx="3"/>
            </p:cNvCxnSpPr>
            <p:nvPr/>
          </p:nvCxnSpPr>
          <p:spPr>
            <a:xfrm flipH="1" flipV="1">
              <a:off x="9651" y="1758"/>
              <a:ext cx="657" cy="8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83" name="文本框 18"/>
            <p:cNvSpPr txBox="1"/>
            <p:nvPr/>
          </p:nvSpPr>
          <p:spPr>
            <a:xfrm>
              <a:off x="5545" y="2302"/>
              <a:ext cx="4086" cy="576"/>
            </a:xfrm>
            <a:prstGeom prst="rect">
              <a:avLst/>
            </a:prstGeom>
            <a:noFill/>
            <a:ln w="9525">
              <a:noFill/>
            </a:ln>
          </p:spPr>
          <p:txBody>
            <a:bodyPr wrap="square" anchor="t">
              <a:spAutoFit/>
            </a:bodyPr>
            <a:p>
              <a:pPr algn="r"/>
              <a:r>
                <a:rPr lang="en-US" altLang="zh-CN" sz="1800">
                  <a:latin typeface="Times New Roman" panose="02020603050405020304" pitchFamily="2" charset="0"/>
                </a:rPr>
                <a:t>Increased  Effectiveness</a:t>
              </a:r>
              <a:endParaRPr lang="en-US" altLang="zh-CN" sz="1800">
                <a:latin typeface="Times New Roman" panose="02020603050405020304" pitchFamily="2" charset="0"/>
              </a:endParaRPr>
            </a:p>
          </p:txBody>
        </p:sp>
        <p:sp>
          <p:nvSpPr>
            <p:cNvPr id="7184" name="文本框 19"/>
            <p:cNvSpPr txBox="1"/>
            <p:nvPr/>
          </p:nvSpPr>
          <p:spPr>
            <a:xfrm>
              <a:off x="5319" y="3145"/>
              <a:ext cx="4303" cy="575"/>
            </a:xfrm>
            <a:prstGeom prst="rect">
              <a:avLst/>
            </a:prstGeom>
            <a:noFill/>
            <a:ln w="9525">
              <a:noFill/>
            </a:ln>
          </p:spPr>
          <p:txBody>
            <a:bodyPr wrap="square" anchor="t">
              <a:spAutoFit/>
            </a:bodyPr>
            <a:p>
              <a:pPr algn="r"/>
              <a:r>
                <a:rPr lang="en-US" altLang="zh-CN" sz="1800">
                  <a:latin typeface="Times New Roman" panose="02020603050405020304" pitchFamily="2" charset="0"/>
                </a:rPr>
                <a:t>Responsive  to  Change</a:t>
              </a:r>
              <a:endParaRPr lang="en-US" altLang="zh-CN" sz="1800">
                <a:latin typeface="Times New Roman" panose="02020603050405020304" pitchFamily="2" charset="0"/>
              </a:endParaRPr>
            </a:p>
          </p:txBody>
        </p:sp>
        <p:cxnSp>
          <p:nvCxnSpPr>
            <p:cNvPr id="21" name="直接箭头连接符 20"/>
            <p:cNvCxnSpPr>
              <a:stCxn id="4" idx="2"/>
              <a:endCxn id="7183" idx="3"/>
            </p:cNvCxnSpPr>
            <p:nvPr/>
          </p:nvCxnSpPr>
          <p:spPr>
            <a:xfrm flipH="1">
              <a:off x="9631" y="2571"/>
              <a:ext cx="677" cy="1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2"/>
              <a:endCxn id="7184" idx="3"/>
            </p:cNvCxnSpPr>
            <p:nvPr/>
          </p:nvCxnSpPr>
          <p:spPr>
            <a:xfrm flipH="1">
              <a:off x="9622" y="2571"/>
              <a:ext cx="686" cy="8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686425" y="1108075"/>
            <a:ext cx="2292350" cy="1006475"/>
            <a:chOff x="13639" y="1814"/>
            <a:chExt cx="3611" cy="1584"/>
          </a:xfrm>
        </p:grpSpPr>
        <p:sp>
          <p:nvSpPr>
            <p:cNvPr id="7188" name="文本框 24"/>
            <p:cNvSpPr txBox="1"/>
            <p:nvPr/>
          </p:nvSpPr>
          <p:spPr>
            <a:xfrm>
              <a:off x="14422" y="1814"/>
              <a:ext cx="2828" cy="576"/>
            </a:xfrm>
            <a:prstGeom prst="rect">
              <a:avLst/>
            </a:prstGeom>
            <a:noFill/>
            <a:ln w="9525">
              <a:noFill/>
            </a:ln>
          </p:spPr>
          <p:txBody>
            <a:bodyPr wrap="square" anchor="t">
              <a:spAutoFit/>
            </a:bodyPr>
            <a:p>
              <a:r>
                <a:rPr lang="en-US" altLang="zh-CN" sz="1800">
                  <a:latin typeface="Times New Roman" panose="02020603050405020304" pitchFamily="2" charset="0"/>
                </a:rPr>
                <a:t>Reduced  Risk</a:t>
              </a:r>
              <a:endParaRPr lang="en-US" altLang="zh-CN" sz="1800">
                <a:latin typeface="Times New Roman" panose="02020603050405020304" pitchFamily="2" charset="0"/>
              </a:endParaRPr>
            </a:p>
          </p:txBody>
        </p:sp>
        <p:cxnSp>
          <p:nvCxnSpPr>
            <p:cNvPr id="26" name="直接箭头连接符 25"/>
            <p:cNvCxnSpPr>
              <a:stCxn id="4" idx="6"/>
              <a:endCxn id="7188" idx="1"/>
            </p:cNvCxnSpPr>
            <p:nvPr/>
          </p:nvCxnSpPr>
          <p:spPr>
            <a:xfrm flipV="1">
              <a:off x="13639" y="2102"/>
              <a:ext cx="783" cy="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90" name="文本框 26"/>
            <p:cNvSpPr txBox="1"/>
            <p:nvPr/>
          </p:nvSpPr>
          <p:spPr>
            <a:xfrm>
              <a:off x="14395" y="2823"/>
              <a:ext cx="2741" cy="575"/>
            </a:xfrm>
            <a:prstGeom prst="rect">
              <a:avLst/>
            </a:prstGeom>
            <a:noFill/>
            <a:ln w="9525">
              <a:noFill/>
            </a:ln>
          </p:spPr>
          <p:txBody>
            <a:bodyPr wrap="square" anchor="t">
              <a:spAutoFit/>
            </a:bodyPr>
            <a:p>
              <a:r>
                <a:rPr lang="en-US" altLang="zh-CN" sz="1800">
                  <a:latin typeface="Times New Roman" panose="02020603050405020304" pitchFamily="2" charset="0"/>
                </a:rPr>
                <a:t>Reduced  Costs</a:t>
              </a:r>
              <a:endParaRPr lang="en-US" altLang="zh-CN" sz="1800">
                <a:latin typeface="Times New Roman" panose="02020603050405020304" pitchFamily="2" charset="0"/>
              </a:endParaRPr>
            </a:p>
          </p:txBody>
        </p:sp>
        <p:cxnSp>
          <p:nvCxnSpPr>
            <p:cNvPr id="28" name="直接箭头连接符 27"/>
            <p:cNvCxnSpPr>
              <a:stCxn id="4" idx="6"/>
              <a:endCxn id="7190" idx="1"/>
            </p:cNvCxnSpPr>
            <p:nvPr/>
          </p:nvCxnSpPr>
          <p:spPr>
            <a:xfrm>
              <a:off x="13639" y="2571"/>
              <a:ext cx="756" cy="54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016000" y="2847975"/>
            <a:ext cx="2819400" cy="1049338"/>
            <a:chOff x="6283" y="4554"/>
            <a:chExt cx="4442" cy="1652"/>
          </a:xfrm>
        </p:grpSpPr>
        <p:sp>
          <p:nvSpPr>
            <p:cNvPr id="7193" name="文本框 28"/>
            <p:cNvSpPr txBox="1"/>
            <p:nvPr/>
          </p:nvSpPr>
          <p:spPr>
            <a:xfrm>
              <a:off x="6283" y="4554"/>
              <a:ext cx="3402" cy="576"/>
            </a:xfrm>
            <a:prstGeom prst="rect">
              <a:avLst/>
            </a:prstGeom>
            <a:noFill/>
            <a:ln w="9525">
              <a:noFill/>
            </a:ln>
          </p:spPr>
          <p:txBody>
            <a:bodyPr wrap="square" anchor="t">
              <a:spAutoFit/>
            </a:bodyPr>
            <a:p>
              <a:pPr algn="r"/>
              <a:r>
                <a:rPr lang="en-US" altLang="zh-CN" sz="1800">
                  <a:solidFill>
                    <a:srgbClr val="0000CC"/>
                  </a:solidFill>
                  <a:latin typeface="Times New Roman" panose="02020603050405020304" pitchFamily="2" charset="0"/>
                </a:rPr>
                <a:t>Systems  Integration</a:t>
              </a:r>
              <a:endParaRPr lang="en-US" altLang="zh-CN" sz="1800">
                <a:solidFill>
                  <a:srgbClr val="0000CC"/>
                </a:solidFill>
                <a:latin typeface="Times New Roman" panose="02020603050405020304" pitchFamily="2" charset="0"/>
              </a:endParaRPr>
            </a:p>
          </p:txBody>
        </p:sp>
        <p:sp>
          <p:nvSpPr>
            <p:cNvPr id="7194" name="文本框 29"/>
            <p:cNvSpPr txBox="1"/>
            <p:nvPr/>
          </p:nvSpPr>
          <p:spPr>
            <a:xfrm>
              <a:off x="6283" y="5631"/>
              <a:ext cx="3402" cy="575"/>
            </a:xfrm>
            <a:prstGeom prst="rect">
              <a:avLst/>
            </a:prstGeom>
            <a:noFill/>
            <a:ln w="9525">
              <a:noFill/>
            </a:ln>
          </p:spPr>
          <p:txBody>
            <a:bodyPr wrap="square" anchor="t">
              <a:spAutoFit/>
            </a:bodyPr>
            <a:p>
              <a:pPr algn="r"/>
              <a:r>
                <a:rPr lang="en-US" altLang="zh-CN" sz="1800">
                  <a:solidFill>
                    <a:srgbClr val="0000CC"/>
                  </a:solidFill>
                  <a:latin typeface="Times New Roman" panose="02020603050405020304" pitchFamily="2" charset="0"/>
                </a:rPr>
                <a:t>Simple  Interfaces</a:t>
              </a:r>
              <a:endParaRPr lang="en-US" altLang="zh-CN" sz="1800">
                <a:solidFill>
                  <a:srgbClr val="0000CC"/>
                </a:solidFill>
                <a:latin typeface="Times New Roman" panose="02020603050405020304" pitchFamily="2" charset="0"/>
              </a:endParaRPr>
            </a:p>
          </p:txBody>
        </p:sp>
        <p:cxnSp>
          <p:nvCxnSpPr>
            <p:cNvPr id="31" name="直接箭头连接符 30"/>
            <p:cNvCxnSpPr>
              <a:stCxn id="5" idx="2"/>
              <a:endCxn id="7193" idx="3"/>
            </p:cNvCxnSpPr>
            <p:nvPr/>
          </p:nvCxnSpPr>
          <p:spPr>
            <a:xfrm flipH="1" flipV="1">
              <a:off x="9685" y="4842"/>
              <a:ext cx="1040" cy="55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 idx="2"/>
              <a:endCxn id="7194" idx="3"/>
            </p:cNvCxnSpPr>
            <p:nvPr/>
          </p:nvCxnSpPr>
          <p:spPr>
            <a:xfrm flipH="1">
              <a:off x="9685" y="5397"/>
              <a:ext cx="1040" cy="52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446713" y="2778125"/>
            <a:ext cx="2935287" cy="1108075"/>
            <a:chOff x="13261" y="4444"/>
            <a:chExt cx="4623" cy="1746"/>
          </a:xfrm>
        </p:grpSpPr>
        <p:sp>
          <p:nvSpPr>
            <p:cNvPr id="7198" name="文本框 32"/>
            <p:cNvSpPr txBox="1"/>
            <p:nvPr/>
          </p:nvSpPr>
          <p:spPr>
            <a:xfrm>
              <a:off x="14424" y="4444"/>
              <a:ext cx="3460" cy="1008"/>
            </a:xfrm>
            <a:prstGeom prst="rect">
              <a:avLst/>
            </a:prstGeom>
            <a:noFill/>
            <a:ln w="9525">
              <a:noFill/>
            </a:ln>
          </p:spPr>
          <p:txBody>
            <a:bodyPr wrap="square" anchor="t">
              <a:spAutoFit/>
            </a:bodyPr>
            <a:p>
              <a:r>
                <a:rPr lang="en-US" altLang="zh-CN" sz="1800">
                  <a:solidFill>
                    <a:srgbClr val="0000CC"/>
                  </a:solidFill>
                  <a:latin typeface="Times New Roman" panose="02020603050405020304" pitchFamily="2" charset="0"/>
                </a:rPr>
                <a:t>Minimum Re dundancy of Data</a:t>
              </a:r>
              <a:endParaRPr lang="en-US" altLang="zh-CN" sz="1800">
                <a:solidFill>
                  <a:srgbClr val="0000CC"/>
                </a:solidFill>
                <a:latin typeface="Times New Roman" panose="02020603050405020304" pitchFamily="2" charset="0"/>
              </a:endParaRPr>
            </a:p>
          </p:txBody>
        </p:sp>
        <p:cxnSp>
          <p:nvCxnSpPr>
            <p:cNvPr id="34" name="直接箭头连接符 33"/>
            <p:cNvCxnSpPr>
              <a:stCxn id="5" idx="6"/>
              <a:endCxn id="7198" idx="1"/>
            </p:cNvCxnSpPr>
            <p:nvPr/>
          </p:nvCxnSpPr>
          <p:spPr>
            <a:xfrm flipV="1">
              <a:off x="13261" y="4948"/>
              <a:ext cx="1163" cy="45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200" name="文本框 34"/>
            <p:cNvSpPr txBox="1"/>
            <p:nvPr/>
          </p:nvSpPr>
          <p:spPr>
            <a:xfrm>
              <a:off x="14394" y="5615"/>
              <a:ext cx="3082" cy="575"/>
            </a:xfrm>
            <a:prstGeom prst="rect">
              <a:avLst/>
            </a:prstGeom>
            <a:noFill/>
            <a:ln w="9525">
              <a:noFill/>
            </a:ln>
          </p:spPr>
          <p:txBody>
            <a:bodyPr wrap="square" anchor="t">
              <a:spAutoFit/>
            </a:bodyPr>
            <a:p>
              <a:r>
                <a:rPr lang="en-US" altLang="zh-CN" sz="1800">
                  <a:solidFill>
                    <a:srgbClr val="0000CC"/>
                  </a:solidFill>
                  <a:latin typeface="Times New Roman" panose="02020603050405020304" pitchFamily="2" charset="0"/>
                </a:rPr>
                <a:t>Compatible Data</a:t>
              </a:r>
              <a:endParaRPr lang="en-US" altLang="zh-CN" sz="1800">
                <a:solidFill>
                  <a:srgbClr val="0000CC"/>
                </a:solidFill>
                <a:latin typeface="Times New Roman" panose="02020603050405020304" pitchFamily="2" charset="0"/>
              </a:endParaRPr>
            </a:p>
          </p:txBody>
        </p:sp>
        <p:cxnSp>
          <p:nvCxnSpPr>
            <p:cNvPr id="36" name="直接箭头连接符 35"/>
            <p:cNvCxnSpPr>
              <a:stCxn id="5" idx="6"/>
              <a:endCxn id="7200" idx="1"/>
            </p:cNvCxnSpPr>
            <p:nvPr/>
          </p:nvCxnSpPr>
          <p:spPr>
            <a:xfrm>
              <a:off x="13261" y="5400"/>
              <a:ext cx="1133" cy="50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3835400" y="2170113"/>
            <a:ext cx="1831975" cy="1795462"/>
            <a:chOff x="6041" y="3418"/>
            <a:chExt cx="2884" cy="2828"/>
          </a:xfrm>
        </p:grpSpPr>
        <p:grpSp>
          <p:nvGrpSpPr>
            <p:cNvPr id="7203" name="组合 38"/>
            <p:cNvGrpSpPr/>
            <p:nvPr/>
          </p:nvGrpSpPr>
          <p:grpSpPr>
            <a:xfrm>
              <a:off x="6041" y="3418"/>
              <a:ext cx="2885" cy="2829"/>
              <a:chOff x="10725" y="3487"/>
              <a:chExt cx="2885" cy="2829"/>
            </a:xfrm>
          </p:grpSpPr>
          <p:cxnSp>
            <p:nvCxnSpPr>
              <p:cNvPr id="7" name="直接连接符 6"/>
              <p:cNvCxnSpPr>
                <a:stCxn id="5" idx="3"/>
                <a:endCxn id="5" idx="7"/>
              </p:cNvCxnSpPr>
              <p:nvPr/>
            </p:nvCxnSpPr>
            <p:spPr>
              <a:xfrm flipV="1">
                <a:off x="11096" y="4751"/>
                <a:ext cx="1794" cy="1297"/>
              </a:xfrm>
              <a:prstGeom prst="line">
                <a:avLst/>
              </a:prstGeom>
            </p:spPr>
            <p:style>
              <a:lnRef idx="1">
                <a:schemeClr val="accent1"/>
              </a:lnRef>
              <a:fillRef idx="0">
                <a:schemeClr val="accent1"/>
              </a:fillRef>
              <a:effectRef idx="0">
                <a:schemeClr val="accent1"/>
              </a:effectRef>
              <a:fontRef idx="minor">
                <a:schemeClr val="tx1"/>
              </a:fontRef>
            </p:style>
          </p:cxnSp>
          <p:grpSp>
            <p:nvGrpSpPr>
              <p:cNvPr id="7205" name="组合 12"/>
              <p:cNvGrpSpPr/>
              <p:nvPr/>
            </p:nvGrpSpPr>
            <p:grpSpPr>
              <a:xfrm>
                <a:off x="11890" y="3487"/>
                <a:ext cx="1720" cy="996"/>
                <a:chOff x="11890" y="3487"/>
                <a:chExt cx="1720" cy="996"/>
              </a:xfrm>
            </p:grpSpPr>
            <p:cxnSp>
              <p:nvCxnSpPr>
                <p:cNvPr id="11" name="直接箭头连接符 10"/>
                <p:cNvCxnSpPr>
                  <a:stCxn id="5" idx="0"/>
                  <a:endCxn id="4" idx="4"/>
                </p:cNvCxnSpPr>
                <p:nvPr/>
              </p:nvCxnSpPr>
              <p:spPr>
                <a:xfrm flipH="1" flipV="1">
                  <a:off x="12001" y="3487"/>
                  <a:ext cx="19" cy="996"/>
                </a:xfrm>
                <a:prstGeom prst="straightConnector1">
                  <a:avLst/>
                </a:prstGeom>
                <a:ln w="28575" cmpd="sng">
                  <a:solidFill>
                    <a:schemeClr val="accent1">
                      <a:shade val="50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7207" name="文本框 11"/>
                <p:cNvSpPr txBox="1"/>
                <p:nvPr/>
              </p:nvSpPr>
              <p:spPr>
                <a:xfrm>
                  <a:off x="11890" y="3744"/>
                  <a:ext cx="1720" cy="528"/>
                </a:xfrm>
                <a:prstGeom prst="rect">
                  <a:avLst/>
                </a:prstGeom>
                <a:noFill/>
                <a:ln w="9525">
                  <a:noFill/>
                </a:ln>
              </p:spPr>
              <p:txBody>
                <a:bodyPr wrap="square" anchor="t">
                  <a:spAutoFit/>
                </a:bodyPr>
                <a:p>
                  <a:r>
                    <a:rPr lang="en-US" altLang="zh-CN" sz="1600">
                      <a:latin typeface="Times New Roman" panose="02020603050405020304" pitchFamily="2" charset="0"/>
                    </a:rPr>
                    <a:t>Supports</a:t>
                  </a:r>
                  <a:endParaRPr lang="en-US" altLang="zh-CN" sz="1600">
                    <a:latin typeface="Times New Roman" panose="02020603050405020304" pitchFamily="2" charset="0"/>
                  </a:endParaRPr>
                </a:p>
              </p:txBody>
            </p:sp>
          </p:grpSp>
          <p:sp>
            <p:nvSpPr>
              <p:cNvPr id="5" name="椭圆 4"/>
              <p:cNvSpPr/>
              <p:nvPr/>
            </p:nvSpPr>
            <p:spPr>
              <a:xfrm>
                <a:off x="10725" y="4483"/>
                <a:ext cx="2536" cy="183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p>
                <a:pPr algn="l" fontAlgn="base">
                  <a:lnSpc>
                    <a:spcPct val="150000"/>
                  </a:lnSpc>
                </a:pPr>
                <a:r>
                  <a:rPr lang="en-US" altLang="zh-CN" sz="1800" b="1" strike="noStrike" noProof="1">
                    <a:solidFill>
                      <a:schemeClr val="bg1"/>
                    </a:solidFill>
                  </a:rPr>
                  <a:t>Systems</a:t>
                </a:r>
                <a:endParaRPr lang="en-US" altLang="zh-CN" sz="1800" b="1" strike="noStrike" noProof="1">
                  <a:solidFill>
                    <a:schemeClr val="bg1"/>
                  </a:solidFill>
                </a:endParaRPr>
              </a:p>
              <a:p>
                <a:pPr algn="r" fontAlgn="base">
                  <a:lnSpc>
                    <a:spcPct val="150000"/>
                  </a:lnSpc>
                </a:pPr>
                <a:r>
                  <a:rPr lang="en-US" altLang="zh-CN" sz="1800" b="1" strike="noStrike" noProof="1">
                    <a:solidFill>
                      <a:schemeClr val="bg1"/>
                    </a:solidFill>
                  </a:rPr>
                  <a:t>Data</a:t>
                </a:r>
                <a:endParaRPr lang="en-US" altLang="zh-CN" sz="1800" b="1" strike="noStrike" noProof="1">
                  <a:solidFill>
                    <a:schemeClr val="bg1"/>
                  </a:solidFill>
                </a:endParaRPr>
              </a:p>
            </p:txBody>
          </p:sp>
        </p:grpSp>
        <p:cxnSp>
          <p:nvCxnSpPr>
            <p:cNvPr id="3" name="直接连接符 2"/>
            <p:cNvCxnSpPr>
              <a:stCxn id="5" idx="3"/>
              <a:endCxn id="4" idx="4"/>
            </p:cNvCxnSpPr>
            <p:nvPr/>
          </p:nvCxnSpPr>
          <p:spPr>
            <a:xfrm flipV="1">
              <a:off x="6412" y="4833"/>
              <a:ext cx="1922" cy="1146"/>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linds(horizontal)">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linds(horizontal)">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linds(horizontal)">
                                      <p:cBhvr>
                                        <p:cTn id="31" dur="5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3250" name="Rectangle 3"/>
          <p:cNvSpPr>
            <a:spLocks noGrp="1"/>
          </p:cNvSpPr>
          <p:nvPr>
            <p:ph idx="4294967295"/>
          </p:nvPr>
        </p:nvSpPr>
        <p:spPr>
          <a:xfrm>
            <a:off x="685800" y="838200"/>
            <a:ext cx="7772400" cy="2159000"/>
          </a:xfrm>
        </p:spPr>
        <p:txBody>
          <a:bodyPr wrap="square" anchor="t"/>
          <a:p>
            <a:pPr marL="457200" indent="-457200" eaLnBrk="1" hangingPunct="1"/>
            <a:r>
              <a:rPr lang="zh-CN" altLang="en-US" sz="2800" dirty="0"/>
              <a:t>基本概念之间的连接关系</a:t>
            </a:r>
            <a:endParaRPr lang="zh-CN" altLang="en-US" sz="2800" dirty="0"/>
          </a:p>
          <a:p>
            <a:pPr marL="914400" lvl="1" indent="-457200" eaLnBrk="1" hangingPunct="1">
              <a:buAutoNum type="arabicParenR"/>
            </a:pPr>
            <a:r>
              <a:rPr lang="zh-CN" altLang="en-US" sz="2800" dirty="0"/>
              <a:t>实体集（联系）与属性间的连接关系</a:t>
            </a:r>
            <a:endParaRPr lang="zh-CN" altLang="en-US" sz="2800" dirty="0"/>
          </a:p>
          <a:p>
            <a:pPr marL="914400" lvl="1" indent="-457200" eaLnBrk="1" hangingPunct="1">
              <a:buAutoNum type="arabicParenR"/>
            </a:pPr>
            <a:r>
              <a:rPr lang="zh-CN" altLang="en-US" sz="2800" dirty="0"/>
              <a:t>实体集与联系间的连接关系</a:t>
            </a:r>
            <a:endParaRPr lang="zh-CN" altLang="en-US" sz="2800" dirty="0"/>
          </a:p>
        </p:txBody>
      </p:sp>
      <p:sp>
        <p:nvSpPr>
          <p:cNvPr id="5325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325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4274" name="Rectangle 3"/>
          <p:cNvSpPr>
            <a:spLocks noGrp="1"/>
          </p:cNvSpPr>
          <p:nvPr>
            <p:ph idx="4294967295"/>
          </p:nvPr>
        </p:nvSpPr>
        <p:spPr>
          <a:xfrm>
            <a:off x="381000" y="838200"/>
            <a:ext cx="8458200" cy="685800"/>
          </a:xfrm>
        </p:spPr>
        <p:txBody>
          <a:bodyPr wrap="square" anchor="t"/>
          <a:p>
            <a:pPr eaLnBrk="1" hangingPunct="1">
              <a:buNone/>
            </a:pPr>
            <a:r>
              <a:rPr lang="en-US" altLang="x-none" sz="2800" dirty="0"/>
              <a:t>1</a:t>
            </a:r>
            <a:r>
              <a:rPr lang="zh-CN" altLang="en-US" sz="2800" dirty="0"/>
              <a:t>）实体（集）、属性及其连接关系的描述</a:t>
            </a:r>
            <a:endParaRPr lang="en-US" altLang="x-none" sz="2800" dirty="0"/>
          </a:p>
        </p:txBody>
      </p:sp>
      <p:sp>
        <p:nvSpPr>
          <p:cNvPr id="5427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427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4278" name="Rectangle 4"/>
          <p:cNvSpPr/>
          <p:nvPr/>
        </p:nvSpPr>
        <p:spPr>
          <a:xfrm>
            <a:off x="381000" y="1524000"/>
            <a:ext cx="8763000" cy="5334000"/>
          </a:xfrm>
          <a:prstGeom prst="rect">
            <a:avLst/>
          </a:prstGeom>
          <a:solidFill>
            <a:schemeClr val="bg1"/>
          </a:solidFill>
          <a:ln w="9525">
            <a:noFill/>
          </a:ln>
        </p:spPr>
        <p:txBody>
          <a:bodyPr anchor="t"/>
          <a:p>
            <a:pPr marL="742950" lvl="1" indent="-285750" algn="l" eaLnBrk="1" hangingPunct="1">
              <a:spcBef>
                <a:spcPct val="20000"/>
              </a:spcBef>
              <a:buFont typeface="Wingdings" panose="05000000000000000000" pitchFamily="2" charset="2"/>
              <a:buChar char="Ø"/>
            </a:pPr>
            <a:r>
              <a:rPr lang="zh-CN" altLang="en-US" sz="2800" b="1" dirty="0">
                <a:solidFill>
                  <a:srgbClr val="FF0000"/>
                </a:solidFill>
                <a:latin typeface="Times New Roman" panose="02020603050405020304" pitchFamily="2" charset="0"/>
              </a:rPr>
              <a:t>属性的描述</a:t>
            </a:r>
            <a:r>
              <a:rPr lang="zh-CN" altLang="en-US" sz="2800" b="1" dirty="0">
                <a:latin typeface="Times New Roman" panose="02020603050405020304" pitchFamily="2" charset="0"/>
              </a:rPr>
              <a:t>：</a:t>
            </a:r>
            <a:r>
              <a:rPr lang="zh-CN" altLang="en-US" sz="2800" b="1" u="sng" dirty="0">
                <a:solidFill>
                  <a:schemeClr val="accent2"/>
                </a:solidFill>
                <a:latin typeface="Times New Roman" panose="02020603050405020304" pitchFamily="2" charset="0"/>
              </a:rPr>
              <a:t>属性名</a:t>
            </a:r>
            <a:endParaRPr lang="zh-CN" altLang="en-US" sz="2800" b="1" u="sng" dirty="0">
              <a:solidFill>
                <a:schemeClr val="accent2"/>
              </a:solidFill>
              <a:latin typeface="Times New Roman" panose="02020603050405020304" pitchFamily="2" charset="0"/>
            </a:endParaRPr>
          </a:p>
          <a:p>
            <a:pPr marL="1143000" lvl="2" indent="-228600" algn="l" eaLnBrk="1" hangingPunct="1">
              <a:spcBef>
                <a:spcPct val="20000"/>
              </a:spcBef>
              <a:buFont typeface="Wingdings" panose="05000000000000000000" pitchFamily="2" charset="2"/>
              <a:buChar char="Ø"/>
            </a:pPr>
            <a:endParaRPr lang="zh-CN" altLang="en-US" sz="1400" b="1" dirty="0">
              <a:latin typeface="Times New Roman" panose="02020603050405020304" pitchFamily="2" charset="0"/>
            </a:endParaRPr>
          </a:p>
          <a:p>
            <a:pPr marL="742950" lvl="1" indent="-285750" algn="l" eaLnBrk="1" hangingPunct="1">
              <a:spcBef>
                <a:spcPct val="20000"/>
              </a:spcBef>
              <a:buFont typeface="Wingdings" panose="05000000000000000000" pitchFamily="2" charset="2"/>
              <a:buChar char="Ø"/>
            </a:pPr>
            <a:r>
              <a:rPr lang="zh-CN" altLang="en-US" sz="2800" b="1" dirty="0">
                <a:solidFill>
                  <a:srgbClr val="FF0000"/>
                </a:solidFill>
                <a:latin typeface="Times New Roman" panose="02020603050405020304" pitchFamily="2" charset="0"/>
              </a:rPr>
              <a:t>实体的描述</a:t>
            </a:r>
            <a:r>
              <a:rPr lang="zh-CN" altLang="en-US" sz="2800" b="1" dirty="0">
                <a:latin typeface="Times New Roman" panose="02020603050405020304" pitchFamily="2" charset="0"/>
              </a:rPr>
              <a:t>：</a:t>
            </a:r>
            <a:r>
              <a:rPr lang="zh-CN" altLang="en-US" sz="2800" b="1" u="sng" dirty="0">
                <a:solidFill>
                  <a:schemeClr val="accent2"/>
                </a:solidFill>
                <a:latin typeface="Times New Roman" panose="02020603050405020304" pitchFamily="2" charset="0"/>
              </a:rPr>
              <a:t>实体名 </a:t>
            </a:r>
            <a:r>
              <a:rPr lang="en-US" altLang="zh-CN" sz="2800" b="1" u="sng" dirty="0">
                <a:solidFill>
                  <a:schemeClr val="accent2"/>
                </a:solidFill>
                <a:latin typeface="Times New Roman" panose="02020603050405020304" pitchFamily="2" charset="0"/>
              </a:rPr>
              <a:t>+ </a:t>
            </a:r>
            <a:r>
              <a:rPr lang="zh-CN" altLang="en-US" sz="2800" b="1" u="sng" dirty="0">
                <a:solidFill>
                  <a:schemeClr val="accent2"/>
                </a:solidFill>
                <a:latin typeface="Times New Roman" panose="02020603050405020304" pitchFamily="2" charset="0"/>
              </a:rPr>
              <a:t>实体型</a:t>
            </a:r>
            <a:endParaRPr lang="zh-CN" altLang="en-US" sz="2800" b="1" u="sng" dirty="0">
              <a:solidFill>
                <a:schemeClr val="accent2"/>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实体名：用于区分不同的实体（集）</a:t>
            </a:r>
            <a:endParaRPr lang="zh-CN" altLang="en-US" sz="2800" b="1" dirty="0">
              <a:solidFill>
                <a:schemeClr val="accent2"/>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实体型：实体中的所有属性名所构成的集合</a:t>
            </a:r>
            <a:endParaRPr lang="zh-CN" altLang="en-US" sz="2800" b="1" dirty="0">
              <a:solidFill>
                <a:schemeClr val="accent2"/>
              </a:solidFill>
              <a:latin typeface="Times New Roman" panose="02020603050405020304" pitchFamily="2" charset="0"/>
            </a:endParaRPr>
          </a:p>
          <a:p>
            <a:pPr marL="1600200" lvl="3" indent="-228600" algn="l" eaLnBrk="1" hangingPunct="1">
              <a:spcBef>
                <a:spcPct val="20000"/>
              </a:spcBef>
              <a:buFont typeface="Wingdings" panose="05000000000000000000" pitchFamily="2" charset="2"/>
              <a:buChar char="§"/>
            </a:pPr>
            <a:r>
              <a:rPr lang="zh-CN" altLang="en-US" sz="2800" b="1" dirty="0">
                <a:latin typeface="Times New Roman" panose="02020603050405020304" pitchFamily="2" charset="0"/>
              </a:rPr>
              <a:t>用于描述实体的组成结构信息</a:t>
            </a:r>
            <a:endParaRPr lang="zh-CN" altLang="en-US" sz="2800" b="1" dirty="0">
              <a:latin typeface="Times New Roman" panose="02020603050405020304" pitchFamily="2" charset="0"/>
            </a:endParaRPr>
          </a:p>
          <a:p>
            <a:pPr marL="1600200" lvl="3" indent="-228600" algn="l" eaLnBrk="1" hangingPunct="1">
              <a:spcBef>
                <a:spcPct val="20000"/>
              </a:spcBef>
              <a:buFont typeface="Wingdings" panose="05000000000000000000" pitchFamily="2" charset="2"/>
              <a:buChar char="§"/>
            </a:pPr>
            <a:endParaRPr lang="zh-CN" altLang="en-US" sz="1400" b="1" dirty="0">
              <a:latin typeface="Times New Roman" panose="02020603050405020304" pitchFamily="2" charset="0"/>
            </a:endParaRPr>
          </a:p>
          <a:p>
            <a:pPr marL="742950" lvl="1" indent="-285750" algn="l" eaLnBrk="1" hangingPunct="1">
              <a:spcBef>
                <a:spcPct val="20000"/>
              </a:spcBef>
              <a:buFont typeface="Wingdings" panose="05000000000000000000" pitchFamily="2" charset="2"/>
              <a:buChar char="Ø"/>
            </a:pPr>
            <a:r>
              <a:rPr lang="zh-CN" altLang="en-US" sz="2800" b="1" dirty="0">
                <a:solidFill>
                  <a:srgbClr val="FF0000"/>
                </a:solidFill>
                <a:latin typeface="Times New Roman" panose="02020603050405020304" pitchFamily="2" charset="0"/>
              </a:rPr>
              <a:t>实体集的描述</a:t>
            </a:r>
            <a:endParaRPr lang="zh-CN" altLang="en-US" sz="2800" b="1" dirty="0">
              <a:solidFill>
                <a:srgbClr val="FF0000"/>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由具有相同实体型的实体所构成的集合被称为实体集</a:t>
            </a:r>
            <a:r>
              <a:rPr lang="en-US" altLang="x-none" sz="2800" b="1" dirty="0">
                <a:solidFill>
                  <a:schemeClr val="accent2"/>
                </a:solidFill>
                <a:latin typeface="Times New Roman" panose="02020603050405020304" pitchFamily="2" charset="0"/>
              </a:rPr>
              <a:t>。</a:t>
            </a:r>
            <a:endParaRPr lang="en-US" altLang="x-none" sz="2800" b="1" dirty="0">
              <a:solidFill>
                <a:schemeClr val="accent2"/>
              </a:solidFill>
              <a:latin typeface="Times New Roman" panose="02020603050405020304" pitchFamily="2" charset="0"/>
            </a:endParaRPr>
          </a:p>
          <a:p>
            <a:pPr marL="1143000" lvl="2" indent="-228600" algn="l" eaLnBrk="1" hangingPunct="1">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实体集的描述：</a:t>
            </a:r>
            <a:r>
              <a:rPr lang="zh-CN" altLang="en-US" sz="2800" b="1" u="sng" dirty="0">
                <a:solidFill>
                  <a:schemeClr val="accent2"/>
                </a:solidFill>
                <a:latin typeface="Times New Roman" panose="02020603050405020304" pitchFamily="2" charset="0"/>
              </a:rPr>
              <a:t>实体名 </a:t>
            </a:r>
            <a:r>
              <a:rPr lang="en-US" altLang="zh-CN" sz="2800" b="1" u="sng" dirty="0">
                <a:solidFill>
                  <a:schemeClr val="accent2"/>
                </a:solidFill>
                <a:latin typeface="Times New Roman" panose="02020603050405020304" pitchFamily="2" charset="0"/>
              </a:rPr>
              <a:t>+ </a:t>
            </a:r>
            <a:r>
              <a:rPr lang="zh-CN" altLang="en-US" sz="2800" b="1" u="sng" dirty="0">
                <a:solidFill>
                  <a:schemeClr val="accent2"/>
                </a:solidFill>
                <a:latin typeface="Times New Roman" panose="02020603050405020304" pitchFamily="2" charset="0"/>
              </a:rPr>
              <a:t>实体型 </a:t>
            </a:r>
            <a:r>
              <a:rPr lang="en-US" altLang="x-none" sz="2800" b="1" u="sng" dirty="0">
                <a:solidFill>
                  <a:schemeClr val="accent2"/>
                </a:solidFill>
                <a:latin typeface="Times New Roman" panose="02020603050405020304" pitchFamily="2" charset="0"/>
              </a:rPr>
              <a:t>+</a:t>
            </a:r>
            <a:r>
              <a:rPr lang="zh-CN" altLang="en-US" sz="2800" b="1" u="sng" dirty="0">
                <a:solidFill>
                  <a:schemeClr val="accent2"/>
                </a:solidFill>
                <a:latin typeface="Times New Roman" panose="02020603050405020304" pitchFamily="2" charset="0"/>
              </a:rPr>
              <a:t> 关键字(</a:t>
            </a:r>
            <a:r>
              <a:rPr lang="en-US" altLang="x-none" sz="2800" b="1" u="sng" dirty="0">
                <a:solidFill>
                  <a:schemeClr val="accent2"/>
                </a:solidFill>
                <a:latin typeface="Times New Roman" panose="02020603050405020304" pitchFamily="2" charset="0"/>
              </a:rPr>
              <a:t>key)</a:t>
            </a:r>
            <a:endParaRPr lang="en-US" altLang="x-none" sz="2800" b="1" u="sng" dirty="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8">
                                            <p:txEl>
                                              <p:charRg st="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8">
                                            <p:txEl>
                                              <p:charRg st="11" end="1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8">
                                            <p:txEl>
                                              <p:charRg st="18" end="2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278">
                                            <p:txEl>
                                              <p:charRg st="22" end="3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278">
                                            <p:txEl>
                                              <p:charRg st="38" end="5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278">
                                            <p:txEl>
                                              <p:charRg st="53" end="6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278">
                                            <p:txEl>
                                              <p:charRg st="60" end="8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278">
                                            <p:txEl>
                                              <p:charRg st="85" end="1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bldLvl="2"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5298" name="Rectangle 3"/>
          <p:cNvSpPr>
            <a:spLocks noGrp="1"/>
          </p:cNvSpPr>
          <p:nvPr>
            <p:ph idx="4294967295"/>
          </p:nvPr>
        </p:nvSpPr>
        <p:spPr>
          <a:xfrm>
            <a:off x="381000" y="838200"/>
            <a:ext cx="8458200" cy="1870075"/>
          </a:xfrm>
        </p:spPr>
        <p:txBody>
          <a:bodyPr wrap="square" anchor="t"/>
          <a:p>
            <a:pPr eaLnBrk="1" hangingPunct="1"/>
            <a:r>
              <a:rPr lang="zh-CN" altLang="en-US" sz="2800" dirty="0"/>
              <a:t>为何要定义实体集中的 ‘</a:t>
            </a:r>
            <a:r>
              <a:rPr lang="zh-CN" altLang="en-US" sz="2800" dirty="0">
                <a:solidFill>
                  <a:schemeClr val="hlink"/>
                </a:solidFill>
              </a:rPr>
              <a:t>关键字</a:t>
            </a:r>
            <a:r>
              <a:rPr lang="zh-CN" altLang="en-US" sz="2800" dirty="0"/>
              <a:t>’？</a:t>
            </a:r>
            <a:endParaRPr lang="zh-CN" altLang="en-US" sz="2800" dirty="0"/>
          </a:p>
          <a:p>
            <a:pPr lvl="1" eaLnBrk="1" hangingPunct="1"/>
            <a:r>
              <a:rPr lang="zh-CN" altLang="en-US" sz="2800" dirty="0"/>
              <a:t>‘</a:t>
            </a:r>
            <a:r>
              <a:rPr lang="zh-CN" altLang="en-US" sz="2800" dirty="0">
                <a:solidFill>
                  <a:schemeClr val="hlink"/>
                </a:solidFill>
              </a:rPr>
              <a:t>关键字</a:t>
            </a:r>
            <a:r>
              <a:rPr lang="zh-CN" altLang="en-US" sz="2800" dirty="0"/>
              <a:t>’是可用于区分同一个实体集中不同实体的 ‘</a:t>
            </a:r>
            <a:r>
              <a:rPr lang="zh-CN" altLang="en-US" sz="2800" dirty="0">
                <a:solidFill>
                  <a:schemeClr val="hlink"/>
                </a:solidFill>
              </a:rPr>
              <a:t>最小属性集合</a:t>
            </a:r>
            <a:r>
              <a:rPr lang="zh-CN" altLang="en-US" sz="2800" dirty="0"/>
              <a:t>’。</a:t>
            </a:r>
            <a:endParaRPr lang="zh-CN" altLang="en-US" sz="2800" dirty="0"/>
          </a:p>
        </p:txBody>
      </p:sp>
      <p:sp>
        <p:nvSpPr>
          <p:cNvPr id="552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53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5302" name="Rectangle 3"/>
          <p:cNvSpPr/>
          <p:nvPr/>
        </p:nvSpPr>
        <p:spPr>
          <a:xfrm>
            <a:off x="395288" y="2852738"/>
            <a:ext cx="8458200" cy="3671887"/>
          </a:xfrm>
          <a:prstGeom prst="rect">
            <a:avLst/>
          </a:prstGeom>
          <a:noFill/>
          <a:ln w="9525">
            <a:noFill/>
          </a:ln>
        </p:spPr>
        <p:txBody>
          <a:bodyPr anchor="t"/>
          <a:p>
            <a:pPr marL="742950" lvl="1" indent="-285750" algn="l" eaLnBrk="1" fontAlgn="base" latinLnBrk="0" hangingPunct="1">
              <a:lnSpc>
                <a:spcPct val="120000"/>
              </a:lnSpc>
              <a:spcBef>
                <a:spcPct val="20000"/>
              </a:spcBef>
              <a:spcAft>
                <a:spcPct val="0"/>
              </a:spcAft>
              <a:buClr>
                <a:schemeClr val="tx1"/>
              </a:buClr>
              <a:buFont typeface="Wingdings" panose="05000000000000000000" pitchFamily="2" charset="2"/>
              <a:buChar char="Ø"/>
            </a:pPr>
            <a:r>
              <a:rPr lang="zh-CN" altLang="en-US" sz="2800" b="1" i="1" u="none" baseline="0">
                <a:solidFill>
                  <a:schemeClr val="hlink"/>
                </a:solidFill>
                <a:latin typeface="Times New Roman" panose="02020603050405020304" pitchFamily="2" charset="0"/>
              </a:rPr>
              <a:t>实体值</a:t>
            </a:r>
            <a:endParaRPr lang="zh-CN" altLang="en-US" sz="2800" b="1" i="1" u="none" baseline="0">
              <a:solidFill>
                <a:schemeClr val="hlink"/>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a:solidFill>
                  <a:schemeClr val="tx1"/>
                </a:solidFill>
                <a:latin typeface="Times New Roman" panose="02020603050405020304" pitchFamily="2" charset="0"/>
              </a:rPr>
              <a:t>实体中的每个属性都可以有值，由一个实体在所有属性上的取值所构成的属性值的集合被称为该实体的 ‘</a:t>
            </a:r>
            <a:r>
              <a:rPr lang="zh-CN" altLang="en-US" sz="2800" b="1" i="1" u="none" baseline="0">
                <a:solidFill>
                  <a:schemeClr val="hlink"/>
                </a:solidFill>
                <a:latin typeface="Times New Roman" panose="02020603050405020304" pitchFamily="2" charset="0"/>
              </a:rPr>
              <a:t>实体值</a:t>
            </a:r>
            <a:r>
              <a:rPr lang="zh-CN" altLang="en-US" sz="2800" b="1" i="1" u="none" baseline="0">
                <a:solidFill>
                  <a:schemeClr val="tx1"/>
                </a:solidFill>
                <a:latin typeface="Times New Roman" panose="02020603050405020304" pitchFamily="2" charset="0"/>
              </a:rPr>
              <a:t>’。</a:t>
            </a:r>
            <a:endParaRPr lang="zh-CN" altLang="en-US" sz="2800" b="1" i="1" u="none" baseline="0">
              <a:solidFill>
                <a:schemeClr val="tx1"/>
              </a:solidFill>
              <a:latin typeface="Times New Roman" panose="02020603050405020304" pitchFamily="2" charset="0"/>
            </a:endParaRPr>
          </a:p>
          <a:p>
            <a:pPr marL="1143000" lvl="2" indent="-228600" algn="l" eaLnBrk="1" fontAlgn="base" latinLnBrk="0" hangingPunct="1">
              <a:lnSpc>
                <a:spcPct val="120000"/>
              </a:lnSpc>
              <a:spcBef>
                <a:spcPct val="20000"/>
              </a:spcBef>
              <a:spcAft>
                <a:spcPct val="0"/>
              </a:spcAft>
              <a:buClrTx/>
              <a:buFont typeface="Wingdings" panose="05000000000000000000" pitchFamily="2" charset="2"/>
              <a:buChar char="–"/>
            </a:pPr>
            <a:r>
              <a:rPr lang="zh-CN" altLang="en-US" sz="2800" b="1" i="1" u="none" baseline="0">
                <a:solidFill>
                  <a:schemeClr val="tx1"/>
                </a:solidFill>
                <a:latin typeface="Times New Roman" panose="02020603050405020304" pitchFamily="2" charset="0"/>
              </a:rPr>
              <a:t>有了关键字的定义，可简化对于不同实体的比较识别</a:t>
            </a:r>
            <a:endParaRPr lang="zh-CN" altLang="en-US" sz="2800" b="1" i="1" u="none" baseline="0">
              <a:solidFill>
                <a:schemeClr val="tx1"/>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blinds(horizontal)">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6322" name="Rectangle 3"/>
          <p:cNvSpPr>
            <a:spLocks noGrp="1"/>
          </p:cNvSpPr>
          <p:nvPr>
            <p:ph idx="4294967295"/>
          </p:nvPr>
        </p:nvSpPr>
        <p:spPr>
          <a:xfrm>
            <a:off x="381000" y="762000"/>
            <a:ext cx="8458200" cy="1219200"/>
          </a:xfrm>
        </p:spPr>
        <p:txBody>
          <a:bodyPr wrap="square" anchor="t"/>
          <a:p>
            <a:pPr eaLnBrk="1" hangingPunct="1"/>
            <a:r>
              <a:rPr lang="zh-CN" altLang="en-US" sz="2800" dirty="0"/>
              <a:t>实体（集）描述的例子，带下划线的属性为各实体集的关键字属性。</a:t>
            </a:r>
            <a:endParaRPr lang="en-US" altLang="x-none" sz="2800" dirty="0"/>
          </a:p>
        </p:txBody>
      </p:sp>
      <p:sp>
        <p:nvSpPr>
          <p:cNvPr id="5632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63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2" name="Object 4"/>
          <p:cNvGraphicFramePr>
            <a:graphicFrameLocks noChangeAspect="1"/>
          </p:cNvGraphicFramePr>
          <p:nvPr/>
        </p:nvGraphicFramePr>
        <p:xfrm>
          <a:off x="0" y="1981200"/>
          <a:ext cx="9144000" cy="5257800"/>
        </p:xfrm>
        <a:graphic>
          <a:graphicData uri="http://schemas.openxmlformats.org/presentationml/2006/ole">
            <mc:AlternateContent xmlns:mc="http://schemas.openxmlformats.org/markup-compatibility/2006">
              <mc:Choice xmlns:v="urn:schemas-microsoft-com:vml" Requires="v">
                <p:oleObj spid="_x0000_s3090" name="" r:id="rId1" imgW="3311525" imgH="1875790" progId="Word.Picture.8">
                  <p:embed/>
                </p:oleObj>
              </mc:Choice>
              <mc:Fallback>
                <p:oleObj name="" r:id="rId1" imgW="3311525" imgH="1875790" progId="Word.Picture.8">
                  <p:embed/>
                  <p:pic>
                    <p:nvPicPr>
                      <p:cNvPr id="0" name="图片 3089"/>
                      <p:cNvPicPr/>
                      <p:nvPr/>
                    </p:nvPicPr>
                    <p:blipFill>
                      <a:blip r:embed="rId2"/>
                      <a:stretch>
                        <a:fillRect/>
                      </a:stretch>
                    </p:blipFill>
                    <p:spPr>
                      <a:xfrm>
                        <a:off x="0" y="1981200"/>
                        <a:ext cx="9144000" cy="5257800"/>
                      </a:xfrm>
                      <a:prstGeom prst="rect">
                        <a:avLst/>
                      </a:prstGeom>
                      <a:noFill/>
                      <a:ln w="38100">
                        <a:noFill/>
                        <a:miter/>
                      </a:ln>
                    </p:spPr>
                  </p:pic>
                </p:oleObj>
              </mc:Fallback>
            </mc:AlternateContent>
          </a:graphicData>
        </a:graphic>
      </p:graphicFrame>
      <p:grpSp>
        <p:nvGrpSpPr>
          <p:cNvPr id="56327" name="组合 56326"/>
          <p:cNvGrpSpPr/>
          <p:nvPr/>
        </p:nvGrpSpPr>
        <p:grpSpPr>
          <a:xfrm>
            <a:off x="1905000" y="3048000"/>
            <a:ext cx="6934200" cy="3429000"/>
            <a:chOff x="0" y="0"/>
            <a:chExt cx="4368" cy="2160"/>
          </a:xfrm>
        </p:grpSpPr>
        <p:sp>
          <p:nvSpPr>
            <p:cNvPr id="3" name="Line 6"/>
            <p:cNvSpPr/>
            <p:nvPr/>
          </p:nvSpPr>
          <p:spPr>
            <a:xfrm>
              <a:off x="0" y="0"/>
              <a:ext cx="528" cy="0"/>
            </a:xfrm>
            <a:prstGeom prst="line">
              <a:avLst/>
            </a:prstGeom>
            <a:ln w="63500" cap="flat" cmpd="sng">
              <a:solidFill>
                <a:srgbClr val="FF0000"/>
              </a:solidFill>
              <a:prstDash val="solid"/>
              <a:round/>
              <a:headEnd type="none" w="med" len="med"/>
              <a:tailEnd type="none" w="med" len="med"/>
            </a:ln>
          </p:spPr>
        </p:sp>
        <p:sp>
          <p:nvSpPr>
            <p:cNvPr id="56328" name="Line 8"/>
            <p:cNvSpPr/>
            <p:nvPr/>
          </p:nvSpPr>
          <p:spPr>
            <a:xfrm>
              <a:off x="1200" y="720"/>
              <a:ext cx="1200" cy="0"/>
            </a:xfrm>
            <a:prstGeom prst="line">
              <a:avLst/>
            </a:prstGeom>
            <a:ln w="63500" cap="flat" cmpd="sng">
              <a:solidFill>
                <a:srgbClr val="FF0000"/>
              </a:solidFill>
              <a:prstDash val="solid"/>
              <a:round/>
              <a:headEnd type="none" w="med" len="med"/>
              <a:tailEnd type="none" w="med" len="med"/>
            </a:ln>
          </p:spPr>
        </p:sp>
        <p:sp>
          <p:nvSpPr>
            <p:cNvPr id="56329" name="Line 9"/>
            <p:cNvSpPr/>
            <p:nvPr/>
          </p:nvSpPr>
          <p:spPr>
            <a:xfrm>
              <a:off x="2640" y="720"/>
              <a:ext cx="912" cy="0"/>
            </a:xfrm>
            <a:prstGeom prst="line">
              <a:avLst/>
            </a:prstGeom>
            <a:ln w="63500" cap="flat" cmpd="sng">
              <a:solidFill>
                <a:srgbClr val="FF0000"/>
              </a:solidFill>
              <a:prstDash val="solid"/>
              <a:round/>
              <a:headEnd type="none" w="med" len="med"/>
              <a:tailEnd type="none" w="med" len="med"/>
            </a:ln>
          </p:spPr>
        </p:sp>
        <p:sp>
          <p:nvSpPr>
            <p:cNvPr id="56330" name="Line 10"/>
            <p:cNvSpPr/>
            <p:nvPr/>
          </p:nvSpPr>
          <p:spPr>
            <a:xfrm>
              <a:off x="2016" y="2160"/>
              <a:ext cx="1200" cy="0"/>
            </a:xfrm>
            <a:prstGeom prst="line">
              <a:avLst/>
            </a:prstGeom>
            <a:ln w="63500" cap="flat" cmpd="sng">
              <a:solidFill>
                <a:srgbClr val="FF0000"/>
              </a:solidFill>
              <a:prstDash val="solid"/>
              <a:round/>
              <a:headEnd type="none" w="med" len="med"/>
              <a:tailEnd type="none" w="med" len="med"/>
            </a:ln>
          </p:spPr>
        </p:sp>
        <p:sp>
          <p:nvSpPr>
            <p:cNvPr id="56331" name="Line 11"/>
            <p:cNvSpPr/>
            <p:nvPr/>
          </p:nvSpPr>
          <p:spPr>
            <a:xfrm>
              <a:off x="3456" y="2160"/>
              <a:ext cx="912" cy="0"/>
            </a:xfrm>
            <a:prstGeom prst="line">
              <a:avLst/>
            </a:prstGeom>
            <a:ln w="63500" cap="flat" cmpd="sng">
              <a:solidFill>
                <a:srgbClr val="FF0000"/>
              </a:solidFill>
              <a:prstDash val="solid"/>
              <a:round/>
              <a:headEnd type="none" w="med" len="med"/>
              <a:tailEnd type="none" w="med" len="med"/>
            </a:ln>
          </p:spPr>
        </p:sp>
        <p:sp>
          <p:nvSpPr>
            <p:cNvPr id="56332" name="Line 12"/>
            <p:cNvSpPr/>
            <p:nvPr/>
          </p:nvSpPr>
          <p:spPr>
            <a:xfrm>
              <a:off x="2880" y="1440"/>
              <a:ext cx="912" cy="0"/>
            </a:xfrm>
            <a:prstGeom prst="line">
              <a:avLst/>
            </a:prstGeom>
            <a:ln w="63500" cap="flat" cmpd="sng">
              <a:solidFill>
                <a:srgbClr val="FF0000"/>
              </a:solidFill>
              <a:prstDash val="solid"/>
              <a:round/>
              <a:headEnd type="none" w="med" len="med"/>
              <a:tailEnd type="none" w="med" len="med"/>
            </a:ln>
          </p:spPr>
        </p:sp>
        <p:sp>
          <p:nvSpPr>
            <p:cNvPr id="56333" name="Line 13"/>
            <p:cNvSpPr/>
            <p:nvPr/>
          </p:nvSpPr>
          <p:spPr>
            <a:xfrm>
              <a:off x="0" y="1104"/>
              <a:ext cx="1392" cy="0"/>
            </a:xfrm>
            <a:prstGeom prst="line">
              <a:avLst/>
            </a:prstGeom>
            <a:ln w="63500"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7346" name="Rectangle 3"/>
          <p:cNvSpPr>
            <a:spLocks noGrp="1"/>
          </p:cNvSpPr>
          <p:nvPr>
            <p:ph idx="4294967295"/>
          </p:nvPr>
        </p:nvSpPr>
        <p:spPr>
          <a:xfrm>
            <a:off x="381000" y="838200"/>
            <a:ext cx="8458200" cy="4114800"/>
          </a:xfrm>
        </p:spPr>
        <p:txBody>
          <a:bodyPr wrap="square" anchor="t"/>
          <a:p>
            <a:pPr eaLnBrk="1" hangingPunct="1">
              <a:lnSpc>
                <a:spcPct val="110000"/>
              </a:lnSpc>
            </a:pPr>
            <a:r>
              <a:rPr lang="zh-CN" altLang="en-US" sz="2800" dirty="0"/>
              <a:t>联系及其与实体集之间的连接关系的描述</a:t>
            </a:r>
            <a:endParaRPr lang="en-US" altLang="x-none" sz="2800" dirty="0"/>
          </a:p>
          <a:p>
            <a:pPr lvl="1" eaLnBrk="1" hangingPunct="1">
              <a:lnSpc>
                <a:spcPct val="110000"/>
              </a:lnSpc>
              <a:buSzPct val="100000"/>
              <a:buAutoNum type="circleNumDbPlain"/>
            </a:pPr>
            <a:r>
              <a:rPr lang="zh-CN" altLang="en-US" sz="2800" dirty="0">
                <a:solidFill>
                  <a:srgbClr val="FF0000"/>
                </a:solidFill>
              </a:rPr>
              <a:t>联系名</a:t>
            </a:r>
            <a:r>
              <a:rPr lang="zh-CN" altLang="en-US" sz="2800" dirty="0"/>
              <a:t>：每个联系有一个名字</a:t>
            </a:r>
            <a:endParaRPr lang="zh-CN" altLang="en-US" sz="2800" dirty="0"/>
          </a:p>
          <a:p>
            <a:pPr lvl="1" eaLnBrk="1" hangingPunct="1">
              <a:lnSpc>
                <a:spcPct val="110000"/>
              </a:lnSpc>
              <a:buSzPct val="100000"/>
              <a:buAutoNum type="circleNumDbPlain"/>
            </a:pPr>
            <a:r>
              <a:rPr lang="zh-CN" altLang="en-US" sz="2800" dirty="0">
                <a:solidFill>
                  <a:srgbClr val="FF0000"/>
                </a:solidFill>
              </a:rPr>
              <a:t>属</a:t>
            </a:r>
            <a:r>
              <a:rPr lang="zh-CN" altLang="en-US" sz="2800" dirty="0">
                <a:solidFill>
                  <a:srgbClr val="FF0000"/>
                </a:solidFill>
                <a:latin typeface="宋体" panose="02010600030101010101" pitchFamily="2" charset="-122"/>
              </a:rPr>
              <a:t>  </a:t>
            </a:r>
            <a:r>
              <a:rPr lang="zh-CN" altLang="en-US" sz="2800" dirty="0">
                <a:solidFill>
                  <a:srgbClr val="FF0000"/>
                </a:solidFill>
              </a:rPr>
              <a:t>性</a:t>
            </a:r>
            <a:r>
              <a:rPr lang="zh-CN" altLang="en-US" sz="2800" dirty="0"/>
              <a:t>：联系也可以有属性</a:t>
            </a:r>
            <a:endParaRPr lang="en-US" altLang="x-none" sz="2800" dirty="0"/>
          </a:p>
          <a:p>
            <a:pPr lvl="2" eaLnBrk="1" hangingPunct="1">
              <a:lnSpc>
                <a:spcPct val="110000"/>
              </a:lnSpc>
            </a:pPr>
            <a:r>
              <a:rPr lang="zh-CN" altLang="en-US" sz="2800" dirty="0"/>
              <a:t>由一个‘</a:t>
            </a:r>
            <a:r>
              <a:rPr lang="zh-CN" altLang="en-US" sz="2800" u="sng" dirty="0"/>
              <a:t>联系名</a:t>
            </a:r>
            <a:r>
              <a:rPr lang="zh-CN" altLang="en-US" sz="2800" dirty="0"/>
              <a:t>’ + 与该联系相关的‘</a:t>
            </a:r>
            <a:r>
              <a:rPr lang="zh-CN" altLang="en-US" sz="2800" u="sng" dirty="0"/>
              <a:t>实体集的名称</a:t>
            </a:r>
            <a:r>
              <a:rPr lang="zh-CN" altLang="en-US" sz="2800" dirty="0"/>
              <a:t>’，以及</a:t>
            </a:r>
            <a:r>
              <a:rPr lang="zh-CN" altLang="en-US" sz="2800" u="sng" dirty="0"/>
              <a:t>联系上的属性</a:t>
            </a:r>
            <a:r>
              <a:rPr lang="zh-CN" altLang="en-US" sz="2800" dirty="0"/>
              <a:t>，从而构成联系及其与实体集之间的连接关系的描述。</a:t>
            </a:r>
            <a:endParaRPr lang="zh-CN" altLang="en-US" sz="2800" dirty="0"/>
          </a:p>
          <a:p>
            <a:pPr lvl="1" eaLnBrk="1" hangingPunct="1">
              <a:lnSpc>
                <a:spcPct val="110000"/>
              </a:lnSpc>
              <a:buSzPct val="100000"/>
              <a:buAutoNum type="circleNumDbPlain"/>
            </a:pPr>
            <a:r>
              <a:rPr lang="zh-CN" altLang="en-US" sz="2800" dirty="0">
                <a:solidFill>
                  <a:srgbClr val="FF0000"/>
                </a:solidFill>
              </a:rPr>
              <a:t>函数对应关系</a:t>
            </a:r>
            <a:endParaRPr lang="zh-CN" altLang="en-US" sz="2800" dirty="0">
              <a:solidFill>
                <a:srgbClr val="FF0000"/>
              </a:solidFill>
            </a:endParaRPr>
          </a:p>
        </p:txBody>
      </p:sp>
      <p:sp>
        <p:nvSpPr>
          <p:cNvPr id="5734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734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7350" name="Rectangle 5"/>
          <p:cNvSpPr/>
          <p:nvPr/>
        </p:nvSpPr>
        <p:spPr>
          <a:xfrm>
            <a:off x="381000" y="4797425"/>
            <a:ext cx="8458200" cy="1793875"/>
          </a:xfrm>
          <a:prstGeom prst="rect">
            <a:avLst/>
          </a:prstGeom>
          <a:noFill/>
          <a:ln w="9525">
            <a:noFill/>
          </a:ln>
        </p:spPr>
        <p:txBody>
          <a:bodyPr anchor="t"/>
          <a:p>
            <a:pPr marL="342900" indent="-342900">
              <a:spcBef>
                <a:spcPct val="30000"/>
              </a:spcBef>
              <a:buFont typeface="Wingdings" panose="05000000000000000000" pitchFamily="2" charset="2"/>
              <a:buChar char="q"/>
            </a:pPr>
            <a:r>
              <a:rPr lang="zh-CN" altLang="en-US" b="1" dirty="0">
                <a:latin typeface="Times New Roman" panose="02020603050405020304" pitchFamily="2" charset="0"/>
              </a:rPr>
              <a:t>例如：</a:t>
            </a:r>
            <a:endParaRPr lang="zh-CN" altLang="en-US" b="1" dirty="0">
              <a:latin typeface="Times New Roman" panose="02020603050405020304" pitchFamily="2" charset="0"/>
            </a:endParaRPr>
          </a:p>
          <a:p>
            <a:pPr marL="742950" lvl="1" indent="-285750" algn="l" eaLnBrk="1" hangingPunct="1">
              <a:lnSpc>
                <a:spcPct val="100000"/>
              </a:lnSpc>
              <a:spcBef>
                <a:spcPct val="30000"/>
              </a:spcBef>
            </a:pPr>
            <a:r>
              <a:rPr lang="zh-CN" altLang="en-US" sz="2400" b="1" dirty="0">
                <a:solidFill>
                  <a:schemeClr val="accent2"/>
                </a:solidFill>
                <a:latin typeface="Times New Roman" panose="02020603050405020304" pitchFamily="2" charset="0"/>
              </a:rPr>
              <a:t>选课</a:t>
            </a:r>
            <a:r>
              <a:rPr lang="en-US" altLang="x-none" sz="2400" b="1" dirty="0">
                <a:solidFill>
                  <a:schemeClr val="accent2"/>
                </a:solidFill>
                <a:latin typeface="Times New Roman" panose="02020603050405020304" pitchFamily="2" charset="0"/>
              </a:rPr>
              <a:t>（</a:t>
            </a:r>
            <a:r>
              <a:rPr lang="zh-CN" altLang="en-US" sz="2400" b="1" dirty="0">
                <a:solidFill>
                  <a:schemeClr val="accent2"/>
                </a:solidFill>
                <a:latin typeface="Times New Roman" panose="02020603050405020304" pitchFamily="2" charset="0"/>
              </a:rPr>
              <a:t>学生，课程，成绩）</a:t>
            </a:r>
            <a:endParaRPr lang="zh-CN" altLang="en-US" sz="2400" b="1" dirty="0">
              <a:solidFill>
                <a:schemeClr val="accent2"/>
              </a:solidFill>
              <a:latin typeface="Times New Roman" panose="02020603050405020304" pitchFamily="2" charset="0"/>
            </a:endParaRPr>
          </a:p>
          <a:p>
            <a:pPr marL="742950" lvl="1" indent="-285750" algn="l" eaLnBrk="1" hangingPunct="1">
              <a:lnSpc>
                <a:spcPct val="100000"/>
              </a:lnSpc>
              <a:spcBef>
                <a:spcPct val="30000"/>
              </a:spcBef>
            </a:pPr>
            <a:r>
              <a:rPr lang="zh-CN" altLang="en-US" sz="2400" b="1" dirty="0">
                <a:solidFill>
                  <a:schemeClr val="accent2"/>
                </a:solidFill>
                <a:latin typeface="Times New Roman" panose="02020603050405020304" pitchFamily="2" charset="0"/>
              </a:rPr>
              <a:t>函数对应关系：多对多（</a:t>
            </a:r>
            <a:r>
              <a:rPr lang="zh-CN" altLang="en-US" sz="2400" b="1" i="1" u="sng" dirty="0">
                <a:solidFill>
                  <a:schemeClr val="accent2"/>
                </a:solidFill>
                <a:latin typeface="Times New Roman" panose="02020603050405020304" pitchFamily="2" charset="0"/>
              </a:rPr>
              <a:t>一个学生可以选修多门课，一门课可以被多个学生选修</a:t>
            </a:r>
            <a:r>
              <a:rPr lang="zh-CN" altLang="en-US" sz="2400" b="1" dirty="0">
                <a:solidFill>
                  <a:schemeClr val="accent2"/>
                </a:solidFill>
                <a:latin typeface="Times New Roman" panose="02020603050405020304" pitchFamily="2" charset="0"/>
              </a:rPr>
              <a:t>）</a:t>
            </a:r>
            <a:endParaRPr lang="zh-CN" altLang="en-US" sz="2400" b="1" dirty="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blinds(horizontal)">
                                      <p:cBhvr>
                                        <p:cTn id="7"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8370"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837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4"/>
          <p:cNvSpPr/>
          <p:nvPr/>
        </p:nvSpPr>
        <p:spPr>
          <a:xfrm>
            <a:off x="179388" y="981075"/>
            <a:ext cx="8458200" cy="4724400"/>
          </a:xfrm>
          <a:prstGeom prst="rect">
            <a:avLst/>
          </a:prstGeom>
          <a:noFill/>
          <a:ln w="9525">
            <a:noFill/>
          </a:ln>
        </p:spPr>
        <p:txBody>
          <a:bodyPr anchor="t"/>
          <a:p>
            <a:pPr marL="742950" lvl="1" indent="-285750" algn="l" eaLnBrk="1" hangingPunct="1">
              <a:lnSpc>
                <a:spcPct val="120000"/>
              </a:lnSpc>
              <a:spcBef>
                <a:spcPct val="50000"/>
              </a:spcBef>
              <a:buFont typeface="Wingdings" panose="05000000000000000000" pitchFamily="2" charset="2"/>
              <a:buChar char="Ø"/>
            </a:pPr>
            <a:r>
              <a:rPr lang="zh-CN" altLang="en-US" sz="2800" b="1" dirty="0">
                <a:latin typeface="Times New Roman" panose="02020603050405020304" pitchFamily="2" charset="0"/>
              </a:rPr>
              <a:t>如果是单个实体集内部的联系，那么在描述它们之间的连接关系时，需要描述清楚参与联系的双方（或多方）在该联系中所担当的角色。</a:t>
            </a:r>
            <a:endParaRPr lang="zh-CN" altLang="en-US" sz="2800" b="1" dirty="0">
              <a:latin typeface="Times New Roman" panose="02020603050405020304" pitchFamily="2" charset="0"/>
            </a:endParaRPr>
          </a:p>
          <a:p>
            <a:pPr marL="742950" lvl="1" indent="-285750" algn="l" eaLnBrk="1" hangingPunct="1">
              <a:lnSpc>
                <a:spcPct val="120000"/>
              </a:lnSpc>
              <a:spcBef>
                <a:spcPct val="50000"/>
              </a:spcBef>
              <a:buFont typeface="Wingdings" panose="05000000000000000000" pitchFamily="2" charset="2"/>
              <a:buChar char="Ø"/>
            </a:pPr>
            <a:r>
              <a:rPr lang="zh-CN" altLang="en-US" sz="2800" b="1" dirty="0">
                <a:latin typeface="Times New Roman" panose="02020603050405020304" pitchFamily="2" charset="0"/>
              </a:rPr>
              <a:t>例如：</a:t>
            </a:r>
            <a:endParaRPr lang="zh-CN" altLang="en-US" sz="2800" b="1" dirty="0">
              <a:latin typeface="Times New Roman" panose="02020603050405020304" pitchFamily="2" charset="0"/>
            </a:endParaRPr>
          </a:p>
          <a:p>
            <a:pPr marL="1143000" lvl="2" indent="-228600" algn="l" eaLnBrk="1" hangingPunct="1">
              <a:lnSpc>
                <a:spcPct val="120000"/>
              </a:lnSpc>
              <a:spcBef>
                <a:spcPct val="5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职工的上下级联系（上级职工，下级职工）</a:t>
            </a:r>
            <a:endParaRPr lang="zh-CN" altLang="en-US" sz="2800" b="1" dirty="0">
              <a:solidFill>
                <a:schemeClr val="accent2"/>
              </a:solidFill>
              <a:latin typeface="Times New Roman" panose="02020603050405020304" pitchFamily="2" charset="0"/>
            </a:endParaRPr>
          </a:p>
          <a:p>
            <a:pPr marL="1143000" lvl="2" indent="-228600" algn="l" eaLnBrk="1" hangingPunct="1">
              <a:lnSpc>
                <a:spcPct val="120000"/>
              </a:lnSpc>
              <a:spcBef>
                <a:spcPct val="50000"/>
              </a:spcBef>
              <a:buFont typeface="Arial" panose="020B0604020202020204" pitchFamily="34" charset="0"/>
              <a:buNone/>
            </a:pPr>
            <a:r>
              <a:rPr lang="zh-CN" altLang="en-US" b="1" dirty="0">
                <a:solidFill>
                  <a:schemeClr val="accent2"/>
                </a:solidFill>
                <a:latin typeface="Times New Roman" panose="02020603050405020304" pitchFamily="2" charset="0"/>
              </a:rPr>
              <a:t>                                            </a:t>
            </a:r>
            <a:endParaRPr lang="zh-CN" altLang="en-US" b="1" dirty="0">
              <a:solidFill>
                <a:schemeClr val="accent2"/>
              </a:solidFill>
              <a:latin typeface="Times New Roman" panose="02020603050405020304" pitchFamily="2" charset="0"/>
            </a:endParaRPr>
          </a:p>
          <a:p>
            <a:pPr marL="1143000" lvl="2" indent="-228600" algn="l" eaLnBrk="1" hangingPunct="1">
              <a:lnSpc>
                <a:spcPct val="120000"/>
              </a:lnSpc>
              <a:spcBef>
                <a:spcPct val="5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围棋比赛联系（黑方，白方）</a:t>
            </a:r>
            <a:endParaRPr lang="en-US" altLang="x-none" sz="2800" b="1" dirty="0">
              <a:solidFill>
                <a:schemeClr val="accent2"/>
              </a:solidFill>
              <a:latin typeface="Times New Roman" panose="02020603050405020304" pitchFamily="2" charset="0"/>
            </a:endParaRPr>
          </a:p>
          <a:p>
            <a:pPr marL="1143000" lvl="2" indent="-228600" algn="l" eaLnBrk="1" hangingPunct="1">
              <a:lnSpc>
                <a:spcPct val="120000"/>
              </a:lnSpc>
              <a:spcBef>
                <a:spcPct val="50000"/>
              </a:spcBef>
              <a:buFont typeface="Arial" panose="020B0604020202020204" pitchFamily="34" charset="0"/>
              <a:buChar char="–"/>
            </a:pPr>
            <a:endParaRPr lang="zh-CN" altLang="en-US" sz="2800" b="1" dirty="0">
              <a:solidFill>
                <a:schemeClr val="accent2"/>
              </a:solidFill>
              <a:latin typeface="Times New Roman" panose="02020603050405020304" pitchFamily="2" charset="0"/>
            </a:endParaRPr>
          </a:p>
        </p:txBody>
      </p:sp>
      <p:sp>
        <p:nvSpPr>
          <p:cNvPr id="58374" name="文本框 58373"/>
          <p:cNvSpPr txBox="1"/>
          <p:nvPr/>
        </p:nvSpPr>
        <p:spPr>
          <a:xfrm>
            <a:off x="4716463" y="4005263"/>
            <a:ext cx="3024187" cy="457200"/>
          </a:xfrm>
          <a:prstGeom prst="rect">
            <a:avLst/>
          </a:prstGeom>
          <a:noFill/>
          <a:ln w="9525">
            <a:noFill/>
          </a:ln>
        </p:spPr>
        <p:txBody>
          <a:bodyPr wrap="square" anchor="t">
            <a:spAutoFit/>
          </a:bodyPr>
          <a:p>
            <a:pPr algn="ctr"/>
            <a:r>
              <a:rPr lang="zh-CN" altLang="en-US" b="1" i="1" dirty="0">
                <a:solidFill>
                  <a:srgbClr val="FF0000"/>
                </a:solidFill>
                <a:latin typeface="Times New Roman" panose="02020603050405020304" pitchFamily="2" charset="0"/>
              </a:rPr>
              <a:t>？</a:t>
            </a:r>
            <a:r>
              <a:rPr lang="zh-CN" altLang="en-US" b="1" i="1" dirty="0">
                <a:latin typeface="Times New Roman" panose="02020603050405020304" pitchFamily="2" charset="0"/>
              </a:rPr>
              <a:t>       对       </a:t>
            </a:r>
            <a:r>
              <a:rPr lang="zh-CN" altLang="en-US" b="1" i="1" dirty="0">
                <a:solidFill>
                  <a:srgbClr val="FF0000"/>
                </a:solidFill>
                <a:latin typeface="Times New Roman" panose="02020603050405020304" pitchFamily="2" charset="0"/>
              </a:rPr>
              <a:t>？</a:t>
            </a:r>
            <a:endParaRPr lang="zh-CN" altLang="en-US" b="1" i="1" dirty="0">
              <a:solidFill>
                <a:srgbClr val="FF0000"/>
              </a:solidFill>
              <a:latin typeface="Times New Roman" panose="02020603050405020304" pitchFamily="2" charset="0"/>
            </a:endParaRPr>
          </a:p>
        </p:txBody>
      </p:sp>
      <p:sp>
        <p:nvSpPr>
          <p:cNvPr id="58375" name="文本框 58374"/>
          <p:cNvSpPr txBox="1"/>
          <p:nvPr/>
        </p:nvSpPr>
        <p:spPr>
          <a:xfrm>
            <a:off x="3708400" y="5373688"/>
            <a:ext cx="2232025" cy="457200"/>
          </a:xfrm>
          <a:prstGeom prst="rect">
            <a:avLst/>
          </a:prstGeom>
          <a:noFill/>
          <a:ln w="9525">
            <a:noFill/>
          </a:ln>
        </p:spPr>
        <p:txBody>
          <a:bodyPr wrap="square" anchor="t">
            <a:spAutoFit/>
          </a:bodyPr>
          <a:p>
            <a:pPr algn="ctr"/>
            <a:r>
              <a:rPr lang="zh-CN" altLang="en-US" b="1" i="1" dirty="0">
                <a:solidFill>
                  <a:srgbClr val="FF0000"/>
                </a:solidFill>
                <a:latin typeface="Times New Roman" panose="02020603050405020304" pitchFamily="2" charset="0"/>
              </a:rPr>
              <a:t>？</a:t>
            </a:r>
            <a:r>
              <a:rPr lang="zh-CN" altLang="en-US" b="1" i="1" dirty="0">
                <a:latin typeface="Times New Roman" panose="02020603050405020304" pitchFamily="2" charset="0"/>
              </a:rPr>
              <a:t>   对    </a:t>
            </a:r>
            <a:r>
              <a:rPr lang="zh-CN" altLang="en-US" b="1" i="1" dirty="0">
                <a:solidFill>
                  <a:srgbClr val="FF0000"/>
                </a:solidFill>
                <a:latin typeface="Times New Roman" panose="02020603050405020304" pitchFamily="2" charset="0"/>
              </a:rPr>
              <a:t>？</a:t>
            </a:r>
            <a:endParaRPr lang="zh-CN" altLang="en-US" dirty="0">
              <a:latin typeface="Times New Roman" panose="02020603050405020304" pitchFamily="2" charset="0"/>
            </a:endParaRPr>
          </a:p>
        </p:txBody>
      </p:sp>
      <p:grpSp>
        <p:nvGrpSpPr>
          <p:cNvPr id="58376" name="组合 58375"/>
          <p:cNvGrpSpPr/>
          <p:nvPr/>
        </p:nvGrpSpPr>
        <p:grpSpPr>
          <a:xfrm>
            <a:off x="4699000" y="3973513"/>
            <a:ext cx="4410075" cy="1328737"/>
            <a:chOff x="0" y="0"/>
            <a:chExt cx="6943" cy="2092"/>
          </a:xfrm>
        </p:grpSpPr>
        <p:sp>
          <p:nvSpPr>
            <p:cNvPr id="3" name="文本框 58376"/>
            <p:cNvSpPr txBox="1"/>
            <p:nvPr/>
          </p:nvSpPr>
          <p:spPr>
            <a:xfrm>
              <a:off x="0" y="0"/>
              <a:ext cx="5129" cy="720"/>
            </a:xfrm>
            <a:prstGeom prst="rect">
              <a:avLst/>
            </a:prstGeom>
            <a:solidFill>
              <a:schemeClr val="bg1"/>
            </a:solidFill>
            <a:ln w="9525">
              <a:noFill/>
            </a:ln>
          </p:spPr>
          <p:txBody>
            <a:bodyPr wrap="square" lIns="90170" tIns="46990" rIns="90170" bIns="46990" anchor="t">
              <a:spAutoFit/>
            </a:bodyPr>
            <a:p>
              <a:pPr algn="ctr"/>
              <a:r>
                <a:rPr lang="zh-CN" altLang="en-US" b="1" dirty="0">
                  <a:solidFill>
                    <a:srgbClr val="FF0000"/>
                  </a:solidFill>
                  <a:latin typeface="Times New Roman" panose="02020603050405020304" pitchFamily="2" charset="0"/>
                </a:rPr>
                <a:t>1        对        多</a:t>
              </a:r>
              <a:endParaRPr lang="zh-CN" altLang="en-US" b="1" dirty="0">
                <a:solidFill>
                  <a:srgbClr val="FF0000"/>
                </a:solidFill>
                <a:latin typeface="Times New Roman" panose="02020603050405020304" pitchFamily="2" charset="0"/>
              </a:endParaRPr>
            </a:p>
          </p:txBody>
        </p:sp>
        <p:sp>
          <p:nvSpPr>
            <p:cNvPr id="58377" name="线形标注 1 58377"/>
            <p:cNvSpPr/>
            <p:nvPr/>
          </p:nvSpPr>
          <p:spPr>
            <a:xfrm>
              <a:off x="4109" y="1298"/>
              <a:ext cx="2834" cy="794"/>
            </a:xfrm>
            <a:prstGeom prst="borderCallout1">
              <a:avLst>
                <a:gd name="adj1" fmla="val 22671"/>
                <a:gd name="adj2" fmla="val -4236"/>
                <a:gd name="adj3" fmla="val -81736"/>
                <a:gd name="adj4" fmla="val -31792"/>
              </a:avLst>
            </a:prstGeom>
            <a:noFill/>
            <a:ln w="9525" cap="flat" cmpd="sng">
              <a:solidFill>
                <a:schemeClr val="tx1"/>
              </a:solidFill>
              <a:prstDash val="solid"/>
              <a:miter/>
              <a:headEnd type="none" w="med" len="med"/>
              <a:tailEnd type="arrow" w="lg" len="lg"/>
            </a:ln>
          </p:spPr>
          <p:txBody>
            <a:bodyPr wrap="square" lIns="90170" tIns="46990" rIns="90170" bIns="46990" anchor="t"/>
            <a:p>
              <a:pPr algn="ctr"/>
              <a:r>
                <a:rPr lang="zh-CN" altLang="en-US" b="1" dirty="0">
                  <a:latin typeface="Times New Roman" panose="02020603050405020304" pitchFamily="2" charset="0"/>
                </a:rPr>
                <a:t>请注意方向</a:t>
              </a:r>
              <a:endParaRPr lang="zh-CN" altLang="en-US" b="1" dirty="0">
                <a:latin typeface="Times New Roman" panose="02020603050405020304" pitchFamily="2" charset="0"/>
              </a:endParaRPr>
            </a:p>
          </p:txBody>
        </p:sp>
      </p:grpSp>
      <p:sp>
        <p:nvSpPr>
          <p:cNvPr id="58379" name="文本框 58378"/>
          <p:cNvSpPr txBox="1"/>
          <p:nvPr/>
        </p:nvSpPr>
        <p:spPr>
          <a:xfrm>
            <a:off x="3419475" y="5445125"/>
            <a:ext cx="2808288" cy="460375"/>
          </a:xfrm>
          <a:prstGeom prst="rect">
            <a:avLst/>
          </a:prstGeom>
          <a:solidFill>
            <a:schemeClr val="bg1"/>
          </a:solidFill>
          <a:ln w="9525">
            <a:noFill/>
          </a:ln>
        </p:spPr>
        <p:txBody>
          <a:bodyPr wrap="square" lIns="90170" tIns="46990" rIns="90170" bIns="46990" anchor="t">
            <a:spAutoFit/>
          </a:bodyPr>
          <a:p>
            <a:pPr algn="ctr"/>
            <a:r>
              <a:rPr lang="zh-CN" altLang="en-US" b="1" dirty="0">
                <a:solidFill>
                  <a:srgbClr val="FF0000"/>
                </a:solidFill>
                <a:latin typeface="Times New Roman" panose="02020603050405020304" pitchFamily="2" charset="0"/>
              </a:rPr>
              <a:t>多    对    多</a:t>
            </a:r>
            <a:endParaRPr lang="zh-CN" altLang="en-US" b="1" dirty="0">
              <a:solidFill>
                <a:srgbClr val="FF0000"/>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subTnLst>
                                    <p:set>
                                      <p:cBhvr override="childStyle">
                                        <p:cTn dur="indefinite" fill="hold" display="0" masterRel="nextClick" afterEffect="1"/>
                                        <p:tgtEl>
                                          <p:spTgt spid="5837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6"/>
                                        </p:tgtEl>
                                        <p:attrNameLst>
                                          <p:attrName>style.visibility</p:attrName>
                                        </p:attrNameLst>
                                      </p:cBhvr>
                                      <p:to>
                                        <p:strVal val="visible"/>
                                      </p:to>
                                    </p:set>
                                    <p:animEffect transition="in" filter="blinds(horizontal)">
                                      <p:cBhvr>
                                        <p:cTn id="12" dur="500"/>
                                        <p:tgtEl>
                                          <p:spTgt spid="583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5"/>
                                        </p:tgtEl>
                                        <p:attrNameLst>
                                          <p:attrName>style.visibility</p:attrName>
                                        </p:attrNameLst>
                                      </p:cBhvr>
                                      <p:to>
                                        <p:strVal val="visible"/>
                                      </p:to>
                                    </p:set>
                                    <p:animEffect transition="in" filter="blinds(horizontal)">
                                      <p:cBhvr>
                                        <p:cTn id="17" dur="500"/>
                                        <p:tgtEl>
                                          <p:spTgt spid="58375"/>
                                        </p:tgtEl>
                                      </p:cBhvr>
                                    </p:animEffect>
                                  </p:childTnLst>
                                  <p:subTnLst>
                                    <p:set>
                                      <p:cBhvr override="childStyle">
                                        <p:cTn dur="indefinite" fill="hold" display="0" masterRel="nextClick" afterEffect="1"/>
                                        <p:tgtEl>
                                          <p:spTgt spid="5837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79"/>
                                        </p:tgtEl>
                                        <p:attrNameLst>
                                          <p:attrName>style.visibility</p:attrName>
                                        </p:attrNameLst>
                                      </p:cBhvr>
                                      <p:to>
                                        <p:strVal val="visible"/>
                                      </p:to>
                                    </p:set>
                                    <p:animEffect transition="in" filter="blinds(horizontal)">
                                      <p:cBhvr>
                                        <p:cTn id="22" dur="5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ldLvl="0"/>
      <p:bldP spid="58375" grpId="0" bldLvl="0"/>
      <p:bldP spid="58379" grpId="0" bldLvl="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59394" name="Rectangle 3"/>
          <p:cNvSpPr>
            <a:spLocks noGrp="1"/>
          </p:cNvSpPr>
          <p:nvPr>
            <p:ph idx="4294967295"/>
          </p:nvPr>
        </p:nvSpPr>
        <p:spPr>
          <a:xfrm>
            <a:off x="685800" y="838200"/>
            <a:ext cx="8229600" cy="1219200"/>
          </a:xfrm>
        </p:spPr>
        <p:txBody>
          <a:bodyPr wrap="square" anchor="t"/>
          <a:p>
            <a:pPr eaLnBrk="1" hangingPunct="1"/>
            <a:r>
              <a:rPr lang="en-US" altLang="x-none" sz="2800" dirty="0"/>
              <a:t>E-R</a:t>
            </a:r>
            <a:r>
              <a:rPr lang="zh-CN" altLang="en-US" sz="2800" dirty="0"/>
              <a:t>模型的图示法：</a:t>
            </a:r>
            <a:r>
              <a:rPr lang="en-US" altLang="x-none" sz="2800" dirty="0"/>
              <a:t>E-R</a:t>
            </a:r>
            <a:r>
              <a:rPr lang="zh-CN" altLang="en-US" sz="2800" dirty="0"/>
              <a:t>图</a:t>
            </a:r>
            <a:endParaRPr lang="zh-CN" altLang="en-US" sz="2800" dirty="0"/>
          </a:p>
          <a:p>
            <a:pPr lvl="1" eaLnBrk="1" hangingPunct="1"/>
            <a:r>
              <a:rPr lang="zh-CN" altLang="en-US" sz="2800" dirty="0"/>
              <a:t>使用一些简单的图形符号来表示概念数据模型。</a:t>
            </a:r>
            <a:endParaRPr lang="zh-CN" altLang="en-US" sz="2800" dirty="0"/>
          </a:p>
        </p:txBody>
      </p:sp>
      <p:sp>
        <p:nvSpPr>
          <p:cNvPr id="5939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5939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59398" name="组合 59397"/>
          <p:cNvGrpSpPr/>
          <p:nvPr/>
        </p:nvGrpSpPr>
        <p:grpSpPr>
          <a:xfrm>
            <a:off x="685800" y="2667000"/>
            <a:ext cx="7772400" cy="1862138"/>
            <a:chOff x="0" y="0"/>
            <a:chExt cx="4896" cy="1173"/>
          </a:xfrm>
        </p:grpSpPr>
        <p:sp>
          <p:nvSpPr>
            <p:cNvPr id="2" name="Rectangle 6"/>
            <p:cNvSpPr/>
            <p:nvPr/>
          </p:nvSpPr>
          <p:spPr>
            <a:xfrm>
              <a:off x="768" y="768"/>
              <a:ext cx="907" cy="363"/>
            </a:xfrm>
            <a:prstGeom prst="rect">
              <a:avLst/>
            </a:prstGeom>
            <a:solidFill>
              <a:srgbClr val="DDDDDD"/>
            </a:solidFill>
            <a:ln w="25400" cap="flat" cmpd="sng">
              <a:solidFill>
                <a:schemeClr val="tx1"/>
              </a:solidFill>
              <a:prstDash val="solid"/>
              <a:miter/>
              <a:headEnd type="none" w="med" len="med"/>
              <a:tailEnd type="none" w="med" len="med"/>
            </a:ln>
          </p:spPr>
          <p:txBody>
            <a:bodyPr wrap="none" anchor="ctr"/>
            <a:p>
              <a:pPr algn="ctr"/>
              <a:r>
                <a:rPr lang="zh-CN" altLang="en-US" sz="2800" b="1" dirty="0">
                  <a:latin typeface="Times New Roman" panose="02020603050405020304" pitchFamily="2" charset="0"/>
                </a:rPr>
                <a:t>实体集</a:t>
              </a:r>
              <a:endParaRPr lang="zh-CN" altLang="en-US" sz="2800" b="1" dirty="0">
                <a:latin typeface="Times New Roman" panose="02020603050405020304" pitchFamily="2" charset="0"/>
              </a:endParaRPr>
            </a:p>
          </p:txBody>
        </p:sp>
        <p:sp>
          <p:nvSpPr>
            <p:cNvPr id="59399" name="AutoShape 9"/>
            <p:cNvSpPr/>
            <p:nvPr/>
          </p:nvSpPr>
          <p:spPr>
            <a:xfrm>
              <a:off x="3600" y="720"/>
              <a:ext cx="907" cy="453"/>
            </a:xfrm>
            <a:prstGeom prst="flowChartDecision">
              <a:avLst/>
            </a:prstGeom>
            <a:solidFill>
              <a:srgbClr val="DDDDDD"/>
            </a:solidFill>
            <a:ln w="25400" cap="flat" cmpd="sng">
              <a:solidFill>
                <a:schemeClr val="tx1"/>
              </a:solidFill>
              <a:prstDash val="solid"/>
              <a:miter/>
              <a:headEnd type="none" w="med" len="med"/>
              <a:tailEnd type="none" w="med" len="med"/>
            </a:ln>
          </p:spPr>
          <p:txBody>
            <a:bodyPr wrap="none" anchor="ctr"/>
            <a:p>
              <a:pPr algn="ctr"/>
              <a:r>
                <a:rPr lang="zh-CN" altLang="en-US" sz="2800" b="1" dirty="0">
                  <a:latin typeface="Times New Roman" panose="02020603050405020304" pitchFamily="2" charset="0"/>
                </a:rPr>
                <a:t>联系</a:t>
              </a:r>
              <a:endParaRPr lang="zh-CN" altLang="en-US" sz="2800" b="1" dirty="0">
                <a:latin typeface="Times New Roman" panose="02020603050405020304" pitchFamily="2" charset="0"/>
              </a:endParaRPr>
            </a:p>
          </p:txBody>
        </p:sp>
        <p:sp>
          <p:nvSpPr>
            <p:cNvPr id="59400" name="Oval 12"/>
            <p:cNvSpPr/>
            <p:nvPr/>
          </p:nvSpPr>
          <p:spPr>
            <a:xfrm>
              <a:off x="2208" y="768"/>
              <a:ext cx="907" cy="363"/>
            </a:xfrm>
            <a:prstGeom prst="ellipse">
              <a:avLst/>
            </a:prstGeom>
            <a:solidFill>
              <a:srgbClr val="DDDDDD"/>
            </a:solidFill>
            <a:ln w="25400" cap="flat" cmpd="sng">
              <a:solidFill>
                <a:schemeClr val="tx1"/>
              </a:solidFill>
              <a:prstDash val="solid"/>
              <a:round/>
              <a:headEnd type="none" w="med" len="med"/>
              <a:tailEnd type="none" w="med" len="med"/>
            </a:ln>
          </p:spPr>
          <p:txBody>
            <a:bodyPr wrap="none" anchor="ctr"/>
            <a:p>
              <a:pPr algn="ctr"/>
              <a:r>
                <a:rPr lang="zh-CN" altLang="en-US" sz="2800" b="1" dirty="0">
                  <a:latin typeface="Times New Roman" panose="02020603050405020304" pitchFamily="2" charset="0"/>
                </a:rPr>
                <a:t>属 性</a:t>
              </a:r>
              <a:endParaRPr lang="zh-CN" altLang="en-US" sz="2800" b="1" dirty="0">
                <a:latin typeface="Times New Roman" panose="02020603050405020304" pitchFamily="2" charset="0"/>
              </a:endParaRPr>
            </a:p>
          </p:txBody>
        </p:sp>
        <p:sp>
          <p:nvSpPr>
            <p:cNvPr id="59401" name="Rectangle 16"/>
            <p:cNvSpPr/>
            <p:nvPr/>
          </p:nvSpPr>
          <p:spPr>
            <a:xfrm>
              <a:off x="0" y="0"/>
              <a:ext cx="4896" cy="480"/>
            </a:xfrm>
            <a:prstGeom prst="rect">
              <a:avLst/>
            </a:prstGeom>
            <a:noFill/>
            <a:ln w="9525">
              <a:noFill/>
            </a:ln>
          </p:spPr>
          <p:txBody>
            <a:bodyPr anchor="t"/>
            <a:p>
              <a:pPr marL="742950" lvl="1" indent="-285750" algn="l" eaLnBrk="1" hangingPunct="1">
                <a:lnSpc>
                  <a:spcPct val="120000"/>
                </a:lnSpc>
                <a:spcBef>
                  <a:spcPct val="20000"/>
                </a:spcBef>
                <a:buFont typeface="Wingdings" panose="05000000000000000000" pitchFamily="2" charset="2"/>
                <a:buChar char="Ø"/>
              </a:pPr>
              <a:r>
                <a:rPr lang="zh-CN" altLang="en-US" sz="2800" b="1" u="sng" dirty="0">
                  <a:solidFill>
                    <a:schemeClr val="hlink"/>
                  </a:solidFill>
                  <a:latin typeface="Times New Roman" panose="02020603050405020304" pitchFamily="2" charset="0"/>
                </a:rPr>
                <a:t>基本概念的表示</a:t>
              </a:r>
              <a:endParaRPr lang="zh-CN" altLang="en-US" sz="2800" b="1" u="sng" dirty="0">
                <a:solidFill>
                  <a:schemeClr val="hlink"/>
                </a:solidFill>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9398"/>
                                        </p:tgtEl>
                                        <p:attrNameLst>
                                          <p:attrName>style.visibility</p:attrName>
                                        </p:attrNameLst>
                                      </p:cBhvr>
                                      <p:to>
                                        <p:strVal val="visible"/>
                                      </p:to>
                                    </p:set>
                                    <p:anim calcmode="lin" valueType="num">
                                      <p:cBhvr>
                                        <p:cTn id="7" dur="1" fill="hold"/>
                                        <p:tgtEl>
                                          <p:spTgt spid="5939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0418" name="Rectangle 3"/>
          <p:cNvSpPr>
            <a:spLocks noGrp="1"/>
          </p:cNvSpPr>
          <p:nvPr>
            <p:ph idx="4294967295"/>
          </p:nvPr>
        </p:nvSpPr>
        <p:spPr>
          <a:xfrm>
            <a:off x="685800" y="838200"/>
            <a:ext cx="7772400" cy="1295400"/>
          </a:xfrm>
        </p:spPr>
        <p:txBody>
          <a:bodyPr wrap="square" anchor="t"/>
          <a:p>
            <a:pPr eaLnBrk="1" hangingPunct="1"/>
            <a:r>
              <a:rPr lang="zh-CN" altLang="en-US" sz="2800"/>
              <a:t>基本概念的名称应该写在相应的图形符号的方框范围内，例如：</a:t>
            </a:r>
            <a:endParaRPr lang="zh-CN" altLang="en-US" sz="2800"/>
          </a:p>
        </p:txBody>
      </p:sp>
      <p:sp>
        <p:nvSpPr>
          <p:cNvPr id="604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04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0422" name="Text Box 4"/>
          <p:cNvSpPr txBox="1"/>
          <p:nvPr/>
        </p:nvSpPr>
        <p:spPr>
          <a:xfrm>
            <a:off x="1600200" y="2209800"/>
            <a:ext cx="1524000" cy="528638"/>
          </a:xfrm>
          <a:prstGeom prst="rect">
            <a:avLst/>
          </a:prstGeom>
          <a:solidFill>
            <a:srgbClr val="DDDDDD"/>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学  生</a:t>
            </a:r>
            <a:endParaRPr lang="zh-CN" altLang="en-US" sz="2800" b="1" dirty="0">
              <a:latin typeface="Times New Roman" panose="02020603050405020304" pitchFamily="2" charset="0"/>
            </a:endParaRPr>
          </a:p>
        </p:txBody>
      </p:sp>
      <p:sp>
        <p:nvSpPr>
          <p:cNvPr id="60423" name="Text Box 5"/>
          <p:cNvSpPr txBox="1"/>
          <p:nvPr/>
        </p:nvSpPr>
        <p:spPr>
          <a:xfrm>
            <a:off x="3886200" y="2209800"/>
            <a:ext cx="1524000" cy="528638"/>
          </a:xfrm>
          <a:prstGeom prst="rect">
            <a:avLst/>
          </a:prstGeom>
          <a:solidFill>
            <a:srgbClr val="DDDDDD"/>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课  程</a:t>
            </a:r>
            <a:endParaRPr lang="zh-CN" altLang="en-US" sz="2800" b="1" dirty="0">
              <a:latin typeface="Times New Roman" panose="02020603050405020304" pitchFamily="2" charset="0"/>
            </a:endParaRPr>
          </a:p>
        </p:txBody>
      </p:sp>
      <p:sp>
        <p:nvSpPr>
          <p:cNvPr id="60424" name="Text Box 6"/>
          <p:cNvSpPr txBox="1"/>
          <p:nvPr/>
        </p:nvSpPr>
        <p:spPr>
          <a:xfrm>
            <a:off x="6248400" y="2209800"/>
            <a:ext cx="1524000" cy="528638"/>
          </a:xfrm>
          <a:prstGeom prst="rect">
            <a:avLst/>
          </a:prstGeom>
          <a:solidFill>
            <a:srgbClr val="DDDDDD"/>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职  工</a:t>
            </a:r>
            <a:endParaRPr lang="zh-CN" altLang="en-US" sz="2800" b="1" dirty="0">
              <a:latin typeface="Times New Roman" panose="02020603050405020304" pitchFamily="2" charset="0"/>
            </a:endParaRPr>
          </a:p>
        </p:txBody>
      </p:sp>
      <p:sp>
        <p:nvSpPr>
          <p:cNvPr id="60425" name="Oval 7"/>
          <p:cNvSpPr/>
          <p:nvPr/>
        </p:nvSpPr>
        <p:spPr>
          <a:xfrm>
            <a:off x="1677988" y="3482975"/>
            <a:ext cx="1339850" cy="706438"/>
          </a:xfrm>
          <a:prstGeom prst="ellipse">
            <a:avLst/>
          </a:prstGeom>
          <a:solidFill>
            <a:srgbClr val="DDDDDD"/>
          </a:solidFill>
          <a:ln w="9525" cap="flat" cmpd="sng">
            <a:solidFill>
              <a:schemeClr val="tx1"/>
            </a:solidFill>
            <a:prstDash val="solid"/>
            <a:round/>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姓名</a:t>
            </a:r>
            <a:endParaRPr lang="zh-CN" altLang="en-US" sz="2800" b="1" dirty="0">
              <a:latin typeface="Times New Roman" panose="02020603050405020304" pitchFamily="2" charset="0"/>
            </a:endParaRPr>
          </a:p>
        </p:txBody>
      </p:sp>
      <p:sp>
        <p:nvSpPr>
          <p:cNvPr id="60426" name="Oval 8"/>
          <p:cNvSpPr/>
          <p:nvPr/>
        </p:nvSpPr>
        <p:spPr>
          <a:xfrm>
            <a:off x="3992563" y="3482975"/>
            <a:ext cx="1339850" cy="706438"/>
          </a:xfrm>
          <a:prstGeom prst="ellipse">
            <a:avLst/>
          </a:prstGeom>
          <a:solidFill>
            <a:srgbClr val="DDDDDD"/>
          </a:solidFill>
          <a:ln w="9525" cap="flat" cmpd="sng">
            <a:solidFill>
              <a:schemeClr val="tx1"/>
            </a:solidFill>
            <a:prstDash val="solid"/>
            <a:round/>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性别</a:t>
            </a:r>
            <a:endParaRPr lang="zh-CN" altLang="en-US" sz="2800" b="1" dirty="0">
              <a:latin typeface="Times New Roman" panose="02020603050405020304" pitchFamily="2" charset="0"/>
            </a:endParaRPr>
          </a:p>
        </p:txBody>
      </p:sp>
      <p:sp>
        <p:nvSpPr>
          <p:cNvPr id="60427" name="Oval 10"/>
          <p:cNvSpPr/>
          <p:nvPr/>
        </p:nvSpPr>
        <p:spPr>
          <a:xfrm>
            <a:off x="6021388" y="3492500"/>
            <a:ext cx="2282825" cy="706438"/>
          </a:xfrm>
          <a:prstGeom prst="ellipse">
            <a:avLst/>
          </a:prstGeom>
          <a:solidFill>
            <a:srgbClr val="DDDDDD"/>
          </a:solidFill>
          <a:ln w="9525" cap="flat" cmpd="sng">
            <a:solidFill>
              <a:schemeClr val="tx1"/>
            </a:solidFill>
            <a:prstDash val="solid"/>
            <a:round/>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身份证号</a:t>
            </a:r>
            <a:endParaRPr lang="zh-CN" altLang="en-US" sz="2800" b="1" dirty="0">
              <a:latin typeface="Times New Roman" panose="02020603050405020304" pitchFamily="2" charset="0"/>
            </a:endParaRPr>
          </a:p>
        </p:txBody>
      </p:sp>
      <p:sp>
        <p:nvSpPr>
          <p:cNvPr id="60428" name="AutoShape 11"/>
          <p:cNvSpPr/>
          <p:nvPr/>
        </p:nvSpPr>
        <p:spPr>
          <a:xfrm>
            <a:off x="1449388" y="4833938"/>
            <a:ext cx="1671637" cy="1039812"/>
          </a:xfrm>
          <a:prstGeom prst="flowChartDecision">
            <a:avLst/>
          </a:prstGeom>
          <a:solidFill>
            <a:srgbClr val="DDDDDD"/>
          </a:solidFill>
          <a:ln w="9525" cap="flat" cmpd="sng">
            <a:solidFill>
              <a:schemeClr val="tx1"/>
            </a:solidFill>
            <a:prstDash val="solid"/>
            <a:miter/>
            <a:headEnd type="none" w="med" len="med"/>
            <a:tailEnd type="none" w="med" len="med"/>
          </a:ln>
        </p:spPr>
        <p:txBody>
          <a:bodyPr lIns="36000" rIns="36000" anchor="t">
            <a:spAutoFit/>
          </a:bodyPr>
          <a:p>
            <a:pPr algn="ctr">
              <a:spcBef>
                <a:spcPct val="50000"/>
              </a:spcBef>
            </a:pPr>
            <a:r>
              <a:rPr lang="zh-CN" altLang="en-US" sz="2800" b="1" dirty="0">
                <a:latin typeface="Times New Roman" panose="02020603050405020304" pitchFamily="2" charset="0"/>
              </a:rPr>
              <a:t>选修</a:t>
            </a:r>
            <a:endParaRPr lang="zh-CN" altLang="en-US" sz="2800" b="1" dirty="0">
              <a:latin typeface="Times New Roman" panose="02020603050405020304" pitchFamily="2" charset="0"/>
            </a:endParaRPr>
          </a:p>
        </p:txBody>
      </p:sp>
      <p:sp>
        <p:nvSpPr>
          <p:cNvPr id="60429" name="AutoShape 12"/>
          <p:cNvSpPr/>
          <p:nvPr/>
        </p:nvSpPr>
        <p:spPr>
          <a:xfrm>
            <a:off x="3735388" y="4827588"/>
            <a:ext cx="1671637" cy="1039812"/>
          </a:xfrm>
          <a:prstGeom prst="flowChartDecision">
            <a:avLst/>
          </a:prstGeom>
          <a:solidFill>
            <a:srgbClr val="DDDDDD"/>
          </a:solidFill>
          <a:ln w="9525" cap="flat" cmpd="sng">
            <a:solidFill>
              <a:schemeClr val="tx1"/>
            </a:solidFill>
            <a:prstDash val="solid"/>
            <a:miter/>
            <a:headEnd type="none" w="med" len="med"/>
            <a:tailEnd type="none" w="med" len="med"/>
          </a:ln>
        </p:spPr>
        <p:txBody>
          <a:bodyPr lIns="36000" rIns="36000" anchor="t">
            <a:spAutoFit/>
          </a:bodyPr>
          <a:p>
            <a:pPr algn="ctr">
              <a:spcBef>
                <a:spcPct val="50000"/>
              </a:spcBef>
            </a:pPr>
            <a:r>
              <a:rPr lang="zh-CN" altLang="en-US" sz="2800" b="1" dirty="0">
                <a:latin typeface="Times New Roman" panose="02020603050405020304" pitchFamily="2" charset="0"/>
              </a:rPr>
              <a:t>参加</a:t>
            </a:r>
            <a:endParaRPr lang="zh-CN" altLang="en-US" sz="2800" b="1" dirty="0">
              <a:latin typeface="Times New Roman" panose="02020603050405020304" pitchFamily="2" charset="0"/>
            </a:endParaRPr>
          </a:p>
        </p:txBody>
      </p:sp>
      <p:sp>
        <p:nvSpPr>
          <p:cNvPr id="60430" name="AutoShape 13"/>
          <p:cNvSpPr/>
          <p:nvPr/>
        </p:nvSpPr>
        <p:spPr>
          <a:xfrm>
            <a:off x="6249988" y="4827588"/>
            <a:ext cx="1671637" cy="1039812"/>
          </a:xfrm>
          <a:prstGeom prst="flowChartDecision">
            <a:avLst/>
          </a:prstGeom>
          <a:solidFill>
            <a:srgbClr val="DDDDDD"/>
          </a:solidFill>
          <a:ln w="9525" cap="flat" cmpd="sng">
            <a:solidFill>
              <a:schemeClr val="tx1"/>
            </a:solidFill>
            <a:prstDash val="solid"/>
            <a:miter/>
            <a:headEnd type="none" w="med" len="med"/>
            <a:tailEnd type="none" w="med" len="med"/>
          </a:ln>
        </p:spPr>
        <p:txBody>
          <a:bodyPr lIns="36000" rIns="36000" anchor="t">
            <a:spAutoFit/>
          </a:bodyPr>
          <a:p>
            <a:pPr algn="ctr">
              <a:spcBef>
                <a:spcPct val="50000"/>
              </a:spcBef>
            </a:pPr>
            <a:r>
              <a:rPr lang="zh-CN" altLang="en-US" sz="2800" b="1" dirty="0">
                <a:latin typeface="Times New Roman" panose="02020603050405020304" pitchFamily="2" charset="0"/>
              </a:rPr>
              <a:t>领导</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2"/>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60423"/>
                                        </p:tgtEl>
                                        <p:attrNameLst>
                                          <p:attrName>style.visibility</p:attrName>
                                        </p:attrNameLst>
                                      </p:cBhvr>
                                      <p:to>
                                        <p:strVal val="visible"/>
                                      </p:to>
                                    </p:set>
                                    <p:anim calcmode="lin" valueType="num">
                                      <p:cBhvr additive="base">
                                        <p:cTn id="10" dur="500" fill="hold"/>
                                        <p:tgtEl>
                                          <p:spTgt spid="60423"/>
                                        </p:tgtEl>
                                        <p:attrNameLst>
                                          <p:attrName>ppt_x</p:attrName>
                                        </p:attrNameLst>
                                      </p:cBhvr>
                                      <p:tavLst>
                                        <p:tav tm="0">
                                          <p:val>
                                            <p:strVal val="1+#ppt_w/2"/>
                                          </p:val>
                                        </p:tav>
                                        <p:tav tm="100000">
                                          <p:val>
                                            <p:strVal val="#ppt_x"/>
                                          </p:val>
                                        </p:tav>
                                      </p:tavLst>
                                    </p:anim>
                                    <p:anim calcmode="lin" valueType="num">
                                      <p:cBhvr additive="base">
                                        <p:cTn id="11" dur="500" fill="hold"/>
                                        <p:tgtEl>
                                          <p:spTgt spid="60423"/>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60424"/>
                                        </p:tgtEl>
                                        <p:attrNameLst>
                                          <p:attrName>style.visibility</p:attrName>
                                        </p:attrNameLst>
                                      </p:cBhvr>
                                      <p:to>
                                        <p:strVal val="visible"/>
                                      </p:to>
                                    </p:set>
                                    <p:anim calcmode="lin" valueType="num">
                                      <p:cBhvr additive="base">
                                        <p:cTn id="15" dur="500" fill="hold"/>
                                        <p:tgtEl>
                                          <p:spTgt spid="60424"/>
                                        </p:tgtEl>
                                        <p:attrNameLst>
                                          <p:attrName>ppt_x</p:attrName>
                                        </p:attrNameLst>
                                      </p:cBhvr>
                                      <p:tavLst>
                                        <p:tav tm="0">
                                          <p:val>
                                            <p:strVal val="1+#ppt_w/2"/>
                                          </p:val>
                                        </p:tav>
                                        <p:tav tm="100000">
                                          <p:val>
                                            <p:strVal val="#ppt_x"/>
                                          </p:val>
                                        </p:tav>
                                      </p:tavLst>
                                    </p:anim>
                                    <p:anim calcmode="lin" valueType="num">
                                      <p:cBhvr additive="base">
                                        <p:cTn id="16" dur="500" fill="hold"/>
                                        <p:tgtEl>
                                          <p:spTgt spid="6042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0425"/>
                                        </p:tgtEl>
                                        <p:attrNameLst>
                                          <p:attrName>style.visibility</p:attrName>
                                        </p:attrNameLst>
                                      </p:cBhvr>
                                      <p:to>
                                        <p:strVal val="visible"/>
                                      </p:to>
                                    </p:set>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60426"/>
                                        </p:tgtEl>
                                        <p:attrNameLst>
                                          <p:attrName>style.visibility</p:attrName>
                                        </p:attrNameLst>
                                      </p:cBhvr>
                                      <p:to>
                                        <p:strVal val="visible"/>
                                      </p:to>
                                    </p:set>
                                    <p:anim calcmode="lin" valueType="num">
                                      <p:cBhvr additive="base">
                                        <p:cTn id="24" dur="500" fill="hold"/>
                                        <p:tgtEl>
                                          <p:spTgt spid="60426"/>
                                        </p:tgtEl>
                                        <p:attrNameLst>
                                          <p:attrName>ppt_x</p:attrName>
                                        </p:attrNameLst>
                                      </p:cBhvr>
                                      <p:tavLst>
                                        <p:tav tm="0">
                                          <p:val>
                                            <p:strVal val="1+#ppt_w/2"/>
                                          </p:val>
                                        </p:tav>
                                        <p:tav tm="100000">
                                          <p:val>
                                            <p:strVal val="#ppt_x"/>
                                          </p:val>
                                        </p:tav>
                                      </p:tavLst>
                                    </p:anim>
                                    <p:anim calcmode="lin" valueType="num">
                                      <p:cBhvr additive="base">
                                        <p:cTn id="25" dur="500" fill="hold"/>
                                        <p:tgtEl>
                                          <p:spTgt spid="60426"/>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60427"/>
                                        </p:tgtEl>
                                        <p:attrNameLst>
                                          <p:attrName>style.visibility</p:attrName>
                                        </p:attrNameLst>
                                      </p:cBhvr>
                                      <p:to>
                                        <p:strVal val="visible"/>
                                      </p:to>
                                    </p:set>
                                    <p:anim calcmode="lin" valueType="num">
                                      <p:cBhvr additive="base">
                                        <p:cTn id="29" dur="500" fill="hold"/>
                                        <p:tgtEl>
                                          <p:spTgt spid="60427"/>
                                        </p:tgtEl>
                                        <p:attrNameLst>
                                          <p:attrName>ppt_x</p:attrName>
                                        </p:attrNameLst>
                                      </p:cBhvr>
                                      <p:tavLst>
                                        <p:tav tm="0">
                                          <p:val>
                                            <p:strVal val="1+#ppt_w/2"/>
                                          </p:val>
                                        </p:tav>
                                        <p:tav tm="100000">
                                          <p:val>
                                            <p:strVal val="#ppt_x"/>
                                          </p:val>
                                        </p:tav>
                                      </p:tavLst>
                                    </p:anim>
                                    <p:anim calcmode="lin" valueType="num">
                                      <p:cBhvr additive="base">
                                        <p:cTn id="30" dur="500" fill="hold"/>
                                        <p:tgtEl>
                                          <p:spTgt spid="604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0428"/>
                                        </p:tgtEl>
                                        <p:attrNameLst>
                                          <p:attrName>style.visibility</p:attrName>
                                        </p:attrNameLst>
                                      </p:cBhvr>
                                      <p:to>
                                        <p:strVal val="visible"/>
                                      </p:to>
                                    </p:se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60429"/>
                                        </p:tgtEl>
                                        <p:attrNameLst>
                                          <p:attrName>style.visibility</p:attrName>
                                        </p:attrNameLst>
                                      </p:cBhvr>
                                      <p:to>
                                        <p:strVal val="visible"/>
                                      </p:to>
                                    </p:set>
                                    <p:anim calcmode="lin" valueType="num">
                                      <p:cBhvr additive="base">
                                        <p:cTn id="38" dur="500" fill="hold"/>
                                        <p:tgtEl>
                                          <p:spTgt spid="60429"/>
                                        </p:tgtEl>
                                        <p:attrNameLst>
                                          <p:attrName>ppt_x</p:attrName>
                                        </p:attrNameLst>
                                      </p:cBhvr>
                                      <p:tavLst>
                                        <p:tav tm="0">
                                          <p:val>
                                            <p:strVal val="1+#ppt_w/2"/>
                                          </p:val>
                                        </p:tav>
                                        <p:tav tm="100000">
                                          <p:val>
                                            <p:strVal val="#ppt_x"/>
                                          </p:val>
                                        </p:tav>
                                      </p:tavLst>
                                    </p:anim>
                                    <p:anim calcmode="lin" valueType="num">
                                      <p:cBhvr additive="base">
                                        <p:cTn id="39" dur="500" fill="hold"/>
                                        <p:tgtEl>
                                          <p:spTgt spid="60429"/>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60430"/>
                                        </p:tgtEl>
                                        <p:attrNameLst>
                                          <p:attrName>style.visibility</p:attrName>
                                        </p:attrNameLst>
                                      </p:cBhvr>
                                      <p:to>
                                        <p:strVal val="visible"/>
                                      </p:to>
                                    </p:set>
                                    <p:anim calcmode="lin" valueType="num">
                                      <p:cBhvr additive="base">
                                        <p:cTn id="43" dur="500" fill="hold"/>
                                        <p:tgtEl>
                                          <p:spTgt spid="60430"/>
                                        </p:tgtEl>
                                        <p:attrNameLst>
                                          <p:attrName>ppt_x</p:attrName>
                                        </p:attrNameLst>
                                      </p:cBhvr>
                                      <p:tavLst>
                                        <p:tav tm="0">
                                          <p:val>
                                            <p:strVal val="1+#ppt_w/2"/>
                                          </p:val>
                                        </p:tav>
                                        <p:tav tm="100000">
                                          <p:val>
                                            <p:strVal val="#ppt_x"/>
                                          </p:val>
                                        </p:tav>
                                      </p:tavLst>
                                    </p:anim>
                                    <p:anim calcmode="lin" valueType="num">
                                      <p:cBhvr additive="base">
                                        <p:cTn id="44" dur="500" fill="hold"/>
                                        <p:tgtEl>
                                          <p:spTgt spid="60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nimBg="1"/>
      <p:bldP spid="60423" grpId="0" animBg="1"/>
      <p:bldP spid="60424" grpId="0" animBg="1"/>
      <p:bldP spid="60425" grpId="0" animBg="1"/>
      <p:bldP spid="60426" grpId="0" animBg="1"/>
      <p:bldP spid="60427" grpId="0" animBg="1"/>
      <p:bldP spid="60428" grpId="0" animBg="1"/>
      <p:bldP spid="60429" grpId="0" animBg="1"/>
      <p:bldP spid="604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1443" name="Rectangle 3"/>
          <p:cNvSpPr>
            <a:spLocks noGrp="1"/>
          </p:cNvSpPr>
          <p:nvPr>
            <p:ph idx="4294967295"/>
          </p:nvPr>
        </p:nvSpPr>
        <p:spPr>
          <a:xfrm>
            <a:off x="76200" y="838200"/>
            <a:ext cx="7772400" cy="5562600"/>
          </a:xfrm>
        </p:spPr>
        <p:txBody>
          <a:bodyPr wrap="square" anchor="t"/>
          <a:p>
            <a:pPr lvl="1" eaLnBrk="1" hangingPunct="1"/>
            <a:r>
              <a:rPr lang="zh-CN" altLang="en-US" sz="2800" u="sng" dirty="0">
                <a:solidFill>
                  <a:schemeClr val="hlink"/>
                </a:solidFill>
              </a:rPr>
              <a:t>连接关系的表示</a:t>
            </a:r>
            <a:r>
              <a:rPr lang="zh-CN" altLang="en-US" sz="2800" dirty="0">
                <a:solidFill>
                  <a:srgbClr val="6666FF"/>
                </a:solidFill>
              </a:rPr>
              <a:t>：无向线段</a:t>
            </a:r>
            <a:endParaRPr lang="zh-CN" altLang="en-US" sz="2800" dirty="0">
              <a:solidFill>
                <a:srgbClr val="6666FF"/>
              </a:solidFill>
            </a:endParaRPr>
          </a:p>
          <a:p>
            <a:pPr lvl="1" eaLnBrk="1" hangingPunct="1"/>
            <a:endParaRPr lang="zh-CN" altLang="en-US" sz="2800" dirty="0">
              <a:solidFill>
                <a:schemeClr val="accent2"/>
              </a:solidFill>
              <a:latin typeface="宋体" panose="02010600030101010101" pitchFamily="2" charset="-122"/>
            </a:endParaRPr>
          </a:p>
          <a:p>
            <a:pPr lvl="1" eaLnBrk="1" hangingPunct="1"/>
            <a:r>
              <a:rPr lang="zh-CN" altLang="en-US" sz="2800" dirty="0">
                <a:solidFill>
                  <a:schemeClr val="accent2"/>
                </a:solidFill>
                <a:latin typeface="宋体" panose="02010600030101010101" pitchFamily="2" charset="-122"/>
              </a:rPr>
              <a:t>三种连接关系:</a:t>
            </a:r>
            <a:endParaRPr lang="zh-CN" altLang="en-US" sz="2800" dirty="0">
              <a:solidFill>
                <a:schemeClr val="accent2"/>
              </a:solidFill>
              <a:latin typeface="宋体" panose="02010600030101010101" pitchFamily="2" charset="-122"/>
            </a:endParaRPr>
          </a:p>
          <a:p>
            <a:pPr lvl="2" eaLnBrk="1" hangingPunct="1"/>
            <a:r>
              <a:rPr lang="zh-CN" altLang="en-US" sz="2800" dirty="0">
                <a:latin typeface="宋体" panose="02010600030101010101" pitchFamily="2" charset="-122"/>
              </a:rPr>
              <a:t>‘实体集’与‘属性’间的连接关系</a:t>
            </a:r>
            <a:endParaRPr lang="zh-CN" altLang="en-US" sz="2800" dirty="0">
              <a:latin typeface="宋体" panose="02010600030101010101" pitchFamily="2" charset="-122"/>
            </a:endParaRPr>
          </a:p>
          <a:p>
            <a:pPr lvl="2" eaLnBrk="1" hangingPunct="1"/>
            <a:r>
              <a:rPr lang="zh-CN" altLang="en-US" sz="2800" dirty="0">
                <a:latin typeface="宋体" panose="02010600030101010101" pitchFamily="2" charset="-122"/>
              </a:rPr>
              <a:t>‘联系’与‘属性’间的连接关系</a:t>
            </a:r>
            <a:endParaRPr lang="zh-CN" altLang="en-US" sz="2800" dirty="0">
              <a:latin typeface="宋体" panose="02010600030101010101" pitchFamily="2" charset="-122"/>
            </a:endParaRPr>
          </a:p>
          <a:p>
            <a:pPr lvl="2" eaLnBrk="1" hangingPunct="1"/>
            <a:r>
              <a:rPr lang="zh-CN" altLang="en-US" sz="2800" dirty="0">
                <a:latin typeface="宋体" panose="02010600030101010101" pitchFamily="2" charset="-122"/>
              </a:rPr>
              <a:t>‘实体集’与‘联系’间的连接关系</a:t>
            </a:r>
            <a:endParaRPr lang="zh-CN" altLang="en-US" sz="2800" dirty="0">
              <a:latin typeface="宋体" panose="02010600030101010101" pitchFamily="2" charset="-122"/>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144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charRg st="14" end="22"/>
                                            </p:txEl>
                                          </p:spTgt>
                                        </p:tgtEl>
                                        <p:attrNameLst>
                                          <p:attrName>style.visibility</p:attrName>
                                        </p:attrNameLst>
                                      </p:cBhvr>
                                      <p:to>
                                        <p:strVal val="visible"/>
                                      </p:to>
                                    </p:set>
                                    <p:animEffect transition="in" filter="blinds(horizontal)">
                                      <p:cBhvr>
                                        <p:cTn id="7" dur="500"/>
                                        <p:tgtEl>
                                          <p:spTgt spid="61443">
                                            <p:txEl>
                                              <p:charRg st="14"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charRg st="22" end="39"/>
                                            </p:txEl>
                                          </p:spTgt>
                                        </p:tgtEl>
                                        <p:attrNameLst>
                                          <p:attrName>style.visibility</p:attrName>
                                        </p:attrNameLst>
                                      </p:cBhvr>
                                      <p:to>
                                        <p:strVal val="visible"/>
                                      </p:to>
                                    </p:set>
                                    <p:animEffect transition="in" filter="blinds(horizontal)">
                                      <p:cBhvr>
                                        <p:cTn id="10" dur="500"/>
                                        <p:tgtEl>
                                          <p:spTgt spid="61443">
                                            <p:txEl>
                                              <p:charRg st="22" end="3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charRg st="39" end="55"/>
                                            </p:txEl>
                                          </p:spTgt>
                                        </p:tgtEl>
                                        <p:attrNameLst>
                                          <p:attrName>style.visibility</p:attrName>
                                        </p:attrNameLst>
                                      </p:cBhvr>
                                      <p:to>
                                        <p:strVal val="visible"/>
                                      </p:to>
                                    </p:set>
                                    <p:animEffect transition="in" filter="blinds(horizontal)">
                                      <p:cBhvr>
                                        <p:cTn id="13" dur="500"/>
                                        <p:tgtEl>
                                          <p:spTgt spid="61443">
                                            <p:txEl>
                                              <p:charRg st="39" end="5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charRg st="55" end="72"/>
                                            </p:txEl>
                                          </p:spTgt>
                                        </p:tgtEl>
                                        <p:attrNameLst>
                                          <p:attrName>style.visibility</p:attrName>
                                        </p:attrNameLst>
                                      </p:cBhvr>
                                      <p:to>
                                        <p:strVal val="visible"/>
                                      </p:to>
                                    </p:set>
                                    <p:animEffect transition="in" filter="blinds(horizontal)">
                                      <p:cBhvr>
                                        <p:cTn id="16" dur="500"/>
                                        <p:tgtEl>
                                          <p:spTgt spid="61443">
                                            <p:txEl>
                                              <p:charRg st="55"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2466"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2468"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4"/>
          <p:cNvSpPr/>
          <p:nvPr/>
        </p:nvSpPr>
        <p:spPr>
          <a:xfrm>
            <a:off x="685800" y="877888"/>
            <a:ext cx="7772400" cy="3276600"/>
          </a:xfrm>
          <a:prstGeom prst="rect">
            <a:avLst/>
          </a:prstGeom>
          <a:noFill/>
          <a:ln w="9525">
            <a:noFill/>
          </a:ln>
        </p:spPr>
        <p:txBody>
          <a:bodyPr anchor="t"/>
          <a:p>
            <a:pPr marL="342900" indent="-342900">
              <a:lnSpc>
                <a:spcPct val="120000"/>
              </a:lnSpc>
              <a:spcBef>
                <a:spcPct val="20000"/>
              </a:spcBef>
              <a:buClr>
                <a:schemeClr val="tx1"/>
              </a:buClr>
              <a:buFont typeface="Tahoma" panose="020B0604030504040204" pitchFamily="2" charset="0"/>
              <a:buChar char="–"/>
            </a:pPr>
            <a:r>
              <a:rPr lang="zh-CN" altLang="en-US" sz="2800" b="1" dirty="0">
                <a:solidFill>
                  <a:schemeClr val="accent2"/>
                </a:solidFill>
                <a:latin typeface="宋体" panose="02010600030101010101" pitchFamily="2" charset="-122"/>
              </a:rPr>
              <a:t>实体集与属性间的连接关系</a:t>
            </a:r>
            <a:endParaRPr lang="zh-CN" altLang="en-US" sz="2800" b="1" dirty="0">
              <a:solidFill>
                <a:schemeClr val="accent2"/>
              </a:solidFill>
              <a:latin typeface="宋体" panose="02010600030101010101" pitchFamily="2" charset="-122"/>
            </a:endParaRPr>
          </a:p>
          <a:p>
            <a:pPr marL="742950" lvl="1" indent="-285750" algn="l" eaLnBrk="1" hangingPunct="1">
              <a:lnSpc>
                <a:spcPct val="120000"/>
              </a:lnSpc>
              <a:spcBef>
                <a:spcPct val="20000"/>
              </a:spcBef>
              <a:buClr>
                <a:schemeClr val="tx1"/>
              </a:buClr>
              <a:buFont typeface="Wingdings" panose="05000000000000000000" pitchFamily="2" charset="2"/>
              <a:buChar char="§"/>
            </a:pPr>
            <a:r>
              <a:rPr lang="zh-CN" altLang="en-US" sz="2800" b="1" dirty="0">
                <a:latin typeface="宋体" panose="02010600030101010101" pitchFamily="2" charset="-122"/>
              </a:rPr>
              <a:t>实体集：</a:t>
            </a:r>
            <a:r>
              <a:rPr lang="en-US" altLang="x-none" sz="2800" b="1" dirty="0">
                <a:latin typeface="Times New Roman" panose="02020603050405020304" pitchFamily="2" charset="0"/>
              </a:rPr>
              <a:t>student</a:t>
            </a:r>
            <a:endParaRPr lang="en-US" altLang="x-none" sz="2800" b="1" dirty="0">
              <a:latin typeface="Times New Roman" panose="02020603050405020304" pitchFamily="2" charset="0"/>
            </a:endParaRPr>
          </a:p>
          <a:p>
            <a:pPr marL="742950" lvl="1" indent="-285750" algn="l" eaLnBrk="1" hangingPunct="1">
              <a:lnSpc>
                <a:spcPct val="120000"/>
              </a:lnSpc>
              <a:spcBef>
                <a:spcPct val="20000"/>
              </a:spcBef>
              <a:buClr>
                <a:schemeClr val="tx1"/>
              </a:buClr>
              <a:buFont typeface="Wingdings" panose="05000000000000000000" pitchFamily="2" charset="2"/>
              <a:buChar char="§"/>
            </a:pPr>
            <a:r>
              <a:rPr lang="zh-CN" altLang="en-US" sz="2800" b="1" dirty="0">
                <a:latin typeface="宋体" panose="02010600030101010101" pitchFamily="2" charset="-122"/>
              </a:rPr>
              <a:t>属性：</a:t>
            </a:r>
            <a:r>
              <a:rPr lang="en-US" altLang="x-none" sz="2800" b="1" dirty="0">
                <a:latin typeface="Times New Roman" panose="02020603050405020304" pitchFamily="2" charset="0"/>
              </a:rPr>
              <a:t>S</a:t>
            </a:r>
            <a:r>
              <a:rPr lang="en-US" altLang="x-none" sz="2800" b="1" baseline="30000" dirty="0">
                <a:latin typeface="Times New Roman" panose="02020603050405020304" pitchFamily="2" charset="0"/>
              </a:rPr>
              <a:t>#</a:t>
            </a:r>
            <a:r>
              <a:rPr lang="en-US" altLang="x-none" sz="2800" b="1" dirty="0">
                <a:latin typeface="Times New Roman" panose="02020603050405020304" pitchFamily="2" charset="0"/>
              </a:rPr>
              <a:t> (</a:t>
            </a:r>
            <a:r>
              <a:rPr lang="zh-CN" altLang="en-US" sz="2800" b="1" dirty="0">
                <a:latin typeface="宋体" panose="02010600030101010101" pitchFamily="2" charset="-122"/>
              </a:rPr>
              <a:t>学号</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a:p>
            <a:pPr marL="342900" indent="-342900">
              <a:lnSpc>
                <a:spcPct val="120000"/>
              </a:lnSpc>
              <a:spcBef>
                <a:spcPct val="20000"/>
              </a:spcBef>
              <a:buClr>
                <a:schemeClr val="hlink"/>
              </a:buClr>
              <a:buFont typeface="Wingdings" panose="05000000000000000000" pitchFamily="2" charset="2"/>
              <a:buNone/>
            </a:pPr>
            <a:r>
              <a:rPr lang="zh-CN" altLang="en-US" sz="2800" b="1" dirty="0">
                <a:latin typeface="Times New Roman" panose="02020603050405020304" pitchFamily="2" charset="0"/>
              </a:rPr>
              <a:t>			</a:t>
            </a:r>
            <a:r>
              <a:rPr lang="en-US" altLang="x-none" sz="2800" b="1" dirty="0">
                <a:latin typeface="Times New Roman" panose="02020603050405020304" pitchFamily="2" charset="0"/>
              </a:rPr>
              <a:t>Sn (</a:t>
            </a:r>
            <a:r>
              <a:rPr lang="zh-CN" altLang="en-US" sz="2800" b="1" dirty="0">
                <a:latin typeface="宋体" panose="02010600030101010101" pitchFamily="2" charset="-122"/>
              </a:rPr>
              <a:t>学生姓名</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a:p>
            <a:pPr marL="342900" indent="-342900">
              <a:lnSpc>
                <a:spcPct val="120000"/>
              </a:lnSpc>
              <a:spcBef>
                <a:spcPct val="20000"/>
              </a:spcBef>
              <a:buClr>
                <a:schemeClr val="hlink"/>
              </a:buClr>
              <a:buFont typeface="Wingdings" panose="05000000000000000000" pitchFamily="2" charset="2"/>
              <a:buNone/>
            </a:pPr>
            <a:r>
              <a:rPr lang="zh-CN" altLang="en-US" sz="2800" b="1" dirty="0">
                <a:latin typeface="Times New Roman" panose="02020603050405020304" pitchFamily="2" charset="0"/>
              </a:rPr>
              <a:t>			</a:t>
            </a:r>
            <a:r>
              <a:rPr lang="en-US" altLang="x-none" sz="2800" b="1" dirty="0">
                <a:latin typeface="Times New Roman" panose="02020603050405020304" pitchFamily="2" charset="0"/>
              </a:rPr>
              <a:t>Sa (</a:t>
            </a:r>
            <a:r>
              <a:rPr lang="zh-CN" altLang="en-US" sz="2800" b="1" dirty="0">
                <a:latin typeface="宋体" panose="02010600030101010101" pitchFamily="2" charset="-122"/>
              </a:rPr>
              <a:t>学生年龄</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p:txBody>
      </p:sp>
      <p:grpSp>
        <p:nvGrpSpPr>
          <p:cNvPr id="62470" name="组合 62469"/>
          <p:cNvGrpSpPr/>
          <p:nvPr/>
        </p:nvGrpSpPr>
        <p:grpSpPr>
          <a:xfrm>
            <a:off x="4768850" y="2852738"/>
            <a:ext cx="4267200" cy="3182937"/>
            <a:chOff x="0" y="0"/>
            <a:chExt cx="2688" cy="2005"/>
          </a:xfrm>
        </p:grpSpPr>
        <p:grpSp>
          <p:nvGrpSpPr>
            <p:cNvPr id="3" name="组合 62470"/>
            <p:cNvGrpSpPr/>
            <p:nvPr/>
          </p:nvGrpSpPr>
          <p:grpSpPr>
            <a:xfrm>
              <a:off x="0" y="0"/>
              <a:ext cx="2688" cy="1440"/>
              <a:chOff x="0" y="0"/>
              <a:chExt cx="1291" cy="1152"/>
            </a:xfrm>
          </p:grpSpPr>
          <p:sp>
            <p:nvSpPr>
              <p:cNvPr id="62471" name="Text Box 6"/>
              <p:cNvSpPr txBox="1"/>
              <p:nvPr/>
            </p:nvSpPr>
            <p:spPr>
              <a:xfrm>
                <a:off x="277" y="0"/>
                <a:ext cx="737" cy="34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en-US" altLang="x-none" sz="2800" b="1" dirty="0">
                    <a:latin typeface="Arial" panose="020B0604020202020204" pitchFamily="34" charset="0"/>
                  </a:rPr>
                  <a:t>student</a:t>
                </a:r>
                <a:endParaRPr lang="en-US" altLang="x-none" sz="2800" b="1" dirty="0">
                  <a:latin typeface="Arial" panose="020B0604020202020204" pitchFamily="34" charset="0"/>
                </a:endParaRPr>
              </a:p>
            </p:txBody>
          </p:sp>
          <p:grpSp>
            <p:nvGrpSpPr>
              <p:cNvPr id="62472" name="组合 62472"/>
              <p:cNvGrpSpPr/>
              <p:nvPr/>
            </p:nvGrpSpPr>
            <p:grpSpPr>
              <a:xfrm>
                <a:off x="0" y="806"/>
                <a:ext cx="830" cy="346"/>
                <a:chOff x="0" y="0"/>
                <a:chExt cx="1620" cy="468"/>
              </a:xfrm>
            </p:grpSpPr>
            <p:sp>
              <p:nvSpPr>
                <p:cNvPr id="62473" name="Oval 8"/>
                <p:cNvSpPr/>
                <p:nvPr/>
              </p:nvSpPr>
              <p:spPr>
                <a:xfrm>
                  <a:off x="0" y="0"/>
                  <a:ext cx="720" cy="468"/>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eaLnBrk="0" hangingPunct="0"/>
                  <a:r>
                    <a:rPr lang="en-US" altLang="x-none" sz="2800" b="1" dirty="0">
                      <a:latin typeface="Arial" panose="020B0604020202020204" pitchFamily="34" charset="0"/>
                    </a:rPr>
                    <a:t>S</a:t>
                  </a:r>
                  <a:r>
                    <a:rPr lang="en-US" altLang="x-none" sz="2800" b="1" baseline="30000" dirty="0">
                      <a:latin typeface="Arial" panose="020B0604020202020204" pitchFamily="34" charset="0"/>
                    </a:rPr>
                    <a:t>#</a:t>
                  </a:r>
                  <a:endParaRPr lang="en-US" altLang="x-none" sz="2800" b="1" dirty="0">
                    <a:latin typeface="Arial" panose="020B0604020202020204" pitchFamily="34" charset="0"/>
                  </a:endParaRPr>
                </a:p>
              </p:txBody>
            </p:sp>
            <p:sp>
              <p:nvSpPr>
                <p:cNvPr id="62474" name="Oval 9"/>
                <p:cNvSpPr/>
                <p:nvPr/>
              </p:nvSpPr>
              <p:spPr>
                <a:xfrm>
                  <a:off x="900" y="0"/>
                  <a:ext cx="720" cy="468"/>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eaLnBrk="0" hangingPunct="0"/>
                  <a:r>
                    <a:rPr lang="en-US" altLang="x-none" sz="2800" b="1" dirty="0">
                      <a:latin typeface="Arial" panose="020B0604020202020204" pitchFamily="34" charset="0"/>
                    </a:rPr>
                    <a:t>Sn</a:t>
                  </a:r>
                  <a:endParaRPr lang="en-US" altLang="x-none" sz="2800" b="1" dirty="0">
                    <a:latin typeface="Arial" panose="020B0604020202020204" pitchFamily="34" charset="0"/>
                  </a:endParaRPr>
                </a:p>
              </p:txBody>
            </p:sp>
          </p:grpSp>
          <p:sp>
            <p:nvSpPr>
              <p:cNvPr id="62475" name="Oval 10"/>
              <p:cNvSpPr/>
              <p:nvPr/>
            </p:nvSpPr>
            <p:spPr>
              <a:xfrm>
                <a:off x="922" y="806"/>
                <a:ext cx="369" cy="346"/>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eaLnBrk="0" hangingPunct="0"/>
                <a:r>
                  <a:rPr lang="en-US" altLang="x-none" sz="2800" b="1" dirty="0">
                    <a:latin typeface="Arial" panose="020B0604020202020204" pitchFamily="34" charset="0"/>
                  </a:rPr>
                  <a:t>Sa</a:t>
                </a:r>
                <a:endParaRPr lang="en-US" altLang="x-none" sz="2800" b="1" dirty="0">
                  <a:latin typeface="Arial" panose="020B0604020202020204" pitchFamily="34" charset="0"/>
                </a:endParaRPr>
              </a:p>
            </p:txBody>
          </p:sp>
          <p:sp>
            <p:nvSpPr>
              <p:cNvPr id="62476" name="Line 11"/>
              <p:cNvSpPr/>
              <p:nvPr/>
            </p:nvSpPr>
            <p:spPr>
              <a:xfrm flipH="1">
                <a:off x="184" y="346"/>
                <a:ext cx="277" cy="460"/>
              </a:xfrm>
              <a:prstGeom prst="line">
                <a:avLst/>
              </a:prstGeom>
              <a:ln w="9525" cap="flat" cmpd="sng">
                <a:solidFill>
                  <a:srgbClr val="000000"/>
                </a:solidFill>
                <a:prstDash val="solid"/>
                <a:round/>
                <a:headEnd type="none" w="med" len="med"/>
                <a:tailEnd type="none" w="med" len="med"/>
              </a:ln>
            </p:spPr>
          </p:sp>
          <p:sp>
            <p:nvSpPr>
              <p:cNvPr id="62477" name="Line 12"/>
              <p:cNvSpPr/>
              <p:nvPr/>
            </p:nvSpPr>
            <p:spPr>
              <a:xfrm>
                <a:off x="645" y="346"/>
                <a:ext cx="0" cy="460"/>
              </a:xfrm>
              <a:prstGeom prst="line">
                <a:avLst/>
              </a:prstGeom>
              <a:ln w="9525" cap="flat" cmpd="sng">
                <a:solidFill>
                  <a:srgbClr val="000000"/>
                </a:solidFill>
                <a:prstDash val="solid"/>
                <a:round/>
                <a:headEnd type="none" w="med" len="med"/>
                <a:tailEnd type="none" w="med" len="med"/>
              </a:ln>
            </p:spPr>
          </p:sp>
          <p:sp>
            <p:nvSpPr>
              <p:cNvPr id="62478" name="Line 13"/>
              <p:cNvSpPr/>
              <p:nvPr/>
            </p:nvSpPr>
            <p:spPr>
              <a:xfrm>
                <a:off x="830" y="346"/>
                <a:ext cx="184" cy="460"/>
              </a:xfrm>
              <a:prstGeom prst="line">
                <a:avLst/>
              </a:prstGeom>
              <a:ln w="9525" cap="flat" cmpd="sng">
                <a:solidFill>
                  <a:srgbClr val="000000"/>
                </a:solidFill>
                <a:prstDash val="solid"/>
                <a:round/>
                <a:headEnd type="none" w="med" len="med"/>
                <a:tailEnd type="none" w="med" len="med"/>
              </a:ln>
            </p:spPr>
          </p:sp>
        </p:grpSp>
        <p:sp>
          <p:nvSpPr>
            <p:cNvPr id="62479" name="Text Box 25"/>
            <p:cNvSpPr txBox="1"/>
            <p:nvPr/>
          </p:nvSpPr>
          <p:spPr>
            <a:xfrm>
              <a:off x="602" y="1678"/>
              <a:ext cx="1633" cy="327"/>
            </a:xfrm>
            <a:prstGeom prst="rect">
              <a:avLst/>
            </a:prstGeom>
            <a:noFill/>
            <a:ln w="9525">
              <a:noFill/>
            </a:ln>
          </p:spPr>
          <p:txBody>
            <a:bodyPr anchor="t">
              <a:spAutoFit/>
            </a:bodyPr>
            <a:p>
              <a:pPr algn="ctr">
                <a:spcBef>
                  <a:spcPct val="50000"/>
                </a:spcBef>
              </a:pPr>
              <a:r>
                <a:rPr lang="en-US" altLang="x-none" sz="2800" b="1" dirty="0">
                  <a:latin typeface="Times New Roman" panose="02020603050405020304" pitchFamily="2" charset="0"/>
                </a:rPr>
                <a:t>E-R</a:t>
              </a:r>
              <a:r>
                <a:rPr lang="zh-CN" altLang="en-US" sz="2800" b="1" dirty="0">
                  <a:latin typeface="Times New Roman" panose="02020603050405020304" pitchFamily="2" charset="0"/>
                </a:rPr>
                <a:t>图表示法</a:t>
              </a:r>
              <a:endParaRPr lang="zh-CN" altLang="en-US" sz="2800" b="1" dirty="0">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blinds(horizontal)">
                                      <p:cBhvr>
                                        <p:cTn id="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8195" name="Rectangle 3"/>
          <p:cNvSpPr>
            <a:spLocks noGrp="1"/>
          </p:cNvSpPr>
          <p:nvPr>
            <p:ph idx="4294967295"/>
          </p:nvPr>
        </p:nvSpPr>
        <p:spPr/>
        <p:txBody>
          <a:bodyPr wrap="square" anchor="t"/>
          <a:p>
            <a:pPr eaLnBrk="1" hangingPunct="1"/>
            <a:r>
              <a:rPr lang="zh-CN" altLang="en-US" sz="2800" u="sng" dirty="0"/>
              <a:t>数据模型</a:t>
            </a:r>
            <a:r>
              <a:rPr lang="zh-CN" altLang="en-US" sz="2800" dirty="0"/>
              <a:t>（</a:t>
            </a:r>
            <a:r>
              <a:rPr lang="en-US" altLang="x-none" sz="2800" dirty="0"/>
              <a:t>data model）</a:t>
            </a:r>
            <a:endParaRPr lang="en-US" altLang="x-none" sz="2800" dirty="0"/>
          </a:p>
          <a:p>
            <a:pPr lvl="1" eaLnBrk="1" hangingPunct="1">
              <a:buNone/>
            </a:pPr>
            <a:r>
              <a:rPr lang="zh-CN" altLang="en-US" sz="2800" dirty="0"/>
              <a:t>【</a:t>
            </a:r>
            <a:r>
              <a:rPr lang="zh-CN" altLang="en-US" sz="2800" dirty="0">
                <a:solidFill>
                  <a:srgbClr val="FF0000"/>
                </a:solidFill>
              </a:rPr>
              <a:t>定义</a:t>
            </a:r>
            <a:r>
              <a:rPr lang="zh-CN" altLang="en-US" sz="2800" dirty="0"/>
              <a:t>】描述数据的结构，定义在该数据结构上可以执行的操作以及数据之间必须满足的约束条件。</a:t>
            </a:r>
            <a:endParaRPr lang="zh-CN" altLang="en-US" sz="2800" dirty="0"/>
          </a:p>
          <a:p>
            <a:pPr lvl="1" eaLnBrk="1" hangingPunct="1"/>
            <a:endParaRPr lang="zh-CN" altLang="en-US" sz="2800" dirty="0"/>
          </a:p>
          <a:p>
            <a:pPr lvl="1" eaLnBrk="1" hangingPunct="1"/>
            <a:r>
              <a:rPr lang="zh-CN" altLang="en-US" sz="2800" dirty="0"/>
              <a:t>数据模型的组成</a:t>
            </a:r>
            <a:endParaRPr lang="zh-CN" altLang="en-US" sz="2800" dirty="0"/>
          </a:p>
          <a:p>
            <a:pPr lvl="2" eaLnBrk="1" hangingPunct="1"/>
            <a:r>
              <a:rPr lang="zh-CN" altLang="en-US" sz="2800" dirty="0"/>
              <a:t>数据结构</a:t>
            </a:r>
            <a:endParaRPr lang="zh-CN" altLang="en-US" sz="2800" dirty="0"/>
          </a:p>
          <a:p>
            <a:pPr lvl="2" eaLnBrk="1" hangingPunct="1"/>
            <a:r>
              <a:rPr lang="zh-CN" altLang="en-US" sz="2800" dirty="0"/>
              <a:t>数据操作</a:t>
            </a:r>
            <a:endParaRPr lang="zh-CN" altLang="en-US" sz="2800" dirty="0"/>
          </a:p>
          <a:p>
            <a:pPr lvl="2" eaLnBrk="1" hangingPunct="1"/>
            <a:r>
              <a:rPr lang="zh-CN" altLang="en-US" sz="2800" dirty="0"/>
              <a:t>数据约束</a:t>
            </a:r>
            <a:endParaRPr lang="zh-CN" altLang="en-US" sz="2800"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19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8198" name="组合 8197"/>
          <p:cNvGrpSpPr/>
          <p:nvPr/>
        </p:nvGrpSpPr>
        <p:grpSpPr>
          <a:xfrm>
            <a:off x="5257800" y="3962400"/>
            <a:ext cx="1905000" cy="1752600"/>
            <a:chOff x="0" y="0"/>
            <a:chExt cx="1200" cy="1104"/>
          </a:xfrm>
        </p:grpSpPr>
        <p:sp>
          <p:nvSpPr>
            <p:cNvPr id="3" name="Rectangle 38"/>
            <p:cNvSpPr/>
            <p:nvPr/>
          </p:nvSpPr>
          <p:spPr>
            <a:xfrm>
              <a:off x="0" y="0"/>
              <a:ext cx="1200" cy="1104"/>
            </a:xfrm>
            <a:prstGeom prst="rect">
              <a:avLst/>
            </a:prstGeom>
            <a:solidFill>
              <a:srgbClr val="EAEAEA"/>
            </a:solidFill>
            <a:ln w="9525">
              <a:noFill/>
            </a:ln>
          </p:spPr>
          <p:txBody>
            <a:bodyPr wrap="none" anchor="ctr"/>
            <a:p>
              <a:pPr algn="ctr"/>
              <a:endParaRPr lang="zh-CN" altLang="en-US" dirty="0">
                <a:latin typeface="Times New Roman" panose="02020603050405020304" pitchFamily="2" charset="0"/>
              </a:endParaRPr>
            </a:p>
          </p:txBody>
        </p:sp>
        <p:grpSp>
          <p:nvGrpSpPr>
            <p:cNvPr id="8199" name="组合 8199"/>
            <p:cNvGrpSpPr/>
            <p:nvPr/>
          </p:nvGrpSpPr>
          <p:grpSpPr>
            <a:xfrm>
              <a:off x="96" y="96"/>
              <a:ext cx="1008" cy="912"/>
              <a:chOff x="0" y="0"/>
              <a:chExt cx="2468" cy="2012"/>
            </a:xfrm>
          </p:grpSpPr>
          <p:sp>
            <p:nvSpPr>
              <p:cNvPr id="8200" name="Rectangle 6"/>
              <p:cNvSpPr/>
              <p:nvPr/>
            </p:nvSpPr>
            <p:spPr>
              <a:xfrm>
                <a:off x="0" y="591"/>
                <a:ext cx="1644" cy="1421"/>
              </a:xfrm>
              <a:prstGeom prst="rect">
                <a:avLst/>
              </a:prstGeom>
              <a:solidFill>
                <a:srgbClr val="EAEAEA"/>
              </a:solidFill>
              <a:ln w="3175" cap="flat" cmpd="sng">
                <a:solidFill>
                  <a:schemeClr val="tx1"/>
                </a:solidFill>
                <a:prstDash val="solid"/>
                <a:miter/>
                <a:headEnd type="none" w="med" len="med"/>
                <a:tailEnd type="none" w="med" len="med"/>
              </a:ln>
            </p:spPr>
            <p:txBody>
              <a:bodyPr anchor="t"/>
              <a:p>
                <a:pPr algn="ctr"/>
                <a:endParaRPr lang="zh-CN" altLang="en-US" dirty="0">
                  <a:latin typeface="Times New Roman" panose="02020603050405020304" pitchFamily="2" charset="0"/>
                </a:endParaRPr>
              </a:p>
            </p:txBody>
          </p:sp>
          <p:sp>
            <p:nvSpPr>
              <p:cNvPr id="8201" name="Line 7"/>
              <p:cNvSpPr/>
              <p:nvPr/>
            </p:nvSpPr>
            <p:spPr>
              <a:xfrm flipH="1">
                <a:off x="0" y="828"/>
                <a:ext cx="1644" cy="1"/>
              </a:xfrm>
              <a:prstGeom prst="line">
                <a:avLst/>
              </a:prstGeom>
              <a:ln w="3175" cap="flat" cmpd="sng">
                <a:solidFill>
                  <a:schemeClr val="tx1"/>
                </a:solidFill>
                <a:prstDash val="solid"/>
                <a:round/>
                <a:headEnd type="none" w="med" len="med"/>
                <a:tailEnd type="none" w="med" len="med"/>
              </a:ln>
            </p:spPr>
          </p:sp>
          <p:sp>
            <p:nvSpPr>
              <p:cNvPr id="8202" name="Line 8"/>
              <p:cNvSpPr/>
              <p:nvPr/>
            </p:nvSpPr>
            <p:spPr>
              <a:xfrm flipH="1">
                <a:off x="0" y="1065"/>
                <a:ext cx="1644" cy="1"/>
              </a:xfrm>
              <a:prstGeom prst="line">
                <a:avLst/>
              </a:prstGeom>
              <a:ln w="3175" cap="flat" cmpd="sng">
                <a:solidFill>
                  <a:schemeClr val="tx1"/>
                </a:solidFill>
                <a:prstDash val="solid"/>
                <a:round/>
                <a:headEnd type="none" w="med" len="med"/>
                <a:tailEnd type="none" w="med" len="med"/>
              </a:ln>
            </p:spPr>
          </p:sp>
          <p:sp>
            <p:nvSpPr>
              <p:cNvPr id="8203" name="Line 9"/>
              <p:cNvSpPr/>
              <p:nvPr/>
            </p:nvSpPr>
            <p:spPr>
              <a:xfrm flipH="1">
                <a:off x="0" y="1302"/>
                <a:ext cx="1644" cy="1"/>
              </a:xfrm>
              <a:prstGeom prst="line">
                <a:avLst/>
              </a:prstGeom>
              <a:ln w="3175" cap="flat" cmpd="sng">
                <a:solidFill>
                  <a:schemeClr val="tx1"/>
                </a:solidFill>
                <a:prstDash val="solid"/>
                <a:round/>
                <a:headEnd type="none" w="med" len="med"/>
                <a:tailEnd type="none" w="med" len="med"/>
              </a:ln>
            </p:spPr>
          </p:sp>
          <p:sp>
            <p:nvSpPr>
              <p:cNvPr id="8204" name="Line 10"/>
              <p:cNvSpPr/>
              <p:nvPr/>
            </p:nvSpPr>
            <p:spPr>
              <a:xfrm flipH="1">
                <a:off x="0" y="1539"/>
                <a:ext cx="1644" cy="1"/>
              </a:xfrm>
              <a:prstGeom prst="line">
                <a:avLst/>
              </a:prstGeom>
              <a:ln w="3175" cap="flat" cmpd="sng">
                <a:solidFill>
                  <a:schemeClr val="tx1"/>
                </a:solidFill>
                <a:prstDash val="solid"/>
                <a:round/>
                <a:headEnd type="none" w="med" len="med"/>
                <a:tailEnd type="none" w="med" len="med"/>
              </a:ln>
            </p:spPr>
          </p:sp>
          <p:sp>
            <p:nvSpPr>
              <p:cNvPr id="8205" name="Line 11"/>
              <p:cNvSpPr/>
              <p:nvPr/>
            </p:nvSpPr>
            <p:spPr>
              <a:xfrm flipH="1">
                <a:off x="0" y="1775"/>
                <a:ext cx="1644" cy="1"/>
              </a:xfrm>
              <a:prstGeom prst="line">
                <a:avLst/>
              </a:prstGeom>
              <a:ln w="3175" cap="flat" cmpd="sng">
                <a:solidFill>
                  <a:schemeClr val="tx1"/>
                </a:solidFill>
                <a:prstDash val="solid"/>
                <a:round/>
                <a:headEnd type="none" w="med" len="med"/>
                <a:tailEnd type="none" w="med" len="med"/>
              </a:ln>
            </p:spPr>
          </p:sp>
          <p:sp>
            <p:nvSpPr>
              <p:cNvPr id="8206" name="Line 12"/>
              <p:cNvSpPr/>
              <p:nvPr/>
            </p:nvSpPr>
            <p:spPr>
              <a:xfrm>
                <a:off x="274" y="591"/>
                <a:ext cx="1" cy="1421"/>
              </a:xfrm>
              <a:prstGeom prst="line">
                <a:avLst/>
              </a:prstGeom>
              <a:ln w="3175" cap="flat" cmpd="sng">
                <a:solidFill>
                  <a:schemeClr val="tx1"/>
                </a:solidFill>
                <a:prstDash val="solid"/>
                <a:round/>
                <a:headEnd type="none" w="med" len="med"/>
                <a:tailEnd type="none" w="med" len="med"/>
              </a:ln>
            </p:spPr>
          </p:sp>
          <p:sp>
            <p:nvSpPr>
              <p:cNvPr id="8207" name="Line 13"/>
              <p:cNvSpPr/>
              <p:nvPr/>
            </p:nvSpPr>
            <p:spPr>
              <a:xfrm>
                <a:off x="548" y="591"/>
                <a:ext cx="1" cy="1421"/>
              </a:xfrm>
              <a:prstGeom prst="line">
                <a:avLst/>
              </a:prstGeom>
              <a:ln w="3175" cap="flat" cmpd="sng">
                <a:solidFill>
                  <a:schemeClr val="tx1"/>
                </a:solidFill>
                <a:prstDash val="solid"/>
                <a:round/>
                <a:headEnd type="none" w="med" len="med"/>
                <a:tailEnd type="none" w="med" len="med"/>
              </a:ln>
            </p:spPr>
          </p:sp>
          <p:sp>
            <p:nvSpPr>
              <p:cNvPr id="8208" name="Line 14"/>
              <p:cNvSpPr/>
              <p:nvPr/>
            </p:nvSpPr>
            <p:spPr>
              <a:xfrm>
                <a:off x="822" y="591"/>
                <a:ext cx="1" cy="1421"/>
              </a:xfrm>
              <a:prstGeom prst="line">
                <a:avLst/>
              </a:prstGeom>
              <a:ln w="3175" cap="flat" cmpd="sng">
                <a:solidFill>
                  <a:schemeClr val="tx1"/>
                </a:solidFill>
                <a:prstDash val="solid"/>
                <a:round/>
                <a:headEnd type="none" w="med" len="med"/>
                <a:tailEnd type="none" w="med" len="med"/>
              </a:ln>
            </p:spPr>
          </p:sp>
          <p:sp>
            <p:nvSpPr>
              <p:cNvPr id="8209" name="Line 15"/>
              <p:cNvSpPr/>
              <p:nvPr/>
            </p:nvSpPr>
            <p:spPr>
              <a:xfrm>
                <a:off x="1096" y="591"/>
                <a:ext cx="1" cy="1421"/>
              </a:xfrm>
              <a:prstGeom prst="line">
                <a:avLst/>
              </a:prstGeom>
              <a:ln w="3175" cap="flat" cmpd="sng">
                <a:solidFill>
                  <a:schemeClr val="tx1"/>
                </a:solidFill>
                <a:prstDash val="solid"/>
                <a:round/>
                <a:headEnd type="none" w="med" len="med"/>
                <a:tailEnd type="none" w="med" len="med"/>
              </a:ln>
            </p:spPr>
          </p:sp>
          <p:sp>
            <p:nvSpPr>
              <p:cNvPr id="8210" name="Line 16"/>
              <p:cNvSpPr/>
              <p:nvPr/>
            </p:nvSpPr>
            <p:spPr>
              <a:xfrm>
                <a:off x="1370" y="591"/>
                <a:ext cx="1" cy="1421"/>
              </a:xfrm>
              <a:prstGeom prst="line">
                <a:avLst/>
              </a:prstGeom>
              <a:ln w="3175" cap="flat" cmpd="sng">
                <a:solidFill>
                  <a:schemeClr val="tx1"/>
                </a:solidFill>
                <a:prstDash val="solid"/>
                <a:round/>
                <a:headEnd type="none" w="med" len="med"/>
                <a:tailEnd type="none" w="med" len="med"/>
              </a:ln>
            </p:spPr>
          </p:sp>
          <p:sp>
            <p:nvSpPr>
              <p:cNvPr id="8211" name="Line 17"/>
              <p:cNvSpPr/>
              <p:nvPr/>
            </p:nvSpPr>
            <p:spPr>
              <a:xfrm flipH="1">
                <a:off x="0" y="0"/>
                <a:ext cx="822" cy="591"/>
              </a:xfrm>
              <a:prstGeom prst="line">
                <a:avLst/>
              </a:prstGeom>
              <a:ln w="3175" cap="flat" cmpd="sng">
                <a:solidFill>
                  <a:schemeClr val="tx1"/>
                </a:solidFill>
                <a:prstDash val="solid"/>
                <a:round/>
                <a:headEnd type="none" w="med" len="med"/>
                <a:tailEnd type="none" w="med" len="med"/>
              </a:ln>
            </p:spPr>
          </p:sp>
          <p:sp>
            <p:nvSpPr>
              <p:cNvPr id="8212" name="Line 18"/>
              <p:cNvSpPr/>
              <p:nvPr/>
            </p:nvSpPr>
            <p:spPr>
              <a:xfrm flipH="1">
                <a:off x="1644" y="0"/>
                <a:ext cx="823" cy="591"/>
              </a:xfrm>
              <a:prstGeom prst="line">
                <a:avLst/>
              </a:prstGeom>
              <a:ln w="3175" cap="flat" cmpd="sng">
                <a:solidFill>
                  <a:schemeClr val="tx1"/>
                </a:solidFill>
                <a:prstDash val="solid"/>
                <a:round/>
                <a:headEnd type="none" w="med" len="med"/>
                <a:tailEnd type="none" w="med" len="med"/>
              </a:ln>
            </p:spPr>
          </p:sp>
          <p:sp>
            <p:nvSpPr>
              <p:cNvPr id="8213" name="Line 19"/>
              <p:cNvSpPr/>
              <p:nvPr/>
            </p:nvSpPr>
            <p:spPr>
              <a:xfrm flipH="1">
                <a:off x="1644" y="1420"/>
                <a:ext cx="823" cy="592"/>
              </a:xfrm>
              <a:prstGeom prst="line">
                <a:avLst/>
              </a:prstGeom>
              <a:ln w="3175" cap="flat" cmpd="sng">
                <a:solidFill>
                  <a:schemeClr val="tx1"/>
                </a:solidFill>
                <a:prstDash val="solid"/>
                <a:round/>
                <a:headEnd type="none" w="med" len="med"/>
                <a:tailEnd type="none" w="med" len="med"/>
              </a:ln>
            </p:spPr>
          </p:sp>
          <p:sp>
            <p:nvSpPr>
              <p:cNvPr id="8214" name="Line 20"/>
              <p:cNvSpPr/>
              <p:nvPr/>
            </p:nvSpPr>
            <p:spPr>
              <a:xfrm flipH="1">
                <a:off x="822" y="0"/>
                <a:ext cx="1645" cy="1"/>
              </a:xfrm>
              <a:prstGeom prst="line">
                <a:avLst/>
              </a:prstGeom>
              <a:ln w="3175" cap="flat" cmpd="sng">
                <a:solidFill>
                  <a:schemeClr val="tx1"/>
                </a:solidFill>
                <a:prstDash val="solid"/>
                <a:round/>
                <a:headEnd type="none" w="med" len="med"/>
                <a:tailEnd type="none" w="med" len="med"/>
              </a:ln>
            </p:spPr>
          </p:sp>
          <p:sp>
            <p:nvSpPr>
              <p:cNvPr id="8215" name="Line 21"/>
              <p:cNvSpPr/>
              <p:nvPr/>
            </p:nvSpPr>
            <p:spPr>
              <a:xfrm flipH="1">
                <a:off x="685" y="118"/>
                <a:ext cx="1645" cy="1"/>
              </a:xfrm>
              <a:prstGeom prst="line">
                <a:avLst/>
              </a:prstGeom>
              <a:ln w="3175" cap="flat" cmpd="sng">
                <a:solidFill>
                  <a:schemeClr val="tx1"/>
                </a:solidFill>
                <a:prstDash val="solid"/>
                <a:round/>
                <a:headEnd type="none" w="med" len="med"/>
                <a:tailEnd type="none" w="med" len="med"/>
              </a:ln>
            </p:spPr>
          </p:sp>
          <p:sp>
            <p:nvSpPr>
              <p:cNvPr id="8216" name="Line 22"/>
              <p:cNvSpPr/>
              <p:nvPr/>
            </p:nvSpPr>
            <p:spPr>
              <a:xfrm flipH="1">
                <a:off x="411" y="295"/>
                <a:ext cx="1644" cy="1"/>
              </a:xfrm>
              <a:prstGeom prst="line">
                <a:avLst/>
              </a:prstGeom>
              <a:ln w="3175" cap="flat" cmpd="sng">
                <a:solidFill>
                  <a:schemeClr val="tx1"/>
                </a:solidFill>
                <a:prstDash val="solid"/>
                <a:round/>
                <a:headEnd type="none" w="med" len="med"/>
                <a:tailEnd type="none" w="med" len="med"/>
              </a:ln>
            </p:spPr>
          </p:sp>
          <p:sp>
            <p:nvSpPr>
              <p:cNvPr id="8217" name="Line 23"/>
              <p:cNvSpPr/>
              <p:nvPr/>
            </p:nvSpPr>
            <p:spPr>
              <a:xfrm flipH="1">
                <a:off x="205" y="473"/>
                <a:ext cx="1644" cy="1"/>
              </a:xfrm>
              <a:prstGeom prst="line">
                <a:avLst/>
              </a:prstGeom>
              <a:ln w="3175" cap="flat" cmpd="sng">
                <a:solidFill>
                  <a:schemeClr val="tx1"/>
                </a:solidFill>
                <a:prstDash val="solid"/>
                <a:round/>
                <a:headEnd type="none" w="med" len="med"/>
                <a:tailEnd type="none" w="med" len="med"/>
              </a:ln>
            </p:spPr>
          </p:sp>
          <p:sp>
            <p:nvSpPr>
              <p:cNvPr id="8218" name="Line 24"/>
              <p:cNvSpPr/>
              <p:nvPr/>
            </p:nvSpPr>
            <p:spPr>
              <a:xfrm>
                <a:off x="2467" y="0"/>
                <a:ext cx="1" cy="1420"/>
              </a:xfrm>
              <a:prstGeom prst="line">
                <a:avLst/>
              </a:prstGeom>
              <a:ln w="3175" cap="flat" cmpd="sng">
                <a:solidFill>
                  <a:schemeClr val="tx1"/>
                </a:solidFill>
                <a:prstDash val="solid"/>
                <a:round/>
                <a:headEnd type="none" w="med" len="med"/>
                <a:tailEnd type="none" w="med" len="med"/>
              </a:ln>
            </p:spPr>
          </p:sp>
          <p:sp>
            <p:nvSpPr>
              <p:cNvPr id="8219" name="Line 25"/>
              <p:cNvSpPr/>
              <p:nvPr/>
            </p:nvSpPr>
            <p:spPr>
              <a:xfrm>
                <a:off x="1849" y="473"/>
                <a:ext cx="1" cy="1421"/>
              </a:xfrm>
              <a:prstGeom prst="line">
                <a:avLst/>
              </a:prstGeom>
              <a:ln w="3175" cap="flat" cmpd="sng">
                <a:solidFill>
                  <a:schemeClr val="tx1"/>
                </a:solidFill>
                <a:prstDash val="solid"/>
                <a:round/>
                <a:headEnd type="none" w="med" len="med"/>
                <a:tailEnd type="none" w="med" len="med"/>
              </a:ln>
            </p:spPr>
          </p:sp>
          <p:sp>
            <p:nvSpPr>
              <p:cNvPr id="8220" name="Line 26"/>
              <p:cNvSpPr/>
              <p:nvPr/>
            </p:nvSpPr>
            <p:spPr>
              <a:xfrm>
                <a:off x="2330" y="118"/>
                <a:ext cx="1" cy="1421"/>
              </a:xfrm>
              <a:prstGeom prst="line">
                <a:avLst/>
              </a:prstGeom>
              <a:ln w="3175" cap="flat" cmpd="sng">
                <a:solidFill>
                  <a:schemeClr val="tx1"/>
                </a:solidFill>
                <a:prstDash val="solid"/>
                <a:round/>
                <a:headEnd type="none" w="med" len="med"/>
                <a:tailEnd type="none" w="med" len="med"/>
              </a:ln>
            </p:spPr>
          </p:sp>
          <p:sp>
            <p:nvSpPr>
              <p:cNvPr id="8221" name="Line 27"/>
              <p:cNvSpPr/>
              <p:nvPr/>
            </p:nvSpPr>
            <p:spPr>
              <a:xfrm>
                <a:off x="2055" y="295"/>
                <a:ext cx="1" cy="1420"/>
              </a:xfrm>
              <a:prstGeom prst="line">
                <a:avLst/>
              </a:prstGeom>
              <a:ln w="3175" cap="flat" cmpd="sng">
                <a:solidFill>
                  <a:schemeClr val="tx1"/>
                </a:solidFill>
                <a:prstDash val="solid"/>
                <a:round/>
                <a:headEnd type="none" w="med" len="med"/>
                <a:tailEnd type="none" w="med" len="med"/>
              </a:ln>
            </p:spPr>
          </p:sp>
          <p:sp>
            <p:nvSpPr>
              <p:cNvPr id="8222" name="Line 28"/>
              <p:cNvSpPr/>
              <p:nvPr/>
            </p:nvSpPr>
            <p:spPr>
              <a:xfrm flipH="1">
                <a:off x="274" y="0"/>
                <a:ext cx="822" cy="591"/>
              </a:xfrm>
              <a:prstGeom prst="line">
                <a:avLst/>
              </a:prstGeom>
              <a:ln w="3175" cap="flat" cmpd="sng">
                <a:solidFill>
                  <a:schemeClr val="tx1"/>
                </a:solidFill>
                <a:prstDash val="solid"/>
                <a:round/>
                <a:headEnd type="none" w="med" len="med"/>
                <a:tailEnd type="none" w="med" len="med"/>
              </a:ln>
            </p:spPr>
          </p:sp>
          <p:sp>
            <p:nvSpPr>
              <p:cNvPr id="8223" name="Line 29"/>
              <p:cNvSpPr/>
              <p:nvPr/>
            </p:nvSpPr>
            <p:spPr>
              <a:xfrm flipH="1">
                <a:off x="548" y="0"/>
                <a:ext cx="822" cy="591"/>
              </a:xfrm>
              <a:prstGeom prst="line">
                <a:avLst/>
              </a:prstGeom>
              <a:ln w="3175" cap="flat" cmpd="sng">
                <a:solidFill>
                  <a:schemeClr val="tx1"/>
                </a:solidFill>
                <a:prstDash val="solid"/>
                <a:round/>
                <a:headEnd type="none" w="med" len="med"/>
                <a:tailEnd type="none" w="med" len="med"/>
              </a:ln>
            </p:spPr>
          </p:sp>
          <p:sp>
            <p:nvSpPr>
              <p:cNvPr id="8224" name="Line 30"/>
              <p:cNvSpPr/>
              <p:nvPr/>
            </p:nvSpPr>
            <p:spPr>
              <a:xfrm flipH="1">
                <a:off x="822" y="0"/>
                <a:ext cx="822" cy="591"/>
              </a:xfrm>
              <a:prstGeom prst="line">
                <a:avLst/>
              </a:prstGeom>
              <a:ln w="3175" cap="flat" cmpd="sng">
                <a:solidFill>
                  <a:schemeClr val="tx1"/>
                </a:solidFill>
                <a:prstDash val="solid"/>
                <a:round/>
                <a:headEnd type="none" w="med" len="med"/>
                <a:tailEnd type="none" w="med" len="med"/>
              </a:ln>
            </p:spPr>
          </p:sp>
          <p:sp>
            <p:nvSpPr>
              <p:cNvPr id="8225" name="Line 31"/>
              <p:cNvSpPr/>
              <p:nvPr/>
            </p:nvSpPr>
            <p:spPr>
              <a:xfrm flipH="1">
                <a:off x="1096" y="0"/>
                <a:ext cx="822" cy="591"/>
              </a:xfrm>
              <a:prstGeom prst="line">
                <a:avLst/>
              </a:prstGeom>
              <a:ln w="3175" cap="flat" cmpd="sng">
                <a:solidFill>
                  <a:schemeClr val="tx1"/>
                </a:solidFill>
                <a:prstDash val="solid"/>
                <a:round/>
                <a:headEnd type="none" w="med" len="med"/>
                <a:tailEnd type="none" w="med" len="med"/>
              </a:ln>
            </p:spPr>
          </p:sp>
          <p:sp>
            <p:nvSpPr>
              <p:cNvPr id="8226" name="Line 32"/>
              <p:cNvSpPr/>
              <p:nvPr/>
            </p:nvSpPr>
            <p:spPr>
              <a:xfrm flipH="1">
                <a:off x="1370" y="0"/>
                <a:ext cx="822" cy="591"/>
              </a:xfrm>
              <a:prstGeom prst="line">
                <a:avLst/>
              </a:prstGeom>
              <a:ln w="3175" cap="flat" cmpd="sng">
                <a:solidFill>
                  <a:schemeClr val="tx1"/>
                </a:solidFill>
                <a:prstDash val="solid"/>
                <a:round/>
                <a:headEnd type="none" w="med" len="med"/>
                <a:tailEnd type="none" w="med" len="med"/>
              </a:ln>
            </p:spPr>
          </p:sp>
          <p:sp>
            <p:nvSpPr>
              <p:cNvPr id="8227" name="Line 33"/>
              <p:cNvSpPr/>
              <p:nvPr/>
            </p:nvSpPr>
            <p:spPr>
              <a:xfrm flipH="1">
                <a:off x="1644" y="236"/>
                <a:ext cx="823" cy="592"/>
              </a:xfrm>
              <a:prstGeom prst="line">
                <a:avLst/>
              </a:prstGeom>
              <a:ln w="3175" cap="flat" cmpd="sng">
                <a:solidFill>
                  <a:schemeClr val="tx1"/>
                </a:solidFill>
                <a:prstDash val="solid"/>
                <a:round/>
                <a:headEnd type="none" w="med" len="med"/>
                <a:tailEnd type="none" w="med" len="med"/>
              </a:ln>
            </p:spPr>
          </p:sp>
          <p:sp>
            <p:nvSpPr>
              <p:cNvPr id="8228" name="Line 34"/>
              <p:cNvSpPr/>
              <p:nvPr/>
            </p:nvSpPr>
            <p:spPr>
              <a:xfrm flipH="1">
                <a:off x="1644" y="473"/>
                <a:ext cx="823" cy="592"/>
              </a:xfrm>
              <a:prstGeom prst="line">
                <a:avLst/>
              </a:prstGeom>
              <a:ln w="3175" cap="flat" cmpd="sng">
                <a:solidFill>
                  <a:schemeClr val="tx1"/>
                </a:solidFill>
                <a:prstDash val="solid"/>
                <a:round/>
                <a:headEnd type="none" w="med" len="med"/>
                <a:tailEnd type="none" w="med" len="med"/>
              </a:ln>
            </p:spPr>
          </p:sp>
          <p:sp>
            <p:nvSpPr>
              <p:cNvPr id="8229" name="Line 35"/>
              <p:cNvSpPr/>
              <p:nvPr/>
            </p:nvSpPr>
            <p:spPr>
              <a:xfrm flipH="1">
                <a:off x="1644" y="710"/>
                <a:ext cx="823" cy="592"/>
              </a:xfrm>
              <a:prstGeom prst="line">
                <a:avLst/>
              </a:prstGeom>
              <a:ln w="3175" cap="flat" cmpd="sng">
                <a:solidFill>
                  <a:schemeClr val="tx1"/>
                </a:solidFill>
                <a:prstDash val="solid"/>
                <a:round/>
                <a:headEnd type="none" w="med" len="med"/>
                <a:tailEnd type="none" w="med" len="med"/>
              </a:ln>
            </p:spPr>
          </p:sp>
          <p:sp>
            <p:nvSpPr>
              <p:cNvPr id="8230" name="Line 36"/>
              <p:cNvSpPr/>
              <p:nvPr/>
            </p:nvSpPr>
            <p:spPr>
              <a:xfrm flipH="1">
                <a:off x="1644" y="947"/>
                <a:ext cx="823" cy="592"/>
              </a:xfrm>
              <a:prstGeom prst="line">
                <a:avLst/>
              </a:prstGeom>
              <a:ln w="3175" cap="flat" cmpd="sng">
                <a:solidFill>
                  <a:schemeClr val="tx1"/>
                </a:solidFill>
                <a:prstDash val="solid"/>
                <a:round/>
                <a:headEnd type="none" w="med" len="med"/>
                <a:tailEnd type="none" w="med" len="med"/>
              </a:ln>
            </p:spPr>
          </p:sp>
          <p:sp>
            <p:nvSpPr>
              <p:cNvPr id="8231" name="Line 37"/>
              <p:cNvSpPr/>
              <p:nvPr/>
            </p:nvSpPr>
            <p:spPr>
              <a:xfrm flipH="1">
                <a:off x="1644" y="1183"/>
                <a:ext cx="823" cy="592"/>
              </a:xfrm>
              <a:prstGeom prst="line">
                <a:avLst/>
              </a:prstGeom>
              <a:ln w="3175" cap="flat" cmpd="sng">
                <a:solidFill>
                  <a:schemeClr val="tx1"/>
                </a:solidFill>
                <a:prstDash val="solid"/>
                <a:round/>
                <a:headEnd type="none" w="med" len="med"/>
                <a:tailEnd type="none" w="med" len="med"/>
              </a:ln>
            </p:spPr>
          </p:sp>
        </p:grpSp>
        <p:sp>
          <p:nvSpPr>
            <p:cNvPr id="8232" name="Text Box 4"/>
            <p:cNvSpPr txBox="1"/>
            <p:nvPr/>
          </p:nvSpPr>
          <p:spPr>
            <a:xfrm>
              <a:off x="144" y="480"/>
              <a:ext cx="912" cy="288"/>
            </a:xfrm>
            <a:prstGeom prst="rect">
              <a:avLst/>
            </a:prstGeom>
            <a:noFill/>
            <a:ln w="9525">
              <a:noFill/>
            </a:ln>
          </p:spPr>
          <p:txBody>
            <a:bodyPr anchor="t">
              <a:spAutoFit/>
            </a:bodyPr>
            <a:p>
              <a:pPr algn="ctr">
                <a:spcBef>
                  <a:spcPct val="50000"/>
                </a:spcBef>
              </a:pPr>
              <a:r>
                <a:rPr lang="zh-CN" altLang="en-US" b="1" dirty="0">
                  <a:solidFill>
                    <a:srgbClr val="FF0000"/>
                  </a:solidFill>
                  <a:latin typeface="Times New Roman" panose="02020603050405020304" pitchFamily="2" charset="0"/>
                </a:rPr>
                <a:t>数据结构</a:t>
              </a:r>
              <a:endParaRPr lang="zh-CN" altLang="en-US" b="1" dirty="0">
                <a:solidFill>
                  <a:srgbClr val="FF0000"/>
                </a:solidFill>
                <a:latin typeface="Times New Roman" panose="02020603050405020304" pitchFamily="2" charset="0"/>
              </a:endParaRPr>
            </a:p>
          </p:txBody>
        </p:sp>
      </p:grpSp>
      <p:grpSp>
        <p:nvGrpSpPr>
          <p:cNvPr id="8234" name="组合 8233"/>
          <p:cNvGrpSpPr/>
          <p:nvPr/>
        </p:nvGrpSpPr>
        <p:grpSpPr>
          <a:xfrm>
            <a:off x="7239000" y="4086225"/>
            <a:ext cx="914400" cy="1552575"/>
            <a:chOff x="0" y="0"/>
            <a:chExt cx="576" cy="978"/>
          </a:xfrm>
        </p:grpSpPr>
        <p:sp>
          <p:nvSpPr>
            <p:cNvPr id="4" name="Text Box 41"/>
            <p:cNvSpPr txBox="1"/>
            <p:nvPr/>
          </p:nvSpPr>
          <p:spPr>
            <a:xfrm>
              <a:off x="288" y="0"/>
              <a:ext cx="288" cy="978"/>
            </a:xfrm>
            <a:prstGeom prst="rect">
              <a:avLst/>
            </a:prstGeom>
            <a:noFill/>
            <a:ln w="9525">
              <a:noFill/>
            </a:ln>
          </p:spPr>
          <p:txBody>
            <a:bodyPr anchor="t">
              <a:spAutoFit/>
            </a:bodyPr>
            <a:p>
              <a:pPr algn="ctr">
                <a:spcBef>
                  <a:spcPct val="50000"/>
                </a:spcBef>
              </a:pPr>
              <a:r>
                <a:rPr lang="zh-CN" altLang="en-US" b="1" dirty="0">
                  <a:solidFill>
                    <a:srgbClr val="FF0000"/>
                  </a:solidFill>
                  <a:latin typeface="Times New Roman" panose="02020603050405020304" pitchFamily="2" charset="0"/>
                </a:rPr>
                <a:t>数据约束</a:t>
              </a:r>
              <a:endParaRPr lang="zh-CN" altLang="en-US" b="1" dirty="0">
                <a:solidFill>
                  <a:srgbClr val="FF0000"/>
                </a:solidFill>
                <a:latin typeface="Times New Roman" panose="02020603050405020304" pitchFamily="2" charset="0"/>
              </a:endParaRPr>
            </a:p>
          </p:txBody>
        </p:sp>
        <p:sp>
          <p:nvSpPr>
            <p:cNvPr id="8235" name="AutoShape 44"/>
            <p:cNvSpPr/>
            <p:nvPr/>
          </p:nvSpPr>
          <p:spPr>
            <a:xfrm>
              <a:off x="0" y="450"/>
              <a:ext cx="336" cy="96"/>
            </a:xfrm>
            <a:prstGeom prst="lef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ndParaRPr>
            </a:p>
          </p:txBody>
        </p:sp>
      </p:grpSp>
      <p:grpSp>
        <p:nvGrpSpPr>
          <p:cNvPr id="8237" name="组合 8236"/>
          <p:cNvGrpSpPr/>
          <p:nvPr/>
        </p:nvGrpSpPr>
        <p:grpSpPr>
          <a:xfrm>
            <a:off x="5257800" y="2971800"/>
            <a:ext cx="1905000" cy="914400"/>
            <a:chOff x="0" y="0"/>
            <a:chExt cx="1200" cy="576"/>
          </a:xfrm>
        </p:grpSpPr>
        <p:sp>
          <p:nvSpPr>
            <p:cNvPr id="5" name="AutoShape 46"/>
            <p:cNvSpPr/>
            <p:nvPr/>
          </p:nvSpPr>
          <p:spPr>
            <a:xfrm>
              <a:off x="528" y="288"/>
              <a:ext cx="96" cy="288"/>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8238" name="Text Box 47"/>
            <p:cNvSpPr txBox="1"/>
            <p:nvPr/>
          </p:nvSpPr>
          <p:spPr>
            <a:xfrm>
              <a:off x="0" y="0"/>
              <a:ext cx="1200" cy="288"/>
            </a:xfrm>
            <a:prstGeom prst="rect">
              <a:avLst/>
            </a:prstGeom>
            <a:noFill/>
            <a:ln w="9525">
              <a:noFill/>
            </a:ln>
          </p:spPr>
          <p:txBody>
            <a:bodyPr anchor="t">
              <a:spAutoFit/>
            </a:bodyPr>
            <a:p>
              <a:pPr algn="ctr">
                <a:spcBef>
                  <a:spcPct val="50000"/>
                </a:spcBef>
              </a:pPr>
              <a:r>
                <a:rPr lang="zh-CN" altLang="en-US" b="1" dirty="0">
                  <a:solidFill>
                    <a:srgbClr val="FF0000"/>
                  </a:solidFill>
                  <a:latin typeface="Times New Roman" panose="02020603050405020304" pitchFamily="2" charset="0"/>
                </a:rPr>
                <a:t>数据操作</a:t>
              </a:r>
              <a:endParaRPr lang="zh-CN" altLang="en-US" b="1" dirty="0">
                <a:solidFill>
                  <a:srgbClr val="FF0000"/>
                </a:solidFill>
                <a:latin typeface="Times New Roman" panose="02020603050405020304" pitchFamily="2" charset="0"/>
              </a:endParaRPr>
            </a:p>
          </p:txBody>
        </p:sp>
      </p:grpSp>
      <p:sp>
        <p:nvSpPr>
          <p:cNvPr id="6" name="动作按钮: 前进或下一项 5">
            <a:hlinkClick r:id="rId1" action="ppaction://hlinksldjump"/>
          </p:cNvPr>
          <p:cNvSpPr/>
          <p:nvPr/>
        </p:nvSpPr>
        <p:spPr>
          <a:xfrm>
            <a:off x="8460740" y="6165215"/>
            <a:ext cx="431800" cy="360045"/>
          </a:xfrm>
          <a:prstGeom prst="actionButtonForwardNext">
            <a:avLst/>
          </a:prstGeom>
          <a:solidFill>
            <a:schemeClr val="hlink"/>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3490"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349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18"/>
          <p:cNvSpPr/>
          <p:nvPr/>
        </p:nvSpPr>
        <p:spPr>
          <a:xfrm>
            <a:off x="685800" y="838200"/>
            <a:ext cx="7772400" cy="2014538"/>
          </a:xfrm>
          <a:prstGeom prst="rect">
            <a:avLst/>
          </a:prstGeom>
          <a:noFill/>
          <a:ln w="9525">
            <a:noFill/>
          </a:ln>
        </p:spPr>
        <p:txBody>
          <a:bodyPr anchor="t"/>
          <a:p>
            <a:pPr marL="342900" indent="-342900">
              <a:lnSpc>
                <a:spcPct val="120000"/>
              </a:lnSpc>
              <a:spcBef>
                <a:spcPct val="20000"/>
              </a:spcBef>
              <a:buClr>
                <a:schemeClr val="tx1"/>
              </a:buClr>
              <a:buFont typeface="Tahoma" panose="020B0604030504040204" pitchFamily="2" charset="0"/>
              <a:buChar char="–"/>
            </a:pPr>
            <a:r>
              <a:rPr lang="zh-CN" altLang="en-US" sz="2800" b="1" dirty="0">
                <a:solidFill>
                  <a:schemeClr val="accent2"/>
                </a:solidFill>
                <a:latin typeface="宋体" panose="02010600030101010101" pitchFamily="2" charset="-122"/>
              </a:rPr>
              <a:t>联系与属性的连接关系</a:t>
            </a:r>
            <a:endParaRPr lang="zh-CN" altLang="en-US" sz="2800" b="1" dirty="0">
              <a:solidFill>
                <a:schemeClr val="accent2"/>
              </a:solidFill>
              <a:latin typeface="宋体" panose="02010600030101010101" pitchFamily="2" charset="-122"/>
            </a:endParaRPr>
          </a:p>
          <a:p>
            <a:pPr marL="742950" lvl="1" indent="-285750" algn="l" eaLnBrk="1" hangingPunct="1">
              <a:lnSpc>
                <a:spcPct val="120000"/>
              </a:lnSpc>
              <a:spcBef>
                <a:spcPct val="20000"/>
              </a:spcBef>
              <a:buClr>
                <a:schemeClr val="tx1"/>
              </a:buClr>
              <a:buFont typeface="Wingdings" panose="05000000000000000000" pitchFamily="2" charset="2"/>
              <a:buChar char="§"/>
            </a:pPr>
            <a:r>
              <a:rPr lang="zh-CN" altLang="en-US" sz="2800" b="1" dirty="0">
                <a:latin typeface="Times New Roman" panose="02020603050405020304" pitchFamily="2" charset="0"/>
              </a:rPr>
              <a:t>联系：</a:t>
            </a:r>
            <a:r>
              <a:rPr lang="en-US" altLang="x-none" sz="2800" b="1" dirty="0">
                <a:latin typeface="Times New Roman" panose="02020603050405020304" pitchFamily="2" charset="0"/>
              </a:rPr>
              <a:t>SC</a:t>
            </a:r>
            <a:endParaRPr lang="en-US" altLang="x-none" sz="2800" b="1" dirty="0">
              <a:latin typeface="Times New Roman" panose="02020603050405020304" pitchFamily="2" charset="0"/>
            </a:endParaRPr>
          </a:p>
          <a:p>
            <a:pPr marL="742950" lvl="1" indent="-285750" algn="l" eaLnBrk="1" hangingPunct="1">
              <a:lnSpc>
                <a:spcPct val="120000"/>
              </a:lnSpc>
              <a:spcBef>
                <a:spcPct val="20000"/>
              </a:spcBef>
              <a:buClr>
                <a:schemeClr val="tx1"/>
              </a:buClr>
              <a:buFont typeface="Wingdings" panose="05000000000000000000" pitchFamily="2" charset="2"/>
              <a:buChar char="§"/>
            </a:pPr>
            <a:r>
              <a:rPr lang="zh-CN" altLang="en-US" sz="2800" b="1" dirty="0">
                <a:latin typeface="Times New Roman" panose="02020603050405020304" pitchFamily="2" charset="0"/>
              </a:rPr>
              <a:t>属性：</a:t>
            </a:r>
            <a:r>
              <a:rPr lang="en-US" altLang="x-none" sz="2800" b="1" dirty="0">
                <a:latin typeface="Times New Roman" panose="02020603050405020304" pitchFamily="2" charset="0"/>
              </a:rPr>
              <a:t>G (</a:t>
            </a:r>
            <a:r>
              <a:rPr lang="zh-CN" altLang="en-US" sz="2800" b="1" dirty="0">
                <a:latin typeface="Times New Roman" panose="02020603050405020304" pitchFamily="2" charset="0"/>
              </a:rPr>
              <a:t>学生的课程成绩)</a:t>
            </a:r>
            <a:endParaRPr lang="zh-CN" altLang="en-US" sz="2800" b="1" dirty="0">
              <a:latin typeface="Times New Roman" panose="02020603050405020304" pitchFamily="2" charset="0"/>
            </a:endParaRPr>
          </a:p>
        </p:txBody>
      </p:sp>
      <p:grpSp>
        <p:nvGrpSpPr>
          <p:cNvPr id="63494" name="组合 63493"/>
          <p:cNvGrpSpPr/>
          <p:nvPr/>
        </p:nvGrpSpPr>
        <p:grpSpPr>
          <a:xfrm>
            <a:off x="2555875" y="3276600"/>
            <a:ext cx="4032250" cy="1966913"/>
            <a:chOff x="0" y="0"/>
            <a:chExt cx="2540" cy="1239"/>
          </a:xfrm>
        </p:grpSpPr>
        <p:grpSp>
          <p:nvGrpSpPr>
            <p:cNvPr id="3" name="组合 63494"/>
            <p:cNvGrpSpPr/>
            <p:nvPr/>
          </p:nvGrpSpPr>
          <p:grpSpPr>
            <a:xfrm>
              <a:off x="166" y="0"/>
              <a:ext cx="2208" cy="816"/>
              <a:chOff x="0" y="0"/>
              <a:chExt cx="3780" cy="624"/>
            </a:xfrm>
          </p:grpSpPr>
          <p:sp>
            <p:nvSpPr>
              <p:cNvPr id="63495" name="AutoShape 15"/>
              <p:cNvSpPr/>
              <p:nvPr/>
            </p:nvSpPr>
            <p:spPr>
              <a:xfrm>
                <a:off x="0" y="0"/>
                <a:ext cx="1800" cy="624"/>
              </a:xfrm>
              <a:prstGeom prst="diamond">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en-US" altLang="x-none" sz="2800" b="1" dirty="0">
                    <a:latin typeface="Arial" panose="020B0604020202020204" pitchFamily="34" charset="0"/>
                  </a:rPr>
                  <a:t>SC</a:t>
                </a:r>
                <a:endParaRPr lang="en-US" altLang="x-none" sz="2800" b="1" dirty="0">
                  <a:latin typeface="Arial" panose="020B0604020202020204" pitchFamily="34" charset="0"/>
                </a:endParaRPr>
              </a:p>
            </p:txBody>
          </p:sp>
          <p:sp>
            <p:nvSpPr>
              <p:cNvPr id="63496" name="Oval 16"/>
              <p:cNvSpPr/>
              <p:nvPr/>
            </p:nvSpPr>
            <p:spPr>
              <a:xfrm>
                <a:off x="2880" y="0"/>
                <a:ext cx="900" cy="624"/>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eaLnBrk="0" hangingPunct="0"/>
                <a:r>
                  <a:rPr lang="en-US" altLang="x-none" sz="2800" b="1" dirty="0">
                    <a:latin typeface="Arial" panose="020B0604020202020204" pitchFamily="34" charset="0"/>
                  </a:rPr>
                  <a:t>G</a:t>
                </a:r>
                <a:endParaRPr lang="en-US" altLang="x-none" sz="2800" b="1" dirty="0">
                  <a:latin typeface="Arial" panose="020B0604020202020204" pitchFamily="34" charset="0"/>
                </a:endParaRPr>
              </a:p>
            </p:txBody>
          </p:sp>
          <p:sp>
            <p:nvSpPr>
              <p:cNvPr id="63497" name="Line 17"/>
              <p:cNvSpPr/>
              <p:nvPr/>
            </p:nvSpPr>
            <p:spPr>
              <a:xfrm>
                <a:off x="1800" y="312"/>
                <a:ext cx="1080" cy="0"/>
              </a:xfrm>
              <a:prstGeom prst="line">
                <a:avLst/>
              </a:prstGeom>
              <a:ln w="9525" cap="flat" cmpd="sng">
                <a:solidFill>
                  <a:srgbClr val="000000"/>
                </a:solidFill>
                <a:prstDash val="solid"/>
                <a:round/>
                <a:headEnd type="none" w="med" len="med"/>
                <a:tailEnd type="none" w="med" len="med"/>
              </a:ln>
            </p:spPr>
          </p:sp>
        </p:grpSp>
        <p:sp>
          <p:nvSpPr>
            <p:cNvPr id="63498" name="Text Box 20"/>
            <p:cNvSpPr txBox="1"/>
            <p:nvPr/>
          </p:nvSpPr>
          <p:spPr>
            <a:xfrm>
              <a:off x="0" y="912"/>
              <a:ext cx="2540" cy="327"/>
            </a:xfrm>
            <a:prstGeom prst="rect">
              <a:avLst/>
            </a:prstGeom>
            <a:noFill/>
            <a:ln w="9525">
              <a:noFill/>
            </a:ln>
          </p:spPr>
          <p:txBody>
            <a:bodyPr anchor="t">
              <a:spAutoFit/>
            </a:bodyPr>
            <a:p>
              <a:pPr algn="ctr">
                <a:spcBef>
                  <a:spcPct val="50000"/>
                </a:spcBef>
              </a:pPr>
              <a:r>
                <a:rPr lang="en-US" altLang="x-none" sz="2800" b="1" dirty="0">
                  <a:latin typeface="Times New Roman" panose="02020603050405020304" pitchFamily="2" charset="0"/>
                </a:rPr>
                <a:t>E-R</a:t>
              </a:r>
              <a:r>
                <a:rPr lang="zh-CN" altLang="en-US" sz="2800" b="1" dirty="0">
                  <a:latin typeface="Times New Roman" panose="02020603050405020304" pitchFamily="2" charset="0"/>
                </a:rPr>
                <a:t>图表示法</a:t>
              </a:r>
              <a:endParaRPr lang="zh-CN" altLang="en-US" sz="2800" b="1" dirty="0">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linds(horizontal)">
                                      <p:cBhvr>
                                        <p:cTn id="7"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4514" name="Rectangle 3"/>
          <p:cNvSpPr>
            <a:spLocks noGrp="1"/>
          </p:cNvSpPr>
          <p:nvPr>
            <p:ph idx="4294967295"/>
          </p:nvPr>
        </p:nvSpPr>
        <p:spPr>
          <a:xfrm>
            <a:off x="381000" y="762000"/>
            <a:ext cx="8458200" cy="1155700"/>
          </a:xfrm>
        </p:spPr>
        <p:txBody>
          <a:bodyPr wrap="square" anchor="t"/>
          <a:p>
            <a:pPr eaLnBrk="1" hangingPunct="1"/>
            <a:r>
              <a:rPr lang="zh-CN" altLang="en-US" sz="2800" dirty="0"/>
              <a:t>一个实体集（联系）可以有多个属性，但每个属性只能隶属于一个实体集（联系）</a:t>
            </a:r>
            <a:endParaRPr lang="zh-CN" altLang="en-US" sz="2800" dirty="0"/>
          </a:p>
        </p:txBody>
      </p:sp>
      <p:sp>
        <p:nvSpPr>
          <p:cNvPr id="6451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451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64518" name="组合 64517"/>
          <p:cNvGrpSpPr/>
          <p:nvPr/>
        </p:nvGrpSpPr>
        <p:grpSpPr>
          <a:xfrm>
            <a:off x="1600200" y="2222500"/>
            <a:ext cx="2284413" cy="1685925"/>
            <a:chOff x="0" y="0"/>
            <a:chExt cx="1439" cy="1061"/>
          </a:xfrm>
        </p:grpSpPr>
        <p:sp>
          <p:nvSpPr>
            <p:cNvPr id="2" name="Text Box 4"/>
            <p:cNvSpPr txBox="1"/>
            <p:nvPr/>
          </p:nvSpPr>
          <p:spPr>
            <a:xfrm>
              <a:off x="0" y="0"/>
              <a:ext cx="960" cy="333"/>
            </a:xfrm>
            <a:prstGeom prst="rect">
              <a:avLst/>
            </a:prstGeom>
            <a:solidFill>
              <a:srgbClr val="FFC000"/>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学  生</a:t>
              </a:r>
              <a:endParaRPr lang="zh-CN" altLang="en-US" sz="2800" b="1" dirty="0">
                <a:latin typeface="Times New Roman" panose="02020603050405020304" pitchFamily="2" charset="0"/>
              </a:endParaRPr>
            </a:p>
          </p:txBody>
        </p:sp>
        <p:sp>
          <p:nvSpPr>
            <p:cNvPr id="64519" name="Oval 5"/>
            <p:cNvSpPr/>
            <p:nvPr/>
          </p:nvSpPr>
          <p:spPr>
            <a:xfrm>
              <a:off x="595" y="616"/>
              <a:ext cx="844" cy="445"/>
            </a:xfrm>
            <a:prstGeom prst="ellipse">
              <a:avLst/>
            </a:prstGeom>
            <a:solidFill>
              <a:schemeClr val="bg1"/>
            </a:solidFill>
            <a:ln w="9525" cap="flat" cmpd="sng">
              <a:solidFill>
                <a:schemeClr val="tx1"/>
              </a:solidFill>
              <a:prstDash val="solid"/>
              <a:round/>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姓名</a:t>
              </a:r>
              <a:endParaRPr lang="zh-CN" altLang="en-US" sz="2800" b="1" dirty="0">
                <a:latin typeface="Times New Roman" panose="02020603050405020304" pitchFamily="2" charset="0"/>
              </a:endParaRPr>
            </a:p>
          </p:txBody>
        </p:sp>
        <p:sp>
          <p:nvSpPr>
            <p:cNvPr id="64520" name="Line 7"/>
            <p:cNvSpPr/>
            <p:nvPr/>
          </p:nvSpPr>
          <p:spPr>
            <a:xfrm>
              <a:off x="480" y="336"/>
              <a:ext cx="528" cy="288"/>
            </a:xfrm>
            <a:prstGeom prst="line">
              <a:avLst/>
            </a:prstGeom>
            <a:ln w="25400" cap="flat" cmpd="sng">
              <a:solidFill>
                <a:schemeClr val="tx1"/>
              </a:solidFill>
              <a:prstDash val="solid"/>
              <a:round/>
              <a:headEnd type="none" w="med" len="med"/>
              <a:tailEnd type="none" w="med" len="med"/>
            </a:ln>
          </p:spPr>
        </p:sp>
      </p:grpSp>
      <p:grpSp>
        <p:nvGrpSpPr>
          <p:cNvPr id="64522" name="组合 64521"/>
          <p:cNvGrpSpPr/>
          <p:nvPr/>
        </p:nvGrpSpPr>
        <p:grpSpPr>
          <a:xfrm>
            <a:off x="914400" y="3898900"/>
            <a:ext cx="3048000" cy="1920875"/>
            <a:chOff x="0" y="0"/>
            <a:chExt cx="1920" cy="1210"/>
          </a:xfrm>
        </p:grpSpPr>
        <p:sp>
          <p:nvSpPr>
            <p:cNvPr id="3" name="Text Box 6"/>
            <p:cNvSpPr txBox="1"/>
            <p:nvPr/>
          </p:nvSpPr>
          <p:spPr>
            <a:xfrm>
              <a:off x="432" y="288"/>
              <a:ext cx="960" cy="333"/>
            </a:xfrm>
            <a:prstGeom prst="rect">
              <a:avLst/>
            </a:prstGeom>
            <a:solidFill>
              <a:srgbClr val="FFC000"/>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教  师</a:t>
              </a:r>
              <a:endParaRPr lang="zh-CN" altLang="en-US" sz="2800" b="1" dirty="0">
                <a:latin typeface="Times New Roman" panose="02020603050405020304" pitchFamily="2" charset="0"/>
              </a:endParaRPr>
            </a:p>
          </p:txBody>
        </p:sp>
        <p:sp>
          <p:nvSpPr>
            <p:cNvPr id="64523" name="Line 8"/>
            <p:cNvSpPr/>
            <p:nvPr/>
          </p:nvSpPr>
          <p:spPr>
            <a:xfrm flipV="1">
              <a:off x="912" y="0"/>
              <a:ext cx="528" cy="288"/>
            </a:xfrm>
            <a:prstGeom prst="line">
              <a:avLst/>
            </a:prstGeom>
            <a:ln w="25400" cap="flat" cmpd="sng">
              <a:solidFill>
                <a:schemeClr val="tx1"/>
              </a:solidFill>
              <a:prstDash val="solid"/>
              <a:round/>
              <a:headEnd type="none" w="med" len="med"/>
              <a:tailEnd type="none" w="med" len="med"/>
            </a:ln>
          </p:spPr>
        </p:sp>
        <p:sp>
          <p:nvSpPr>
            <p:cNvPr id="64524" name="Text Box 11"/>
            <p:cNvSpPr txBox="1"/>
            <p:nvPr/>
          </p:nvSpPr>
          <p:spPr>
            <a:xfrm>
              <a:off x="0" y="614"/>
              <a:ext cx="1920" cy="596"/>
            </a:xfrm>
            <a:prstGeom prst="rect">
              <a:avLst/>
            </a:prstGeom>
            <a:noFill/>
            <a:ln w="9525">
              <a:noFill/>
            </a:ln>
          </p:spPr>
          <p:txBody>
            <a:bodyPr anchor="t">
              <a:spAutoFit/>
            </a:bodyPr>
            <a:p>
              <a:pPr algn="ctr">
                <a:spcBef>
                  <a:spcPct val="50000"/>
                </a:spcBef>
              </a:pPr>
              <a:r>
                <a:rPr lang="zh-CN" altLang="en-US" sz="2800" b="1" dirty="0">
                  <a:latin typeface="Times New Roman" panose="02020603050405020304" pitchFamily="2" charset="0"/>
                </a:rPr>
                <a:t>学生与教师共享一个‘姓名’属性</a:t>
              </a:r>
              <a:r>
                <a:rPr lang="en-US" altLang="x-none" sz="2800" b="1" dirty="0">
                  <a:latin typeface="Times New Roman" panose="02020603050405020304" pitchFamily="2" charset="0"/>
                </a:rPr>
                <a:t>?</a:t>
              </a:r>
              <a:endParaRPr lang="en-US" altLang="x-none" sz="2800" b="1" dirty="0">
                <a:latin typeface="Times New Roman" panose="02020603050405020304" pitchFamily="2" charset="0"/>
              </a:endParaRPr>
            </a:p>
          </p:txBody>
        </p:sp>
      </p:grpSp>
      <p:graphicFrame>
        <p:nvGraphicFramePr>
          <p:cNvPr id="64526" name="Object 14"/>
          <p:cNvGraphicFramePr>
            <a:graphicFrameLocks noChangeAspect="1"/>
          </p:cNvGraphicFramePr>
          <p:nvPr/>
        </p:nvGraphicFramePr>
        <p:xfrm>
          <a:off x="1905000" y="5759450"/>
          <a:ext cx="969963" cy="954088"/>
        </p:xfrm>
        <a:graphic>
          <a:graphicData uri="http://schemas.openxmlformats.org/presentationml/2006/ole">
            <mc:AlternateContent xmlns:mc="http://schemas.openxmlformats.org/markup-compatibility/2006">
              <mc:Choice xmlns:v="urn:schemas-microsoft-com:vml" Requires="v">
                <p:oleObj spid="_x0000_s3091" name="" r:id="rId1" imgW="568325" imgH="393065" progId="Word.Picture.8">
                  <p:embed/>
                </p:oleObj>
              </mc:Choice>
              <mc:Fallback>
                <p:oleObj name="" r:id="rId1" imgW="568325" imgH="393065" progId="Word.Picture.8">
                  <p:embed/>
                  <p:pic>
                    <p:nvPicPr>
                      <p:cNvPr id="0" name="图片 3090"/>
                      <p:cNvPicPr/>
                      <p:nvPr/>
                    </p:nvPicPr>
                    <p:blipFill>
                      <a:blip r:embed="rId2"/>
                      <a:stretch>
                        <a:fillRect/>
                      </a:stretch>
                    </p:blipFill>
                    <p:spPr>
                      <a:xfrm>
                        <a:off x="1905000" y="5759450"/>
                        <a:ext cx="969963" cy="954088"/>
                      </a:xfrm>
                      <a:prstGeom prst="rect">
                        <a:avLst/>
                      </a:prstGeom>
                      <a:noFill/>
                      <a:ln w="38100">
                        <a:noFill/>
                        <a:miter/>
                      </a:ln>
                    </p:spPr>
                  </p:pic>
                </p:oleObj>
              </mc:Fallback>
            </mc:AlternateContent>
          </a:graphicData>
        </a:graphic>
      </p:graphicFrame>
      <p:grpSp>
        <p:nvGrpSpPr>
          <p:cNvPr id="64527" name="组合 64526"/>
          <p:cNvGrpSpPr/>
          <p:nvPr/>
        </p:nvGrpSpPr>
        <p:grpSpPr>
          <a:xfrm>
            <a:off x="5562600" y="2222500"/>
            <a:ext cx="2284413" cy="1685925"/>
            <a:chOff x="0" y="0"/>
            <a:chExt cx="1439" cy="1061"/>
          </a:xfrm>
        </p:grpSpPr>
        <p:sp>
          <p:nvSpPr>
            <p:cNvPr id="4" name="Text Box 16"/>
            <p:cNvSpPr txBox="1"/>
            <p:nvPr/>
          </p:nvSpPr>
          <p:spPr>
            <a:xfrm>
              <a:off x="0" y="0"/>
              <a:ext cx="960" cy="333"/>
            </a:xfrm>
            <a:prstGeom prst="rect">
              <a:avLst/>
            </a:prstGeom>
            <a:solidFill>
              <a:srgbClr val="FFC000"/>
            </a:solidFill>
            <a:ln w="9525" cap="flat" cmpd="sng">
              <a:solidFill>
                <a:schemeClr val="tx1"/>
              </a:solidFill>
              <a:prstDash val="solid"/>
              <a:miter/>
              <a:headEnd type="none" w="med" len="med"/>
              <a:tailEnd type="none" w="med" len="med"/>
            </a:ln>
          </p:spPr>
          <p:txBody>
            <a:bodyPr anchor="ctr">
              <a:spAutoFit/>
            </a:bodyPr>
            <a:p>
              <a:pPr algn="ctr">
                <a:spcBef>
                  <a:spcPct val="50000"/>
                </a:spcBef>
              </a:pPr>
              <a:r>
                <a:rPr lang="zh-CN" altLang="en-US" sz="2800" b="1" dirty="0">
                  <a:latin typeface="Times New Roman" panose="02020603050405020304" pitchFamily="2" charset="0"/>
                </a:rPr>
                <a:t>学  生</a:t>
              </a:r>
              <a:endParaRPr lang="zh-CN" altLang="en-US" sz="2800" b="1" dirty="0">
                <a:latin typeface="Times New Roman" panose="02020603050405020304" pitchFamily="2" charset="0"/>
              </a:endParaRPr>
            </a:p>
          </p:txBody>
        </p:sp>
        <p:sp>
          <p:nvSpPr>
            <p:cNvPr id="64528" name="Oval 17"/>
            <p:cNvSpPr/>
            <p:nvPr/>
          </p:nvSpPr>
          <p:spPr>
            <a:xfrm>
              <a:off x="595" y="616"/>
              <a:ext cx="844" cy="445"/>
            </a:xfrm>
            <a:prstGeom prst="ellipse">
              <a:avLst/>
            </a:prstGeom>
            <a:solidFill>
              <a:schemeClr val="bg1"/>
            </a:solidFill>
            <a:ln w="9525" cap="flat" cmpd="sng">
              <a:solidFill>
                <a:schemeClr val="tx1"/>
              </a:solidFill>
              <a:prstDash val="solid"/>
              <a:round/>
              <a:headEnd type="none" w="med" len="med"/>
              <a:tailEnd type="none" w="med" len="med"/>
            </a:ln>
          </p:spPr>
          <p:txBody>
            <a:bodyPr anchor="ctr">
              <a:spAutoFit/>
            </a:bodyPr>
            <a:p>
              <a:pPr algn="ctr">
                <a:spcBef>
                  <a:spcPct val="50000"/>
                </a:spcBef>
              </a:pPr>
              <a:r>
                <a:rPr lang="zh-CN" altLang="en-US" sz="2800" b="1" dirty="0">
                  <a:latin typeface="Times New Roman" panose="02020603050405020304" pitchFamily="2" charset="0"/>
                </a:rPr>
                <a:t>姓名</a:t>
              </a:r>
              <a:endParaRPr lang="zh-CN" altLang="en-US" sz="2800" b="1" dirty="0">
                <a:latin typeface="Times New Roman" panose="02020603050405020304" pitchFamily="2" charset="0"/>
              </a:endParaRPr>
            </a:p>
          </p:txBody>
        </p:sp>
        <p:sp>
          <p:nvSpPr>
            <p:cNvPr id="64529" name="Line 18"/>
            <p:cNvSpPr/>
            <p:nvPr/>
          </p:nvSpPr>
          <p:spPr>
            <a:xfrm>
              <a:off x="480" y="336"/>
              <a:ext cx="528" cy="288"/>
            </a:xfrm>
            <a:prstGeom prst="line">
              <a:avLst/>
            </a:prstGeom>
            <a:ln w="25400" cap="flat" cmpd="sng">
              <a:solidFill>
                <a:schemeClr val="tx1"/>
              </a:solidFill>
              <a:prstDash val="solid"/>
              <a:round/>
              <a:headEnd type="none" w="med" len="med"/>
              <a:tailEnd type="none" w="med" len="med"/>
            </a:ln>
          </p:spPr>
        </p:sp>
      </p:grpSp>
      <p:graphicFrame>
        <p:nvGraphicFramePr>
          <p:cNvPr id="64531" name="Object 24"/>
          <p:cNvGraphicFramePr>
            <a:graphicFrameLocks noChangeAspect="1"/>
          </p:cNvGraphicFramePr>
          <p:nvPr/>
        </p:nvGraphicFramePr>
        <p:xfrm>
          <a:off x="5715000" y="5570538"/>
          <a:ext cx="1219200" cy="1408112"/>
        </p:xfrm>
        <a:graphic>
          <a:graphicData uri="http://schemas.openxmlformats.org/presentationml/2006/ole">
            <mc:AlternateContent xmlns:mc="http://schemas.openxmlformats.org/markup-compatibility/2006">
              <mc:Choice xmlns:v="urn:schemas-microsoft-com:vml" Requires="v">
                <p:oleObj spid="_x0000_s3092" name="" r:id="rId3" imgW="568325" imgH="393065" progId="Word.Picture.8">
                  <p:embed/>
                </p:oleObj>
              </mc:Choice>
              <mc:Fallback>
                <p:oleObj name="" r:id="rId3" imgW="568325" imgH="393065" progId="Word.Picture.8">
                  <p:embed/>
                  <p:pic>
                    <p:nvPicPr>
                      <p:cNvPr id="0" name="图片 3091"/>
                      <p:cNvPicPr/>
                      <p:nvPr/>
                    </p:nvPicPr>
                    <p:blipFill>
                      <a:blip r:embed="rId4"/>
                      <a:stretch>
                        <a:fillRect/>
                      </a:stretch>
                    </p:blipFill>
                    <p:spPr>
                      <a:xfrm>
                        <a:off x="5715000" y="5570538"/>
                        <a:ext cx="1219200" cy="1408112"/>
                      </a:xfrm>
                      <a:prstGeom prst="rect">
                        <a:avLst/>
                      </a:prstGeom>
                      <a:noFill/>
                      <a:ln w="38100">
                        <a:noFill/>
                        <a:miter/>
                      </a:ln>
                    </p:spPr>
                  </p:pic>
                </p:oleObj>
              </mc:Fallback>
            </mc:AlternateContent>
          </a:graphicData>
        </a:graphic>
      </p:graphicFrame>
      <p:grpSp>
        <p:nvGrpSpPr>
          <p:cNvPr id="64532" name="组合 64531"/>
          <p:cNvGrpSpPr/>
          <p:nvPr/>
        </p:nvGrpSpPr>
        <p:grpSpPr>
          <a:xfrm>
            <a:off x="4876800" y="3200400"/>
            <a:ext cx="3810000" cy="2619375"/>
            <a:chOff x="0" y="0"/>
            <a:chExt cx="2400" cy="1650"/>
          </a:xfrm>
        </p:grpSpPr>
        <p:sp>
          <p:nvSpPr>
            <p:cNvPr id="5" name="Text Box 21"/>
            <p:cNvSpPr txBox="1"/>
            <p:nvPr/>
          </p:nvSpPr>
          <p:spPr>
            <a:xfrm>
              <a:off x="432" y="731"/>
              <a:ext cx="960" cy="333"/>
            </a:xfrm>
            <a:prstGeom prst="rect">
              <a:avLst/>
            </a:prstGeom>
            <a:solidFill>
              <a:srgbClr val="FFC000"/>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教  师</a:t>
              </a:r>
              <a:endParaRPr lang="zh-CN" altLang="en-US" sz="2800" b="1" dirty="0">
                <a:latin typeface="Times New Roman" panose="02020603050405020304" pitchFamily="2" charset="0"/>
              </a:endParaRPr>
            </a:p>
          </p:txBody>
        </p:sp>
        <p:sp>
          <p:nvSpPr>
            <p:cNvPr id="64533" name="Line 22"/>
            <p:cNvSpPr/>
            <p:nvPr/>
          </p:nvSpPr>
          <p:spPr>
            <a:xfrm flipH="1" flipV="1">
              <a:off x="528" y="440"/>
              <a:ext cx="384" cy="288"/>
            </a:xfrm>
            <a:prstGeom prst="line">
              <a:avLst/>
            </a:prstGeom>
            <a:ln w="25400" cap="flat" cmpd="sng">
              <a:solidFill>
                <a:schemeClr val="tx1"/>
              </a:solidFill>
              <a:prstDash val="solid"/>
              <a:round/>
              <a:headEnd type="none" w="med" len="med"/>
              <a:tailEnd type="none" w="med" len="med"/>
            </a:ln>
          </p:spPr>
        </p:sp>
        <p:sp>
          <p:nvSpPr>
            <p:cNvPr id="64534" name="Text Box 23"/>
            <p:cNvSpPr txBox="1"/>
            <p:nvPr/>
          </p:nvSpPr>
          <p:spPr>
            <a:xfrm>
              <a:off x="0" y="1054"/>
              <a:ext cx="2400" cy="596"/>
            </a:xfrm>
            <a:prstGeom prst="rect">
              <a:avLst/>
            </a:prstGeom>
            <a:noFill/>
            <a:ln w="9525">
              <a:noFill/>
            </a:ln>
          </p:spPr>
          <p:txBody>
            <a:bodyPr anchor="t">
              <a:spAutoFit/>
            </a:bodyPr>
            <a:p>
              <a:pPr algn="ctr">
                <a:spcBef>
                  <a:spcPct val="50000"/>
                </a:spcBef>
              </a:pPr>
              <a:r>
                <a:rPr lang="zh-CN" altLang="en-US" sz="2800" b="1" dirty="0">
                  <a:latin typeface="Times New Roman" panose="02020603050405020304" pitchFamily="2" charset="0"/>
                </a:rPr>
                <a:t>学生与教师分别拥有自己的‘姓名’属性</a:t>
              </a:r>
              <a:r>
                <a:rPr lang="en-US" altLang="x-none" sz="2800" b="1" dirty="0">
                  <a:latin typeface="Times New Roman" panose="02020603050405020304" pitchFamily="2" charset="0"/>
                </a:rPr>
                <a:t>!</a:t>
              </a:r>
              <a:endParaRPr lang="en-US" altLang="x-none" sz="2800" b="1" dirty="0">
                <a:latin typeface="Times New Roman" panose="02020603050405020304" pitchFamily="2" charset="0"/>
              </a:endParaRPr>
            </a:p>
          </p:txBody>
        </p:sp>
        <p:sp>
          <p:nvSpPr>
            <p:cNvPr id="64535" name="Oval 25"/>
            <p:cNvSpPr/>
            <p:nvPr/>
          </p:nvSpPr>
          <p:spPr>
            <a:xfrm>
              <a:off x="19" y="0"/>
              <a:ext cx="844" cy="445"/>
            </a:xfrm>
            <a:prstGeom prst="ellipse">
              <a:avLst/>
            </a:prstGeom>
            <a:solidFill>
              <a:schemeClr val="bg1"/>
            </a:solidFill>
            <a:ln w="9525" cap="flat" cmpd="sng">
              <a:solidFill>
                <a:schemeClr val="tx1"/>
              </a:solidFill>
              <a:prstDash val="solid"/>
              <a:round/>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姓名</a:t>
              </a:r>
              <a:endParaRPr lang="zh-CN" altLang="en-US" sz="2800" b="1" dirty="0">
                <a:latin typeface="Times New Roman" panose="02020603050405020304" pitchFamily="2" charset="0"/>
              </a:endParaRPr>
            </a:p>
          </p:txBody>
        </p:sp>
      </p:grpSp>
      <p:sp>
        <p:nvSpPr>
          <p:cNvPr id="64537" name="Line 28"/>
          <p:cNvSpPr/>
          <p:nvPr/>
        </p:nvSpPr>
        <p:spPr>
          <a:xfrm>
            <a:off x="4419600" y="2222500"/>
            <a:ext cx="0" cy="3657600"/>
          </a:xfrm>
          <a:prstGeom prst="line">
            <a:avLst/>
          </a:prstGeom>
          <a:ln w="63500" cap="rnd" cmpd="sng">
            <a:solidFill>
              <a:schemeClr val="bg2"/>
            </a:solidFill>
            <a:prstDash val="sysDot"/>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4522"/>
                                        </p:tgtEl>
                                        <p:attrNameLst>
                                          <p:attrName>style.visibility</p:attrName>
                                        </p:attrNameLst>
                                      </p:cBhvr>
                                      <p:to>
                                        <p:strVal val="visible"/>
                                      </p:to>
                                    </p:set>
                                    <p:animEffect transition="in" filter="blinds(horizontal)">
                                      <p:cBhvr>
                                        <p:cTn id="11" dur="500"/>
                                        <p:tgtEl>
                                          <p:spTgt spid="6452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4526"/>
                                        </p:tgtEl>
                                        <p:attrNameLst>
                                          <p:attrName>style.visibility</p:attrName>
                                        </p:attrNameLst>
                                      </p:cBhvr>
                                      <p:to>
                                        <p:strVal val="visible"/>
                                      </p:to>
                                    </p:set>
                                    <p:animEffect transition="in" filter="blinds(horizontal)">
                                      <p:cBhvr>
                                        <p:cTn id="16" dur="500"/>
                                        <p:tgtEl>
                                          <p:spTgt spid="645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4537"/>
                                        </p:tgtEl>
                                        <p:attrNameLst>
                                          <p:attrName>style.visibility</p:attrName>
                                        </p:attrNameLst>
                                      </p:cBhvr>
                                      <p:to>
                                        <p:strVal val="visible"/>
                                      </p:to>
                                    </p:se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64527"/>
                                        </p:tgtEl>
                                        <p:attrNameLst>
                                          <p:attrName>style.visibility</p:attrName>
                                        </p:attrNameLst>
                                      </p:cBhvr>
                                      <p:to>
                                        <p:strVal val="visible"/>
                                      </p:to>
                                    </p:set>
                                    <p:animEffect transition="in" filter="blinds(horizontal)">
                                      <p:cBhvr>
                                        <p:cTn id="24" dur="500"/>
                                        <p:tgtEl>
                                          <p:spTgt spid="64527"/>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64532"/>
                                        </p:tgtEl>
                                        <p:attrNameLst>
                                          <p:attrName>style.visibility</p:attrName>
                                        </p:attrNameLst>
                                      </p:cBhvr>
                                      <p:to>
                                        <p:strVal val="visible"/>
                                      </p:to>
                                    </p:set>
                                    <p:animEffect transition="in" filter="blinds(horizontal)">
                                      <p:cBhvr>
                                        <p:cTn id="28" dur="500"/>
                                        <p:tgtEl>
                                          <p:spTgt spid="6453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531"/>
                                        </p:tgtEl>
                                        <p:attrNameLst>
                                          <p:attrName>style.visibility</p:attrName>
                                        </p:attrNameLst>
                                      </p:cBhvr>
                                      <p:to>
                                        <p:strVal val="visible"/>
                                      </p:to>
                                    </p:set>
                                    <p:animEffect transition="in" filter="blinds(horizontal)">
                                      <p:cBhvr>
                                        <p:cTn id="33" dur="500"/>
                                        <p:tgtEl>
                                          <p:spTgt spid="64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5538"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5540"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4"/>
          <p:cNvSpPr/>
          <p:nvPr/>
        </p:nvSpPr>
        <p:spPr>
          <a:xfrm>
            <a:off x="685800" y="949325"/>
            <a:ext cx="7772400" cy="1600200"/>
          </a:xfrm>
          <a:prstGeom prst="rect">
            <a:avLst/>
          </a:prstGeom>
          <a:noFill/>
          <a:ln w="9525">
            <a:noFill/>
          </a:ln>
        </p:spPr>
        <p:txBody>
          <a:bodyPr anchor="t"/>
          <a:p>
            <a:pPr marL="342900" indent="-342900">
              <a:lnSpc>
                <a:spcPct val="110000"/>
              </a:lnSpc>
              <a:spcBef>
                <a:spcPct val="20000"/>
              </a:spcBef>
              <a:buClr>
                <a:schemeClr val="tx1"/>
              </a:buClr>
              <a:buChar char="–"/>
            </a:pPr>
            <a:r>
              <a:rPr lang="zh-CN" altLang="en-US" sz="2800" b="1" dirty="0">
                <a:solidFill>
                  <a:schemeClr val="accent2"/>
                </a:solidFill>
                <a:latin typeface="宋体" panose="02010600030101010101" pitchFamily="2" charset="-122"/>
              </a:rPr>
              <a:t>实体集与联系间的连接关系</a:t>
            </a:r>
            <a:r>
              <a:rPr lang="en-US" altLang="x-none" sz="2800" b="1" dirty="0">
                <a:solidFill>
                  <a:schemeClr val="accent2"/>
                </a:solidFill>
                <a:latin typeface="宋体" panose="02010600030101010101" pitchFamily="2" charset="-122"/>
              </a:rPr>
              <a:t>E-R</a:t>
            </a:r>
            <a:r>
              <a:rPr lang="zh-CN" altLang="en-US" sz="2800" b="1" dirty="0">
                <a:solidFill>
                  <a:schemeClr val="accent2"/>
                </a:solidFill>
                <a:latin typeface="宋体" panose="02010600030101010101" pitchFamily="2" charset="-122"/>
              </a:rPr>
              <a:t>图</a:t>
            </a:r>
            <a:endParaRPr lang="zh-CN" altLang="en-US" sz="2800" b="1" dirty="0">
              <a:solidFill>
                <a:schemeClr val="accent2"/>
              </a:solidFill>
              <a:latin typeface="宋体" panose="02010600030101010101" pitchFamily="2" charset="-122"/>
            </a:endParaRPr>
          </a:p>
          <a:p>
            <a:pPr marL="742950" lvl="1" indent="-285750" algn="l" eaLnBrk="1" hangingPunct="1">
              <a:lnSpc>
                <a:spcPct val="110000"/>
              </a:lnSpc>
              <a:spcBef>
                <a:spcPct val="20000"/>
              </a:spcBef>
              <a:buClr>
                <a:schemeClr val="tx1"/>
              </a:buClr>
              <a:buFont typeface="Wingdings" panose="05000000000000000000" pitchFamily="2" charset="2"/>
              <a:buChar char="§"/>
            </a:pPr>
            <a:r>
              <a:rPr lang="zh-CN" altLang="en-US" sz="2800" b="1" dirty="0">
                <a:latin typeface="宋体" panose="02010600030101010101" pitchFamily="2" charset="-122"/>
              </a:rPr>
              <a:t>实体集</a:t>
            </a:r>
            <a:r>
              <a:rPr lang="en-US" altLang="x-none" sz="2800" b="1" dirty="0">
                <a:latin typeface="Times New Roman" panose="02020603050405020304" pitchFamily="2" charset="0"/>
              </a:rPr>
              <a:t>student</a:t>
            </a:r>
            <a:r>
              <a:rPr lang="zh-CN" altLang="en-US" sz="2800" b="1" dirty="0">
                <a:latin typeface="Times New Roman" panose="02020603050405020304" pitchFamily="2" charset="0"/>
              </a:rPr>
              <a:t>与</a:t>
            </a:r>
            <a:r>
              <a:rPr lang="zh-CN" altLang="en-US" sz="2800" b="1" dirty="0">
                <a:latin typeface="宋体" panose="02010600030101010101" pitchFamily="2" charset="-122"/>
              </a:rPr>
              <a:t>联系</a:t>
            </a:r>
            <a:r>
              <a:rPr lang="en-US" altLang="x-none" sz="2800" b="1" dirty="0">
                <a:latin typeface="Times New Roman" panose="02020603050405020304" pitchFamily="2" charset="0"/>
              </a:rPr>
              <a:t>SC</a:t>
            </a:r>
            <a:endParaRPr lang="en-US" altLang="x-none" sz="2800" b="1" dirty="0">
              <a:latin typeface="Times New Roman" panose="02020603050405020304" pitchFamily="2" charset="0"/>
            </a:endParaRPr>
          </a:p>
          <a:p>
            <a:pPr marL="742950" lvl="1" indent="-285750" algn="l" eaLnBrk="1" hangingPunct="1">
              <a:lnSpc>
                <a:spcPct val="110000"/>
              </a:lnSpc>
              <a:spcBef>
                <a:spcPct val="20000"/>
              </a:spcBef>
              <a:buClr>
                <a:schemeClr val="tx1"/>
              </a:buClr>
              <a:buFont typeface="Wingdings" panose="05000000000000000000" pitchFamily="2" charset="2"/>
              <a:buChar char="§"/>
            </a:pPr>
            <a:r>
              <a:rPr lang="zh-CN" altLang="en-US" sz="2800" b="1" dirty="0">
                <a:latin typeface="宋体" panose="02010600030101010101" pitchFamily="2" charset="-122"/>
              </a:rPr>
              <a:t>实体集</a:t>
            </a:r>
            <a:r>
              <a:rPr lang="en-US" altLang="x-none" sz="2800" b="1" dirty="0">
                <a:latin typeface="Times New Roman" panose="02020603050405020304" pitchFamily="2" charset="0"/>
              </a:rPr>
              <a:t>course</a:t>
            </a:r>
            <a:r>
              <a:rPr lang="zh-CN" altLang="en-US" sz="2800" b="1" dirty="0">
                <a:latin typeface="宋体" panose="02010600030101010101" pitchFamily="2" charset="-122"/>
              </a:rPr>
              <a:t>与联系</a:t>
            </a:r>
            <a:r>
              <a:rPr lang="en-US" altLang="x-none" sz="2800" b="1" dirty="0">
                <a:latin typeface="Times New Roman" panose="02020603050405020304" pitchFamily="2" charset="0"/>
              </a:rPr>
              <a:t>SC</a:t>
            </a:r>
            <a:endParaRPr lang="zh-CN" altLang="en-US" sz="2800" b="1" dirty="0">
              <a:solidFill>
                <a:schemeClr val="accent2"/>
              </a:solidFill>
              <a:latin typeface="宋体" panose="02010600030101010101" pitchFamily="2" charset="-122"/>
            </a:endParaRPr>
          </a:p>
        </p:txBody>
      </p:sp>
      <p:grpSp>
        <p:nvGrpSpPr>
          <p:cNvPr id="65541" name="组合 65541"/>
          <p:cNvGrpSpPr/>
          <p:nvPr/>
        </p:nvGrpSpPr>
        <p:grpSpPr>
          <a:xfrm>
            <a:off x="1600200" y="2778125"/>
            <a:ext cx="6629400" cy="1066800"/>
            <a:chOff x="0" y="0"/>
            <a:chExt cx="4176" cy="672"/>
          </a:xfrm>
        </p:grpSpPr>
        <p:sp>
          <p:nvSpPr>
            <p:cNvPr id="65542" name="Text Box 19"/>
            <p:cNvSpPr txBox="1"/>
            <p:nvPr/>
          </p:nvSpPr>
          <p:spPr>
            <a:xfrm>
              <a:off x="0" y="144"/>
              <a:ext cx="1022" cy="43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en-US" altLang="x-none" sz="2800" b="1" dirty="0">
                  <a:latin typeface="Arial" panose="020B0604020202020204" pitchFamily="34" charset="0"/>
                </a:rPr>
                <a:t>student</a:t>
              </a:r>
              <a:endParaRPr lang="en-US" altLang="x-none" sz="2800" b="1" dirty="0">
                <a:latin typeface="Arial" panose="020B0604020202020204" pitchFamily="34" charset="0"/>
              </a:endParaRPr>
            </a:p>
          </p:txBody>
        </p:sp>
        <p:sp>
          <p:nvSpPr>
            <p:cNvPr id="65543" name="AutoShape 20"/>
            <p:cNvSpPr/>
            <p:nvPr/>
          </p:nvSpPr>
          <p:spPr>
            <a:xfrm>
              <a:off x="1601" y="0"/>
              <a:ext cx="1042" cy="672"/>
            </a:xfrm>
            <a:prstGeom prst="diamond">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en-US" altLang="x-none" sz="2800" b="1" dirty="0">
                  <a:latin typeface="Arial" panose="020B0604020202020204" pitchFamily="34" charset="0"/>
                </a:rPr>
                <a:t>SC</a:t>
              </a:r>
              <a:endParaRPr lang="en-US" altLang="x-none" sz="2800" b="1" dirty="0">
                <a:latin typeface="Arial" panose="020B0604020202020204" pitchFamily="34" charset="0"/>
              </a:endParaRPr>
            </a:p>
          </p:txBody>
        </p:sp>
        <p:sp>
          <p:nvSpPr>
            <p:cNvPr id="65544" name="Text Box 21"/>
            <p:cNvSpPr txBox="1"/>
            <p:nvPr/>
          </p:nvSpPr>
          <p:spPr>
            <a:xfrm>
              <a:off x="3216" y="144"/>
              <a:ext cx="960" cy="40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en-US" altLang="x-none" sz="2800" b="1" dirty="0">
                  <a:latin typeface="Arial" panose="020B0604020202020204" pitchFamily="34" charset="0"/>
                </a:rPr>
                <a:t>course</a:t>
              </a:r>
              <a:endParaRPr lang="en-US" altLang="x-none" sz="2800" b="1" dirty="0">
                <a:latin typeface="Arial" panose="020B0604020202020204" pitchFamily="34" charset="0"/>
              </a:endParaRPr>
            </a:p>
          </p:txBody>
        </p:sp>
        <p:sp>
          <p:nvSpPr>
            <p:cNvPr id="65545" name="Line 22"/>
            <p:cNvSpPr/>
            <p:nvPr/>
          </p:nvSpPr>
          <p:spPr>
            <a:xfrm>
              <a:off x="1022" y="336"/>
              <a:ext cx="579" cy="0"/>
            </a:xfrm>
            <a:prstGeom prst="line">
              <a:avLst/>
            </a:prstGeom>
            <a:ln w="9525" cap="flat" cmpd="sng">
              <a:solidFill>
                <a:srgbClr val="000000"/>
              </a:solidFill>
              <a:prstDash val="solid"/>
              <a:round/>
              <a:headEnd type="none" w="med" len="med"/>
              <a:tailEnd type="none" w="med" len="med"/>
            </a:ln>
          </p:spPr>
        </p:sp>
        <p:sp>
          <p:nvSpPr>
            <p:cNvPr id="65546" name="Line 23"/>
            <p:cNvSpPr/>
            <p:nvPr/>
          </p:nvSpPr>
          <p:spPr>
            <a:xfrm>
              <a:off x="2643" y="336"/>
              <a:ext cx="579" cy="0"/>
            </a:xfrm>
            <a:prstGeom prst="line">
              <a:avLst/>
            </a:prstGeom>
            <a:ln w="9525" cap="flat" cmpd="sng">
              <a:solidFill>
                <a:srgbClr val="000000"/>
              </a:solidFill>
              <a:prstDash val="solid"/>
              <a:round/>
              <a:headEnd type="none" w="med" len="med"/>
              <a:tailEnd type="none" w="med" len="med"/>
            </a:ln>
          </p:spPr>
        </p:sp>
      </p:grpSp>
      <p:grpSp>
        <p:nvGrpSpPr>
          <p:cNvPr id="65548" name="组合 65547"/>
          <p:cNvGrpSpPr/>
          <p:nvPr/>
        </p:nvGrpSpPr>
        <p:grpSpPr>
          <a:xfrm>
            <a:off x="3505200" y="3267075"/>
            <a:ext cx="2895600" cy="425450"/>
            <a:chOff x="0" y="0"/>
            <a:chExt cx="1824" cy="269"/>
          </a:xfrm>
        </p:grpSpPr>
        <p:sp>
          <p:nvSpPr>
            <p:cNvPr id="3" name="Text Box 25"/>
            <p:cNvSpPr txBox="1"/>
            <p:nvPr/>
          </p:nvSpPr>
          <p:spPr>
            <a:xfrm>
              <a:off x="0" y="0"/>
              <a:ext cx="288" cy="269"/>
            </a:xfrm>
            <a:prstGeom prst="rect">
              <a:avLst/>
            </a:prstGeom>
            <a:noFill/>
            <a:ln w="9525">
              <a:noFill/>
            </a:ln>
          </p:spPr>
          <p:txBody>
            <a:bodyPr lIns="0" tIns="0" rIns="0" bIns="0" anchor="t">
              <a:spAutoFit/>
            </a:bodyPr>
            <a:p>
              <a:pPr algn="ctr">
                <a:spcBef>
                  <a:spcPct val="50000"/>
                </a:spcBef>
              </a:pPr>
              <a:r>
                <a:rPr lang="en-US" altLang="x-none" sz="2800" b="1" dirty="0">
                  <a:solidFill>
                    <a:srgbClr val="FF0000"/>
                  </a:solidFill>
                  <a:latin typeface="Arial" panose="020B0604020202020204" pitchFamily="34" charset="0"/>
                </a:rPr>
                <a:t>n</a:t>
              </a:r>
              <a:endParaRPr lang="en-US" altLang="x-none" sz="2800" b="1" dirty="0">
                <a:solidFill>
                  <a:srgbClr val="FF0000"/>
                </a:solidFill>
                <a:latin typeface="Arial" panose="020B0604020202020204" pitchFamily="34" charset="0"/>
              </a:endParaRPr>
            </a:p>
          </p:txBody>
        </p:sp>
        <p:sp>
          <p:nvSpPr>
            <p:cNvPr id="65549" name="Text Box 26"/>
            <p:cNvSpPr txBox="1"/>
            <p:nvPr/>
          </p:nvSpPr>
          <p:spPr>
            <a:xfrm>
              <a:off x="1536" y="0"/>
              <a:ext cx="288" cy="269"/>
            </a:xfrm>
            <a:prstGeom prst="rect">
              <a:avLst/>
            </a:prstGeom>
            <a:noFill/>
            <a:ln w="9525">
              <a:noFill/>
            </a:ln>
          </p:spPr>
          <p:txBody>
            <a:bodyPr lIns="0" tIns="0" rIns="0" bIns="0" anchor="t">
              <a:spAutoFit/>
            </a:bodyPr>
            <a:p>
              <a:pPr algn="ctr">
                <a:spcBef>
                  <a:spcPct val="50000"/>
                </a:spcBef>
              </a:pPr>
              <a:r>
                <a:rPr lang="en-US" altLang="x-none" sz="2800" b="1" dirty="0">
                  <a:solidFill>
                    <a:srgbClr val="FF0000"/>
                  </a:solidFill>
                  <a:latin typeface="Arial" panose="020B0604020202020204" pitchFamily="34" charset="0"/>
                </a:rPr>
                <a:t>m</a:t>
              </a:r>
              <a:endParaRPr lang="en-US" altLang="x-none" sz="2800" b="1" dirty="0">
                <a:solidFill>
                  <a:srgbClr val="FF0000"/>
                </a:solidFill>
                <a:latin typeface="Arial" panose="020B0604020202020204" pitchFamily="34" charset="0"/>
              </a:endParaRPr>
            </a:p>
          </p:txBody>
        </p:sp>
      </p:grpSp>
      <p:sp>
        <p:nvSpPr>
          <p:cNvPr id="65551" name="Rectangle 28"/>
          <p:cNvSpPr/>
          <p:nvPr/>
        </p:nvSpPr>
        <p:spPr>
          <a:xfrm>
            <a:off x="685800" y="4302125"/>
            <a:ext cx="7772400" cy="14478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sz="2800" b="1" dirty="0">
                <a:solidFill>
                  <a:schemeClr val="accent2"/>
                </a:solidFill>
                <a:latin typeface="宋体" panose="02010600030101010101" pitchFamily="2" charset="-122"/>
              </a:rPr>
              <a:t>【</a:t>
            </a:r>
            <a:r>
              <a:rPr lang="zh-CN" altLang="en-US" sz="2800" b="1" dirty="0">
                <a:solidFill>
                  <a:srgbClr val="FF0000"/>
                </a:solidFill>
                <a:latin typeface="宋体" panose="02010600030101010101" pitchFamily="2" charset="-122"/>
              </a:rPr>
              <a:t>注</a:t>
            </a:r>
            <a:r>
              <a:rPr lang="en-US" altLang="x-none" sz="2800" b="1" dirty="0">
                <a:solidFill>
                  <a:schemeClr val="accent2"/>
                </a:solidFill>
                <a:latin typeface="宋体" panose="02010600030101010101" pitchFamily="2" charset="-122"/>
              </a:rPr>
              <a:t>】</a:t>
            </a:r>
            <a:r>
              <a:rPr lang="zh-CN" altLang="en-US" sz="2800" b="1" dirty="0">
                <a:solidFill>
                  <a:schemeClr val="accent2"/>
                </a:solidFill>
                <a:latin typeface="宋体" panose="02010600030101010101" pitchFamily="2" charset="-122"/>
              </a:rPr>
              <a:t>为了刻划实体间的函数对应关系，必须在线段边上用</a:t>
            </a:r>
            <a:r>
              <a:rPr lang="zh-CN" altLang="en-US" sz="2800" b="1" dirty="0">
                <a:solidFill>
                  <a:schemeClr val="accent2"/>
                </a:solidFill>
                <a:latin typeface="Times New Roman" panose="02020603050405020304" pitchFamily="2" charset="0"/>
              </a:rPr>
              <a:t>1</a:t>
            </a:r>
            <a:r>
              <a:rPr lang="zh-CN" altLang="en-US" sz="2800" b="1" dirty="0">
                <a:solidFill>
                  <a:schemeClr val="accent2"/>
                </a:solidFill>
                <a:latin typeface="宋体" panose="02010600030101010101" pitchFamily="2" charset="-122"/>
              </a:rPr>
              <a:t>:</a:t>
            </a:r>
            <a:r>
              <a:rPr lang="zh-CN" altLang="en-US" sz="2800" b="1" dirty="0">
                <a:solidFill>
                  <a:schemeClr val="accent2"/>
                </a:solidFill>
                <a:latin typeface="Times New Roman" panose="02020603050405020304" pitchFamily="2" charset="0"/>
              </a:rPr>
              <a:t>1（一对一）</a:t>
            </a:r>
            <a:r>
              <a:rPr lang="zh-CN" altLang="en-US" sz="2800" b="1" dirty="0">
                <a:solidFill>
                  <a:schemeClr val="accent2"/>
                </a:solidFill>
                <a:latin typeface="宋体" panose="02010600030101010101" pitchFamily="2" charset="-122"/>
              </a:rPr>
              <a:t>，</a:t>
            </a:r>
            <a:r>
              <a:rPr lang="zh-CN" altLang="en-US" sz="2800" b="1" dirty="0">
                <a:solidFill>
                  <a:schemeClr val="accent2"/>
                </a:solidFill>
                <a:latin typeface="Times New Roman" panose="02020603050405020304" pitchFamily="2" charset="0"/>
              </a:rPr>
              <a:t>1</a:t>
            </a:r>
            <a:r>
              <a:rPr lang="zh-CN" altLang="en-US" sz="2800" b="1" dirty="0">
                <a:solidFill>
                  <a:schemeClr val="accent2"/>
                </a:solidFill>
                <a:latin typeface="宋体" panose="02010600030101010101" pitchFamily="2" charset="-122"/>
              </a:rPr>
              <a:t>:</a:t>
            </a:r>
            <a:r>
              <a:rPr lang="en-US" altLang="x-none" sz="2800" b="1" dirty="0">
                <a:solidFill>
                  <a:schemeClr val="accent2"/>
                </a:solidFill>
                <a:latin typeface="Times New Roman" panose="02020603050405020304" pitchFamily="2" charset="0"/>
              </a:rPr>
              <a:t>n（</a:t>
            </a:r>
            <a:r>
              <a:rPr lang="zh-CN" altLang="en-US" sz="2800" b="1" dirty="0">
                <a:solidFill>
                  <a:schemeClr val="accent2"/>
                </a:solidFill>
                <a:latin typeface="Times New Roman" panose="02020603050405020304" pitchFamily="2" charset="0"/>
              </a:rPr>
              <a:t>一对多）</a:t>
            </a:r>
            <a:r>
              <a:rPr lang="zh-CN" altLang="en-US" sz="2800" b="1" dirty="0">
                <a:solidFill>
                  <a:schemeClr val="accent2"/>
                </a:solidFill>
                <a:latin typeface="宋体" panose="02010600030101010101" pitchFamily="2" charset="-122"/>
              </a:rPr>
              <a:t>，</a:t>
            </a:r>
            <a:r>
              <a:rPr lang="en-US" altLang="x-none" sz="2800" b="1" dirty="0">
                <a:solidFill>
                  <a:schemeClr val="accent2"/>
                </a:solidFill>
                <a:latin typeface="Times New Roman" panose="02020603050405020304" pitchFamily="2" charset="0"/>
              </a:rPr>
              <a:t>n</a:t>
            </a:r>
            <a:r>
              <a:rPr lang="en-US" altLang="x-none" sz="2800" b="1" dirty="0">
                <a:solidFill>
                  <a:schemeClr val="accent2"/>
                </a:solidFill>
                <a:latin typeface="宋体" panose="02010600030101010101" pitchFamily="2" charset="-122"/>
              </a:rPr>
              <a:t>:</a:t>
            </a:r>
            <a:r>
              <a:rPr lang="en-US" altLang="x-none" sz="2800" b="1" dirty="0">
                <a:solidFill>
                  <a:schemeClr val="accent2"/>
                </a:solidFill>
                <a:latin typeface="Times New Roman" panose="02020603050405020304" pitchFamily="2" charset="0"/>
              </a:rPr>
              <a:t>m（</a:t>
            </a:r>
            <a:r>
              <a:rPr lang="zh-CN" altLang="en-US" sz="2800" b="1" dirty="0">
                <a:solidFill>
                  <a:schemeClr val="accent2"/>
                </a:solidFill>
                <a:latin typeface="Times New Roman" panose="02020603050405020304" pitchFamily="2" charset="0"/>
              </a:rPr>
              <a:t>多对多）</a:t>
            </a:r>
            <a:r>
              <a:rPr lang="zh-CN" altLang="en-US" sz="2800" b="1" dirty="0">
                <a:solidFill>
                  <a:schemeClr val="accent2"/>
                </a:solidFill>
                <a:latin typeface="宋体" panose="02010600030101010101" pitchFamily="2" charset="-122"/>
              </a:rPr>
              <a:t>等注明</a:t>
            </a:r>
            <a:endParaRPr lang="zh-CN" altLang="en-US" sz="2800" b="1" dirty="0">
              <a:solidFill>
                <a:schemeClr val="accent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51"/>
                                        </p:tgtEl>
                                        <p:attrNameLst>
                                          <p:attrName>style.visibility</p:attrName>
                                        </p:attrNameLst>
                                      </p:cBhvr>
                                      <p:to>
                                        <p:strVal val="visible"/>
                                      </p:to>
                                    </p:set>
                                    <p:anim calcmode="lin" valueType="num">
                                      <p:cBhvr additive="base">
                                        <p:cTn id="7" dur="500" fill="hold"/>
                                        <p:tgtEl>
                                          <p:spTgt spid="65551"/>
                                        </p:tgtEl>
                                        <p:attrNameLst>
                                          <p:attrName>ppt_x</p:attrName>
                                        </p:attrNameLst>
                                      </p:cBhvr>
                                      <p:tavLst>
                                        <p:tav tm="0">
                                          <p:val>
                                            <p:strVal val="#ppt_x"/>
                                          </p:val>
                                        </p:tav>
                                        <p:tav tm="100000">
                                          <p:val>
                                            <p:strVal val="#ppt_x"/>
                                          </p:val>
                                        </p:tav>
                                      </p:tavLst>
                                    </p:anim>
                                    <p:anim calcmode="lin" valueType="num">
                                      <p:cBhvr additive="base">
                                        <p:cTn id="8" dur="500" fill="hold"/>
                                        <p:tgtEl>
                                          <p:spTgt spid="655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1026"/>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6563" name="Rectangle 1027"/>
          <p:cNvSpPr>
            <a:spLocks noGrp="1"/>
          </p:cNvSpPr>
          <p:nvPr>
            <p:ph idx="4294967295"/>
          </p:nvPr>
        </p:nvSpPr>
        <p:spPr/>
        <p:txBody>
          <a:bodyPr wrap="square" anchor="t"/>
          <a:p>
            <a:pPr eaLnBrk="1" hangingPunct="1">
              <a:lnSpc>
                <a:spcPct val="115000"/>
              </a:lnSpc>
              <a:spcBef>
                <a:spcPts val="50"/>
              </a:spcBef>
            </a:pPr>
            <a:r>
              <a:rPr lang="zh-CN" altLang="en-US" sz="2800" dirty="0"/>
              <a:t>一个联系可以与一个或多个实体集相关，每个实体集也可以与一个或多个联系相关。</a:t>
            </a:r>
            <a:endParaRPr lang="zh-CN" altLang="en-US" sz="2800" dirty="0"/>
          </a:p>
          <a:p>
            <a:pPr eaLnBrk="1" hangingPunct="1">
              <a:lnSpc>
                <a:spcPct val="115000"/>
              </a:lnSpc>
              <a:spcBef>
                <a:spcPts val="50"/>
              </a:spcBef>
            </a:pPr>
            <a:endParaRPr lang="zh-CN" altLang="en-US" sz="1400" dirty="0"/>
          </a:p>
          <a:p>
            <a:pPr eaLnBrk="1" hangingPunct="1">
              <a:lnSpc>
                <a:spcPct val="115000"/>
              </a:lnSpc>
              <a:spcBef>
                <a:spcPts val="50"/>
              </a:spcBef>
            </a:pPr>
            <a:r>
              <a:rPr lang="zh-CN" altLang="en-US" sz="2800" dirty="0"/>
              <a:t>例如（省略了实体集及联系上的属性）</a:t>
            </a:r>
            <a:endParaRPr lang="zh-CN" altLang="en-US" sz="2800"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656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66566" name="组合 66565"/>
          <p:cNvGrpSpPr/>
          <p:nvPr/>
        </p:nvGrpSpPr>
        <p:grpSpPr>
          <a:xfrm>
            <a:off x="1219200" y="2841625"/>
            <a:ext cx="7162800" cy="1066800"/>
            <a:chOff x="0" y="0"/>
            <a:chExt cx="4512" cy="672"/>
          </a:xfrm>
        </p:grpSpPr>
        <p:sp>
          <p:nvSpPr>
            <p:cNvPr id="3" name="Text Box 1029"/>
            <p:cNvSpPr txBox="1"/>
            <p:nvPr/>
          </p:nvSpPr>
          <p:spPr>
            <a:xfrm>
              <a:off x="0" y="144"/>
              <a:ext cx="576" cy="43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学生</a:t>
              </a:r>
              <a:endParaRPr lang="zh-CN" altLang="en-US" sz="2800" b="1" dirty="0">
                <a:latin typeface="Arial" panose="020B0604020202020204" pitchFamily="34" charset="0"/>
              </a:endParaRPr>
            </a:p>
          </p:txBody>
        </p:sp>
        <p:sp>
          <p:nvSpPr>
            <p:cNvPr id="66567" name="AutoShape 1030"/>
            <p:cNvSpPr/>
            <p:nvPr/>
          </p:nvSpPr>
          <p:spPr>
            <a:xfrm>
              <a:off x="960" y="0"/>
              <a:ext cx="703" cy="672"/>
            </a:xfrm>
            <a:prstGeom prst="diamond">
              <a:avLst/>
            </a:prstGeom>
            <a:solidFill>
              <a:srgbClr val="FFC000"/>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修读</a:t>
              </a:r>
              <a:endParaRPr lang="zh-CN" altLang="en-US" sz="2800" b="1" dirty="0">
                <a:latin typeface="Arial" panose="020B0604020202020204" pitchFamily="34" charset="0"/>
              </a:endParaRPr>
            </a:p>
          </p:txBody>
        </p:sp>
        <p:sp>
          <p:nvSpPr>
            <p:cNvPr id="66568" name="Text Box 1031"/>
            <p:cNvSpPr txBox="1"/>
            <p:nvPr/>
          </p:nvSpPr>
          <p:spPr>
            <a:xfrm>
              <a:off x="1968" y="144"/>
              <a:ext cx="576" cy="40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课程</a:t>
              </a:r>
              <a:endParaRPr lang="zh-CN" altLang="en-US" sz="2800" b="1" dirty="0">
                <a:latin typeface="Arial" panose="020B0604020202020204" pitchFamily="34" charset="0"/>
              </a:endParaRPr>
            </a:p>
          </p:txBody>
        </p:sp>
        <p:sp>
          <p:nvSpPr>
            <p:cNvPr id="66569" name="Line 1032"/>
            <p:cNvSpPr/>
            <p:nvPr/>
          </p:nvSpPr>
          <p:spPr>
            <a:xfrm>
              <a:off x="576" y="336"/>
              <a:ext cx="384" cy="0"/>
            </a:xfrm>
            <a:prstGeom prst="line">
              <a:avLst/>
            </a:prstGeom>
            <a:ln w="9525" cap="flat" cmpd="sng">
              <a:solidFill>
                <a:srgbClr val="000000"/>
              </a:solidFill>
              <a:prstDash val="solid"/>
              <a:round/>
              <a:headEnd type="none" w="med" len="med"/>
              <a:tailEnd type="none" w="med" len="med"/>
            </a:ln>
          </p:spPr>
        </p:sp>
        <p:sp>
          <p:nvSpPr>
            <p:cNvPr id="66570" name="Line 1033"/>
            <p:cNvSpPr/>
            <p:nvPr/>
          </p:nvSpPr>
          <p:spPr>
            <a:xfrm>
              <a:off x="1680" y="336"/>
              <a:ext cx="288" cy="0"/>
            </a:xfrm>
            <a:prstGeom prst="line">
              <a:avLst/>
            </a:prstGeom>
            <a:ln w="9525" cap="flat" cmpd="sng">
              <a:solidFill>
                <a:srgbClr val="000000"/>
              </a:solidFill>
              <a:prstDash val="solid"/>
              <a:round/>
              <a:headEnd type="none" w="med" len="med"/>
              <a:tailEnd type="none" w="med" len="med"/>
            </a:ln>
          </p:spPr>
        </p:sp>
        <p:sp>
          <p:nvSpPr>
            <p:cNvPr id="66571" name="Text Box 1034"/>
            <p:cNvSpPr txBox="1"/>
            <p:nvPr/>
          </p:nvSpPr>
          <p:spPr>
            <a:xfrm>
              <a:off x="672" y="48"/>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m</a:t>
              </a:r>
              <a:endParaRPr lang="en-US" altLang="x-none" sz="2800" dirty="0">
                <a:latin typeface="Times New Roman" panose="02020603050405020304" pitchFamily="2" charset="0"/>
              </a:endParaRPr>
            </a:p>
          </p:txBody>
        </p:sp>
        <p:sp>
          <p:nvSpPr>
            <p:cNvPr id="66572" name="Text Box 1035"/>
            <p:cNvSpPr txBox="1"/>
            <p:nvPr/>
          </p:nvSpPr>
          <p:spPr>
            <a:xfrm>
              <a:off x="1680" y="48"/>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n</a:t>
              </a:r>
              <a:endParaRPr lang="en-US" altLang="x-none" sz="2800" dirty="0">
                <a:latin typeface="Times New Roman" panose="02020603050405020304" pitchFamily="2" charset="0"/>
              </a:endParaRPr>
            </a:p>
          </p:txBody>
        </p:sp>
        <p:sp>
          <p:nvSpPr>
            <p:cNvPr id="66573" name="AutoShape 1036"/>
            <p:cNvSpPr/>
            <p:nvPr/>
          </p:nvSpPr>
          <p:spPr>
            <a:xfrm>
              <a:off x="2928" y="0"/>
              <a:ext cx="703" cy="672"/>
            </a:xfrm>
            <a:prstGeom prst="diamond">
              <a:avLst/>
            </a:prstGeom>
            <a:solidFill>
              <a:srgbClr val="FFC000"/>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讲授</a:t>
              </a:r>
              <a:endParaRPr lang="zh-CN" altLang="en-US" sz="2800" b="1" dirty="0">
                <a:latin typeface="Arial" panose="020B0604020202020204" pitchFamily="34" charset="0"/>
              </a:endParaRPr>
            </a:p>
          </p:txBody>
        </p:sp>
        <p:sp>
          <p:nvSpPr>
            <p:cNvPr id="66574" name="Text Box 1037"/>
            <p:cNvSpPr txBox="1"/>
            <p:nvPr/>
          </p:nvSpPr>
          <p:spPr>
            <a:xfrm>
              <a:off x="3936" y="144"/>
              <a:ext cx="576" cy="408"/>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教师</a:t>
              </a:r>
              <a:endParaRPr lang="zh-CN" altLang="en-US" sz="2800" b="1" dirty="0">
                <a:latin typeface="Arial" panose="020B0604020202020204" pitchFamily="34" charset="0"/>
              </a:endParaRPr>
            </a:p>
          </p:txBody>
        </p:sp>
        <p:sp>
          <p:nvSpPr>
            <p:cNvPr id="66575" name="Line 1038"/>
            <p:cNvSpPr/>
            <p:nvPr/>
          </p:nvSpPr>
          <p:spPr>
            <a:xfrm>
              <a:off x="2544" y="336"/>
              <a:ext cx="384" cy="0"/>
            </a:xfrm>
            <a:prstGeom prst="line">
              <a:avLst/>
            </a:prstGeom>
            <a:ln w="9525" cap="flat" cmpd="sng">
              <a:solidFill>
                <a:srgbClr val="000000"/>
              </a:solidFill>
              <a:prstDash val="solid"/>
              <a:round/>
              <a:headEnd type="none" w="med" len="med"/>
              <a:tailEnd type="none" w="med" len="med"/>
            </a:ln>
          </p:spPr>
        </p:sp>
        <p:sp>
          <p:nvSpPr>
            <p:cNvPr id="66576" name="Line 1039"/>
            <p:cNvSpPr/>
            <p:nvPr/>
          </p:nvSpPr>
          <p:spPr>
            <a:xfrm>
              <a:off x="3648" y="336"/>
              <a:ext cx="288" cy="0"/>
            </a:xfrm>
            <a:prstGeom prst="line">
              <a:avLst/>
            </a:prstGeom>
            <a:ln w="9525" cap="flat" cmpd="sng">
              <a:solidFill>
                <a:srgbClr val="000000"/>
              </a:solidFill>
              <a:prstDash val="solid"/>
              <a:round/>
              <a:headEnd type="none" w="med" len="med"/>
              <a:tailEnd type="none" w="med" len="med"/>
            </a:ln>
          </p:spPr>
        </p:sp>
        <p:sp>
          <p:nvSpPr>
            <p:cNvPr id="66577" name="Text Box 1040"/>
            <p:cNvSpPr txBox="1"/>
            <p:nvPr/>
          </p:nvSpPr>
          <p:spPr>
            <a:xfrm>
              <a:off x="2640" y="48"/>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m</a:t>
              </a:r>
              <a:endParaRPr lang="en-US" altLang="x-none" sz="2800" dirty="0">
                <a:latin typeface="Times New Roman" panose="02020603050405020304" pitchFamily="2" charset="0"/>
              </a:endParaRPr>
            </a:p>
          </p:txBody>
        </p:sp>
        <p:sp>
          <p:nvSpPr>
            <p:cNvPr id="66578" name="Text Box 1041"/>
            <p:cNvSpPr txBox="1"/>
            <p:nvPr/>
          </p:nvSpPr>
          <p:spPr>
            <a:xfrm>
              <a:off x="3648" y="48"/>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1</a:t>
              </a:r>
              <a:endParaRPr lang="en-US" altLang="x-none" sz="2800" dirty="0">
                <a:latin typeface="Times New Roman" panose="02020603050405020304" pitchFamily="2" charset="0"/>
              </a:endParaRPr>
            </a:p>
          </p:txBody>
        </p:sp>
      </p:grpSp>
      <p:grpSp>
        <p:nvGrpSpPr>
          <p:cNvPr id="66580" name="组合 66579"/>
          <p:cNvGrpSpPr/>
          <p:nvPr/>
        </p:nvGrpSpPr>
        <p:grpSpPr>
          <a:xfrm>
            <a:off x="6042025" y="4202113"/>
            <a:ext cx="2335213" cy="2043112"/>
            <a:chOff x="0" y="0"/>
            <a:chExt cx="1471" cy="1287"/>
          </a:xfrm>
        </p:grpSpPr>
        <p:sp>
          <p:nvSpPr>
            <p:cNvPr id="4" name="Text Box 1049"/>
            <p:cNvSpPr txBox="1"/>
            <p:nvPr/>
          </p:nvSpPr>
          <p:spPr>
            <a:xfrm>
              <a:off x="0" y="432"/>
              <a:ext cx="576" cy="43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职工</a:t>
              </a:r>
              <a:endParaRPr lang="zh-CN" altLang="en-US" sz="2800" b="1" dirty="0">
                <a:latin typeface="Arial" panose="020B0604020202020204" pitchFamily="34" charset="0"/>
              </a:endParaRPr>
            </a:p>
          </p:txBody>
        </p:sp>
        <p:sp>
          <p:nvSpPr>
            <p:cNvPr id="66581" name="AutoShape 1050"/>
            <p:cNvSpPr/>
            <p:nvPr/>
          </p:nvSpPr>
          <p:spPr>
            <a:xfrm>
              <a:off x="768" y="288"/>
              <a:ext cx="703" cy="720"/>
            </a:xfrm>
            <a:prstGeom prst="diamond">
              <a:avLst/>
            </a:prstGeom>
            <a:solidFill>
              <a:srgbClr val="FFC000"/>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领导</a:t>
              </a:r>
              <a:endParaRPr lang="zh-CN" altLang="en-US" sz="2800" b="1" dirty="0">
                <a:latin typeface="Arial" panose="020B0604020202020204" pitchFamily="34" charset="0"/>
              </a:endParaRPr>
            </a:p>
          </p:txBody>
        </p:sp>
        <p:sp>
          <p:nvSpPr>
            <p:cNvPr id="66582" name="Line 1051"/>
            <p:cNvSpPr/>
            <p:nvPr/>
          </p:nvSpPr>
          <p:spPr>
            <a:xfrm>
              <a:off x="336" y="288"/>
              <a:ext cx="768" cy="0"/>
            </a:xfrm>
            <a:prstGeom prst="line">
              <a:avLst/>
            </a:prstGeom>
            <a:ln w="9525" cap="flat" cmpd="sng">
              <a:solidFill>
                <a:srgbClr val="000000"/>
              </a:solidFill>
              <a:prstDash val="solid"/>
              <a:round/>
              <a:headEnd type="none" w="med" len="med"/>
              <a:tailEnd type="none" w="med" len="med"/>
            </a:ln>
          </p:spPr>
        </p:sp>
        <p:sp>
          <p:nvSpPr>
            <p:cNvPr id="66583" name="Text Box 1053"/>
            <p:cNvSpPr txBox="1"/>
            <p:nvPr/>
          </p:nvSpPr>
          <p:spPr>
            <a:xfrm>
              <a:off x="672" y="0"/>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1</a:t>
              </a:r>
              <a:endParaRPr lang="en-US" altLang="x-none" sz="2800" dirty="0">
                <a:latin typeface="Times New Roman" panose="02020603050405020304" pitchFamily="2" charset="0"/>
              </a:endParaRPr>
            </a:p>
          </p:txBody>
        </p:sp>
        <p:sp>
          <p:nvSpPr>
            <p:cNvPr id="66584" name="Text Box 1054"/>
            <p:cNvSpPr txBox="1"/>
            <p:nvPr/>
          </p:nvSpPr>
          <p:spPr>
            <a:xfrm>
              <a:off x="672" y="960"/>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n</a:t>
              </a:r>
              <a:endParaRPr lang="en-US" altLang="x-none" sz="2800" dirty="0">
                <a:latin typeface="Times New Roman" panose="02020603050405020304" pitchFamily="2" charset="0"/>
              </a:endParaRPr>
            </a:p>
          </p:txBody>
        </p:sp>
        <p:sp>
          <p:nvSpPr>
            <p:cNvPr id="66585" name="Line 1055"/>
            <p:cNvSpPr/>
            <p:nvPr/>
          </p:nvSpPr>
          <p:spPr>
            <a:xfrm>
              <a:off x="336" y="288"/>
              <a:ext cx="0" cy="144"/>
            </a:xfrm>
            <a:prstGeom prst="line">
              <a:avLst/>
            </a:prstGeom>
            <a:ln w="9525" cap="flat" cmpd="sng">
              <a:solidFill>
                <a:schemeClr val="tx1"/>
              </a:solidFill>
              <a:prstDash val="solid"/>
              <a:round/>
              <a:headEnd type="none" w="med" len="med"/>
              <a:tailEnd type="none" w="med" len="med"/>
            </a:ln>
          </p:spPr>
        </p:sp>
        <p:sp>
          <p:nvSpPr>
            <p:cNvPr id="66586" name="Line 1056"/>
            <p:cNvSpPr/>
            <p:nvPr/>
          </p:nvSpPr>
          <p:spPr>
            <a:xfrm>
              <a:off x="336" y="1008"/>
              <a:ext cx="768" cy="0"/>
            </a:xfrm>
            <a:prstGeom prst="line">
              <a:avLst/>
            </a:prstGeom>
            <a:ln w="9525" cap="flat" cmpd="sng">
              <a:solidFill>
                <a:srgbClr val="000000"/>
              </a:solidFill>
              <a:prstDash val="solid"/>
              <a:round/>
              <a:headEnd type="none" w="med" len="med"/>
              <a:tailEnd type="none" w="med" len="med"/>
            </a:ln>
          </p:spPr>
        </p:sp>
        <p:sp>
          <p:nvSpPr>
            <p:cNvPr id="66587" name="Line 1057"/>
            <p:cNvSpPr/>
            <p:nvPr/>
          </p:nvSpPr>
          <p:spPr>
            <a:xfrm>
              <a:off x="336" y="864"/>
              <a:ext cx="0" cy="144"/>
            </a:xfrm>
            <a:prstGeom prst="line">
              <a:avLst/>
            </a:prstGeom>
            <a:ln w="9525" cap="flat" cmpd="sng">
              <a:solidFill>
                <a:schemeClr val="tx1"/>
              </a:solidFill>
              <a:prstDash val="solid"/>
              <a:round/>
              <a:headEnd type="none" w="med" len="med"/>
              <a:tailEnd type="none" w="med" len="med"/>
            </a:ln>
          </p:spPr>
        </p:sp>
      </p:grpSp>
      <p:grpSp>
        <p:nvGrpSpPr>
          <p:cNvPr id="66589" name="组合 66588"/>
          <p:cNvGrpSpPr/>
          <p:nvPr/>
        </p:nvGrpSpPr>
        <p:grpSpPr>
          <a:xfrm>
            <a:off x="835025" y="4262438"/>
            <a:ext cx="4343400" cy="1600200"/>
            <a:chOff x="0" y="0"/>
            <a:chExt cx="2736" cy="1008"/>
          </a:xfrm>
        </p:grpSpPr>
        <p:sp>
          <p:nvSpPr>
            <p:cNvPr id="5" name="Text Box 1058"/>
            <p:cNvSpPr txBox="1"/>
            <p:nvPr/>
          </p:nvSpPr>
          <p:spPr>
            <a:xfrm>
              <a:off x="0" y="336"/>
              <a:ext cx="576" cy="43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用户</a:t>
              </a:r>
              <a:endParaRPr lang="zh-CN" altLang="en-US" sz="2800" b="1" dirty="0">
                <a:latin typeface="Arial" panose="020B0604020202020204" pitchFamily="34" charset="0"/>
              </a:endParaRPr>
            </a:p>
          </p:txBody>
        </p:sp>
        <p:sp>
          <p:nvSpPr>
            <p:cNvPr id="66590" name="AutoShape 1059"/>
            <p:cNvSpPr/>
            <p:nvPr/>
          </p:nvSpPr>
          <p:spPr>
            <a:xfrm>
              <a:off x="960" y="192"/>
              <a:ext cx="703" cy="672"/>
            </a:xfrm>
            <a:prstGeom prst="diamond">
              <a:avLst/>
            </a:prstGeom>
            <a:solidFill>
              <a:srgbClr val="FFC000"/>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供应</a:t>
              </a:r>
              <a:endParaRPr lang="zh-CN" altLang="en-US" sz="2800" b="1" dirty="0">
                <a:latin typeface="Arial" panose="020B0604020202020204" pitchFamily="34" charset="0"/>
              </a:endParaRPr>
            </a:p>
          </p:txBody>
        </p:sp>
        <p:sp>
          <p:nvSpPr>
            <p:cNvPr id="66591" name="Line 1060"/>
            <p:cNvSpPr/>
            <p:nvPr/>
          </p:nvSpPr>
          <p:spPr>
            <a:xfrm>
              <a:off x="576" y="528"/>
              <a:ext cx="384" cy="0"/>
            </a:xfrm>
            <a:prstGeom prst="line">
              <a:avLst/>
            </a:prstGeom>
            <a:ln w="9525" cap="flat" cmpd="sng">
              <a:solidFill>
                <a:srgbClr val="000000"/>
              </a:solidFill>
              <a:prstDash val="solid"/>
              <a:round/>
              <a:headEnd type="none" w="med" len="med"/>
              <a:tailEnd type="none" w="med" len="med"/>
            </a:ln>
          </p:spPr>
        </p:sp>
        <p:sp>
          <p:nvSpPr>
            <p:cNvPr id="66592" name="Text Box 1061"/>
            <p:cNvSpPr txBox="1"/>
            <p:nvPr/>
          </p:nvSpPr>
          <p:spPr>
            <a:xfrm>
              <a:off x="672" y="240"/>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m</a:t>
              </a:r>
              <a:endParaRPr lang="en-US" altLang="x-none" sz="2800" dirty="0">
                <a:latin typeface="Times New Roman" panose="02020603050405020304" pitchFamily="2" charset="0"/>
              </a:endParaRPr>
            </a:p>
          </p:txBody>
        </p:sp>
        <p:sp>
          <p:nvSpPr>
            <p:cNvPr id="66593" name="Text Box 1062"/>
            <p:cNvSpPr txBox="1"/>
            <p:nvPr/>
          </p:nvSpPr>
          <p:spPr>
            <a:xfrm>
              <a:off x="2160" y="0"/>
              <a:ext cx="576" cy="43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工厂</a:t>
              </a:r>
              <a:endParaRPr lang="zh-CN" altLang="en-US" sz="2800" b="1" dirty="0">
                <a:latin typeface="Arial" panose="020B0604020202020204" pitchFamily="34" charset="0"/>
              </a:endParaRPr>
            </a:p>
          </p:txBody>
        </p:sp>
        <p:sp>
          <p:nvSpPr>
            <p:cNvPr id="66594" name="Text Box 1063"/>
            <p:cNvSpPr txBox="1"/>
            <p:nvPr/>
          </p:nvSpPr>
          <p:spPr>
            <a:xfrm>
              <a:off x="2160" y="576"/>
              <a:ext cx="576" cy="43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800" b="1" dirty="0">
                  <a:latin typeface="Arial" panose="020B0604020202020204" pitchFamily="34" charset="0"/>
                </a:rPr>
                <a:t>产品</a:t>
              </a:r>
              <a:endParaRPr lang="zh-CN" altLang="en-US" sz="2800" b="1" dirty="0">
                <a:latin typeface="Arial" panose="020B0604020202020204" pitchFamily="34" charset="0"/>
              </a:endParaRPr>
            </a:p>
          </p:txBody>
        </p:sp>
        <p:sp>
          <p:nvSpPr>
            <p:cNvPr id="66595" name="Line 1064"/>
            <p:cNvSpPr/>
            <p:nvPr/>
          </p:nvSpPr>
          <p:spPr>
            <a:xfrm flipV="1">
              <a:off x="1536" y="288"/>
              <a:ext cx="624" cy="96"/>
            </a:xfrm>
            <a:prstGeom prst="line">
              <a:avLst/>
            </a:prstGeom>
            <a:ln w="9525" cap="flat" cmpd="sng">
              <a:solidFill>
                <a:srgbClr val="000000"/>
              </a:solidFill>
              <a:prstDash val="solid"/>
              <a:round/>
              <a:headEnd type="none" w="med" len="med"/>
              <a:tailEnd type="none" w="med" len="med"/>
            </a:ln>
          </p:spPr>
        </p:sp>
        <p:sp>
          <p:nvSpPr>
            <p:cNvPr id="66596" name="Line 1065"/>
            <p:cNvSpPr/>
            <p:nvPr/>
          </p:nvSpPr>
          <p:spPr>
            <a:xfrm>
              <a:off x="1536" y="624"/>
              <a:ext cx="624" cy="144"/>
            </a:xfrm>
            <a:prstGeom prst="line">
              <a:avLst/>
            </a:prstGeom>
            <a:ln w="9525" cap="flat" cmpd="sng">
              <a:solidFill>
                <a:srgbClr val="000000"/>
              </a:solidFill>
              <a:prstDash val="solid"/>
              <a:round/>
              <a:headEnd type="none" w="med" len="med"/>
              <a:tailEnd type="none" w="med" len="med"/>
            </a:ln>
          </p:spPr>
        </p:sp>
        <p:sp>
          <p:nvSpPr>
            <p:cNvPr id="66597" name="Text Box 1066"/>
            <p:cNvSpPr txBox="1"/>
            <p:nvPr/>
          </p:nvSpPr>
          <p:spPr>
            <a:xfrm>
              <a:off x="1584" y="96"/>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n</a:t>
              </a:r>
              <a:endParaRPr lang="en-US" altLang="x-none" sz="2800" dirty="0">
                <a:latin typeface="Times New Roman" panose="02020603050405020304" pitchFamily="2" charset="0"/>
              </a:endParaRPr>
            </a:p>
          </p:txBody>
        </p:sp>
        <p:sp>
          <p:nvSpPr>
            <p:cNvPr id="66598" name="Text Box 1067"/>
            <p:cNvSpPr txBox="1"/>
            <p:nvPr/>
          </p:nvSpPr>
          <p:spPr>
            <a:xfrm>
              <a:off x="1584" y="624"/>
              <a:ext cx="288" cy="327"/>
            </a:xfrm>
            <a:prstGeom prst="rect">
              <a:avLst/>
            </a:prstGeom>
            <a:noFill/>
            <a:ln w="9525">
              <a:noFill/>
            </a:ln>
          </p:spPr>
          <p:txBody>
            <a:bodyPr anchor="t">
              <a:spAutoFit/>
            </a:bodyPr>
            <a:p>
              <a:pPr algn="ctr">
                <a:spcBef>
                  <a:spcPct val="50000"/>
                </a:spcBef>
              </a:pPr>
              <a:r>
                <a:rPr lang="en-US" altLang="x-none" sz="2800" dirty="0">
                  <a:latin typeface="Times New Roman" panose="02020603050405020304" pitchFamily="2" charset="0"/>
                </a:rPr>
                <a:t>p</a:t>
              </a:r>
              <a:endParaRPr lang="en-US" altLang="x-none" sz="2800" dirty="0">
                <a:latin typeface="Times New Roman" panose="02020603050405020304" pitchFamily="2" charset="0"/>
              </a:endParaRPr>
            </a:p>
          </p:txBody>
        </p:sp>
      </p:grpSp>
      <p:sp>
        <p:nvSpPr>
          <p:cNvPr id="66600" name="Line 1071"/>
          <p:cNvSpPr/>
          <p:nvPr/>
        </p:nvSpPr>
        <p:spPr>
          <a:xfrm flipV="1">
            <a:off x="990600" y="4060825"/>
            <a:ext cx="7696200" cy="0"/>
          </a:xfrm>
          <a:prstGeom prst="line">
            <a:avLst/>
          </a:prstGeom>
          <a:ln w="63500" cap="rnd" cmpd="sng">
            <a:solidFill>
              <a:schemeClr val="bg2"/>
            </a:solidFill>
            <a:prstDash val="sysDot"/>
            <a:round/>
            <a:headEnd type="none" w="med" len="med"/>
            <a:tailEnd type="none" w="med" len="med"/>
          </a:ln>
        </p:spPr>
      </p:sp>
      <p:sp>
        <p:nvSpPr>
          <p:cNvPr id="66601" name="Line 1072"/>
          <p:cNvSpPr/>
          <p:nvPr/>
        </p:nvSpPr>
        <p:spPr>
          <a:xfrm>
            <a:off x="5599113" y="4060825"/>
            <a:ext cx="0" cy="2133600"/>
          </a:xfrm>
          <a:prstGeom prst="line">
            <a:avLst/>
          </a:prstGeom>
          <a:ln w="63500" cap="rnd" cmpd="sng">
            <a:solidFill>
              <a:schemeClr val="bg2"/>
            </a:solidFill>
            <a:prstDash val="sysDot"/>
            <a:round/>
            <a:headEnd type="none" w="med" len="med"/>
            <a:tailEnd type="none" w="med" len="med"/>
          </a:ln>
        </p:spPr>
      </p:sp>
      <p:sp>
        <p:nvSpPr>
          <p:cNvPr id="6" name="文本框 69636"/>
          <p:cNvSpPr txBox="1"/>
          <p:nvPr/>
        </p:nvSpPr>
        <p:spPr>
          <a:xfrm>
            <a:off x="6359525" y="4338638"/>
            <a:ext cx="715963" cy="304800"/>
          </a:xfrm>
          <a:prstGeom prst="rect">
            <a:avLst/>
          </a:prstGeom>
          <a:noFill/>
          <a:ln w="9525">
            <a:noFill/>
          </a:ln>
        </p:spPr>
        <p:txBody>
          <a:bodyPr wrap="square" anchor="t">
            <a:spAutoFit/>
          </a:bodyPr>
          <a:p>
            <a:pPr algn="ctr"/>
            <a:r>
              <a:rPr lang="zh-CN" altLang="en-US" sz="1400" b="1" dirty="0">
                <a:solidFill>
                  <a:srgbClr val="FF0000"/>
                </a:solidFill>
                <a:latin typeface="Times New Roman" panose="02020603050405020304" pitchFamily="2" charset="0"/>
              </a:rPr>
              <a:t>上级</a:t>
            </a:r>
            <a:endParaRPr lang="zh-CN" altLang="en-US" sz="1400" b="1" dirty="0">
              <a:solidFill>
                <a:srgbClr val="FF0000"/>
              </a:solidFill>
              <a:latin typeface="Times New Roman" panose="02020603050405020304" pitchFamily="2" charset="0"/>
            </a:endParaRPr>
          </a:p>
        </p:txBody>
      </p:sp>
      <p:sp>
        <p:nvSpPr>
          <p:cNvPr id="69637" name="文本框 69637"/>
          <p:cNvSpPr txBox="1"/>
          <p:nvPr/>
        </p:nvSpPr>
        <p:spPr>
          <a:xfrm>
            <a:off x="6473825" y="5862638"/>
            <a:ext cx="571500" cy="304800"/>
          </a:xfrm>
          <a:prstGeom prst="rect">
            <a:avLst/>
          </a:prstGeom>
          <a:noFill/>
          <a:ln w="9525">
            <a:noFill/>
          </a:ln>
        </p:spPr>
        <p:txBody>
          <a:bodyPr wrap="square" anchor="t">
            <a:spAutoFit/>
          </a:bodyPr>
          <a:p>
            <a:pPr algn="ctr"/>
            <a:r>
              <a:rPr lang="zh-CN" altLang="en-US" sz="1400" b="1" dirty="0">
                <a:solidFill>
                  <a:srgbClr val="FF0000"/>
                </a:solidFill>
                <a:latin typeface="Times New Roman" panose="02020603050405020304" pitchFamily="2" charset="0"/>
              </a:rPr>
              <a:t>下级</a:t>
            </a:r>
            <a:endParaRPr lang="zh-CN" altLang="en-US" sz="1400" b="1" dirty="0">
              <a:solidFill>
                <a:srgbClr val="FF0000"/>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charRg st="39" end="57"/>
                                            </p:txEl>
                                          </p:spTgt>
                                        </p:tgtEl>
                                        <p:attrNameLst>
                                          <p:attrName>style.visibility</p:attrName>
                                        </p:attrNameLst>
                                      </p:cBhvr>
                                      <p:to>
                                        <p:strVal val="visible"/>
                                      </p:to>
                                    </p:set>
                                    <p:animEffect transition="in" filter="blinds(horizontal)">
                                      <p:cBhvr>
                                        <p:cTn id="7" dur="500"/>
                                        <p:tgtEl>
                                          <p:spTgt spid="66563">
                                            <p:txEl>
                                              <p:charRg st="39" end="57"/>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65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660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665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6660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665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9637"/>
                                        </p:tgtEl>
                                        <p:attrNameLst>
                                          <p:attrName>style.visibility</p:attrName>
                                        </p:attrNameLst>
                                      </p:cBhvr>
                                      <p:to>
                                        <p:strVal val="visible"/>
                                      </p:to>
                                    </p:set>
                                    <p:animEffect transition="in" filter="blinds(horizontal)">
                                      <p:cBhvr>
                                        <p:cTn id="34"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963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7586" name="Rectangle 3"/>
          <p:cNvSpPr>
            <a:spLocks noGrp="1"/>
          </p:cNvSpPr>
          <p:nvPr>
            <p:ph idx="4294967295"/>
          </p:nvPr>
        </p:nvSpPr>
        <p:spPr/>
        <p:txBody>
          <a:bodyPr wrap="square" anchor="t"/>
          <a:p>
            <a:pPr eaLnBrk="1" hangingPunct="1"/>
            <a:r>
              <a:rPr lang="zh-CN" altLang="en-US" sz="2800"/>
              <a:t>例</a:t>
            </a:r>
            <a:r>
              <a:rPr lang="en-US" altLang="zh-CN" sz="2800"/>
              <a:t>2.1</a:t>
            </a:r>
            <a:endParaRPr lang="en-US" altLang="zh-CN" sz="2800"/>
          </a:p>
        </p:txBody>
      </p:sp>
      <p:sp>
        <p:nvSpPr>
          <p:cNvPr id="6758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758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67589"/>
          <p:cNvGrpSpPr/>
          <p:nvPr/>
        </p:nvGrpSpPr>
        <p:grpSpPr>
          <a:xfrm>
            <a:off x="914400" y="1752600"/>
            <a:ext cx="7666038" cy="4633913"/>
            <a:chOff x="0" y="0"/>
            <a:chExt cx="4829" cy="2919"/>
          </a:xfrm>
        </p:grpSpPr>
        <p:grpSp>
          <p:nvGrpSpPr>
            <p:cNvPr id="67590" name="组合 67590"/>
            <p:cNvGrpSpPr/>
            <p:nvPr/>
          </p:nvGrpSpPr>
          <p:grpSpPr>
            <a:xfrm>
              <a:off x="0" y="0"/>
              <a:ext cx="4829" cy="2459"/>
              <a:chOff x="0" y="0"/>
              <a:chExt cx="4877" cy="2555"/>
            </a:xfrm>
          </p:grpSpPr>
          <p:grpSp>
            <p:nvGrpSpPr>
              <p:cNvPr id="67591" name="组合 67591"/>
              <p:cNvGrpSpPr/>
              <p:nvPr/>
            </p:nvGrpSpPr>
            <p:grpSpPr>
              <a:xfrm>
                <a:off x="0" y="0"/>
                <a:ext cx="4877" cy="2555"/>
                <a:chOff x="0" y="0"/>
                <a:chExt cx="4877" cy="2555"/>
              </a:xfrm>
            </p:grpSpPr>
            <p:sp>
              <p:nvSpPr>
                <p:cNvPr id="67592" name="Text Box 5"/>
                <p:cNvSpPr txBox="1"/>
                <p:nvPr/>
              </p:nvSpPr>
              <p:spPr>
                <a:xfrm>
                  <a:off x="546" y="1241"/>
                  <a:ext cx="846" cy="346"/>
                </a:xfrm>
                <a:prstGeom prst="rect">
                  <a:avLst/>
                </a:prstGeom>
                <a:noFill/>
                <a:ln w="9525" cap="flat" cmpd="sng">
                  <a:solidFill>
                    <a:schemeClr val="tx1"/>
                  </a:solidFill>
                  <a:prstDash val="solid"/>
                  <a:miter/>
                  <a:headEnd type="none" w="med" len="med"/>
                  <a:tailEnd type="none" w="med" len="med"/>
                </a:ln>
              </p:spPr>
              <p:txBody>
                <a:bodyPr anchor="ctr">
                  <a:spAutoFit/>
                </a:bodyPr>
                <a:p>
                  <a:pPr algn="ctr">
                    <a:spcBef>
                      <a:spcPct val="50000"/>
                    </a:spcBef>
                  </a:pPr>
                  <a:r>
                    <a:rPr lang="en-US" altLang="x-none" sz="2800" b="1" dirty="0">
                      <a:latin typeface="Arial" panose="020B0604020202020204" pitchFamily="34" charset="0"/>
                    </a:rPr>
                    <a:t>S</a:t>
                  </a:r>
                  <a:endParaRPr lang="en-US" altLang="x-none" sz="2800" b="1" dirty="0">
                    <a:latin typeface="Arial" panose="020B0604020202020204" pitchFamily="34" charset="0"/>
                  </a:endParaRPr>
                </a:p>
              </p:txBody>
            </p:sp>
            <p:sp>
              <p:nvSpPr>
                <p:cNvPr id="67593" name="Oval 7"/>
                <p:cNvSpPr/>
                <p:nvPr/>
              </p:nvSpPr>
              <p:spPr>
                <a:xfrm>
                  <a:off x="0" y="0"/>
                  <a:ext cx="398" cy="688"/>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594" name="Text Box 8"/>
                <p:cNvSpPr txBox="1"/>
                <p:nvPr/>
              </p:nvSpPr>
              <p:spPr>
                <a:xfrm>
                  <a:off x="0" y="167"/>
                  <a:ext cx="398" cy="340"/>
                </a:xfrm>
                <a:prstGeom prst="rect">
                  <a:avLst/>
                </a:prstGeom>
                <a:noFill/>
                <a:ln w="9525">
                  <a:noFill/>
                </a:ln>
              </p:spPr>
              <p:txBody>
                <a:bodyPr lIns="0" rIns="0" anchor="ctr">
                  <a:spAutoFit/>
                </a:bodyPr>
                <a:p>
                  <a:pPr algn="ctr">
                    <a:spcBef>
                      <a:spcPct val="50000"/>
                    </a:spcBef>
                  </a:pPr>
                  <a:r>
                    <a:rPr lang="en-US" altLang="x-none" sz="2800" b="1" dirty="0">
                      <a:latin typeface="Arial" panose="020B0604020202020204" pitchFamily="34" charset="0"/>
                    </a:rPr>
                    <a:t>S</a:t>
                  </a:r>
                  <a:r>
                    <a:rPr lang="en-US" altLang="x-none" sz="2800" b="1" baseline="30000" dirty="0">
                      <a:latin typeface="Arial" panose="020B0604020202020204" pitchFamily="34" charset="0"/>
                    </a:rPr>
                    <a:t>#</a:t>
                  </a:r>
                  <a:endParaRPr lang="en-US" altLang="x-none" sz="2800" b="1" baseline="30000" dirty="0">
                    <a:latin typeface="Arial" panose="020B0604020202020204" pitchFamily="34" charset="0"/>
                  </a:endParaRPr>
                </a:p>
              </p:txBody>
            </p:sp>
            <p:sp>
              <p:nvSpPr>
                <p:cNvPr id="67595" name="Oval 10"/>
                <p:cNvSpPr/>
                <p:nvPr/>
              </p:nvSpPr>
              <p:spPr>
                <a:xfrm>
                  <a:off x="530" y="0"/>
                  <a:ext cx="398" cy="689"/>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596" name="Text Box 11"/>
                <p:cNvSpPr txBox="1"/>
                <p:nvPr/>
              </p:nvSpPr>
              <p:spPr>
                <a:xfrm>
                  <a:off x="530" y="166"/>
                  <a:ext cx="398" cy="340"/>
                </a:xfrm>
                <a:prstGeom prst="rect">
                  <a:avLst/>
                </a:prstGeom>
                <a:noFill/>
                <a:ln w="9525">
                  <a:noFill/>
                </a:ln>
              </p:spPr>
              <p:txBody>
                <a:bodyPr lIns="0" rIns="0" anchor="ctr">
                  <a:spAutoFit/>
                </a:bodyPr>
                <a:p>
                  <a:pPr algn="ctr">
                    <a:spcBef>
                      <a:spcPct val="50000"/>
                    </a:spcBef>
                  </a:pPr>
                  <a:r>
                    <a:rPr lang="en-US" altLang="x-none" sz="2800" b="1" dirty="0">
                      <a:latin typeface="Arial" panose="020B0604020202020204" pitchFamily="34" charset="0"/>
                    </a:rPr>
                    <a:t>Sn</a:t>
                  </a:r>
                  <a:endParaRPr lang="en-US" altLang="x-none" sz="2800" b="1" dirty="0">
                    <a:latin typeface="Arial" panose="020B0604020202020204" pitchFamily="34" charset="0"/>
                  </a:endParaRPr>
                </a:p>
              </p:txBody>
            </p:sp>
            <p:sp>
              <p:nvSpPr>
                <p:cNvPr id="67597" name="Oval 13"/>
                <p:cNvSpPr/>
                <p:nvPr/>
              </p:nvSpPr>
              <p:spPr>
                <a:xfrm>
                  <a:off x="1061" y="0"/>
                  <a:ext cx="398" cy="701"/>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598" name="Text Box 14"/>
                <p:cNvSpPr txBox="1"/>
                <p:nvPr/>
              </p:nvSpPr>
              <p:spPr>
                <a:xfrm>
                  <a:off x="1061" y="155"/>
                  <a:ext cx="398" cy="340"/>
                </a:xfrm>
                <a:prstGeom prst="rect">
                  <a:avLst/>
                </a:prstGeom>
                <a:noFill/>
                <a:ln w="9525">
                  <a:noFill/>
                </a:ln>
              </p:spPr>
              <p:txBody>
                <a:bodyPr lIns="0" rIns="0" anchor="ctr">
                  <a:spAutoFit/>
                </a:bodyPr>
                <a:p>
                  <a:pPr algn="ctr">
                    <a:spcBef>
                      <a:spcPct val="50000"/>
                    </a:spcBef>
                  </a:pPr>
                  <a:r>
                    <a:rPr lang="en-US" altLang="x-none" sz="2800" b="1" dirty="0">
                      <a:latin typeface="Arial" panose="020B0604020202020204" pitchFamily="34" charset="0"/>
                    </a:rPr>
                    <a:t>Sd</a:t>
                  </a:r>
                  <a:endParaRPr lang="en-US" altLang="x-none" sz="2800" b="1" dirty="0">
                    <a:latin typeface="Arial" panose="020B0604020202020204" pitchFamily="34" charset="0"/>
                  </a:endParaRPr>
                </a:p>
              </p:txBody>
            </p:sp>
            <p:sp>
              <p:nvSpPr>
                <p:cNvPr id="67599" name="Oval 16"/>
                <p:cNvSpPr/>
                <p:nvPr/>
              </p:nvSpPr>
              <p:spPr>
                <a:xfrm>
                  <a:off x="1592" y="0"/>
                  <a:ext cx="398" cy="688"/>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600" name="Text Box 17"/>
                <p:cNvSpPr txBox="1"/>
                <p:nvPr/>
              </p:nvSpPr>
              <p:spPr>
                <a:xfrm>
                  <a:off x="1592" y="167"/>
                  <a:ext cx="399" cy="340"/>
                </a:xfrm>
                <a:prstGeom prst="rect">
                  <a:avLst/>
                </a:prstGeom>
                <a:noFill/>
                <a:ln w="9525">
                  <a:noFill/>
                </a:ln>
              </p:spPr>
              <p:txBody>
                <a:bodyPr anchor="ctr">
                  <a:spAutoFit/>
                </a:bodyPr>
                <a:p>
                  <a:pPr algn="ctr">
                    <a:spcBef>
                      <a:spcPct val="50000"/>
                    </a:spcBef>
                  </a:pPr>
                  <a:r>
                    <a:rPr lang="en-US" altLang="x-none" sz="2800" b="1" dirty="0">
                      <a:latin typeface="Arial" panose="020B0604020202020204" pitchFamily="34" charset="0"/>
                    </a:rPr>
                    <a:t>Sa</a:t>
                  </a:r>
                  <a:endParaRPr lang="en-US" altLang="x-none" sz="2800" b="1" dirty="0">
                    <a:latin typeface="Arial" panose="020B0604020202020204" pitchFamily="34" charset="0"/>
                  </a:endParaRPr>
                </a:p>
              </p:txBody>
            </p:sp>
            <p:grpSp>
              <p:nvGrpSpPr>
                <p:cNvPr id="67601" name="组合 67601"/>
                <p:cNvGrpSpPr/>
                <p:nvPr/>
              </p:nvGrpSpPr>
              <p:grpSpPr>
                <a:xfrm>
                  <a:off x="2112" y="2208"/>
                  <a:ext cx="768" cy="347"/>
                  <a:chOff x="0" y="0"/>
                  <a:chExt cx="768" cy="347"/>
                </a:xfrm>
              </p:grpSpPr>
              <p:sp>
                <p:nvSpPr>
                  <p:cNvPr id="67602" name="Oval 19"/>
                  <p:cNvSpPr/>
                  <p:nvPr/>
                </p:nvSpPr>
                <p:spPr>
                  <a:xfrm>
                    <a:off x="0" y="0"/>
                    <a:ext cx="768" cy="336"/>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603" name="Text Box 20"/>
                  <p:cNvSpPr txBox="1"/>
                  <p:nvPr/>
                </p:nvSpPr>
                <p:spPr>
                  <a:xfrm>
                    <a:off x="178" y="8"/>
                    <a:ext cx="399" cy="339"/>
                  </a:xfrm>
                  <a:prstGeom prst="rect">
                    <a:avLst/>
                  </a:prstGeom>
                  <a:noFill/>
                  <a:ln w="9525">
                    <a:noFill/>
                  </a:ln>
                </p:spPr>
                <p:txBody>
                  <a:bodyPr anchor="ctr">
                    <a:spAutoFit/>
                  </a:bodyPr>
                  <a:p>
                    <a:pPr>
                      <a:spcBef>
                        <a:spcPct val="50000"/>
                      </a:spcBef>
                    </a:pPr>
                    <a:r>
                      <a:rPr lang="zh-CN" altLang="en-US" sz="2800" b="1" dirty="0">
                        <a:latin typeface="Arial" panose="020B0604020202020204" pitchFamily="34" charset="0"/>
                      </a:rPr>
                      <a:t> </a:t>
                    </a:r>
                    <a:r>
                      <a:rPr lang="en-US" altLang="x-none" sz="2800" b="1" dirty="0">
                        <a:latin typeface="Arial" panose="020B0604020202020204" pitchFamily="34" charset="0"/>
                      </a:rPr>
                      <a:t>G</a:t>
                    </a:r>
                    <a:endParaRPr lang="en-US" altLang="x-none" sz="2800" b="1" dirty="0">
                      <a:latin typeface="Arial" panose="020B0604020202020204" pitchFamily="34" charset="0"/>
                    </a:endParaRPr>
                  </a:p>
                </p:txBody>
              </p:sp>
            </p:grpSp>
            <p:sp>
              <p:nvSpPr>
                <p:cNvPr id="67604" name="Oval 22"/>
                <p:cNvSpPr/>
                <p:nvPr/>
              </p:nvSpPr>
              <p:spPr>
                <a:xfrm>
                  <a:off x="2936" y="0"/>
                  <a:ext cx="398" cy="688"/>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605" name="Text Box 23"/>
                <p:cNvSpPr txBox="1"/>
                <p:nvPr/>
              </p:nvSpPr>
              <p:spPr>
                <a:xfrm>
                  <a:off x="2936" y="167"/>
                  <a:ext cx="398" cy="340"/>
                </a:xfrm>
                <a:prstGeom prst="rect">
                  <a:avLst/>
                </a:prstGeom>
                <a:noFill/>
                <a:ln w="9525">
                  <a:noFill/>
                </a:ln>
              </p:spPr>
              <p:txBody>
                <a:bodyPr anchor="ctr">
                  <a:spAutoFit/>
                </a:bodyPr>
                <a:p>
                  <a:pPr algn="ctr">
                    <a:spcBef>
                      <a:spcPct val="50000"/>
                    </a:spcBef>
                  </a:pPr>
                  <a:r>
                    <a:rPr lang="en-US" altLang="x-none" sz="2800" b="1" dirty="0">
                      <a:latin typeface="Arial" panose="020B0604020202020204" pitchFamily="34" charset="0"/>
                    </a:rPr>
                    <a:t>C</a:t>
                  </a:r>
                  <a:r>
                    <a:rPr lang="en-US" altLang="x-none" sz="2800" b="1" baseline="30000" dirty="0">
                      <a:latin typeface="Arial" panose="020B0604020202020204" pitchFamily="34" charset="0"/>
                    </a:rPr>
                    <a:t>#</a:t>
                  </a:r>
                  <a:endParaRPr lang="en-US" altLang="x-none" sz="2800" b="1" baseline="30000" dirty="0">
                    <a:latin typeface="Arial" panose="020B0604020202020204" pitchFamily="34" charset="0"/>
                  </a:endParaRPr>
                </a:p>
              </p:txBody>
            </p:sp>
            <p:sp>
              <p:nvSpPr>
                <p:cNvPr id="67606" name="Oval 25"/>
                <p:cNvSpPr/>
                <p:nvPr/>
              </p:nvSpPr>
              <p:spPr>
                <a:xfrm>
                  <a:off x="3707" y="0"/>
                  <a:ext cx="399" cy="688"/>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607" name="Text Box 26"/>
                <p:cNvSpPr txBox="1"/>
                <p:nvPr/>
              </p:nvSpPr>
              <p:spPr>
                <a:xfrm>
                  <a:off x="3707" y="166"/>
                  <a:ext cx="399" cy="340"/>
                </a:xfrm>
                <a:prstGeom prst="rect">
                  <a:avLst/>
                </a:prstGeom>
                <a:noFill/>
                <a:ln w="9525">
                  <a:noFill/>
                </a:ln>
              </p:spPr>
              <p:txBody>
                <a:bodyPr lIns="0" rIns="0" anchor="ctr">
                  <a:spAutoFit/>
                </a:bodyPr>
                <a:p>
                  <a:pPr algn="ctr">
                    <a:spcBef>
                      <a:spcPct val="50000"/>
                    </a:spcBef>
                  </a:pPr>
                  <a:r>
                    <a:rPr lang="en-US" altLang="x-none" sz="2800" b="1" dirty="0">
                      <a:latin typeface="Arial" panose="020B0604020202020204" pitchFamily="34" charset="0"/>
                    </a:rPr>
                    <a:t>Cn</a:t>
                  </a:r>
                  <a:endParaRPr lang="en-US" altLang="x-none" sz="2800" b="1" dirty="0">
                    <a:latin typeface="Arial" panose="020B0604020202020204" pitchFamily="34" charset="0"/>
                  </a:endParaRPr>
                </a:p>
              </p:txBody>
            </p:sp>
            <p:sp>
              <p:nvSpPr>
                <p:cNvPr id="67608" name="Oval 28"/>
                <p:cNvSpPr/>
                <p:nvPr/>
              </p:nvSpPr>
              <p:spPr>
                <a:xfrm>
                  <a:off x="4479" y="0"/>
                  <a:ext cx="398" cy="688"/>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609" name="Text Box 29"/>
                <p:cNvSpPr txBox="1"/>
                <p:nvPr/>
              </p:nvSpPr>
              <p:spPr>
                <a:xfrm>
                  <a:off x="4479" y="167"/>
                  <a:ext cx="398" cy="340"/>
                </a:xfrm>
                <a:prstGeom prst="rect">
                  <a:avLst/>
                </a:prstGeom>
                <a:noFill/>
                <a:ln w="9525">
                  <a:noFill/>
                </a:ln>
              </p:spPr>
              <p:txBody>
                <a:bodyPr anchor="ctr">
                  <a:spAutoFit/>
                </a:bodyPr>
                <a:p>
                  <a:pPr algn="ctr">
                    <a:spcBef>
                      <a:spcPct val="50000"/>
                    </a:spcBef>
                  </a:pPr>
                  <a:r>
                    <a:rPr lang="en-US" altLang="x-none" sz="2800" b="1" dirty="0">
                      <a:latin typeface="Arial" panose="020B0604020202020204" pitchFamily="34" charset="0"/>
                    </a:rPr>
                    <a:t>P</a:t>
                  </a:r>
                  <a:r>
                    <a:rPr lang="en-US" altLang="x-none" sz="2800" b="1" baseline="30000" dirty="0">
                      <a:latin typeface="Arial" panose="020B0604020202020204" pitchFamily="34" charset="0"/>
                    </a:rPr>
                    <a:t>#</a:t>
                  </a:r>
                  <a:endParaRPr lang="en-US" altLang="x-none" sz="2800" b="1" baseline="30000" dirty="0">
                    <a:latin typeface="Arial" panose="020B0604020202020204" pitchFamily="34" charset="0"/>
                  </a:endParaRPr>
                </a:p>
              </p:txBody>
            </p:sp>
            <p:sp>
              <p:nvSpPr>
                <p:cNvPr id="67610" name="Text Box 31"/>
                <p:cNvSpPr txBox="1"/>
                <p:nvPr/>
              </p:nvSpPr>
              <p:spPr>
                <a:xfrm>
                  <a:off x="2237" y="1224"/>
                  <a:ext cx="547" cy="340"/>
                </a:xfrm>
                <a:prstGeom prst="rect">
                  <a:avLst/>
                </a:prstGeom>
                <a:noFill/>
                <a:ln w="9525">
                  <a:noFill/>
                </a:ln>
              </p:spPr>
              <p:txBody>
                <a:bodyPr anchor="ctr">
                  <a:spAutoFit/>
                </a:bodyPr>
                <a:p>
                  <a:pPr algn="ctr">
                    <a:spcBef>
                      <a:spcPct val="50000"/>
                    </a:spcBef>
                  </a:pPr>
                  <a:r>
                    <a:rPr lang="en-US" altLang="x-none" sz="2800" b="1" dirty="0">
                      <a:latin typeface="Arial" panose="020B0604020202020204" pitchFamily="34" charset="0"/>
                    </a:rPr>
                    <a:t>SC</a:t>
                  </a:r>
                  <a:endParaRPr lang="en-US" altLang="x-none" sz="2800" b="1" dirty="0">
                    <a:latin typeface="Arial" panose="020B0604020202020204" pitchFamily="34" charset="0"/>
                  </a:endParaRPr>
                </a:p>
              </p:txBody>
            </p:sp>
            <p:sp>
              <p:nvSpPr>
                <p:cNvPr id="67611" name="AutoShape 32"/>
                <p:cNvSpPr/>
                <p:nvPr/>
              </p:nvSpPr>
              <p:spPr>
                <a:xfrm>
                  <a:off x="2164" y="894"/>
                  <a:ext cx="668" cy="1026"/>
                </a:xfrm>
                <a:prstGeom prst="flowChartDecision">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ndParaRPr>
                </a:p>
              </p:txBody>
            </p:sp>
            <p:sp>
              <p:nvSpPr>
                <p:cNvPr id="67612" name="Text Box 33"/>
                <p:cNvSpPr txBox="1"/>
                <p:nvPr/>
              </p:nvSpPr>
              <p:spPr>
                <a:xfrm>
                  <a:off x="3474" y="1241"/>
                  <a:ext cx="846" cy="346"/>
                </a:xfrm>
                <a:prstGeom prst="rect">
                  <a:avLst/>
                </a:prstGeom>
                <a:noFill/>
                <a:ln w="9525" cap="flat" cmpd="sng">
                  <a:solidFill>
                    <a:schemeClr val="tx1"/>
                  </a:solidFill>
                  <a:prstDash val="solid"/>
                  <a:miter/>
                  <a:headEnd type="none" w="med" len="med"/>
                  <a:tailEnd type="none" w="med" len="med"/>
                </a:ln>
              </p:spPr>
              <p:txBody>
                <a:bodyPr anchor="ctr">
                  <a:spAutoFit/>
                </a:bodyPr>
                <a:p>
                  <a:pPr algn="ctr">
                    <a:spcBef>
                      <a:spcPct val="50000"/>
                    </a:spcBef>
                  </a:pPr>
                  <a:r>
                    <a:rPr lang="en-US" altLang="x-none" sz="2800" b="1" dirty="0">
                      <a:latin typeface="Arial" panose="020B0604020202020204" pitchFamily="34" charset="0"/>
                    </a:rPr>
                    <a:t>C</a:t>
                  </a:r>
                  <a:endParaRPr lang="en-US" altLang="x-none" sz="2800" b="1" dirty="0">
                    <a:latin typeface="Arial" panose="020B0604020202020204" pitchFamily="34" charset="0"/>
                  </a:endParaRPr>
                </a:p>
              </p:txBody>
            </p:sp>
            <p:sp>
              <p:nvSpPr>
                <p:cNvPr id="67613" name="Line 34"/>
                <p:cNvSpPr/>
                <p:nvPr/>
              </p:nvSpPr>
              <p:spPr>
                <a:xfrm>
                  <a:off x="248" y="688"/>
                  <a:ext cx="424" cy="560"/>
                </a:xfrm>
                <a:prstGeom prst="line">
                  <a:avLst/>
                </a:prstGeom>
                <a:ln w="9525" cap="flat" cmpd="sng">
                  <a:solidFill>
                    <a:schemeClr val="tx1"/>
                  </a:solidFill>
                  <a:prstDash val="solid"/>
                  <a:round/>
                  <a:headEnd type="none" w="med" len="med"/>
                  <a:tailEnd type="none" w="med" len="med"/>
                </a:ln>
              </p:spPr>
            </p:sp>
            <p:sp>
              <p:nvSpPr>
                <p:cNvPr id="67614" name="Line 35"/>
                <p:cNvSpPr/>
                <p:nvPr/>
              </p:nvSpPr>
              <p:spPr>
                <a:xfrm>
                  <a:off x="746" y="688"/>
                  <a:ext cx="118" cy="560"/>
                </a:xfrm>
                <a:prstGeom prst="line">
                  <a:avLst/>
                </a:prstGeom>
                <a:ln w="9525" cap="flat" cmpd="sng">
                  <a:solidFill>
                    <a:schemeClr val="tx1"/>
                  </a:solidFill>
                  <a:prstDash val="solid"/>
                  <a:round/>
                  <a:headEnd type="none" w="med" len="med"/>
                  <a:tailEnd type="none" w="med" len="med"/>
                </a:ln>
              </p:spPr>
            </p:sp>
            <p:sp>
              <p:nvSpPr>
                <p:cNvPr id="67615" name="Line 36"/>
                <p:cNvSpPr/>
                <p:nvPr/>
              </p:nvSpPr>
              <p:spPr>
                <a:xfrm flipH="1">
                  <a:off x="1104" y="688"/>
                  <a:ext cx="140" cy="560"/>
                </a:xfrm>
                <a:prstGeom prst="line">
                  <a:avLst/>
                </a:prstGeom>
                <a:ln w="9525" cap="flat" cmpd="sng">
                  <a:solidFill>
                    <a:schemeClr val="tx1"/>
                  </a:solidFill>
                  <a:prstDash val="solid"/>
                  <a:round/>
                  <a:headEnd type="none" w="med" len="med"/>
                  <a:tailEnd type="none" w="med" len="med"/>
                </a:ln>
              </p:spPr>
            </p:sp>
            <p:sp>
              <p:nvSpPr>
                <p:cNvPr id="67616" name="Line 37"/>
                <p:cNvSpPr/>
                <p:nvPr/>
              </p:nvSpPr>
              <p:spPr>
                <a:xfrm flipH="1">
                  <a:off x="1296" y="688"/>
                  <a:ext cx="496" cy="560"/>
                </a:xfrm>
                <a:prstGeom prst="line">
                  <a:avLst/>
                </a:prstGeom>
                <a:ln w="9525" cap="flat" cmpd="sng">
                  <a:solidFill>
                    <a:schemeClr val="tx1"/>
                  </a:solidFill>
                  <a:prstDash val="solid"/>
                  <a:round/>
                  <a:headEnd type="none" w="med" len="med"/>
                  <a:tailEnd type="none" w="med" len="med"/>
                </a:ln>
              </p:spPr>
            </p:sp>
            <p:sp>
              <p:nvSpPr>
                <p:cNvPr id="67617" name="Line 38"/>
                <p:cNvSpPr/>
                <p:nvPr/>
              </p:nvSpPr>
              <p:spPr>
                <a:xfrm>
                  <a:off x="2496" y="1920"/>
                  <a:ext cx="0" cy="288"/>
                </a:xfrm>
                <a:prstGeom prst="line">
                  <a:avLst/>
                </a:prstGeom>
                <a:ln w="9525" cap="flat" cmpd="sng">
                  <a:solidFill>
                    <a:schemeClr val="tx1"/>
                  </a:solidFill>
                  <a:prstDash val="solid"/>
                  <a:round/>
                  <a:headEnd type="none" w="med" len="med"/>
                  <a:tailEnd type="none" w="med" len="med"/>
                </a:ln>
              </p:spPr>
            </p:sp>
            <p:sp>
              <p:nvSpPr>
                <p:cNvPr id="67618" name="Line 39"/>
                <p:cNvSpPr/>
                <p:nvPr/>
              </p:nvSpPr>
              <p:spPr>
                <a:xfrm>
                  <a:off x="3185" y="688"/>
                  <a:ext cx="511" cy="560"/>
                </a:xfrm>
                <a:prstGeom prst="line">
                  <a:avLst/>
                </a:prstGeom>
                <a:ln w="9525" cap="flat" cmpd="sng">
                  <a:solidFill>
                    <a:schemeClr val="tx1"/>
                  </a:solidFill>
                  <a:prstDash val="solid"/>
                  <a:round/>
                  <a:headEnd type="none" w="med" len="med"/>
                  <a:tailEnd type="none" w="med" len="med"/>
                </a:ln>
              </p:spPr>
            </p:sp>
            <p:sp>
              <p:nvSpPr>
                <p:cNvPr id="67619" name="Line 40"/>
                <p:cNvSpPr/>
                <p:nvPr/>
              </p:nvSpPr>
              <p:spPr>
                <a:xfrm>
                  <a:off x="3882" y="688"/>
                  <a:ext cx="6" cy="560"/>
                </a:xfrm>
                <a:prstGeom prst="line">
                  <a:avLst/>
                </a:prstGeom>
                <a:ln w="9525" cap="flat" cmpd="sng">
                  <a:solidFill>
                    <a:schemeClr val="tx1"/>
                  </a:solidFill>
                  <a:prstDash val="solid"/>
                  <a:round/>
                  <a:headEnd type="none" w="med" len="med"/>
                  <a:tailEnd type="none" w="med" len="med"/>
                </a:ln>
              </p:spPr>
            </p:sp>
            <p:sp>
              <p:nvSpPr>
                <p:cNvPr id="67620" name="Line 41"/>
                <p:cNvSpPr/>
                <p:nvPr/>
              </p:nvSpPr>
              <p:spPr>
                <a:xfrm flipH="1">
                  <a:off x="4080" y="688"/>
                  <a:ext cx="548" cy="560"/>
                </a:xfrm>
                <a:prstGeom prst="line">
                  <a:avLst/>
                </a:prstGeom>
                <a:ln w="9525" cap="flat" cmpd="sng">
                  <a:solidFill>
                    <a:schemeClr val="tx1"/>
                  </a:solidFill>
                  <a:prstDash val="solid"/>
                  <a:round/>
                  <a:headEnd type="none" w="med" len="med"/>
                  <a:tailEnd type="none" w="med" len="med"/>
                </a:ln>
              </p:spPr>
            </p:sp>
            <p:sp>
              <p:nvSpPr>
                <p:cNvPr id="67621" name="Line 42"/>
                <p:cNvSpPr/>
                <p:nvPr/>
              </p:nvSpPr>
              <p:spPr>
                <a:xfrm>
                  <a:off x="1392" y="1392"/>
                  <a:ext cx="768" cy="0"/>
                </a:xfrm>
                <a:prstGeom prst="line">
                  <a:avLst/>
                </a:prstGeom>
                <a:ln w="9525" cap="flat" cmpd="sng">
                  <a:solidFill>
                    <a:schemeClr val="tx1"/>
                  </a:solidFill>
                  <a:prstDash val="solid"/>
                  <a:round/>
                  <a:headEnd type="none" w="med" len="med"/>
                  <a:tailEnd type="none" w="med" len="med"/>
                </a:ln>
              </p:spPr>
            </p:sp>
            <p:sp>
              <p:nvSpPr>
                <p:cNvPr id="67622" name="Line 43"/>
                <p:cNvSpPr/>
                <p:nvPr/>
              </p:nvSpPr>
              <p:spPr>
                <a:xfrm flipV="1">
                  <a:off x="2832" y="1392"/>
                  <a:ext cx="624" cy="0"/>
                </a:xfrm>
                <a:prstGeom prst="line">
                  <a:avLst/>
                </a:prstGeom>
                <a:ln w="9525" cap="flat" cmpd="sng">
                  <a:solidFill>
                    <a:schemeClr val="tx1"/>
                  </a:solidFill>
                  <a:prstDash val="solid"/>
                  <a:round/>
                  <a:headEnd type="none" w="med" len="med"/>
                  <a:tailEnd type="none" w="med" len="med"/>
                </a:ln>
              </p:spPr>
            </p:sp>
          </p:grpSp>
          <p:grpSp>
            <p:nvGrpSpPr>
              <p:cNvPr id="67623" name="组合 67623"/>
              <p:cNvGrpSpPr/>
              <p:nvPr/>
            </p:nvGrpSpPr>
            <p:grpSpPr>
              <a:xfrm>
                <a:off x="1728" y="1364"/>
                <a:ext cx="1488" cy="280"/>
                <a:chOff x="0" y="0"/>
                <a:chExt cx="1488" cy="280"/>
              </a:xfrm>
            </p:grpSpPr>
            <p:sp>
              <p:nvSpPr>
                <p:cNvPr id="67624" name="Text Box 50"/>
                <p:cNvSpPr txBox="1"/>
                <p:nvPr/>
              </p:nvSpPr>
              <p:spPr>
                <a:xfrm>
                  <a:off x="0" y="0"/>
                  <a:ext cx="240" cy="280"/>
                </a:xfrm>
                <a:prstGeom prst="rect">
                  <a:avLst/>
                </a:prstGeom>
                <a:noFill/>
                <a:ln w="9525">
                  <a:noFill/>
                </a:ln>
              </p:spPr>
              <p:txBody>
                <a:bodyPr lIns="0" tIns="0" rIns="0" bIns="0" anchor="t">
                  <a:spAutoFit/>
                </a:bodyPr>
                <a:p>
                  <a:pPr algn="ctr">
                    <a:spcBef>
                      <a:spcPct val="50000"/>
                    </a:spcBef>
                  </a:pPr>
                  <a:r>
                    <a:rPr lang="en-US" altLang="x-none" sz="2800" b="1" dirty="0">
                      <a:solidFill>
                        <a:srgbClr val="FF0000"/>
                      </a:solidFill>
                      <a:latin typeface="Arial" panose="020B0604020202020204" pitchFamily="34" charset="0"/>
                    </a:rPr>
                    <a:t>n</a:t>
                  </a:r>
                  <a:endParaRPr lang="en-US" altLang="x-none" sz="2800" b="1" dirty="0">
                    <a:solidFill>
                      <a:srgbClr val="FF0000"/>
                    </a:solidFill>
                    <a:latin typeface="Arial" panose="020B0604020202020204" pitchFamily="34" charset="0"/>
                  </a:endParaRPr>
                </a:p>
              </p:txBody>
            </p:sp>
            <p:sp>
              <p:nvSpPr>
                <p:cNvPr id="67625" name="Text Box 51"/>
                <p:cNvSpPr txBox="1"/>
                <p:nvPr/>
              </p:nvSpPr>
              <p:spPr>
                <a:xfrm>
                  <a:off x="1247" y="0"/>
                  <a:ext cx="241" cy="280"/>
                </a:xfrm>
                <a:prstGeom prst="rect">
                  <a:avLst/>
                </a:prstGeom>
                <a:noFill/>
                <a:ln w="9525">
                  <a:noFill/>
                </a:ln>
              </p:spPr>
              <p:txBody>
                <a:bodyPr lIns="0" tIns="0" rIns="0" bIns="0" anchor="t">
                  <a:spAutoFit/>
                </a:bodyPr>
                <a:p>
                  <a:pPr algn="ctr">
                    <a:spcBef>
                      <a:spcPct val="50000"/>
                    </a:spcBef>
                  </a:pPr>
                  <a:r>
                    <a:rPr lang="en-US" altLang="x-none" sz="2800" b="1" dirty="0">
                      <a:solidFill>
                        <a:srgbClr val="FF0000"/>
                      </a:solidFill>
                      <a:latin typeface="Arial" panose="020B0604020202020204" pitchFamily="34" charset="0"/>
                    </a:rPr>
                    <a:t>m</a:t>
                  </a:r>
                  <a:endParaRPr lang="en-US" altLang="x-none" sz="2800" b="1" dirty="0">
                    <a:solidFill>
                      <a:srgbClr val="FF0000"/>
                    </a:solidFill>
                    <a:latin typeface="Arial" panose="020B0604020202020204" pitchFamily="34" charset="0"/>
                  </a:endParaRPr>
                </a:p>
              </p:txBody>
            </p:sp>
          </p:grpSp>
        </p:grpSp>
        <p:sp>
          <p:nvSpPr>
            <p:cNvPr id="67626" name="Text Box 54"/>
            <p:cNvSpPr txBox="1"/>
            <p:nvPr/>
          </p:nvSpPr>
          <p:spPr>
            <a:xfrm>
              <a:off x="528" y="2592"/>
              <a:ext cx="3984" cy="327"/>
            </a:xfrm>
            <a:prstGeom prst="rect">
              <a:avLst/>
            </a:prstGeom>
            <a:noFill/>
            <a:ln w="9525">
              <a:noFill/>
            </a:ln>
          </p:spPr>
          <p:txBody>
            <a:bodyPr anchor="t">
              <a:spAutoFit/>
            </a:bodyPr>
            <a:p>
              <a:pPr algn="ctr">
                <a:spcBef>
                  <a:spcPct val="50000"/>
                </a:spcBef>
              </a:pPr>
              <a:r>
                <a:rPr lang="zh-CN" altLang="en-US" sz="2800" b="1" dirty="0">
                  <a:solidFill>
                    <a:schemeClr val="accent2"/>
                  </a:solidFill>
                  <a:latin typeface="Arial" panose="020B0604020202020204" pitchFamily="34" charset="0"/>
                </a:rPr>
                <a:t>图2-12   </a:t>
              </a:r>
              <a:r>
                <a:rPr lang="en-US" altLang="x-none" sz="2800" b="1" dirty="0">
                  <a:solidFill>
                    <a:schemeClr val="accent2"/>
                  </a:solidFill>
                  <a:latin typeface="Arial" panose="020B0604020202020204" pitchFamily="34" charset="0"/>
                </a:rPr>
                <a:t>E-R</a:t>
              </a:r>
              <a:r>
                <a:rPr lang="zh-CN" altLang="en-US" sz="2800" b="1" dirty="0">
                  <a:solidFill>
                    <a:schemeClr val="accent2"/>
                  </a:solidFill>
                  <a:latin typeface="Arial" panose="020B0604020202020204" pitchFamily="34" charset="0"/>
                </a:rPr>
                <a:t>图的一个实例</a:t>
              </a:r>
              <a:endParaRPr lang="zh-CN" altLang="en-US" sz="2800" b="1" dirty="0">
                <a:solidFill>
                  <a:schemeClr val="accent2"/>
                </a:solidFill>
                <a:latin typeface="Arial" panose="020B0604020202020204" pitchFamily="34"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68610"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68612"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68613" name="组合 68612"/>
          <p:cNvGrpSpPr/>
          <p:nvPr/>
        </p:nvGrpSpPr>
        <p:grpSpPr>
          <a:xfrm>
            <a:off x="4724400" y="1295400"/>
            <a:ext cx="1981200" cy="2659063"/>
            <a:chOff x="0" y="0"/>
            <a:chExt cx="1248" cy="1675"/>
          </a:xfrm>
        </p:grpSpPr>
        <p:sp>
          <p:nvSpPr>
            <p:cNvPr id="2" name="Line 5"/>
            <p:cNvSpPr/>
            <p:nvPr/>
          </p:nvSpPr>
          <p:spPr>
            <a:xfrm>
              <a:off x="624" y="296"/>
              <a:ext cx="0" cy="334"/>
            </a:xfrm>
            <a:prstGeom prst="line">
              <a:avLst/>
            </a:prstGeom>
            <a:ln w="9525" cap="flat" cmpd="sng">
              <a:solidFill>
                <a:srgbClr val="000000"/>
              </a:solidFill>
              <a:prstDash val="solid"/>
              <a:round/>
              <a:headEnd type="none" w="med" len="med"/>
              <a:tailEnd type="none" w="med" len="med"/>
            </a:ln>
          </p:spPr>
        </p:sp>
        <p:sp>
          <p:nvSpPr>
            <p:cNvPr id="68614" name="Text Box 7"/>
            <p:cNvSpPr txBox="1"/>
            <p:nvPr/>
          </p:nvSpPr>
          <p:spPr>
            <a:xfrm>
              <a:off x="0" y="0"/>
              <a:ext cx="1248" cy="296"/>
            </a:xfrm>
            <a:prstGeom prst="rect">
              <a:avLst/>
            </a:prstGeom>
            <a:no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Arial" panose="020B0604020202020204" pitchFamily="34" charset="0"/>
                </a:rPr>
                <a:t>职  工</a:t>
              </a:r>
              <a:endParaRPr lang="zh-CN" altLang="en-US" b="1" dirty="0">
                <a:latin typeface="Arial" panose="020B0604020202020204" pitchFamily="34" charset="0"/>
              </a:endParaRPr>
            </a:p>
          </p:txBody>
        </p:sp>
        <p:sp>
          <p:nvSpPr>
            <p:cNvPr id="68615" name="AutoShape 10"/>
            <p:cNvSpPr/>
            <p:nvPr/>
          </p:nvSpPr>
          <p:spPr>
            <a:xfrm>
              <a:off x="96" y="632"/>
              <a:ext cx="1056" cy="554"/>
            </a:xfrm>
            <a:prstGeom prst="diamond">
              <a:avLst/>
            </a:prstGeom>
            <a:noFill/>
            <a:ln w="9525" cap="flat" cmpd="sng">
              <a:solidFill>
                <a:srgbClr val="000000"/>
              </a:solidFill>
              <a:prstDash val="solid"/>
              <a:miter/>
              <a:headEnd type="none" w="med" len="med"/>
              <a:tailEnd type="none" w="med" len="med"/>
            </a:ln>
          </p:spPr>
          <p:txBody>
            <a:bodyPr lIns="0" tIns="0" rIns="0" bIns="0" anchor="ctr"/>
            <a:p>
              <a:pPr algn="ctr" eaLnBrk="0" hangingPunct="0">
                <a:lnSpc>
                  <a:spcPct val="80000"/>
                </a:lnSpc>
              </a:pPr>
              <a:r>
                <a:rPr lang="zh-CN" altLang="en-US" b="1" dirty="0">
                  <a:latin typeface="Arial" panose="020B0604020202020204" pitchFamily="34" charset="0"/>
                </a:rPr>
                <a:t>工 作</a:t>
              </a:r>
              <a:endParaRPr lang="zh-CN" altLang="en-US" b="1" dirty="0">
                <a:latin typeface="Arial" panose="020B0604020202020204" pitchFamily="34" charset="0"/>
              </a:endParaRPr>
            </a:p>
          </p:txBody>
        </p:sp>
        <p:sp>
          <p:nvSpPr>
            <p:cNvPr id="68616" name="Line 19"/>
            <p:cNvSpPr/>
            <p:nvPr/>
          </p:nvSpPr>
          <p:spPr>
            <a:xfrm>
              <a:off x="624" y="1200"/>
              <a:ext cx="480" cy="475"/>
            </a:xfrm>
            <a:prstGeom prst="line">
              <a:avLst/>
            </a:prstGeom>
            <a:ln w="9525" cap="flat" cmpd="sng">
              <a:solidFill>
                <a:srgbClr val="000000"/>
              </a:solidFill>
              <a:prstDash val="solid"/>
              <a:round/>
              <a:headEnd type="none" w="med" len="med"/>
              <a:tailEnd type="none" w="med" len="med"/>
            </a:ln>
          </p:spPr>
        </p:sp>
        <p:sp>
          <p:nvSpPr>
            <p:cNvPr id="68617" name="Text Box 33"/>
            <p:cNvSpPr txBox="1"/>
            <p:nvPr/>
          </p:nvSpPr>
          <p:spPr>
            <a:xfrm>
              <a:off x="576" y="379"/>
              <a:ext cx="324" cy="251"/>
            </a:xfrm>
            <a:prstGeom prst="rect">
              <a:avLst/>
            </a:prstGeom>
            <a:noFill/>
            <a:ln w="9525">
              <a:noFill/>
            </a:ln>
          </p:spPr>
          <p:txBody>
            <a:bodyPr anchor="ctr"/>
            <a:p>
              <a:pPr algn="ctr" eaLnBrk="0" hangingPunct="0"/>
              <a:r>
                <a:rPr lang="en-US" altLang="x-none" b="1" dirty="0">
                  <a:solidFill>
                    <a:srgbClr val="FF0000"/>
                  </a:solidFill>
                  <a:latin typeface="Arial" panose="020B0604020202020204" pitchFamily="34" charset="0"/>
                </a:rPr>
                <a:t>m</a:t>
              </a:r>
              <a:endParaRPr lang="en-US" altLang="x-none" b="1" dirty="0">
                <a:solidFill>
                  <a:srgbClr val="FF0000"/>
                </a:solidFill>
                <a:latin typeface="Arial" panose="020B0604020202020204" pitchFamily="34" charset="0"/>
              </a:endParaRPr>
            </a:p>
          </p:txBody>
        </p:sp>
        <p:sp>
          <p:nvSpPr>
            <p:cNvPr id="68618" name="Text Box 40"/>
            <p:cNvSpPr txBox="1"/>
            <p:nvPr/>
          </p:nvSpPr>
          <p:spPr>
            <a:xfrm>
              <a:off x="768" y="1200"/>
              <a:ext cx="324" cy="251"/>
            </a:xfrm>
            <a:prstGeom prst="rect">
              <a:avLst/>
            </a:prstGeom>
            <a:noFill/>
            <a:ln w="9525">
              <a:noFill/>
            </a:ln>
          </p:spPr>
          <p:txBody>
            <a:bodyPr anchor="ctr"/>
            <a:p>
              <a:pPr algn="ctr" eaLnBrk="0" hangingPunct="0"/>
              <a:r>
                <a:rPr lang="en-US" altLang="x-none" b="1" dirty="0">
                  <a:solidFill>
                    <a:srgbClr val="FF0000"/>
                  </a:solidFill>
                  <a:latin typeface="Arial" panose="020B0604020202020204" pitchFamily="34" charset="0"/>
                </a:rPr>
                <a:t>1</a:t>
              </a:r>
              <a:endParaRPr lang="en-US" altLang="x-none" b="1" dirty="0">
                <a:solidFill>
                  <a:srgbClr val="FF0000"/>
                </a:solidFill>
                <a:latin typeface="Arial" panose="020B0604020202020204" pitchFamily="34" charset="0"/>
              </a:endParaRPr>
            </a:p>
          </p:txBody>
        </p:sp>
      </p:grpSp>
      <p:sp>
        <p:nvSpPr>
          <p:cNvPr id="68619" name="Text Box 53"/>
          <p:cNvSpPr txBox="1"/>
          <p:nvPr/>
        </p:nvSpPr>
        <p:spPr>
          <a:xfrm>
            <a:off x="1066800" y="6172200"/>
            <a:ext cx="7239000" cy="457200"/>
          </a:xfrm>
          <a:prstGeom prst="rect">
            <a:avLst/>
          </a:prstGeom>
          <a:noFill/>
          <a:ln w="9525">
            <a:noFill/>
          </a:ln>
        </p:spPr>
        <p:txBody>
          <a:bodyPr anchor="t">
            <a:spAutoFit/>
          </a:bodyPr>
          <a:p>
            <a:pPr algn="ctr">
              <a:spcBef>
                <a:spcPct val="50000"/>
              </a:spcBef>
            </a:pPr>
            <a:r>
              <a:rPr lang="zh-CN" altLang="en-US" b="1" dirty="0">
                <a:solidFill>
                  <a:schemeClr val="accent2"/>
                </a:solidFill>
                <a:latin typeface="宋体" panose="02010600030101010101" pitchFamily="2" charset="-122"/>
              </a:rPr>
              <a:t>图2-13  某工厂的物资管理</a:t>
            </a:r>
            <a:r>
              <a:rPr lang="en-US" altLang="x-none" b="1" dirty="0">
                <a:solidFill>
                  <a:schemeClr val="accent2"/>
                </a:solidFill>
                <a:latin typeface="宋体" panose="02010600030101010101" pitchFamily="2" charset="-122"/>
              </a:rPr>
              <a:t>E-R</a:t>
            </a:r>
            <a:r>
              <a:rPr lang="zh-CN" altLang="en-US" b="1" dirty="0">
                <a:solidFill>
                  <a:schemeClr val="accent2"/>
                </a:solidFill>
                <a:latin typeface="宋体" panose="02010600030101010101" pitchFamily="2" charset="-122"/>
              </a:rPr>
              <a:t>图（省略了属性）</a:t>
            </a:r>
            <a:endParaRPr lang="zh-CN" altLang="en-US" b="1" dirty="0">
              <a:solidFill>
                <a:schemeClr val="accent2"/>
              </a:solidFill>
              <a:latin typeface="宋体" panose="02010600030101010101" pitchFamily="2" charset="-122"/>
            </a:endParaRPr>
          </a:p>
        </p:txBody>
      </p:sp>
      <p:grpSp>
        <p:nvGrpSpPr>
          <p:cNvPr id="68621" name="组合 68620"/>
          <p:cNvGrpSpPr/>
          <p:nvPr/>
        </p:nvGrpSpPr>
        <p:grpSpPr>
          <a:xfrm>
            <a:off x="152400" y="1295400"/>
            <a:ext cx="4565650" cy="4038600"/>
            <a:chOff x="0" y="0"/>
            <a:chExt cx="2876" cy="2544"/>
          </a:xfrm>
        </p:grpSpPr>
        <p:sp>
          <p:nvSpPr>
            <p:cNvPr id="3" name="Text Box 8"/>
            <p:cNvSpPr txBox="1"/>
            <p:nvPr/>
          </p:nvSpPr>
          <p:spPr>
            <a:xfrm>
              <a:off x="1004" y="0"/>
              <a:ext cx="956" cy="296"/>
            </a:xfrm>
            <a:prstGeom prst="rect">
              <a:avLst/>
            </a:prstGeom>
            <a:no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Arial" panose="020B0604020202020204" pitchFamily="34" charset="0"/>
                </a:rPr>
                <a:t>供应商</a:t>
              </a:r>
              <a:endParaRPr lang="zh-CN" altLang="en-US" b="1" dirty="0">
                <a:latin typeface="Arial" panose="020B0604020202020204" pitchFamily="34" charset="0"/>
              </a:endParaRPr>
            </a:p>
          </p:txBody>
        </p:sp>
        <p:sp>
          <p:nvSpPr>
            <p:cNvPr id="68622" name="AutoShape 12"/>
            <p:cNvSpPr/>
            <p:nvPr/>
          </p:nvSpPr>
          <p:spPr>
            <a:xfrm>
              <a:off x="668" y="632"/>
              <a:ext cx="1543" cy="689"/>
            </a:xfrm>
            <a:prstGeom prst="diamond">
              <a:avLst/>
            </a:prstGeom>
            <a:noFill/>
            <a:ln w="9525" cap="flat" cmpd="sng">
              <a:solidFill>
                <a:srgbClr val="000000"/>
              </a:solidFill>
              <a:prstDash val="solid"/>
              <a:miter/>
              <a:headEnd type="none" w="med" len="med"/>
              <a:tailEnd type="none" w="med" len="med"/>
            </a:ln>
          </p:spPr>
          <p:txBody>
            <a:bodyPr lIns="0" tIns="0" rIns="0" bIns="0" anchor="ctr"/>
            <a:p>
              <a:pPr algn="ctr" eaLnBrk="0" hangingPunct="0">
                <a:lnSpc>
                  <a:spcPct val="80000"/>
                </a:lnSpc>
              </a:pPr>
              <a:r>
                <a:rPr lang="zh-CN" altLang="en-US" b="1" dirty="0">
                  <a:latin typeface="Arial" panose="020B0604020202020204" pitchFamily="34" charset="0"/>
                </a:rPr>
                <a:t>供应</a:t>
              </a:r>
              <a:endParaRPr lang="zh-CN" altLang="en-US" b="1" dirty="0">
                <a:latin typeface="Arial" panose="020B0604020202020204" pitchFamily="34" charset="0"/>
              </a:endParaRPr>
            </a:p>
          </p:txBody>
        </p:sp>
        <p:sp>
          <p:nvSpPr>
            <p:cNvPr id="68623" name="Oval 14"/>
            <p:cNvSpPr/>
            <p:nvPr/>
          </p:nvSpPr>
          <p:spPr>
            <a:xfrm>
              <a:off x="1004" y="2208"/>
              <a:ext cx="864" cy="336"/>
            </a:xfrm>
            <a:prstGeom prst="ellipse">
              <a:avLst/>
            </a:prstGeom>
            <a:noFill/>
            <a:ln w="9525" cap="flat" cmpd="sng">
              <a:solidFill>
                <a:srgbClr val="000000"/>
              </a:solidFill>
              <a:prstDash val="solid"/>
              <a:round/>
              <a:headEnd type="none" w="med" len="med"/>
              <a:tailEnd type="none" w="med" len="med"/>
            </a:ln>
          </p:spPr>
          <p:txBody>
            <a:bodyPr lIns="0" tIns="0" rIns="0" bIns="0" anchor="ctr"/>
            <a:p>
              <a:pPr algn="ctr" eaLnBrk="0" hangingPunct="0">
                <a:lnSpc>
                  <a:spcPct val="80000"/>
                </a:lnSpc>
              </a:pPr>
              <a:r>
                <a:rPr lang="zh-CN" altLang="en-US" b="1" dirty="0">
                  <a:latin typeface="Arial" panose="020B0604020202020204" pitchFamily="34" charset="0"/>
                </a:rPr>
                <a:t>供应量</a:t>
              </a:r>
              <a:endParaRPr lang="zh-CN" altLang="en-US" b="1" dirty="0">
                <a:latin typeface="Arial" panose="020B0604020202020204" pitchFamily="34" charset="0"/>
              </a:endParaRPr>
            </a:p>
          </p:txBody>
        </p:sp>
        <p:sp>
          <p:nvSpPr>
            <p:cNvPr id="68624" name="Line 23"/>
            <p:cNvSpPr/>
            <p:nvPr/>
          </p:nvSpPr>
          <p:spPr>
            <a:xfrm flipH="1">
              <a:off x="668" y="1175"/>
              <a:ext cx="480" cy="527"/>
            </a:xfrm>
            <a:prstGeom prst="line">
              <a:avLst/>
            </a:prstGeom>
            <a:ln w="9525" cap="flat" cmpd="sng">
              <a:solidFill>
                <a:srgbClr val="000000"/>
              </a:solidFill>
              <a:prstDash val="solid"/>
              <a:round/>
              <a:headEnd type="none" w="med" len="med"/>
              <a:tailEnd type="none" w="med" len="med"/>
            </a:ln>
          </p:spPr>
        </p:sp>
        <p:sp>
          <p:nvSpPr>
            <p:cNvPr id="68625" name="Line 24"/>
            <p:cNvSpPr/>
            <p:nvPr/>
          </p:nvSpPr>
          <p:spPr>
            <a:xfrm>
              <a:off x="1868" y="1129"/>
              <a:ext cx="336" cy="551"/>
            </a:xfrm>
            <a:prstGeom prst="line">
              <a:avLst/>
            </a:prstGeom>
            <a:ln w="9525" cap="flat" cmpd="sng">
              <a:solidFill>
                <a:srgbClr val="000000"/>
              </a:solidFill>
              <a:prstDash val="solid"/>
              <a:round/>
              <a:headEnd type="none" w="med" len="med"/>
              <a:tailEnd type="none" w="med" len="med"/>
            </a:ln>
          </p:spPr>
        </p:sp>
        <p:sp>
          <p:nvSpPr>
            <p:cNvPr id="68626" name="Line 25"/>
            <p:cNvSpPr/>
            <p:nvPr/>
          </p:nvSpPr>
          <p:spPr>
            <a:xfrm>
              <a:off x="1436" y="296"/>
              <a:ext cx="0" cy="334"/>
            </a:xfrm>
            <a:prstGeom prst="line">
              <a:avLst/>
            </a:prstGeom>
            <a:ln w="9525" cap="flat" cmpd="sng">
              <a:solidFill>
                <a:srgbClr val="000000"/>
              </a:solidFill>
              <a:prstDash val="solid"/>
              <a:round/>
              <a:headEnd type="none" w="med" len="med"/>
              <a:tailEnd type="none" w="med" len="med"/>
            </a:ln>
          </p:spPr>
        </p:sp>
        <p:sp>
          <p:nvSpPr>
            <p:cNvPr id="68627" name="Text Box 36"/>
            <p:cNvSpPr txBox="1"/>
            <p:nvPr/>
          </p:nvSpPr>
          <p:spPr>
            <a:xfrm>
              <a:off x="0" y="1692"/>
              <a:ext cx="956" cy="296"/>
            </a:xfrm>
            <a:prstGeom prst="rect">
              <a:avLst/>
            </a:prstGeom>
            <a:no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Arial" panose="020B0604020202020204" pitchFamily="34" charset="0"/>
                </a:rPr>
                <a:t>项  目</a:t>
              </a:r>
              <a:endParaRPr lang="zh-CN" altLang="en-US" b="1" dirty="0">
                <a:latin typeface="Arial" panose="020B0604020202020204" pitchFamily="34" charset="0"/>
              </a:endParaRPr>
            </a:p>
          </p:txBody>
        </p:sp>
        <p:sp>
          <p:nvSpPr>
            <p:cNvPr id="68628" name="Text Box 37"/>
            <p:cNvSpPr txBox="1"/>
            <p:nvPr/>
          </p:nvSpPr>
          <p:spPr>
            <a:xfrm>
              <a:off x="1920" y="1692"/>
              <a:ext cx="956" cy="296"/>
            </a:xfrm>
            <a:prstGeom prst="rect">
              <a:avLst/>
            </a:prstGeom>
            <a:no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Arial" panose="020B0604020202020204" pitchFamily="34" charset="0"/>
                </a:rPr>
                <a:t>零  件</a:t>
              </a:r>
              <a:endParaRPr lang="zh-CN" altLang="en-US" b="1" dirty="0">
                <a:latin typeface="Arial" panose="020B0604020202020204" pitchFamily="34" charset="0"/>
              </a:endParaRPr>
            </a:p>
          </p:txBody>
        </p:sp>
        <p:sp>
          <p:nvSpPr>
            <p:cNvPr id="68629" name="Text Box 46"/>
            <p:cNvSpPr txBox="1"/>
            <p:nvPr/>
          </p:nvSpPr>
          <p:spPr>
            <a:xfrm>
              <a:off x="1928" y="1129"/>
              <a:ext cx="324" cy="251"/>
            </a:xfrm>
            <a:prstGeom prst="rect">
              <a:avLst/>
            </a:prstGeom>
            <a:noFill/>
            <a:ln w="9525">
              <a:noFill/>
            </a:ln>
          </p:spPr>
          <p:txBody>
            <a:bodyPr anchor="ctr"/>
            <a:p>
              <a:pPr algn="ctr" eaLnBrk="0" hangingPunct="0"/>
              <a:r>
                <a:rPr lang="en-US" altLang="x-none" b="1" dirty="0">
                  <a:solidFill>
                    <a:schemeClr val="accent1"/>
                  </a:solidFill>
                  <a:latin typeface="Arial" panose="020B0604020202020204" pitchFamily="34" charset="0"/>
                </a:rPr>
                <a:t>p</a:t>
              </a:r>
              <a:endParaRPr lang="en-US" altLang="x-none" b="1" dirty="0">
                <a:solidFill>
                  <a:schemeClr val="accent1"/>
                </a:solidFill>
                <a:latin typeface="Arial" panose="020B0604020202020204" pitchFamily="34" charset="0"/>
              </a:endParaRPr>
            </a:p>
          </p:txBody>
        </p:sp>
        <p:sp>
          <p:nvSpPr>
            <p:cNvPr id="68630" name="Text Box 50"/>
            <p:cNvSpPr txBox="1"/>
            <p:nvPr/>
          </p:nvSpPr>
          <p:spPr>
            <a:xfrm>
              <a:off x="716" y="1175"/>
              <a:ext cx="324" cy="250"/>
            </a:xfrm>
            <a:prstGeom prst="rect">
              <a:avLst/>
            </a:prstGeom>
            <a:noFill/>
            <a:ln w="9525">
              <a:noFill/>
            </a:ln>
          </p:spPr>
          <p:txBody>
            <a:bodyPr anchor="ctr"/>
            <a:p>
              <a:pPr algn="ctr" eaLnBrk="0" hangingPunct="0"/>
              <a:r>
                <a:rPr lang="en-US" altLang="x-none" b="1" dirty="0">
                  <a:solidFill>
                    <a:schemeClr val="accent1"/>
                  </a:solidFill>
                  <a:latin typeface="Arial" panose="020B0604020202020204" pitchFamily="34" charset="0"/>
                </a:rPr>
                <a:t>n</a:t>
              </a:r>
              <a:endParaRPr lang="en-US" altLang="x-none" b="1" dirty="0">
                <a:solidFill>
                  <a:schemeClr val="accent1"/>
                </a:solidFill>
                <a:latin typeface="Arial" panose="020B0604020202020204" pitchFamily="34" charset="0"/>
              </a:endParaRPr>
            </a:p>
          </p:txBody>
        </p:sp>
        <p:sp>
          <p:nvSpPr>
            <p:cNvPr id="68631" name="Text Box 51"/>
            <p:cNvSpPr txBox="1"/>
            <p:nvPr/>
          </p:nvSpPr>
          <p:spPr>
            <a:xfrm>
              <a:off x="1400" y="361"/>
              <a:ext cx="324" cy="251"/>
            </a:xfrm>
            <a:prstGeom prst="rect">
              <a:avLst/>
            </a:prstGeom>
            <a:noFill/>
            <a:ln w="9525">
              <a:noFill/>
            </a:ln>
          </p:spPr>
          <p:txBody>
            <a:bodyPr anchor="ctr"/>
            <a:p>
              <a:pPr algn="ctr" eaLnBrk="0" hangingPunct="0"/>
              <a:r>
                <a:rPr lang="en-US" altLang="x-none" b="1" dirty="0">
                  <a:solidFill>
                    <a:schemeClr val="accent1"/>
                  </a:solidFill>
                  <a:latin typeface="Arial" panose="020B0604020202020204" pitchFamily="34" charset="0"/>
                </a:rPr>
                <a:t>m</a:t>
              </a:r>
              <a:endParaRPr lang="en-US" altLang="x-none" b="1" dirty="0">
                <a:solidFill>
                  <a:schemeClr val="accent1"/>
                </a:solidFill>
                <a:latin typeface="Arial" panose="020B0604020202020204" pitchFamily="34" charset="0"/>
              </a:endParaRPr>
            </a:p>
          </p:txBody>
        </p:sp>
        <p:sp>
          <p:nvSpPr>
            <p:cNvPr id="68632" name="Line 54"/>
            <p:cNvSpPr/>
            <p:nvPr/>
          </p:nvSpPr>
          <p:spPr>
            <a:xfrm>
              <a:off x="1436" y="1344"/>
              <a:ext cx="0" cy="864"/>
            </a:xfrm>
            <a:prstGeom prst="line">
              <a:avLst/>
            </a:prstGeom>
            <a:ln w="9525" cap="flat" cmpd="sng">
              <a:solidFill>
                <a:schemeClr val="tx1"/>
              </a:solidFill>
              <a:prstDash val="solid"/>
              <a:round/>
              <a:headEnd type="none" w="med" len="med"/>
              <a:tailEnd type="none" w="med" len="med"/>
            </a:ln>
          </p:spPr>
        </p:sp>
      </p:grpSp>
      <p:grpSp>
        <p:nvGrpSpPr>
          <p:cNvPr id="68634" name="组合 68633"/>
          <p:cNvGrpSpPr/>
          <p:nvPr/>
        </p:nvGrpSpPr>
        <p:grpSpPr>
          <a:xfrm>
            <a:off x="4210050" y="3981450"/>
            <a:ext cx="4248150" cy="2114550"/>
            <a:chOff x="0" y="0"/>
            <a:chExt cx="2676" cy="1332"/>
          </a:xfrm>
        </p:grpSpPr>
        <p:sp>
          <p:nvSpPr>
            <p:cNvPr id="4" name="AutoShape 13"/>
            <p:cNvSpPr/>
            <p:nvPr/>
          </p:nvSpPr>
          <p:spPr>
            <a:xfrm>
              <a:off x="36" y="697"/>
              <a:ext cx="1152" cy="587"/>
            </a:xfrm>
            <a:prstGeom prst="diamond">
              <a:avLst/>
            </a:prstGeom>
            <a:noFill/>
            <a:ln w="9525" cap="flat" cmpd="sng">
              <a:solidFill>
                <a:srgbClr val="000000"/>
              </a:solidFill>
              <a:prstDash val="solid"/>
              <a:miter/>
              <a:headEnd type="none" w="med" len="med"/>
              <a:tailEnd type="none" w="med" len="med"/>
            </a:ln>
          </p:spPr>
          <p:txBody>
            <a:bodyPr lIns="0" tIns="0" rIns="0" bIns="0" anchor="ctr"/>
            <a:p>
              <a:pPr algn="ctr" eaLnBrk="0" hangingPunct="0">
                <a:lnSpc>
                  <a:spcPct val="80000"/>
                </a:lnSpc>
              </a:pPr>
              <a:r>
                <a:rPr lang="zh-CN" altLang="en-US" b="1" dirty="0">
                  <a:latin typeface="Arial" panose="020B0604020202020204" pitchFamily="34" charset="0"/>
                </a:rPr>
                <a:t>库存</a:t>
              </a:r>
              <a:endParaRPr lang="zh-CN" altLang="en-US" b="1" dirty="0">
                <a:latin typeface="Arial" panose="020B0604020202020204" pitchFamily="34" charset="0"/>
              </a:endParaRPr>
            </a:p>
          </p:txBody>
        </p:sp>
        <p:sp>
          <p:nvSpPr>
            <p:cNvPr id="68635" name="Line 20"/>
            <p:cNvSpPr/>
            <p:nvPr/>
          </p:nvSpPr>
          <p:spPr>
            <a:xfrm>
              <a:off x="36" y="324"/>
              <a:ext cx="0" cy="672"/>
            </a:xfrm>
            <a:prstGeom prst="line">
              <a:avLst/>
            </a:prstGeom>
            <a:ln w="9525" cap="flat" cmpd="sng">
              <a:solidFill>
                <a:srgbClr val="000000"/>
              </a:solidFill>
              <a:prstDash val="solid"/>
              <a:round/>
              <a:headEnd type="none" w="med" len="med"/>
              <a:tailEnd type="none" w="med" len="med"/>
            </a:ln>
          </p:spPr>
        </p:sp>
        <p:sp>
          <p:nvSpPr>
            <p:cNvPr id="68636" name="Line 26"/>
            <p:cNvSpPr/>
            <p:nvPr/>
          </p:nvSpPr>
          <p:spPr>
            <a:xfrm flipH="1">
              <a:off x="1188" y="324"/>
              <a:ext cx="0" cy="632"/>
            </a:xfrm>
            <a:prstGeom prst="line">
              <a:avLst/>
            </a:prstGeom>
            <a:ln w="9525" cap="flat" cmpd="sng">
              <a:solidFill>
                <a:srgbClr val="000000"/>
              </a:solidFill>
              <a:prstDash val="solid"/>
              <a:round/>
              <a:headEnd type="none" w="med" len="med"/>
              <a:tailEnd type="none" w="med" len="med"/>
            </a:ln>
          </p:spPr>
        </p:sp>
        <p:sp>
          <p:nvSpPr>
            <p:cNvPr id="68637" name="Text Box 35"/>
            <p:cNvSpPr txBox="1"/>
            <p:nvPr/>
          </p:nvSpPr>
          <p:spPr>
            <a:xfrm>
              <a:off x="900" y="0"/>
              <a:ext cx="1056" cy="296"/>
            </a:xfrm>
            <a:prstGeom prst="rect">
              <a:avLst/>
            </a:prstGeom>
            <a:noFill/>
            <a:ln w="9525" cap="flat" cmpd="sng">
              <a:solidFill>
                <a:srgbClr val="000000"/>
              </a:solidFill>
              <a:prstDash val="solid"/>
              <a:miter/>
              <a:headEnd type="none" w="med" len="med"/>
              <a:tailEnd type="none" w="med" len="med"/>
            </a:ln>
          </p:spPr>
          <p:txBody>
            <a:bodyPr lIns="0" tIns="0" rIns="0" bIns="0" anchor="ctr"/>
            <a:p>
              <a:pPr algn="ctr" eaLnBrk="0" hangingPunct="0"/>
              <a:r>
                <a:rPr lang="zh-CN" altLang="en-US" b="1" dirty="0">
                  <a:latin typeface="Arial" panose="020B0604020202020204" pitchFamily="34" charset="0"/>
                </a:rPr>
                <a:t>仓  库</a:t>
              </a:r>
              <a:endParaRPr lang="zh-CN" altLang="en-US" b="1" dirty="0">
                <a:latin typeface="Arial" panose="020B0604020202020204" pitchFamily="34" charset="0"/>
              </a:endParaRPr>
            </a:p>
          </p:txBody>
        </p:sp>
        <p:sp>
          <p:nvSpPr>
            <p:cNvPr id="68638" name="Text Box 41"/>
            <p:cNvSpPr txBox="1"/>
            <p:nvPr/>
          </p:nvSpPr>
          <p:spPr>
            <a:xfrm>
              <a:off x="900" y="431"/>
              <a:ext cx="324" cy="251"/>
            </a:xfrm>
            <a:prstGeom prst="rect">
              <a:avLst/>
            </a:prstGeom>
            <a:noFill/>
            <a:ln w="9525">
              <a:noFill/>
            </a:ln>
          </p:spPr>
          <p:txBody>
            <a:bodyPr anchor="ctr"/>
            <a:p>
              <a:pPr algn="ctr" eaLnBrk="0" hangingPunct="0"/>
              <a:r>
                <a:rPr lang="en-US" altLang="x-none" b="1" dirty="0">
                  <a:solidFill>
                    <a:schemeClr val="accent1"/>
                  </a:solidFill>
                  <a:latin typeface="Arial" panose="020B0604020202020204" pitchFamily="34" charset="0"/>
                </a:rPr>
                <a:t>n</a:t>
              </a:r>
              <a:endParaRPr lang="en-US" altLang="x-none" b="1" dirty="0">
                <a:solidFill>
                  <a:schemeClr val="accent1"/>
                </a:solidFill>
                <a:latin typeface="Arial" panose="020B0604020202020204" pitchFamily="34" charset="0"/>
              </a:endParaRPr>
            </a:p>
          </p:txBody>
        </p:sp>
        <p:sp>
          <p:nvSpPr>
            <p:cNvPr id="68639" name="Text Box 42"/>
            <p:cNvSpPr txBox="1"/>
            <p:nvPr/>
          </p:nvSpPr>
          <p:spPr>
            <a:xfrm>
              <a:off x="0" y="431"/>
              <a:ext cx="324" cy="251"/>
            </a:xfrm>
            <a:prstGeom prst="rect">
              <a:avLst/>
            </a:prstGeom>
            <a:noFill/>
            <a:ln w="9525">
              <a:noFill/>
            </a:ln>
          </p:spPr>
          <p:txBody>
            <a:bodyPr anchor="ctr"/>
            <a:p>
              <a:pPr algn="ctr" eaLnBrk="0" hangingPunct="0"/>
              <a:r>
                <a:rPr lang="en-US" altLang="x-none" b="1" dirty="0">
                  <a:solidFill>
                    <a:schemeClr val="accent1"/>
                  </a:solidFill>
                  <a:latin typeface="Arial" panose="020B0604020202020204" pitchFamily="34" charset="0"/>
                </a:rPr>
                <a:t>m</a:t>
              </a:r>
              <a:endParaRPr lang="en-US" altLang="x-none" b="1" dirty="0">
                <a:solidFill>
                  <a:schemeClr val="accent1"/>
                </a:solidFill>
                <a:latin typeface="Arial" panose="020B0604020202020204" pitchFamily="34" charset="0"/>
              </a:endParaRPr>
            </a:p>
          </p:txBody>
        </p:sp>
        <p:sp>
          <p:nvSpPr>
            <p:cNvPr id="68640" name="Oval 56"/>
            <p:cNvSpPr/>
            <p:nvPr/>
          </p:nvSpPr>
          <p:spPr>
            <a:xfrm>
              <a:off x="1812" y="996"/>
              <a:ext cx="864" cy="336"/>
            </a:xfrm>
            <a:prstGeom prst="ellipse">
              <a:avLst/>
            </a:prstGeom>
            <a:noFill/>
            <a:ln w="9525" cap="flat" cmpd="sng">
              <a:solidFill>
                <a:srgbClr val="000000"/>
              </a:solidFill>
              <a:prstDash val="solid"/>
              <a:round/>
              <a:headEnd type="none" w="med" len="med"/>
              <a:tailEnd type="none" w="med" len="med"/>
            </a:ln>
          </p:spPr>
          <p:txBody>
            <a:bodyPr lIns="0" tIns="0" rIns="0" bIns="0" anchor="ctr"/>
            <a:p>
              <a:pPr algn="ctr" eaLnBrk="0" hangingPunct="0">
                <a:lnSpc>
                  <a:spcPct val="80000"/>
                </a:lnSpc>
              </a:pPr>
              <a:r>
                <a:rPr lang="zh-CN" altLang="en-US" b="1" dirty="0">
                  <a:latin typeface="Arial" panose="020B0604020202020204" pitchFamily="34" charset="0"/>
                </a:rPr>
                <a:t>库存量</a:t>
              </a:r>
              <a:endParaRPr lang="zh-CN" altLang="en-US" b="1" dirty="0">
                <a:latin typeface="Arial" panose="020B0604020202020204" pitchFamily="34" charset="0"/>
              </a:endParaRPr>
            </a:p>
          </p:txBody>
        </p:sp>
        <p:sp>
          <p:nvSpPr>
            <p:cNvPr id="68641" name="Line 57"/>
            <p:cNvSpPr/>
            <p:nvPr/>
          </p:nvSpPr>
          <p:spPr>
            <a:xfrm>
              <a:off x="900" y="1140"/>
              <a:ext cx="912" cy="0"/>
            </a:xfrm>
            <a:prstGeom prst="line">
              <a:avLst/>
            </a:prstGeom>
            <a:ln w="9525" cap="flat" cmpd="sng">
              <a:solidFill>
                <a:schemeClr val="tx1"/>
              </a:solidFill>
              <a:prstDash val="solid"/>
              <a:round/>
              <a:headEnd type="none" w="med" len="med"/>
              <a:tailEnd type="none" w="med" len="med"/>
            </a:ln>
          </p:spPr>
        </p:sp>
      </p:grpSp>
      <p:grpSp>
        <p:nvGrpSpPr>
          <p:cNvPr id="68643" name="组合 68642"/>
          <p:cNvGrpSpPr/>
          <p:nvPr/>
        </p:nvGrpSpPr>
        <p:grpSpPr>
          <a:xfrm>
            <a:off x="6400800" y="685800"/>
            <a:ext cx="2514600" cy="1676400"/>
            <a:chOff x="0" y="0"/>
            <a:chExt cx="1584" cy="1056"/>
          </a:xfrm>
        </p:grpSpPr>
        <p:sp>
          <p:nvSpPr>
            <p:cNvPr id="5" name="AutoShape 11"/>
            <p:cNvSpPr/>
            <p:nvPr/>
          </p:nvSpPr>
          <p:spPr>
            <a:xfrm>
              <a:off x="480" y="240"/>
              <a:ext cx="1104" cy="588"/>
            </a:xfrm>
            <a:prstGeom prst="diamond">
              <a:avLst/>
            </a:prstGeom>
            <a:noFill/>
            <a:ln w="9525" cap="flat" cmpd="sng">
              <a:solidFill>
                <a:srgbClr val="000000"/>
              </a:solidFill>
              <a:prstDash val="solid"/>
              <a:miter/>
              <a:headEnd type="none" w="med" len="med"/>
              <a:tailEnd type="none" w="med" len="med"/>
            </a:ln>
          </p:spPr>
          <p:txBody>
            <a:bodyPr lIns="0" tIns="0" rIns="0" bIns="0" anchor="ctr"/>
            <a:p>
              <a:pPr algn="ctr" eaLnBrk="0" hangingPunct="0">
                <a:lnSpc>
                  <a:spcPct val="80000"/>
                </a:lnSpc>
              </a:pPr>
              <a:r>
                <a:rPr lang="zh-CN" altLang="en-US" b="1" dirty="0">
                  <a:latin typeface="Arial" panose="020B0604020202020204" pitchFamily="34" charset="0"/>
                </a:rPr>
                <a:t>领导</a:t>
              </a:r>
              <a:endParaRPr lang="zh-CN" altLang="en-US" b="1" dirty="0">
                <a:latin typeface="Arial" panose="020B0604020202020204" pitchFamily="34" charset="0"/>
              </a:endParaRPr>
            </a:p>
          </p:txBody>
        </p:sp>
        <p:sp>
          <p:nvSpPr>
            <p:cNvPr id="68644" name="Line 21"/>
            <p:cNvSpPr/>
            <p:nvPr/>
          </p:nvSpPr>
          <p:spPr>
            <a:xfrm flipH="1">
              <a:off x="0" y="240"/>
              <a:ext cx="1006" cy="0"/>
            </a:xfrm>
            <a:prstGeom prst="line">
              <a:avLst/>
            </a:prstGeom>
            <a:ln w="9525" cap="flat" cmpd="sng">
              <a:solidFill>
                <a:srgbClr val="000000"/>
              </a:solidFill>
              <a:prstDash val="solid"/>
              <a:round/>
              <a:headEnd type="none" w="med" len="med"/>
              <a:tailEnd type="none" w="med" len="med"/>
            </a:ln>
          </p:spPr>
        </p:sp>
        <p:sp>
          <p:nvSpPr>
            <p:cNvPr id="68645" name="Line 22"/>
            <p:cNvSpPr/>
            <p:nvPr/>
          </p:nvSpPr>
          <p:spPr>
            <a:xfrm>
              <a:off x="0" y="240"/>
              <a:ext cx="0" cy="144"/>
            </a:xfrm>
            <a:prstGeom prst="line">
              <a:avLst/>
            </a:prstGeom>
            <a:ln w="9525" cap="flat" cmpd="sng">
              <a:solidFill>
                <a:srgbClr val="000000"/>
              </a:solidFill>
              <a:prstDash val="solid"/>
              <a:round/>
              <a:headEnd type="none" w="med" len="med"/>
              <a:tailEnd type="none" w="med" len="med"/>
            </a:ln>
          </p:spPr>
        </p:sp>
        <p:sp>
          <p:nvSpPr>
            <p:cNvPr id="68646" name="Text Box 43"/>
            <p:cNvSpPr txBox="1"/>
            <p:nvPr/>
          </p:nvSpPr>
          <p:spPr>
            <a:xfrm>
              <a:off x="300" y="805"/>
              <a:ext cx="324" cy="251"/>
            </a:xfrm>
            <a:prstGeom prst="rect">
              <a:avLst/>
            </a:prstGeom>
            <a:noFill/>
            <a:ln w="9525">
              <a:noFill/>
            </a:ln>
          </p:spPr>
          <p:txBody>
            <a:bodyPr anchor="ctr"/>
            <a:p>
              <a:pPr algn="ctr" eaLnBrk="0" hangingPunct="0"/>
              <a:r>
                <a:rPr lang="en-US" altLang="x-none" b="1" dirty="0">
                  <a:solidFill>
                    <a:schemeClr val="accent2"/>
                  </a:solidFill>
                  <a:latin typeface="Arial" panose="020B0604020202020204" pitchFamily="34" charset="0"/>
                </a:rPr>
                <a:t>n</a:t>
              </a:r>
              <a:endParaRPr lang="en-US" altLang="x-none" b="1" dirty="0">
                <a:solidFill>
                  <a:schemeClr val="accent2"/>
                </a:solidFill>
                <a:latin typeface="Arial" panose="020B0604020202020204" pitchFamily="34" charset="0"/>
              </a:endParaRPr>
            </a:p>
          </p:txBody>
        </p:sp>
        <p:sp>
          <p:nvSpPr>
            <p:cNvPr id="68647" name="Text Box 47"/>
            <p:cNvSpPr txBox="1"/>
            <p:nvPr/>
          </p:nvSpPr>
          <p:spPr>
            <a:xfrm>
              <a:off x="288" y="0"/>
              <a:ext cx="324" cy="251"/>
            </a:xfrm>
            <a:prstGeom prst="rect">
              <a:avLst/>
            </a:prstGeom>
            <a:noFill/>
            <a:ln w="9525">
              <a:noFill/>
            </a:ln>
          </p:spPr>
          <p:txBody>
            <a:bodyPr anchor="ctr"/>
            <a:p>
              <a:pPr algn="ctr" eaLnBrk="0" hangingPunct="0"/>
              <a:r>
                <a:rPr lang="en-US" altLang="x-none" b="1" dirty="0">
                  <a:solidFill>
                    <a:schemeClr val="accent2"/>
                  </a:solidFill>
                  <a:latin typeface="Arial" panose="020B0604020202020204" pitchFamily="34" charset="0"/>
                </a:rPr>
                <a:t>1</a:t>
              </a:r>
              <a:endParaRPr lang="en-US" altLang="x-none" b="1" dirty="0">
                <a:solidFill>
                  <a:schemeClr val="accent2"/>
                </a:solidFill>
                <a:latin typeface="Arial" panose="020B0604020202020204" pitchFamily="34" charset="0"/>
              </a:endParaRPr>
            </a:p>
          </p:txBody>
        </p:sp>
        <p:sp>
          <p:nvSpPr>
            <p:cNvPr id="68648" name="Line 62"/>
            <p:cNvSpPr/>
            <p:nvPr/>
          </p:nvSpPr>
          <p:spPr>
            <a:xfrm flipH="1">
              <a:off x="0" y="816"/>
              <a:ext cx="1006" cy="0"/>
            </a:xfrm>
            <a:prstGeom prst="line">
              <a:avLst/>
            </a:prstGeom>
            <a:ln w="9525" cap="flat" cmpd="sng">
              <a:solidFill>
                <a:srgbClr val="000000"/>
              </a:solidFill>
              <a:prstDash val="solid"/>
              <a:round/>
              <a:headEnd type="none" w="med" len="med"/>
              <a:tailEnd type="none" w="med" len="med"/>
            </a:ln>
          </p:spPr>
        </p:sp>
        <p:sp>
          <p:nvSpPr>
            <p:cNvPr id="68649" name="Line 63"/>
            <p:cNvSpPr/>
            <p:nvPr/>
          </p:nvSpPr>
          <p:spPr>
            <a:xfrm>
              <a:off x="0" y="672"/>
              <a:ext cx="0" cy="144"/>
            </a:xfrm>
            <a:prstGeom prst="line">
              <a:avLst/>
            </a:prstGeom>
            <a:ln w="9525" cap="flat" cmpd="sng">
              <a:solidFill>
                <a:srgbClr val="000000"/>
              </a:solidFill>
              <a:prstDash val="solid"/>
              <a:round/>
              <a:headEnd type="none" w="med" len="med"/>
              <a:tailEnd type="none" w="med" len="med"/>
            </a:ln>
          </p:spPr>
        </p:sp>
      </p:grpSp>
      <p:grpSp>
        <p:nvGrpSpPr>
          <p:cNvPr id="7" name="组合 6"/>
          <p:cNvGrpSpPr/>
          <p:nvPr/>
        </p:nvGrpSpPr>
        <p:grpSpPr>
          <a:xfrm>
            <a:off x="7138988" y="790575"/>
            <a:ext cx="715962" cy="1562100"/>
            <a:chOff x="11243" y="1246"/>
            <a:chExt cx="1126" cy="2458"/>
          </a:xfrm>
        </p:grpSpPr>
        <p:sp>
          <p:nvSpPr>
            <p:cNvPr id="68651" name="文本框 69636"/>
            <p:cNvSpPr txBox="1"/>
            <p:nvPr/>
          </p:nvSpPr>
          <p:spPr>
            <a:xfrm>
              <a:off x="11243" y="1246"/>
              <a:ext cx="1127" cy="480"/>
            </a:xfrm>
            <a:prstGeom prst="rect">
              <a:avLst/>
            </a:prstGeom>
            <a:noFill/>
            <a:ln w="9525">
              <a:noFill/>
            </a:ln>
          </p:spPr>
          <p:txBody>
            <a:bodyPr wrap="square" anchor="t">
              <a:spAutoFit/>
            </a:bodyPr>
            <a:p>
              <a:pPr algn="ctr"/>
              <a:r>
                <a:rPr lang="zh-CN" altLang="en-US" sz="1400" b="1" dirty="0">
                  <a:solidFill>
                    <a:srgbClr val="FF0000"/>
                  </a:solidFill>
                  <a:latin typeface="Times New Roman" panose="02020603050405020304" pitchFamily="2" charset="0"/>
                </a:rPr>
                <a:t>上级</a:t>
              </a:r>
              <a:endParaRPr lang="zh-CN" altLang="en-US" sz="1400" b="1" dirty="0">
                <a:solidFill>
                  <a:srgbClr val="FF0000"/>
                </a:solidFill>
                <a:latin typeface="Times New Roman" panose="02020603050405020304" pitchFamily="2" charset="0"/>
              </a:endParaRPr>
            </a:p>
          </p:txBody>
        </p:sp>
        <p:sp>
          <p:nvSpPr>
            <p:cNvPr id="68652" name="文本框 69637"/>
            <p:cNvSpPr txBox="1"/>
            <p:nvPr/>
          </p:nvSpPr>
          <p:spPr>
            <a:xfrm>
              <a:off x="11469" y="3224"/>
              <a:ext cx="901" cy="480"/>
            </a:xfrm>
            <a:prstGeom prst="rect">
              <a:avLst/>
            </a:prstGeom>
            <a:noFill/>
            <a:ln w="9525">
              <a:noFill/>
            </a:ln>
          </p:spPr>
          <p:txBody>
            <a:bodyPr wrap="square" anchor="t">
              <a:spAutoFit/>
            </a:bodyPr>
            <a:p>
              <a:pPr algn="ctr"/>
              <a:r>
                <a:rPr lang="zh-CN" altLang="en-US" sz="1400" b="1" dirty="0">
                  <a:solidFill>
                    <a:srgbClr val="FF0000"/>
                  </a:solidFill>
                  <a:latin typeface="Times New Roman" panose="02020603050405020304" pitchFamily="2" charset="0"/>
                </a:rPr>
                <a:t>下级</a:t>
              </a:r>
              <a:endParaRPr lang="zh-CN" altLang="en-US" sz="1400" b="1" dirty="0">
                <a:solidFill>
                  <a:srgbClr val="FF0000"/>
                </a:solidFill>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8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86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86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8643"/>
                                        </p:tgtEl>
                                        <p:attrNameLst>
                                          <p:attrName>style.visibility</p:attrName>
                                        </p:attrNameLst>
                                      </p:cBhvr>
                                      <p:to>
                                        <p:strVal val="visible"/>
                                      </p:to>
                                    </p:se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69633"/>
          <p:cNvSpPr>
            <a:spLocks noGrp="1"/>
          </p:cNvSpPr>
          <p:nvPr>
            <p:ph type="title"/>
          </p:nvPr>
        </p:nvSpPr>
        <p:spPr>
          <a:xfrm>
            <a:off x="685800" y="157163"/>
            <a:ext cx="7772400" cy="457200"/>
          </a:xfrm>
        </p:spPr>
        <p:txBody>
          <a:bodyPr tIns="0" bIns="0" anchor="ctr"/>
          <a:p>
            <a:r>
              <a:rPr lang="zh-CN" altLang="en-US" dirty="0">
                <a:solidFill>
                  <a:schemeClr val="accent2"/>
                </a:solidFill>
                <a:latin typeface="宋体" panose="02010600030101010101" pitchFamily="2" charset="-122"/>
              </a:rPr>
              <a:t>完整的零配件采购管理</a:t>
            </a:r>
            <a:r>
              <a:rPr lang="en-US" altLang="x-none" dirty="0">
                <a:solidFill>
                  <a:schemeClr val="accent2"/>
                </a:solidFill>
                <a:latin typeface="宋体" panose="02010600030101010101" pitchFamily="2" charset="-122"/>
              </a:rPr>
              <a:t>E-R</a:t>
            </a:r>
            <a:r>
              <a:rPr lang="zh-CN" altLang="en-US" dirty="0">
                <a:solidFill>
                  <a:schemeClr val="accent2"/>
                </a:solidFill>
                <a:latin typeface="宋体" panose="02010600030101010101" pitchFamily="2" charset="-122"/>
              </a:rPr>
              <a:t>图</a:t>
            </a:r>
            <a:endParaRPr lang="zh-CN" altLang="en-US" dirty="0">
              <a:solidFill>
                <a:schemeClr val="accent2"/>
              </a:solidFill>
              <a:latin typeface="宋体" panose="02010600030101010101" pitchFamily="2" charset="-122"/>
            </a:endParaRPr>
          </a:p>
        </p:txBody>
      </p:sp>
      <p:pic>
        <p:nvPicPr>
          <p:cNvPr id="69634" name="图片 69634"/>
          <p:cNvPicPr>
            <a:picLocks noChangeAspect="1"/>
          </p:cNvPicPr>
          <p:nvPr/>
        </p:nvPicPr>
        <p:blipFill>
          <a:blip r:embed="rId1"/>
          <a:stretch>
            <a:fillRect/>
          </a:stretch>
        </p:blipFill>
        <p:spPr>
          <a:xfrm>
            <a:off x="107950" y="765175"/>
            <a:ext cx="9004300" cy="5761038"/>
          </a:xfrm>
          <a:prstGeom prst="rect">
            <a:avLst/>
          </a:prstGeom>
          <a:noFill/>
          <a:ln w="9525">
            <a:noFill/>
          </a:ln>
        </p:spPr>
      </p:pic>
      <p:grpSp>
        <p:nvGrpSpPr>
          <p:cNvPr id="69635" name="组合 69635"/>
          <p:cNvGrpSpPr/>
          <p:nvPr/>
        </p:nvGrpSpPr>
        <p:grpSpPr>
          <a:xfrm>
            <a:off x="6869113" y="2908300"/>
            <a:ext cx="809625" cy="520700"/>
            <a:chOff x="0" y="0"/>
            <a:chExt cx="1276" cy="820"/>
          </a:xfrm>
        </p:grpSpPr>
        <p:sp>
          <p:nvSpPr>
            <p:cNvPr id="69636" name="文本框 69636"/>
            <p:cNvSpPr txBox="1"/>
            <p:nvPr/>
          </p:nvSpPr>
          <p:spPr>
            <a:xfrm>
              <a:off x="0" y="26"/>
              <a:ext cx="624" cy="794"/>
            </a:xfrm>
            <a:prstGeom prst="rect">
              <a:avLst/>
            </a:prstGeom>
            <a:noFill/>
            <a:ln w="9525">
              <a:noFill/>
            </a:ln>
          </p:spPr>
          <p:txBody>
            <a:bodyPr vert="eaVert" wrap="square" anchor="t">
              <a:spAutoFit/>
            </a:bodyPr>
            <a:p>
              <a:pPr algn="ctr"/>
              <a:r>
                <a:rPr lang="zh-CN" altLang="en-US" sz="1400" b="1" dirty="0">
                  <a:solidFill>
                    <a:srgbClr val="FF0000"/>
                  </a:solidFill>
                  <a:latin typeface="Times New Roman" panose="02020603050405020304" pitchFamily="2" charset="0"/>
                </a:rPr>
                <a:t>上级</a:t>
              </a:r>
              <a:endParaRPr lang="zh-CN" altLang="en-US" sz="1400" b="1" dirty="0">
                <a:solidFill>
                  <a:srgbClr val="FF0000"/>
                </a:solidFill>
                <a:latin typeface="Times New Roman" panose="02020603050405020304" pitchFamily="2" charset="0"/>
              </a:endParaRPr>
            </a:p>
          </p:txBody>
        </p:sp>
        <p:sp>
          <p:nvSpPr>
            <p:cNvPr id="69637" name="文本框 69637"/>
            <p:cNvSpPr txBox="1"/>
            <p:nvPr/>
          </p:nvSpPr>
          <p:spPr>
            <a:xfrm>
              <a:off x="652" y="0"/>
              <a:ext cx="624" cy="794"/>
            </a:xfrm>
            <a:prstGeom prst="rect">
              <a:avLst/>
            </a:prstGeom>
            <a:noFill/>
            <a:ln w="9525">
              <a:noFill/>
            </a:ln>
          </p:spPr>
          <p:txBody>
            <a:bodyPr vert="eaVert" wrap="square" anchor="t">
              <a:spAutoFit/>
            </a:bodyPr>
            <a:p>
              <a:pPr algn="ctr"/>
              <a:r>
                <a:rPr lang="zh-CN" altLang="en-US" sz="1400" b="1" dirty="0">
                  <a:solidFill>
                    <a:srgbClr val="FF0000"/>
                  </a:solidFill>
                  <a:latin typeface="Times New Roman" panose="02020603050405020304" pitchFamily="2" charset="0"/>
                </a:rPr>
                <a:t>下级</a:t>
              </a:r>
              <a:endParaRPr lang="zh-CN" altLang="en-US" sz="1400" b="1" dirty="0">
                <a:solidFill>
                  <a:srgbClr val="FF0000"/>
                </a:solidFill>
                <a:latin typeface="Times New Roman" panose="02020603050405020304" pitchFamily="2"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70659" name="Rectangle 3"/>
          <p:cNvSpPr>
            <a:spLocks noGrp="1"/>
          </p:cNvSpPr>
          <p:nvPr>
            <p:ph idx="1"/>
          </p:nvPr>
        </p:nvSpPr>
        <p:spPr/>
        <p:txBody>
          <a:bodyPr vert="horz" wrap="square" anchor="t"/>
          <a:p>
            <a:pPr lvl="0" eaLnBrk="1" fontAlgn="base" hangingPunct="1">
              <a:lnSpc>
                <a:spcPct val="110000"/>
              </a:lnSpc>
            </a:pPr>
            <a:r>
              <a:rPr lang="en-US" altLang="x-none" sz="2800" strike="noStrike" noProof="1" dirty="0"/>
              <a:t>E-R</a:t>
            </a:r>
            <a:r>
              <a:rPr lang="zh-CN" altLang="en-US" sz="2800" strike="noStrike" noProof="1" dirty="0"/>
              <a:t>模型的设计</a:t>
            </a:r>
            <a:endParaRPr lang="zh-CN" altLang="en-US" sz="2800" strike="noStrike" noProof="1" dirty="0"/>
          </a:p>
          <a:p>
            <a:pPr lvl="1" eaLnBrk="1" fontAlgn="base" hangingPunct="1">
              <a:lnSpc>
                <a:spcPct val="110000"/>
              </a:lnSpc>
            </a:pPr>
            <a:r>
              <a:rPr lang="zh-CN" altLang="en-US" sz="2800" strike="noStrike" noProof="1" dirty="0"/>
              <a:t>标识系统中的 </a:t>
            </a:r>
            <a:r>
              <a:rPr lang="zh-CN" altLang="en-US" sz="2800" i="1" u="sng" strike="noStrike" noProof="1" dirty="0">
                <a:effectLst>
                  <a:outerShdw blurRad="38100" dist="38100" dir="2700000">
                    <a:srgbClr val="FFFFFF"/>
                  </a:outerShdw>
                </a:effectLst>
              </a:rPr>
              <a:t>实体</a:t>
            </a:r>
            <a:r>
              <a:rPr lang="zh-CN" altLang="en-US" sz="2800" strike="noStrike" noProof="1" dirty="0"/>
              <a:t>、</a:t>
            </a:r>
            <a:r>
              <a:rPr lang="zh-CN" altLang="en-US" sz="2800" i="1" u="sng" strike="noStrike" noProof="1" dirty="0">
                <a:effectLst>
                  <a:outerShdw blurRad="38100" dist="38100" dir="2700000">
                    <a:srgbClr val="FFFFFF"/>
                  </a:outerShdw>
                </a:effectLst>
              </a:rPr>
              <a:t>属性 </a:t>
            </a:r>
            <a:r>
              <a:rPr lang="zh-CN" altLang="en-US" sz="2800" strike="noStrike" noProof="1" dirty="0"/>
              <a:t>与 </a:t>
            </a:r>
            <a:r>
              <a:rPr lang="zh-CN" altLang="en-US" sz="2800" i="1" u="sng" strike="noStrike" noProof="1" dirty="0">
                <a:effectLst>
                  <a:outerShdw blurRad="38100" dist="38100" dir="2700000">
                    <a:srgbClr val="FFFFFF"/>
                  </a:outerShdw>
                </a:effectLst>
              </a:rPr>
              <a:t>联系</a:t>
            </a:r>
            <a:endParaRPr lang="zh-CN" altLang="en-US" sz="2800" i="1" u="sng" strike="noStrike" noProof="1" dirty="0">
              <a:effectLst>
                <a:outerShdw blurRad="38100" dist="38100" dir="2700000">
                  <a:srgbClr val="FFFFFF"/>
                </a:outerShdw>
              </a:effectLst>
            </a:endParaRPr>
          </a:p>
          <a:p>
            <a:pPr lvl="1" eaLnBrk="1" fontAlgn="base" hangingPunct="1">
              <a:lnSpc>
                <a:spcPct val="110000"/>
              </a:lnSpc>
            </a:pPr>
            <a:r>
              <a:rPr lang="en-US" altLang="x-none" sz="2800" strike="noStrike" noProof="1" dirty="0"/>
              <a:t>E-R</a:t>
            </a:r>
            <a:r>
              <a:rPr lang="zh-CN" altLang="en-US" sz="2800" strike="noStrike" noProof="1" dirty="0"/>
              <a:t>图表示</a:t>
            </a:r>
            <a:endParaRPr lang="zh-CN" altLang="en-US" sz="2800" strike="noStrike" noProof="1" dirty="0"/>
          </a:p>
          <a:p>
            <a:pPr lvl="1" eaLnBrk="1" fontAlgn="base" hangingPunct="1">
              <a:lnSpc>
                <a:spcPct val="110000"/>
              </a:lnSpc>
            </a:pPr>
            <a:endParaRPr lang="zh-CN" altLang="en-US" sz="1400" strike="noStrike" noProof="1" dirty="0"/>
          </a:p>
          <a:p>
            <a:pPr lvl="0" eaLnBrk="1" fontAlgn="base" hangingPunct="1">
              <a:lnSpc>
                <a:spcPct val="110000"/>
              </a:lnSpc>
            </a:pPr>
            <a:r>
              <a:rPr lang="en-US" altLang="x-none" sz="2800" strike="noStrike" noProof="1" dirty="0"/>
              <a:t>E-R</a:t>
            </a:r>
            <a:r>
              <a:rPr lang="zh-CN" altLang="en-US" sz="2800" strike="noStrike" noProof="1" dirty="0"/>
              <a:t>模型的设计选择</a:t>
            </a:r>
            <a:endParaRPr lang="zh-CN" altLang="en-US" sz="2800" strike="noStrike" noProof="1" dirty="0"/>
          </a:p>
          <a:p>
            <a:pPr lvl="1" eaLnBrk="1" fontAlgn="base" hangingPunct="1">
              <a:lnSpc>
                <a:spcPct val="110000"/>
              </a:lnSpc>
            </a:pPr>
            <a:r>
              <a:rPr lang="zh-CN" altLang="en-US" sz="2800" strike="noStrike" noProof="1" dirty="0"/>
              <a:t>实体  </a:t>
            </a:r>
            <a:r>
              <a:rPr lang="en-US" altLang="x-none" sz="2800" strike="noStrike" noProof="1" dirty="0"/>
              <a:t>or  </a:t>
            </a:r>
            <a:r>
              <a:rPr lang="zh-CN" altLang="en-US" sz="2800" strike="noStrike" noProof="1" dirty="0"/>
              <a:t>属性 ？</a:t>
            </a:r>
            <a:endParaRPr lang="zh-CN" altLang="en-US" sz="2800" strike="noStrike" noProof="1" dirty="0"/>
          </a:p>
          <a:p>
            <a:pPr lvl="1" eaLnBrk="1" fontAlgn="base" hangingPunct="1">
              <a:lnSpc>
                <a:spcPct val="110000"/>
              </a:lnSpc>
            </a:pPr>
            <a:r>
              <a:rPr lang="zh-CN" altLang="en-US" sz="2800" strike="noStrike" noProof="1" dirty="0"/>
              <a:t>实体  </a:t>
            </a:r>
            <a:r>
              <a:rPr lang="en-US" altLang="x-none" sz="2800" strike="noStrike" noProof="1" dirty="0"/>
              <a:t>or  </a:t>
            </a:r>
            <a:r>
              <a:rPr lang="zh-CN" altLang="en-US" sz="2800" strike="noStrike" noProof="1" dirty="0"/>
              <a:t>联系 ？</a:t>
            </a:r>
            <a:endParaRPr lang="zh-CN" altLang="en-US" sz="2800" strike="noStrike" noProof="1" dirty="0"/>
          </a:p>
          <a:p>
            <a:pPr lvl="1" eaLnBrk="1" fontAlgn="base" hangingPunct="1">
              <a:lnSpc>
                <a:spcPct val="110000"/>
              </a:lnSpc>
            </a:pPr>
            <a:r>
              <a:rPr lang="zh-CN" altLang="en-US" sz="2800" strike="noStrike" noProof="1" dirty="0"/>
              <a:t>二元联系  </a:t>
            </a:r>
            <a:r>
              <a:rPr lang="en-US" altLang="x-none" sz="2800" strike="noStrike" noProof="1" dirty="0"/>
              <a:t>or  </a:t>
            </a:r>
            <a:r>
              <a:rPr lang="zh-CN" altLang="en-US" sz="2800" strike="noStrike" noProof="1" dirty="0"/>
              <a:t>三（多）元联系 ？</a:t>
            </a:r>
            <a:endParaRPr lang="zh-CN" altLang="en-US" sz="2800" strike="noStrike" noProof="1" dirty="0"/>
          </a:p>
          <a:p>
            <a:pPr lvl="1" eaLnBrk="1" fontAlgn="base" hangingPunct="1">
              <a:lnSpc>
                <a:spcPct val="110000"/>
              </a:lnSpc>
            </a:pPr>
            <a:r>
              <a:rPr lang="zh-CN" altLang="en-US" sz="2800" strike="noStrike" noProof="1" dirty="0"/>
              <a:t>联系的函数对应关系 ？</a:t>
            </a:r>
            <a:endParaRPr lang="zh-CN" altLang="en-US" sz="2800" strike="noStrike" noProof="1" dirty="0"/>
          </a:p>
          <a:p>
            <a:pPr lvl="1" eaLnBrk="1" fontAlgn="base" hangingPunct="1">
              <a:lnSpc>
                <a:spcPct val="110000"/>
              </a:lnSpc>
            </a:pPr>
            <a:r>
              <a:rPr lang="zh-CN" altLang="en-US" sz="2800" strike="noStrike" noProof="1" dirty="0"/>
              <a:t>属性的依附对象：实体  </a:t>
            </a:r>
            <a:r>
              <a:rPr lang="en-US" altLang="x-none" sz="2800" strike="noStrike" noProof="1" dirty="0"/>
              <a:t>or  </a:t>
            </a:r>
            <a:r>
              <a:rPr lang="zh-CN" altLang="en-US" sz="2800" strike="noStrike" noProof="1" dirty="0"/>
              <a:t>联系 ？</a:t>
            </a:r>
            <a:endParaRPr lang="zh-CN" altLang="en-US" sz="2800" strike="noStrike" noProof="1"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066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9"/>
                                            </p:txEl>
                                          </p:spTgt>
                                        </p:tgtEl>
                                        <p:attrNameLst>
                                          <p:attrName>style.visibility</p:attrName>
                                        </p:attrNameLst>
                                      </p:cBhvr>
                                      <p:to>
                                        <p:strVal val="visible"/>
                                      </p:to>
                                    </p:set>
                                    <p:anim calcmode="lin" valueType="num">
                                      <p:cBhvr additive="base">
                                        <p:cTn id="7" dur="500" fill="hold"/>
                                        <p:tgtEl>
                                          <p:spTgt spid="70659">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charRg st="0" end="9"/>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0659">
                                            <p:txEl>
                                              <p:charRg st="9" end="27"/>
                                            </p:txEl>
                                          </p:spTgt>
                                        </p:tgtEl>
                                        <p:attrNameLst>
                                          <p:attrName>style.visibility</p:attrName>
                                        </p:attrNameLst>
                                      </p:cBhvr>
                                      <p:to>
                                        <p:strVal val="visible"/>
                                      </p:to>
                                    </p:set>
                                    <p:anim calcmode="lin" valueType="num">
                                      <p:cBhvr additive="base">
                                        <p:cTn id="11" dur="500" fill="hold"/>
                                        <p:tgtEl>
                                          <p:spTgt spid="70659">
                                            <p:txEl>
                                              <p:charRg st="9" end="2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0659">
                                            <p:txEl>
                                              <p:charRg st="9" end="27"/>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0659">
                                            <p:txEl>
                                              <p:charRg st="27" end="34"/>
                                            </p:txEl>
                                          </p:spTgt>
                                        </p:tgtEl>
                                        <p:attrNameLst>
                                          <p:attrName>style.visibility</p:attrName>
                                        </p:attrNameLst>
                                      </p:cBhvr>
                                      <p:to>
                                        <p:strVal val="visible"/>
                                      </p:to>
                                    </p:set>
                                    <p:anim calcmode="lin" valueType="num">
                                      <p:cBhvr additive="base">
                                        <p:cTn id="15" dur="500" fill="hold"/>
                                        <p:tgtEl>
                                          <p:spTgt spid="70659">
                                            <p:txEl>
                                              <p:charRg st="27"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0659">
                                            <p:txEl>
                                              <p:charRg st="27" end="3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0659">
                                            <p:txEl>
                                              <p:charRg st="35" end="46"/>
                                            </p:txEl>
                                          </p:spTgt>
                                        </p:tgtEl>
                                        <p:attrNameLst>
                                          <p:attrName>style.visibility</p:attrName>
                                        </p:attrNameLst>
                                      </p:cBhvr>
                                      <p:to>
                                        <p:strVal val="visible"/>
                                      </p:to>
                                    </p:set>
                                    <p:anim calcmode="lin" valueType="num">
                                      <p:cBhvr additive="base">
                                        <p:cTn id="21" dur="500" fill="hold"/>
                                        <p:tgtEl>
                                          <p:spTgt spid="70659">
                                            <p:txEl>
                                              <p:charRg st="35" end="4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0659">
                                            <p:txEl>
                                              <p:charRg st="35" end="46"/>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0659">
                                            <p:txEl>
                                              <p:charRg st="46" end="59"/>
                                            </p:txEl>
                                          </p:spTgt>
                                        </p:tgtEl>
                                        <p:attrNameLst>
                                          <p:attrName>style.visibility</p:attrName>
                                        </p:attrNameLst>
                                      </p:cBhvr>
                                      <p:to>
                                        <p:strVal val="visible"/>
                                      </p:to>
                                    </p:set>
                                    <p:anim calcmode="lin" valueType="num">
                                      <p:cBhvr additive="base">
                                        <p:cTn id="25" dur="500" fill="hold"/>
                                        <p:tgtEl>
                                          <p:spTgt spid="70659">
                                            <p:txEl>
                                              <p:charRg st="46" end="5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59">
                                            <p:txEl>
                                              <p:charRg st="46" end="59"/>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0659">
                                            <p:txEl>
                                              <p:charRg st="59" end="72"/>
                                            </p:txEl>
                                          </p:spTgt>
                                        </p:tgtEl>
                                        <p:attrNameLst>
                                          <p:attrName>style.visibility</p:attrName>
                                        </p:attrNameLst>
                                      </p:cBhvr>
                                      <p:to>
                                        <p:strVal val="visible"/>
                                      </p:to>
                                    </p:set>
                                    <p:anim calcmode="lin" valueType="num">
                                      <p:cBhvr additive="base">
                                        <p:cTn id="29" dur="500" fill="hold"/>
                                        <p:tgtEl>
                                          <p:spTgt spid="70659">
                                            <p:txEl>
                                              <p:charRg st="59" end="7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0659">
                                            <p:txEl>
                                              <p:charRg st="59" end="72"/>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0659">
                                            <p:txEl>
                                              <p:charRg st="72" end="92"/>
                                            </p:txEl>
                                          </p:spTgt>
                                        </p:tgtEl>
                                        <p:attrNameLst>
                                          <p:attrName>style.visibility</p:attrName>
                                        </p:attrNameLst>
                                      </p:cBhvr>
                                      <p:to>
                                        <p:strVal val="visible"/>
                                      </p:to>
                                    </p:set>
                                    <p:anim calcmode="lin" valueType="num">
                                      <p:cBhvr additive="base">
                                        <p:cTn id="33" dur="500" fill="hold"/>
                                        <p:tgtEl>
                                          <p:spTgt spid="70659">
                                            <p:txEl>
                                              <p:charRg st="72" end="9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0659">
                                            <p:txEl>
                                              <p:charRg st="72" end="92"/>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0659">
                                            <p:txEl>
                                              <p:charRg st="92" end="104"/>
                                            </p:txEl>
                                          </p:spTgt>
                                        </p:tgtEl>
                                        <p:attrNameLst>
                                          <p:attrName>style.visibility</p:attrName>
                                        </p:attrNameLst>
                                      </p:cBhvr>
                                      <p:to>
                                        <p:strVal val="visible"/>
                                      </p:to>
                                    </p:set>
                                    <p:anim calcmode="lin" valueType="num">
                                      <p:cBhvr additive="base">
                                        <p:cTn id="37" dur="500" fill="hold"/>
                                        <p:tgtEl>
                                          <p:spTgt spid="70659">
                                            <p:txEl>
                                              <p:charRg st="92" end="10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0659">
                                            <p:txEl>
                                              <p:charRg st="92" end="104"/>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0659">
                                            <p:txEl>
                                              <p:charRg st="104" end="125"/>
                                            </p:txEl>
                                          </p:spTgt>
                                        </p:tgtEl>
                                        <p:attrNameLst>
                                          <p:attrName>style.visibility</p:attrName>
                                        </p:attrNameLst>
                                      </p:cBhvr>
                                      <p:to>
                                        <p:strVal val="visible"/>
                                      </p:to>
                                    </p:set>
                                    <p:anim calcmode="lin" valueType="num">
                                      <p:cBhvr additive="base">
                                        <p:cTn id="41" dur="500" fill="hold"/>
                                        <p:tgtEl>
                                          <p:spTgt spid="70659">
                                            <p:txEl>
                                              <p:charRg st="104" end="12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0659">
                                            <p:txEl>
                                              <p:charRg st="104" end="12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71683" name="Rectangle 3"/>
          <p:cNvSpPr>
            <a:spLocks noGrp="1"/>
          </p:cNvSpPr>
          <p:nvPr>
            <p:ph idx="4294967295"/>
          </p:nvPr>
        </p:nvSpPr>
        <p:spPr>
          <a:xfrm>
            <a:off x="381000" y="838200"/>
            <a:ext cx="8458200" cy="5562600"/>
          </a:xfrm>
        </p:spPr>
        <p:txBody>
          <a:bodyPr wrap="square" anchor="t"/>
          <a:p>
            <a:pPr eaLnBrk="1" hangingPunct="1"/>
            <a:r>
              <a:rPr lang="zh-CN" altLang="en-US" sz="2800" dirty="0">
                <a:solidFill>
                  <a:srgbClr val="FF0000"/>
                </a:solidFill>
                <a:latin typeface="黑体" panose="02010609060101010101" pitchFamily="1" charset="-122"/>
                <a:ea typeface="黑体" panose="02010609060101010101" pitchFamily="1" charset="-122"/>
              </a:rPr>
              <a:t>实体  </a:t>
            </a:r>
            <a:r>
              <a:rPr lang="en-US" altLang="x-none" sz="2800" dirty="0">
                <a:solidFill>
                  <a:srgbClr val="FF0000"/>
                </a:solidFill>
                <a:latin typeface="黑体" panose="02010609060101010101" pitchFamily="1" charset="-122"/>
                <a:ea typeface="黑体" panose="02010609060101010101" pitchFamily="1" charset="-122"/>
              </a:rPr>
              <a:t>or  </a:t>
            </a:r>
            <a:r>
              <a:rPr lang="zh-CN" altLang="en-US" sz="2800" dirty="0">
                <a:solidFill>
                  <a:srgbClr val="FF0000"/>
                </a:solidFill>
                <a:latin typeface="黑体" panose="02010609060101010101" pitchFamily="1" charset="-122"/>
                <a:ea typeface="黑体" panose="02010609060101010101" pitchFamily="1" charset="-122"/>
              </a:rPr>
              <a:t>属性 ？</a:t>
            </a:r>
            <a:endParaRPr lang="zh-CN" altLang="en-US" sz="2800" dirty="0">
              <a:solidFill>
                <a:srgbClr val="FF0000"/>
              </a:solidFill>
              <a:latin typeface="黑体" panose="02010609060101010101" pitchFamily="1" charset="-122"/>
              <a:ea typeface="黑体" panose="02010609060101010101" pitchFamily="1" charset="-122"/>
            </a:endParaRPr>
          </a:p>
          <a:p>
            <a:pPr lvl="1" eaLnBrk="1" hangingPunct="1"/>
            <a:r>
              <a:rPr lang="zh-CN" altLang="en-US" sz="2800" u="sng" dirty="0">
                <a:solidFill>
                  <a:schemeClr val="accent2"/>
                </a:solidFill>
              </a:rPr>
              <a:t>实体</a:t>
            </a:r>
            <a:r>
              <a:rPr lang="zh-CN" altLang="en-US" sz="2800" dirty="0">
                <a:solidFill>
                  <a:schemeClr val="accent2"/>
                </a:solidFill>
              </a:rPr>
              <a:t>：</a:t>
            </a:r>
            <a:r>
              <a:rPr lang="zh-CN" altLang="en-US" sz="2800" dirty="0"/>
              <a:t>需要进一步多方面的描述信息</a:t>
            </a:r>
            <a:endParaRPr lang="zh-CN" altLang="en-US" sz="2800" dirty="0"/>
          </a:p>
          <a:p>
            <a:pPr lvl="1" eaLnBrk="1" hangingPunct="1"/>
            <a:r>
              <a:rPr lang="zh-CN" altLang="en-US" sz="2800" u="sng" dirty="0">
                <a:solidFill>
                  <a:schemeClr val="accent2"/>
                </a:solidFill>
              </a:rPr>
              <a:t>属性</a:t>
            </a:r>
            <a:r>
              <a:rPr lang="zh-CN" altLang="en-US" sz="2800" dirty="0">
                <a:solidFill>
                  <a:schemeClr val="accent2"/>
                </a:solidFill>
              </a:rPr>
              <a:t>：</a:t>
            </a:r>
            <a:r>
              <a:rPr lang="zh-CN" altLang="en-US" sz="2800" dirty="0"/>
              <a:t>单一的描述值（非结构化的单值信息）</a:t>
            </a:r>
            <a:endParaRPr lang="zh-CN" altLang="en-US" sz="2800" dirty="0"/>
          </a:p>
          <a:p>
            <a:pPr lvl="2" eaLnBrk="1" hangingPunct="1"/>
            <a:endParaRPr lang="zh-CN" altLang="en-US" sz="2800" dirty="0"/>
          </a:p>
          <a:p>
            <a:pPr eaLnBrk="1" hangingPunct="1"/>
            <a:r>
              <a:rPr lang="zh-CN" altLang="en-US" sz="2800" dirty="0">
                <a:solidFill>
                  <a:srgbClr val="FF0000"/>
                </a:solidFill>
                <a:latin typeface="黑体" panose="02010609060101010101" pitchFamily="1" charset="-122"/>
                <a:ea typeface="黑体" panose="02010609060101010101" pitchFamily="1" charset="-122"/>
              </a:rPr>
              <a:t>实体  </a:t>
            </a:r>
            <a:r>
              <a:rPr lang="en-US" altLang="x-none" sz="2800" dirty="0">
                <a:solidFill>
                  <a:srgbClr val="FF0000"/>
                </a:solidFill>
                <a:latin typeface="黑体" panose="02010609060101010101" pitchFamily="1" charset="-122"/>
                <a:ea typeface="黑体" panose="02010609060101010101" pitchFamily="1" charset="-122"/>
              </a:rPr>
              <a:t>or  </a:t>
            </a:r>
            <a:r>
              <a:rPr lang="zh-CN" altLang="en-US" sz="2800" dirty="0">
                <a:solidFill>
                  <a:srgbClr val="FF0000"/>
                </a:solidFill>
                <a:latin typeface="黑体" panose="02010609060101010101" pitchFamily="1" charset="-122"/>
                <a:ea typeface="黑体" panose="02010609060101010101" pitchFamily="1" charset="-122"/>
              </a:rPr>
              <a:t>联系 ？</a:t>
            </a:r>
            <a:endParaRPr lang="zh-CN" altLang="en-US" sz="2800" dirty="0">
              <a:solidFill>
                <a:srgbClr val="FF0000"/>
              </a:solidFill>
              <a:latin typeface="黑体" panose="02010609060101010101" pitchFamily="1" charset="-122"/>
              <a:ea typeface="黑体" panose="02010609060101010101" pitchFamily="1" charset="-122"/>
            </a:endParaRPr>
          </a:p>
          <a:p>
            <a:pPr lvl="1" eaLnBrk="1" hangingPunct="1"/>
            <a:r>
              <a:rPr lang="zh-CN" altLang="en-US" sz="2800" u="sng" dirty="0">
                <a:solidFill>
                  <a:schemeClr val="accent2"/>
                </a:solidFill>
              </a:rPr>
              <a:t>实体</a:t>
            </a:r>
            <a:r>
              <a:rPr lang="zh-CN" altLang="en-US" sz="2800" dirty="0">
                <a:solidFill>
                  <a:schemeClr val="accent2"/>
                </a:solidFill>
              </a:rPr>
              <a:t>：</a:t>
            </a:r>
            <a:r>
              <a:rPr lang="zh-CN" altLang="en-US" sz="2800" dirty="0"/>
              <a:t>可以独立存在的持久对象</a:t>
            </a:r>
            <a:endParaRPr lang="zh-CN" altLang="en-US" sz="2800" dirty="0"/>
          </a:p>
          <a:p>
            <a:pPr lvl="1" eaLnBrk="1" hangingPunct="1"/>
            <a:r>
              <a:rPr lang="zh-CN" altLang="en-US" sz="2800" u="sng" dirty="0">
                <a:solidFill>
                  <a:schemeClr val="accent2"/>
                </a:solidFill>
              </a:rPr>
              <a:t>联系</a:t>
            </a:r>
            <a:r>
              <a:rPr lang="zh-CN" altLang="en-US" sz="2800" dirty="0">
                <a:solidFill>
                  <a:schemeClr val="accent2"/>
                </a:solidFill>
              </a:rPr>
              <a:t>：</a:t>
            </a:r>
            <a:r>
              <a:rPr lang="zh-CN" altLang="en-US" sz="2800" dirty="0"/>
              <a:t>因为某种需要或某件事情的发生而产生的信息，通常与现实世界中的多个对象有关</a:t>
            </a:r>
            <a:endParaRPr lang="zh-CN" altLang="en-US" sz="2800"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168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3"/>
                                            </p:txEl>
                                          </p:spTgt>
                                        </p:tgtEl>
                                        <p:attrNameLst>
                                          <p:attrName>style.visibility</p:attrName>
                                        </p:attrNameLst>
                                      </p:cBhvr>
                                      <p:to>
                                        <p:strVal val="visible"/>
                                      </p:to>
                                    </p:set>
                                    <p:anim calcmode="lin" valueType="num">
                                      <p:cBhvr additive="base">
                                        <p:cTn id="7" dur="500" fill="hold"/>
                                        <p:tgtEl>
                                          <p:spTgt spid="71683">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charRg st="13" end="30"/>
                                            </p:txEl>
                                          </p:spTgt>
                                        </p:tgtEl>
                                        <p:attrNameLst>
                                          <p:attrName>style.visibility</p:attrName>
                                        </p:attrNameLst>
                                      </p:cBhvr>
                                      <p:to>
                                        <p:strVal val="visible"/>
                                      </p:to>
                                    </p:set>
                                    <p:anim calcmode="lin" valueType="num">
                                      <p:cBhvr additive="base">
                                        <p:cTn id="11" dur="500" fill="hold"/>
                                        <p:tgtEl>
                                          <p:spTgt spid="71683">
                                            <p:txEl>
                                              <p:charRg st="13" end="3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charRg st="13" end="3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charRg st="30" end="51"/>
                                            </p:txEl>
                                          </p:spTgt>
                                        </p:tgtEl>
                                        <p:attrNameLst>
                                          <p:attrName>style.visibility</p:attrName>
                                        </p:attrNameLst>
                                      </p:cBhvr>
                                      <p:to>
                                        <p:strVal val="visible"/>
                                      </p:to>
                                    </p:set>
                                    <p:anim calcmode="lin" valueType="num">
                                      <p:cBhvr additive="base">
                                        <p:cTn id="15" dur="500" fill="hold"/>
                                        <p:tgtEl>
                                          <p:spTgt spid="71683">
                                            <p:txEl>
                                              <p:charRg st="30" end="5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683">
                                            <p:txEl>
                                              <p:charRg st="30" end="5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1683">
                                            <p:txEl>
                                              <p:charRg st="52" end="65"/>
                                            </p:txEl>
                                          </p:spTgt>
                                        </p:tgtEl>
                                        <p:attrNameLst>
                                          <p:attrName>style.visibility</p:attrName>
                                        </p:attrNameLst>
                                      </p:cBhvr>
                                      <p:to>
                                        <p:strVal val="visible"/>
                                      </p:to>
                                    </p:set>
                                    <p:anim calcmode="lin" valueType="num">
                                      <p:cBhvr additive="base">
                                        <p:cTn id="21" dur="500" fill="hold"/>
                                        <p:tgtEl>
                                          <p:spTgt spid="71683">
                                            <p:txEl>
                                              <p:charRg st="52" end="6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683">
                                            <p:txEl>
                                              <p:charRg st="52" end="6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683">
                                            <p:txEl>
                                              <p:charRg st="65" end="80"/>
                                            </p:txEl>
                                          </p:spTgt>
                                        </p:tgtEl>
                                        <p:attrNameLst>
                                          <p:attrName>style.visibility</p:attrName>
                                        </p:attrNameLst>
                                      </p:cBhvr>
                                      <p:to>
                                        <p:strVal val="visible"/>
                                      </p:to>
                                    </p:set>
                                    <p:anim calcmode="lin" valueType="num">
                                      <p:cBhvr additive="base">
                                        <p:cTn id="25" dur="500" fill="hold"/>
                                        <p:tgtEl>
                                          <p:spTgt spid="71683">
                                            <p:txEl>
                                              <p:charRg st="65" end="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charRg st="65" end="8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683">
                                            <p:txEl>
                                              <p:charRg st="80" end="120"/>
                                            </p:txEl>
                                          </p:spTgt>
                                        </p:tgtEl>
                                        <p:attrNameLst>
                                          <p:attrName>style.visibility</p:attrName>
                                        </p:attrNameLst>
                                      </p:cBhvr>
                                      <p:to>
                                        <p:strVal val="visible"/>
                                      </p:to>
                                    </p:set>
                                    <p:anim calcmode="lin" valueType="num">
                                      <p:cBhvr additive="base">
                                        <p:cTn id="29" dur="500" fill="hold"/>
                                        <p:tgtEl>
                                          <p:spTgt spid="71683">
                                            <p:txEl>
                                              <p:charRg st="80"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683">
                                            <p:txEl>
                                              <p:charRg st="80" end="1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72707" name="Rectangle 3"/>
          <p:cNvSpPr>
            <a:spLocks noGrp="1"/>
          </p:cNvSpPr>
          <p:nvPr>
            <p:ph idx="4294967295"/>
          </p:nvPr>
        </p:nvSpPr>
        <p:spPr>
          <a:xfrm>
            <a:off x="381000" y="838200"/>
            <a:ext cx="8458200" cy="5562600"/>
          </a:xfrm>
        </p:spPr>
        <p:txBody>
          <a:bodyPr wrap="square" anchor="t"/>
          <a:p>
            <a:pPr eaLnBrk="1" hangingPunct="1">
              <a:lnSpc>
                <a:spcPct val="110000"/>
              </a:lnSpc>
            </a:pPr>
            <a:r>
              <a:rPr lang="zh-CN" altLang="en-US" sz="2800" dirty="0">
                <a:solidFill>
                  <a:srgbClr val="FF0000"/>
                </a:solidFill>
                <a:latin typeface="黑体" panose="02010609060101010101" pitchFamily="1" charset="-122"/>
                <a:ea typeface="黑体" panose="02010609060101010101" pitchFamily="1" charset="-122"/>
              </a:rPr>
              <a:t>二元联系  </a:t>
            </a:r>
            <a:r>
              <a:rPr lang="en-US" altLang="x-none" sz="2800" dirty="0">
                <a:solidFill>
                  <a:srgbClr val="FF0000"/>
                </a:solidFill>
                <a:latin typeface="黑体" panose="02010609060101010101" pitchFamily="1" charset="-122"/>
                <a:ea typeface="黑体" panose="02010609060101010101" pitchFamily="1" charset="-122"/>
              </a:rPr>
              <a:t>or  </a:t>
            </a:r>
            <a:r>
              <a:rPr lang="zh-CN" altLang="en-US" sz="2800" dirty="0">
                <a:solidFill>
                  <a:srgbClr val="FF0000"/>
                </a:solidFill>
                <a:latin typeface="黑体" panose="02010609060101010101" pitchFamily="1" charset="-122"/>
                <a:ea typeface="黑体" panose="02010609060101010101" pitchFamily="1" charset="-122"/>
              </a:rPr>
              <a:t>三（多）元联系 ？</a:t>
            </a:r>
            <a:endParaRPr lang="zh-CN" altLang="en-US" sz="2800" dirty="0">
              <a:solidFill>
                <a:srgbClr val="FF0000"/>
              </a:solidFill>
              <a:latin typeface="黑体" panose="02010609060101010101" pitchFamily="1" charset="-122"/>
              <a:ea typeface="黑体" panose="02010609060101010101" pitchFamily="1" charset="-122"/>
            </a:endParaRPr>
          </a:p>
          <a:p>
            <a:pPr lvl="1" eaLnBrk="1" hangingPunct="1">
              <a:lnSpc>
                <a:spcPct val="110000"/>
              </a:lnSpc>
            </a:pPr>
            <a:r>
              <a:rPr lang="zh-CN" altLang="en-US" sz="2800" dirty="0"/>
              <a:t>基于一个联系的语义描述需要，以及因此而涉及到的实体的个数</a:t>
            </a:r>
            <a:endParaRPr lang="zh-CN" altLang="en-US" sz="2800" dirty="0"/>
          </a:p>
          <a:p>
            <a:pPr lvl="1" eaLnBrk="1" hangingPunct="1">
              <a:lnSpc>
                <a:spcPct val="110000"/>
              </a:lnSpc>
            </a:pPr>
            <a:endParaRPr lang="zh-CN" altLang="en-US" sz="1400" dirty="0"/>
          </a:p>
          <a:p>
            <a:pPr lvl="1" eaLnBrk="1" hangingPunct="1">
              <a:lnSpc>
                <a:spcPct val="110000"/>
              </a:lnSpc>
            </a:pPr>
            <a:r>
              <a:rPr lang="zh-CN" altLang="en-US" sz="2800" dirty="0"/>
              <a:t>在三(多)元联系中，在下述情况下也可以考虑采用若干个二元联系来实现</a:t>
            </a:r>
            <a:endParaRPr lang="zh-CN" altLang="en-US" sz="2800" dirty="0"/>
          </a:p>
          <a:p>
            <a:pPr lvl="2" eaLnBrk="1" hangingPunct="1">
              <a:lnSpc>
                <a:spcPct val="110000"/>
              </a:lnSpc>
            </a:pPr>
            <a:r>
              <a:rPr lang="zh-CN" altLang="en-US" sz="2800" dirty="0"/>
              <a:t>用户只需要使用它们之间的两两联系</a:t>
            </a:r>
            <a:endParaRPr lang="zh-CN" altLang="en-US" sz="2800" dirty="0"/>
          </a:p>
          <a:p>
            <a:pPr lvl="2" eaLnBrk="1" hangingPunct="1">
              <a:lnSpc>
                <a:spcPct val="110000"/>
              </a:lnSpc>
            </a:pPr>
            <a:r>
              <a:rPr lang="zh-CN" altLang="en-US" sz="2800" dirty="0"/>
              <a:t>不会出现二义性（歧义性）</a:t>
            </a:r>
            <a:endParaRPr lang="zh-CN" altLang="en-US" sz="2800" dirty="0"/>
          </a:p>
          <a:p>
            <a:pPr lvl="2" eaLnBrk="1" hangingPunct="1">
              <a:lnSpc>
                <a:spcPct val="110000"/>
              </a:lnSpc>
            </a:pPr>
            <a:endParaRPr lang="zh-CN" altLang="en-US" sz="1400" dirty="0"/>
          </a:p>
          <a:p>
            <a:pPr eaLnBrk="1" hangingPunct="1">
              <a:lnSpc>
                <a:spcPct val="110000"/>
              </a:lnSpc>
            </a:pPr>
            <a:r>
              <a:rPr lang="zh-CN" altLang="en-US" sz="2800" dirty="0">
                <a:solidFill>
                  <a:srgbClr val="FF0000"/>
                </a:solidFill>
                <a:latin typeface="黑体" panose="02010609060101010101" pitchFamily="1" charset="-122"/>
                <a:ea typeface="黑体" panose="02010609060101010101" pitchFamily="1" charset="-122"/>
              </a:rPr>
              <a:t>联系的函数对应关系 ？</a:t>
            </a:r>
            <a:endParaRPr lang="zh-CN" altLang="en-US" sz="2800" dirty="0">
              <a:solidFill>
                <a:srgbClr val="FF0000"/>
              </a:solidFill>
              <a:latin typeface="黑体" panose="02010609060101010101" pitchFamily="1" charset="-122"/>
              <a:ea typeface="黑体" panose="02010609060101010101" pitchFamily="1" charset="-122"/>
            </a:endParaRPr>
          </a:p>
          <a:p>
            <a:pPr lvl="1" eaLnBrk="1" hangingPunct="1">
              <a:lnSpc>
                <a:spcPct val="110000"/>
              </a:lnSpc>
            </a:pPr>
            <a:r>
              <a:rPr lang="zh-CN" altLang="en-US" sz="2800" dirty="0"/>
              <a:t>基于现实世界中的语义约束来定义</a:t>
            </a:r>
            <a:endParaRPr lang="zh-CN" altLang="en-US" sz="2800"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270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20"/>
                                            </p:txEl>
                                          </p:spTgt>
                                        </p:tgtEl>
                                        <p:attrNameLst>
                                          <p:attrName>style.visibility</p:attrName>
                                        </p:attrNameLst>
                                      </p:cBhvr>
                                      <p:to>
                                        <p:strVal val="visible"/>
                                      </p:to>
                                    </p:set>
                                    <p:anim calcmode="lin" valueType="num">
                                      <p:cBhvr additive="base">
                                        <p:cTn id="7" dur="500" fill="hold"/>
                                        <p:tgtEl>
                                          <p:spTgt spid="72707">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charRg st="0" end="2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2707">
                                            <p:txEl>
                                              <p:charRg st="20" end="49"/>
                                            </p:txEl>
                                          </p:spTgt>
                                        </p:tgtEl>
                                        <p:attrNameLst>
                                          <p:attrName>style.visibility</p:attrName>
                                        </p:attrNameLst>
                                      </p:cBhvr>
                                      <p:to>
                                        <p:strVal val="visible"/>
                                      </p:to>
                                    </p:set>
                                    <p:anim calcmode="lin" valueType="num">
                                      <p:cBhvr additive="base">
                                        <p:cTn id="11" dur="500" fill="hold"/>
                                        <p:tgtEl>
                                          <p:spTgt spid="72707">
                                            <p:txEl>
                                              <p:charRg st="20" end="4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2707">
                                            <p:txEl>
                                              <p:charRg st="20" end="4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2707">
                                            <p:txEl>
                                              <p:charRg st="50" end="84"/>
                                            </p:txEl>
                                          </p:spTgt>
                                        </p:tgtEl>
                                        <p:attrNameLst>
                                          <p:attrName>style.visibility</p:attrName>
                                        </p:attrNameLst>
                                      </p:cBhvr>
                                      <p:to>
                                        <p:strVal val="visible"/>
                                      </p:to>
                                    </p:set>
                                    <p:anim calcmode="lin" valueType="num">
                                      <p:cBhvr additive="base">
                                        <p:cTn id="15" dur="500" fill="hold"/>
                                        <p:tgtEl>
                                          <p:spTgt spid="72707">
                                            <p:txEl>
                                              <p:charRg st="50" end="8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707">
                                            <p:txEl>
                                              <p:charRg st="50" end="8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2707">
                                            <p:txEl>
                                              <p:charRg st="84" end="101"/>
                                            </p:txEl>
                                          </p:spTgt>
                                        </p:tgtEl>
                                        <p:attrNameLst>
                                          <p:attrName>style.visibility</p:attrName>
                                        </p:attrNameLst>
                                      </p:cBhvr>
                                      <p:to>
                                        <p:strVal val="visible"/>
                                      </p:to>
                                    </p:set>
                                    <p:anim calcmode="lin" valueType="num">
                                      <p:cBhvr additive="base">
                                        <p:cTn id="19" dur="500" fill="hold"/>
                                        <p:tgtEl>
                                          <p:spTgt spid="72707">
                                            <p:txEl>
                                              <p:charRg st="84" end="10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charRg st="84" end="10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2707">
                                            <p:txEl>
                                              <p:charRg st="101" end="114"/>
                                            </p:txEl>
                                          </p:spTgt>
                                        </p:tgtEl>
                                        <p:attrNameLst>
                                          <p:attrName>style.visibility</p:attrName>
                                        </p:attrNameLst>
                                      </p:cBhvr>
                                      <p:to>
                                        <p:strVal val="visible"/>
                                      </p:to>
                                    </p:set>
                                    <p:anim calcmode="lin" valueType="num">
                                      <p:cBhvr additive="base">
                                        <p:cTn id="23" dur="500" fill="hold"/>
                                        <p:tgtEl>
                                          <p:spTgt spid="72707">
                                            <p:txEl>
                                              <p:charRg st="101" end="11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2707">
                                            <p:txEl>
                                              <p:charRg st="101" end="11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2707">
                                            <p:txEl>
                                              <p:charRg st="115" end="127"/>
                                            </p:txEl>
                                          </p:spTgt>
                                        </p:tgtEl>
                                        <p:attrNameLst>
                                          <p:attrName>style.visibility</p:attrName>
                                        </p:attrNameLst>
                                      </p:cBhvr>
                                      <p:to>
                                        <p:strVal val="visible"/>
                                      </p:to>
                                    </p:set>
                                    <p:anim calcmode="lin" valueType="num">
                                      <p:cBhvr additive="base">
                                        <p:cTn id="29" dur="500" fill="hold"/>
                                        <p:tgtEl>
                                          <p:spTgt spid="72707">
                                            <p:txEl>
                                              <p:charRg st="115" end="12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2707">
                                            <p:txEl>
                                              <p:charRg st="115" end="127"/>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2707">
                                            <p:txEl>
                                              <p:charRg st="127" end="140"/>
                                            </p:txEl>
                                          </p:spTgt>
                                        </p:tgtEl>
                                        <p:attrNameLst>
                                          <p:attrName>style.visibility</p:attrName>
                                        </p:attrNameLst>
                                      </p:cBhvr>
                                      <p:to>
                                        <p:strVal val="visible"/>
                                      </p:to>
                                    </p:set>
                                    <p:anim calcmode="lin" valueType="num">
                                      <p:cBhvr additive="base">
                                        <p:cTn id="33" dur="500" fill="hold"/>
                                        <p:tgtEl>
                                          <p:spTgt spid="72707">
                                            <p:txEl>
                                              <p:charRg st="127" end="14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2707">
                                            <p:txEl>
                                              <p:charRg st="127" end="1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9218" name="Rectangle 3"/>
          <p:cNvSpPr>
            <a:spLocks noGrp="1"/>
          </p:cNvSpPr>
          <p:nvPr>
            <p:ph idx="4294967295"/>
          </p:nvPr>
        </p:nvSpPr>
        <p:spPr/>
        <p:txBody>
          <a:bodyPr wrap="square" anchor="t"/>
          <a:p>
            <a:pPr eaLnBrk="1" hangingPunct="1">
              <a:lnSpc>
                <a:spcPct val="110000"/>
              </a:lnSpc>
            </a:pPr>
            <a:r>
              <a:rPr lang="zh-CN" altLang="en-US" sz="2800" u="sng" dirty="0">
                <a:solidFill>
                  <a:schemeClr val="bg2"/>
                </a:solidFill>
              </a:rPr>
              <a:t>数据模型</a:t>
            </a:r>
            <a:r>
              <a:rPr lang="zh-CN" altLang="en-US" sz="2800" u="sng" dirty="0"/>
              <a:t> – </a:t>
            </a:r>
            <a:r>
              <a:rPr lang="zh-CN" altLang="en-US" sz="2800" u="sng" dirty="0">
                <a:solidFill>
                  <a:srgbClr val="FF0000"/>
                </a:solidFill>
              </a:rPr>
              <a:t>数据结构</a:t>
            </a:r>
            <a:endParaRPr lang="zh-CN" altLang="en-US" sz="2800" u="sng" dirty="0">
              <a:solidFill>
                <a:srgbClr val="FF0000"/>
              </a:solidFill>
            </a:endParaRPr>
          </a:p>
          <a:p>
            <a:pPr lvl="1" eaLnBrk="1" hangingPunct="1">
              <a:lnSpc>
                <a:spcPct val="110000"/>
              </a:lnSpc>
            </a:pPr>
            <a:r>
              <a:rPr lang="zh-CN" altLang="en-US" sz="2800" dirty="0">
                <a:solidFill>
                  <a:schemeClr val="accent2"/>
                </a:solidFill>
              </a:rPr>
              <a:t>描述数据的类型、内容、性质以及数据间的联系。</a:t>
            </a:r>
            <a:endParaRPr lang="zh-CN" altLang="en-US" sz="2800" dirty="0">
              <a:solidFill>
                <a:schemeClr val="accent2"/>
              </a:solidFill>
            </a:endParaRPr>
          </a:p>
          <a:p>
            <a:pPr lvl="2" eaLnBrk="1" hangingPunct="1">
              <a:lnSpc>
                <a:spcPct val="110000"/>
              </a:lnSpc>
            </a:pPr>
            <a:endParaRPr lang="zh-CN" altLang="en-US" sz="1400" dirty="0"/>
          </a:p>
          <a:p>
            <a:pPr marL="776605" lvl="3" indent="-316230" eaLnBrk="1" hangingPunct="1">
              <a:lnSpc>
                <a:spcPct val="110000"/>
              </a:lnSpc>
              <a:buFont typeface="Wingdings" panose="05000000000000000000" charset="0"/>
              <a:buChar char="Ø"/>
            </a:pPr>
            <a:r>
              <a:rPr lang="zh-CN" altLang="en-US" sz="2800" dirty="0">
                <a:solidFill>
                  <a:schemeClr val="accent2"/>
                </a:solidFill>
              </a:rPr>
              <a:t>数据结构是一个数据模型的基础，数据操作与数据约束均是建立在相应的数据结构上的。</a:t>
            </a:r>
            <a:endParaRPr lang="zh-CN" altLang="en-US" sz="2800" dirty="0">
              <a:solidFill>
                <a:schemeClr val="accent2"/>
              </a:solidFill>
            </a:endParaRPr>
          </a:p>
          <a:p>
            <a:pPr marL="776605" lvl="3" indent="-316230" eaLnBrk="1" hangingPunct="1">
              <a:lnSpc>
                <a:spcPct val="110000"/>
              </a:lnSpc>
              <a:buFont typeface="Wingdings" panose="05000000000000000000" charset="0"/>
              <a:buChar char="Ø"/>
            </a:pPr>
            <a:r>
              <a:rPr lang="zh-CN" altLang="en-US" sz="2800" dirty="0">
                <a:solidFill>
                  <a:schemeClr val="accent2"/>
                </a:solidFill>
              </a:rPr>
              <a:t>为了便于区别，数据模型中的数据结构被称为‘</a:t>
            </a:r>
            <a:r>
              <a:rPr lang="zh-CN" altLang="en-US" sz="2800" dirty="0">
                <a:solidFill>
                  <a:srgbClr val="FF0000"/>
                </a:solidFill>
              </a:rPr>
              <a:t>数据模式</a:t>
            </a:r>
            <a:r>
              <a:rPr lang="zh-CN" altLang="en-US" sz="2800" dirty="0">
                <a:solidFill>
                  <a:schemeClr val="accent2"/>
                </a:solidFill>
              </a:rPr>
              <a:t>’</a:t>
            </a:r>
            <a:endParaRPr lang="zh-CN" altLang="en-US" sz="2800" dirty="0">
              <a:solidFill>
                <a:schemeClr val="accent2"/>
              </a:solidFill>
            </a:endParaRPr>
          </a:p>
          <a:p>
            <a:pPr lvl="2" eaLnBrk="1" hangingPunct="1">
              <a:lnSpc>
                <a:spcPct val="110000"/>
              </a:lnSpc>
            </a:pPr>
            <a:endParaRPr lang="zh-CN" altLang="en-US" sz="1400" dirty="0"/>
          </a:p>
          <a:p>
            <a:pPr lvl="1" eaLnBrk="1" hangingPunct="1">
              <a:lnSpc>
                <a:spcPct val="110000"/>
              </a:lnSpc>
            </a:pPr>
            <a:r>
              <a:rPr lang="zh-CN" altLang="en-US" sz="2800" u="sng" dirty="0">
                <a:solidFill>
                  <a:schemeClr val="accent2"/>
                </a:solidFill>
              </a:rPr>
              <a:t>数据结构是划分不同类型数据模型的依据。</a:t>
            </a:r>
            <a:endParaRPr lang="zh-CN" altLang="en-US" sz="2800" u="sng" dirty="0">
              <a:solidFill>
                <a:schemeClr val="accent2"/>
              </a:solidFill>
            </a:endParaRPr>
          </a:p>
        </p:txBody>
      </p:sp>
      <p:sp>
        <p:nvSpPr>
          <p:cNvPr id="92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2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wrap="square" tIns="0" bIns="0" anchor="ctr"/>
          <a:p>
            <a:pPr eaLnBrk="1" hangingPunct="1"/>
            <a:r>
              <a:rPr lang="en-US" altLang="zh-CN"/>
              <a:t>2.3.1 </a:t>
            </a:r>
            <a:r>
              <a:rPr lang="zh-CN" altLang="en-US"/>
              <a:t>实体</a:t>
            </a:r>
            <a:r>
              <a:rPr lang="en-US" altLang="zh-CN"/>
              <a:t>-</a:t>
            </a:r>
            <a:r>
              <a:rPr lang="zh-CN" altLang="en-US"/>
              <a:t>联系模型</a:t>
            </a:r>
            <a:endParaRPr lang="zh-CN" altLang="en-US"/>
          </a:p>
        </p:txBody>
      </p:sp>
      <p:sp>
        <p:nvSpPr>
          <p:cNvPr id="73730" name="Rectangle 3"/>
          <p:cNvSpPr>
            <a:spLocks noGrp="1"/>
          </p:cNvSpPr>
          <p:nvPr>
            <p:ph idx="4294967295"/>
          </p:nvPr>
        </p:nvSpPr>
        <p:spPr/>
        <p:txBody>
          <a:bodyPr wrap="square" anchor="t"/>
          <a:p>
            <a:pPr eaLnBrk="1" hangingPunct="1">
              <a:lnSpc>
                <a:spcPct val="110000"/>
              </a:lnSpc>
            </a:pPr>
            <a:r>
              <a:rPr lang="zh-CN" altLang="en-US" sz="2800" dirty="0">
                <a:solidFill>
                  <a:srgbClr val="FF0000"/>
                </a:solidFill>
                <a:latin typeface="黑体" panose="02010609060101010101" pitchFamily="1" charset="-122"/>
                <a:ea typeface="黑体" panose="02010609060101010101" pitchFamily="1" charset="-122"/>
              </a:rPr>
              <a:t>属性的依附对象：实体  </a:t>
            </a:r>
            <a:r>
              <a:rPr lang="en-US" altLang="x-none" sz="2800" dirty="0">
                <a:solidFill>
                  <a:srgbClr val="FF0000"/>
                </a:solidFill>
                <a:latin typeface="黑体" panose="02010609060101010101" pitchFamily="1" charset="-122"/>
                <a:ea typeface="黑体" panose="02010609060101010101" pitchFamily="1" charset="-122"/>
              </a:rPr>
              <a:t>or  </a:t>
            </a:r>
            <a:r>
              <a:rPr lang="zh-CN" altLang="en-US" sz="2800" dirty="0">
                <a:solidFill>
                  <a:srgbClr val="FF0000"/>
                </a:solidFill>
                <a:latin typeface="黑体" panose="02010609060101010101" pitchFamily="1" charset="-122"/>
                <a:ea typeface="黑体" panose="02010609060101010101" pitchFamily="1" charset="-122"/>
              </a:rPr>
              <a:t>联系 ？</a:t>
            </a:r>
            <a:endParaRPr lang="zh-CN" altLang="en-US" sz="2800" dirty="0">
              <a:solidFill>
                <a:srgbClr val="FF0000"/>
              </a:solidFill>
              <a:latin typeface="黑体" panose="02010609060101010101" pitchFamily="1" charset="-122"/>
              <a:ea typeface="黑体" panose="02010609060101010101" pitchFamily="1" charset="-122"/>
            </a:endParaRPr>
          </a:p>
          <a:p>
            <a:pPr lvl="1" eaLnBrk="1" hangingPunct="1">
              <a:lnSpc>
                <a:spcPct val="110000"/>
              </a:lnSpc>
            </a:pPr>
            <a:r>
              <a:rPr lang="zh-CN" altLang="en-US" sz="2800" dirty="0"/>
              <a:t>实体(集)中的属性</a:t>
            </a:r>
            <a:endParaRPr lang="zh-CN" altLang="en-US" sz="2800" dirty="0"/>
          </a:p>
          <a:p>
            <a:pPr lvl="2" eaLnBrk="1" hangingPunct="1">
              <a:lnSpc>
                <a:spcPct val="110000"/>
              </a:lnSpc>
            </a:pPr>
            <a:r>
              <a:rPr lang="zh-CN" altLang="en-US" sz="2800" dirty="0"/>
              <a:t>是该实体的内在特征，不会因为某些联系的出现而产生改变或消亡</a:t>
            </a:r>
            <a:endParaRPr lang="zh-CN" altLang="en-US" sz="2800" dirty="0"/>
          </a:p>
          <a:p>
            <a:pPr lvl="2" eaLnBrk="1" hangingPunct="1">
              <a:lnSpc>
                <a:spcPct val="110000"/>
              </a:lnSpc>
            </a:pPr>
            <a:endParaRPr lang="zh-CN" altLang="en-US" sz="2800" dirty="0"/>
          </a:p>
          <a:p>
            <a:pPr lvl="1" eaLnBrk="1" hangingPunct="1">
              <a:lnSpc>
                <a:spcPct val="110000"/>
              </a:lnSpc>
            </a:pPr>
            <a:r>
              <a:rPr lang="zh-CN" altLang="en-US" sz="2800" dirty="0"/>
              <a:t>联系上的属性</a:t>
            </a:r>
            <a:endParaRPr lang="zh-CN" altLang="en-US" sz="2800" dirty="0"/>
          </a:p>
          <a:p>
            <a:pPr lvl="2" eaLnBrk="1" hangingPunct="1">
              <a:lnSpc>
                <a:spcPct val="110000"/>
              </a:lnSpc>
            </a:pPr>
            <a:r>
              <a:rPr lang="zh-CN" altLang="en-US" sz="2800" dirty="0"/>
              <a:t>用于描述因联系的发生而需要记录、存储下来的信息</a:t>
            </a:r>
            <a:endParaRPr lang="zh-CN" altLang="en-US" sz="2800" dirty="0"/>
          </a:p>
          <a:p>
            <a:pPr lvl="2" eaLnBrk="1" hangingPunct="1">
              <a:lnSpc>
                <a:spcPct val="110000"/>
              </a:lnSpc>
            </a:pPr>
            <a:r>
              <a:rPr lang="zh-CN" altLang="en-US" sz="2800" dirty="0"/>
              <a:t>其值会随着联系的产生而出现，也会随着联系的消亡而消亡</a:t>
            </a:r>
            <a:endParaRPr lang="zh-CN" altLang="en-US" sz="2800" dirty="0"/>
          </a:p>
        </p:txBody>
      </p:sp>
      <p:sp>
        <p:nvSpPr>
          <p:cNvPr id="7373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373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wrap="square" tIns="0" bIns="0" anchor="ctr"/>
          <a:p>
            <a:pPr eaLnBrk="1" hangingPunct="1"/>
            <a:r>
              <a:rPr lang="zh-CN" altLang="en-US"/>
              <a:t>模型设计实例</a:t>
            </a:r>
            <a:endParaRPr lang="zh-CN" altLang="en-US"/>
          </a:p>
        </p:txBody>
      </p:sp>
      <p:sp>
        <p:nvSpPr>
          <p:cNvPr id="74754" name="Rectangle 3"/>
          <p:cNvSpPr>
            <a:spLocks noGrp="1"/>
          </p:cNvSpPr>
          <p:nvPr>
            <p:ph idx="4294967295"/>
          </p:nvPr>
        </p:nvSpPr>
        <p:spPr>
          <a:xfrm>
            <a:off x="684213" y="836613"/>
            <a:ext cx="7772400" cy="1944687"/>
          </a:xfrm>
        </p:spPr>
        <p:txBody>
          <a:bodyPr wrap="square" anchor="t"/>
          <a:p>
            <a:pPr eaLnBrk="1" hangingPunct="1">
              <a:lnSpc>
                <a:spcPct val="110000"/>
              </a:lnSpc>
            </a:pPr>
            <a:r>
              <a:rPr lang="zh-CN" altLang="en-US" sz="2800" dirty="0"/>
              <a:t>图书借阅系统：</a:t>
            </a:r>
            <a:r>
              <a:rPr lang="en-US" altLang="x-none" sz="2800" dirty="0">
                <a:hlinkClick r:id="rId1" action="ppaction://hlinkpres?slideindex=1&amp;slidetitle="/>
              </a:rPr>
              <a:t>Case One</a:t>
            </a:r>
            <a:endParaRPr lang="en-US" altLang="x-none" sz="2800" dirty="0"/>
          </a:p>
          <a:p>
            <a:pPr lvl="1" eaLnBrk="1" hangingPunct="1">
              <a:lnSpc>
                <a:spcPct val="110000"/>
              </a:lnSpc>
            </a:pPr>
            <a:endParaRPr lang="zh-CN" altLang="en-US" sz="2800" dirty="0"/>
          </a:p>
          <a:p>
            <a:pPr eaLnBrk="1" hangingPunct="1">
              <a:lnSpc>
                <a:spcPct val="110000"/>
              </a:lnSpc>
            </a:pPr>
            <a:r>
              <a:rPr lang="zh-CN" altLang="en-US" sz="2800" dirty="0"/>
              <a:t>篮球联赛系统：</a:t>
            </a:r>
            <a:r>
              <a:rPr lang="en-US" altLang="x-none" sz="2800" dirty="0">
                <a:hlinkClick r:id="rId2" action="ppaction://hlinkpres?slideindex=1&amp;slidetitle="/>
              </a:rPr>
              <a:t>Case Two</a:t>
            </a:r>
            <a:endParaRPr lang="en-US" altLang="x-none" sz="2800" dirty="0"/>
          </a:p>
        </p:txBody>
      </p:sp>
      <p:sp>
        <p:nvSpPr>
          <p:cNvPr id="7475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475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75778" name="Rectangle 3"/>
          <p:cNvSpPr>
            <a:spLocks noGrp="1"/>
          </p:cNvSpPr>
          <p:nvPr>
            <p:ph idx="4294967295"/>
          </p:nvPr>
        </p:nvSpPr>
        <p:spPr>
          <a:xfrm>
            <a:off x="1600200" y="914400"/>
            <a:ext cx="6705600" cy="5562600"/>
          </a:xfrm>
        </p:spPr>
        <p:txBody>
          <a:bodyPr wrap="square" anchor="t"/>
          <a:p>
            <a:pPr eaLnBrk="1" hangingPunct="1">
              <a:buNone/>
            </a:pPr>
            <a:r>
              <a:rPr lang="zh-CN" altLang="en-US" sz="2800" dirty="0"/>
              <a:t>2.1 数据模型的基本概念</a:t>
            </a:r>
            <a:endParaRPr lang="zh-CN" altLang="en-US" sz="2800" dirty="0"/>
          </a:p>
          <a:p>
            <a:pPr eaLnBrk="1" hangingPunct="1">
              <a:buNone/>
            </a:pPr>
            <a:r>
              <a:rPr lang="zh-CN" altLang="en-US" sz="2800" dirty="0"/>
              <a:t>2.2 数据模型的四个世界</a:t>
            </a:r>
            <a:endParaRPr lang="zh-CN" altLang="en-US" sz="2800" dirty="0"/>
          </a:p>
          <a:p>
            <a:pPr eaLnBrk="1" hangingPunct="1">
              <a:buNone/>
            </a:pPr>
            <a:r>
              <a:rPr lang="zh-CN" altLang="en-US" sz="2800" dirty="0"/>
              <a:t>2.3 概念世界与概念模型</a:t>
            </a:r>
            <a:endParaRPr lang="zh-CN" altLang="en-US" sz="2800" dirty="0"/>
          </a:p>
          <a:p>
            <a:pPr lvl="1" eaLnBrk="1" hangingPunct="1">
              <a:buNone/>
            </a:pPr>
            <a:r>
              <a:rPr lang="zh-CN" altLang="en-US" sz="2800" dirty="0"/>
              <a:t>2.3.1  </a:t>
            </a:r>
            <a:r>
              <a:rPr lang="en-US" altLang="x-none" sz="2800" dirty="0"/>
              <a:t>E-R</a:t>
            </a:r>
            <a:r>
              <a:rPr lang="zh-CN" altLang="en-US" sz="2800" dirty="0"/>
              <a:t>模型</a:t>
            </a:r>
            <a:endParaRPr lang="zh-CN" altLang="en-US" sz="2800" dirty="0"/>
          </a:p>
          <a:p>
            <a:pPr lvl="1" eaLnBrk="1" hangingPunct="1">
              <a:buNone/>
            </a:pPr>
            <a:r>
              <a:rPr lang="zh-CN" altLang="en-US" sz="2800" dirty="0"/>
              <a:t>2.3.2  </a:t>
            </a:r>
            <a:r>
              <a:rPr lang="en-US" altLang="x-none" sz="2800" dirty="0">
                <a:solidFill>
                  <a:srgbClr val="FF0000"/>
                </a:solidFill>
              </a:rPr>
              <a:t>EE-R</a:t>
            </a:r>
            <a:r>
              <a:rPr lang="zh-CN" altLang="en-US" sz="2800" dirty="0">
                <a:solidFill>
                  <a:srgbClr val="FF0000"/>
                </a:solidFill>
              </a:rPr>
              <a:t>模型</a:t>
            </a:r>
            <a:endParaRPr lang="zh-CN" altLang="en-US" sz="2800" dirty="0">
              <a:solidFill>
                <a:srgbClr val="FF0000"/>
              </a:solidFill>
            </a:endParaRPr>
          </a:p>
          <a:p>
            <a:pPr lvl="1" eaLnBrk="1" hangingPunct="1">
              <a:buNone/>
            </a:pPr>
            <a:r>
              <a:rPr lang="zh-CN" altLang="en-US" sz="2800" dirty="0"/>
              <a:t>2.3.3  面向对象模型</a:t>
            </a:r>
            <a:endParaRPr lang="zh-CN" altLang="en-US" sz="2800" dirty="0"/>
          </a:p>
          <a:p>
            <a:pPr lvl="1" eaLnBrk="1" hangingPunct="1">
              <a:buNone/>
            </a:pPr>
            <a:r>
              <a:rPr lang="zh-CN" altLang="en-US" sz="2800" dirty="0"/>
              <a:t>2.3.4  谓词模型</a:t>
            </a:r>
            <a:endParaRPr lang="zh-CN" altLang="en-US" sz="2800" dirty="0"/>
          </a:p>
          <a:p>
            <a:pPr eaLnBrk="1" hangingPunct="1">
              <a:buNone/>
            </a:pPr>
            <a:r>
              <a:rPr lang="zh-CN" altLang="en-US" sz="2800" dirty="0"/>
              <a:t>2.4 信息世界与逻辑模型</a:t>
            </a:r>
            <a:endParaRPr lang="zh-CN" altLang="en-US" sz="2800" dirty="0"/>
          </a:p>
          <a:p>
            <a:pPr eaLnBrk="1" hangingPunct="1">
              <a:buNone/>
            </a:pPr>
            <a:r>
              <a:rPr lang="zh-CN" altLang="en-US" sz="2800" dirty="0"/>
              <a:t>2.5 计算机世界与物理模型</a:t>
            </a:r>
            <a:endParaRPr lang="zh-CN" altLang="en-US" sz="2800" dirty="0"/>
          </a:p>
        </p:txBody>
      </p:sp>
      <p:sp>
        <p:nvSpPr>
          <p:cNvPr id="7577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578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76802" name="Rectangle 3"/>
          <p:cNvSpPr>
            <a:spLocks noGrp="1"/>
          </p:cNvSpPr>
          <p:nvPr>
            <p:ph idx="4294967295"/>
          </p:nvPr>
        </p:nvSpPr>
        <p:spPr>
          <a:xfrm>
            <a:off x="381000" y="838200"/>
            <a:ext cx="8458200" cy="2159000"/>
          </a:xfrm>
        </p:spPr>
        <p:txBody>
          <a:bodyPr wrap="square" anchor="t"/>
          <a:p>
            <a:pPr eaLnBrk="1" hangingPunct="1"/>
            <a:r>
              <a:rPr lang="en-US" altLang="x-none" sz="2800" dirty="0"/>
              <a:t>E-R</a:t>
            </a:r>
            <a:r>
              <a:rPr lang="zh-CN" altLang="en-US" sz="2800" dirty="0"/>
              <a:t>模型在表示概念世界中使用较为普遍，但其在表示能力上尚有欠缺，如复杂的语义表达能力。因此很多人对</a:t>
            </a:r>
            <a:r>
              <a:rPr lang="en-US" altLang="x-none" sz="2800" dirty="0"/>
              <a:t>E-R</a:t>
            </a:r>
            <a:r>
              <a:rPr lang="zh-CN" altLang="en-US" sz="2800" dirty="0"/>
              <a:t>模型进行了扩充，构成了扩充的实体-联系模型，简称为</a:t>
            </a:r>
            <a:r>
              <a:rPr lang="en-US" altLang="x-none" sz="2800" dirty="0"/>
              <a:t>EE-R</a:t>
            </a:r>
            <a:r>
              <a:rPr lang="zh-CN" altLang="en-US" sz="2800" dirty="0"/>
              <a:t>模型。</a:t>
            </a:r>
            <a:endParaRPr lang="zh-CN" altLang="en-US" sz="2800" dirty="0"/>
          </a:p>
        </p:txBody>
      </p:sp>
      <p:sp>
        <p:nvSpPr>
          <p:cNvPr id="7680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680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6806" name="Rectangle 3"/>
          <p:cNvSpPr txBox="1"/>
          <p:nvPr/>
        </p:nvSpPr>
        <p:spPr>
          <a:xfrm>
            <a:off x="395288" y="3284538"/>
            <a:ext cx="8458200" cy="3240087"/>
          </a:xfrm>
          <a:prstGeom prst="rect">
            <a:avLst/>
          </a:prstGeom>
          <a:noFill/>
          <a:ln w="9525">
            <a:noFill/>
          </a:ln>
        </p:spPr>
        <p:txBody>
          <a:bodyPr anchor="t"/>
          <a:p>
            <a:pPr marL="342900" indent="-342900">
              <a:lnSpc>
                <a:spcPct val="120000"/>
              </a:lnSpc>
              <a:spcBef>
                <a:spcPct val="20000"/>
              </a:spcBef>
              <a:buFont typeface="Wingdings" panose="05000000000000000000" pitchFamily="2" charset="2"/>
              <a:buChar char="q"/>
            </a:pPr>
            <a:r>
              <a:rPr lang="en-US" altLang="x-none" sz="2800" b="1" dirty="0">
                <a:solidFill>
                  <a:srgbClr val="FF0000"/>
                </a:solidFill>
                <a:latin typeface="Times New Roman" panose="02020603050405020304" pitchFamily="2" charset="0"/>
              </a:rPr>
              <a:t>EE-R</a:t>
            </a:r>
            <a:r>
              <a:rPr lang="zh-CN" altLang="en-US" sz="2800" b="1" dirty="0">
                <a:solidFill>
                  <a:srgbClr val="FF0000"/>
                </a:solidFill>
                <a:latin typeface="Times New Roman" panose="02020603050405020304" pitchFamily="2" charset="0"/>
              </a:rPr>
              <a:t>模型</a:t>
            </a:r>
            <a:endParaRPr lang="zh-CN" altLang="en-US" sz="2800" b="1" dirty="0">
              <a:solidFill>
                <a:srgbClr val="FF0000"/>
              </a:solidFill>
              <a:latin typeface="Times New Roman" panose="02020603050405020304" pitchFamily="2" charset="0"/>
            </a:endParaRPr>
          </a:p>
          <a:p>
            <a:pPr marL="742950" lvl="1" indent="-285750" algn="l" eaLnBrk="1" hangingPunct="1">
              <a:lnSpc>
                <a:spcPct val="120000"/>
              </a:lnSpc>
              <a:spcBef>
                <a:spcPct val="20000"/>
              </a:spcBef>
              <a:buFont typeface="Wingdings" panose="05000000000000000000" pitchFamily="2" charset="2"/>
              <a:buChar char="Ø"/>
            </a:pPr>
            <a:r>
              <a:rPr lang="zh-CN" altLang="en-US" sz="2800" b="1" dirty="0">
                <a:latin typeface="Times New Roman" panose="02020603050405020304" pitchFamily="2" charset="0"/>
              </a:rPr>
              <a:t>扩充的</a:t>
            </a:r>
            <a:r>
              <a:rPr lang="en-US" altLang="x-none" sz="2800" b="1" dirty="0">
                <a:latin typeface="Times New Roman" panose="02020603050405020304" pitchFamily="2" charset="0"/>
              </a:rPr>
              <a:t>E-R</a:t>
            </a:r>
            <a:r>
              <a:rPr lang="zh-CN" altLang="en-US" sz="2800" b="1" dirty="0">
                <a:latin typeface="Times New Roman" panose="02020603050405020304" pitchFamily="2" charset="0"/>
              </a:rPr>
              <a:t>模型版本有很多，但其对</a:t>
            </a:r>
            <a:r>
              <a:rPr lang="en-US" altLang="x-none" sz="2800" b="1" dirty="0">
                <a:latin typeface="Times New Roman" panose="02020603050405020304" pitchFamily="2" charset="0"/>
              </a:rPr>
              <a:t>E-R</a:t>
            </a:r>
            <a:r>
              <a:rPr lang="zh-CN" altLang="en-US" sz="2800" b="1" dirty="0">
                <a:latin typeface="Times New Roman" panose="02020603050405020304" pitchFamily="2" charset="0"/>
              </a:rPr>
              <a:t>模型的扩充成分主要是“</a:t>
            </a:r>
            <a:r>
              <a:rPr lang="en-US" altLang="x-none" sz="2800" b="1" dirty="0">
                <a:solidFill>
                  <a:srgbClr val="FF0000"/>
                </a:solidFill>
                <a:latin typeface="Times New Roman" panose="02020603050405020304" pitchFamily="2" charset="0"/>
              </a:rPr>
              <a:t>IS-A</a:t>
            </a:r>
            <a:r>
              <a:rPr lang="zh-CN" altLang="en-US" sz="2800" b="1" dirty="0">
                <a:solidFill>
                  <a:srgbClr val="FF0000"/>
                </a:solidFill>
                <a:latin typeface="Times New Roman" panose="02020603050405020304" pitchFamily="2" charset="0"/>
              </a:rPr>
              <a:t>联系</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a:p>
            <a:pPr marL="742950" lvl="1" indent="-285750" algn="l" eaLnBrk="1" hangingPunct="1">
              <a:lnSpc>
                <a:spcPct val="120000"/>
              </a:lnSpc>
              <a:spcBef>
                <a:spcPct val="20000"/>
              </a:spcBef>
              <a:buFont typeface="Wingdings" panose="05000000000000000000" pitchFamily="2" charset="2"/>
              <a:buChar char="Ø"/>
            </a:pPr>
            <a:r>
              <a:rPr lang="en-US" altLang="x-none" sz="2800" b="1" dirty="0">
                <a:latin typeface="Times New Roman" panose="02020603050405020304" pitchFamily="2" charset="0"/>
              </a:rPr>
              <a:t>EE-R</a:t>
            </a:r>
            <a:r>
              <a:rPr lang="zh-CN" altLang="en-US" sz="2800" b="1" dirty="0">
                <a:latin typeface="Times New Roman" panose="02020603050405020304" pitchFamily="2" charset="0"/>
              </a:rPr>
              <a:t>模型也可以用一些基本的图形符号来表示，我们称其为</a:t>
            </a:r>
            <a:r>
              <a:rPr lang="en-US" altLang="x-none" sz="2800" b="1" dirty="0">
                <a:latin typeface="Times New Roman" panose="02020603050405020304" pitchFamily="2" charset="0"/>
              </a:rPr>
              <a:t>EE-R</a:t>
            </a:r>
            <a:r>
              <a:rPr lang="zh-CN" altLang="en-US" sz="2800" b="1" dirty="0">
                <a:latin typeface="Times New Roman" panose="02020603050405020304" pitchFamily="2" charset="0"/>
              </a:rPr>
              <a:t>图。</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77825"/>
          <p:cNvSpPr>
            <a:spLocks noGrp="1"/>
          </p:cNvSpPr>
          <p:nvPr>
            <p:ph type="title"/>
          </p:nvPr>
        </p:nvSpPr>
        <p:spPr/>
        <p:txBody>
          <a:bodyPr tIns="0" bIns="0" anchor="ctr"/>
          <a:p>
            <a:r>
              <a:rPr lang="zh-CN" altLang="en-US" sz="2800" dirty="0"/>
              <a:t>2.3.2  扩充</a:t>
            </a:r>
            <a:r>
              <a:rPr lang="en-US" altLang="x-none" sz="2800" dirty="0"/>
              <a:t>E-R</a:t>
            </a:r>
            <a:r>
              <a:rPr lang="zh-CN" altLang="en-US" sz="2800" dirty="0"/>
              <a:t>模型</a:t>
            </a:r>
            <a:endParaRPr lang="zh-CN" altLang="en-US" sz="2800" dirty="0"/>
          </a:p>
        </p:txBody>
      </p:sp>
      <p:sp>
        <p:nvSpPr>
          <p:cNvPr id="77826" name="文本占位符 77826"/>
          <p:cNvSpPr>
            <a:spLocks noGrp="1"/>
          </p:cNvSpPr>
          <p:nvPr>
            <p:ph idx="1"/>
          </p:nvPr>
        </p:nvSpPr>
        <p:spPr>
          <a:xfrm>
            <a:off x="685800" y="838200"/>
            <a:ext cx="7772400" cy="4678363"/>
          </a:xfrm>
        </p:spPr>
        <p:txBody>
          <a:bodyPr anchor="t"/>
          <a:p>
            <a:r>
              <a:rPr lang="zh-CN" altLang="en-US" sz="2800" dirty="0"/>
              <a:t>扩充的内容</a:t>
            </a:r>
            <a:endParaRPr lang="zh-CN" altLang="en-US" sz="2800" dirty="0"/>
          </a:p>
          <a:p>
            <a:pPr lvl="1"/>
            <a:r>
              <a:rPr lang="en-US" altLang="x-none" sz="2800" dirty="0"/>
              <a:t>IS_A</a:t>
            </a:r>
            <a:r>
              <a:rPr lang="zh-CN" altLang="en-US" sz="2800" dirty="0"/>
              <a:t>联系</a:t>
            </a:r>
            <a:endParaRPr lang="zh-CN" altLang="en-US" sz="2800" dirty="0"/>
          </a:p>
          <a:p>
            <a:pPr lvl="2"/>
            <a:r>
              <a:rPr lang="en-US" altLang="x-none" sz="2800" dirty="0"/>
              <a:t>Generalization Hierarchies</a:t>
            </a:r>
            <a:endParaRPr lang="en-US" altLang="x-none" sz="2800" dirty="0"/>
          </a:p>
          <a:p>
            <a:pPr lvl="1"/>
            <a:r>
              <a:rPr lang="zh-CN" altLang="en-US" sz="2800" dirty="0"/>
              <a:t>弱实体</a:t>
            </a:r>
            <a:r>
              <a:rPr lang="en-US" altLang="x-none" sz="2800" dirty="0"/>
              <a:t>(Weak Entity)</a:t>
            </a:r>
            <a:endParaRPr lang="en-US" altLang="x-none" sz="2800" dirty="0"/>
          </a:p>
          <a:p>
            <a:pPr lvl="1"/>
            <a:r>
              <a:rPr lang="zh-CN" altLang="en-US" sz="2800" dirty="0"/>
              <a:t>属性的划分</a:t>
            </a:r>
            <a:endParaRPr lang="zh-CN" altLang="en-US" sz="2800" dirty="0"/>
          </a:p>
          <a:p>
            <a:pPr lvl="1"/>
            <a:r>
              <a:rPr lang="en-US" altLang="x-none" sz="2800" dirty="0"/>
              <a:t>Cardinality of Entity Participation in a Relationship</a:t>
            </a:r>
            <a:endParaRPr lang="en-US" altLang="x-none" sz="2800" dirty="0"/>
          </a:p>
        </p:txBody>
      </p:sp>
      <p:sp>
        <p:nvSpPr>
          <p:cNvPr id="77827" name="动作按钮: 前进或下一项 77827">
            <a:hlinkClick r:id="rId1" action="ppaction://hlinkpres?slideindex=1&amp;slidetitle="/>
          </p:cNvPr>
          <p:cNvSpPr/>
          <p:nvPr/>
        </p:nvSpPr>
        <p:spPr>
          <a:xfrm>
            <a:off x="7524750" y="5805488"/>
            <a:ext cx="503238" cy="503237"/>
          </a:xfrm>
          <a:prstGeom prst="actionButtonForwardNext">
            <a:avLst/>
          </a:prstGeom>
          <a:solidFill>
            <a:schemeClr val="accent1"/>
          </a:solidFill>
          <a:ln w="9525">
            <a:noFill/>
          </a:ln>
        </p:spPr>
        <p:txBody>
          <a:bodyPr anchor="t"/>
          <a:p>
            <a:pPr algn="ctr"/>
            <a:endParaRPr lang="zh-CN" altLang="en-US">
              <a:latin typeface="Times New Roman" panose="02020603050405020304" pitchFamily="2"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78850" name="Rectangle 3"/>
          <p:cNvSpPr>
            <a:spLocks noGrp="1"/>
          </p:cNvSpPr>
          <p:nvPr>
            <p:ph idx="4294967295"/>
          </p:nvPr>
        </p:nvSpPr>
        <p:spPr>
          <a:xfrm>
            <a:off x="0" y="762000"/>
            <a:ext cx="9144000" cy="2971800"/>
          </a:xfrm>
        </p:spPr>
        <p:txBody>
          <a:bodyPr wrap="square" anchor="t"/>
          <a:p>
            <a:pPr eaLnBrk="1" hangingPunct="1">
              <a:lnSpc>
                <a:spcPct val="100000"/>
              </a:lnSpc>
            </a:pPr>
            <a:r>
              <a:rPr lang="en-US" altLang="x-none" sz="2800" dirty="0">
                <a:solidFill>
                  <a:srgbClr val="FF0000"/>
                </a:solidFill>
              </a:rPr>
              <a:t>IS-A</a:t>
            </a:r>
            <a:r>
              <a:rPr lang="zh-CN" altLang="en-US" sz="2800" dirty="0">
                <a:solidFill>
                  <a:srgbClr val="FF0000"/>
                </a:solidFill>
              </a:rPr>
              <a:t>联系</a:t>
            </a:r>
            <a:endParaRPr lang="zh-CN" altLang="en-US" sz="2800" dirty="0">
              <a:solidFill>
                <a:srgbClr val="FF0000"/>
              </a:solidFill>
            </a:endParaRPr>
          </a:p>
          <a:p>
            <a:pPr lvl="1" eaLnBrk="1" hangingPunct="1">
              <a:lnSpc>
                <a:spcPct val="100000"/>
              </a:lnSpc>
            </a:pPr>
            <a:r>
              <a:rPr lang="zh-CN" altLang="en-US" sz="2800" dirty="0"/>
              <a:t>如果实体集</a:t>
            </a:r>
            <a:r>
              <a:rPr lang="en-US" altLang="x-none" sz="2800" dirty="0"/>
              <a:t>B</a:t>
            </a:r>
            <a:r>
              <a:rPr lang="zh-CN" altLang="en-US" sz="2800" dirty="0"/>
              <a:t>是实体集</a:t>
            </a:r>
            <a:r>
              <a:rPr lang="en-US" altLang="x-none" sz="2800" dirty="0"/>
              <a:t>A </a:t>
            </a:r>
            <a:r>
              <a:rPr lang="zh-CN" altLang="en-US" sz="2800" dirty="0"/>
              <a:t>的一个子集，且具有比实体集</a:t>
            </a:r>
            <a:r>
              <a:rPr lang="en-US" altLang="x-none" sz="2800" dirty="0"/>
              <a:t>A</a:t>
            </a:r>
            <a:r>
              <a:rPr lang="zh-CN" altLang="en-US" sz="2800" dirty="0"/>
              <a:t>更多的属性，则我们称在实体集</a:t>
            </a:r>
            <a:r>
              <a:rPr lang="en-US" altLang="x-none" sz="2800" dirty="0"/>
              <a:t>A</a:t>
            </a:r>
            <a:r>
              <a:rPr lang="zh-CN" altLang="en-US" sz="2800" dirty="0"/>
              <a:t>与实体集</a:t>
            </a:r>
            <a:r>
              <a:rPr lang="en-US" altLang="x-none" sz="2800" dirty="0"/>
              <a:t>B</a:t>
            </a:r>
            <a:r>
              <a:rPr lang="zh-CN" altLang="en-US" sz="2800" dirty="0"/>
              <a:t>之间存在着一种特殊的‘</a:t>
            </a:r>
            <a:r>
              <a:rPr lang="en-US" altLang="x-none" sz="2800" dirty="0">
                <a:solidFill>
                  <a:srgbClr val="FF0000"/>
                </a:solidFill>
              </a:rPr>
              <a:t>IS-A</a:t>
            </a:r>
            <a:r>
              <a:rPr lang="zh-CN" altLang="en-US" sz="2800" dirty="0">
                <a:solidFill>
                  <a:srgbClr val="FF0000"/>
                </a:solidFill>
              </a:rPr>
              <a:t>联系</a:t>
            </a:r>
            <a:r>
              <a:rPr lang="zh-CN" altLang="en-US" sz="2800" dirty="0"/>
              <a:t>’。其中：</a:t>
            </a:r>
            <a:endParaRPr lang="zh-CN" altLang="en-US" sz="2800" dirty="0"/>
          </a:p>
          <a:p>
            <a:pPr lvl="2" eaLnBrk="1" hangingPunct="1">
              <a:lnSpc>
                <a:spcPct val="100000"/>
              </a:lnSpc>
            </a:pPr>
            <a:r>
              <a:rPr lang="zh-CN" altLang="en-US" sz="2800" dirty="0"/>
              <a:t>实体集</a:t>
            </a:r>
            <a:r>
              <a:rPr lang="en-US" altLang="x-none" sz="2800" dirty="0"/>
              <a:t>A  </a:t>
            </a:r>
            <a:r>
              <a:rPr lang="zh-CN" altLang="en-US" sz="2800" dirty="0"/>
              <a:t>被称为实体集</a:t>
            </a:r>
            <a:r>
              <a:rPr lang="en-US" altLang="x-none" sz="2800" dirty="0"/>
              <a:t>B</a:t>
            </a:r>
            <a:r>
              <a:rPr lang="zh-CN" altLang="en-US" sz="2800" dirty="0"/>
              <a:t>的  </a:t>
            </a:r>
            <a:r>
              <a:rPr lang="zh-CN" altLang="en-US" sz="2800" dirty="0">
                <a:solidFill>
                  <a:srgbClr val="FF0000"/>
                </a:solidFill>
              </a:rPr>
              <a:t>超(实体)集</a:t>
            </a:r>
            <a:endParaRPr lang="zh-CN" altLang="en-US" sz="2800" dirty="0">
              <a:solidFill>
                <a:srgbClr val="FF0000"/>
              </a:solidFill>
            </a:endParaRPr>
          </a:p>
          <a:p>
            <a:pPr lvl="2" eaLnBrk="1" hangingPunct="1">
              <a:lnSpc>
                <a:spcPct val="100000"/>
              </a:lnSpc>
            </a:pPr>
            <a:r>
              <a:rPr lang="zh-CN" altLang="en-US" sz="2800" dirty="0"/>
              <a:t>实体集</a:t>
            </a:r>
            <a:r>
              <a:rPr lang="en-US" altLang="x-none" sz="2800" dirty="0"/>
              <a:t>B</a:t>
            </a:r>
            <a:r>
              <a:rPr lang="zh-CN" altLang="en-US" sz="2800" dirty="0"/>
              <a:t>  被称为实体集</a:t>
            </a:r>
            <a:r>
              <a:rPr lang="en-US" altLang="x-none" sz="2800" dirty="0"/>
              <a:t>A</a:t>
            </a:r>
            <a:r>
              <a:rPr lang="zh-CN" altLang="en-US" sz="2800" dirty="0"/>
              <a:t>的  </a:t>
            </a:r>
            <a:r>
              <a:rPr lang="zh-CN" altLang="en-US" sz="2800" dirty="0">
                <a:solidFill>
                  <a:srgbClr val="FF0000"/>
                </a:solidFill>
              </a:rPr>
              <a:t>子(实体)集</a:t>
            </a:r>
            <a:endParaRPr lang="zh-CN" altLang="en-US" sz="2800" dirty="0"/>
          </a:p>
        </p:txBody>
      </p:sp>
      <p:sp>
        <p:nvSpPr>
          <p:cNvPr id="7885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885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8854" name="Oval 5"/>
          <p:cNvSpPr/>
          <p:nvPr/>
        </p:nvSpPr>
        <p:spPr>
          <a:xfrm>
            <a:off x="2457450" y="3698875"/>
            <a:ext cx="4229100" cy="2397125"/>
          </a:xfrm>
          <a:prstGeom prst="ellipse">
            <a:avLst/>
          </a:prstGeom>
          <a:solidFill>
            <a:srgbClr val="DDDDDD"/>
          </a:solidFill>
          <a:ln w="19050" cap="flat" cmpd="sng">
            <a:solidFill>
              <a:schemeClr val="tx1"/>
            </a:solidFill>
            <a:prstDash val="solid"/>
            <a:round/>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超实体集</a:t>
            </a:r>
            <a:r>
              <a:rPr lang="en-US" altLang="x-none" sz="2800" b="1" dirty="0">
                <a:latin typeface="Times New Roman" panose="02020603050405020304" pitchFamily="2" charset="0"/>
              </a:rPr>
              <a:t>A</a:t>
            </a:r>
            <a:endParaRPr lang="en-US" altLang="x-none" sz="2800" b="1" dirty="0">
              <a:latin typeface="Times New Roman" panose="02020603050405020304" pitchFamily="2" charset="0"/>
            </a:endParaRPr>
          </a:p>
          <a:p>
            <a:pPr algn="ctr">
              <a:spcBef>
                <a:spcPct val="50000"/>
              </a:spcBef>
            </a:pPr>
            <a:endParaRPr lang="zh-CN" altLang="en-US" sz="2800" dirty="0">
              <a:latin typeface="Times New Roman" panose="02020603050405020304" pitchFamily="2" charset="0"/>
            </a:endParaRPr>
          </a:p>
          <a:p>
            <a:pPr algn="ctr">
              <a:spcBef>
                <a:spcPct val="50000"/>
              </a:spcBef>
            </a:pPr>
            <a:endParaRPr lang="zh-CN" altLang="en-US" dirty="0">
              <a:latin typeface="Times New Roman" panose="02020603050405020304" pitchFamily="2" charset="0"/>
            </a:endParaRPr>
          </a:p>
        </p:txBody>
      </p:sp>
      <p:sp>
        <p:nvSpPr>
          <p:cNvPr id="78855" name="Oval 6"/>
          <p:cNvSpPr/>
          <p:nvPr/>
        </p:nvSpPr>
        <p:spPr>
          <a:xfrm>
            <a:off x="3198813" y="4630738"/>
            <a:ext cx="2822575" cy="954087"/>
          </a:xfrm>
          <a:prstGeom prst="ellipse">
            <a:avLst/>
          </a:prstGeom>
          <a:noFill/>
          <a:ln w="38100" cap="flat" cmpd="sng">
            <a:solidFill>
              <a:srgbClr val="FF0000"/>
            </a:solidFill>
            <a:prstDash val="solid"/>
            <a:round/>
            <a:headEnd type="none" w="med" len="med"/>
            <a:tailEnd type="none" w="med" len="med"/>
          </a:ln>
        </p:spPr>
        <p:txBody>
          <a:bodyPr tIns="154800" bIns="154800" anchor="t">
            <a:spAutoFit/>
          </a:bodyPr>
          <a:p>
            <a:pPr algn="ctr">
              <a:spcBef>
                <a:spcPct val="50000"/>
              </a:spcBef>
            </a:pPr>
            <a:r>
              <a:rPr lang="zh-CN" altLang="en-US" sz="2800" b="1" dirty="0">
                <a:latin typeface="Times New Roman" panose="02020603050405020304" pitchFamily="2" charset="0"/>
              </a:rPr>
              <a:t>子实体集</a:t>
            </a:r>
            <a:r>
              <a:rPr lang="en-US" altLang="x-none" sz="2800" b="1" dirty="0">
                <a:latin typeface="Times New Roman" panose="02020603050405020304" pitchFamily="2" charset="0"/>
              </a:rPr>
              <a:t>B</a:t>
            </a:r>
            <a:endParaRPr lang="en-US" altLang="x-none" sz="2800" b="1" dirty="0">
              <a:latin typeface="Times New Roman" panose="02020603050405020304" pitchFamily="2" charset="0"/>
            </a:endParaRPr>
          </a:p>
        </p:txBody>
      </p:sp>
      <p:sp>
        <p:nvSpPr>
          <p:cNvPr id="78856" name="Rectangle 7"/>
          <p:cNvSpPr/>
          <p:nvPr/>
        </p:nvSpPr>
        <p:spPr>
          <a:xfrm>
            <a:off x="0" y="6096000"/>
            <a:ext cx="9144000" cy="457200"/>
          </a:xfrm>
          <a:prstGeom prst="rect">
            <a:avLst/>
          </a:prstGeom>
          <a:noFill/>
          <a:ln w="9525">
            <a:noFill/>
          </a:ln>
        </p:spPr>
        <p:txBody>
          <a:bodyPr anchor="t"/>
          <a:p>
            <a:pPr marL="742950" lvl="1" indent="-285750" algn="l" eaLnBrk="1" hangingPunct="1">
              <a:lnSpc>
                <a:spcPct val="110000"/>
              </a:lnSpc>
              <a:spcBef>
                <a:spcPct val="20000"/>
              </a:spcBef>
              <a:buFont typeface="Wingdings" panose="05000000000000000000" pitchFamily="2" charset="2"/>
              <a:buChar char="q"/>
            </a:pPr>
            <a:r>
              <a:rPr lang="zh-CN" altLang="en-US" sz="2800" b="1" dirty="0">
                <a:solidFill>
                  <a:schemeClr val="accent2"/>
                </a:solidFill>
                <a:latin typeface="Times New Roman" panose="02020603050405020304" pitchFamily="2" charset="0"/>
              </a:rPr>
              <a:t>子集</a:t>
            </a:r>
            <a:r>
              <a:rPr lang="en-US" altLang="x-none" sz="2800" b="1" dirty="0">
                <a:solidFill>
                  <a:schemeClr val="accent2"/>
                </a:solidFill>
                <a:latin typeface="Times New Roman" panose="02020603050405020304" pitchFamily="2" charset="0"/>
              </a:rPr>
              <a:t>B</a:t>
            </a:r>
            <a:r>
              <a:rPr lang="zh-CN" altLang="en-US" sz="2800" b="1" dirty="0">
                <a:solidFill>
                  <a:schemeClr val="accent2"/>
                </a:solidFill>
                <a:latin typeface="Times New Roman" panose="02020603050405020304" pitchFamily="2" charset="0"/>
              </a:rPr>
              <a:t>可以通过</a:t>
            </a:r>
            <a:r>
              <a:rPr lang="en-US" altLang="x-none" sz="2800" b="1" dirty="0">
                <a:solidFill>
                  <a:schemeClr val="accent2"/>
                </a:solidFill>
                <a:latin typeface="Times New Roman" panose="02020603050405020304" pitchFamily="2" charset="0"/>
              </a:rPr>
              <a:t>IS-A</a:t>
            </a:r>
            <a:r>
              <a:rPr lang="zh-CN" altLang="en-US" sz="2800" b="1" dirty="0">
                <a:solidFill>
                  <a:schemeClr val="accent2"/>
                </a:solidFill>
                <a:latin typeface="Times New Roman" panose="02020603050405020304" pitchFamily="2" charset="0"/>
              </a:rPr>
              <a:t>联系</a:t>
            </a:r>
            <a:r>
              <a:rPr lang="zh-CN" altLang="en-US" sz="2800" b="1" dirty="0">
                <a:solidFill>
                  <a:srgbClr val="FF0000"/>
                </a:solidFill>
                <a:latin typeface="Times New Roman" panose="02020603050405020304" pitchFamily="2" charset="0"/>
              </a:rPr>
              <a:t>继承</a:t>
            </a:r>
            <a:r>
              <a:rPr lang="zh-CN" altLang="en-US" sz="2800" b="1" dirty="0">
                <a:solidFill>
                  <a:schemeClr val="accent2"/>
                </a:solidFill>
                <a:latin typeface="Times New Roman" panose="02020603050405020304" pitchFamily="2" charset="0"/>
              </a:rPr>
              <a:t>超集</a:t>
            </a:r>
            <a:r>
              <a:rPr lang="en-US" altLang="x-none" sz="2800" b="1" dirty="0">
                <a:solidFill>
                  <a:schemeClr val="accent2"/>
                </a:solidFill>
                <a:latin typeface="Times New Roman" panose="02020603050405020304" pitchFamily="2" charset="0"/>
              </a:rPr>
              <a:t>A</a:t>
            </a:r>
            <a:r>
              <a:rPr lang="zh-CN" altLang="en-US" sz="2800" b="1" dirty="0">
                <a:solidFill>
                  <a:schemeClr val="accent2"/>
                </a:solidFill>
                <a:latin typeface="Times New Roman" panose="02020603050405020304" pitchFamily="2" charset="0"/>
              </a:rPr>
              <a:t>中的所有属性</a:t>
            </a:r>
            <a:endParaRPr lang="zh-CN" altLang="en-US" sz="2800" b="1" dirty="0">
              <a:solidFill>
                <a:schemeClr val="accent2"/>
              </a:solidFill>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blinds(horizontal)">
                                      <p:cBhvr>
                                        <p:cTn id="7" dur="500"/>
                                        <p:tgtEl>
                                          <p:spTgt spid="78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linds(horizontal)">
                                      <p:cBhvr>
                                        <p:cTn id="12" dur="500"/>
                                        <p:tgtEl>
                                          <p:spTgt spid="7885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 calcmode="lin" valueType="num">
                                      <p:cBhvr additive="base">
                                        <p:cTn id="17" dur="500" fill="hold"/>
                                        <p:tgtEl>
                                          <p:spTgt spid="78856"/>
                                        </p:tgtEl>
                                        <p:attrNameLst>
                                          <p:attrName>ppt_x</p:attrName>
                                        </p:attrNameLst>
                                      </p:cBhvr>
                                      <p:tavLst>
                                        <p:tav tm="0">
                                          <p:val>
                                            <p:strVal val="#ppt_x"/>
                                          </p:val>
                                        </p:tav>
                                        <p:tav tm="100000">
                                          <p:val>
                                            <p:strVal val="#ppt_x"/>
                                          </p:val>
                                        </p:tav>
                                      </p:tavLst>
                                    </p:anim>
                                    <p:anim calcmode="lin" valueType="num">
                                      <p:cBhvr additive="base">
                                        <p:cTn id="18"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p:bldP spid="78855" grpId="0" animBg="1"/>
      <p:bldP spid="7885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79875" name="Rectangle 3"/>
          <p:cNvSpPr>
            <a:spLocks noGrp="1"/>
          </p:cNvSpPr>
          <p:nvPr>
            <p:ph idx="1"/>
          </p:nvPr>
        </p:nvSpPr>
        <p:spPr>
          <a:xfrm>
            <a:off x="304800" y="685800"/>
            <a:ext cx="8458200" cy="3124200"/>
          </a:xfrm>
        </p:spPr>
        <p:txBody>
          <a:bodyPr vert="horz" wrap="square" anchor="t"/>
          <a:p>
            <a:pPr lvl="0" eaLnBrk="1" fontAlgn="base" hangingPunct="1">
              <a:buNone/>
            </a:pPr>
            <a:r>
              <a:rPr lang="zh-CN" altLang="en-US" sz="2800" strike="noStrike" noProof="1" dirty="0"/>
              <a:t>【例2.3和例2.4】‘学生’  与  ‘研究生’</a:t>
            </a:r>
            <a:endParaRPr lang="zh-CN" altLang="en-US" sz="2800" strike="noStrike" noProof="1" dirty="0"/>
          </a:p>
          <a:p>
            <a:pPr lvl="1" eaLnBrk="1" fontAlgn="base" hangingPunct="1">
              <a:buNone/>
            </a:pPr>
            <a:r>
              <a:rPr lang="en-US" altLang="x-none" sz="2800" strike="noStrike" noProof="1" dirty="0">
                <a:latin typeface="Arial" panose="020B0604020202020204" pitchFamily="34" charset="0"/>
              </a:rPr>
              <a:t>Student(</a:t>
            </a:r>
            <a:r>
              <a:rPr lang="zh-CN" altLang="en-US" sz="2800" strike="noStrike" noProof="1" dirty="0">
                <a:latin typeface="Arial" panose="020B0604020202020204" pitchFamily="34" charset="0"/>
              </a:rPr>
              <a:t>学号</a:t>
            </a:r>
            <a:r>
              <a:rPr lang="en-US" altLang="x-none" sz="2800" strike="noStrike" noProof="1" dirty="0">
                <a:latin typeface="Arial" panose="020B0604020202020204" pitchFamily="34" charset="0"/>
              </a:rPr>
              <a:t>S</a:t>
            </a:r>
            <a:r>
              <a:rPr lang="en-US" altLang="x-none" sz="2800" strike="noStrike" baseline="30000" noProof="1" dirty="0">
                <a:latin typeface="Arial" panose="020B0604020202020204" pitchFamily="34" charset="0"/>
              </a:rPr>
              <a:t>#</a:t>
            </a:r>
            <a:r>
              <a:rPr lang="en-US" altLang="x-none" sz="2800" strike="noStrike" noProof="1" dirty="0">
                <a:latin typeface="Arial" panose="020B0604020202020204" pitchFamily="34" charset="0"/>
              </a:rPr>
              <a:t>, </a:t>
            </a:r>
            <a:r>
              <a:rPr lang="zh-CN" altLang="en-US" sz="2800" strike="noStrike" noProof="1" dirty="0">
                <a:latin typeface="Arial" panose="020B0604020202020204" pitchFamily="34" charset="0"/>
              </a:rPr>
              <a:t>姓名</a:t>
            </a:r>
            <a:r>
              <a:rPr lang="en-US" altLang="x-none" sz="2800" strike="noStrike" noProof="1" dirty="0">
                <a:latin typeface="Arial" panose="020B0604020202020204" pitchFamily="34" charset="0"/>
              </a:rPr>
              <a:t>Sn, </a:t>
            </a:r>
            <a:r>
              <a:rPr lang="zh-CN" altLang="en-US" sz="2800" strike="noStrike" noProof="1" dirty="0">
                <a:latin typeface="Arial" panose="020B0604020202020204" pitchFamily="34" charset="0"/>
              </a:rPr>
              <a:t>系别</a:t>
            </a:r>
            <a:r>
              <a:rPr lang="en-US" altLang="x-none" sz="2800" strike="noStrike" noProof="1" dirty="0">
                <a:latin typeface="Arial" panose="020B0604020202020204" pitchFamily="34" charset="0"/>
              </a:rPr>
              <a:t>Sd, </a:t>
            </a:r>
            <a:r>
              <a:rPr lang="zh-CN" altLang="en-US" sz="2800" strike="noStrike" noProof="1" dirty="0">
                <a:latin typeface="Arial" panose="020B0604020202020204" pitchFamily="34" charset="0"/>
              </a:rPr>
              <a:t>年龄</a:t>
            </a:r>
            <a:r>
              <a:rPr lang="en-US" altLang="x-none" sz="2800" strike="noStrike" noProof="1" dirty="0">
                <a:latin typeface="Arial" panose="020B0604020202020204" pitchFamily="34" charset="0"/>
              </a:rPr>
              <a:t>Sa)</a:t>
            </a:r>
            <a:endParaRPr lang="en-US" altLang="x-none" sz="2800" strike="noStrike" noProof="1" dirty="0">
              <a:latin typeface="Arial" panose="020B0604020202020204" pitchFamily="34" charset="0"/>
            </a:endParaRPr>
          </a:p>
          <a:p>
            <a:pPr lvl="3" eaLnBrk="1" fontAlgn="base" hangingPunct="1"/>
            <a:endParaRPr lang="en-US" altLang="x-none" sz="2000" strike="noStrike" noProof="1" dirty="0">
              <a:latin typeface="Arial" panose="020B0604020202020204" pitchFamily="34" charset="0"/>
            </a:endParaRPr>
          </a:p>
          <a:p>
            <a:pPr lvl="3" eaLnBrk="1" fontAlgn="base" hangingPunct="1"/>
            <a:endParaRPr lang="en-US" altLang="x-none" sz="2000" strike="noStrike" noProof="1" dirty="0">
              <a:latin typeface="Arial" panose="020B0604020202020204" pitchFamily="34" charset="0"/>
            </a:endParaRPr>
          </a:p>
          <a:p>
            <a:pPr lvl="1" eaLnBrk="1" fontAlgn="base" hangingPunct="1">
              <a:buNone/>
            </a:pPr>
            <a:r>
              <a:rPr lang="en-US" altLang="x-none" sz="2800" strike="noStrike" noProof="1" dirty="0">
                <a:latin typeface="Arial" panose="020B0604020202020204" pitchFamily="34" charset="0"/>
              </a:rPr>
              <a:t>G_student(S</a:t>
            </a:r>
            <a:r>
              <a:rPr lang="en-US" altLang="x-none" sz="2800" strike="noStrike" baseline="30000" noProof="1" dirty="0">
                <a:latin typeface="Arial" panose="020B0604020202020204" pitchFamily="34" charset="0"/>
              </a:rPr>
              <a:t>#</a:t>
            </a:r>
            <a:r>
              <a:rPr lang="en-US" altLang="x-none" sz="2800" strike="noStrike" noProof="1" dirty="0">
                <a:latin typeface="Arial" panose="020B0604020202020204" pitchFamily="34" charset="0"/>
              </a:rPr>
              <a:t>, Sn, Sd, Sa, </a:t>
            </a:r>
            <a:r>
              <a:rPr lang="zh-CN" altLang="en-US" sz="2800" strike="noStrike" noProof="1" dirty="0">
                <a:solidFill>
                  <a:srgbClr val="FF0000"/>
                </a:solidFill>
                <a:effectLst>
                  <a:outerShdw blurRad="38100" dist="38100" dir="2700000">
                    <a:srgbClr val="000000"/>
                  </a:outerShdw>
                </a:effectLst>
                <a:latin typeface="Arial" panose="020B0604020202020204" pitchFamily="34" charset="0"/>
              </a:rPr>
              <a:t>导师姓名</a:t>
            </a:r>
            <a:r>
              <a:rPr lang="zh-CN" altLang="en-US" sz="2800" strike="noStrike" noProof="1" dirty="0">
                <a:latin typeface="Arial" panose="020B0604020202020204" pitchFamily="34" charset="0"/>
              </a:rPr>
              <a:t>, </a:t>
            </a:r>
            <a:r>
              <a:rPr lang="zh-CN" altLang="en-US" sz="2800" strike="noStrike" noProof="1" dirty="0">
                <a:solidFill>
                  <a:srgbClr val="FF0000"/>
                </a:solidFill>
                <a:effectLst>
                  <a:outerShdw blurRad="38100" dist="38100" dir="2700000">
                    <a:srgbClr val="000000"/>
                  </a:outerShdw>
                </a:effectLst>
                <a:latin typeface="Arial" panose="020B0604020202020204" pitchFamily="34" charset="0"/>
              </a:rPr>
              <a:t>研究方向</a:t>
            </a:r>
            <a:r>
              <a:rPr lang="zh-CN" altLang="en-US" sz="2800" strike="noStrike" noProof="1" dirty="0">
                <a:latin typeface="Arial" panose="020B0604020202020204" pitchFamily="34" charset="0"/>
              </a:rPr>
              <a:t>)</a:t>
            </a:r>
            <a:endParaRPr lang="zh-CN" altLang="en-US" sz="2800" strike="noStrike" noProof="1" dirty="0">
              <a:latin typeface="Arial" panose="020B0604020202020204" pitchFamily="34" charset="0"/>
            </a:endParaRPr>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7987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3" name="组合 79877"/>
          <p:cNvGrpSpPr/>
          <p:nvPr/>
        </p:nvGrpSpPr>
        <p:grpSpPr>
          <a:xfrm>
            <a:off x="2743200" y="1905000"/>
            <a:ext cx="3962400" cy="914400"/>
            <a:chOff x="0" y="0"/>
            <a:chExt cx="2496" cy="576"/>
          </a:xfrm>
        </p:grpSpPr>
        <p:sp>
          <p:nvSpPr>
            <p:cNvPr id="79878" name="Line 5"/>
            <p:cNvSpPr/>
            <p:nvPr/>
          </p:nvSpPr>
          <p:spPr>
            <a:xfrm>
              <a:off x="0" y="0"/>
              <a:ext cx="96" cy="576"/>
            </a:xfrm>
            <a:prstGeom prst="line">
              <a:avLst/>
            </a:prstGeom>
            <a:ln w="63500" cap="flat" cmpd="sng">
              <a:solidFill>
                <a:srgbClr val="6666FF"/>
              </a:solidFill>
              <a:prstDash val="solid"/>
              <a:round/>
              <a:headEnd type="none" w="med" len="med"/>
              <a:tailEnd type="triangle" w="med" len="med"/>
            </a:ln>
          </p:spPr>
        </p:sp>
        <p:sp>
          <p:nvSpPr>
            <p:cNvPr id="79879" name="Line 6"/>
            <p:cNvSpPr/>
            <p:nvPr/>
          </p:nvSpPr>
          <p:spPr>
            <a:xfrm flipH="1">
              <a:off x="528" y="0"/>
              <a:ext cx="288" cy="576"/>
            </a:xfrm>
            <a:prstGeom prst="line">
              <a:avLst/>
            </a:prstGeom>
            <a:ln w="63500" cap="flat" cmpd="sng">
              <a:solidFill>
                <a:srgbClr val="6666FF"/>
              </a:solidFill>
              <a:prstDash val="solid"/>
              <a:round/>
              <a:headEnd type="none" w="med" len="med"/>
              <a:tailEnd type="triangle" w="med" len="med"/>
            </a:ln>
          </p:spPr>
        </p:sp>
        <p:sp>
          <p:nvSpPr>
            <p:cNvPr id="79880" name="Line 7"/>
            <p:cNvSpPr/>
            <p:nvPr/>
          </p:nvSpPr>
          <p:spPr>
            <a:xfrm flipH="1">
              <a:off x="960" y="0"/>
              <a:ext cx="720" cy="528"/>
            </a:xfrm>
            <a:prstGeom prst="line">
              <a:avLst/>
            </a:prstGeom>
            <a:ln w="63500" cap="flat" cmpd="sng">
              <a:solidFill>
                <a:srgbClr val="6666FF"/>
              </a:solidFill>
              <a:prstDash val="solid"/>
              <a:round/>
              <a:headEnd type="none" w="med" len="med"/>
              <a:tailEnd type="triangle" w="med" len="med"/>
            </a:ln>
          </p:spPr>
        </p:sp>
        <p:sp>
          <p:nvSpPr>
            <p:cNvPr id="79881" name="Line 8"/>
            <p:cNvSpPr/>
            <p:nvPr/>
          </p:nvSpPr>
          <p:spPr>
            <a:xfrm flipH="1">
              <a:off x="1392" y="0"/>
              <a:ext cx="1104" cy="528"/>
            </a:xfrm>
            <a:prstGeom prst="line">
              <a:avLst/>
            </a:prstGeom>
            <a:ln w="63500" cap="flat" cmpd="sng">
              <a:solidFill>
                <a:srgbClr val="6666FF"/>
              </a:solidFill>
              <a:prstDash val="solid"/>
              <a:round/>
              <a:headEnd type="none" w="med" len="med"/>
              <a:tailEnd type="triangle" w="med" len="med"/>
            </a:ln>
          </p:spPr>
        </p:sp>
      </p:grpSp>
      <p:sp>
        <p:nvSpPr>
          <p:cNvPr id="79883" name="Rectangle 9"/>
          <p:cNvSpPr/>
          <p:nvPr/>
        </p:nvSpPr>
        <p:spPr>
          <a:xfrm>
            <a:off x="152400" y="3657600"/>
            <a:ext cx="8839200" cy="2971800"/>
          </a:xfrm>
          <a:prstGeom prst="rect">
            <a:avLst/>
          </a:prstGeom>
          <a:noFill/>
          <a:ln w="9525">
            <a:noFill/>
          </a:ln>
        </p:spPr>
        <p:txBody>
          <a:bodyPr anchor="t"/>
          <a:p>
            <a:pPr marL="742950" lvl="1" indent="-285750" algn="l" eaLnBrk="1" hangingPunct="1">
              <a:lnSpc>
                <a:spcPct val="110000"/>
              </a:lnSpc>
              <a:spcBef>
                <a:spcPct val="20000"/>
              </a:spcBef>
              <a:buFont typeface="Wingdings" panose="05000000000000000000" pitchFamily="2" charset="2"/>
              <a:buChar char="Ø"/>
            </a:pPr>
            <a:r>
              <a:rPr lang="en-US" altLang="x-none" sz="2800" b="1" dirty="0">
                <a:latin typeface="Times New Roman" panose="02020603050405020304" pitchFamily="2" charset="0"/>
              </a:rPr>
              <a:t>‘</a:t>
            </a:r>
            <a:r>
              <a:rPr lang="zh-CN" altLang="en-US" sz="2800" b="1" u="sng" dirty="0">
                <a:solidFill>
                  <a:schemeClr val="accent2"/>
                </a:solidFill>
                <a:latin typeface="Times New Roman" panose="02020603050405020304" pitchFamily="2" charset="0"/>
              </a:rPr>
              <a:t>研究生</a:t>
            </a:r>
            <a:r>
              <a:rPr lang="en-US" altLang="x-none" sz="2800" b="1" u="sng" dirty="0">
                <a:solidFill>
                  <a:schemeClr val="accent2"/>
                </a:solidFill>
                <a:latin typeface="Times New Roman" panose="02020603050405020304" pitchFamily="2" charset="0"/>
              </a:rPr>
              <a:t>’</a:t>
            </a:r>
            <a:r>
              <a:rPr lang="zh-CN" altLang="en-US" sz="2800" b="1" dirty="0">
                <a:latin typeface="Times New Roman" panose="02020603050405020304" pitchFamily="2" charset="0"/>
              </a:rPr>
              <a:t>是</a:t>
            </a:r>
            <a:r>
              <a:rPr lang="en-US" altLang="x-none" sz="2800" b="1" dirty="0">
                <a:latin typeface="Times New Roman" panose="02020603050405020304" pitchFamily="2" charset="0"/>
              </a:rPr>
              <a:t>‘</a:t>
            </a:r>
            <a:r>
              <a:rPr lang="zh-CN" altLang="en-US" sz="2800" b="1" u="sng" dirty="0">
                <a:solidFill>
                  <a:schemeClr val="accent2"/>
                </a:solidFill>
                <a:latin typeface="Times New Roman" panose="02020603050405020304" pitchFamily="2" charset="0"/>
              </a:rPr>
              <a:t>学生</a:t>
            </a:r>
            <a:r>
              <a:rPr lang="en-US" altLang="x-none" sz="2800" b="1" u="sng" dirty="0">
                <a:solidFill>
                  <a:schemeClr val="accent2"/>
                </a:solidFill>
                <a:latin typeface="Times New Roman" panose="02020603050405020304" pitchFamily="2" charset="0"/>
              </a:rPr>
              <a:t>’</a:t>
            </a:r>
            <a:r>
              <a:rPr lang="zh-CN" altLang="en-US" sz="2800" b="1" dirty="0">
                <a:latin typeface="Times New Roman" panose="02020603050405020304" pitchFamily="2" charset="0"/>
              </a:rPr>
              <a:t>的一个子集，每个研究生同时也是一个学生，也拥有学生所具有的特性</a:t>
            </a:r>
            <a:r>
              <a:rPr lang="en-US" altLang="x-none" sz="2800" b="1" dirty="0">
                <a:latin typeface="Times New Roman" panose="02020603050405020304" pitchFamily="2" charset="0"/>
              </a:rPr>
              <a:t>(</a:t>
            </a:r>
            <a:r>
              <a:rPr lang="zh-CN" altLang="en-US" sz="2800" b="1" dirty="0">
                <a:latin typeface="Times New Roman" panose="02020603050405020304" pitchFamily="2" charset="0"/>
              </a:rPr>
              <a:t>属性</a:t>
            </a:r>
            <a:r>
              <a:rPr lang="en-US" altLang="x-none" sz="2800" b="1" dirty="0">
                <a:latin typeface="Times New Roman" panose="02020603050405020304" pitchFamily="2" charset="0"/>
              </a:rPr>
              <a:t>)</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a:p>
            <a:pPr marL="742950" lvl="1" indent="-285750" algn="l" eaLnBrk="1" hangingPunct="1">
              <a:lnSpc>
                <a:spcPct val="110000"/>
              </a:lnSpc>
              <a:spcBef>
                <a:spcPct val="20000"/>
              </a:spcBef>
              <a:buFont typeface="Wingdings" panose="05000000000000000000" pitchFamily="2" charset="2"/>
              <a:buChar char="Ø"/>
            </a:pPr>
            <a:r>
              <a:rPr lang="zh-CN" altLang="en-US" sz="2800" b="1" dirty="0">
                <a:latin typeface="Times New Roman" panose="02020603050405020304" pitchFamily="2" charset="0"/>
              </a:rPr>
              <a:t>因此，我们在它们之间建立一种特殊的</a:t>
            </a:r>
            <a:r>
              <a:rPr lang="en-US" altLang="x-none" sz="2800" b="1" dirty="0">
                <a:latin typeface="Times New Roman" panose="02020603050405020304" pitchFamily="2" charset="0"/>
              </a:rPr>
              <a:t>IS-A</a:t>
            </a:r>
            <a:r>
              <a:rPr lang="zh-CN" altLang="en-US" sz="2800" b="1" dirty="0">
                <a:latin typeface="Times New Roman" panose="02020603050405020304" pitchFamily="2" charset="0"/>
              </a:rPr>
              <a:t>联系，使得</a:t>
            </a:r>
            <a:r>
              <a:rPr lang="en-US" altLang="x-none" sz="2800" b="1" dirty="0">
                <a:latin typeface="Times New Roman" panose="02020603050405020304" pitchFamily="2" charset="0"/>
              </a:rPr>
              <a:t>‘</a:t>
            </a:r>
            <a:r>
              <a:rPr lang="zh-CN" altLang="en-US" sz="2800" b="1" u="sng" dirty="0">
                <a:solidFill>
                  <a:schemeClr val="accent2"/>
                </a:solidFill>
                <a:latin typeface="Times New Roman" panose="02020603050405020304" pitchFamily="2" charset="0"/>
              </a:rPr>
              <a:t>研究生</a:t>
            </a:r>
            <a:r>
              <a:rPr lang="en-US" altLang="x-none" sz="2800" b="1" u="sng" dirty="0">
                <a:solidFill>
                  <a:schemeClr val="accent2"/>
                </a:solidFill>
                <a:latin typeface="Times New Roman" panose="02020603050405020304" pitchFamily="2" charset="0"/>
              </a:rPr>
              <a:t>’</a:t>
            </a:r>
            <a:r>
              <a:rPr lang="zh-CN" altLang="en-US" sz="2800" b="1" dirty="0">
                <a:latin typeface="Times New Roman" panose="02020603050405020304" pitchFamily="2" charset="0"/>
              </a:rPr>
              <a:t>实体集能够从</a:t>
            </a:r>
            <a:r>
              <a:rPr lang="en-US" altLang="x-none" sz="2800" b="1" dirty="0">
                <a:latin typeface="Times New Roman" panose="02020603050405020304" pitchFamily="2" charset="0"/>
              </a:rPr>
              <a:t>‘</a:t>
            </a:r>
            <a:r>
              <a:rPr lang="zh-CN" altLang="en-US" sz="2800" b="1" u="sng" dirty="0">
                <a:solidFill>
                  <a:schemeClr val="accent2"/>
                </a:solidFill>
                <a:latin typeface="Times New Roman" panose="02020603050405020304" pitchFamily="2" charset="0"/>
              </a:rPr>
              <a:t>学生</a:t>
            </a:r>
            <a:r>
              <a:rPr lang="en-US" altLang="x-none" sz="2800" b="1" u="sng" dirty="0">
                <a:solidFill>
                  <a:schemeClr val="accent2"/>
                </a:solidFill>
                <a:latin typeface="Times New Roman" panose="02020603050405020304" pitchFamily="2" charset="0"/>
              </a:rPr>
              <a:t>’</a:t>
            </a:r>
            <a:r>
              <a:rPr lang="zh-CN" altLang="en-US" sz="2800" b="1" dirty="0">
                <a:latin typeface="Times New Roman" panose="02020603050405020304" pitchFamily="2" charset="0"/>
              </a:rPr>
              <a:t>实体集那里继承得到它们的共性，而将注意力集中于</a:t>
            </a:r>
            <a:r>
              <a:rPr lang="en-US" altLang="x-none" sz="2800" b="1" dirty="0">
                <a:latin typeface="Times New Roman" panose="02020603050405020304" pitchFamily="2" charset="0"/>
              </a:rPr>
              <a:t>‘</a:t>
            </a:r>
            <a:r>
              <a:rPr lang="zh-CN" altLang="en-US" sz="2800" b="1" dirty="0">
                <a:latin typeface="Times New Roman" panose="02020603050405020304" pitchFamily="2" charset="0"/>
              </a:rPr>
              <a:t>研究生</a:t>
            </a:r>
            <a:r>
              <a:rPr lang="en-US" altLang="x-none" sz="2800" b="1" dirty="0">
                <a:latin typeface="Times New Roman" panose="02020603050405020304" pitchFamily="2" charset="0"/>
              </a:rPr>
              <a:t>’</a:t>
            </a:r>
            <a:r>
              <a:rPr lang="zh-CN" altLang="en-US" sz="2800" b="1" dirty="0">
                <a:latin typeface="Times New Roman" panose="02020603050405020304" pitchFamily="2" charset="0"/>
              </a:rPr>
              <a:t>自己的特性定义上。</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anim calcmode="lin" valueType="num">
                                      <p:cBhvr additive="base">
                                        <p:cTn id="7" dur="500" fill="hold"/>
                                        <p:tgtEl>
                                          <p:spTgt spid="79883"/>
                                        </p:tgtEl>
                                        <p:attrNameLst>
                                          <p:attrName>ppt_x</p:attrName>
                                        </p:attrNameLst>
                                      </p:cBhvr>
                                      <p:tavLst>
                                        <p:tav tm="0">
                                          <p:val>
                                            <p:strVal val="#ppt_x"/>
                                          </p:val>
                                        </p:tav>
                                        <p:tav tm="100000">
                                          <p:val>
                                            <p:strVal val="#ppt_x"/>
                                          </p:val>
                                        </p:tav>
                                      </p:tavLst>
                                    </p:anim>
                                    <p:anim calcmode="lin" valueType="num">
                                      <p:cBhvr additive="base">
                                        <p:cTn id="8" dur="500" fill="hold"/>
                                        <p:tgtEl>
                                          <p:spTgt spid="79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80898" name="Rectangle 3"/>
          <p:cNvSpPr>
            <a:spLocks noGrp="1"/>
          </p:cNvSpPr>
          <p:nvPr>
            <p:ph idx="4294967295"/>
          </p:nvPr>
        </p:nvSpPr>
        <p:spPr/>
        <p:txBody>
          <a:bodyPr wrap="square" anchor="t"/>
          <a:p>
            <a:pPr eaLnBrk="1" hangingPunct="1"/>
            <a:r>
              <a:rPr lang="en-US" altLang="x-none" dirty="0">
                <a:solidFill>
                  <a:srgbClr val="FF0000"/>
                </a:solidFill>
              </a:rPr>
              <a:t>EE-R</a:t>
            </a:r>
            <a:r>
              <a:rPr lang="zh-CN" altLang="en-US" dirty="0">
                <a:solidFill>
                  <a:srgbClr val="FF0000"/>
                </a:solidFill>
              </a:rPr>
              <a:t>图</a:t>
            </a:r>
            <a:endParaRPr lang="zh-CN" altLang="en-US" dirty="0">
              <a:solidFill>
                <a:srgbClr val="FF0000"/>
              </a:solidFill>
            </a:endParaRPr>
          </a:p>
          <a:p>
            <a:pPr lvl="1" eaLnBrk="1" hangingPunct="1"/>
            <a:r>
              <a:rPr lang="zh-CN" altLang="en-US" sz="2800" dirty="0"/>
              <a:t>实体集、属性以及联系的图形表示方法与</a:t>
            </a:r>
            <a:r>
              <a:rPr lang="en-US" altLang="x-none" sz="2800" dirty="0"/>
              <a:t>E-R</a:t>
            </a:r>
            <a:r>
              <a:rPr lang="zh-CN" altLang="en-US" sz="2800" dirty="0"/>
              <a:t>图一样，这里只需要增加扩充部分的图形表示。</a:t>
            </a:r>
            <a:endParaRPr lang="zh-CN" altLang="en-US" sz="2800" dirty="0"/>
          </a:p>
        </p:txBody>
      </p:sp>
      <p:sp>
        <p:nvSpPr>
          <p:cNvPr id="8089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090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81922" name="Rectangle 3"/>
          <p:cNvSpPr>
            <a:spLocks noGrp="1"/>
          </p:cNvSpPr>
          <p:nvPr>
            <p:ph idx="4294967295"/>
          </p:nvPr>
        </p:nvSpPr>
        <p:spPr>
          <a:xfrm>
            <a:off x="255270" y="694690"/>
            <a:ext cx="7772400" cy="1447800"/>
          </a:xfrm>
        </p:spPr>
        <p:txBody>
          <a:bodyPr wrap="square" anchor="t"/>
          <a:p>
            <a:pPr eaLnBrk="1" hangingPunct="1"/>
            <a:r>
              <a:rPr lang="en-US" altLang="x-none" sz="2800" dirty="0"/>
              <a:t>IS-A</a:t>
            </a:r>
            <a:r>
              <a:rPr lang="zh-CN" altLang="en-US" sz="2800" dirty="0"/>
              <a:t>联系的表示方法</a:t>
            </a:r>
            <a:endParaRPr lang="zh-CN" altLang="en-US" sz="2800" dirty="0"/>
          </a:p>
          <a:p>
            <a:pPr lvl="1" eaLnBrk="1" hangingPunct="1">
              <a:buNone/>
            </a:pPr>
            <a:r>
              <a:rPr lang="zh-CN" altLang="en-US" sz="2800" dirty="0"/>
              <a:t>【例2.4】图2.14</a:t>
            </a:r>
            <a:endParaRPr lang="zh-CN" altLang="en-US" sz="2800" dirty="0"/>
          </a:p>
        </p:txBody>
      </p:sp>
      <p:sp>
        <p:nvSpPr>
          <p:cNvPr id="8192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192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4" name="组合 3"/>
          <p:cNvGrpSpPr/>
          <p:nvPr/>
        </p:nvGrpSpPr>
        <p:grpSpPr>
          <a:xfrm>
            <a:off x="1471613" y="2254885"/>
            <a:ext cx="6681787" cy="3244850"/>
            <a:chOff x="2318" y="3890"/>
            <a:chExt cx="10522" cy="5110"/>
          </a:xfrm>
        </p:grpSpPr>
        <p:grpSp>
          <p:nvGrpSpPr>
            <p:cNvPr id="2" name="组合 81925"/>
            <p:cNvGrpSpPr/>
            <p:nvPr/>
          </p:nvGrpSpPr>
          <p:grpSpPr>
            <a:xfrm>
              <a:off x="2755" y="3890"/>
              <a:ext cx="4388" cy="643"/>
              <a:chOff x="0" y="0"/>
              <a:chExt cx="1800" cy="468"/>
            </a:xfrm>
          </p:grpSpPr>
          <p:sp>
            <p:nvSpPr>
              <p:cNvPr id="81926" name="Oval 6"/>
              <p:cNvSpPr/>
              <p:nvPr/>
            </p:nvSpPr>
            <p:spPr>
              <a:xfrm>
                <a:off x="0" y="0"/>
                <a:ext cx="720" cy="468"/>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a:r>
                  <a:rPr lang="en-US" altLang="x-none" b="1" dirty="0">
                    <a:latin typeface="Arial" panose="020B0604020202020204" pitchFamily="34" charset="0"/>
                  </a:rPr>
                  <a:t>S</a:t>
                </a:r>
                <a:r>
                  <a:rPr lang="en-US" altLang="x-none" b="1" baseline="30000" dirty="0">
                    <a:latin typeface="Arial" panose="020B0604020202020204" pitchFamily="34" charset="0"/>
                  </a:rPr>
                  <a:t>#</a:t>
                </a:r>
                <a:endParaRPr lang="en-US" altLang="x-none" b="1" dirty="0">
                  <a:latin typeface="Arial" panose="020B0604020202020204" pitchFamily="34" charset="0"/>
                </a:endParaRPr>
              </a:p>
            </p:txBody>
          </p:sp>
          <p:sp>
            <p:nvSpPr>
              <p:cNvPr id="81927" name="Oval 7"/>
              <p:cNvSpPr/>
              <p:nvPr/>
            </p:nvSpPr>
            <p:spPr>
              <a:xfrm>
                <a:off x="1080" y="0"/>
                <a:ext cx="720" cy="468"/>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a:r>
                  <a:rPr lang="en-US" altLang="x-none" b="1" dirty="0">
                    <a:latin typeface="Arial" panose="020B0604020202020204" pitchFamily="34" charset="0"/>
                  </a:rPr>
                  <a:t>Sn</a:t>
                </a:r>
                <a:endParaRPr lang="en-US" altLang="x-none" b="1" dirty="0">
                  <a:latin typeface="Arial" panose="020B0604020202020204" pitchFamily="34" charset="0"/>
                </a:endParaRPr>
              </a:p>
            </p:txBody>
          </p:sp>
        </p:grpSp>
        <p:grpSp>
          <p:nvGrpSpPr>
            <p:cNvPr id="81928" name="组合 81928"/>
            <p:cNvGrpSpPr/>
            <p:nvPr/>
          </p:nvGrpSpPr>
          <p:grpSpPr>
            <a:xfrm>
              <a:off x="8015" y="3890"/>
              <a:ext cx="4388" cy="643"/>
              <a:chOff x="0" y="0"/>
              <a:chExt cx="1800" cy="468"/>
            </a:xfrm>
          </p:grpSpPr>
          <p:sp>
            <p:nvSpPr>
              <p:cNvPr id="81929" name="Oval 9"/>
              <p:cNvSpPr/>
              <p:nvPr/>
            </p:nvSpPr>
            <p:spPr>
              <a:xfrm>
                <a:off x="0" y="0"/>
                <a:ext cx="720" cy="468"/>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a:r>
                  <a:rPr lang="zh-CN" altLang="en-US" b="1" dirty="0">
                    <a:latin typeface="Arial" panose="020B0604020202020204" pitchFamily="34" charset="0"/>
                  </a:rPr>
                  <a:t> </a:t>
                </a:r>
                <a:r>
                  <a:rPr lang="en-US" altLang="x-none" b="1" dirty="0">
                    <a:latin typeface="Arial" panose="020B0604020202020204" pitchFamily="34" charset="0"/>
                  </a:rPr>
                  <a:t>Sd</a:t>
                </a:r>
                <a:endParaRPr lang="en-US" altLang="x-none" b="1" dirty="0">
                  <a:latin typeface="Arial" panose="020B0604020202020204" pitchFamily="34" charset="0"/>
                </a:endParaRPr>
              </a:p>
            </p:txBody>
          </p:sp>
          <p:sp>
            <p:nvSpPr>
              <p:cNvPr id="81930" name="Oval 10"/>
              <p:cNvSpPr/>
              <p:nvPr/>
            </p:nvSpPr>
            <p:spPr>
              <a:xfrm>
                <a:off x="1080" y="0"/>
                <a:ext cx="720" cy="468"/>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a:r>
                  <a:rPr lang="en-US" altLang="x-none" b="1" dirty="0">
                    <a:latin typeface="Arial" panose="020B0604020202020204" pitchFamily="34" charset="0"/>
                  </a:rPr>
                  <a:t>Sa</a:t>
                </a:r>
                <a:endParaRPr lang="en-US" altLang="x-none" b="1" dirty="0">
                  <a:latin typeface="Arial" panose="020B0604020202020204" pitchFamily="34" charset="0"/>
                </a:endParaRPr>
              </a:p>
            </p:txBody>
          </p:sp>
        </p:grpSp>
        <p:sp>
          <p:nvSpPr>
            <p:cNvPr id="81931" name="Line 11"/>
            <p:cNvSpPr/>
            <p:nvPr/>
          </p:nvSpPr>
          <p:spPr>
            <a:xfrm>
              <a:off x="4073" y="4533"/>
              <a:ext cx="1752" cy="695"/>
            </a:xfrm>
            <a:prstGeom prst="line">
              <a:avLst/>
            </a:prstGeom>
            <a:ln w="9525" cap="flat" cmpd="sng">
              <a:solidFill>
                <a:srgbClr val="000000"/>
              </a:solidFill>
              <a:prstDash val="solid"/>
              <a:round/>
              <a:headEnd type="none" w="med" len="med"/>
              <a:tailEnd type="none" w="med" len="med"/>
            </a:ln>
          </p:spPr>
        </p:sp>
        <p:sp>
          <p:nvSpPr>
            <p:cNvPr id="81932" name="Line 12"/>
            <p:cNvSpPr/>
            <p:nvPr/>
          </p:nvSpPr>
          <p:spPr>
            <a:xfrm>
              <a:off x="6265" y="4533"/>
              <a:ext cx="438" cy="695"/>
            </a:xfrm>
            <a:prstGeom prst="line">
              <a:avLst/>
            </a:prstGeom>
            <a:ln w="9525" cap="flat" cmpd="sng">
              <a:solidFill>
                <a:srgbClr val="000000"/>
              </a:solidFill>
              <a:prstDash val="solid"/>
              <a:round/>
              <a:headEnd type="none" w="med" len="med"/>
              <a:tailEnd type="none" w="med" len="med"/>
            </a:ln>
          </p:spPr>
        </p:sp>
        <p:sp>
          <p:nvSpPr>
            <p:cNvPr id="81933" name="Line 13"/>
            <p:cNvSpPr/>
            <p:nvPr/>
          </p:nvSpPr>
          <p:spPr>
            <a:xfrm flipH="1">
              <a:off x="8015" y="4533"/>
              <a:ext cx="878" cy="695"/>
            </a:xfrm>
            <a:prstGeom prst="line">
              <a:avLst/>
            </a:prstGeom>
            <a:ln w="9525" cap="flat" cmpd="sng">
              <a:solidFill>
                <a:srgbClr val="000000"/>
              </a:solidFill>
              <a:prstDash val="solid"/>
              <a:round/>
              <a:headEnd type="none" w="med" len="med"/>
              <a:tailEnd type="none" w="med" len="med"/>
            </a:ln>
          </p:spPr>
        </p:sp>
        <p:sp>
          <p:nvSpPr>
            <p:cNvPr id="81934" name="Line 14"/>
            <p:cNvSpPr/>
            <p:nvPr/>
          </p:nvSpPr>
          <p:spPr>
            <a:xfrm flipH="1">
              <a:off x="9333" y="4533"/>
              <a:ext cx="2192" cy="695"/>
            </a:xfrm>
            <a:prstGeom prst="line">
              <a:avLst/>
            </a:prstGeom>
            <a:ln w="9525" cap="flat" cmpd="sng">
              <a:solidFill>
                <a:srgbClr val="000000"/>
              </a:solidFill>
              <a:prstDash val="solid"/>
              <a:round/>
              <a:headEnd type="none" w="med" len="med"/>
              <a:tailEnd type="none" w="med" len="med"/>
            </a:ln>
          </p:spPr>
        </p:sp>
        <p:sp>
          <p:nvSpPr>
            <p:cNvPr id="81935" name="Rectangle 15"/>
            <p:cNvSpPr/>
            <p:nvPr/>
          </p:nvSpPr>
          <p:spPr>
            <a:xfrm>
              <a:off x="4950" y="5228"/>
              <a:ext cx="5260" cy="702"/>
            </a:xfrm>
            <a:prstGeom prst="rect">
              <a:avLst/>
            </a:prstGeom>
            <a:solidFill>
              <a:srgbClr val="FFFFFF"/>
            </a:solidFill>
            <a:ln w="25400" cap="flat" cmpd="sng">
              <a:solidFill>
                <a:schemeClr val="tx1"/>
              </a:solidFill>
              <a:prstDash val="solid"/>
              <a:miter/>
              <a:headEnd type="none" w="med" len="med"/>
              <a:tailEnd type="none" w="med" len="med"/>
            </a:ln>
          </p:spPr>
          <p:txBody>
            <a:bodyPr anchor="ctr"/>
            <a:p>
              <a:pPr algn="ctr"/>
              <a:r>
                <a:rPr lang="en-US" altLang="x-none" b="1" dirty="0">
                  <a:latin typeface="Arial" panose="020B0604020202020204" pitchFamily="34" charset="0"/>
                </a:rPr>
                <a:t>student</a:t>
              </a:r>
              <a:endParaRPr lang="en-US" altLang="x-none" b="1" dirty="0">
                <a:latin typeface="Arial" panose="020B0604020202020204" pitchFamily="34" charset="0"/>
              </a:endParaRPr>
            </a:p>
          </p:txBody>
        </p:sp>
        <p:sp>
          <p:nvSpPr>
            <p:cNvPr id="81936" name="Line 16"/>
            <p:cNvSpPr/>
            <p:nvPr/>
          </p:nvSpPr>
          <p:spPr>
            <a:xfrm>
              <a:off x="7560" y="5930"/>
              <a:ext cx="20" cy="865"/>
            </a:xfrm>
            <a:prstGeom prst="line">
              <a:avLst/>
            </a:prstGeom>
            <a:ln w="25400" cap="flat" cmpd="sng">
              <a:solidFill>
                <a:srgbClr val="FF0000"/>
              </a:solidFill>
              <a:prstDash val="solid"/>
              <a:round/>
              <a:headEnd type="arrow" w="med" len="med"/>
              <a:tailEnd type="none" w="med" len="med"/>
            </a:ln>
          </p:spPr>
        </p:sp>
        <p:sp>
          <p:nvSpPr>
            <p:cNvPr id="81937" name="Text Box 17"/>
            <p:cNvSpPr txBox="1"/>
            <p:nvPr/>
          </p:nvSpPr>
          <p:spPr>
            <a:xfrm>
              <a:off x="4740" y="6795"/>
              <a:ext cx="5700" cy="695"/>
            </a:xfrm>
            <a:prstGeom prst="rect">
              <a:avLst/>
            </a:prstGeom>
            <a:solidFill>
              <a:srgbClr val="FFFFFF"/>
            </a:solidFill>
            <a:ln w="25400" cap="flat" cmpd="sng">
              <a:solidFill>
                <a:srgbClr val="000000"/>
              </a:solidFill>
              <a:prstDash val="solid"/>
              <a:miter/>
              <a:headEnd type="none" w="med" len="med"/>
              <a:tailEnd type="none" w="med" len="med"/>
            </a:ln>
          </p:spPr>
          <p:txBody>
            <a:bodyPr anchor="ctr"/>
            <a:p>
              <a:pPr algn="ctr"/>
              <a:r>
                <a:rPr lang="en-US" altLang="x-none" b="1" dirty="0">
                  <a:latin typeface="Arial" panose="020B0604020202020204" pitchFamily="34" charset="0"/>
                </a:rPr>
                <a:t>graduate student</a:t>
              </a:r>
              <a:endParaRPr lang="en-US" altLang="x-none" b="1" dirty="0">
                <a:latin typeface="Arial" panose="020B0604020202020204" pitchFamily="34" charset="0"/>
              </a:endParaRPr>
            </a:p>
          </p:txBody>
        </p:sp>
        <p:sp>
          <p:nvSpPr>
            <p:cNvPr id="81938" name="Oval 18"/>
            <p:cNvSpPr/>
            <p:nvPr/>
          </p:nvSpPr>
          <p:spPr>
            <a:xfrm>
              <a:off x="8040" y="8188"/>
              <a:ext cx="4800" cy="812"/>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p>
              <a:pPr algn="ctr"/>
              <a:r>
                <a:rPr lang="en-US" altLang="x-none" b="1" dirty="0">
                  <a:latin typeface="Arial" panose="020B0604020202020204" pitchFamily="34" charset="0"/>
                </a:rPr>
                <a:t>research-field</a:t>
              </a:r>
              <a:endParaRPr lang="en-US" altLang="x-none" b="1" dirty="0">
                <a:latin typeface="Arial" panose="020B0604020202020204" pitchFamily="34" charset="0"/>
              </a:endParaRPr>
            </a:p>
          </p:txBody>
        </p:sp>
        <p:sp>
          <p:nvSpPr>
            <p:cNvPr id="81939" name="Oval 19"/>
            <p:cNvSpPr/>
            <p:nvPr/>
          </p:nvSpPr>
          <p:spPr>
            <a:xfrm>
              <a:off x="2318" y="8188"/>
              <a:ext cx="4642" cy="812"/>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p>
              <a:pPr algn="ctr"/>
              <a:r>
                <a:rPr lang="en-US" altLang="x-none" b="1" dirty="0">
                  <a:latin typeface="Arial" panose="020B0604020202020204" pitchFamily="34" charset="0"/>
                </a:rPr>
                <a:t>adviser-name</a:t>
              </a:r>
              <a:endParaRPr lang="en-US" altLang="x-none" b="1" dirty="0">
                <a:latin typeface="Arial" panose="020B0604020202020204" pitchFamily="34" charset="0"/>
              </a:endParaRPr>
            </a:p>
          </p:txBody>
        </p:sp>
        <p:sp>
          <p:nvSpPr>
            <p:cNvPr id="81940" name="Line 20"/>
            <p:cNvSpPr/>
            <p:nvPr/>
          </p:nvSpPr>
          <p:spPr>
            <a:xfrm flipH="1">
              <a:off x="4510" y="7490"/>
              <a:ext cx="1315" cy="698"/>
            </a:xfrm>
            <a:prstGeom prst="line">
              <a:avLst/>
            </a:prstGeom>
            <a:ln w="9525" cap="flat" cmpd="sng">
              <a:solidFill>
                <a:srgbClr val="000000"/>
              </a:solidFill>
              <a:prstDash val="solid"/>
              <a:round/>
              <a:headEnd type="none" w="med" len="med"/>
              <a:tailEnd type="none" w="med" len="med"/>
            </a:ln>
          </p:spPr>
        </p:sp>
        <p:sp>
          <p:nvSpPr>
            <p:cNvPr id="81941" name="Line 21"/>
            <p:cNvSpPr/>
            <p:nvPr/>
          </p:nvSpPr>
          <p:spPr>
            <a:xfrm>
              <a:off x="9333" y="7490"/>
              <a:ext cx="1315" cy="698"/>
            </a:xfrm>
            <a:prstGeom prst="line">
              <a:avLst/>
            </a:prstGeom>
            <a:ln w="9525" cap="flat" cmpd="sng">
              <a:solidFill>
                <a:srgbClr val="000000"/>
              </a:solidFill>
              <a:prstDash val="solid"/>
              <a:round/>
              <a:headEnd type="none" w="med" len="med"/>
              <a:tailEnd type="none" w="med" len="med"/>
            </a:ln>
          </p:spPr>
        </p:sp>
        <p:sp>
          <p:nvSpPr>
            <p:cNvPr id="81942" name="Oval 24"/>
            <p:cNvSpPr/>
            <p:nvPr/>
          </p:nvSpPr>
          <p:spPr>
            <a:xfrm>
              <a:off x="7470" y="6353"/>
              <a:ext cx="210" cy="120"/>
            </a:xfrm>
            <a:prstGeom prst="ellipse">
              <a:avLst/>
            </a:prstGeom>
            <a:noFill/>
            <a:ln w="25400" cap="flat" cmpd="sng">
              <a:solidFill>
                <a:srgbClr val="FF0000"/>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grpSp>
      <p:sp>
        <p:nvSpPr>
          <p:cNvPr id="3" name="文本框 2"/>
          <p:cNvSpPr txBox="1"/>
          <p:nvPr/>
        </p:nvSpPr>
        <p:spPr>
          <a:xfrm>
            <a:off x="4526915" y="5951855"/>
            <a:ext cx="4191000" cy="829945"/>
          </a:xfrm>
          <a:prstGeom prst="rect">
            <a:avLst/>
          </a:prstGeom>
          <a:noFill/>
          <a:ln>
            <a:solidFill>
              <a:schemeClr val="tx1"/>
            </a:solidFill>
          </a:ln>
        </p:spPr>
        <p:txBody>
          <a:bodyPr wrap="square" rtlCol="0">
            <a:spAutoFit/>
          </a:bodyPr>
          <a:p>
            <a:r>
              <a:rPr lang="zh-CN" altLang="en-US" b="1">
                <a:solidFill>
                  <a:schemeClr val="accent2"/>
                </a:solidFill>
              </a:rPr>
              <a:t>统一用由子实体集指向超实体集的有向线段来表示</a:t>
            </a:r>
            <a:r>
              <a:rPr lang="en-US" altLang="zh-CN" b="1">
                <a:solidFill>
                  <a:schemeClr val="accent2"/>
                </a:solidFill>
              </a:rPr>
              <a:t>IS-A</a:t>
            </a:r>
            <a:r>
              <a:rPr lang="zh-CN" altLang="en-US" b="1">
                <a:solidFill>
                  <a:schemeClr val="accent2"/>
                </a:solidFill>
              </a:rPr>
              <a:t>联系</a:t>
            </a:r>
            <a:endParaRPr lang="zh-CN" altLang="en-US" b="1">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82946" name="Rectangle 3"/>
          <p:cNvSpPr>
            <a:spLocks noGrp="1"/>
          </p:cNvSpPr>
          <p:nvPr>
            <p:ph idx="4294967295"/>
          </p:nvPr>
        </p:nvSpPr>
        <p:spPr>
          <a:xfrm>
            <a:off x="685800" y="838200"/>
            <a:ext cx="7772400" cy="1447800"/>
          </a:xfrm>
        </p:spPr>
        <p:txBody>
          <a:bodyPr wrap="square" anchor="t"/>
          <a:p>
            <a:pPr eaLnBrk="1" hangingPunct="1"/>
            <a:r>
              <a:rPr lang="en-US" altLang="x-none" sz="2800" dirty="0"/>
              <a:t>IS-A</a:t>
            </a:r>
            <a:r>
              <a:rPr lang="zh-CN" altLang="en-US" sz="2800" dirty="0"/>
              <a:t>联系的表示方法</a:t>
            </a:r>
            <a:endParaRPr lang="zh-CN" altLang="en-US" sz="2800" dirty="0"/>
          </a:p>
          <a:p>
            <a:pPr lvl="1" eaLnBrk="1" hangingPunct="1">
              <a:buNone/>
            </a:pPr>
            <a:r>
              <a:rPr lang="zh-CN" altLang="en-US" sz="2800" dirty="0"/>
              <a:t>【例】多个子实体集的例子</a:t>
            </a:r>
            <a:endParaRPr lang="en-US" altLang="x-none" sz="2800" dirty="0"/>
          </a:p>
        </p:txBody>
      </p:sp>
      <p:sp>
        <p:nvSpPr>
          <p:cNvPr id="8294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294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2" name="组合 82949"/>
          <p:cNvGrpSpPr/>
          <p:nvPr/>
        </p:nvGrpSpPr>
        <p:grpSpPr>
          <a:xfrm>
            <a:off x="3289300" y="2286000"/>
            <a:ext cx="3340100" cy="1295400"/>
            <a:chOff x="0" y="0"/>
            <a:chExt cx="2104" cy="816"/>
          </a:xfrm>
        </p:grpSpPr>
        <p:sp>
          <p:nvSpPr>
            <p:cNvPr id="82950" name="Oval 6"/>
            <p:cNvSpPr/>
            <p:nvPr/>
          </p:nvSpPr>
          <p:spPr>
            <a:xfrm>
              <a:off x="82" y="0"/>
              <a:ext cx="702" cy="257"/>
            </a:xfrm>
            <a:prstGeom prst="ellipse">
              <a:avLst/>
            </a:prstGeom>
            <a:solidFill>
              <a:srgbClr val="FFFFFF"/>
            </a:solidFill>
            <a:ln w="9525" cap="flat" cmpd="sng">
              <a:solidFill>
                <a:srgbClr val="000000"/>
              </a:solidFill>
              <a:prstDash val="solid"/>
              <a:round/>
              <a:headEnd type="none" w="med" len="med"/>
              <a:tailEnd type="none" w="med" len="med"/>
            </a:ln>
          </p:spPr>
          <p:txBody>
            <a:bodyPr anchor="ctr"/>
            <a:p>
              <a:pPr algn="ctr"/>
              <a:r>
                <a:rPr lang="en-US" altLang="x-none" b="1" dirty="0">
                  <a:latin typeface="Arial" panose="020B0604020202020204" pitchFamily="34" charset="0"/>
                </a:rPr>
                <a:t>ssn</a:t>
              </a:r>
              <a:endParaRPr lang="en-US" altLang="x-none" b="1" dirty="0">
                <a:latin typeface="Arial" panose="020B0604020202020204" pitchFamily="34" charset="0"/>
              </a:endParaRPr>
            </a:p>
          </p:txBody>
        </p:sp>
        <p:sp>
          <p:nvSpPr>
            <p:cNvPr id="82951" name="Oval 7"/>
            <p:cNvSpPr/>
            <p:nvPr/>
          </p:nvSpPr>
          <p:spPr>
            <a:xfrm>
              <a:off x="1135" y="0"/>
              <a:ext cx="773" cy="257"/>
            </a:xfrm>
            <a:prstGeom prst="ellipse">
              <a:avLst/>
            </a:prstGeom>
            <a:solidFill>
              <a:srgbClr val="FFFFFF"/>
            </a:solidFill>
            <a:ln w="9525" cap="flat" cmpd="sng">
              <a:solidFill>
                <a:srgbClr val="000000"/>
              </a:solidFill>
              <a:prstDash val="solid"/>
              <a:round/>
              <a:headEnd type="none" w="med" len="med"/>
              <a:tailEnd type="none" w="med" len="med"/>
            </a:ln>
          </p:spPr>
          <p:txBody>
            <a:bodyPr lIns="0" rIns="0" anchor="ctr"/>
            <a:p>
              <a:pPr algn="ctr"/>
              <a:r>
                <a:rPr lang="en-US" altLang="x-none" b="1" dirty="0">
                  <a:latin typeface="Arial" panose="020B0604020202020204" pitchFamily="34" charset="0"/>
                </a:rPr>
                <a:t>name</a:t>
              </a:r>
              <a:endParaRPr lang="en-US" altLang="x-none" b="1" dirty="0">
                <a:latin typeface="Arial" panose="020B0604020202020204" pitchFamily="34" charset="0"/>
              </a:endParaRPr>
            </a:p>
          </p:txBody>
        </p:sp>
        <p:sp>
          <p:nvSpPr>
            <p:cNvPr id="82952" name="Line 11"/>
            <p:cNvSpPr/>
            <p:nvPr/>
          </p:nvSpPr>
          <p:spPr>
            <a:xfrm flipH="1">
              <a:off x="468" y="268"/>
              <a:ext cx="0" cy="240"/>
            </a:xfrm>
            <a:prstGeom prst="line">
              <a:avLst/>
            </a:prstGeom>
            <a:ln w="9525" cap="flat" cmpd="sng">
              <a:solidFill>
                <a:srgbClr val="000000"/>
              </a:solidFill>
              <a:prstDash val="solid"/>
              <a:round/>
              <a:headEnd type="none" w="med" len="med"/>
              <a:tailEnd type="none" w="med" len="med"/>
            </a:ln>
          </p:spPr>
        </p:sp>
        <p:sp>
          <p:nvSpPr>
            <p:cNvPr id="82953" name="Line 12"/>
            <p:cNvSpPr/>
            <p:nvPr/>
          </p:nvSpPr>
          <p:spPr>
            <a:xfrm flipH="1">
              <a:off x="1524" y="268"/>
              <a:ext cx="0" cy="240"/>
            </a:xfrm>
            <a:prstGeom prst="line">
              <a:avLst/>
            </a:prstGeom>
            <a:ln w="9525" cap="flat" cmpd="sng">
              <a:solidFill>
                <a:srgbClr val="000000"/>
              </a:solidFill>
              <a:prstDash val="solid"/>
              <a:round/>
              <a:headEnd type="none" w="med" len="med"/>
              <a:tailEnd type="none" w="med" len="med"/>
            </a:ln>
          </p:spPr>
        </p:sp>
        <p:sp>
          <p:nvSpPr>
            <p:cNvPr id="82954" name="Rectangle 15"/>
            <p:cNvSpPr/>
            <p:nvPr/>
          </p:nvSpPr>
          <p:spPr>
            <a:xfrm>
              <a:off x="0" y="535"/>
              <a:ext cx="2104" cy="281"/>
            </a:xfrm>
            <a:prstGeom prst="rect">
              <a:avLst/>
            </a:prstGeom>
            <a:solidFill>
              <a:srgbClr val="FFFFFF"/>
            </a:solidFill>
            <a:ln w="25400" cap="flat" cmpd="sng">
              <a:solidFill>
                <a:schemeClr val="tx1"/>
              </a:solidFill>
              <a:prstDash val="solid"/>
              <a:miter/>
              <a:headEnd type="none" w="med" len="med"/>
              <a:tailEnd type="none" w="med" len="med"/>
            </a:ln>
          </p:spPr>
          <p:txBody>
            <a:bodyPr anchor="ctr"/>
            <a:p>
              <a:pPr algn="ctr"/>
              <a:r>
                <a:rPr lang="en-US" altLang="x-none" b="1" dirty="0">
                  <a:latin typeface="Arial" panose="020B0604020202020204" pitchFamily="34" charset="0"/>
                </a:rPr>
                <a:t>Employees</a:t>
              </a:r>
              <a:endParaRPr lang="en-US" altLang="x-none" b="1" dirty="0">
                <a:latin typeface="Arial" panose="020B0604020202020204" pitchFamily="34" charset="0"/>
              </a:endParaRPr>
            </a:p>
          </p:txBody>
        </p:sp>
      </p:grpSp>
      <p:grpSp>
        <p:nvGrpSpPr>
          <p:cNvPr id="82956" name="组合 82955"/>
          <p:cNvGrpSpPr/>
          <p:nvPr/>
        </p:nvGrpSpPr>
        <p:grpSpPr>
          <a:xfrm>
            <a:off x="3276600" y="3627438"/>
            <a:ext cx="609600" cy="760413"/>
            <a:chOff x="0" y="29"/>
            <a:chExt cx="384" cy="479"/>
          </a:xfrm>
        </p:grpSpPr>
        <p:sp>
          <p:nvSpPr>
            <p:cNvPr id="3" name="Line 16"/>
            <p:cNvSpPr/>
            <p:nvPr/>
          </p:nvSpPr>
          <p:spPr>
            <a:xfrm flipH="1">
              <a:off x="0" y="29"/>
              <a:ext cx="384" cy="479"/>
            </a:xfrm>
            <a:prstGeom prst="line">
              <a:avLst/>
            </a:prstGeom>
            <a:ln w="25400" cap="flat" cmpd="sng">
              <a:solidFill>
                <a:srgbClr val="FF0000"/>
              </a:solidFill>
              <a:prstDash val="solid"/>
              <a:round/>
              <a:headEnd type="arrow" w="med" len="med"/>
              <a:tailEnd type="none" w="med" len="med"/>
            </a:ln>
          </p:spPr>
        </p:sp>
        <p:sp>
          <p:nvSpPr>
            <p:cNvPr id="82957" name="Oval 24"/>
            <p:cNvSpPr/>
            <p:nvPr/>
          </p:nvSpPr>
          <p:spPr>
            <a:xfrm>
              <a:off x="159" y="217"/>
              <a:ext cx="84" cy="96"/>
            </a:xfrm>
            <a:prstGeom prst="ellipse">
              <a:avLst/>
            </a:prstGeom>
            <a:noFill/>
            <a:ln w="25400" cap="flat" cmpd="sng">
              <a:solidFill>
                <a:srgbClr val="FF0000"/>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grpSp>
      <p:grpSp>
        <p:nvGrpSpPr>
          <p:cNvPr id="82959" name="组合 82958"/>
          <p:cNvGrpSpPr/>
          <p:nvPr/>
        </p:nvGrpSpPr>
        <p:grpSpPr>
          <a:xfrm>
            <a:off x="5600700" y="4403725"/>
            <a:ext cx="2476500" cy="1431925"/>
            <a:chOff x="0" y="0"/>
            <a:chExt cx="1560" cy="902"/>
          </a:xfrm>
        </p:grpSpPr>
        <p:sp>
          <p:nvSpPr>
            <p:cNvPr id="4" name="Oval 18"/>
            <p:cNvSpPr/>
            <p:nvPr/>
          </p:nvSpPr>
          <p:spPr>
            <a:xfrm>
              <a:off x="72" y="577"/>
              <a:ext cx="1488" cy="325"/>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p>
              <a:pPr algn="ctr"/>
              <a:r>
                <a:rPr lang="en-US" altLang="x-none" b="1" dirty="0">
                  <a:latin typeface="Arial" panose="020B0604020202020204" pitchFamily="34" charset="0"/>
                </a:rPr>
                <a:t>contract_id</a:t>
              </a:r>
              <a:endParaRPr lang="en-US" altLang="x-none" b="1" dirty="0">
                <a:latin typeface="Arial" panose="020B0604020202020204" pitchFamily="34" charset="0"/>
              </a:endParaRPr>
            </a:p>
          </p:txBody>
        </p:sp>
        <p:sp>
          <p:nvSpPr>
            <p:cNvPr id="82960" name="Line 21"/>
            <p:cNvSpPr/>
            <p:nvPr/>
          </p:nvSpPr>
          <p:spPr>
            <a:xfrm>
              <a:off x="792" y="278"/>
              <a:ext cx="0" cy="288"/>
            </a:xfrm>
            <a:prstGeom prst="line">
              <a:avLst/>
            </a:prstGeom>
            <a:ln w="9525" cap="flat" cmpd="sng">
              <a:solidFill>
                <a:srgbClr val="000000"/>
              </a:solidFill>
              <a:prstDash val="solid"/>
              <a:round/>
              <a:headEnd type="none" w="med" len="med"/>
              <a:tailEnd type="none" w="med" len="med"/>
            </a:ln>
          </p:spPr>
        </p:sp>
        <p:sp>
          <p:nvSpPr>
            <p:cNvPr id="82961" name="Text Box 25"/>
            <p:cNvSpPr txBox="1"/>
            <p:nvPr/>
          </p:nvSpPr>
          <p:spPr>
            <a:xfrm>
              <a:off x="0" y="0"/>
              <a:ext cx="1560" cy="278"/>
            </a:xfrm>
            <a:prstGeom prst="rect">
              <a:avLst/>
            </a:prstGeom>
            <a:solidFill>
              <a:srgbClr val="FFFFFF"/>
            </a:solidFill>
            <a:ln w="25400" cap="flat" cmpd="sng">
              <a:solidFill>
                <a:srgbClr val="000000"/>
              </a:solidFill>
              <a:prstDash val="solid"/>
              <a:miter/>
              <a:headEnd type="none" w="med" len="med"/>
              <a:tailEnd type="none" w="med" len="med"/>
            </a:ln>
          </p:spPr>
          <p:txBody>
            <a:bodyPr anchor="ctr"/>
            <a:p>
              <a:pPr algn="ctr"/>
              <a:r>
                <a:rPr lang="en-US" altLang="x-none" b="1" dirty="0">
                  <a:latin typeface="Arial" panose="020B0604020202020204" pitchFamily="34" charset="0"/>
                </a:rPr>
                <a:t>Contract_Emps</a:t>
              </a:r>
              <a:endParaRPr lang="en-US" altLang="x-none" b="1" dirty="0">
                <a:latin typeface="Arial" panose="020B0604020202020204" pitchFamily="34" charset="0"/>
              </a:endParaRPr>
            </a:p>
          </p:txBody>
        </p:sp>
      </p:grpSp>
      <p:grpSp>
        <p:nvGrpSpPr>
          <p:cNvPr id="82963" name="组合 82962"/>
          <p:cNvGrpSpPr/>
          <p:nvPr/>
        </p:nvGrpSpPr>
        <p:grpSpPr>
          <a:xfrm>
            <a:off x="1166813" y="4403725"/>
            <a:ext cx="4090987" cy="1584325"/>
            <a:chOff x="0" y="0"/>
            <a:chExt cx="2577" cy="998"/>
          </a:xfrm>
        </p:grpSpPr>
        <p:sp>
          <p:nvSpPr>
            <p:cNvPr id="5" name="Text Box 17"/>
            <p:cNvSpPr txBox="1"/>
            <p:nvPr/>
          </p:nvSpPr>
          <p:spPr>
            <a:xfrm>
              <a:off x="513" y="0"/>
              <a:ext cx="1560" cy="278"/>
            </a:xfrm>
            <a:prstGeom prst="rect">
              <a:avLst/>
            </a:prstGeom>
            <a:solidFill>
              <a:srgbClr val="FFFFFF"/>
            </a:solidFill>
            <a:ln w="25400" cap="flat" cmpd="sng">
              <a:solidFill>
                <a:srgbClr val="000000"/>
              </a:solidFill>
              <a:prstDash val="solid"/>
              <a:miter/>
              <a:headEnd type="none" w="med" len="med"/>
              <a:tailEnd type="none" w="med" len="med"/>
            </a:ln>
          </p:spPr>
          <p:txBody>
            <a:bodyPr anchor="ctr"/>
            <a:p>
              <a:pPr algn="ctr"/>
              <a:r>
                <a:rPr lang="en-US" altLang="x-none" b="1" dirty="0">
                  <a:latin typeface="Arial" panose="020B0604020202020204" pitchFamily="34" charset="0"/>
                </a:rPr>
                <a:t>Hourly_Emps</a:t>
              </a:r>
              <a:endParaRPr lang="en-US" altLang="x-none" b="1" dirty="0">
                <a:latin typeface="Arial" panose="020B0604020202020204" pitchFamily="34" charset="0"/>
              </a:endParaRPr>
            </a:p>
          </p:txBody>
        </p:sp>
        <p:sp>
          <p:nvSpPr>
            <p:cNvPr id="82964" name="Oval 19"/>
            <p:cNvSpPr/>
            <p:nvPr/>
          </p:nvSpPr>
          <p:spPr>
            <a:xfrm>
              <a:off x="0" y="577"/>
              <a:ext cx="1233" cy="421"/>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p>
              <a:pPr algn="ctr">
                <a:lnSpc>
                  <a:spcPct val="80000"/>
                </a:lnSpc>
              </a:pPr>
              <a:r>
                <a:rPr lang="en-US" altLang="x-none" b="1" dirty="0">
                  <a:latin typeface="Arial" panose="020B0604020202020204" pitchFamily="34" charset="0"/>
                </a:rPr>
                <a:t>hourly wages</a:t>
              </a:r>
              <a:endParaRPr lang="en-US" altLang="x-none" b="1" dirty="0">
                <a:latin typeface="Arial" panose="020B0604020202020204" pitchFamily="34" charset="0"/>
              </a:endParaRPr>
            </a:p>
          </p:txBody>
        </p:sp>
        <p:sp>
          <p:nvSpPr>
            <p:cNvPr id="82965" name="Line 20"/>
            <p:cNvSpPr/>
            <p:nvPr/>
          </p:nvSpPr>
          <p:spPr>
            <a:xfrm flipH="1">
              <a:off x="657" y="278"/>
              <a:ext cx="432" cy="288"/>
            </a:xfrm>
            <a:prstGeom prst="line">
              <a:avLst/>
            </a:prstGeom>
            <a:ln w="9525" cap="flat" cmpd="sng">
              <a:solidFill>
                <a:srgbClr val="000000"/>
              </a:solidFill>
              <a:prstDash val="solid"/>
              <a:round/>
              <a:headEnd type="none" w="med" len="med"/>
              <a:tailEnd type="none" w="med" len="med"/>
            </a:ln>
          </p:spPr>
        </p:sp>
        <p:sp>
          <p:nvSpPr>
            <p:cNvPr id="82966" name="Oval 30"/>
            <p:cNvSpPr/>
            <p:nvPr/>
          </p:nvSpPr>
          <p:spPr>
            <a:xfrm>
              <a:off x="1344" y="566"/>
              <a:ext cx="1233" cy="421"/>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p>
              <a:pPr algn="ctr">
                <a:lnSpc>
                  <a:spcPct val="80000"/>
                </a:lnSpc>
              </a:pPr>
              <a:r>
                <a:rPr lang="en-US" altLang="x-none" b="1" dirty="0">
                  <a:latin typeface="Arial" panose="020B0604020202020204" pitchFamily="34" charset="0"/>
                </a:rPr>
                <a:t>hours worked</a:t>
              </a:r>
              <a:endParaRPr lang="en-US" altLang="x-none" b="1" dirty="0">
                <a:latin typeface="Arial" panose="020B0604020202020204" pitchFamily="34" charset="0"/>
              </a:endParaRPr>
            </a:p>
          </p:txBody>
        </p:sp>
        <p:sp>
          <p:nvSpPr>
            <p:cNvPr id="82967" name="Line 31"/>
            <p:cNvSpPr/>
            <p:nvPr/>
          </p:nvSpPr>
          <p:spPr>
            <a:xfrm>
              <a:off x="1473" y="278"/>
              <a:ext cx="432" cy="288"/>
            </a:xfrm>
            <a:prstGeom prst="line">
              <a:avLst/>
            </a:prstGeom>
            <a:ln w="9525" cap="flat" cmpd="sng">
              <a:solidFill>
                <a:srgbClr val="000000"/>
              </a:solidFill>
              <a:prstDash val="solid"/>
              <a:round/>
              <a:headEnd type="none" w="med" len="med"/>
              <a:tailEnd type="none" w="med" len="med"/>
            </a:ln>
          </p:spPr>
        </p:sp>
      </p:grpSp>
      <p:grpSp>
        <p:nvGrpSpPr>
          <p:cNvPr id="82969" name="组合 82968"/>
          <p:cNvGrpSpPr/>
          <p:nvPr/>
        </p:nvGrpSpPr>
        <p:grpSpPr>
          <a:xfrm>
            <a:off x="6038850" y="3627438"/>
            <a:ext cx="742950" cy="760413"/>
            <a:chOff x="252" y="49"/>
            <a:chExt cx="468" cy="479"/>
          </a:xfrm>
        </p:grpSpPr>
        <p:sp>
          <p:nvSpPr>
            <p:cNvPr id="6" name="Line 35"/>
            <p:cNvSpPr/>
            <p:nvPr/>
          </p:nvSpPr>
          <p:spPr>
            <a:xfrm>
              <a:off x="252" y="49"/>
              <a:ext cx="468" cy="479"/>
            </a:xfrm>
            <a:prstGeom prst="line">
              <a:avLst/>
            </a:prstGeom>
            <a:ln w="25400" cap="flat" cmpd="sng">
              <a:solidFill>
                <a:srgbClr val="FF0000"/>
              </a:solidFill>
              <a:prstDash val="solid"/>
              <a:round/>
              <a:headEnd type="arrow" w="med" len="med"/>
              <a:tailEnd type="none" w="med" len="med"/>
            </a:ln>
          </p:spPr>
        </p:sp>
        <p:sp>
          <p:nvSpPr>
            <p:cNvPr id="82970" name="Oval 36"/>
            <p:cNvSpPr/>
            <p:nvPr/>
          </p:nvSpPr>
          <p:spPr>
            <a:xfrm>
              <a:off x="477" y="262"/>
              <a:ext cx="84" cy="96"/>
            </a:xfrm>
            <a:prstGeom prst="ellipse">
              <a:avLst/>
            </a:prstGeom>
            <a:noFill/>
            <a:ln w="25400" cap="flat" cmpd="sng">
              <a:solidFill>
                <a:srgbClr val="FF0000"/>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2959"/>
                                        </p:tgtEl>
                                        <p:attrNameLst>
                                          <p:attrName>style.visibility</p:attrName>
                                        </p:attrNameLst>
                                      </p:cBhvr>
                                      <p:to>
                                        <p:strVal val="visible"/>
                                      </p:to>
                                    </p:set>
                                    <p:anim calcmode="lin" valueType="num">
                                      <p:cBhvr additive="base">
                                        <p:cTn id="7" dur="500" fill="hold"/>
                                        <p:tgtEl>
                                          <p:spTgt spid="82959"/>
                                        </p:tgtEl>
                                        <p:attrNameLst>
                                          <p:attrName>ppt_x</p:attrName>
                                        </p:attrNameLst>
                                      </p:cBhvr>
                                      <p:tavLst>
                                        <p:tav tm="0">
                                          <p:val>
                                            <p:strVal val="1+#ppt_w/2"/>
                                          </p:val>
                                        </p:tav>
                                        <p:tav tm="100000">
                                          <p:val>
                                            <p:strVal val="#ppt_x"/>
                                          </p:val>
                                        </p:tav>
                                      </p:tavLst>
                                    </p:anim>
                                    <p:anim calcmode="lin" valueType="num">
                                      <p:cBhvr additive="base">
                                        <p:cTn id="8" dur="500" fill="hold"/>
                                        <p:tgtEl>
                                          <p:spTgt spid="829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82969"/>
                                        </p:tgtEl>
                                        <p:attrNameLst>
                                          <p:attrName>style.visibility</p:attrName>
                                        </p:attrNameLst>
                                      </p:cBhvr>
                                      <p:to>
                                        <p:strVal val="visible"/>
                                      </p:to>
                                    </p:set>
                                    <p:anim calcmode="lin" valueType="num">
                                      <p:cBhvr>
                                        <p:cTn id="13" dur="500" fill="hold"/>
                                        <p:tgtEl>
                                          <p:spTgt spid="82969"/>
                                        </p:tgtEl>
                                        <p:attrNameLst>
                                          <p:attrName>ppt_x</p:attrName>
                                        </p:attrNameLst>
                                      </p:cBhvr>
                                      <p:tavLst>
                                        <p:tav tm="0">
                                          <p:val>
                                            <p:strVal val="#ppt_x"/>
                                          </p:val>
                                        </p:tav>
                                        <p:tav tm="100000">
                                          <p:val>
                                            <p:strVal val="#ppt_x"/>
                                          </p:val>
                                        </p:tav>
                                      </p:tavLst>
                                    </p:anim>
                                    <p:anim calcmode="lin" valueType="num">
                                      <p:cBhvr>
                                        <p:cTn id="14" dur="500" fill="hold"/>
                                        <p:tgtEl>
                                          <p:spTgt spid="82969"/>
                                        </p:tgtEl>
                                        <p:attrNameLst>
                                          <p:attrName>ppt_y</p:attrName>
                                        </p:attrNameLst>
                                      </p:cBhvr>
                                      <p:tavLst>
                                        <p:tav tm="0">
                                          <p:val>
                                            <p:strVal val="#ppt_y-#ppt_h/2"/>
                                          </p:val>
                                        </p:tav>
                                        <p:tav tm="100000">
                                          <p:val>
                                            <p:strVal val="#ppt_y"/>
                                          </p:val>
                                        </p:tav>
                                      </p:tavLst>
                                    </p:anim>
                                    <p:anim calcmode="lin" valueType="num">
                                      <p:cBhvr>
                                        <p:cTn id="15" dur="500" fill="hold"/>
                                        <p:tgtEl>
                                          <p:spTgt spid="82969"/>
                                        </p:tgtEl>
                                        <p:attrNameLst>
                                          <p:attrName>ppt_w</p:attrName>
                                        </p:attrNameLst>
                                      </p:cBhvr>
                                      <p:tavLst>
                                        <p:tav tm="0">
                                          <p:val>
                                            <p:strVal val="#ppt_w"/>
                                          </p:val>
                                        </p:tav>
                                        <p:tav tm="100000">
                                          <p:val>
                                            <p:strVal val="#ppt_w"/>
                                          </p:val>
                                        </p:tav>
                                      </p:tavLst>
                                    </p:anim>
                                    <p:anim calcmode="lin" valueType="num">
                                      <p:cBhvr>
                                        <p:cTn id="16" dur="500" fill="hold"/>
                                        <p:tgtEl>
                                          <p:spTgt spid="82969"/>
                                        </p:tgtEl>
                                        <p:attrNameLst>
                                          <p:attrName>ppt_h</p:attrName>
                                        </p:attrNameLst>
                                      </p:cBhvr>
                                      <p:tavLst>
                                        <p:tav tm="0">
                                          <p:val>
                                            <p:fltVal val="0.00000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2963"/>
                                        </p:tgtEl>
                                        <p:attrNameLst>
                                          <p:attrName>style.visibility</p:attrName>
                                        </p:attrNameLst>
                                      </p:cBhvr>
                                      <p:to>
                                        <p:strVal val="visible"/>
                                      </p:to>
                                    </p:set>
                                    <p:anim calcmode="lin" valueType="num">
                                      <p:cBhvr additive="base">
                                        <p:cTn id="21" dur="500" fill="hold"/>
                                        <p:tgtEl>
                                          <p:spTgt spid="82963"/>
                                        </p:tgtEl>
                                        <p:attrNameLst>
                                          <p:attrName>ppt_x</p:attrName>
                                        </p:attrNameLst>
                                      </p:cBhvr>
                                      <p:tavLst>
                                        <p:tav tm="0">
                                          <p:val>
                                            <p:strVal val="#ppt_x"/>
                                          </p:val>
                                        </p:tav>
                                        <p:tav tm="100000">
                                          <p:val>
                                            <p:strVal val="#ppt_x"/>
                                          </p:val>
                                        </p:tav>
                                      </p:tavLst>
                                    </p:anim>
                                    <p:anim calcmode="lin" valueType="num">
                                      <p:cBhvr additive="base">
                                        <p:cTn id="22" dur="500" fill="hold"/>
                                        <p:tgtEl>
                                          <p:spTgt spid="8296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82956"/>
                                        </p:tgtEl>
                                        <p:attrNameLst>
                                          <p:attrName>style.visibility</p:attrName>
                                        </p:attrNameLst>
                                      </p:cBhvr>
                                      <p:to>
                                        <p:strVal val="visible"/>
                                      </p:to>
                                    </p:set>
                                    <p:anim calcmode="lin" valueType="num">
                                      <p:cBhvr>
                                        <p:cTn id="27" dur="500" fill="hold"/>
                                        <p:tgtEl>
                                          <p:spTgt spid="82956"/>
                                        </p:tgtEl>
                                        <p:attrNameLst>
                                          <p:attrName>ppt_x</p:attrName>
                                        </p:attrNameLst>
                                      </p:cBhvr>
                                      <p:tavLst>
                                        <p:tav tm="0">
                                          <p:val>
                                            <p:strVal val="#ppt_x"/>
                                          </p:val>
                                        </p:tav>
                                        <p:tav tm="100000">
                                          <p:val>
                                            <p:strVal val="#ppt_x"/>
                                          </p:val>
                                        </p:tav>
                                      </p:tavLst>
                                    </p:anim>
                                    <p:anim calcmode="lin" valueType="num">
                                      <p:cBhvr>
                                        <p:cTn id="28" dur="500" fill="hold"/>
                                        <p:tgtEl>
                                          <p:spTgt spid="82956"/>
                                        </p:tgtEl>
                                        <p:attrNameLst>
                                          <p:attrName>ppt_y</p:attrName>
                                        </p:attrNameLst>
                                      </p:cBhvr>
                                      <p:tavLst>
                                        <p:tav tm="0">
                                          <p:val>
                                            <p:strVal val="#ppt_y-#ppt_h/2"/>
                                          </p:val>
                                        </p:tav>
                                        <p:tav tm="100000">
                                          <p:val>
                                            <p:strVal val="#ppt_y"/>
                                          </p:val>
                                        </p:tav>
                                      </p:tavLst>
                                    </p:anim>
                                    <p:anim calcmode="lin" valueType="num">
                                      <p:cBhvr>
                                        <p:cTn id="29" dur="500" fill="hold"/>
                                        <p:tgtEl>
                                          <p:spTgt spid="82956"/>
                                        </p:tgtEl>
                                        <p:attrNameLst>
                                          <p:attrName>ppt_w</p:attrName>
                                        </p:attrNameLst>
                                      </p:cBhvr>
                                      <p:tavLst>
                                        <p:tav tm="0">
                                          <p:val>
                                            <p:strVal val="#ppt_w"/>
                                          </p:val>
                                        </p:tav>
                                        <p:tav tm="100000">
                                          <p:val>
                                            <p:strVal val="#ppt_w"/>
                                          </p:val>
                                        </p:tav>
                                      </p:tavLst>
                                    </p:anim>
                                    <p:anim calcmode="lin" valueType="num">
                                      <p:cBhvr>
                                        <p:cTn id="30" dur="500" fill="hold"/>
                                        <p:tgtEl>
                                          <p:spTgt spid="8295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0242" name="Rectangle 3"/>
          <p:cNvSpPr>
            <a:spLocks noGrp="1"/>
          </p:cNvSpPr>
          <p:nvPr>
            <p:ph idx="4294967295"/>
          </p:nvPr>
        </p:nvSpPr>
        <p:spPr>
          <a:xfrm>
            <a:off x="76200" y="838200"/>
            <a:ext cx="8915400" cy="2209800"/>
          </a:xfrm>
        </p:spPr>
        <p:txBody>
          <a:bodyPr wrap="square" anchor="t"/>
          <a:p>
            <a:pPr eaLnBrk="1" hangingPunct="1">
              <a:lnSpc>
                <a:spcPct val="110000"/>
              </a:lnSpc>
            </a:pPr>
            <a:r>
              <a:rPr lang="zh-CN" altLang="en-US" sz="2800" u="sng" dirty="0">
                <a:solidFill>
                  <a:schemeClr val="bg2"/>
                </a:solidFill>
              </a:rPr>
              <a:t>数据模型</a:t>
            </a:r>
            <a:r>
              <a:rPr lang="zh-CN" altLang="en-US" sz="2800" u="sng" dirty="0"/>
              <a:t> – </a:t>
            </a:r>
            <a:r>
              <a:rPr lang="zh-CN" altLang="en-US" sz="2800" u="sng" dirty="0">
                <a:solidFill>
                  <a:srgbClr val="FF0000"/>
                </a:solidFill>
              </a:rPr>
              <a:t>数据操作</a:t>
            </a:r>
            <a:endParaRPr lang="zh-CN" altLang="en-US" sz="2800" u="sng" dirty="0">
              <a:solidFill>
                <a:srgbClr val="FF0000"/>
              </a:solidFill>
            </a:endParaRPr>
          </a:p>
          <a:p>
            <a:pPr lvl="1" eaLnBrk="1" hangingPunct="1">
              <a:lnSpc>
                <a:spcPct val="110000"/>
              </a:lnSpc>
            </a:pPr>
            <a:r>
              <a:rPr lang="zh-CN" altLang="en-US" sz="2800" dirty="0"/>
              <a:t>在相应数据结构上可以执行的操作类型与操作方式</a:t>
            </a:r>
            <a:endParaRPr lang="zh-CN" altLang="en-US" sz="2800" dirty="0"/>
          </a:p>
          <a:p>
            <a:pPr lvl="2" eaLnBrk="1" hangingPunct="1">
              <a:lnSpc>
                <a:spcPct val="110000"/>
              </a:lnSpc>
            </a:pPr>
            <a:r>
              <a:rPr lang="zh-CN" altLang="en-US" sz="2800" dirty="0"/>
              <a:t>在不同的数据结构上可以提供不同的操作方式与操作类型</a:t>
            </a:r>
            <a:endParaRPr lang="zh-CN" altLang="en-US" sz="2800" dirty="0"/>
          </a:p>
        </p:txBody>
      </p:sp>
      <p:sp>
        <p:nvSpPr>
          <p:cNvPr id="1024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024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246" name="Rectangle 4"/>
          <p:cNvSpPr/>
          <p:nvPr/>
        </p:nvSpPr>
        <p:spPr>
          <a:xfrm>
            <a:off x="228600" y="3124200"/>
            <a:ext cx="8686800" cy="34290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Char char="q"/>
            </a:pPr>
            <a:r>
              <a:rPr lang="zh-CN" altLang="en-US" sz="2800" b="1" u="sng" dirty="0">
                <a:solidFill>
                  <a:schemeClr val="bg2"/>
                </a:solidFill>
                <a:latin typeface="Times New Roman" panose="02020603050405020304" pitchFamily="2" charset="0"/>
              </a:rPr>
              <a:t>数据模型</a:t>
            </a:r>
            <a:r>
              <a:rPr lang="zh-CN" altLang="en-US" sz="2800" b="1" u="sng" dirty="0">
                <a:solidFill>
                  <a:schemeClr val="accent2"/>
                </a:solidFill>
                <a:latin typeface="Times New Roman" panose="02020603050405020304" pitchFamily="2" charset="0"/>
              </a:rPr>
              <a:t> – </a:t>
            </a:r>
            <a:r>
              <a:rPr lang="zh-CN" altLang="en-US" sz="2800" b="1" u="sng" dirty="0">
                <a:solidFill>
                  <a:srgbClr val="FF0000"/>
                </a:solidFill>
                <a:latin typeface="Times New Roman" panose="02020603050405020304" pitchFamily="2" charset="0"/>
              </a:rPr>
              <a:t>数据约束</a:t>
            </a:r>
            <a:endParaRPr lang="zh-CN" altLang="en-US" sz="2800" b="1" u="sng" dirty="0">
              <a:solidFill>
                <a:srgbClr val="FF0000"/>
              </a:solidFill>
              <a:latin typeface="Times New Roman" panose="02020603050405020304" pitchFamily="2" charset="0"/>
            </a:endParaRPr>
          </a:p>
          <a:p>
            <a:pPr marL="742950" lvl="1" indent="-285750" algn="l" eaLnBrk="1" hangingPunct="1">
              <a:lnSpc>
                <a:spcPct val="110000"/>
              </a:lnSpc>
              <a:spcBef>
                <a:spcPct val="20000"/>
              </a:spcBef>
              <a:buFont typeface="Wingdings" panose="05000000000000000000" pitchFamily="2" charset="2"/>
              <a:buChar char="Ø"/>
            </a:pPr>
            <a:r>
              <a:rPr lang="zh-CN" altLang="en-US" sz="2800" b="1" dirty="0">
                <a:latin typeface="Times New Roman" panose="02020603050405020304" pitchFamily="2" charset="0"/>
              </a:rPr>
              <a:t>主要描述数据结构内数据间的相互关系，包括：</a:t>
            </a:r>
            <a:endParaRPr lang="zh-CN" altLang="en-US" sz="2800" b="1" dirty="0">
              <a:latin typeface="Times New Roman" panose="02020603050405020304" pitchFamily="2" charset="0"/>
            </a:endParaRPr>
          </a:p>
          <a:p>
            <a:pPr marL="1143000" lvl="2" indent="-228600" algn="l" eaLnBrk="1" hangingPunct="1">
              <a:lnSpc>
                <a:spcPct val="110000"/>
              </a:lnSpc>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数据间的语法/语义联系</a:t>
            </a:r>
            <a:endParaRPr lang="zh-CN" altLang="en-US" sz="2800" b="1" dirty="0">
              <a:solidFill>
                <a:schemeClr val="accent2"/>
              </a:solidFill>
              <a:latin typeface="Times New Roman" panose="02020603050405020304" pitchFamily="2" charset="0"/>
            </a:endParaRPr>
          </a:p>
          <a:p>
            <a:pPr marL="1143000" lvl="2" indent="-228600" algn="l" eaLnBrk="1" hangingPunct="1">
              <a:lnSpc>
                <a:spcPct val="110000"/>
              </a:lnSpc>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数据间的制约与依存关系</a:t>
            </a:r>
            <a:endParaRPr lang="zh-CN" altLang="en-US" sz="2800" b="1" dirty="0">
              <a:solidFill>
                <a:schemeClr val="accent2"/>
              </a:solidFill>
              <a:latin typeface="Times New Roman" panose="02020603050405020304" pitchFamily="2" charset="0"/>
            </a:endParaRPr>
          </a:p>
          <a:p>
            <a:pPr marL="1143000" lvl="2" indent="-228600" algn="l" eaLnBrk="1" hangingPunct="1">
              <a:lnSpc>
                <a:spcPct val="110000"/>
              </a:lnSpc>
              <a:spcBef>
                <a:spcPct val="20000"/>
              </a:spcBef>
              <a:buFont typeface="Arial" panose="020B0604020202020204" pitchFamily="34" charset="0"/>
              <a:buChar char="–"/>
            </a:pPr>
            <a:r>
              <a:rPr lang="zh-CN" altLang="en-US" sz="2800" b="1" dirty="0">
                <a:solidFill>
                  <a:schemeClr val="accent2"/>
                </a:solidFill>
                <a:latin typeface="Times New Roman" panose="02020603050405020304" pitchFamily="2" charset="0"/>
              </a:rPr>
              <a:t>数据（间）的动态变化规则</a:t>
            </a:r>
            <a:endParaRPr lang="zh-CN" altLang="en-US" sz="2800" b="1" dirty="0">
              <a:solidFill>
                <a:schemeClr val="accent2"/>
              </a:solidFill>
              <a:latin typeface="Times New Roman" panose="02020603050405020304" pitchFamily="2" charset="0"/>
            </a:endParaRPr>
          </a:p>
          <a:p>
            <a:pPr marL="742950" lvl="1" indent="-285750" algn="l" eaLnBrk="1" hangingPunct="1">
              <a:lnSpc>
                <a:spcPct val="110000"/>
              </a:lnSpc>
              <a:spcBef>
                <a:spcPct val="20000"/>
              </a:spcBef>
              <a:buFont typeface="Wingdings" panose="05000000000000000000" pitchFamily="2" charset="2"/>
              <a:buChar char="Ø"/>
            </a:pPr>
            <a:r>
              <a:rPr lang="zh-CN" altLang="en-US" sz="2800" b="1" dirty="0">
                <a:latin typeface="Times New Roman" panose="02020603050405020304" pitchFamily="2" charset="0"/>
              </a:rPr>
              <a:t>其目的是确保数据的正确、有效与相容。</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linds(horizontal)">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83970" name="Rectangle 3"/>
          <p:cNvSpPr>
            <a:spLocks noGrp="1"/>
          </p:cNvSpPr>
          <p:nvPr>
            <p:ph idx="4294967295"/>
          </p:nvPr>
        </p:nvSpPr>
        <p:spPr>
          <a:xfrm>
            <a:off x="685800" y="838200"/>
            <a:ext cx="7772400" cy="1295400"/>
          </a:xfrm>
        </p:spPr>
        <p:txBody>
          <a:bodyPr wrap="square" anchor="t"/>
          <a:p>
            <a:pPr eaLnBrk="1" hangingPunct="1">
              <a:lnSpc>
                <a:spcPct val="130000"/>
              </a:lnSpc>
            </a:pPr>
            <a:r>
              <a:rPr lang="zh-CN" altLang="en-US" sz="2800" dirty="0"/>
              <a:t>除了上述的扩充成分之外，还有一种比较有用的扩充成分被称为‘</a:t>
            </a:r>
            <a:r>
              <a:rPr lang="zh-CN" altLang="en-US" sz="2800" u="sng" dirty="0">
                <a:solidFill>
                  <a:srgbClr val="FF0000"/>
                </a:solidFill>
              </a:rPr>
              <a:t>弱实体</a:t>
            </a:r>
            <a:r>
              <a:rPr lang="zh-CN" altLang="en-US" sz="2800" dirty="0"/>
              <a:t>’</a:t>
            </a:r>
            <a:endParaRPr lang="en-US" altLang="x-none" sz="2800" dirty="0"/>
          </a:p>
        </p:txBody>
      </p:sp>
      <p:sp>
        <p:nvSpPr>
          <p:cNvPr id="8397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397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3974" name="Rectangle 4"/>
          <p:cNvSpPr/>
          <p:nvPr/>
        </p:nvSpPr>
        <p:spPr>
          <a:xfrm>
            <a:off x="685800" y="2286000"/>
            <a:ext cx="7772400" cy="4114800"/>
          </a:xfrm>
          <a:prstGeom prst="rect">
            <a:avLst/>
          </a:prstGeom>
          <a:noFill/>
          <a:ln w="9525">
            <a:noFill/>
          </a:ln>
        </p:spPr>
        <p:txBody>
          <a:bodyPr anchor="t"/>
          <a:p>
            <a:pPr marL="342900" indent="-342900">
              <a:spcBef>
                <a:spcPct val="20000"/>
              </a:spcBef>
              <a:buFont typeface="Wingdings" panose="05000000000000000000" pitchFamily="2" charset="2"/>
              <a:buChar char="q"/>
            </a:pPr>
            <a:r>
              <a:rPr lang="zh-CN" altLang="en-US" sz="2800" b="1" dirty="0">
                <a:solidFill>
                  <a:srgbClr val="FF0000"/>
                </a:solidFill>
                <a:latin typeface="Arial" panose="020B0604020202020204" pitchFamily="34" charset="0"/>
              </a:rPr>
              <a:t>弱实体</a:t>
            </a:r>
            <a:r>
              <a:rPr lang="zh-CN" altLang="en-US" sz="2800" b="1" dirty="0">
                <a:solidFill>
                  <a:schemeClr val="accent2"/>
                </a:solidFill>
                <a:latin typeface="Arial" panose="020B0604020202020204" pitchFamily="34" charset="0"/>
              </a:rPr>
              <a:t> (</a:t>
            </a:r>
            <a:r>
              <a:rPr lang="en-US" altLang="x-none" sz="2800" b="1" dirty="0">
                <a:solidFill>
                  <a:schemeClr val="accent2"/>
                </a:solidFill>
                <a:latin typeface="Arial" panose="020B0604020202020204" pitchFamily="34" charset="0"/>
              </a:rPr>
              <a:t>Weak Entity)</a:t>
            </a:r>
            <a:endParaRPr lang="zh-CN" altLang="en-US" sz="2800" b="1" dirty="0">
              <a:solidFill>
                <a:schemeClr val="accent2"/>
              </a:solidFill>
              <a:latin typeface="Arial" panose="020B0604020202020204" pitchFamily="34" charset="0"/>
            </a:endParaRPr>
          </a:p>
          <a:p>
            <a:pPr marL="742950" lvl="1" indent="-285750" algn="l" eaLnBrk="1" hangingPunct="1">
              <a:spcBef>
                <a:spcPct val="20000"/>
              </a:spcBef>
              <a:buFont typeface="Wingdings" panose="05000000000000000000" pitchFamily="2" charset="2"/>
              <a:buChar char="Ø"/>
            </a:pPr>
            <a:r>
              <a:rPr lang="zh-CN" altLang="en-US" sz="2800" b="1" dirty="0">
                <a:latin typeface="Times New Roman" panose="02020603050405020304" pitchFamily="2" charset="0"/>
              </a:rPr>
              <a:t>如果一个实体</a:t>
            </a:r>
            <a:r>
              <a:rPr lang="en-US" altLang="x-none" sz="2800" b="1" dirty="0">
                <a:latin typeface="Times New Roman" panose="02020603050405020304" pitchFamily="2" charset="0"/>
              </a:rPr>
              <a:t>A</a:t>
            </a:r>
            <a:r>
              <a:rPr lang="zh-CN" altLang="en-US" sz="2800" b="1" dirty="0">
                <a:latin typeface="Times New Roman" panose="02020603050405020304" pitchFamily="2" charset="0"/>
              </a:rPr>
              <a:t>的存在需要依赖于其他实体集中的某个实体的存在，那么实体</a:t>
            </a:r>
            <a:r>
              <a:rPr lang="en-US" altLang="x-none" sz="2800" b="1" dirty="0">
                <a:latin typeface="Times New Roman" panose="02020603050405020304" pitchFamily="2" charset="0"/>
              </a:rPr>
              <a:t>A</a:t>
            </a:r>
            <a:r>
              <a:rPr lang="zh-CN" altLang="en-US" sz="2800" b="1" dirty="0">
                <a:latin typeface="Times New Roman" panose="02020603050405020304" pitchFamily="2" charset="0"/>
              </a:rPr>
              <a:t>被称为弱实体。例如：</a:t>
            </a:r>
            <a:endParaRPr lang="zh-CN" altLang="en-US" sz="2800" b="1" dirty="0">
              <a:latin typeface="Times New Roman" panose="02020603050405020304" pitchFamily="2" charset="0"/>
            </a:endParaRPr>
          </a:p>
          <a:p>
            <a:pPr marL="1600200" lvl="3" indent="-228600" algn="l" eaLnBrk="1" hangingPunct="1">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rPr>
              <a:t>职工  </a:t>
            </a:r>
            <a:r>
              <a:rPr lang="en-US" altLang="x-none" sz="2800" b="1" dirty="0">
                <a:solidFill>
                  <a:schemeClr val="accent2"/>
                </a:solidFill>
                <a:latin typeface="Times New Roman" panose="02020603050405020304" pitchFamily="2" charset="0"/>
              </a:rPr>
              <a:t>vs  </a:t>
            </a:r>
            <a:r>
              <a:rPr lang="zh-CN" altLang="en-US" sz="2800" b="1" dirty="0">
                <a:solidFill>
                  <a:schemeClr val="accent2"/>
                </a:solidFill>
                <a:latin typeface="Times New Roman" panose="02020603050405020304" pitchFamily="2" charset="0"/>
              </a:rPr>
              <a:t>家属</a:t>
            </a:r>
            <a:endParaRPr lang="zh-CN" altLang="en-US" sz="2800" b="1" dirty="0">
              <a:solidFill>
                <a:schemeClr val="accent2"/>
              </a:solidFill>
              <a:latin typeface="Times New Roman" panose="02020603050405020304" pitchFamily="2" charset="0"/>
            </a:endParaRPr>
          </a:p>
          <a:p>
            <a:pPr marL="1600200" lvl="3" indent="-228600" algn="l" eaLnBrk="1" hangingPunct="1">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rPr>
              <a:t>学生  </a:t>
            </a:r>
            <a:r>
              <a:rPr lang="en-US" altLang="x-none" sz="2800" b="1" dirty="0">
                <a:solidFill>
                  <a:schemeClr val="accent2"/>
                </a:solidFill>
                <a:latin typeface="Times New Roman" panose="02020603050405020304" pitchFamily="2" charset="0"/>
              </a:rPr>
              <a:t>vs  </a:t>
            </a:r>
            <a:r>
              <a:rPr lang="zh-CN" altLang="en-US" sz="2800" b="1" dirty="0">
                <a:solidFill>
                  <a:schemeClr val="accent2"/>
                </a:solidFill>
                <a:latin typeface="Times New Roman" panose="02020603050405020304" pitchFamily="2" charset="0"/>
              </a:rPr>
              <a:t>家长</a:t>
            </a:r>
            <a:endParaRPr lang="zh-CN" altLang="en-US" sz="2800" b="1" dirty="0">
              <a:solidFill>
                <a:schemeClr val="accent2"/>
              </a:solidFill>
              <a:latin typeface="Times New Roman" panose="02020603050405020304" pitchFamily="2" charset="0"/>
            </a:endParaRPr>
          </a:p>
          <a:p>
            <a:pPr marL="1600200" lvl="3" indent="-228600" algn="l" eaLnBrk="1" hangingPunct="1">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ndParaRPr>
          </a:p>
          <a:p>
            <a:pPr marL="742950" lvl="1" indent="-285750" algn="l" eaLnBrk="1" hangingPunct="1">
              <a:spcBef>
                <a:spcPct val="20000"/>
              </a:spcBef>
              <a:buFont typeface="Wingdings" panose="05000000000000000000" pitchFamily="2" charset="2"/>
              <a:buChar char="Ø"/>
            </a:pPr>
            <a:r>
              <a:rPr lang="zh-CN" altLang="en-US" sz="2800" b="1" dirty="0">
                <a:latin typeface="Times New Roman" panose="02020603050405020304" pitchFamily="2" charset="0"/>
              </a:rPr>
              <a:t>弱实体(集)与所依赖的实体(集)之间的函数对应关系应该是“多对一”的关系</a:t>
            </a:r>
            <a:endParaRPr lang="zh-CN" altLang="en-US" sz="2800" b="1" dirty="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blinds(horizontal)">
                                      <p:cBhvr>
                                        <p:cTn id="7"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bldLvl="2"/>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p:txBody>
          <a:bodyPr wrap="square" tIns="0" bIns="0" anchor="ctr"/>
          <a:p>
            <a:pPr eaLnBrk="1" hangingPunct="1"/>
            <a:r>
              <a:rPr lang="zh-CN" altLang="en-US" dirty="0"/>
              <a:t>2.3.2  扩充</a:t>
            </a:r>
            <a:r>
              <a:rPr lang="en-US" altLang="x-none" dirty="0"/>
              <a:t>E-R</a:t>
            </a:r>
            <a:r>
              <a:rPr lang="zh-CN" altLang="en-US" dirty="0"/>
              <a:t>模型</a:t>
            </a:r>
            <a:endParaRPr lang="zh-CN" altLang="en-US" dirty="0"/>
          </a:p>
        </p:txBody>
      </p:sp>
      <p:sp>
        <p:nvSpPr>
          <p:cNvPr id="84994" name="Rectangle 3"/>
          <p:cNvSpPr>
            <a:spLocks noGrp="1"/>
          </p:cNvSpPr>
          <p:nvPr>
            <p:ph idx="4294967295"/>
          </p:nvPr>
        </p:nvSpPr>
        <p:spPr>
          <a:xfrm>
            <a:off x="685800" y="838200"/>
            <a:ext cx="7772400" cy="1295400"/>
          </a:xfrm>
        </p:spPr>
        <p:txBody>
          <a:bodyPr wrap="square" anchor="t"/>
          <a:p>
            <a:pPr eaLnBrk="1" hangingPunct="1"/>
            <a:r>
              <a:rPr lang="zh-CN" altLang="en-US" sz="2800" dirty="0"/>
              <a:t>弱实体的表示</a:t>
            </a:r>
            <a:endParaRPr lang="zh-CN" altLang="en-US" sz="2800" dirty="0"/>
          </a:p>
          <a:p>
            <a:pPr lvl="1" eaLnBrk="1" hangingPunct="1"/>
            <a:r>
              <a:rPr lang="zh-CN" altLang="en-US" sz="2800" dirty="0"/>
              <a:t>从弱实体到联系的有向箭头</a:t>
            </a:r>
            <a:endParaRPr lang="zh-CN" altLang="en-US" sz="2800" dirty="0"/>
          </a:p>
        </p:txBody>
      </p:sp>
      <p:sp>
        <p:nvSpPr>
          <p:cNvPr id="8499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499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pSp>
        <p:nvGrpSpPr>
          <p:cNvPr id="84998" name="组合 84997"/>
          <p:cNvGrpSpPr/>
          <p:nvPr/>
        </p:nvGrpSpPr>
        <p:grpSpPr>
          <a:xfrm>
            <a:off x="900113" y="2492375"/>
            <a:ext cx="7343775" cy="1039813"/>
            <a:chOff x="0" y="0"/>
            <a:chExt cx="3648" cy="415"/>
          </a:xfrm>
        </p:grpSpPr>
        <p:sp>
          <p:nvSpPr>
            <p:cNvPr id="2" name="Text Box 4"/>
            <p:cNvSpPr txBox="1"/>
            <p:nvPr/>
          </p:nvSpPr>
          <p:spPr>
            <a:xfrm>
              <a:off x="0" y="70"/>
              <a:ext cx="864" cy="209"/>
            </a:xfrm>
            <a:prstGeom prst="rect">
              <a:avLst/>
            </a:prstGeom>
            <a:noFill/>
            <a:ln w="25400"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职  工</a:t>
              </a:r>
              <a:endParaRPr lang="zh-CN" altLang="en-US" sz="2800" b="1" dirty="0">
                <a:latin typeface="Times New Roman" panose="02020603050405020304" pitchFamily="2" charset="0"/>
              </a:endParaRPr>
            </a:p>
          </p:txBody>
        </p:sp>
        <p:sp>
          <p:nvSpPr>
            <p:cNvPr id="84999" name="Text Box 5"/>
            <p:cNvSpPr txBox="1"/>
            <p:nvPr/>
          </p:nvSpPr>
          <p:spPr>
            <a:xfrm>
              <a:off x="2784" y="70"/>
              <a:ext cx="864" cy="209"/>
            </a:xfrm>
            <a:prstGeom prst="rect">
              <a:avLst/>
            </a:prstGeom>
            <a:noFill/>
            <a:ln w="25400"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家  属</a:t>
              </a:r>
              <a:endParaRPr lang="zh-CN" altLang="en-US" sz="2800" b="1" dirty="0">
                <a:latin typeface="Times New Roman" panose="02020603050405020304" pitchFamily="2" charset="0"/>
              </a:endParaRPr>
            </a:p>
          </p:txBody>
        </p:sp>
        <p:sp>
          <p:nvSpPr>
            <p:cNvPr id="85000" name="AutoShape 6"/>
            <p:cNvSpPr/>
            <p:nvPr/>
          </p:nvSpPr>
          <p:spPr>
            <a:xfrm>
              <a:off x="1537" y="0"/>
              <a:ext cx="556" cy="415"/>
            </a:xfrm>
            <a:prstGeom prst="flowChartDecision">
              <a:avLst/>
            </a:prstGeom>
            <a:noFill/>
            <a:ln w="2540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sz="2800" b="1" dirty="0">
                  <a:latin typeface="Times New Roman" panose="02020603050405020304" pitchFamily="2" charset="0"/>
                </a:rPr>
                <a:t>R</a:t>
              </a:r>
              <a:r>
                <a:rPr lang="en-US" altLang="x-none" sz="2800" b="1" baseline="-25000" dirty="0">
                  <a:latin typeface="Times New Roman" panose="02020603050405020304" pitchFamily="2" charset="0"/>
                </a:rPr>
                <a:t>1</a:t>
              </a:r>
              <a:endParaRPr lang="en-US" altLang="x-none" sz="2800" b="1" baseline="-25000" dirty="0">
                <a:latin typeface="Times New Roman" panose="02020603050405020304" pitchFamily="2" charset="0"/>
              </a:endParaRPr>
            </a:p>
          </p:txBody>
        </p:sp>
        <p:sp>
          <p:nvSpPr>
            <p:cNvPr id="85001" name="Line 7"/>
            <p:cNvSpPr/>
            <p:nvPr/>
          </p:nvSpPr>
          <p:spPr>
            <a:xfrm>
              <a:off x="864" y="214"/>
              <a:ext cx="672" cy="0"/>
            </a:xfrm>
            <a:prstGeom prst="line">
              <a:avLst/>
            </a:prstGeom>
            <a:ln w="25400" cap="flat" cmpd="sng">
              <a:solidFill>
                <a:schemeClr val="tx1"/>
              </a:solidFill>
              <a:prstDash val="solid"/>
              <a:round/>
              <a:headEnd type="none" w="med" len="med"/>
              <a:tailEnd type="none" w="med" len="med"/>
            </a:ln>
          </p:spPr>
        </p:sp>
        <p:sp>
          <p:nvSpPr>
            <p:cNvPr id="85002" name="Line 8"/>
            <p:cNvSpPr/>
            <p:nvPr/>
          </p:nvSpPr>
          <p:spPr>
            <a:xfrm>
              <a:off x="2112" y="214"/>
              <a:ext cx="672" cy="0"/>
            </a:xfrm>
            <a:prstGeom prst="line">
              <a:avLst/>
            </a:prstGeom>
            <a:ln w="25400" cap="flat" cmpd="sng">
              <a:solidFill>
                <a:schemeClr val="tx1"/>
              </a:solidFill>
              <a:prstDash val="solid"/>
              <a:round/>
              <a:headEnd type="arrow" w="med" len="med"/>
              <a:tailEnd type="none" w="med" len="med"/>
            </a:ln>
          </p:spPr>
        </p:sp>
        <p:sp>
          <p:nvSpPr>
            <p:cNvPr id="85003" name="Text Box 9"/>
            <p:cNvSpPr txBox="1"/>
            <p:nvPr/>
          </p:nvSpPr>
          <p:spPr>
            <a:xfrm>
              <a:off x="1180" y="29"/>
              <a:ext cx="212" cy="288"/>
            </a:xfrm>
            <a:prstGeom prst="rect">
              <a:avLst/>
            </a:prstGeom>
            <a:noFill/>
            <a:ln w="9525">
              <a:noFill/>
            </a:ln>
          </p:spPr>
          <p:txBody>
            <a:bodyPr wrap="none" anchor="t">
              <a:spAutoFit/>
            </a:bodyPr>
            <a:p>
              <a:pPr algn="ctr"/>
              <a:r>
                <a:rPr lang="zh-CN" altLang="en-US" dirty="0">
                  <a:latin typeface="Times New Roman" panose="02020603050405020304" pitchFamily="2" charset="0"/>
                </a:rPr>
                <a:t>1</a:t>
              </a:r>
              <a:endParaRPr lang="zh-CN" altLang="en-US" dirty="0">
                <a:latin typeface="Times New Roman" panose="02020603050405020304" pitchFamily="2" charset="0"/>
              </a:endParaRPr>
            </a:p>
          </p:txBody>
        </p:sp>
        <p:sp>
          <p:nvSpPr>
            <p:cNvPr id="85004" name="Text Box 10"/>
            <p:cNvSpPr txBox="1"/>
            <p:nvPr/>
          </p:nvSpPr>
          <p:spPr>
            <a:xfrm>
              <a:off x="2284" y="29"/>
              <a:ext cx="212" cy="288"/>
            </a:xfrm>
            <a:prstGeom prst="rect">
              <a:avLst/>
            </a:prstGeom>
            <a:noFill/>
            <a:ln w="9525">
              <a:noFill/>
            </a:ln>
          </p:spPr>
          <p:txBody>
            <a:bodyPr wrap="none" anchor="t">
              <a:spAutoFit/>
            </a:bodyPr>
            <a:p>
              <a:pPr algn="ctr"/>
              <a:r>
                <a:rPr lang="en-US" altLang="x-none" dirty="0">
                  <a:latin typeface="Times New Roman" panose="02020603050405020304" pitchFamily="2" charset="0"/>
                </a:rPr>
                <a:t>n</a:t>
              </a:r>
              <a:endParaRPr lang="en-US" altLang="x-none" dirty="0">
                <a:latin typeface="Times New Roman" panose="02020603050405020304" pitchFamily="2" charset="0"/>
              </a:endParaRPr>
            </a:p>
          </p:txBody>
        </p:sp>
      </p:grpSp>
      <p:grpSp>
        <p:nvGrpSpPr>
          <p:cNvPr id="85006" name="组合 85005"/>
          <p:cNvGrpSpPr/>
          <p:nvPr/>
        </p:nvGrpSpPr>
        <p:grpSpPr>
          <a:xfrm>
            <a:off x="900113" y="4208463"/>
            <a:ext cx="7343775" cy="1092200"/>
            <a:chOff x="0" y="0"/>
            <a:chExt cx="3648" cy="592"/>
          </a:xfrm>
        </p:grpSpPr>
        <p:sp>
          <p:nvSpPr>
            <p:cNvPr id="3" name="Text Box 13"/>
            <p:cNvSpPr txBox="1"/>
            <p:nvPr/>
          </p:nvSpPr>
          <p:spPr>
            <a:xfrm>
              <a:off x="0" y="144"/>
              <a:ext cx="864" cy="284"/>
            </a:xfrm>
            <a:prstGeom prst="rect">
              <a:avLst/>
            </a:prstGeom>
            <a:noFill/>
            <a:ln w="25400"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学  生</a:t>
              </a:r>
              <a:endParaRPr lang="zh-CN" altLang="en-US" sz="2800" b="1" dirty="0">
                <a:latin typeface="Times New Roman" panose="02020603050405020304" pitchFamily="2" charset="0"/>
              </a:endParaRPr>
            </a:p>
          </p:txBody>
        </p:sp>
        <p:sp>
          <p:nvSpPr>
            <p:cNvPr id="85007" name="Text Box 14"/>
            <p:cNvSpPr txBox="1"/>
            <p:nvPr/>
          </p:nvSpPr>
          <p:spPr>
            <a:xfrm>
              <a:off x="2784" y="144"/>
              <a:ext cx="864" cy="284"/>
            </a:xfrm>
            <a:prstGeom prst="rect">
              <a:avLst/>
            </a:prstGeom>
            <a:noFill/>
            <a:ln w="25400" cap="flat" cmpd="sng">
              <a:solidFill>
                <a:schemeClr val="tx1"/>
              </a:solidFill>
              <a:prstDash val="solid"/>
              <a:miter/>
              <a:headEnd type="none" w="med" len="med"/>
              <a:tailEnd type="none" w="med" len="med"/>
            </a:ln>
          </p:spPr>
          <p:txBody>
            <a:bodyPr anchor="t">
              <a:spAutoFit/>
            </a:bodyPr>
            <a:p>
              <a:pPr algn="ctr">
                <a:spcBef>
                  <a:spcPct val="50000"/>
                </a:spcBef>
              </a:pPr>
              <a:r>
                <a:rPr lang="zh-CN" altLang="en-US" sz="2800" b="1" dirty="0">
                  <a:latin typeface="Times New Roman" panose="02020603050405020304" pitchFamily="2" charset="0"/>
                </a:rPr>
                <a:t>家  长</a:t>
              </a:r>
              <a:endParaRPr lang="zh-CN" altLang="en-US" sz="2800" b="1" dirty="0">
                <a:latin typeface="Times New Roman" panose="02020603050405020304" pitchFamily="2" charset="0"/>
              </a:endParaRPr>
            </a:p>
          </p:txBody>
        </p:sp>
        <p:sp>
          <p:nvSpPr>
            <p:cNvPr id="85008" name="AutoShape 15"/>
            <p:cNvSpPr/>
            <p:nvPr/>
          </p:nvSpPr>
          <p:spPr>
            <a:xfrm>
              <a:off x="1537" y="29"/>
              <a:ext cx="556" cy="563"/>
            </a:xfrm>
            <a:prstGeom prst="flowChartDecision">
              <a:avLst/>
            </a:prstGeom>
            <a:noFill/>
            <a:ln w="2540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sz="2800" b="1" dirty="0">
                  <a:latin typeface="Times New Roman" panose="02020603050405020304" pitchFamily="2" charset="0"/>
                </a:rPr>
                <a:t>R</a:t>
              </a:r>
              <a:r>
                <a:rPr lang="en-US" altLang="x-none" sz="2800" b="1" baseline="-25000" dirty="0">
                  <a:latin typeface="Times New Roman" panose="02020603050405020304" pitchFamily="2" charset="0"/>
                </a:rPr>
                <a:t>2</a:t>
              </a:r>
              <a:endParaRPr lang="en-US" altLang="x-none" sz="2800" b="1" baseline="-25000" dirty="0">
                <a:latin typeface="Times New Roman" panose="02020603050405020304" pitchFamily="2" charset="0"/>
              </a:endParaRPr>
            </a:p>
          </p:txBody>
        </p:sp>
        <p:sp>
          <p:nvSpPr>
            <p:cNvPr id="85009" name="Line 16"/>
            <p:cNvSpPr/>
            <p:nvPr/>
          </p:nvSpPr>
          <p:spPr>
            <a:xfrm>
              <a:off x="864" y="288"/>
              <a:ext cx="672" cy="0"/>
            </a:xfrm>
            <a:prstGeom prst="line">
              <a:avLst/>
            </a:prstGeom>
            <a:ln w="25400" cap="flat" cmpd="sng">
              <a:solidFill>
                <a:schemeClr val="tx1"/>
              </a:solidFill>
              <a:prstDash val="solid"/>
              <a:round/>
              <a:headEnd type="none" w="med" len="med"/>
              <a:tailEnd type="none" w="med" len="med"/>
            </a:ln>
          </p:spPr>
        </p:sp>
        <p:sp>
          <p:nvSpPr>
            <p:cNvPr id="85010" name="Line 17"/>
            <p:cNvSpPr/>
            <p:nvPr/>
          </p:nvSpPr>
          <p:spPr>
            <a:xfrm>
              <a:off x="2112" y="288"/>
              <a:ext cx="672" cy="0"/>
            </a:xfrm>
            <a:prstGeom prst="line">
              <a:avLst/>
            </a:prstGeom>
            <a:ln w="25400" cap="flat" cmpd="sng">
              <a:solidFill>
                <a:schemeClr val="tx1"/>
              </a:solidFill>
              <a:prstDash val="solid"/>
              <a:round/>
              <a:headEnd type="arrow" w="med" len="med"/>
              <a:tailEnd type="none" w="med" len="med"/>
            </a:ln>
          </p:spPr>
        </p:sp>
        <p:sp>
          <p:nvSpPr>
            <p:cNvPr id="85011" name="Text Box 18"/>
            <p:cNvSpPr txBox="1"/>
            <p:nvPr/>
          </p:nvSpPr>
          <p:spPr>
            <a:xfrm>
              <a:off x="1180" y="0"/>
              <a:ext cx="212" cy="288"/>
            </a:xfrm>
            <a:prstGeom prst="rect">
              <a:avLst/>
            </a:prstGeom>
            <a:noFill/>
            <a:ln w="9525">
              <a:noFill/>
            </a:ln>
          </p:spPr>
          <p:txBody>
            <a:bodyPr wrap="none" anchor="t">
              <a:spAutoFit/>
            </a:bodyPr>
            <a:p>
              <a:pPr algn="ctr"/>
              <a:r>
                <a:rPr lang="zh-CN" altLang="en-US" dirty="0">
                  <a:latin typeface="Times New Roman" panose="02020603050405020304" pitchFamily="2" charset="0"/>
                </a:rPr>
                <a:t>1</a:t>
              </a:r>
              <a:endParaRPr lang="zh-CN" altLang="en-US" dirty="0">
                <a:latin typeface="Times New Roman" panose="02020603050405020304" pitchFamily="2" charset="0"/>
              </a:endParaRPr>
            </a:p>
          </p:txBody>
        </p:sp>
        <p:sp>
          <p:nvSpPr>
            <p:cNvPr id="85012" name="Text Box 19"/>
            <p:cNvSpPr txBox="1"/>
            <p:nvPr/>
          </p:nvSpPr>
          <p:spPr>
            <a:xfrm>
              <a:off x="2258" y="0"/>
              <a:ext cx="265" cy="288"/>
            </a:xfrm>
            <a:prstGeom prst="rect">
              <a:avLst/>
            </a:prstGeom>
            <a:noFill/>
            <a:ln w="9525">
              <a:noFill/>
            </a:ln>
          </p:spPr>
          <p:txBody>
            <a:bodyPr wrap="none" anchor="t">
              <a:spAutoFit/>
            </a:bodyPr>
            <a:p>
              <a:pPr algn="ctr"/>
              <a:r>
                <a:rPr lang="en-US" altLang="x-none" dirty="0">
                  <a:latin typeface="Times New Roman" panose="02020603050405020304" pitchFamily="2" charset="0"/>
                </a:rPr>
                <a:t>m</a:t>
              </a:r>
              <a:endParaRPr lang="en-US" altLang="x-none" dirty="0">
                <a:latin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5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wrap="square" tIns="0" bIns="0" anchor="ctr"/>
          <a:p>
            <a:pPr eaLnBrk="1" hangingPunct="1"/>
            <a:r>
              <a:rPr lang="zh-CN" altLang="en-US" sz="2800"/>
              <a:t>弱实体的例子</a:t>
            </a:r>
            <a:endParaRPr lang="zh-CN" altLang="en-US" sz="2800"/>
          </a:p>
        </p:txBody>
      </p:sp>
      <p:graphicFrame>
        <p:nvGraphicFramePr>
          <p:cNvPr id="86018" name="Object 4"/>
          <p:cNvGraphicFramePr>
            <a:graphicFrameLocks noGrp="1" noChangeAspect="1"/>
          </p:cNvGraphicFramePr>
          <p:nvPr>
            <p:ph idx="4294967295"/>
          </p:nvPr>
        </p:nvGraphicFramePr>
        <p:xfrm>
          <a:off x="0" y="1198563"/>
          <a:ext cx="9137650" cy="4025900"/>
        </p:xfrm>
        <a:graphic>
          <a:graphicData uri="http://schemas.openxmlformats.org/presentationml/2006/ole">
            <mc:AlternateContent xmlns:mc="http://schemas.openxmlformats.org/markup-compatibility/2006">
              <mc:Choice xmlns:v="urn:schemas-microsoft-com:vml" Requires="v">
                <p:oleObj spid="_x0000_s3093" name="" r:id="rId1" imgW="4933950" imgH="2172970" progId="Word.Picture.8">
                  <p:embed/>
                </p:oleObj>
              </mc:Choice>
              <mc:Fallback>
                <p:oleObj name="" r:id="rId1" imgW="4933950" imgH="2172970" progId="Word.Picture.8">
                  <p:embed/>
                  <p:pic>
                    <p:nvPicPr>
                      <p:cNvPr id="0" name="图片 3092"/>
                      <p:cNvPicPr/>
                      <p:nvPr/>
                    </p:nvPicPr>
                    <p:blipFill>
                      <a:blip r:embed="rId2"/>
                      <a:stretch>
                        <a:fillRect/>
                      </a:stretch>
                    </p:blipFill>
                    <p:spPr>
                      <a:xfrm>
                        <a:off x="0" y="1198563"/>
                        <a:ext cx="9137650" cy="4025900"/>
                      </a:xfrm>
                      <a:prstGeom prst="rect">
                        <a:avLst/>
                      </a:prstGeom>
                      <a:noFill/>
                      <a:ln w="38100">
                        <a:miter/>
                      </a:ln>
                    </p:spPr>
                  </p:pic>
                </p:oleObj>
              </mc:Fallback>
            </mc:AlternateContent>
          </a:graphicData>
        </a:graphic>
      </p:graphicFrame>
      <p:sp>
        <p:nvSpPr>
          <p:cNvPr id="8601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602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Text Box 6"/>
          <p:cNvSpPr txBox="1"/>
          <p:nvPr/>
        </p:nvSpPr>
        <p:spPr>
          <a:xfrm>
            <a:off x="539750" y="5805488"/>
            <a:ext cx="8027988" cy="519112"/>
          </a:xfrm>
          <a:prstGeom prst="rect">
            <a:avLst/>
          </a:prstGeom>
          <a:noFill/>
          <a:ln w="9525">
            <a:noFill/>
          </a:ln>
        </p:spPr>
        <p:txBody>
          <a:bodyPr anchor="t">
            <a:spAutoFit/>
          </a:bodyPr>
          <a:p>
            <a:pPr algn="ctr">
              <a:spcBef>
                <a:spcPct val="50000"/>
              </a:spcBef>
            </a:pPr>
            <a:r>
              <a:rPr lang="zh-CN" altLang="en-US" sz="2800" b="1" dirty="0">
                <a:solidFill>
                  <a:schemeClr val="accent2"/>
                </a:solidFill>
                <a:latin typeface="Times New Roman" panose="02020603050405020304" pitchFamily="2" charset="0"/>
              </a:rPr>
              <a:t>订单、订单项与所订购的商品之间的</a:t>
            </a:r>
            <a:r>
              <a:rPr lang="en-US" altLang="x-none" sz="2800" b="1" dirty="0">
                <a:solidFill>
                  <a:schemeClr val="accent2"/>
                </a:solidFill>
                <a:latin typeface="Times New Roman" panose="02020603050405020304" pitchFamily="2" charset="0"/>
              </a:rPr>
              <a:t>EE-R</a:t>
            </a:r>
            <a:r>
              <a:rPr lang="zh-CN" altLang="en-US" sz="2800" b="1" dirty="0">
                <a:solidFill>
                  <a:schemeClr val="accent2"/>
                </a:solidFill>
                <a:latin typeface="Times New Roman" panose="02020603050405020304" pitchFamily="2" charset="0"/>
              </a:rPr>
              <a:t>图</a:t>
            </a:r>
            <a:endParaRPr lang="zh-CN" altLang="en-US" sz="2800" b="1" dirty="0">
              <a:solidFill>
                <a:schemeClr val="accent2"/>
              </a:solidFill>
              <a:latin typeface="Times New Roman" panose="02020603050405020304" pitchFamily="2"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nvSpPr>
        <p:spPr>
          <a:xfrm>
            <a:off x="685800" y="228600"/>
            <a:ext cx="7772400" cy="457200"/>
          </a:xfrm>
          <a:prstGeom prst="rect">
            <a:avLst/>
          </a:prstGeom>
          <a:noFill/>
          <a:ln w="9525">
            <a:noFill/>
          </a:ln>
        </p:spPr>
        <p:txBody>
          <a:bodyPr wrap="square" tIns="0" bIns="0" anchor="ctr"/>
          <a:lstStyle>
            <a:lvl1pPr marL="0" lvl="0" indent="0" algn="ctr" defTabSz="914400" eaLnBrk="0" fontAlgn="base" latinLnBrk="0" hangingPunct="0">
              <a:lnSpc>
                <a:spcPct val="100000"/>
              </a:lnSpc>
              <a:spcBef>
                <a:spcPct val="0"/>
              </a:spcBef>
              <a:spcAft>
                <a:spcPct val="0"/>
              </a:spcAft>
              <a:buNone/>
              <a:defRPr sz="3200" b="1" i="0" u="none" kern="1200" baseline="0">
                <a:solidFill>
                  <a:schemeClr val="tx1"/>
                </a:solidFill>
                <a:latin typeface="+mj-lt"/>
                <a:ea typeface="+mj-ea"/>
                <a:cs typeface="+mj-cs"/>
              </a:defRPr>
            </a:lvl1pPr>
          </a:lstStyle>
          <a:p>
            <a:pPr eaLnBrk="1" hangingPunct="1"/>
            <a:r>
              <a:rPr lang="zh-CN" altLang="en-US" dirty="0"/>
              <a:t>2.3.2  扩充</a:t>
            </a:r>
            <a:r>
              <a:rPr lang="en-US" altLang="x-none" dirty="0"/>
              <a:t>E-R</a:t>
            </a:r>
            <a:r>
              <a:rPr lang="zh-CN" altLang="en-US" dirty="0"/>
              <a:t>模型</a:t>
            </a:r>
            <a:endParaRPr lang="zh-CN" altLang="en-US" dirty="0"/>
          </a:p>
        </p:txBody>
      </p:sp>
      <p:sp>
        <p:nvSpPr>
          <p:cNvPr id="7170" name="文本占位符 7170"/>
          <p:cNvSpPr>
            <a:spLocks noGrp="1"/>
          </p:cNvSpPr>
          <p:nvPr/>
        </p:nvSpPr>
        <p:spPr>
          <a:xfrm>
            <a:off x="457200" y="838200"/>
            <a:ext cx="8229600" cy="563880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q"/>
              <a:defRPr sz="2800" b="1" i="0" u="none" kern="1200" baseline="0">
                <a:solidFill>
                  <a:srgbClr val="FF0000"/>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Ø"/>
              <a:defRPr sz="2800" b="1"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996633"/>
              </a:buClr>
              <a:buFont typeface="Wingdings" panose="05000000000000000000" pitchFamily="2" charset="2"/>
              <a:buChar char="»"/>
              <a:defRPr sz="2800" b="1" i="0" u="none" kern="1200" baseline="0">
                <a:solidFill>
                  <a:schemeClr val="tx1"/>
                </a:solidFill>
                <a:latin typeface="+mn-lt"/>
                <a:ea typeface="+mn-ea"/>
                <a:cs typeface="+mn-cs"/>
              </a:defRPr>
            </a:lvl9pPr>
          </a:lstStyle>
          <a:p>
            <a:r>
              <a:rPr lang="zh-CN" altLang="en-US" dirty="0">
                <a:ea typeface="宋体" panose="02010600030101010101" pitchFamily="2" charset="-122"/>
              </a:rPr>
              <a:t>属性的划分</a:t>
            </a:r>
            <a:endParaRPr lang="zh-CN" altLang="en-US" dirty="0">
              <a:ea typeface="宋体" panose="02010600030101010101" pitchFamily="2" charset="-122"/>
            </a:endParaRPr>
          </a:p>
          <a:p>
            <a:pPr marL="990600" lvl="1" indent="-533400">
              <a:buFont typeface="Wingdings" panose="05000000000000000000" pitchFamily="2" charset="2"/>
              <a:buAutoNum type="circleNumDbPlain"/>
            </a:pPr>
            <a:r>
              <a:rPr lang="zh-CN" altLang="en-US" sz="2400" u="sng" dirty="0">
                <a:ea typeface="宋体" panose="02010600030101010101" pitchFamily="2" charset="-122"/>
              </a:rPr>
              <a:t>标识符</a:t>
            </a:r>
            <a:r>
              <a:rPr lang="zh-CN" altLang="en-US" sz="2400" dirty="0">
                <a:ea typeface="宋体" panose="02010600030101010101" pitchFamily="2" charset="-122"/>
              </a:rPr>
              <a:t>（</a:t>
            </a:r>
            <a:r>
              <a:rPr lang="en-US" altLang="x-none" sz="2400" dirty="0">
                <a:ea typeface="宋体" panose="02010600030101010101" pitchFamily="2" charset="-122"/>
              </a:rPr>
              <a:t>Identifier</a:t>
            </a:r>
            <a:r>
              <a:rPr lang="zh-CN" altLang="en-US" sz="2400" dirty="0">
                <a:ea typeface="宋体" panose="02010600030101010101" pitchFamily="2" charset="-122"/>
              </a:rPr>
              <a:t>）</a:t>
            </a:r>
            <a:endParaRPr lang="zh-CN" altLang="en-US" sz="2400" dirty="0">
              <a:ea typeface="宋体" panose="02010600030101010101" pitchFamily="2" charset="-122"/>
            </a:endParaRPr>
          </a:p>
          <a:p>
            <a:pPr lvl="2"/>
            <a:r>
              <a:rPr lang="zh-CN" altLang="en-US" sz="2400" dirty="0">
                <a:ea typeface="宋体" panose="02010600030101010101" pitchFamily="2" charset="-122"/>
              </a:rPr>
              <a:t>实体集的关键字</a:t>
            </a:r>
            <a:endParaRPr lang="en-US" altLang="x-none" sz="2400" dirty="0">
              <a:ea typeface="宋体" panose="02010600030101010101" pitchFamily="2" charset="-122"/>
            </a:endParaRPr>
          </a:p>
          <a:p>
            <a:pPr marL="990600" lvl="1" indent="-533400">
              <a:buFont typeface="Wingdings" panose="05000000000000000000" pitchFamily="2" charset="2"/>
              <a:buAutoNum type="circleNumDbPlain" startAt="2"/>
            </a:pPr>
            <a:r>
              <a:rPr lang="zh-CN" altLang="en-US" sz="2400" u="sng" dirty="0">
                <a:ea typeface="宋体" panose="02010600030101010101" pitchFamily="2" charset="-122"/>
              </a:rPr>
              <a:t>描述符</a:t>
            </a:r>
            <a:r>
              <a:rPr lang="zh-CN" altLang="en-US" sz="2400" dirty="0">
                <a:ea typeface="宋体" panose="02010600030101010101" pitchFamily="2" charset="-122"/>
              </a:rPr>
              <a:t>（</a:t>
            </a:r>
            <a:r>
              <a:rPr lang="en-US" altLang="x-none" sz="2400" dirty="0">
                <a:ea typeface="宋体" panose="02010600030101010101" pitchFamily="2" charset="-122"/>
              </a:rPr>
              <a:t>Descriptor</a:t>
            </a:r>
            <a:r>
              <a:rPr lang="zh-CN" altLang="en-US" sz="2400" dirty="0">
                <a:ea typeface="宋体" panose="02010600030101010101" pitchFamily="2" charset="-122"/>
              </a:rPr>
              <a:t>）</a:t>
            </a:r>
            <a:endParaRPr lang="zh-CN" altLang="en-US" sz="2400" dirty="0">
              <a:ea typeface="宋体" panose="02010600030101010101" pitchFamily="2" charset="-122"/>
            </a:endParaRPr>
          </a:p>
          <a:p>
            <a:pPr lvl="2"/>
            <a:r>
              <a:rPr lang="zh-CN" altLang="en-US" sz="2400" dirty="0">
                <a:ea typeface="宋体" panose="02010600030101010101" pitchFamily="2" charset="-122"/>
              </a:rPr>
              <a:t>除了标识符属性之外的其他属性</a:t>
            </a:r>
            <a:endParaRPr lang="zh-CN" altLang="en-US" sz="2400" dirty="0">
              <a:ea typeface="宋体" panose="02010600030101010101" pitchFamily="2" charset="-122"/>
            </a:endParaRPr>
          </a:p>
          <a:p>
            <a:pPr lvl="2"/>
            <a:endParaRPr lang="zh-CN" altLang="en-US" sz="2400" dirty="0">
              <a:ea typeface="宋体" panose="02010600030101010101" pitchFamily="2" charset="-122"/>
            </a:endParaRPr>
          </a:p>
          <a:p>
            <a:pPr marL="990600" lvl="1" indent="-533400">
              <a:buFont typeface="Wingdings" panose="05000000000000000000" pitchFamily="2" charset="2"/>
              <a:buAutoNum type="circleNumDbPlain" startAt="3"/>
            </a:pPr>
            <a:r>
              <a:rPr lang="zh-CN" altLang="en-US" sz="2400" u="sng" dirty="0">
                <a:ea typeface="宋体" panose="02010600030101010101" pitchFamily="2" charset="-122"/>
              </a:rPr>
              <a:t>组合属性</a:t>
            </a:r>
            <a:r>
              <a:rPr lang="zh-CN" altLang="en-US" sz="2400" dirty="0">
                <a:ea typeface="宋体" panose="02010600030101010101" pitchFamily="2" charset="-122"/>
              </a:rPr>
              <a:t>（</a:t>
            </a:r>
            <a:r>
              <a:rPr lang="en-US" altLang="x-none" sz="2400" dirty="0">
                <a:ea typeface="宋体" panose="02010600030101010101" pitchFamily="2" charset="-122"/>
              </a:rPr>
              <a:t>composite attribute</a:t>
            </a:r>
            <a:r>
              <a:rPr lang="zh-CN" altLang="en-US" sz="2400" dirty="0">
                <a:ea typeface="宋体" panose="02010600030101010101" pitchFamily="2" charset="-122"/>
              </a:rPr>
              <a:t>）</a:t>
            </a:r>
            <a:endParaRPr lang="zh-CN" altLang="en-US" sz="2400" dirty="0">
              <a:ea typeface="宋体" panose="02010600030101010101" pitchFamily="2" charset="-122"/>
            </a:endParaRPr>
          </a:p>
          <a:p>
            <a:pPr lvl="2"/>
            <a:r>
              <a:rPr lang="zh-CN" altLang="en-US" sz="2400" dirty="0">
                <a:ea typeface="宋体" panose="02010600030101010101" pitchFamily="2" charset="-122"/>
              </a:rPr>
              <a:t>属性也可以有自己的成员属性</a:t>
            </a:r>
            <a:endParaRPr lang="zh-CN" altLang="en-US" sz="2400" dirty="0">
              <a:ea typeface="宋体" panose="02010600030101010101" pitchFamily="2" charset="-122"/>
            </a:endParaRPr>
          </a:p>
          <a:p>
            <a:pPr lvl="2"/>
            <a:r>
              <a:rPr lang="zh-CN" altLang="en-US" sz="2400" dirty="0">
                <a:ea typeface="宋体" panose="02010600030101010101" pitchFamily="2" charset="-122"/>
              </a:rPr>
              <a:t>其属性值是由所有成员属性上的取值组合而成</a:t>
            </a:r>
            <a:endParaRPr lang="en-US" altLang="x-none" sz="2400" dirty="0">
              <a:ea typeface="宋体" panose="02010600030101010101" pitchFamily="2" charset="-122"/>
            </a:endParaRPr>
          </a:p>
          <a:p>
            <a:pPr marL="990600" lvl="1" indent="-533400">
              <a:buFont typeface="Wingdings" panose="05000000000000000000" pitchFamily="2" charset="2"/>
              <a:buAutoNum type="circleNumDbPlain" startAt="4"/>
            </a:pPr>
            <a:r>
              <a:rPr lang="zh-CN" altLang="en-US" sz="2400" u="sng" dirty="0">
                <a:ea typeface="宋体" panose="02010600030101010101" pitchFamily="2" charset="-122"/>
              </a:rPr>
              <a:t>多值属性</a:t>
            </a:r>
            <a:r>
              <a:rPr lang="zh-CN" altLang="en-US" sz="2400" dirty="0">
                <a:ea typeface="宋体" panose="02010600030101010101" pitchFamily="2" charset="-122"/>
              </a:rPr>
              <a:t>（</a:t>
            </a:r>
            <a:r>
              <a:rPr lang="en-US" altLang="x-none" sz="2400" dirty="0">
                <a:ea typeface="宋体" panose="02010600030101010101" pitchFamily="2" charset="-122"/>
              </a:rPr>
              <a:t>multi-valued attribute</a:t>
            </a:r>
            <a:r>
              <a:rPr lang="zh-CN" altLang="en-US" sz="2400" dirty="0">
                <a:ea typeface="宋体" panose="02010600030101010101" pitchFamily="2" charset="-122"/>
              </a:rPr>
              <a:t>）</a:t>
            </a:r>
            <a:endParaRPr lang="zh-CN" altLang="en-US" sz="2400" dirty="0">
              <a:ea typeface="宋体" panose="02010600030101010101" pitchFamily="2" charset="-122"/>
            </a:endParaRPr>
          </a:p>
          <a:p>
            <a:pPr lvl="2"/>
            <a:r>
              <a:rPr lang="zh-CN" altLang="en-US" sz="2400" dirty="0">
                <a:ea typeface="宋体" panose="02010600030101010101" pitchFamily="2" charset="-122"/>
              </a:rPr>
              <a:t>一个实体在该属性上的取值可以是一个</a:t>
            </a:r>
            <a:r>
              <a:rPr lang="en-US" altLang="zh-CN" sz="2400" dirty="0">
                <a:ea typeface="宋体" panose="02010600030101010101" pitchFamily="2" charset="-122"/>
              </a:rPr>
              <a:t>‘</a:t>
            </a:r>
            <a:r>
              <a:rPr lang="zh-CN" altLang="en-US" sz="2400" dirty="0">
                <a:ea typeface="宋体" panose="02010600030101010101" pitchFamily="2" charset="-122"/>
              </a:rPr>
              <a:t>集合</a:t>
            </a:r>
            <a:r>
              <a:rPr lang="en-US" altLang="zh-CN" sz="2400" dirty="0">
                <a:ea typeface="宋体" panose="02010600030101010101" pitchFamily="2" charset="-122"/>
              </a:rPr>
              <a:t>’</a:t>
            </a:r>
            <a:r>
              <a:rPr lang="zh-CN" altLang="en-US" sz="2400" dirty="0">
                <a:ea typeface="宋体" panose="02010600030101010101" pitchFamily="2" charset="-122"/>
              </a:rPr>
              <a:t>值</a:t>
            </a:r>
            <a:endParaRPr lang="zh-CN" altLang="en-US"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xEl>
                                              <p:pRg st="6" end="6"/>
                                            </p:txEl>
                                          </p:spTgt>
                                        </p:tgtEl>
                                        <p:attrNameLst>
                                          <p:attrName>style.visibility</p:attrName>
                                        </p:attrNameLst>
                                      </p:cBhvr>
                                      <p:to>
                                        <p:strVal val="visible"/>
                                      </p:to>
                                    </p:set>
                                    <p:animEffect transition="in" filter="blinds(horizontal)">
                                      <p:cBhvr>
                                        <p:cTn id="7" dur="500"/>
                                        <p:tgtEl>
                                          <p:spTgt spid="7170">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0">
                                            <p:txEl>
                                              <p:pRg st="7" end="7"/>
                                            </p:txEl>
                                          </p:spTgt>
                                        </p:tgtEl>
                                        <p:attrNameLst>
                                          <p:attrName>style.visibility</p:attrName>
                                        </p:attrNameLst>
                                      </p:cBhvr>
                                      <p:to>
                                        <p:strVal val="visible"/>
                                      </p:to>
                                    </p:set>
                                    <p:animEffect transition="in" filter="blinds(horizontal)">
                                      <p:cBhvr>
                                        <p:cTn id="10" dur="500"/>
                                        <p:tgtEl>
                                          <p:spTgt spid="7170">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70">
                                            <p:txEl>
                                              <p:pRg st="8" end="8"/>
                                            </p:txEl>
                                          </p:spTgt>
                                        </p:tgtEl>
                                        <p:attrNameLst>
                                          <p:attrName>style.visibility</p:attrName>
                                        </p:attrNameLst>
                                      </p:cBhvr>
                                      <p:to>
                                        <p:strVal val="visible"/>
                                      </p:to>
                                    </p:set>
                                    <p:animEffect transition="in" filter="blinds(horizontal)">
                                      <p:cBhvr>
                                        <p:cTn id="13" dur="500"/>
                                        <p:tgtEl>
                                          <p:spTgt spid="7170">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170">
                                            <p:txEl>
                                              <p:pRg st="9" end="9"/>
                                            </p:txEl>
                                          </p:spTgt>
                                        </p:tgtEl>
                                        <p:attrNameLst>
                                          <p:attrName>style.visibility</p:attrName>
                                        </p:attrNameLst>
                                      </p:cBhvr>
                                      <p:to>
                                        <p:strVal val="visible"/>
                                      </p:to>
                                    </p:set>
                                    <p:animEffect transition="in" filter="blinds(horizontal)">
                                      <p:cBhvr>
                                        <p:cTn id="16" dur="500"/>
                                        <p:tgtEl>
                                          <p:spTgt spid="7170">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170">
                                            <p:txEl>
                                              <p:pRg st="10" end="10"/>
                                            </p:txEl>
                                          </p:spTgt>
                                        </p:tgtEl>
                                        <p:attrNameLst>
                                          <p:attrName>style.visibility</p:attrName>
                                        </p:attrNameLst>
                                      </p:cBhvr>
                                      <p:to>
                                        <p:strVal val="visible"/>
                                      </p:to>
                                    </p:set>
                                    <p:animEffect transition="in" filter="blinds(horizontal)">
                                      <p:cBhvr>
                                        <p:cTn id="19" dur="500"/>
                                        <p:tgtEl>
                                          <p:spTgt spid="7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文本框 8193"/>
          <p:cNvSpPr txBox="1"/>
          <p:nvPr/>
        </p:nvSpPr>
        <p:spPr>
          <a:xfrm>
            <a:off x="2133600" y="2362200"/>
            <a:ext cx="1905000" cy="557213"/>
          </a:xfrm>
          <a:prstGeom prst="rect">
            <a:avLst/>
          </a:prstGeom>
          <a:noFill/>
          <a:ln w="3810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dirty="0">
                <a:solidFill>
                  <a:schemeClr val="tx1"/>
                </a:solidFill>
                <a:latin typeface="Arial" panose="020B0604020202020204" pitchFamily="34" charset="0"/>
                <a:ea typeface="宋体" panose="02010600030101010101" pitchFamily="2" charset="-122"/>
              </a:rPr>
              <a:t>Students</a:t>
            </a:r>
            <a:endParaRPr lang="en-US" altLang="x-none" dirty="0">
              <a:solidFill>
                <a:schemeClr val="tx1"/>
              </a:solidFill>
              <a:latin typeface="Arial" panose="020B0604020202020204" pitchFamily="34" charset="0"/>
              <a:ea typeface="宋体" panose="02010600030101010101" pitchFamily="2" charset="-122"/>
            </a:endParaRPr>
          </a:p>
        </p:txBody>
      </p:sp>
      <p:grpSp>
        <p:nvGrpSpPr>
          <p:cNvPr id="8194" name="组合 8194"/>
          <p:cNvGrpSpPr/>
          <p:nvPr/>
        </p:nvGrpSpPr>
        <p:grpSpPr>
          <a:xfrm>
            <a:off x="2209800" y="609600"/>
            <a:ext cx="5638800" cy="2362200"/>
            <a:chOff x="0" y="0"/>
            <a:chExt cx="3552" cy="1488"/>
          </a:xfrm>
        </p:grpSpPr>
        <p:sp>
          <p:nvSpPr>
            <p:cNvPr id="8195" name="椭圆 8195"/>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sid</a:t>
              </a:r>
              <a:endParaRPr lang="en-US" altLang="x-none" dirty="0">
                <a:solidFill>
                  <a:schemeClr val="tx1"/>
                </a:solidFill>
                <a:latin typeface="Arial" panose="020B0604020202020204" pitchFamily="34" charset="0"/>
                <a:ea typeface="宋体" panose="02010600030101010101" pitchFamily="2" charset="-122"/>
              </a:endParaRPr>
            </a:p>
          </p:txBody>
        </p:sp>
        <p:sp>
          <p:nvSpPr>
            <p:cNvPr id="8196" name="椭圆 8196"/>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student_name</a:t>
              </a:r>
              <a:endParaRPr lang="en-US" altLang="x-none" dirty="0">
                <a:solidFill>
                  <a:schemeClr val="tx1"/>
                </a:solidFill>
                <a:latin typeface="Arial" panose="020B0604020202020204" pitchFamily="34" charset="0"/>
                <a:ea typeface="宋体" panose="02010600030101010101" pitchFamily="2" charset="-122"/>
              </a:endParaRPr>
            </a:p>
          </p:txBody>
        </p:sp>
      </p:grpSp>
      <p:grpSp>
        <p:nvGrpSpPr>
          <p:cNvPr id="8197" name="组合 8197"/>
          <p:cNvGrpSpPr/>
          <p:nvPr/>
        </p:nvGrpSpPr>
        <p:grpSpPr>
          <a:xfrm>
            <a:off x="3048000" y="1219200"/>
            <a:ext cx="1905000" cy="1371600"/>
            <a:chOff x="0" y="0"/>
            <a:chExt cx="1200" cy="864"/>
          </a:xfrm>
        </p:grpSpPr>
        <p:sp>
          <p:nvSpPr>
            <p:cNvPr id="8198" name="直接连接符 8198"/>
            <p:cNvSpPr/>
            <p:nvPr/>
          </p:nvSpPr>
          <p:spPr>
            <a:xfrm>
              <a:off x="0" y="0"/>
              <a:ext cx="0" cy="720"/>
            </a:xfrm>
            <a:prstGeom prst="line">
              <a:avLst/>
            </a:prstGeom>
            <a:ln w="38100" cap="flat" cmpd="sng">
              <a:solidFill>
                <a:schemeClr val="tx1"/>
              </a:solidFill>
              <a:prstDash val="solid"/>
              <a:round/>
              <a:headEnd type="none" w="med" len="med"/>
              <a:tailEnd type="none" w="med" len="med"/>
            </a:ln>
          </p:spPr>
        </p:sp>
        <p:sp>
          <p:nvSpPr>
            <p:cNvPr id="8199" name="直接连接符 8199"/>
            <p:cNvSpPr/>
            <p:nvPr/>
          </p:nvSpPr>
          <p:spPr>
            <a:xfrm flipH="1">
              <a:off x="624" y="864"/>
              <a:ext cx="576" cy="0"/>
            </a:xfrm>
            <a:prstGeom prst="line">
              <a:avLst/>
            </a:prstGeom>
            <a:ln w="38100" cap="flat" cmpd="sng">
              <a:solidFill>
                <a:schemeClr val="tx1"/>
              </a:solidFill>
              <a:prstDash val="solid"/>
              <a:round/>
              <a:headEnd type="none" w="med" len="med"/>
              <a:tailEnd type="none" w="med" len="med"/>
            </a:ln>
          </p:spPr>
        </p:sp>
      </p:grpSp>
      <p:grpSp>
        <p:nvGrpSpPr>
          <p:cNvPr id="8200" name="组合 8200"/>
          <p:cNvGrpSpPr/>
          <p:nvPr/>
        </p:nvGrpSpPr>
        <p:grpSpPr>
          <a:xfrm>
            <a:off x="2743200" y="2971800"/>
            <a:ext cx="5943600" cy="1752600"/>
            <a:chOff x="0" y="0"/>
            <a:chExt cx="3744" cy="1104"/>
          </a:xfrm>
        </p:grpSpPr>
        <p:sp>
          <p:nvSpPr>
            <p:cNvPr id="8201" name="椭圆 8201"/>
            <p:cNvSpPr/>
            <p:nvPr/>
          </p:nvSpPr>
          <p:spPr>
            <a:xfrm>
              <a:off x="0" y="72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lname</a:t>
              </a:r>
              <a:endParaRPr lang="en-US" altLang="x-none" dirty="0">
                <a:solidFill>
                  <a:schemeClr val="tx1"/>
                </a:solidFill>
                <a:latin typeface="Arial" panose="020B0604020202020204" pitchFamily="34" charset="0"/>
                <a:ea typeface="宋体" panose="02010600030101010101" pitchFamily="2" charset="-122"/>
              </a:endParaRPr>
            </a:p>
          </p:txBody>
        </p:sp>
        <p:sp>
          <p:nvSpPr>
            <p:cNvPr id="8202" name="椭圆 8202"/>
            <p:cNvSpPr/>
            <p:nvPr/>
          </p:nvSpPr>
          <p:spPr>
            <a:xfrm>
              <a:off x="1200" y="72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fname</a:t>
              </a:r>
              <a:endParaRPr lang="en-US" altLang="x-none" dirty="0">
                <a:solidFill>
                  <a:schemeClr val="tx1"/>
                </a:solidFill>
                <a:latin typeface="Arial" panose="020B0604020202020204" pitchFamily="34" charset="0"/>
                <a:ea typeface="宋体" panose="02010600030101010101" pitchFamily="2" charset="-122"/>
              </a:endParaRPr>
            </a:p>
          </p:txBody>
        </p:sp>
        <p:sp>
          <p:nvSpPr>
            <p:cNvPr id="8203" name="椭圆 8203"/>
            <p:cNvSpPr/>
            <p:nvPr/>
          </p:nvSpPr>
          <p:spPr>
            <a:xfrm>
              <a:off x="2496" y="720"/>
              <a:ext cx="1248"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midinitial</a:t>
              </a:r>
              <a:endParaRPr lang="en-US" altLang="x-none" dirty="0">
                <a:solidFill>
                  <a:schemeClr val="tx1"/>
                </a:solidFill>
                <a:latin typeface="Arial" panose="020B0604020202020204" pitchFamily="34" charset="0"/>
                <a:ea typeface="宋体" panose="02010600030101010101" pitchFamily="2" charset="-122"/>
              </a:endParaRPr>
            </a:p>
          </p:txBody>
        </p:sp>
        <p:sp>
          <p:nvSpPr>
            <p:cNvPr id="8204" name="直接连接符 8204"/>
            <p:cNvSpPr/>
            <p:nvPr/>
          </p:nvSpPr>
          <p:spPr>
            <a:xfrm flipH="1">
              <a:off x="864" y="0"/>
              <a:ext cx="1008" cy="768"/>
            </a:xfrm>
            <a:prstGeom prst="line">
              <a:avLst/>
            </a:prstGeom>
            <a:ln w="38100" cap="flat" cmpd="sng">
              <a:solidFill>
                <a:schemeClr val="tx1"/>
              </a:solidFill>
              <a:prstDash val="solid"/>
              <a:round/>
              <a:headEnd type="none" w="med" len="med"/>
              <a:tailEnd type="none" w="med" len="med"/>
            </a:ln>
          </p:spPr>
        </p:sp>
        <p:sp>
          <p:nvSpPr>
            <p:cNvPr id="8205" name="直接连接符 8205"/>
            <p:cNvSpPr/>
            <p:nvPr/>
          </p:nvSpPr>
          <p:spPr>
            <a:xfrm flipH="1">
              <a:off x="1776" y="0"/>
              <a:ext cx="384" cy="720"/>
            </a:xfrm>
            <a:prstGeom prst="line">
              <a:avLst/>
            </a:prstGeom>
            <a:ln w="38100" cap="flat" cmpd="sng">
              <a:solidFill>
                <a:schemeClr val="tx1"/>
              </a:solidFill>
              <a:prstDash val="solid"/>
              <a:round/>
              <a:headEnd type="none" w="med" len="med"/>
              <a:tailEnd type="none" w="med" len="med"/>
            </a:ln>
          </p:spPr>
        </p:sp>
        <p:sp>
          <p:nvSpPr>
            <p:cNvPr id="8206" name="直接连接符 8206"/>
            <p:cNvSpPr/>
            <p:nvPr/>
          </p:nvSpPr>
          <p:spPr>
            <a:xfrm>
              <a:off x="2496" y="0"/>
              <a:ext cx="432" cy="720"/>
            </a:xfrm>
            <a:prstGeom prst="line">
              <a:avLst/>
            </a:prstGeom>
            <a:ln w="38100" cap="flat" cmpd="sng">
              <a:solidFill>
                <a:schemeClr val="tx1"/>
              </a:solidFill>
              <a:prstDash val="solid"/>
              <a:round/>
              <a:headEnd type="none" w="med" len="med"/>
              <a:tailEnd type="none" w="med" len="med"/>
            </a:ln>
          </p:spPr>
        </p:sp>
      </p:grpSp>
      <p:sp>
        <p:nvSpPr>
          <p:cNvPr id="8207" name="文本框 8207"/>
          <p:cNvSpPr txBox="1"/>
          <p:nvPr/>
        </p:nvSpPr>
        <p:spPr>
          <a:xfrm>
            <a:off x="611188" y="5562600"/>
            <a:ext cx="7921625" cy="519113"/>
          </a:xfrm>
          <a:prstGeom prst="rect">
            <a:avLst/>
          </a:prstGeom>
          <a:noFill/>
          <a:ln w="9525">
            <a:noFill/>
          </a:ln>
        </p:spPr>
        <p:txBody>
          <a:bodyPr anchor="t">
            <a:spAutoFit/>
          </a:bodyPr>
          <a:p>
            <a:pPr algn="ctr">
              <a:spcBef>
                <a:spcPct val="50000"/>
              </a:spcBef>
            </a:pPr>
            <a:r>
              <a:rPr lang="en-US" altLang="x-none" dirty="0">
                <a:latin typeface="Times New Roman" panose="02020603050405020304" pitchFamily="2" charset="0"/>
                <a:ea typeface="宋体" panose="02010600030101010101" pitchFamily="2" charset="-122"/>
              </a:rPr>
              <a:t>Fig. </a:t>
            </a:r>
            <a:r>
              <a:rPr lang="en-US" altLang="x-none" u="sng" dirty="0">
                <a:latin typeface="Arial" panose="020B0604020202020204" pitchFamily="34" charset="0"/>
                <a:ea typeface="宋体" panose="02010600030101010101" pitchFamily="2" charset="-122"/>
              </a:rPr>
              <a:t>a composite attribute ‘student_name’</a:t>
            </a:r>
            <a:endParaRPr lang="en-US" altLang="x-none" u="sng" dirty="0">
              <a:latin typeface="Arial" panose="020B0604020202020204" pitchFamily="34" charset="0"/>
              <a:ea typeface="宋体" panose="02010600030101010101" pitchFamily="2" charset="-122"/>
            </a:endParaRPr>
          </a:p>
        </p:txBody>
      </p:sp>
      <p:sp>
        <p:nvSpPr>
          <p:cNvPr id="8208"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grpSp>
        <p:nvGrpSpPr>
          <p:cNvPr id="25620" name="组合 25619"/>
          <p:cNvGrpSpPr/>
          <p:nvPr/>
        </p:nvGrpSpPr>
        <p:grpSpPr>
          <a:xfrm>
            <a:off x="344488" y="2930525"/>
            <a:ext cx="1779587" cy="1257300"/>
            <a:chOff x="0" y="0"/>
            <a:chExt cx="2803" cy="1980"/>
          </a:xfrm>
        </p:grpSpPr>
        <p:sp>
          <p:nvSpPr>
            <p:cNvPr id="8210" name="文本框 25620"/>
            <p:cNvSpPr txBox="1"/>
            <p:nvPr/>
          </p:nvSpPr>
          <p:spPr>
            <a:xfrm>
              <a:off x="0" y="1082"/>
              <a:ext cx="2351" cy="898"/>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46990" rIns="90170" bIns="46990" anchor="t">
              <a:spAutoFit/>
            </a:bodyPr>
            <a:p>
              <a:pPr algn="ctr"/>
              <a:r>
                <a:rPr lang="zh-CN" altLang="en-US" sz="3000" dirty="0">
                  <a:solidFill>
                    <a:srgbClr val="FF0000"/>
                  </a:solidFill>
                  <a:latin typeface="Arial" panose="020B0604020202020204" pitchFamily="34" charset="0"/>
                  <a:ea typeface="宋体" panose="02010600030101010101" pitchFamily="2" charset="-122"/>
                </a:rPr>
                <a:t>Entity</a:t>
              </a:r>
              <a:endParaRPr lang="zh-CN" altLang="en-US" sz="3000" dirty="0">
                <a:solidFill>
                  <a:srgbClr val="FF0000"/>
                </a:solidFill>
                <a:latin typeface="Arial" panose="020B0604020202020204" pitchFamily="34" charset="0"/>
                <a:ea typeface="Times New Roman" panose="02020603050405020304" pitchFamily="2" charset="0"/>
              </a:endParaRPr>
            </a:p>
          </p:txBody>
        </p:sp>
        <p:sp>
          <p:nvSpPr>
            <p:cNvPr id="8211" name="箭头 3221"/>
            <p:cNvSpPr/>
            <p:nvPr/>
          </p:nvSpPr>
          <p:spPr>
            <a:xfrm flipV="1">
              <a:off x="2347" y="0"/>
              <a:ext cx="456" cy="1089"/>
            </a:xfrm>
            <a:prstGeom prst="line">
              <a:avLst/>
            </a:prstGeom>
            <a:ln w="1905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25623" name="组合 25622"/>
          <p:cNvGrpSpPr/>
          <p:nvPr/>
        </p:nvGrpSpPr>
        <p:grpSpPr>
          <a:xfrm>
            <a:off x="3924300" y="141288"/>
            <a:ext cx="4460875" cy="2208212"/>
            <a:chOff x="0" y="0"/>
            <a:chExt cx="7025" cy="3478"/>
          </a:xfrm>
        </p:grpSpPr>
        <p:sp>
          <p:nvSpPr>
            <p:cNvPr id="8213" name="文本框 25623"/>
            <p:cNvSpPr txBox="1"/>
            <p:nvPr/>
          </p:nvSpPr>
          <p:spPr>
            <a:xfrm>
              <a:off x="1995" y="0"/>
              <a:ext cx="5030" cy="1618"/>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46990" rIns="90170" bIns="46990" anchor="t">
              <a:spAutoFit/>
            </a:bodyPr>
            <a:p>
              <a:pPr algn="ctr"/>
              <a:r>
                <a:rPr lang="zh-CN" altLang="en-US" sz="3000" dirty="0">
                  <a:solidFill>
                    <a:srgbClr val="FF0000"/>
                  </a:solidFill>
                  <a:latin typeface="Arial" panose="020B0604020202020204" pitchFamily="34" charset="0"/>
                  <a:ea typeface="宋体" panose="02010600030101010101" pitchFamily="2" charset="-122"/>
                </a:rPr>
                <a:t>Attributes of 'Students'</a:t>
              </a:r>
              <a:endParaRPr lang="zh-CN" altLang="en-US" sz="3000" dirty="0">
                <a:solidFill>
                  <a:srgbClr val="FF0000"/>
                </a:solidFill>
                <a:latin typeface="Arial" panose="020B0604020202020204" pitchFamily="34" charset="0"/>
                <a:ea typeface="宋体" panose="02010600030101010101" pitchFamily="2" charset="-122"/>
              </a:endParaRPr>
            </a:p>
          </p:txBody>
        </p:sp>
        <p:sp>
          <p:nvSpPr>
            <p:cNvPr id="8214" name="箭头 3221"/>
            <p:cNvSpPr/>
            <p:nvPr/>
          </p:nvSpPr>
          <p:spPr>
            <a:xfrm flipH="1">
              <a:off x="3175" y="1664"/>
              <a:ext cx="338" cy="1815"/>
            </a:xfrm>
            <a:prstGeom prst="line">
              <a:avLst/>
            </a:prstGeom>
            <a:ln w="1905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8215" name="箭头 3221"/>
            <p:cNvSpPr/>
            <p:nvPr/>
          </p:nvSpPr>
          <p:spPr>
            <a:xfrm flipH="1">
              <a:off x="0" y="644"/>
              <a:ext cx="1926" cy="453"/>
            </a:xfrm>
            <a:prstGeom prst="line">
              <a:avLst/>
            </a:prstGeom>
            <a:ln w="1905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25627" name="组合 25626"/>
          <p:cNvGrpSpPr/>
          <p:nvPr/>
        </p:nvGrpSpPr>
        <p:grpSpPr>
          <a:xfrm>
            <a:off x="3844925" y="4725988"/>
            <a:ext cx="3463925" cy="1625600"/>
            <a:chOff x="0" y="0"/>
            <a:chExt cx="5456" cy="2560"/>
          </a:xfrm>
        </p:grpSpPr>
        <p:sp>
          <p:nvSpPr>
            <p:cNvPr id="8217" name="箭头 3221"/>
            <p:cNvSpPr/>
            <p:nvPr/>
          </p:nvSpPr>
          <p:spPr>
            <a:xfrm flipV="1">
              <a:off x="3980" y="0"/>
              <a:ext cx="1248" cy="907"/>
            </a:xfrm>
            <a:prstGeom prst="line">
              <a:avLst/>
            </a:prstGeom>
            <a:ln w="1905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8218" name="文本框 25628"/>
            <p:cNvSpPr txBox="1"/>
            <p:nvPr/>
          </p:nvSpPr>
          <p:spPr>
            <a:xfrm>
              <a:off x="0" y="942"/>
              <a:ext cx="5457" cy="1618"/>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46990" rIns="90170" bIns="46990" anchor="t">
              <a:spAutoFit/>
            </a:bodyPr>
            <a:p>
              <a:pPr algn="ctr"/>
              <a:r>
                <a:rPr lang="zh-CN" altLang="en-US" sz="3000" dirty="0">
                  <a:solidFill>
                    <a:srgbClr val="FF0000"/>
                  </a:solidFill>
                  <a:latin typeface="Arial" panose="020B0604020202020204" pitchFamily="34" charset="0"/>
                  <a:ea typeface="宋体" panose="02010600030101010101" pitchFamily="2" charset="-122"/>
                </a:rPr>
                <a:t>Attributes of 'student_name'</a:t>
              </a:r>
              <a:endParaRPr lang="zh-CN" altLang="en-US" sz="3000" dirty="0">
                <a:solidFill>
                  <a:srgbClr val="FF0000"/>
                </a:solidFill>
                <a:latin typeface="Arial" panose="020B0604020202020204" pitchFamily="34" charset="0"/>
                <a:ea typeface="Times New Roman" panose="02020603050405020304" pitchFamily="2" charset="0"/>
              </a:endParaRPr>
            </a:p>
          </p:txBody>
        </p:sp>
        <p:sp>
          <p:nvSpPr>
            <p:cNvPr id="8219" name="箭头 3221"/>
            <p:cNvSpPr/>
            <p:nvPr/>
          </p:nvSpPr>
          <p:spPr>
            <a:xfrm flipV="1">
              <a:off x="2373" y="0"/>
              <a:ext cx="20" cy="992"/>
            </a:xfrm>
            <a:prstGeom prst="line">
              <a:avLst/>
            </a:prstGeom>
            <a:ln w="2540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8220" name="箭头 3221"/>
            <p:cNvSpPr/>
            <p:nvPr/>
          </p:nvSpPr>
          <p:spPr>
            <a:xfrm flipH="1" flipV="1">
              <a:off x="239" y="0"/>
              <a:ext cx="866" cy="966"/>
            </a:xfrm>
            <a:prstGeom prst="line">
              <a:avLst/>
            </a:prstGeom>
            <a:ln w="1905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20"/>
                                        </p:tgtEl>
                                        <p:attrNameLst>
                                          <p:attrName>style.visibility</p:attrName>
                                        </p:attrNameLst>
                                      </p:cBhvr>
                                      <p:to>
                                        <p:strVal val="visible"/>
                                      </p:to>
                                    </p:set>
                                  </p:childTnLst>
                                  <p:subTnLst>
                                    <p:set>
                                      <p:cBhvr override="childStyle">
                                        <p:cTn dur="indefinite" fill="hold" display="0" masterRel="nextClick" afterEffect="1"/>
                                        <p:tgtEl>
                                          <p:spTgt spid="256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23"/>
                                        </p:tgtEl>
                                        <p:attrNameLst>
                                          <p:attrName>style.visibility</p:attrName>
                                        </p:attrNameLst>
                                      </p:cBhvr>
                                      <p:to>
                                        <p:strVal val="visible"/>
                                      </p:to>
                                    </p:set>
                                  </p:childTnLst>
                                  <p:subTnLst>
                                    <p:set>
                                      <p:cBhvr override="childStyle">
                                        <p:cTn dur="indefinite" fill="hold" display="0" masterRel="nextClick" afterEffect="1"/>
                                        <p:tgtEl>
                                          <p:spTgt spid="2562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27"/>
                                        </p:tgtEl>
                                        <p:attrNameLst>
                                          <p:attrName>style.visibility</p:attrName>
                                        </p:attrNameLst>
                                      </p:cBhvr>
                                      <p:to>
                                        <p:strVal val="visible"/>
                                      </p:to>
                                    </p:set>
                                  </p:childTnLst>
                                  <p:subTnLst>
                                    <p:set>
                                      <p:cBhvr override="childStyle">
                                        <p:cTn dur="indefinite" fill="hold" display="0" masterRel="nextClick" afterEffect="1"/>
                                        <p:tgtEl>
                                          <p:spTgt spid="256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文本框 9217"/>
          <p:cNvSpPr txBox="1"/>
          <p:nvPr/>
        </p:nvSpPr>
        <p:spPr>
          <a:xfrm>
            <a:off x="254000" y="2219325"/>
            <a:ext cx="2133600" cy="557213"/>
          </a:xfrm>
          <a:prstGeom prst="rect">
            <a:avLst/>
          </a:prstGeom>
          <a:noFill/>
          <a:ln w="3810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dirty="0">
                <a:solidFill>
                  <a:schemeClr val="tx1"/>
                </a:solidFill>
                <a:latin typeface="Arial" panose="020B0604020202020204" pitchFamily="34" charset="0"/>
                <a:ea typeface="宋体" panose="02010600030101010101" pitchFamily="2" charset="-122"/>
              </a:rPr>
              <a:t>Employees</a:t>
            </a:r>
            <a:endParaRPr lang="en-US" altLang="x-none" dirty="0">
              <a:solidFill>
                <a:schemeClr val="tx1"/>
              </a:solidFill>
              <a:latin typeface="Arial" panose="020B0604020202020204" pitchFamily="34" charset="0"/>
              <a:ea typeface="宋体" panose="02010600030101010101" pitchFamily="2" charset="-122"/>
            </a:endParaRPr>
          </a:p>
        </p:txBody>
      </p:sp>
      <p:grpSp>
        <p:nvGrpSpPr>
          <p:cNvPr id="9218" name="组合 9218"/>
          <p:cNvGrpSpPr/>
          <p:nvPr/>
        </p:nvGrpSpPr>
        <p:grpSpPr>
          <a:xfrm>
            <a:off x="558800" y="466725"/>
            <a:ext cx="5638800" cy="2362200"/>
            <a:chOff x="0" y="0"/>
            <a:chExt cx="3552" cy="1488"/>
          </a:xfrm>
        </p:grpSpPr>
        <p:sp>
          <p:nvSpPr>
            <p:cNvPr id="9219" name="椭圆 9219"/>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eid</a:t>
              </a:r>
              <a:endParaRPr lang="en-US" altLang="x-none" dirty="0">
                <a:solidFill>
                  <a:schemeClr val="tx1"/>
                </a:solidFill>
                <a:latin typeface="Arial" panose="020B0604020202020204" pitchFamily="34" charset="0"/>
                <a:ea typeface="宋体" panose="02010600030101010101" pitchFamily="2" charset="-122"/>
              </a:endParaRPr>
            </a:p>
          </p:txBody>
        </p:sp>
        <p:sp>
          <p:nvSpPr>
            <p:cNvPr id="9220" name="椭圆 9220"/>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emp_address</a:t>
              </a:r>
              <a:endParaRPr lang="en-US" altLang="x-none" dirty="0">
                <a:solidFill>
                  <a:schemeClr val="tx1"/>
                </a:solidFill>
                <a:latin typeface="Arial" panose="020B0604020202020204" pitchFamily="34" charset="0"/>
                <a:ea typeface="宋体" panose="02010600030101010101" pitchFamily="2" charset="-122"/>
              </a:endParaRPr>
            </a:p>
          </p:txBody>
        </p:sp>
      </p:grpSp>
      <p:grpSp>
        <p:nvGrpSpPr>
          <p:cNvPr id="9221" name="组合 9221"/>
          <p:cNvGrpSpPr/>
          <p:nvPr/>
        </p:nvGrpSpPr>
        <p:grpSpPr>
          <a:xfrm>
            <a:off x="1397000" y="1076325"/>
            <a:ext cx="1905000" cy="1371600"/>
            <a:chOff x="0" y="0"/>
            <a:chExt cx="1200" cy="864"/>
          </a:xfrm>
        </p:grpSpPr>
        <p:sp>
          <p:nvSpPr>
            <p:cNvPr id="9222" name="直接连接符 9222"/>
            <p:cNvSpPr/>
            <p:nvPr/>
          </p:nvSpPr>
          <p:spPr>
            <a:xfrm>
              <a:off x="0" y="0"/>
              <a:ext cx="0" cy="720"/>
            </a:xfrm>
            <a:prstGeom prst="line">
              <a:avLst/>
            </a:prstGeom>
            <a:ln w="38100" cap="flat" cmpd="sng">
              <a:solidFill>
                <a:schemeClr val="tx1"/>
              </a:solidFill>
              <a:prstDash val="solid"/>
              <a:round/>
              <a:headEnd type="none" w="med" len="med"/>
              <a:tailEnd type="none" w="med" len="med"/>
            </a:ln>
          </p:spPr>
        </p:sp>
        <p:sp>
          <p:nvSpPr>
            <p:cNvPr id="9223" name="直接连接符 9223"/>
            <p:cNvSpPr/>
            <p:nvPr/>
          </p:nvSpPr>
          <p:spPr>
            <a:xfrm flipH="1">
              <a:off x="624" y="864"/>
              <a:ext cx="576" cy="0"/>
            </a:xfrm>
            <a:prstGeom prst="line">
              <a:avLst/>
            </a:prstGeom>
            <a:ln w="38100" cap="flat" cmpd="sng">
              <a:solidFill>
                <a:schemeClr val="tx1"/>
              </a:solidFill>
              <a:prstDash val="solid"/>
              <a:round/>
              <a:headEnd type="none" w="med" len="med"/>
              <a:tailEnd type="none" w="med" len="med"/>
            </a:ln>
          </p:spPr>
        </p:sp>
      </p:grpSp>
      <p:grpSp>
        <p:nvGrpSpPr>
          <p:cNvPr id="9224" name="组合 9224"/>
          <p:cNvGrpSpPr/>
          <p:nvPr/>
        </p:nvGrpSpPr>
        <p:grpSpPr>
          <a:xfrm>
            <a:off x="406400" y="2828925"/>
            <a:ext cx="6629400" cy="1752600"/>
            <a:chOff x="0" y="0"/>
            <a:chExt cx="4176" cy="1104"/>
          </a:xfrm>
        </p:grpSpPr>
        <p:sp>
          <p:nvSpPr>
            <p:cNvPr id="9225" name="椭圆 9225"/>
            <p:cNvSpPr/>
            <p:nvPr/>
          </p:nvSpPr>
          <p:spPr>
            <a:xfrm>
              <a:off x="0" y="720"/>
              <a:ext cx="1488"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staddress</a:t>
              </a:r>
              <a:endParaRPr lang="en-US" altLang="x-none" dirty="0">
                <a:solidFill>
                  <a:schemeClr val="tx1"/>
                </a:solidFill>
                <a:latin typeface="Arial" panose="020B0604020202020204" pitchFamily="34" charset="0"/>
                <a:ea typeface="宋体" panose="02010600030101010101" pitchFamily="2" charset="-122"/>
              </a:endParaRPr>
            </a:p>
          </p:txBody>
        </p:sp>
        <p:sp>
          <p:nvSpPr>
            <p:cNvPr id="9226" name="椭圆 9226"/>
            <p:cNvSpPr/>
            <p:nvPr/>
          </p:nvSpPr>
          <p:spPr>
            <a:xfrm>
              <a:off x="1632" y="72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city</a:t>
              </a:r>
              <a:endParaRPr lang="en-US" altLang="x-none" dirty="0">
                <a:solidFill>
                  <a:schemeClr val="tx1"/>
                </a:solidFill>
                <a:latin typeface="Arial" panose="020B0604020202020204" pitchFamily="34" charset="0"/>
                <a:ea typeface="宋体" panose="02010600030101010101" pitchFamily="2" charset="-122"/>
              </a:endParaRPr>
            </a:p>
          </p:txBody>
        </p:sp>
        <p:sp>
          <p:nvSpPr>
            <p:cNvPr id="9227" name="椭圆 9227"/>
            <p:cNvSpPr/>
            <p:nvPr/>
          </p:nvSpPr>
          <p:spPr>
            <a:xfrm>
              <a:off x="2928" y="720"/>
              <a:ext cx="1248"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state</a:t>
              </a:r>
              <a:endParaRPr lang="en-US" altLang="x-none" dirty="0">
                <a:solidFill>
                  <a:schemeClr val="tx1"/>
                </a:solidFill>
                <a:latin typeface="Arial" panose="020B0604020202020204" pitchFamily="34" charset="0"/>
                <a:ea typeface="宋体" panose="02010600030101010101" pitchFamily="2" charset="-122"/>
              </a:endParaRPr>
            </a:p>
          </p:txBody>
        </p:sp>
        <p:sp>
          <p:nvSpPr>
            <p:cNvPr id="9228" name="直接连接符 9228"/>
            <p:cNvSpPr/>
            <p:nvPr/>
          </p:nvSpPr>
          <p:spPr>
            <a:xfrm flipH="1">
              <a:off x="1296" y="0"/>
              <a:ext cx="1008" cy="768"/>
            </a:xfrm>
            <a:prstGeom prst="line">
              <a:avLst/>
            </a:prstGeom>
            <a:ln w="38100" cap="flat" cmpd="sng">
              <a:solidFill>
                <a:schemeClr val="tx1"/>
              </a:solidFill>
              <a:prstDash val="solid"/>
              <a:round/>
              <a:headEnd type="none" w="med" len="med"/>
              <a:tailEnd type="none" w="med" len="med"/>
            </a:ln>
          </p:spPr>
        </p:sp>
        <p:sp>
          <p:nvSpPr>
            <p:cNvPr id="9229" name="直接连接符 9229"/>
            <p:cNvSpPr/>
            <p:nvPr/>
          </p:nvSpPr>
          <p:spPr>
            <a:xfrm flipH="1">
              <a:off x="2208" y="0"/>
              <a:ext cx="384" cy="720"/>
            </a:xfrm>
            <a:prstGeom prst="line">
              <a:avLst/>
            </a:prstGeom>
            <a:ln w="38100" cap="flat" cmpd="sng">
              <a:solidFill>
                <a:schemeClr val="tx1"/>
              </a:solidFill>
              <a:prstDash val="solid"/>
              <a:round/>
              <a:headEnd type="none" w="med" len="med"/>
              <a:tailEnd type="none" w="med" len="med"/>
            </a:ln>
          </p:spPr>
        </p:sp>
        <p:sp>
          <p:nvSpPr>
            <p:cNvPr id="9230" name="直接连接符 9230"/>
            <p:cNvSpPr/>
            <p:nvPr/>
          </p:nvSpPr>
          <p:spPr>
            <a:xfrm>
              <a:off x="2928" y="0"/>
              <a:ext cx="432" cy="720"/>
            </a:xfrm>
            <a:prstGeom prst="line">
              <a:avLst/>
            </a:prstGeom>
            <a:ln w="38100" cap="flat" cmpd="sng">
              <a:solidFill>
                <a:schemeClr val="tx1"/>
              </a:solidFill>
              <a:prstDash val="solid"/>
              <a:round/>
              <a:headEnd type="none" w="med" len="med"/>
              <a:tailEnd type="none" w="med" len="med"/>
            </a:ln>
          </p:spPr>
        </p:sp>
      </p:grpSp>
      <p:sp>
        <p:nvSpPr>
          <p:cNvPr id="9231" name="文本框 9231"/>
          <p:cNvSpPr txBox="1"/>
          <p:nvPr/>
        </p:nvSpPr>
        <p:spPr>
          <a:xfrm>
            <a:off x="877888" y="5875338"/>
            <a:ext cx="6934200" cy="519112"/>
          </a:xfrm>
          <a:prstGeom prst="rect">
            <a:avLst/>
          </a:prstGeom>
          <a:noFill/>
          <a:ln w="9525">
            <a:noFill/>
          </a:ln>
        </p:spPr>
        <p:txBody>
          <a:bodyPr anchor="t">
            <a:spAutoFit/>
          </a:bodyPr>
          <a:p>
            <a:pPr algn="ctr">
              <a:spcBef>
                <a:spcPct val="50000"/>
              </a:spcBef>
            </a:pPr>
            <a:r>
              <a:rPr lang="en-US" altLang="x-none" dirty="0">
                <a:latin typeface="Times New Roman" panose="02020603050405020304" pitchFamily="2" charset="0"/>
                <a:ea typeface="宋体" panose="02010600030101010101" pitchFamily="2" charset="-122"/>
              </a:rPr>
              <a:t>Fig. </a:t>
            </a:r>
            <a:r>
              <a:rPr lang="en-US" altLang="x-none" u="sng" dirty="0">
                <a:latin typeface="Arial" panose="020B0604020202020204" pitchFamily="34" charset="0"/>
                <a:ea typeface="宋体" panose="02010600030101010101" pitchFamily="2" charset="-122"/>
              </a:rPr>
              <a:t>a multi-valued attribute ‘hobbies’</a:t>
            </a:r>
            <a:endParaRPr lang="en-US" altLang="x-none" u="sng" dirty="0">
              <a:latin typeface="Arial" panose="020B0604020202020204" pitchFamily="34" charset="0"/>
              <a:ea typeface="宋体" panose="02010600030101010101" pitchFamily="2" charset="-122"/>
            </a:endParaRPr>
          </a:p>
        </p:txBody>
      </p:sp>
      <p:grpSp>
        <p:nvGrpSpPr>
          <p:cNvPr id="9232" name="组合 9232"/>
          <p:cNvGrpSpPr/>
          <p:nvPr/>
        </p:nvGrpSpPr>
        <p:grpSpPr>
          <a:xfrm>
            <a:off x="2159000" y="466725"/>
            <a:ext cx="3505200" cy="1828800"/>
            <a:chOff x="0" y="0"/>
            <a:chExt cx="2208" cy="1152"/>
          </a:xfrm>
        </p:grpSpPr>
        <p:sp>
          <p:nvSpPr>
            <p:cNvPr id="9233" name="椭圆 9233"/>
            <p:cNvSpPr/>
            <p:nvPr/>
          </p:nvSpPr>
          <p:spPr>
            <a:xfrm>
              <a:off x="1008" y="0"/>
              <a:ext cx="1200"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solidFill>
                    <a:schemeClr val="tx1"/>
                  </a:solidFill>
                  <a:latin typeface="Arial" panose="020B0604020202020204" pitchFamily="34" charset="0"/>
                  <a:ea typeface="宋体" panose="02010600030101010101" pitchFamily="2" charset="-122"/>
                </a:rPr>
                <a:t>hobbies</a:t>
              </a:r>
              <a:endParaRPr lang="en-US" altLang="x-none" dirty="0">
                <a:solidFill>
                  <a:schemeClr val="tx1"/>
                </a:solidFill>
                <a:latin typeface="Arial" panose="020B0604020202020204" pitchFamily="34" charset="0"/>
                <a:ea typeface="宋体" panose="02010600030101010101" pitchFamily="2" charset="-122"/>
              </a:endParaRPr>
            </a:p>
          </p:txBody>
        </p:sp>
        <p:sp>
          <p:nvSpPr>
            <p:cNvPr id="9234" name="直接连接符 9234"/>
            <p:cNvSpPr/>
            <p:nvPr/>
          </p:nvSpPr>
          <p:spPr>
            <a:xfrm flipH="1">
              <a:off x="0" y="240"/>
              <a:ext cx="1008" cy="864"/>
            </a:xfrm>
            <a:prstGeom prst="line">
              <a:avLst/>
            </a:prstGeom>
            <a:ln w="38100" cap="flat" cmpd="sng">
              <a:solidFill>
                <a:srgbClr val="FF0000"/>
              </a:solidFill>
              <a:prstDash val="solid"/>
              <a:round/>
              <a:headEnd type="none" w="med" len="med"/>
              <a:tailEnd type="none" w="med" len="med"/>
            </a:ln>
          </p:spPr>
        </p:sp>
        <p:sp>
          <p:nvSpPr>
            <p:cNvPr id="9235" name="直接连接符 9235"/>
            <p:cNvSpPr/>
            <p:nvPr/>
          </p:nvSpPr>
          <p:spPr>
            <a:xfrm flipH="1">
              <a:off x="96" y="288"/>
              <a:ext cx="1008" cy="864"/>
            </a:xfrm>
            <a:prstGeom prst="line">
              <a:avLst/>
            </a:prstGeom>
            <a:ln w="38100" cap="flat" cmpd="sng">
              <a:solidFill>
                <a:srgbClr val="FF0000"/>
              </a:solidFill>
              <a:prstDash val="solid"/>
              <a:round/>
              <a:headEnd type="none" w="med" len="med"/>
              <a:tailEnd type="none" w="med" len="med"/>
            </a:ln>
          </p:spPr>
        </p:sp>
      </p:grpSp>
      <p:sp>
        <p:nvSpPr>
          <p:cNvPr id="9236"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grpSp>
        <p:nvGrpSpPr>
          <p:cNvPr id="26650" name="组合 26649"/>
          <p:cNvGrpSpPr/>
          <p:nvPr/>
        </p:nvGrpSpPr>
        <p:grpSpPr>
          <a:xfrm>
            <a:off x="3378200" y="114300"/>
            <a:ext cx="5689600" cy="1922463"/>
            <a:chOff x="-560" y="-2150"/>
            <a:chExt cx="8962" cy="3027"/>
          </a:xfrm>
        </p:grpSpPr>
        <p:sp>
          <p:nvSpPr>
            <p:cNvPr id="9239" name="文本框 26650"/>
            <p:cNvSpPr txBox="1"/>
            <p:nvPr/>
          </p:nvSpPr>
          <p:spPr>
            <a:xfrm>
              <a:off x="3454" y="-2150"/>
              <a:ext cx="4948" cy="3027"/>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46990" rIns="90170" bIns="46990" anchor="t">
              <a:spAutoFit/>
            </a:bodyPr>
            <a:p>
              <a:r>
                <a:rPr lang="zh-CN" altLang="en-US" sz="2400" dirty="0">
                  <a:solidFill>
                    <a:srgbClr val="FF0000"/>
                  </a:solidFill>
                  <a:latin typeface="Arial" panose="020B0604020202020204" pitchFamily="34" charset="0"/>
                  <a:ea typeface="宋体" panose="02010600030101010101" pitchFamily="2" charset="-122"/>
                </a:rPr>
                <a:t>'hobbies' is a </a:t>
              </a:r>
              <a:r>
                <a:rPr lang="en-US" altLang="x-none" sz="2400" dirty="0">
                  <a:solidFill>
                    <a:srgbClr val="FF0000"/>
                  </a:solidFill>
                  <a:latin typeface="Arial" panose="020B0604020202020204" pitchFamily="34" charset="0"/>
                  <a:ea typeface="宋体" panose="02010600030101010101" pitchFamily="2" charset="-122"/>
                </a:rPr>
                <a:t>multi-valued</a:t>
              </a:r>
              <a:r>
                <a:rPr lang="zh-CN" altLang="en-US" sz="2400" dirty="0">
                  <a:solidFill>
                    <a:srgbClr val="FF0000"/>
                  </a:solidFill>
                  <a:latin typeface="Arial" panose="020B0604020202020204" pitchFamily="34" charset="0"/>
                  <a:ea typeface="宋体" panose="02010600030101010101" pitchFamily="2" charset="-122"/>
                </a:rPr>
                <a:t> attribute, and others are single-valued attributes</a:t>
              </a:r>
              <a:endParaRPr lang="zh-CN" altLang="en-US" sz="2400" dirty="0">
                <a:solidFill>
                  <a:srgbClr val="FF0000"/>
                </a:solidFill>
                <a:latin typeface="Arial" panose="020B0604020202020204" pitchFamily="34" charset="0"/>
                <a:ea typeface="Times New Roman" panose="02020603050405020304" pitchFamily="2" charset="0"/>
              </a:endParaRPr>
            </a:p>
          </p:txBody>
        </p:sp>
        <p:sp>
          <p:nvSpPr>
            <p:cNvPr id="9240" name="箭头 3242"/>
            <p:cNvSpPr/>
            <p:nvPr/>
          </p:nvSpPr>
          <p:spPr>
            <a:xfrm flipH="1" flipV="1">
              <a:off x="-560" y="2"/>
              <a:ext cx="4014" cy="525"/>
            </a:xfrm>
            <a:prstGeom prst="line">
              <a:avLst/>
            </a:prstGeom>
            <a:ln w="25400" cap="flat" cmpd="sng">
              <a:solidFill>
                <a:srgbClr val="FF0000"/>
              </a:solidFill>
              <a:prstDash val="solid"/>
              <a:round/>
              <a:headEnd type="none" w="med" len="med"/>
              <a:tailEnd type="triangle"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50"/>
                                        </p:tgtEl>
                                        <p:attrNameLst>
                                          <p:attrName>style.visibility</p:attrName>
                                        </p:attrNameLst>
                                      </p:cBhvr>
                                      <p:to>
                                        <p:strVal val="visible"/>
                                      </p:to>
                                    </p:set>
                                    <p:animEffect transition="in" filter="blinds(horizontal)">
                                      <p:cBhvr>
                                        <p:cTn id="7" dur="1000"/>
                                        <p:tgtEl>
                                          <p:spTgt spid="26650"/>
                                        </p:tgtEl>
                                      </p:cBhvr>
                                    </p:animEffect>
                                  </p:childTnLst>
                                  <p:subTnLst>
                                    <p:set>
                                      <p:cBhvr override="childStyle">
                                        <p:cTn dur="indefinite" fill="hold" display="0" masterRel="nextClick" afterEffect="1"/>
                                        <p:tgtEl>
                                          <p:spTgt spid="266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x-none" dirty="0">
                <a:ea typeface="宋体" panose="02010600030101010101" pitchFamily="2" charset="-122"/>
                <a:sym typeface="+mn-ea"/>
              </a:rPr>
              <a:t>Cardinality (</a:t>
            </a:r>
            <a:r>
              <a:rPr lang="zh-CN" altLang="x-none" dirty="0">
                <a:ea typeface="宋体" panose="02010600030101010101" pitchFamily="2" charset="-122"/>
                <a:sym typeface="+mn-ea"/>
              </a:rPr>
              <a:t>基数</a:t>
            </a:r>
            <a:r>
              <a:rPr lang="en-US" altLang="zh-CN" dirty="0">
                <a:ea typeface="宋体" panose="02010600030101010101" pitchFamily="2" charset="-122"/>
                <a:sym typeface="+mn-ea"/>
              </a:rPr>
              <a:t>)</a:t>
            </a:r>
            <a:endParaRPr lang="en-US" altLang="zh-CN" dirty="0">
              <a:ea typeface="宋体" panose="02010600030101010101" pitchFamily="2" charset="-122"/>
              <a:sym typeface="+mn-ea"/>
            </a:endParaRPr>
          </a:p>
        </p:txBody>
      </p:sp>
      <p:sp>
        <p:nvSpPr>
          <p:cNvPr id="3" name="文本占位符 2"/>
          <p:cNvSpPr>
            <a:spLocks noGrp="1"/>
          </p:cNvSpPr>
          <p:nvPr>
            <p:ph type="body" orient="vert" idx="1"/>
          </p:nvPr>
        </p:nvSpPr>
        <p:spPr/>
        <p:txBody>
          <a:bodyPr vert="horz"/>
          <a:p>
            <a:r>
              <a:rPr lang="zh-CN" altLang="zh-CN"/>
              <a:t>数据模型中的</a:t>
            </a:r>
            <a:r>
              <a:rPr lang="en-US" altLang="x-none" dirty="0">
                <a:ea typeface="宋体" panose="02010600030101010101" pitchFamily="2" charset="-122"/>
                <a:sym typeface="+mn-ea"/>
              </a:rPr>
              <a:t>Cardinality</a:t>
            </a:r>
            <a:r>
              <a:rPr lang="zh-CN" altLang="en-US" dirty="0">
                <a:ea typeface="宋体" panose="02010600030101010101" pitchFamily="2" charset="-122"/>
                <a:sym typeface="+mn-ea"/>
              </a:rPr>
              <a:t>，是用来描述某个方面的数量特征的</a:t>
            </a:r>
            <a:endParaRPr lang="zh-CN" altLang="en-US" dirty="0">
              <a:ea typeface="宋体" panose="02010600030101010101" pitchFamily="2" charset="-122"/>
              <a:sym typeface="+mn-ea"/>
            </a:endParaRPr>
          </a:p>
          <a:p>
            <a:endParaRPr lang="zh-CN" altLang="en-US" dirty="0">
              <a:ea typeface="宋体" panose="02010600030101010101" pitchFamily="2" charset="-122"/>
              <a:sym typeface="+mn-ea"/>
            </a:endParaRPr>
          </a:p>
          <a:p>
            <a:r>
              <a:rPr lang="en-US" altLang="x-none" dirty="0">
                <a:ea typeface="宋体" panose="02010600030101010101" pitchFamily="2" charset="-122"/>
                <a:sym typeface="+mn-ea"/>
              </a:rPr>
              <a:t>Cardinality </a:t>
            </a:r>
            <a:r>
              <a:rPr lang="en-US" altLang="zh-CN" dirty="0">
                <a:ea typeface="宋体" panose="02010600030101010101" pitchFamily="2" charset="-122"/>
                <a:sym typeface="+mn-ea"/>
              </a:rPr>
              <a:t>of Attribute</a:t>
            </a:r>
            <a:endParaRPr lang="en-US" altLang="zh-CN" dirty="0">
              <a:ea typeface="宋体" panose="02010600030101010101" pitchFamily="2" charset="-122"/>
              <a:sym typeface="+mn-ea"/>
            </a:endParaRPr>
          </a:p>
          <a:p>
            <a:pPr lvl="1"/>
            <a:r>
              <a:rPr lang="zh-CN" altLang="zh-CN" dirty="0">
                <a:ea typeface="宋体" panose="02010600030101010101" pitchFamily="2" charset="-122"/>
                <a:sym typeface="+mn-ea"/>
              </a:rPr>
              <a:t>属性的基数：单个实体在某个属性上可以取值的数量特征</a:t>
            </a:r>
            <a:endParaRPr lang="zh-CN" altLang="zh-CN" dirty="0">
              <a:ea typeface="宋体" panose="02010600030101010101" pitchFamily="2" charset="-122"/>
              <a:sym typeface="+mn-ea"/>
            </a:endParaRPr>
          </a:p>
          <a:p>
            <a:pPr lvl="1"/>
            <a:endParaRPr lang="zh-CN" altLang="zh-CN" dirty="0">
              <a:ea typeface="宋体" panose="02010600030101010101" pitchFamily="2" charset="-122"/>
              <a:sym typeface="+mn-ea"/>
            </a:endParaRPr>
          </a:p>
          <a:p>
            <a:r>
              <a:rPr lang="en-US" altLang="x-none" dirty="0">
                <a:ea typeface="宋体" panose="02010600030101010101" pitchFamily="2" charset="-122"/>
                <a:sym typeface="+mn-ea"/>
              </a:rPr>
              <a:t>Cardinality of Entity Participation in a Relationship</a:t>
            </a:r>
            <a:endParaRPr lang="en-US" altLang="x-none" dirty="0">
              <a:ea typeface="宋体" panose="02010600030101010101" pitchFamily="2" charset="-122"/>
              <a:sym typeface="+mn-ea"/>
            </a:endParaRPr>
          </a:p>
          <a:p>
            <a:pPr lvl="1"/>
            <a:r>
              <a:rPr lang="zh-CN" altLang="en-US" dirty="0">
                <a:ea typeface="宋体" panose="02010600030101010101" pitchFamily="2" charset="-122"/>
                <a:sym typeface="+mn-ea"/>
              </a:rPr>
              <a:t>一个实体在一个联系中的参与基数</a:t>
            </a:r>
            <a:endParaRPr lang="zh-CN" altLang="en-US" dirty="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blinds(horizontal)">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0241"/>
          <p:cNvSpPr>
            <a:spLocks noGrp="1"/>
          </p:cNvSpPr>
          <p:nvPr>
            <p:ph type="title"/>
          </p:nvPr>
        </p:nvSpPr>
        <p:spPr/>
        <p:txBody>
          <a:bodyPr anchor="ctr"/>
          <a:p>
            <a:r>
              <a:rPr lang="en-US" altLang="x-none" dirty="0">
                <a:ea typeface="宋体" panose="02010600030101010101" pitchFamily="2" charset="-122"/>
                <a:sym typeface="+mn-ea"/>
              </a:rPr>
              <a:t>Cardinality of Attributes: </a:t>
            </a:r>
            <a:r>
              <a:rPr lang="en-US" altLang="x-none" dirty="0">
                <a:solidFill>
                  <a:srgbClr val="FF0000"/>
                </a:solidFill>
                <a:ea typeface="宋体" panose="02010600030101010101" pitchFamily="2" charset="-122"/>
                <a:sym typeface="+mn-ea"/>
              </a:rPr>
              <a:t>(x, y)</a:t>
            </a:r>
            <a:endParaRPr lang="en-US" altLang="x-none" dirty="0">
              <a:solidFill>
                <a:srgbClr val="FF0000"/>
              </a:solidFill>
              <a:ea typeface="宋体" panose="02010600030101010101" pitchFamily="2" charset="-122"/>
              <a:sym typeface="+mn-ea"/>
            </a:endParaRPr>
          </a:p>
        </p:txBody>
      </p:sp>
      <p:sp>
        <p:nvSpPr>
          <p:cNvPr id="10242" name="文本占位符 10242"/>
          <p:cNvSpPr>
            <a:spLocks noGrp="1"/>
          </p:cNvSpPr>
          <p:nvPr>
            <p:ph idx="1"/>
          </p:nvPr>
        </p:nvSpPr>
        <p:spPr/>
        <p:txBody>
          <a:bodyPr anchor="t"/>
          <a:p>
            <a:r>
              <a:rPr lang="en-US" altLang="x-none" dirty="0">
                <a:ea typeface="宋体" panose="02010600030101010101" pitchFamily="2" charset="-122"/>
              </a:rPr>
              <a:t>x  </a:t>
            </a:r>
            <a:r>
              <a:rPr lang="zh-CN" altLang="en-US" dirty="0">
                <a:ea typeface="宋体" panose="02010600030101010101" pitchFamily="2" charset="-122"/>
              </a:rPr>
              <a:t>是属性值的最小基数</a:t>
            </a:r>
            <a:endParaRPr lang="zh-CN" altLang="en-US" dirty="0">
              <a:ea typeface="宋体" panose="02010600030101010101" pitchFamily="2" charset="-122"/>
            </a:endParaRPr>
          </a:p>
          <a:p>
            <a:pPr lvl="1"/>
            <a:r>
              <a:rPr lang="en-US" altLang="zh-CN" dirty="0">
                <a:ea typeface="宋体" panose="02010600030101010101" pitchFamily="2" charset="-122"/>
              </a:rPr>
              <a:t>x=0 </a:t>
            </a:r>
            <a:r>
              <a:rPr lang="zh-CN" altLang="zh-CN" dirty="0">
                <a:ea typeface="宋体" panose="02010600030101010101" pitchFamily="2" charset="-122"/>
              </a:rPr>
              <a:t>表示允许某些实体在该属性上没有值</a:t>
            </a:r>
            <a:endParaRPr lang="en-US" altLang="x-none" dirty="0">
              <a:ea typeface="宋体" panose="02010600030101010101" pitchFamily="2" charset="-122"/>
            </a:endParaRPr>
          </a:p>
          <a:p>
            <a:pPr lvl="1"/>
            <a:r>
              <a:rPr lang="en-US" altLang="x-none" dirty="0">
                <a:ea typeface="宋体" panose="02010600030101010101" pitchFamily="2" charset="-122"/>
              </a:rPr>
              <a:t>x=1 </a:t>
            </a:r>
            <a:r>
              <a:rPr lang="zh-CN" altLang="en-US" dirty="0">
                <a:ea typeface="宋体" panose="02010600030101010101" pitchFamily="2" charset="-122"/>
              </a:rPr>
              <a:t>表示每</a:t>
            </a:r>
            <a:r>
              <a:rPr lang="zh-CN" altLang="zh-CN" dirty="0">
                <a:ea typeface="宋体" panose="02010600030101010101" pitchFamily="2" charset="-122"/>
                <a:sym typeface="+mn-ea"/>
              </a:rPr>
              <a:t>一个实体在</a:t>
            </a:r>
            <a:r>
              <a:rPr lang="zh-CN" altLang="en-US" dirty="0">
                <a:ea typeface="宋体" panose="02010600030101010101" pitchFamily="2" charset="-122"/>
              </a:rPr>
              <a:t>该属性上都必须有值</a:t>
            </a:r>
            <a:endParaRPr lang="zh-CN" altLang="en-US" dirty="0">
              <a:ea typeface="宋体" panose="02010600030101010101" pitchFamily="2" charset="-122"/>
            </a:endParaRPr>
          </a:p>
          <a:p>
            <a:pPr lvl="1"/>
            <a:endParaRPr lang="zh-CN" altLang="en-US" dirty="0">
              <a:ea typeface="宋体" panose="02010600030101010101" pitchFamily="2" charset="-122"/>
            </a:endParaRPr>
          </a:p>
          <a:p>
            <a:pPr lvl="0"/>
            <a:r>
              <a:rPr lang="en-US" altLang="zh-CN" dirty="0">
                <a:ea typeface="宋体" panose="02010600030101010101" pitchFamily="2" charset="-122"/>
              </a:rPr>
              <a:t>y </a:t>
            </a:r>
            <a:r>
              <a:rPr lang="zh-CN" altLang="en-US" dirty="0">
                <a:ea typeface="宋体" panose="02010600030101010101" pitchFamily="2" charset="-122"/>
              </a:rPr>
              <a:t>是属性值的最大基数</a:t>
            </a:r>
            <a:endParaRPr lang="zh-CN" altLang="en-US" dirty="0">
              <a:ea typeface="宋体" panose="02010600030101010101" pitchFamily="2" charset="-122"/>
            </a:endParaRPr>
          </a:p>
          <a:p>
            <a:pPr lvl="1"/>
            <a:r>
              <a:rPr lang="en-US" altLang="x-none" dirty="0">
                <a:ea typeface="宋体" panose="02010600030101010101" pitchFamily="2" charset="-122"/>
              </a:rPr>
              <a:t>y=1 </a:t>
            </a:r>
            <a:r>
              <a:rPr lang="zh-CN" altLang="x-none" dirty="0">
                <a:ea typeface="宋体" panose="02010600030101010101" pitchFamily="2" charset="-122"/>
              </a:rPr>
              <a:t>表示每一个实体在该属性上最多只能有一个值</a:t>
            </a:r>
            <a:endParaRPr lang="en-US" altLang="x-none" dirty="0">
              <a:ea typeface="宋体" panose="02010600030101010101" pitchFamily="2" charset="-122"/>
            </a:endParaRPr>
          </a:p>
          <a:p>
            <a:pPr lvl="1"/>
            <a:r>
              <a:rPr lang="en-US" altLang="x-none" dirty="0">
                <a:ea typeface="宋体" panose="02010600030101010101" pitchFamily="2" charset="-122"/>
                <a:sym typeface="+mn-ea"/>
              </a:rPr>
              <a:t>y=N </a:t>
            </a:r>
            <a:r>
              <a:rPr lang="zh-CN" altLang="x-none" dirty="0">
                <a:ea typeface="宋体" panose="02010600030101010101" pitchFamily="2" charset="-122"/>
                <a:sym typeface="+mn-ea"/>
              </a:rPr>
              <a:t>表示允许某些实体在该属性上可以有多个值</a:t>
            </a:r>
            <a:endParaRPr lang="en-US" altLang="x-none" dirty="0">
              <a:ea typeface="宋体" panose="02010600030101010101" pitchFamily="2" charset="-122"/>
            </a:endParaRPr>
          </a:p>
        </p:txBody>
      </p:sp>
      <p:sp>
        <p:nvSpPr>
          <p:cNvPr id="10243"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1265"/>
          <p:cNvSpPr>
            <a:spLocks noGrp="1"/>
          </p:cNvSpPr>
          <p:nvPr>
            <p:ph type="title"/>
          </p:nvPr>
        </p:nvSpPr>
        <p:spPr/>
        <p:txBody>
          <a:bodyPr anchor="ctr"/>
          <a:p>
            <a:r>
              <a:rPr lang="en-US" altLang="x-none" dirty="0">
                <a:ea typeface="宋体" panose="02010600030101010101" pitchFamily="2" charset="-122"/>
              </a:rPr>
              <a:t>Additional E-R Concepts</a:t>
            </a:r>
            <a:endParaRPr lang="en-US" altLang="x-none" dirty="0">
              <a:ea typeface="宋体" panose="02010600030101010101" pitchFamily="2" charset="-122"/>
            </a:endParaRPr>
          </a:p>
        </p:txBody>
      </p:sp>
      <p:sp>
        <p:nvSpPr>
          <p:cNvPr id="11266"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grpSp>
        <p:nvGrpSpPr>
          <p:cNvPr id="11267" name="组合 69637"/>
          <p:cNvGrpSpPr/>
          <p:nvPr/>
        </p:nvGrpSpPr>
        <p:grpSpPr>
          <a:xfrm>
            <a:off x="1331913" y="1125538"/>
            <a:ext cx="6553200" cy="4114800"/>
            <a:chOff x="0" y="0"/>
            <a:chExt cx="6553200" cy="4114800"/>
          </a:xfrm>
        </p:grpSpPr>
        <p:sp>
          <p:nvSpPr>
            <p:cNvPr id="11268" name="Text Box 2"/>
            <p:cNvSpPr txBox="1"/>
            <p:nvPr/>
          </p:nvSpPr>
          <p:spPr>
            <a:xfrm>
              <a:off x="0" y="1752600"/>
              <a:ext cx="1905000" cy="557213"/>
            </a:xfrm>
            <a:prstGeom prst="rect">
              <a:avLst/>
            </a:prstGeom>
            <a:noFill/>
            <a:ln w="3810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Students</a:t>
              </a:r>
              <a:endParaRPr lang="en-US" altLang="x-none" dirty="0">
                <a:latin typeface="Arial" panose="020B0604020202020204" pitchFamily="34" charset="0"/>
                <a:ea typeface="宋体" panose="02010600030101010101" pitchFamily="2" charset="-122"/>
              </a:endParaRPr>
            </a:p>
          </p:txBody>
        </p:sp>
        <p:grpSp>
          <p:nvGrpSpPr>
            <p:cNvPr id="11269" name="组合 69639"/>
            <p:cNvGrpSpPr/>
            <p:nvPr/>
          </p:nvGrpSpPr>
          <p:grpSpPr>
            <a:xfrm>
              <a:off x="76200" y="0"/>
              <a:ext cx="5638800" cy="2362200"/>
              <a:chOff x="0" y="0"/>
              <a:chExt cx="3552" cy="1488"/>
            </a:xfrm>
          </p:grpSpPr>
          <p:sp>
            <p:nvSpPr>
              <p:cNvPr id="11270" name="Oval 3"/>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u="sng" dirty="0">
                    <a:solidFill>
                      <a:srgbClr val="FF0000"/>
                    </a:solidFill>
                    <a:latin typeface="Arial" panose="020B0604020202020204" pitchFamily="34" charset="0"/>
                    <a:ea typeface="宋体" panose="02010600030101010101" pitchFamily="2" charset="-122"/>
                  </a:rPr>
                  <a:t>sid</a:t>
                </a:r>
                <a:endParaRPr lang="en-US" altLang="x-none" u="sng" dirty="0">
                  <a:solidFill>
                    <a:srgbClr val="FF0000"/>
                  </a:solidFill>
                  <a:latin typeface="Arial" panose="020B0604020202020204" pitchFamily="34" charset="0"/>
                  <a:ea typeface="宋体" panose="02010600030101010101" pitchFamily="2" charset="-122"/>
                </a:endParaRPr>
              </a:p>
            </p:txBody>
          </p:sp>
          <p:sp>
            <p:nvSpPr>
              <p:cNvPr id="11271" name="Oval 4"/>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student_name</a:t>
                </a:r>
                <a:endParaRPr lang="en-US" altLang="x-none" dirty="0">
                  <a:latin typeface="Arial" panose="020B0604020202020204" pitchFamily="34" charset="0"/>
                  <a:ea typeface="宋体" panose="02010600030101010101" pitchFamily="2" charset="-122"/>
                </a:endParaRPr>
              </a:p>
            </p:txBody>
          </p:sp>
        </p:grpSp>
        <p:grpSp>
          <p:nvGrpSpPr>
            <p:cNvPr id="11272" name="组合 69642"/>
            <p:cNvGrpSpPr/>
            <p:nvPr/>
          </p:nvGrpSpPr>
          <p:grpSpPr>
            <a:xfrm>
              <a:off x="914400" y="609600"/>
              <a:ext cx="1905000" cy="1371600"/>
              <a:chOff x="0" y="0"/>
              <a:chExt cx="1200" cy="864"/>
            </a:xfrm>
          </p:grpSpPr>
          <p:sp>
            <p:nvSpPr>
              <p:cNvPr id="11273" name="Line 8"/>
              <p:cNvSpPr/>
              <p:nvPr/>
            </p:nvSpPr>
            <p:spPr>
              <a:xfrm>
                <a:off x="0" y="0"/>
                <a:ext cx="0" cy="72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1274" name="Line 9"/>
              <p:cNvSpPr/>
              <p:nvPr/>
            </p:nvSpPr>
            <p:spPr>
              <a:xfrm flipH="1">
                <a:off x="624" y="864"/>
                <a:ext cx="576"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11275" name="组合 69645"/>
            <p:cNvGrpSpPr/>
            <p:nvPr/>
          </p:nvGrpSpPr>
          <p:grpSpPr>
            <a:xfrm>
              <a:off x="609600" y="2362200"/>
              <a:ext cx="5943600" cy="1752600"/>
              <a:chOff x="0" y="0"/>
              <a:chExt cx="3744" cy="1104"/>
            </a:xfrm>
          </p:grpSpPr>
          <p:sp>
            <p:nvSpPr>
              <p:cNvPr id="11276" name="Oval 5"/>
              <p:cNvSpPr/>
              <p:nvPr/>
            </p:nvSpPr>
            <p:spPr>
              <a:xfrm>
                <a:off x="0" y="72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lname</a:t>
                </a:r>
                <a:endParaRPr lang="en-US" altLang="x-none" dirty="0">
                  <a:latin typeface="Arial" panose="020B0604020202020204" pitchFamily="34" charset="0"/>
                  <a:ea typeface="宋体" panose="02010600030101010101" pitchFamily="2" charset="-122"/>
                </a:endParaRPr>
              </a:p>
            </p:txBody>
          </p:sp>
          <p:sp>
            <p:nvSpPr>
              <p:cNvPr id="11277" name="Oval 6"/>
              <p:cNvSpPr/>
              <p:nvPr/>
            </p:nvSpPr>
            <p:spPr>
              <a:xfrm>
                <a:off x="1200" y="72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fname</a:t>
                </a:r>
                <a:endParaRPr lang="en-US" altLang="x-none" dirty="0">
                  <a:latin typeface="Arial" panose="020B0604020202020204" pitchFamily="34" charset="0"/>
                  <a:ea typeface="宋体" panose="02010600030101010101" pitchFamily="2" charset="-122"/>
                </a:endParaRPr>
              </a:p>
            </p:txBody>
          </p:sp>
          <p:sp>
            <p:nvSpPr>
              <p:cNvPr id="11278" name="Oval 7"/>
              <p:cNvSpPr/>
              <p:nvPr/>
            </p:nvSpPr>
            <p:spPr>
              <a:xfrm>
                <a:off x="2496" y="720"/>
                <a:ext cx="1248"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midinitial</a:t>
                </a:r>
                <a:endParaRPr lang="en-US" altLang="x-none" dirty="0">
                  <a:latin typeface="Arial" panose="020B0604020202020204" pitchFamily="34" charset="0"/>
                  <a:ea typeface="宋体" panose="02010600030101010101" pitchFamily="2" charset="-122"/>
                </a:endParaRPr>
              </a:p>
            </p:txBody>
          </p:sp>
          <p:sp>
            <p:nvSpPr>
              <p:cNvPr id="11279" name="Line 10"/>
              <p:cNvSpPr/>
              <p:nvPr/>
            </p:nvSpPr>
            <p:spPr>
              <a:xfrm flipH="1">
                <a:off x="864" y="0"/>
                <a:ext cx="1008" cy="768"/>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1280" name="Line 11"/>
              <p:cNvSpPr/>
              <p:nvPr/>
            </p:nvSpPr>
            <p:spPr>
              <a:xfrm flipH="1">
                <a:off x="1776" y="0"/>
                <a:ext cx="384" cy="72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1281" name="Line 12"/>
              <p:cNvSpPr/>
              <p:nvPr/>
            </p:nvSpPr>
            <p:spPr>
              <a:xfrm>
                <a:off x="2496" y="0"/>
                <a:ext cx="432" cy="72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grpSp>
        <p:nvGrpSpPr>
          <p:cNvPr id="69654" name="组合 69653"/>
          <p:cNvGrpSpPr/>
          <p:nvPr/>
        </p:nvGrpSpPr>
        <p:grpSpPr>
          <a:xfrm>
            <a:off x="1116013" y="2011363"/>
            <a:ext cx="3240087" cy="1057275"/>
            <a:chOff x="0" y="0"/>
            <a:chExt cx="3240360" cy="1058054"/>
          </a:xfrm>
        </p:grpSpPr>
        <p:sp>
          <p:nvSpPr>
            <p:cNvPr id="11283" name="TextBox 1"/>
            <p:cNvSpPr txBox="1"/>
            <p:nvPr/>
          </p:nvSpPr>
          <p:spPr>
            <a:xfrm>
              <a:off x="0" y="0"/>
              <a:ext cx="1219303" cy="554445"/>
            </a:xfrm>
            <a:prstGeom prst="rect">
              <a:avLst/>
            </a:prstGeom>
            <a:noFill/>
            <a:ln w="9525">
              <a:noFill/>
            </a:ln>
          </p:spPr>
          <p:txBody>
            <a:bodyPr anchor="t">
              <a:spAutoFit/>
            </a:bodyPr>
            <a:p>
              <a:pPr algn="ctr"/>
              <a:r>
                <a:rPr lang="en-US" altLang="x-none" sz="3000" dirty="0">
                  <a:latin typeface="Arial" panose="020B0604020202020204" pitchFamily="34" charset="0"/>
                  <a:ea typeface="宋体" panose="02010600030101010101" pitchFamily="2" charset="-122"/>
                </a:rPr>
                <a:t>(1, 1)</a:t>
              </a:r>
              <a:endParaRPr lang="zh-CN" altLang="en-US" sz="3000" dirty="0">
                <a:latin typeface="Arial" panose="020B0604020202020204" pitchFamily="34" charset="0"/>
                <a:ea typeface="宋体" panose="02010600030101010101" pitchFamily="2" charset="-122"/>
              </a:endParaRPr>
            </a:p>
          </p:txBody>
        </p:sp>
        <p:sp>
          <p:nvSpPr>
            <p:cNvPr id="11284" name="TextBox 22"/>
            <p:cNvSpPr txBox="1"/>
            <p:nvPr/>
          </p:nvSpPr>
          <p:spPr>
            <a:xfrm>
              <a:off x="2021057" y="503608"/>
              <a:ext cx="1219303" cy="554446"/>
            </a:xfrm>
            <a:prstGeom prst="rect">
              <a:avLst/>
            </a:prstGeom>
            <a:noFill/>
            <a:ln w="9525">
              <a:noFill/>
            </a:ln>
          </p:spPr>
          <p:txBody>
            <a:bodyPr anchor="t">
              <a:spAutoFit/>
            </a:bodyPr>
            <a:p>
              <a:pPr algn="ctr"/>
              <a:r>
                <a:rPr lang="en-US" altLang="x-none" sz="3000" dirty="0">
                  <a:latin typeface="Arial" panose="020B0604020202020204" pitchFamily="34" charset="0"/>
                  <a:ea typeface="宋体" panose="02010600030101010101" pitchFamily="2" charset="-122"/>
                </a:rPr>
                <a:t>(1, 1)</a:t>
              </a:r>
              <a:endParaRPr lang="zh-CN" altLang="en-US" sz="3000" dirty="0">
                <a:latin typeface="Arial" panose="020B0604020202020204" pitchFamily="34" charset="0"/>
                <a:ea typeface="宋体" panose="02010600030101010101" pitchFamily="2" charset="-122"/>
              </a:endParaRPr>
            </a:p>
          </p:txBody>
        </p:sp>
      </p:grpSp>
      <p:grpSp>
        <p:nvGrpSpPr>
          <p:cNvPr id="69657" name="组合 69656"/>
          <p:cNvGrpSpPr/>
          <p:nvPr/>
        </p:nvGrpSpPr>
        <p:grpSpPr>
          <a:xfrm>
            <a:off x="2714625" y="3781425"/>
            <a:ext cx="4810125" cy="655638"/>
            <a:chOff x="0" y="0"/>
            <a:chExt cx="4810372" cy="655667"/>
          </a:xfrm>
        </p:grpSpPr>
        <p:sp>
          <p:nvSpPr>
            <p:cNvPr id="11286" name="TextBox 23"/>
            <p:cNvSpPr txBox="1"/>
            <p:nvPr/>
          </p:nvSpPr>
          <p:spPr>
            <a:xfrm>
              <a:off x="0" y="0"/>
              <a:ext cx="1219263" cy="554063"/>
            </a:xfrm>
            <a:prstGeom prst="rect">
              <a:avLst/>
            </a:prstGeom>
            <a:noFill/>
            <a:ln w="9525">
              <a:noFill/>
            </a:ln>
          </p:spPr>
          <p:txBody>
            <a:bodyPr anchor="t">
              <a:spAutoFit/>
            </a:bodyPr>
            <a:p>
              <a:pPr algn="ctr"/>
              <a:r>
                <a:rPr lang="en-US" altLang="x-none" sz="3000" dirty="0">
                  <a:latin typeface="Arial" panose="020B0604020202020204" pitchFamily="34" charset="0"/>
                  <a:ea typeface="宋体" panose="02010600030101010101" pitchFamily="2" charset="-122"/>
                </a:rPr>
                <a:t>(1, 1)</a:t>
              </a:r>
              <a:endParaRPr lang="zh-CN" altLang="en-US" sz="3000" dirty="0">
                <a:latin typeface="Arial" panose="020B0604020202020204" pitchFamily="34" charset="0"/>
                <a:ea typeface="宋体" panose="02010600030101010101" pitchFamily="2" charset="-122"/>
              </a:endParaRPr>
            </a:p>
          </p:txBody>
        </p:sp>
        <p:sp>
          <p:nvSpPr>
            <p:cNvPr id="11287" name="TextBox 24"/>
            <p:cNvSpPr txBox="1"/>
            <p:nvPr/>
          </p:nvSpPr>
          <p:spPr>
            <a:xfrm>
              <a:off x="2222614" y="101604"/>
              <a:ext cx="1219263" cy="554063"/>
            </a:xfrm>
            <a:prstGeom prst="rect">
              <a:avLst/>
            </a:prstGeom>
            <a:noFill/>
            <a:ln w="9525">
              <a:noFill/>
            </a:ln>
          </p:spPr>
          <p:txBody>
            <a:bodyPr anchor="t">
              <a:spAutoFit/>
            </a:bodyPr>
            <a:p>
              <a:pPr algn="ctr"/>
              <a:r>
                <a:rPr lang="en-US" altLang="x-none" sz="3000" dirty="0">
                  <a:latin typeface="Arial" panose="020B0604020202020204" pitchFamily="34" charset="0"/>
                  <a:ea typeface="宋体" panose="02010600030101010101" pitchFamily="2" charset="-122"/>
                </a:rPr>
                <a:t>(1, 1)</a:t>
              </a:r>
              <a:endParaRPr lang="zh-CN" altLang="en-US" sz="3000" dirty="0">
                <a:latin typeface="Arial" panose="020B0604020202020204" pitchFamily="34" charset="0"/>
                <a:ea typeface="宋体" panose="02010600030101010101" pitchFamily="2" charset="-122"/>
              </a:endParaRPr>
            </a:p>
          </p:txBody>
        </p:sp>
        <p:sp>
          <p:nvSpPr>
            <p:cNvPr id="11288" name="TextBox 25"/>
            <p:cNvSpPr txBox="1"/>
            <p:nvPr/>
          </p:nvSpPr>
          <p:spPr>
            <a:xfrm>
              <a:off x="3591109" y="79379"/>
              <a:ext cx="1219263" cy="554063"/>
            </a:xfrm>
            <a:prstGeom prst="rect">
              <a:avLst/>
            </a:prstGeom>
            <a:noFill/>
            <a:ln w="9525">
              <a:noFill/>
            </a:ln>
          </p:spPr>
          <p:txBody>
            <a:bodyPr anchor="t">
              <a:spAutoFit/>
            </a:bodyPr>
            <a:p>
              <a:pPr algn="ctr"/>
              <a:r>
                <a:rPr lang="en-US" altLang="x-none" sz="3000" dirty="0">
                  <a:latin typeface="Arial" panose="020B0604020202020204" pitchFamily="34" charset="0"/>
                  <a:ea typeface="宋体" panose="02010600030101010101" pitchFamily="2" charset="-122"/>
                </a:rPr>
                <a:t>(0, 1)</a:t>
              </a:r>
              <a:endParaRPr lang="zh-CN" altLang="en-US" sz="3000"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9654"/>
                                        </p:tgtEl>
                                        <p:attrNameLst>
                                          <p:attrName>style.visibility</p:attrName>
                                        </p:attrNameLst>
                                      </p:cBhvr>
                                      <p:to>
                                        <p:strVal val="visible"/>
                                      </p:to>
                                    </p:set>
                                    <p:animEffect transition="in" filter="barn(inVertical)">
                                      <p:cBhvr>
                                        <p:cTn id="7" dur="500"/>
                                        <p:tgtEl>
                                          <p:spTgt spid="69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657"/>
                                        </p:tgtEl>
                                        <p:attrNameLst>
                                          <p:attrName>style.visibility</p:attrName>
                                        </p:attrNameLst>
                                      </p:cBhvr>
                                      <p:to>
                                        <p:strVal val="visible"/>
                                      </p:to>
                                    </p:set>
                                    <p:animEffect transition="in" filter="wipe(down)">
                                      <p:cBhvr>
                                        <p:cTn id="12" dur="500"/>
                                        <p:tgtEl>
                                          <p:spTgt spid="69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p:txBody>
          <a:bodyPr anchor="ctr"/>
          <a:p>
            <a:endParaRPr lang="zh-CN" altLang="en-US"/>
          </a:p>
        </p:txBody>
      </p:sp>
      <p:sp>
        <p:nvSpPr>
          <p:cNvPr id="12290" name="灯片编号占位符 3"/>
          <p:cNvSpPr>
            <a:spLocks noGrp="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grpSp>
        <p:nvGrpSpPr>
          <p:cNvPr id="12291" name="组合 70661"/>
          <p:cNvGrpSpPr/>
          <p:nvPr/>
        </p:nvGrpSpPr>
        <p:grpSpPr>
          <a:xfrm>
            <a:off x="827088" y="1125538"/>
            <a:ext cx="7489825" cy="4148137"/>
            <a:chOff x="0" y="0"/>
            <a:chExt cx="7488832" cy="4149080"/>
          </a:xfrm>
        </p:grpSpPr>
        <p:sp>
          <p:nvSpPr>
            <p:cNvPr id="12292" name="Text Box 2"/>
            <p:cNvSpPr txBox="1"/>
            <p:nvPr/>
          </p:nvSpPr>
          <p:spPr>
            <a:xfrm>
              <a:off x="0" y="1752600"/>
              <a:ext cx="2133600" cy="557213"/>
            </a:xfrm>
            <a:prstGeom prst="rect">
              <a:avLst/>
            </a:prstGeom>
            <a:noFill/>
            <a:ln w="3810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Employees</a:t>
              </a:r>
              <a:endParaRPr lang="en-US" altLang="x-none" dirty="0">
                <a:latin typeface="Arial" panose="020B0604020202020204" pitchFamily="34" charset="0"/>
                <a:ea typeface="宋体" panose="02010600030101010101" pitchFamily="2" charset="-122"/>
              </a:endParaRPr>
            </a:p>
          </p:txBody>
        </p:sp>
        <p:grpSp>
          <p:nvGrpSpPr>
            <p:cNvPr id="12293" name="组合 70663"/>
            <p:cNvGrpSpPr/>
            <p:nvPr/>
          </p:nvGrpSpPr>
          <p:grpSpPr>
            <a:xfrm>
              <a:off x="304800" y="0"/>
              <a:ext cx="5638800" cy="2362200"/>
              <a:chOff x="0" y="0"/>
              <a:chExt cx="3552" cy="1488"/>
            </a:xfrm>
          </p:grpSpPr>
          <p:sp>
            <p:nvSpPr>
              <p:cNvPr id="12294" name="Oval 4"/>
              <p:cNvSpPr/>
              <p:nvPr/>
            </p:nvSpPr>
            <p:spPr>
              <a:xfrm>
                <a:off x="0" y="0"/>
                <a:ext cx="1056"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u="sng" dirty="0">
                    <a:solidFill>
                      <a:srgbClr val="FF0000"/>
                    </a:solidFill>
                    <a:latin typeface="Arial" panose="020B0604020202020204" pitchFamily="34" charset="0"/>
                    <a:ea typeface="宋体" panose="02010600030101010101" pitchFamily="2" charset="-122"/>
                  </a:rPr>
                  <a:t>eid</a:t>
                </a:r>
                <a:endParaRPr lang="en-US" altLang="x-none" u="sng" dirty="0">
                  <a:solidFill>
                    <a:srgbClr val="FF0000"/>
                  </a:solidFill>
                  <a:latin typeface="Arial" panose="020B0604020202020204" pitchFamily="34" charset="0"/>
                  <a:ea typeface="宋体" panose="02010600030101010101" pitchFamily="2" charset="-122"/>
                </a:endParaRPr>
              </a:p>
            </p:txBody>
          </p:sp>
          <p:sp>
            <p:nvSpPr>
              <p:cNvPr id="12295" name="Oval 5"/>
              <p:cNvSpPr/>
              <p:nvPr/>
            </p:nvSpPr>
            <p:spPr>
              <a:xfrm>
                <a:off x="1728" y="1104"/>
                <a:ext cx="1824"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emp_address</a:t>
                </a:r>
                <a:endParaRPr lang="en-US" altLang="x-none" dirty="0">
                  <a:latin typeface="Arial" panose="020B0604020202020204" pitchFamily="34" charset="0"/>
                  <a:ea typeface="宋体" panose="02010600030101010101" pitchFamily="2" charset="-122"/>
                </a:endParaRPr>
              </a:p>
            </p:txBody>
          </p:sp>
        </p:grpSp>
        <p:grpSp>
          <p:nvGrpSpPr>
            <p:cNvPr id="12296" name="组合 70666"/>
            <p:cNvGrpSpPr/>
            <p:nvPr/>
          </p:nvGrpSpPr>
          <p:grpSpPr>
            <a:xfrm>
              <a:off x="1143000" y="609600"/>
              <a:ext cx="1905000" cy="1371600"/>
              <a:chOff x="0" y="0"/>
              <a:chExt cx="1200" cy="864"/>
            </a:xfrm>
          </p:grpSpPr>
          <p:sp>
            <p:nvSpPr>
              <p:cNvPr id="12297" name="Line 7"/>
              <p:cNvSpPr/>
              <p:nvPr/>
            </p:nvSpPr>
            <p:spPr>
              <a:xfrm>
                <a:off x="0" y="0"/>
                <a:ext cx="0" cy="72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298" name="Line 8"/>
              <p:cNvSpPr/>
              <p:nvPr/>
            </p:nvSpPr>
            <p:spPr>
              <a:xfrm flipH="1">
                <a:off x="624" y="864"/>
                <a:ext cx="576"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12299" name="组合 70669"/>
            <p:cNvGrpSpPr/>
            <p:nvPr/>
          </p:nvGrpSpPr>
          <p:grpSpPr>
            <a:xfrm>
              <a:off x="1905000" y="0"/>
              <a:ext cx="3505200" cy="1828800"/>
              <a:chOff x="0" y="0"/>
              <a:chExt cx="2208" cy="1152"/>
            </a:xfrm>
          </p:grpSpPr>
          <p:sp>
            <p:nvSpPr>
              <p:cNvPr id="12300" name="Oval 17"/>
              <p:cNvSpPr/>
              <p:nvPr/>
            </p:nvSpPr>
            <p:spPr>
              <a:xfrm>
                <a:off x="1008" y="0"/>
                <a:ext cx="1200" cy="384"/>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hobbies</a:t>
                </a:r>
                <a:endParaRPr lang="en-US" altLang="x-none" dirty="0">
                  <a:latin typeface="Arial" panose="020B0604020202020204" pitchFamily="34" charset="0"/>
                  <a:ea typeface="宋体" panose="02010600030101010101" pitchFamily="2" charset="-122"/>
                </a:endParaRPr>
              </a:p>
            </p:txBody>
          </p:sp>
          <p:sp>
            <p:nvSpPr>
              <p:cNvPr id="12301" name="Line 18"/>
              <p:cNvSpPr/>
              <p:nvPr/>
            </p:nvSpPr>
            <p:spPr>
              <a:xfrm flipH="1">
                <a:off x="0" y="240"/>
                <a:ext cx="1008" cy="864"/>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302" name="Line 19"/>
              <p:cNvSpPr/>
              <p:nvPr/>
            </p:nvSpPr>
            <p:spPr>
              <a:xfrm flipH="1">
                <a:off x="96" y="288"/>
                <a:ext cx="1008" cy="864"/>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12303" name="组合 70673"/>
            <p:cNvGrpSpPr/>
            <p:nvPr/>
          </p:nvGrpSpPr>
          <p:grpSpPr>
            <a:xfrm>
              <a:off x="230088" y="2309813"/>
              <a:ext cx="7258744" cy="1839267"/>
              <a:chOff x="0" y="0"/>
              <a:chExt cx="7258744" cy="1839267"/>
            </a:xfrm>
          </p:grpSpPr>
          <p:sp>
            <p:nvSpPr>
              <p:cNvPr id="12304" name="Oval 10"/>
              <p:cNvSpPr/>
              <p:nvPr/>
            </p:nvSpPr>
            <p:spPr>
              <a:xfrm>
                <a:off x="0" y="1195387"/>
                <a:ext cx="2362200" cy="609600"/>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staddress</a:t>
                </a:r>
                <a:endParaRPr lang="en-US" altLang="x-none" dirty="0">
                  <a:latin typeface="Arial" panose="020B0604020202020204" pitchFamily="34" charset="0"/>
                  <a:ea typeface="宋体" panose="02010600030101010101" pitchFamily="2" charset="-122"/>
                </a:endParaRPr>
              </a:p>
            </p:txBody>
          </p:sp>
          <p:sp>
            <p:nvSpPr>
              <p:cNvPr id="12305" name="Oval 11"/>
              <p:cNvSpPr/>
              <p:nvPr/>
            </p:nvSpPr>
            <p:spPr>
              <a:xfrm>
                <a:off x="2513112" y="1195387"/>
                <a:ext cx="1219200" cy="609600"/>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city</a:t>
                </a:r>
                <a:endParaRPr lang="en-US" altLang="x-none" dirty="0">
                  <a:latin typeface="Arial" panose="020B0604020202020204" pitchFamily="34" charset="0"/>
                  <a:ea typeface="宋体" panose="02010600030101010101" pitchFamily="2" charset="-122"/>
                </a:endParaRPr>
              </a:p>
            </p:txBody>
          </p:sp>
          <p:sp>
            <p:nvSpPr>
              <p:cNvPr id="12306" name="Oval 12"/>
              <p:cNvSpPr/>
              <p:nvPr/>
            </p:nvSpPr>
            <p:spPr>
              <a:xfrm>
                <a:off x="3874368" y="1195387"/>
                <a:ext cx="1224136" cy="609600"/>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state</a:t>
                </a:r>
                <a:endParaRPr lang="en-US" altLang="x-none" dirty="0">
                  <a:latin typeface="Arial" panose="020B0604020202020204" pitchFamily="34" charset="0"/>
                  <a:ea typeface="宋体" panose="02010600030101010101" pitchFamily="2" charset="-122"/>
                </a:endParaRPr>
              </a:p>
            </p:txBody>
          </p:sp>
          <p:sp>
            <p:nvSpPr>
              <p:cNvPr id="12307" name="Line 13"/>
              <p:cNvSpPr/>
              <p:nvPr/>
            </p:nvSpPr>
            <p:spPr>
              <a:xfrm flipH="1">
                <a:off x="1979712" y="52387"/>
                <a:ext cx="1600200" cy="121920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308" name="Line 14"/>
              <p:cNvSpPr/>
              <p:nvPr/>
            </p:nvSpPr>
            <p:spPr>
              <a:xfrm flipH="1">
                <a:off x="3427512" y="52387"/>
                <a:ext cx="609600" cy="114300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309" name="Line 15"/>
              <p:cNvSpPr/>
              <p:nvPr/>
            </p:nvSpPr>
            <p:spPr>
              <a:xfrm>
                <a:off x="4570512" y="52387"/>
                <a:ext cx="167952" cy="114300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310" name="Oval 12"/>
              <p:cNvSpPr/>
              <p:nvPr/>
            </p:nvSpPr>
            <p:spPr>
              <a:xfrm>
                <a:off x="5277544" y="1229667"/>
                <a:ext cx="1981200" cy="609600"/>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x-none" dirty="0">
                    <a:latin typeface="Arial" panose="020B0604020202020204" pitchFamily="34" charset="0"/>
                    <a:ea typeface="宋体" panose="02010600030101010101" pitchFamily="2" charset="-122"/>
                  </a:rPr>
                  <a:t>zipcode</a:t>
                </a:r>
                <a:endParaRPr lang="en-US" altLang="x-none" dirty="0">
                  <a:latin typeface="Arial" panose="020B0604020202020204" pitchFamily="34" charset="0"/>
                  <a:ea typeface="宋体" panose="02010600030101010101" pitchFamily="2" charset="-122"/>
                </a:endParaRPr>
              </a:p>
            </p:txBody>
          </p:sp>
          <p:sp>
            <p:nvSpPr>
              <p:cNvPr id="12311" name="Line 15"/>
              <p:cNvSpPr/>
              <p:nvPr/>
            </p:nvSpPr>
            <p:spPr>
              <a:xfrm>
                <a:off x="5180112" y="0"/>
                <a:ext cx="638472" cy="1220539"/>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sp>
        <p:nvSpPr>
          <p:cNvPr id="12312" name="TextBox 31"/>
          <p:cNvSpPr txBox="1"/>
          <p:nvPr/>
        </p:nvSpPr>
        <p:spPr>
          <a:xfrm>
            <a:off x="1042353" y="2011363"/>
            <a:ext cx="1219200" cy="398780"/>
          </a:xfrm>
          <a:prstGeom prst="rect">
            <a:avLst/>
          </a:prstGeom>
          <a:noFill/>
          <a:ln w="9525">
            <a:noFill/>
          </a:ln>
        </p:spPr>
        <p:txBody>
          <a:bodyPr anchor="t">
            <a:spAutoFit/>
          </a:bodyPr>
          <a:p>
            <a:pPr algn="ctr"/>
            <a:r>
              <a:rPr lang="en-US" altLang="x-none" sz="2000" dirty="0">
                <a:latin typeface="Arial" panose="020B0604020202020204" pitchFamily="34" charset="0"/>
                <a:ea typeface="宋体" panose="02010600030101010101" pitchFamily="2" charset="-122"/>
              </a:rPr>
              <a:t>(1, 1)</a:t>
            </a:r>
            <a:endParaRPr lang="zh-CN" altLang="en-US" sz="2000" dirty="0">
              <a:latin typeface="Arial" panose="020B0604020202020204" pitchFamily="34" charset="0"/>
              <a:ea typeface="宋体" panose="02010600030101010101" pitchFamily="2" charset="-122"/>
            </a:endParaRPr>
          </a:p>
        </p:txBody>
      </p:sp>
      <p:sp>
        <p:nvSpPr>
          <p:cNvPr id="12313" name="TextBox 32"/>
          <p:cNvSpPr txBox="1"/>
          <p:nvPr/>
        </p:nvSpPr>
        <p:spPr>
          <a:xfrm>
            <a:off x="2847975" y="3141663"/>
            <a:ext cx="1219200" cy="554037"/>
          </a:xfrm>
          <a:prstGeom prst="rect">
            <a:avLst/>
          </a:prstGeom>
          <a:noFill/>
          <a:ln w="9525">
            <a:noFill/>
          </a:ln>
        </p:spPr>
        <p:txBody>
          <a:bodyPr anchor="t">
            <a:spAutoFit/>
          </a:bodyPr>
          <a:p>
            <a:pPr algn="ctr"/>
            <a:r>
              <a:rPr lang="en-US" altLang="x-none" sz="3000" dirty="0">
                <a:latin typeface="Arial" panose="020B0604020202020204" pitchFamily="34" charset="0"/>
                <a:ea typeface="宋体" panose="02010600030101010101" pitchFamily="2" charset="-122"/>
              </a:rPr>
              <a:t>(0, 1)</a:t>
            </a:r>
            <a:endParaRPr lang="zh-CN" altLang="en-US" sz="3000" dirty="0">
              <a:latin typeface="Arial" panose="020B0604020202020204" pitchFamily="34" charset="0"/>
              <a:ea typeface="宋体" panose="02010600030101010101" pitchFamily="2" charset="-122"/>
            </a:endParaRPr>
          </a:p>
        </p:txBody>
      </p:sp>
      <p:sp>
        <p:nvSpPr>
          <p:cNvPr id="12314" name="TextBox 33"/>
          <p:cNvSpPr txBox="1"/>
          <p:nvPr/>
        </p:nvSpPr>
        <p:spPr>
          <a:xfrm>
            <a:off x="3780155" y="1915478"/>
            <a:ext cx="1219200" cy="460375"/>
          </a:xfrm>
          <a:prstGeom prst="rect">
            <a:avLst/>
          </a:prstGeom>
          <a:noFill/>
          <a:ln w="9525">
            <a:noFill/>
          </a:ln>
        </p:spPr>
        <p:txBody>
          <a:bodyPr anchor="t">
            <a:spAutoFit/>
          </a:bodyPr>
          <a:p>
            <a:pPr algn="ctr"/>
            <a:r>
              <a:rPr lang="en-US" altLang="x-none" dirty="0">
                <a:solidFill>
                  <a:srgbClr val="FF0000"/>
                </a:solidFill>
                <a:latin typeface="Arial" panose="020B0604020202020204" pitchFamily="34" charset="0"/>
                <a:ea typeface="宋体" panose="02010600030101010101" pitchFamily="2" charset="-122"/>
              </a:rPr>
              <a:t>(1, N)</a:t>
            </a:r>
            <a:endParaRPr lang="en-US" altLang="x-none" dirty="0">
              <a:solidFill>
                <a:srgbClr val="FF0000"/>
              </a:solidFill>
              <a:latin typeface="Arial" panose="020B0604020202020204" pitchFamily="34" charset="0"/>
              <a:ea typeface="宋体" panose="02010600030101010101" pitchFamily="2" charset="-122"/>
            </a:endParaRPr>
          </a:p>
        </p:txBody>
      </p:sp>
      <p:sp>
        <p:nvSpPr>
          <p:cNvPr id="12315" name="TextBox 34"/>
          <p:cNvSpPr txBox="1"/>
          <p:nvPr/>
        </p:nvSpPr>
        <p:spPr>
          <a:xfrm>
            <a:off x="2487295" y="4027488"/>
            <a:ext cx="1219200" cy="398780"/>
          </a:xfrm>
          <a:prstGeom prst="rect">
            <a:avLst/>
          </a:prstGeom>
          <a:noFill/>
          <a:ln w="9525">
            <a:noFill/>
          </a:ln>
        </p:spPr>
        <p:txBody>
          <a:bodyPr anchor="t">
            <a:spAutoFit/>
          </a:bodyPr>
          <a:p>
            <a:pPr algn="ctr"/>
            <a:r>
              <a:rPr lang="en-US" altLang="x-none" sz="2000" dirty="0">
                <a:latin typeface="Arial" panose="020B0604020202020204" pitchFamily="34" charset="0"/>
                <a:ea typeface="宋体" panose="02010600030101010101" pitchFamily="2" charset="-122"/>
              </a:rPr>
              <a:t>(1, 1)</a:t>
            </a:r>
            <a:endParaRPr lang="zh-CN" altLang="en-US" sz="2000" dirty="0">
              <a:latin typeface="Arial" panose="020B0604020202020204" pitchFamily="34" charset="0"/>
              <a:ea typeface="宋体" panose="02010600030101010101" pitchFamily="2" charset="-122"/>
            </a:endParaRPr>
          </a:p>
        </p:txBody>
      </p:sp>
      <p:sp>
        <p:nvSpPr>
          <p:cNvPr id="12316" name="TextBox 35"/>
          <p:cNvSpPr txBox="1"/>
          <p:nvPr/>
        </p:nvSpPr>
        <p:spPr>
          <a:xfrm>
            <a:off x="3707448" y="4005263"/>
            <a:ext cx="1219200" cy="398780"/>
          </a:xfrm>
          <a:prstGeom prst="rect">
            <a:avLst/>
          </a:prstGeom>
          <a:noFill/>
          <a:ln w="9525">
            <a:noFill/>
          </a:ln>
        </p:spPr>
        <p:txBody>
          <a:bodyPr anchor="t">
            <a:spAutoFit/>
          </a:bodyPr>
          <a:p>
            <a:pPr algn="ctr"/>
            <a:r>
              <a:rPr lang="en-US" altLang="x-none" sz="2000" dirty="0">
                <a:latin typeface="Arial" panose="020B0604020202020204" pitchFamily="34" charset="0"/>
                <a:ea typeface="宋体" panose="02010600030101010101" pitchFamily="2" charset="-122"/>
              </a:rPr>
              <a:t>(1, 1)</a:t>
            </a:r>
            <a:endParaRPr lang="zh-CN" altLang="en-US" sz="2000" dirty="0">
              <a:latin typeface="Arial" panose="020B0604020202020204" pitchFamily="34" charset="0"/>
              <a:ea typeface="宋体" panose="02010600030101010101" pitchFamily="2" charset="-122"/>
            </a:endParaRPr>
          </a:p>
        </p:txBody>
      </p:sp>
      <p:sp>
        <p:nvSpPr>
          <p:cNvPr id="12317" name="TextBox 36"/>
          <p:cNvSpPr txBox="1"/>
          <p:nvPr/>
        </p:nvSpPr>
        <p:spPr>
          <a:xfrm>
            <a:off x="4791710" y="4005263"/>
            <a:ext cx="1219200" cy="398780"/>
          </a:xfrm>
          <a:prstGeom prst="rect">
            <a:avLst/>
          </a:prstGeom>
          <a:noFill/>
          <a:ln w="9525">
            <a:noFill/>
          </a:ln>
        </p:spPr>
        <p:txBody>
          <a:bodyPr anchor="t">
            <a:spAutoFit/>
          </a:bodyPr>
          <a:p>
            <a:pPr algn="ctr"/>
            <a:r>
              <a:rPr lang="en-US" altLang="x-none" sz="2000" dirty="0">
                <a:latin typeface="Arial" panose="020B0604020202020204" pitchFamily="34" charset="0"/>
                <a:ea typeface="宋体" panose="02010600030101010101" pitchFamily="2" charset="-122"/>
              </a:rPr>
              <a:t>(1, 1)</a:t>
            </a:r>
            <a:endParaRPr lang="zh-CN" altLang="en-US" sz="2000" dirty="0">
              <a:latin typeface="Arial" panose="020B0604020202020204" pitchFamily="34" charset="0"/>
              <a:ea typeface="宋体" panose="02010600030101010101" pitchFamily="2" charset="-122"/>
            </a:endParaRPr>
          </a:p>
        </p:txBody>
      </p:sp>
      <p:sp>
        <p:nvSpPr>
          <p:cNvPr id="12318" name="TextBox 37"/>
          <p:cNvSpPr txBox="1"/>
          <p:nvPr/>
        </p:nvSpPr>
        <p:spPr>
          <a:xfrm>
            <a:off x="6444298" y="4005263"/>
            <a:ext cx="1219200" cy="398780"/>
          </a:xfrm>
          <a:prstGeom prst="rect">
            <a:avLst/>
          </a:prstGeom>
          <a:noFill/>
          <a:ln w="9525">
            <a:noFill/>
          </a:ln>
        </p:spPr>
        <p:txBody>
          <a:bodyPr anchor="t">
            <a:spAutoFit/>
          </a:bodyPr>
          <a:p>
            <a:pPr algn="ctr"/>
            <a:r>
              <a:rPr lang="en-US" altLang="x-none" sz="2000" dirty="0">
                <a:latin typeface="Arial" panose="020B0604020202020204" pitchFamily="34" charset="0"/>
                <a:ea typeface="宋体" panose="02010600030101010101" pitchFamily="2" charset="-122"/>
              </a:rPr>
              <a:t>(1, 1)</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p:txBody>
          <a:bodyPr wrap="square" tIns="0" bIns="0" anchor="ctr"/>
          <a:p>
            <a:pPr eaLnBrk="1" hangingPunct="1"/>
            <a:r>
              <a:rPr lang="en-US" altLang="zh-CN"/>
              <a:t>2.1 </a:t>
            </a:r>
            <a:r>
              <a:rPr lang="zh-CN" altLang="en-US"/>
              <a:t>数据模型的基本概念</a:t>
            </a:r>
            <a:endParaRPr lang="zh-CN" altLang="en-US"/>
          </a:p>
        </p:txBody>
      </p:sp>
      <p:sp>
        <p:nvSpPr>
          <p:cNvPr id="11267" name="Rectangle 3"/>
          <p:cNvSpPr>
            <a:spLocks noGrp="1"/>
          </p:cNvSpPr>
          <p:nvPr>
            <p:ph idx="1"/>
          </p:nvPr>
        </p:nvSpPr>
        <p:spPr/>
        <p:txBody>
          <a:bodyPr vert="horz" wrap="square" anchor="t"/>
          <a:p>
            <a:pPr lvl="0" eaLnBrk="1" fontAlgn="base" hangingPunct="1"/>
            <a:r>
              <a:rPr lang="zh-CN" altLang="en-US" strike="noStrike" noProof="1" dirty="0"/>
              <a:t>数据模型的核心是数据结构，如何将现实世界中我们需要的数据及其复杂关系最终反映到数据库中去，这需要有一个逐步转化的过程。</a:t>
            </a:r>
            <a:endParaRPr lang="en-US" altLang="x-none" strike="noStrike" noProof="1" dirty="0"/>
          </a:p>
          <a:p>
            <a:pPr lvl="0" eaLnBrk="1" fontAlgn="base" hangingPunct="1"/>
            <a:r>
              <a:rPr lang="zh-CN" altLang="en-US" strike="noStrike" noProof="1" dirty="0"/>
              <a:t>我们用建立在不同抽象层次上的‘</a:t>
            </a:r>
            <a:r>
              <a:rPr lang="zh-CN" altLang="en-US" strike="noStrike" noProof="1" dirty="0">
                <a:solidFill>
                  <a:srgbClr val="FF0000"/>
                </a:solidFill>
                <a:effectLst>
                  <a:outerShdw blurRad="38100" dist="38100" dir="2700000">
                    <a:srgbClr val="000000"/>
                  </a:outerShdw>
                </a:effectLst>
              </a:rPr>
              <a:t>数据模型</a:t>
            </a:r>
            <a:r>
              <a:rPr lang="zh-CN" altLang="en-US" strike="noStrike" noProof="1" dirty="0"/>
              <a:t>’来表示每一步转化的结果：</a:t>
            </a:r>
            <a:endParaRPr lang="zh-CN" altLang="en-US" strike="noStrike" noProof="1" dirty="0"/>
          </a:p>
          <a:p>
            <a:pPr lvl="2" eaLnBrk="1" fontAlgn="base" hangingPunct="1"/>
            <a:r>
              <a:rPr lang="zh-CN" altLang="en-US" strike="noStrike" noProof="1" dirty="0">
                <a:solidFill>
                  <a:srgbClr val="FF0000"/>
                </a:solidFill>
              </a:rPr>
              <a:t>概念数据模型 </a:t>
            </a:r>
            <a:r>
              <a:rPr lang="zh-CN" altLang="en-US" strike="noStrike" noProof="1" dirty="0"/>
              <a:t>(</a:t>
            </a:r>
            <a:r>
              <a:rPr lang="en-US" altLang="x-none" strike="noStrike" noProof="1" dirty="0"/>
              <a:t>conceptual data model)</a:t>
            </a:r>
            <a:endParaRPr lang="en-US" altLang="x-none" strike="noStrike" noProof="1" dirty="0"/>
          </a:p>
          <a:p>
            <a:pPr lvl="3" eaLnBrk="1" fontAlgn="base" hangingPunct="1"/>
            <a:r>
              <a:rPr lang="zh-CN" altLang="en-US" strike="noStrike" noProof="1" dirty="0">
                <a:latin typeface="宋体" panose="02010600030101010101" pitchFamily="2" charset="-122"/>
              </a:rPr>
              <a:t>又简称为 </a:t>
            </a:r>
            <a:r>
              <a:rPr lang="zh-CN" altLang="en-US" strike="noStrike" noProof="1" dirty="0"/>
              <a:t>‘</a:t>
            </a:r>
            <a:r>
              <a:rPr lang="zh-CN" altLang="en-US" strike="noStrike" noProof="1" dirty="0">
                <a:solidFill>
                  <a:srgbClr val="FF0000"/>
                </a:solidFill>
                <a:latin typeface="宋体" panose="02010600030101010101" pitchFamily="2" charset="-122"/>
              </a:rPr>
              <a:t>概念模型</a:t>
            </a:r>
            <a:r>
              <a:rPr lang="zh-CN" altLang="en-US" strike="noStrike" noProof="1" dirty="0"/>
              <a:t>’</a:t>
            </a:r>
            <a:endParaRPr lang="zh-CN" altLang="en-US" strike="noStrike" noProof="1" dirty="0">
              <a:latin typeface="宋体" panose="02010600030101010101" pitchFamily="2" charset="-122"/>
            </a:endParaRPr>
          </a:p>
          <a:p>
            <a:pPr lvl="2" eaLnBrk="1" fontAlgn="base" hangingPunct="1"/>
            <a:r>
              <a:rPr lang="zh-CN" altLang="en-US" strike="noStrike" noProof="1" dirty="0">
                <a:solidFill>
                  <a:srgbClr val="FF0000"/>
                </a:solidFill>
                <a:latin typeface="宋体" panose="02010600030101010101" pitchFamily="2" charset="-122"/>
              </a:rPr>
              <a:t>逻辑数据模型 </a:t>
            </a:r>
            <a:r>
              <a:rPr lang="zh-CN" altLang="en-US" strike="noStrike" noProof="1" dirty="0"/>
              <a:t>(</a:t>
            </a:r>
            <a:r>
              <a:rPr lang="en-US" altLang="x-none" strike="noStrike" noProof="1" dirty="0"/>
              <a:t>logic data model)</a:t>
            </a:r>
            <a:endParaRPr lang="en-US" altLang="x-none" strike="noStrike" noProof="1" dirty="0"/>
          </a:p>
          <a:p>
            <a:pPr lvl="3" eaLnBrk="1" fontAlgn="base" hangingPunct="1"/>
            <a:r>
              <a:rPr lang="zh-CN" altLang="en-US" strike="noStrike" noProof="1" dirty="0"/>
              <a:t>又简称为 ‘</a:t>
            </a:r>
            <a:r>
              <a:rPr lang="zh-CN" altLang="en-US" strike="noStrike" noProof="1" dirty="0">
                <a:solidFill>
                  <a:srgbClr val="FF0000"/>
                </a:solidFill>
              </a:rPr>
              <a:t>数据模型</a:t>
            </a:r>
            <a:r>
              <a:rPr lang="zh-CN" altLang="en-US" strike="noStrike" noProof="1" dirty="0"/>
              <a:t>’</a:t>
            </a:r>
            <a:endParaRPr lang="zh-CN" altLang="en-US" strike="noStrike" noProof="1" dirty="0">
              <a:latin typeface="宋体" panose="02010600030101010101" pitchFamily="2" charset="-122"/>
            </a:endParaRPr>
          </a:p>
          <a:p>
            <a:pPr lvl="2" eaLnBrk="1" fontAlgn="base" hangingPunct="1"/>
            <a:r>
              <a:rPr lang="zh-CN" altLang="en-US" strike="noStrike" noProof="1" dirty="0">
                <a:solidFill>
                  <a:srgbClr val="FF0000"/>
                </a:solidFill>
                <a:latin typeface="宋体" panose="02010600030101010101" pitchFamily="2" charset="-122"/>
              </a:rPr>
              <a:t>物理数据模型 </a:t>
            </a:r>
            <a:r>
              <a:rPr lang="zh-CN" altLang="en-US" strike="noStrike" noProof="1" dirty="0"/>
              <a:t>(</a:t>
            </a:r>
            <a:r>
              <a:rPr lang="en-US" altLang="x-none" strike="noStrike" noProof="1" dirty="0"/>
              <a:t>physical data model)</a:t>
            </a:r>
            <a:endParaRPr lang="en-US" altLang="x-none" strike="noStrike" noProof="1" dirty="0"/>
          </a:p>
          <a:p>
            <a:pPr lvl="3" eaLnBrk="1" fontAlgn="base" hangingPunct="1"/>
            <a:r>
              <a:rPr lang="zh-CN" altLang="en-US" strike="noStrike" noProof="1" dirty="0"/>
              <a:t>又简称为 ‘</a:t>
            </a:r>
            <a:r>
              <a:rPr lang="zh-CN" altLang="en-US" strike="noStrike" noProof="1" dirty="0">
                <a:solidFill>
                  <a:srgbClr val="FF0000"/>
                </a:solidFill>
              </a:rPr>
              <a:t>物理模型</a:t>
            </a:r>
            <a:r>
              <a:rPr lang="zh-CN" altLang="en-US" strike="noStrike" noProof="1" dirty="0"/>
              <a:t>’</a:t>
            </a:r>
            <a:endParaRPr lang="zh-CN" altLang="en-US" strike="noStrike" noProof="1" dirty="0"/>
          </a:p>
        </p:txBody>
      </p:sp>
      <p:sp>
        <p:nvSpPr>
          <p:cNvPr id="2"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1126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13313"/>
          <p:cNvGrpSpPr/>
          <p:nvPr/>
        </p:nvGrpSpPr>
        <p:grpSpPr>
          <a:xfrm>
            <a:off x="179388" y="3213100"/>
            <a:ext cx="6946900" cy="2951163"/>
            <a:chOff x="0" y="0"/>
            <a:chExt cx="4376" cy="1859"/>
          </a:xfrm>
        </p:grpSpPr>
        <p:pic>
          <p:nvPicPr>
            <p:cNvPr id="14338" name="图片 13314" descr="fig_6_06_2"/>
            <p:cNvPicPr>
              <a:picLocks noChangeAspect="1"/>
            </p:cNvPicPr>
            <p:nvPr/>
          </p:nvPicPr>
          <p:blipFill>
            <a:blip r:embed="rId1"/>
            <a:stretch>
              <a:fillRect/>
            </a:stretch>
          </p:blipFill>
          <p:spPr>
            <a:xfrm>
              <a:off x="1292" y="0"/>
              <a:ext cx="3084" cy="1859"/>
            </a:xfrm>
            <a:prstGeom prst="rect">
              <a:avLst/>
            </a:prstGeom>
            <a:noFill/>
            <a:ln w="9525">
              <a:noFill/>
            </a:ln>
          </p:spPr>
        </p:pic>
        <p:sp>
          <p:nvSpPr>
            <p:cNvPr id="14339" name="矩形 13315"/>
            <p:cNvSpPr/>
            <p:nvPr/>
          </p:nvSpPr>
          <p:spPr>
            <a:xfrm>
              <a:off x="0" y="0"/>
              <a:ext cx="1383" cy="318"/>
            </a:xfrm>
            <a:prstGeom prst="rect">
              <a:avLst/>
            </a:prstGeom>
            <a:noFill/>
            <a:ln w="9525">
              <a:noFill/>
            </a:ln>
          </p:spPr>
          <p:txBody>
            <a:bodyPr anchor="t"/>
            <a:p>
              <a:pPr marL="342900" indent="-342900">
                <a:spcBef>
                  <a:spcPct val="20000"/>
                </a:spcBef>
                <a:buClr>
                  <a:srgbClr val="996633"/>
                </a:buClr>
                <a:buFont typeface="Wingdings" panose="05000000000000000000" pitchFamily="2" charset="2"/>
                <a:buChar char="q"/>
              </a:pPr>
              <a:r>
                <a:rPr lang="en-US" altLang="x-none" dirty="0">
                  <a:latin typeface="Arial" panose="020B0604020202020204" pitchFamily="34" charset="0"/>
                  <a:ea typeface="宋体" panose="02010600030101010101" pitchFamily="2" charset="-122"/>
                </a:rPr>
                <a:t>Example:</a:t>
              </a:r>
              <a:endParaRPr lang="en-US" altLang="x-none" dirty="0">
                <a:latin typeface="Arial" panose="020B0604020202020204" pitchFamily="34" charset="0"/>
                <a:ea typeface="宋体" panose="02010600030101010101" pitchFamily="2" charset="-122"/>
              </a:endParaRPr>
            </a:p>
          </p:txBody>
        </p:sp>
      </p:grpSp>
      <p:sp>
        <p:nvSpPr>
          <p:cNvPr id="14341" name="文本占位符 13317"/>
          <p:cNvSpPr>
            <a:spLocks noGrp="1"/>
          </p:cNvSpPr>
          <p:nvPr>
            <p:ph idx="1"/>
          </p:nvPr>
        </p:nvSpPr>
        <p:spPr>
          <a:xfrm>
            <a:off x="0" y="692150"/>
            <a:ext cx="8839200" cy="2447925"/>
          </a:xfrm>
        </p:spPr>
        <p:txBody>
          <a:bodyPr anchor="t"/>
          <a:p>
            <a:r>
              <a:rPr lang="en-US" altLang="x-none" dirty="0">
                <a:ea typeface="宋体" panose="02010600030101010101" pitchFamily="2" charset="-122"/>
              </a:rPr>
              <a:t>Def. 1.1 max-card(E, R)</a:t>
            </a:r>
            <a:endParaRPr lang="en-US" altLang="x-none" dirty="0">
              <a:ea typeface="宋体" panose="02010600030101010101" pitchFamily="2" charset="-122"/>
            </a:endParaRPr>
          </a:p>
          <a:p>
            <a:pPr lvl="1"/>
            <a:r>
              <a:rPr lang="en-US" altLang="x-none" dirty="0">
                <a:ea typeface="宋体" panose="02010600030101010101" pitchFamily="2" charset="-122"/>
              </a:rPr>
              <a:t>If all dots in the entity E have </a:t>
            </a:r>
            <a:r>
              <a:rPr lang="en-US" altLang="x-none" u="sng" dirty="0">
                <a:ea typeface="宋体" panose="02010600030101010101" pitchFamily="2" charset="-122"/>
              </a:rPr>
              <a:t>AT MOST one</a:t>
            </a:r>
            <a:r>
              <a:rPr lang="en-US" altLang="x-none" dirty="0">
                <a:ea typeface="宋体" panose="02010600030101010101" pitchFamily="2" charset="-122"/>
              </a:rPr>
              <a:t> line coming out, we say: </a:t>
            </a:r>
            <a:r>
              <a:rPr lang="en-US" altLang="x-none" dirty="0">
                <a:solidFill>
                  <a:srgbClr val="FF0000"/>
                </a:solidFill>
                <a:ea typeface="宋体" panose="02010600030101010101" pitchFamily="2" charset="-122"/>
              </a:rPr>
              <a:t>max-card(E, R) = 1</a:t>
            </a:r>
            <a:endParaRPr lang="en-US" altLang="x-none" dirty="0">
              <a:solidFill>
                <a:srgbClr val="FF0000"/>
              </a:solidFill>
              <a:ea typeface="宋体" panose="02010600030101010101" pitchFamily="2" charset="-122"/>
            </a:endParaRPr>
          </a:p>
          <a:p>
            <a:pPr lvl="1"/>
            <a:r>
              <a:rPr lang="en-US" altLang="x-none" dirty="0">
                <a:ea typeface="宋体" panose="02010600030101010101" pitchFamily="2" charset="-122"/>
              </a:rPr>
              <a:t>If </a:t>
            </a:r>
            <a:r>
              <a:rPr lang="en-US" altLang="x-none" u="sng" dirty="0">
                <a:ea typeface="宋体" panose="02010600030101010101" pitchFamily="2" charset="-122"/>
              </a:rPr>
              <a:t>more than one</a:t>
            </a:r>
            <a:r>
              <a:rPr lang="en-US" altLang="x-none" dirty="0">
                <a:ea typeface="宋体" panose="02010600030101010101" pitchFamily="2" charset="-122"/>
              </a:rPr>
              <a:t> line out is possible, we say: </a:t>
            </a:r>
            <a:r>
              <a:rPr lang="en-US" altLang="x-none" dirty="0">
                <a:solidFill>
                  <a:srgbClr val="FF0000"/>
                </a:solidFill>
                <a:ea typeface="宋体" panose="02010600030101010101" pitchFamily="2" charset="-122"/>
              </a:rPr>
              <a:t>max-card(E, R) = N</a:t>
            </a:r>
            <a:endParaRPr lang="en-US" altLang="x-none" dirty="0">
              <a:solidFill>
                <a:srgbClr val="FF0000"/>
              </a:solidFill>
              <a:ea typeface="宋体" panose="02010600030101010101" pitchFamily="2" charset="-122"/>
            </a:endParaRPr>
          </a:p>
        </p:txBody>
      </p:sp>
      <p:sp>
        <p:nvSpPr>
          <p:cNvPr id="13319" name="文本框 13318"/>
          <p:cNvSpPr txBox="1"/>
          <p:nvPr/>
        </p:nvSpPr>
        <p:spPr>
          <a:xfrm>
            <a:off x="1116013" y="6149975"/>
            <a:ext cx="3348037" cy="519113"/>
          </a:xfrm>
          <a:prstGeom prst="rect">
            <a:avLst/>
          </a:prstGeom>
          <a:solidFill>
            <a:schemeClr val="bg1"/>
          </a:solid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max-card(E,R)=</a:t>
            </a:r>
            <a:r>
              <a:rPr lang="en-US" altLang="x-none"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sp>
        <p:nvSpPr>
          <p:cNvPr id="13320" name="文本框 13319"/>
          <p:cNvSpPr txBox="1"/>
          <p:nvPr/>
        </p:nvSpPr>
        <p:spPr>
          <a:xfrm>
            <a:off x="4679950" y="6165850"/>
            <a:ext cx="3348038" cy="519113"/>
          </a:xfrm>
          <a:prstGeom prst="rect">
            <a:avLst/>
          </a:prstGeom>
          <a:solidFill>
            <a:schemeClr val="bg1"/>
          </a:solid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max-card(F,R)=</a:t>
            </a:r>
            <a:r>
              <a:rPr lang="en-US" altLang="x-none"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sp>
        <p:nvSpPr>
          <p:cNvPr id="13321" name="文本框 13320"/>
          <p:cNvSpPr txBox="1"/>
          <p:nvPr/>
        </p:nvSpPr>
        <p:spPr>
          <a:xfrm>
            <a:off x="1116013" y="6165850"/>
            <a:ext cx="3348037" cy="519113"/>
          </a:xfrm>
          <a:prstGeom prst="rect">
            <a:avLst/>
          </a:prstGeom>
          <a:no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max-card(E,R)=N</a:t>
            </a:r>
            <a:endParaRPr lang="zh-CN" altLang="en-US" dirty="0">
              <a:latin typeface="Arial" panose="020B0604020202020204" pitchFamily="34" charset="0"/>
              <a:ea typeface="宋体" panose="02010600030101010101" pitchFamily="2" charset="-122"/>
            </a:endParaRPr>
          </a:p>
        </p:txBody>
      </p:sp>
      <p:sp>
        <p:nvSpPr>
          <p:cNvPr id="13322" name="文本框 13321"/>
          <p:cNvSpPr txBox="1"/>
          <p:nvPr/>
        </p:nvSpPr>
        <p:spPr>
          <a:xfrm>
            <a:off x="4679950" y="6165850"/>
            <a:ext cx="3348038" cy="519113"/>
          </a:xfrm>
          <a:prstGeom prst="rect">
            <a:avLst/>
          </a:prstGeom>
          <a:no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max-card(F,R)=1</a:t>
            </a:r>
            <a:endParaRPr lang="zh-CN" altLang="en-US" dirty="0">
              <a:latin typeface="Arial" panose="020B0604020202020204" pitchFamily="34" charset="0"/>
              <a:ea typeface="宋体" panose="02010600030101010101" pitchFamily="2" charset="-122"/>
            </a:endParaRPr>
          </a:p>
        </p:txBody>
      </p:sp>
      <p:sp>
        <p:nvSpPr>
          <p:cNvPr id="14346"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sp>
        <p:nvSpPr>
          <p:cNvPr id="13313" name="标题 12289"/>
          <p:cNvSpPr>
            <a:spLocks noGrp="1"/>
          </p:cNvSpPr>
          <p:nvPr>
            <p:ph type="title"/>
          </p:nvPr>
        </p:nvSpPr>
        <p:spPr>
          <a:xfrm>
            <a:off x="377825" y="91440"/>
            <a:ext cx="8331200" cy="457200"/>
          </a:xfrm>
        </p:spPr>
        <p:txBody>
          <a:bodyPr anchor="ctr"/>
          <a:p>
            <a:r>
              <a:rPr lang="en-US" altLang="x-none" sz="2800" dirty="0">
                <a:ea typeface="宋体" panose="02010600030101010101" pitchFamily="2" charset="-122"/>
                <a:sym typeface="+mn-ea"/>
              </a:rPr>
              <a:t>Cardinality of Entity Participation in a Relationship</a:t>
            </a:r>
            <a:endParaRPr lang="en-US" altLang="x-none"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319">
                                            <p:txEl>
                                              <p:charRg st="0" end="16"/>
                                            </p:txEl>
                                          </p:spTgt>
                                        </p:tgtEl>
                                        <p:attrNameLst>
                                          <p:attrName>style.visibility</p:attrName>
                                        </p:attrNameLst>
                                      </p:cBhvr>
                                      <p:to>
                                        <p:strVal val="visible"/>
                                      </p:to>
                                    </p:set>
                                    <p:anim calcmode="lin" valueType="num">
                                      <p:cBhvr additive="base">
                                        <p:cTn id="11" dur="500" fill="hold"/>
                                        <p:tgtEl>
                                          <p:spTgt spid="13319">
                                            <p:txEl>
                                              <p:charRg st="0" end="1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9">
                                            <p:txEl>
                                              <p:charRg st="0" end="16"/>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3319">
                                            <p:txEl>
                                              <p:charRg st="0" end="16"/>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21">
                                            <p:txEl>
                                              <p:charRg st="0" end="16"/>
                                            </p:txEl>
                                          </p:spTgt>
                                        </p:tgtEl>
                                        <p:attrNameLst>
                                          <p:attrName>style.visibility</p:attrName>
                                        </p:attrNameLst>
                                      </p:cBhvr>
                                      <p:to>
                                        <p:strVal val="visible"/>
                                      </p:to>
                                    </p:set>
                                    <p:animEffect transition="in" filter="blinds(horizontal)">
                                      <p:cBhvr>
                                        <p:cTn id="17" dur="500"/>
                                        <p:tgtEl>
                                          <p:spTgt spid="13321">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320">
                                            <p:txEl>
                                              <p:charRg st="0" end="16"/>
                                            </p:txEl>
                                          </p:spTgt>
                                        </p:tgtEl>
                                        <p:attrNameLst>
                                          <p:attrName>style.visibility</p:attrName>
                                        </p:attrNameLst>
                                      </p:cBhvr>
                                      <p:to>
                                        <p:strVal val="visible"/>
                                      </p:to>
                                    </p:set>
                                    <p:anim calcmode="lin" valueType="num">
                                      <p:cBhvr additive="base">
                                        <p:cTn id="22" dur="500" fill="hold"/>
                                        <p:tgtEl>
                                          <p:spTgt spid="13320">
                                            <p:txEl>
                                              <p:charRg st="0" end="1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320">
                                            <p:txEl>
                                              <p:charRg st="0" end="16"/>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3320">
                                            <p:txEl>
                                              <p:charRg st="0" end="16"/>
                                            </p:txEl>
                                          </p:spTgt>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322">
                                            <p:txEl>
                                              <p:charRg st="0" end="16"/>
                                            </p:txEl>
                                          </p:spTgt>
                                        </p:tgtEl>
                                        <p:attrNameLst>
                                          <p:attrName>style.visibility</p:attrName>
                                        </p:attrNameLst>
                                      </p:cBhvr>
                                      <p:to>
                                        <p:strVal val="visible"/>
                                      </p:to>
                                    </p:set>
                                    <p:animEffect transition="in" filter="blinds(horizontal)">
                                      <p:cBhvr>
                                        <p:cTn id="28" dur="500"/>
                                        <p:tgtEl>
                                          <p:spTgt spid="13322">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8" name="组合 14337"/>
          <p:cNvGrpSpPr/>
          <p:nvPr/>
        </p:nvGrpSpPr>
        <p:grpSpPr>
          <a:xfrm>
            <a:off x="179388" y="3213100"/>
            <a:ext cx="6946900" cy="2951163"/>
            <a:chOff x="0" y="0"/>
            <a:chExt cx="4376" cy="1859"/>
          </a:xfrm>
        </p:grpSpPr>
        <p:pic>
          <p:nvPicPr>
            <p:cNvPr id="15362" name="图片 14338" descr="fig_6_06_2"/>
            <p:cNvPicPr>
              <a:picLocks noChangeAspect="1"/>
            </p:cNvPicPr>
            <p:nvPr/>
          </p:nvPicPr>
          <p:blipFill>
            <a:blip r:embed="rId1"/>
            <a:stretch>
              <a:fillRect/>
            </a:stretch>
          </p:blipFill>
          <p:spPr>
            <a:xfrm>
              <a:off x="1292" y="0"/>
              <a:ext cx="3084" cy="1859"/>
            </a:xfrm>
            <a:prstGeom prst="rect">
              <a:avLst/>
            </a:prstGeom>
            <a:noFill/>
            <a:ln w="9525">
              <a:noFill/>
            </a:ln>
          </p:spPr>
        </p:pic>
        <p:sp>
          <p:nvSpPr>
            <p:cNvPr id="15363" name="矩形 14339"/>
            <p:cNvSpPr/>
            <p:nvPr/>
          </p:nvSpPr>
          <p:spPr>
            <a:xfrm>
              <a:off x="0" y="0"/>
              <a:ext cx="1383" cy="318"/>
            </a:xfrm>
            <a:prstGeom prst="rect">
              <a:avLst/>
            </a:prstGeom>
            <a:noFill/>
            <a:ln w="9525">
              <a:noFill/>
            </a:ln>
          </p:spPr>
          <p:txBody>
            <a:bodyPr anchor="t"/>
            <a:p>
              <a:pPr marL="342900" indent="-342900">
                <a:spcBef>
                  <a:spcPct val="20000"/>
                </a:spcBef>
                <a:buClr>
                  <a:srgbClr val="996633"/>
                </a:buClr>
                <a:buFont typeface="Wingdings" panose="05000000000000000000" pitchFamily="2" charset="2"/>
                <a:buChar char="q"/>
              </a:pPr>
              <a:r>
                <a:rPr lang="en-US" altLang="x-none" dirty="0">
                  <a:latin typeface="Arial" panose="020B0604020202020204" pitchFamily="34" charset="0"/>
                  <a:ea typeface="宋体" panose="02010600030101010101" pitchFamily="2" charset="-122"/>
                </a:rPr>
                <a:t>Example:</a:t>
              </a:r>
              <a:endParaRPr lang="en-US" altLang="x-none" dirty="0">
                <a:latin typeface="Arial" panose="020B0604020202020204" pitchFamily="34" charset="0"/>
                <a:ea typeface="宋体" panose="02010600030101010101" pitchFamily="2" charset="-122"/>
              </a:endParaRPr>
            </a:p>
          </p:txBody>
        </p:sp>
      </p:grpSp>
      <p:sp>
        <p:nvSpPr>
          <p:cNvPr id="15365" name="文本占位符 14341"/>
          <p:cNvSpPr>
            <a:spLocks noGrp="1"/>
          </p:cNvSpPr>
          <p:nvPr>
            <p:ph idx="1"/>
          </p:nvPr>
        </p:nvSpPr>
        <p:spPr>
          <a:xfrm>
            <a:off x="0" y="692150"/>
            <a:ext cx="8839200" cy="2447925"/>
          </a:xfrm>
        </p:spPr>
        <p:txBody>
          <a:bodyPr anchor="t"/>
          <a:p>
            <a:r>
              <a:rPr lang="en-US" altLang="x-none" dirty="0">
                <a:ea typeface="宋体" panose="02010600030101010101" pitchFamily="2" charset="-122"/>
              </a:rPr>
              <a:t>Def. 1.2 min-card(E, R)</a:t>
            </a:r>
            <a:endParaRPr lang="en-US" altLang="x-none" dirty="0">
              <a:ea typeface="宋体" panose="02010600030101010101" pitchFamily="2" charset="-122"/>
            </a:endParaRPr>
          </a:p>
          <a:p>
            <a:pPr lvl="1"/>
            <a:r>
              <a:rPr lang="en-US" altLang="x-none" dirty="0">
                <a:ea typeface="宋体" panose="02010600030101010101" pitchFamily="2" charset="-122"/>
              </a:rPr>
              <a:t>If all dots in the entity E have </a:t>
            </a:r>
            <a:r>
              <a:rPr lang="en-US" altLang="x-none" u="sng" dirty="0">
                <a:ea typeface="宋体" panose="02010600030101010101" pitchFamily="2" charset="-122"/>
              </a:rPr>
              <a:t>AT LEAST one</a:t>
            </a:r>
            <a:r>
              <a:rPr lang="en-US" altLang="x-none" dirty="0">
                <a:ea typeface="宋体" panose="02010600030101010101" pitchFamily="2" charset="-122"/>
              </a:rPr>
              <a:t> line coming out, we say: </a:t>
            </a:r>
            <a:r>
              <a:rPr lang="en-US" altLang="x-none" dirty="0">
                <a:solidFill>
                  <a:srgbClr val="FF0000"/>
                </a:solidFill>
                <a:ea typeface="宋体" panose="02010600030101010101" pitchFamily="2" charset="-122"/>
              </a:rPr>
              <a:t>min-card(E, R) = 1</a:t>
            </a:r>
            <a:endParaRPr lang="en-US" altLang="x-none" dirty="0">
              <a:solidFill>
                <a:srgbClr val="FF0000"/>
              </a:solidFill>
              <a:ea typeface="宋体" panose="02010600030101010101" pitchFamily="2" charset="-122"/>
            </a:endParaRPr>
          </a:p>
          <a:p>
            <a:pPr lvl="1"/>
            <a:r>
              <a:rPr lang="en-US" altLang="x-none" dirty="0">
                <a:ea typeface="宋体" panose="02010600030101010101" pitchFamily="2" charset="-122"/>
              </a:rPr>
              <a:t>If some dots might not have a line coming out, we say: </a:t>
            </a:r>
            <a:r>
              <a:rPr lang="en-US" altLang="x-none" dirty="0">
                <a:solidFill>
                  <a:srgbClr val="FF0000"/>
                </a:solidFill>
                <a:ea typeface="宋体" panose="02010600030101010101" pitchFamily="2" charset="-122"/>
              </a:rPr>
              <a:t>min-card(E, R) = 0</a:t>
            </a:r>
            <a:endParaRPr lang="en-US" altLang="x-none" dirty="0">
              <a:solidFill>
                <a:srgbClr val="FF0000"/>
              </a:solidFill>
              <a:ea typeface="宋体" panose="02010600030101010101" pitchFamily="2" charset="-122"/>
            </a:endParaRPr>
          </a:p>
        </p:txBody>
      </p:sp>
      <p:sp>
        <p:nvSpPr>
          <p:cNvPr id="14343" name="文本框 14342"/>
          <p:cNvSpPr txBox="1"/>
          <p:nvPr/>
        </p:nvSpPr>
        <p:spPr>
          <a:xfrm>
            <a:off x="1116013" y="6149975"/>
            <a:ext cx="3348037" cy="519113"/>
          </a:xfrm>
          <a:prstGeom prst="rect">
            <a:avLst/>
          </a:prstGeom>
          <a:solidFill>
            <a:schemeClr val="bg1"/>
          </a:solid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min-card(E,R)=</a:t>
            </a:r>
            <a:r>
              <a:rPr lang="en-US" altLang="x-none"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sp>
        <p:nvSpPr>
          <p:cNvPr id="14344" name="文本框 14343"/>
          <p:cNvSpPr txBox="1"/>
          <p:nvPr/>
        </p:nvSpPr>
        <p:spPr>
          <a:xfrm>
            <a:off x="4679950" y="6165850"/>
            <a:ext cx="3348038" cy="519113"/>
          </a:xfrm>
          <a:prstGeom prst="rect">
            <a:avLst/>
          </a:prstGeom>
          <a:solidFill>
            <a:schemeClr val="bg1"/>
          </a:solid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min-card(F,R)=</a:t>
            </a:r>
            <a:r>
              <a:rPr lang="en-US" altLang="x-none"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sp>
        <p:nvSpPr>
          <p:cNvPr id="14345" name="文本框 14344"/>
          <p:cNvSpPr txBox="1"/>
          <p:nvPr/>
        </p:nvSpPr>
        <p:spPr>
          <a:xfrm>
            <a:off x="1116013" y="6165850"/>
            <a:ext cx="3348037" cy="519113"/>
          </a:xfrm>
          <a:prstGeom prst="rect">
            <a:avLst/>
          </a:prstGeom>
          <a:no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min-card(E,R)=0</a:t>
            </a:r>
            <a:endParaRPr lang="zh-CN" altLang="en-US" dirty="0">
              <a:latin typeface="Arial" panose="020B0604020202020204" pitchFamily="34" charset="0"/>
              <a:ea typeface="宋体" panose="02010600030101010101" pitchFamily="2" charset="-122"/>
            </a:endParaRPr>
          </a:p>
        </p:txBody>
      </p:sp>
      <p:sp>
        <p:nvSpPr>
          <p:cNvPr id="14346" name="文本框 14345"/>
          <p:cNvSpPr txBox="1"/>
          <p:nvPr/>
        </p:nvSpPr>
        <p:spPr>
          <a:xfrm>
            <a:off x="4679950" y="6165850"/>
            <a:ext cx="3348038" cy="519113"/>
          </a:xfrm>
          <a:prstGeom prst="rect">
            <a:avLst/>
          </a:prstGeom>
          <a:noFill/>
          <a:ln w="9525">
            <a:noFill/>
          </a:ln>
        </p:spPr>
        <p:txBody>
          <a:bodyPr anchor="t">
            <a:spAutoFit/>
          </a:bodyPr>
          <a:p>
            <a:pPr algn="ctr">
              <a:spcBef>
                <a:spcPct val="50000"/>
              </a:spcBef>
            </a:pPr>
            <a:r>
              <a:rPr lang="en-US" altLang="x-none" dirty="0">
                <a:latin typeface="Arial" panose="020B0604020202020204" pitchFamily="34" charset="0"/>
                <a:ea typeface="宋体" panose="02010600030101010101" pitchFamily="2" charset="-122"/>
              </a:rPr>
              <a:t>min-card(F,R)=1</a:t>
            </a:r>
            <a:endParaRPr lang="zh-CN" altLang="en-US" dirty="0">
              <a:latin typeface="Arial" panose="020B0604020202020204" pitchFamily="34" charset="0"/>
              <a:ea typeface="宋体" panose="02010600030101010101" pitchFamily="2" charset="-122"/>
            </a:endParaRPr>
          </a:p>
        </p:txBody>
      </p:sp>
      <p:sp>
        <p:nvSpPr>
          <p:cNvPr id="15370"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sp>
        <p:nvSpPr>
          <p:cNvPr id="13313" name="标题 12289"/>
          <p:cNvSpPr>
            <a:spLocks noGrp="1"/>
          </p:cNvSpPr>
          <p:nvPr>
            <p:ph type="title"/>
          </p:nvPr>
        </p:nvSpPr>
        <p:spPr>
          <a:xfrm>
            <a:off x="377825" y="91440"/>
            <a:ext cx="8331200" cy="457200"/>
          </a:xfrm>
        </p:spPr>
        <p:txBody>
          <a:bodyPr anchor="ctr"/>
          <a:p>
            <a:r>
              <a:rPr lang="en-US" altLang="x-none" sz="2800" dirty="0">
                <a:ea typeface="宋体" panose="02010600030101010101" pitchFamily="2" charset="-122"/>
                <a:sym typeface="+mn-ea"/>
              </a:rPr>
              <a:t>Cardinality of Entity Participation in a Relationship</a:t>
            </a:r>
            <a:endParaRPr lang="en-US" altLang="x-none"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343">
                                            <p:txEl>
                                              <p:charRg st="0" end="16"/>
                                            </p:txEl>
                                          </p:spTgt>
                                        </p:tgtEl>
                                        <p:attrNameLst>
                                          <p:attrName>style.visibility</p:attrName>
                                        </p:attrNameLst>
                                      </p:cBhvr>
                                      <p:to>
                                        <p:strVal val="visible"/>
                                      </p:to>
                                    </p:set>
                                    <p:anim calcmode="lin" valueType="num">
                                      <p:cBhvr additive="base">
                                        <p:cTn id="11" dur="500" fill="hold"/>
                                        <p:tgtEl>
                                          <p:spTgt spid="14343">
                                            <p:txEl>
                                              <p:charRg st="0" end="1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43">
                                            <p:txEl>
                                              <p:charRg st="0" end="16"/>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4343">
                                            <p:txEl>
                                              <p:charRg st="0" end="16"/>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45">
                                            <p:txEl>
                                              <p:charRg st="0" end="16"/>
                                            </p:txEl>
                                          </p:spTgt>
                                        </p:tgtEl>
                                        <p:attrNameLst>
                                          <p:attrName>style.visibility</p:attrName>
                                        </p:attrNameLst>
                                      </p:cBhvr>
                                      <p:to>
                                        <p:strVal val="visible"/>
                                      </p:to>
                                    </p:set>
                                    <p:animEffect transition="in" filter="blinds(horizontal)">
                                      <p:cBhvr>
                                        <p:cTn id="17" dur="500"/>
                                        <p:tgtEl>
                                          <p:spTgt spid="14345">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344">
                                            <p:txEl>
                                              <p:charRg st="0" end="16"/>
                                            </p:txEl>
                                          </p:spTgt>
                                        </p:tgtEl>
                                        <p:attrNameLst>
                                          <p:attrName>style.visibility</p:attrName>
                                        </p:attrNameLst>
                                      </p:cBhvr>
                                      <p:to>
                                        <p:strVal val="visible"/>
                                      </p:to>
                                    </p:set>
                                    <p:anim calcmode="lin" valueType="num">
                                      <p:cBhvr additive="base">
                                        <p:cTn id="22" dur="500" fill="hold"/>
                                        <p:tgtEl>
                                          <p:spTgt spid="14344">
                                            <p:txEl>
                                              <p:charRg st="0" end="1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344">
                                            <p:txEl>
                                              <p:charRg st="0" end="16"/>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4344">
                                            <p:txEl>
                                              <p:charRg st="0" end="16"/>
                                            </p:txEl>
                                          </p:spTgt>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346">
                                            <p:txEl>
                                              <p:charRg st="0" end="16"/>
                                            </p:txEl>
                                          </p:spTgt>
                                        </p:tgtEl>
                                        <p:attrNameLst>
                                          <p:attrName>style.visibility</p:attrName>
                                        </p:attrNameLst>
                                      </p:cBhvr>
                                      <p:to>
                                        <p:strVal val="visible"/>
                                      </p:to>
                                    </p:set>
                                    <p:animEffect transition="in" filter="blinds(horizontal)">
                                      <p:cBhvr>
                                        <p:cTn id="28" dur="500"/>
                                        <p:tgtEl>
                                          <p:spTgt spid="1434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占位符 15362"/>
          <p:cNvSpPr>
            <a:spLocks noGrp="1"/>
          </p:cNvSpPr>
          <p:nvPr>
            <p:ph idx="1"/>
          </p:nvPr>
        </p:nvSpPr>
        <p:spPr>
          <a:xfrm>
            <a:off x="0" y="838200"/>
            <a:ext cx="9144000" cy="5638800"/>
          </a:xfrm>
        </p:spPr>
        <p:txBody>
          <a:bodyPr anchor="t"/>
          <a:p>
            <a:r>
              <a:rPr lang="en-US" altLang="x-none" dirty="0">
                <a:ea typeface="宋体" panose="02010600030101010101" pitchFamily="2" charset="-122"/>
              </a:rPr>
              <a:t>Def. 1.3 Card(E, R)</a:t>
            </a:r>
            <a:endParaRPr lang="en-US" altLang="x-none" dirty="0">
              <a:ea typeface="宋体" panose="02010600030101010101" pitchFamily="2" charset="-122"/>
            </a:endParaRPr>
          </a:p>
          <a:p>
            <a:pPr lvl="1"/>
            <a:r>
              <a:rPr lang="en-US" altLang="x-none" dirty="0">
                <a:ea typeface="宋体" panose="02010600030101010101" pitchFamily="2" charset="-122"/>
              </a:rPr>
              <a:t>We combine these, by saying </a:t>
            </a:r>
            <a:r>
              <a:rPr lang="en-US" altLang="x-none" dirty="0">
                <a:solidFill>
                  <a:srgbClr val="FF0000"/>
                </a:solidFill>
                <a:ea typeface="宋体" panose="02010600030101010101" pitchFamily="2" charset="-122"/>
              </a:rPr>
              <a:t>card(E, R) = (x, y)</a:t>
            </a:r>
            <a:r>
              <a:rPr lang="en-US" altLang="x-none" dirty="0">
                <a:ea typeface="宋体" panose="02010600030101010101" pitchFamily="2" charset="-122"/>
              </a:rPr>
              <a:t> if min-card(E, R) = x and max-card(E, R) = y</a:t>
            </a:r>
            <a:endParaRPr lang="zh-CN" altLang="en-US" dirty="0">
              <a:ea typeface="宋体" panose="02010600030101010101" pitchFamily="2" charset="-122"/>
            </a:endParaRPr>
          </a:p>
        </p:txBody>
      </p:sp>
      <p:grpSp>
        <p:nvGrpSpPr>
          <p:cNvPr id="15364" name="组合 15363"/>
          <p:cNvGrpSpPr/>
          <p:nvPr/>
        </p:nvGrpSpPr>
        <p:grpSpPr>
          <a:xfrm>
            <a:off x="228600" y="2757488"/>
            <a:ext cx="8534400" cy="3529012"/>
            <a:chOff x="0" y="-360"/>
            <a:chExt cx="5376" cy="2223"/>
          </a:xfrm>
        </p:grpSpPr>
        <p:pic>
          <p:nvPicPr>
            <p:cNvPr id="16388" name="图片 15364" descr="fig_6_06_2"/>
            <p:cNvPicPr>
              <a:picLocks noChangeAspect="1"/>
            </p:cNvPicPr>
            <p:nvPr/>
          </p:nvPicPr>
          <p:blipFill>
            <a:blip r:embed="rId1"/>
            <a:stretch>
              <a:fillRect/>
            </a:stretch>
          </p:blipFill>
          <p:spPr>
            <a:xfrm>
              <a:off x="0" y="-360"/>
              <a:ext cx="3456" cy="2223"/>
            </a:xfrm>
            <a:prstGeom prst="rect">
              <a:avLst/>
            </a:prstGeom>
            <a:noFill/>
            <a:ln w="9525">
              <a:noFill/>
            </a:ln>
          </p:spPr>
        </p:pic>
        <p:sp>
          <p:nvSpPr>
            <p:cNvPr id="16389" name="矩形 15365"/>
            <p:cNvSpPr/>
            <p:nvPr/>
          </p:nvSpPr>
          <p:spPr>
            <a:xfrm>
              <a:off x="3648" y="369"/>
              <a:ext cx="1728" cy="720"/>
            </a:xfrm>
            <a:prstGeom prst="rect">
              <a:avLst/>
            </a:prstGeom>
            <a:solidFill>
              <a:schemeClr val="bg1"/>
            </a:solidFill>
            <a:ln w="9525">
              <a:noFill/>
            </a:ln>
          </p:spPr>
          <p:txBody>
            <a:bodyPr anchor="t"/>
            <a:p>
              <a:pPr marL="342900" indent="-342900">
                <a:lnSpc>
                  <a:spcPct val="110000"/>
                </a:lnSpc>
                <a:spcBef>
                  <a:spcPct val="50000"/>
                </a:spcBef>
                <a:buClr>
                  <a:schemeClr val="accent1"/>
                </a:buClr>
              </a:pPr>
              <a:r>
                <a:rPr lang="en-US" altLang="x-none" sz="2400" dirty="0">
                  <a:latin typeface="Arial" panose="020B0604020202020204" pitchFamily="34" charset="0"/>
                  <a:ea typeface="宋体" panose="02010600030101010101" pitchFamily="2" charset="-122"/>
                </a:rPr>
                <a:t>card(E, R) = </a:t>
              </a:r>
              <a:r>
                <a:rPr lang="en-US" altLang="x-none" sz="2400" dirty="0">
                  <a:solidFill>
                    <a:srgbClr val="FF0000"/>
                  </a:solidFill>
                  <a:latin typeface="Arial" panose="020B0604020202020204" pitchFamily="34" charset="0"/>
                  <a:ea typeface="宋体" panose="02010600030101010101" pitchFamily="2" charset="-122"/>
                </a:rPr>
                <a:t>(0,</a:t>
              </a:r>
              <a:r>
                <a:rPr lang="en-US" altLang="x-none" sz="2400" dirty="0">
                  <a:latin typeface="Arial" panose="020B0604020202020204" pitchFamily="34" charset="0"/>
                  <a:ea typeface="宋体" panose="02010600030101010101" pitchFamily="2" charset="-122"/>
                </a:rPr>
                <a:t> </a:t>
              </a:r>
              <a:r>
                <a:rPr lang="en-US" altLang="x-none" sz="2400" dirty="0">
                  <a:solidFill>
                    <a:srgbClr val="FF0000"/>
                  </a:solidFill>
                  <a:latin typeface="Arial" panose="020B0604020202020204" pitchFamily="34" charset="0"/>
                  <a:ea typeface="宋体" panose="02010600030101010101" pitchFamily="2" charset="-122"/>
                </a:rPr>
                <a:t>N)</a:t>
              </a:r>
              <a:endParaRPr lang="en-US" altLang="x-none" sz="2400" dirty="0">
                <a:latin typeface="Arial" panose="020B0604020202020204" pitchFamily="34" charset="0"/>
                <a:ea typeface="宋体" panose="02010600030101010101" pitchFamily="2" charset="-122"/>
              </a:endParaRPr>
            </a:p>
            <a:p>
              <a:pPr marL="342900" indent="-342900">
                <a:lnSpc>
                  <a:spcPct val="110000"/>
                </a:lnSpc>
                <a:spcBef>
                  <a:spcPct val="50000"/>
                </a:spcBef>
                <a:buClr>
                  <a:schemeClr val="accent1"/>
                </a:buClr>
              </a:pPr>
              <a:r>
                <a:rPr lang="en-US" altLang="x-none" sz="2400" dirty="0">
                  <a:latin typeface="Arial" panose="020B0604020202020204" pitchFamily="34" charset="0"/>
                  <a:ea typeface="宋体" panose="02010600030101010101" pitchFamily="2" charset="-122"/>
                </a:rPr>
                <a:t>card(F, R) = </a:t>
              </a:r>
              <a:r>
                <a:rPr lang="en-US" altLang="x-none" sz="2400" dirty="0">
                  <a:solidFill>
                    <a:srgbClr val="FF0000"/>
                  </a:solidFill>
                  <a:latin typeface="Arial" panose="020B0604020202020204" pitchFamily="34" charset="0"/>
                  <a:ea typeface="宋体" panose="02010600030101010101" pitchFamily="2" charset="-122"/>
                </a:rPr>
                <a:t>(1, 1)</a:t>
              </a:r>
              <a:endParaRPr lang="en-US" altLang="x-none" sz="2400" dirty="0">
                <a:solidFill>
                  <a:srgbClr val="FF0000"/>
                </a:solidFill>
                <a:latin typeface="Arial" panose="020B0604020202020204" pitchFamily="34" charset="0"/>
                <a:ea typeface="宋体" panose="02010600030101010101" pitchFamily="2" charset="-122"/>
              </a:endParaRPr>
            </a:p>
          </p:txBody>
        </p:sp>
      </p:grpSp>
      <p:sp>
        <p:nvSpPr>
          <p:cNvPr id="16390"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sp>
        <p:nvSpPr>
          <p:cNvPr id="13313" name="标题 12289"/>
          <p:cNvSpPr>
            <a:spLocks noGrp="1"/>
          </p:cNvSpPr>
          <p:nvPr>
            <p:ph type="title"/>
          </p:nvPr>
        </p:nvSpPr>
        <p:spPr>
          <a:xfrm>
            <a:off x="377825" y="91440"/>
            <a:ext cx="8331200" cy="457200"/>
          </a:xfrm>
        </p:spPr>
        <p:txBody>
          <a:bodyPr anchor="ctr"/>
          <a:p>
            <a:r>
              <a:rPr lang="en-US" altLang="x-none" sz="2800" dirty="0">
                <a:ea typeface="宋体" panose="02010600030101010101" pitchFamily="2" charset="-122"/>
                <a:sym typeface="+mn-ea"/>
              </a:rPr>
              <a:t>Cardinality of Entity Participation in a Relationship</a:t>
            </a:r>
            <a:endParaRPr lang="en-US" altLang="x-none"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6385"/>
          <p:cNvSpPr>
            <a:spLocks noGrp="1"/>
          </p:cNvSpPr>
          <p:nvPr>
            <p:ph type="title"/>
          </p:nvPr>
        </p:nvSpPr>
        <p:spPr/>
        <p:txBody>
          <a:bodyPr anchor="ctr"/>
          <a:p>
            <a:r>
              <a:rPr lang="en-US" altLang="x-none" dirty="0">
                <a:ea typeface="宋体" panose="02010600030101010101" pitchFamily="2" charset="-122"/>
              </a:rPr>
              <a:t>Examples of E-R Diagrams</a:t>
            </a:r>
            <a:endParaRPr lang="zh-CN" altLang="en-US" dirty="0">
              <a:ea typeface="宋体" panose="02010600030101010101" pitchFamily="2" charset="-122"/>
            </a:endParaRPr>
          </a:p>
        </p:txBody>
      </p:sp>
      <p:grpSp>
        <p:nvGrpSpPr>
          <p:cNvPr id="17410" name="组合 16386"/>
          <p:cNvGrpSpPr/>
          <p:nvPr/>
        </p:nvGrpSpPr>
        <p:grpSpPr>
          <a:xfrm>
            <a:off x="107950" y="765175"/>
            <a:ext cx="9001125" cy="1654175"/>
            <a:chOff x="0" y="0"/>
            <a:chExt cx="5670" cy="1042"/>
          </a:xfrm>
        </p:grpSpPr>
        <p:sp>
          <p:nvSpPr>
            <p:cNvPr id="17411" name="文本框 16387"/>
            <p:cNvSpPr txBox="1"/>
            <p:nvPr/>
          </p:nvSpPr>
          <p:spPr>
            <a:xfrm>
              <a:off x="91" y="544"/>
              <a:ext cx="1179" cy="472"/>
            </a:xfrm>
            <a:prstGeom prst="rect">
              <a:avLst/>
            </a:prstGeom>
            <a:noFill/>
            <a:ln w="25400" cap="flat" cmpd="sng">
              <a:solidFill>
                <a:schemeClr val="tx1"/>
              </a:solidFill>
              <a:prstDash val="solid"/>
              <a:miter/>
              <a:headEnd type="none" w="med" len="med"/>
              <a:tailEnd type="none" w="med" len="med"/>
            </a:ln>
          </p:spPr>
          <p:txBody>
            <a:bodyPr tIns="180000" bIns="180000" anchor="t">
              <a:spAutoFit/>
            </a:bodyPr>
            <a:p>
              <a:pPr algn="ctr">
                <a:spcBef>
                  <a:spcPct val="50000"/>
                </a:spcBef>
              </a:pPr>
              <a:r>
                <a:rPr lang="en-US" altLang="x-none" sz="2400" dirty="0">
                  <a:latin typeface="Arial" panose="020B0604020202020204" pitchFamily="34" charset="0"/>
                  <a:ea typeface="宋体" panose="02010600030101010101" pitchFamily="2" charset="-122"/>
                </a:rPr>
                <a:t>Instructors</a:t>
              </a:r>
              <a:endParaRPr lang="en-US" altLang="x-none" sz="2400" dirty="0">
                <a:latin typeface="Arial" panose="020B0604020202020204" pitchFamily="34" charset="0"/>
                <a:ea typeface="宋体" panose="02010600030101010101" pitchFamily="2" charset="-122"/>
              </a:endParaRPr>
            </a:p>
          </p:txBody>
        </p:sp>
        <p:sp>
          <p:nvSpPr>
            <p:cNvPr id="17412" name="文本框 16388"/>
            <p:cNvSpPr txBox="1"/>
            <p:nvPr/>
          </p:nvSpPr>
          <p:spPr>
            <a:xfrm>
              <a:off x="3947" y="544"/>
              <a:ext cx="1723" cy="472"/>
            </a:xfrm>
            <a:prstGeom prst="rect">
              <a:avLst/>
            </a:prstGeom>
            <a:noFill/>
            <a:ln w="25400" cap="flat" cmpd="sng">
              <a:solidFill>
                <a:schemeClr val="tx1"/>
              </a:solidFill>
              <a:prstDash val="solid"/>
              <a:miter/>
              <a:headEnd type="none" w="med" len="med"/>
              <a:tailEnd type="none" w="med" len="med"/>
            </a:ln>
          </p:spPr>
          <p:txBody>
            <a:bodyPr tIns="180000" bIns="180000" anchor="t">
              <a:spAutoFit/>
            </a:bodyPr>
            <a:p>
              <a:pPr algn="ctr">
                <a:spcBef>
                  <a:spcPct val="50000"/>
                </a:spcBef>
              </a:pPr>
              <a:r>
                <a:rPr lang="en-US" altLang="x-none" sz="2400" dirty="0">
                  <a:latin typeface="Arial" panose="020B0604020202020204" pitchFamily="34" charset="0"/>
                  <a:ea typeface="宋体" panose="02010600030101010101" pitchFamily="2" charset="-122"/>
                </a:rPr>
                <a:t>Course_sections</a:t>
              </a:r>
              <a:endParaRPr lang="en-US" altLang="x-none" sz="2400" dirty="0">
                <a:latin typeface="Arial" panose="020B0604020202020204" pitchFamily="34" charset="0"/>
                <a:ea typeface="宋体" panose="02010600030101010101" pitchFamily="2" charset="-122"/>
              </a:endParaRPr>
            </a:p>
          </p:txBody>
        </p:sp>
        <p:sp>
          <p:nvSpPr>
            <p:cNvPr id="17413" name="流程图: 决策 16389"/>
            <p:cNvSpPr/>
            <p:nvPr/>
          </p:nvSpPr>
          <p:spPr>
            <a:xfrm>
              <a:off x="1860" y="566"/>
              <a:ext cx="1362" cy="476"/>
            </a:xfrm>
            <a:prstGeom prst="flowChartDecision">
              <a:avLst/>
            </a:prstGeom>
            <a:noFill/>
            <a:ln w="25400" cap="flat" cmpd="sng">
              <a:solidFill>
                <a:schemeClr val="tx1"/>
              </a:solidFill>
              <a:prstDash val="solid"/>
              <a:miter/>
              <a:headEnd type="none" w="med" len="med"/>
              <a:tailEnd type="none" w="med" len="med"/>
            </a:ln>
          </p:spPr>
          <p:txBody>
            <a:bodyPr lIns="0" tIns="0" rIns="0" bIns="0" anchor="t">
              <a:spAutoFit/>
            </a:bodyPr>
            <a:p>
              <a:pPr algn="ctr">
                <a:spcBef>
                  <a:spcPct val="50000"/>
                </a:spcBef>
              </a:pPr>
              <a:r>
                <a:rPr lang="en-US" altLang="x-none" sz="2400" dirty="0">
                  <a:latin typeface="Arial" panose="020B0604020202020204" pitchFamily="34" charset="0"/>
                  <a:ea typeface="宋体" panose="02010600030101010101" pitchFamily="2" charset="-122"/>
                </a:rPr>
                <a:t>Teachs</a:t>
              </a:r>
              <a:endParaRPr lang="en-US" altLang="x-none" sz="2400" dirty="0">
                <a:latin typeface="Arial" panose="020B0604020202020204" pitchFamily="34" charset="0"/>
                <a:ea typeface="宋体" panose="02010600030101010101" pitchFamily="2" charset="-122"/>
              </a:endParaRPr>
            </a:p>
          </p:txBody>
        </p:sp>
        <p:sp>
          <p:nvSpPr>
            <p:cNvPr id="17414" name="直接连接符 16390"/>
            <p:cNvSpPr/>
            <p:nvPr/>
          </p:nvSpPr>
          <p:spPr>
            <a:xfrm>
              <a:off x="1271" y="816"/>
              <a:ext cx="589" cy="0"/>
            </a:xfrm>
            <a:prstGeom prst="line">
              <a:avLst/>
            </a:prstGeom>
            <a:ln w="25400" cap="flat" cmpd="sng">
              <a:solidFill>
                <a:schemeClr val="tx1"/>
              </a:solidFill>
              <a:prstDash val="solid"/>
              <a:round/>
              <a:headEnd type="none" w="med" len="med"/>
              <a:tailEnd type="none" w="med" len="med"/>
            </a:ln>
          </p:spPr>
        </p:sp>
        <p:sp>
          <p:nvSpPr>
            <p:cNvPr id="17415" name="直接连接符 16391"/>
            <p:cNvSpPr/>
            <p:nvPr/>
          </p:nvSpPr>
          <p:spPr>
            <a:xfrm>
              <a:off x="3221" y="816"/>
              <a:ext cx="726" cy="0"/>
            </a:xfrm>
            <a:prstGeom prst="line">
              <a:avLst/>
            </a:prstGeom>
            <a:ln w="25400" cap="flat" cmpd="sng">
              <a:solidFill>
                <a:schemeClr val="tx1"/>
              </a:solidFill>
              <a:prstDash val="solid"/>
              <a:round/>
              <a:headEnd type="none" w="med" len="med"/>
              <a:tailEnd type="none" w="med" len="med"/>
            </a:ln>
          </p:spPr>
        </p:sp>
        <p:sp>
          <p:nvSpPr>
            <p:cNvPr id="17416" name="文本框 16392"/>
            <p:cNvSpPr txBox="1"/>
            <p:nvPr/>
          </p:nvSpPr>
          <p:spPr>
            <a:xfrm>
              <a:off x="0" y="0"/>
              <a:ext cx="1452" cy="288"/>
            </a:xfrm>
            <a:prstGeom prst="rect">
              <a:avLst/>
            </a:prstGeom>
            <a:noFill/>
            <a:ln w="9525">
              <a:noFill/>
            </a:ln>
          </p:spPr>
          <p:txBody>
            <a:bodyPr anchor="t">
              <a:spAutoFit/>
            </a:bodyPr>
            <a:p>
              <a:pPr>
                <a:spcBef>
                  <a:spcPct val="50000"/>
                </a:spcBef>
              </a:pPr>
              <a:r>
                <a:rPr lang="en-US" altLang="x-none" sz="2400" b="0" i="1" u="sng" dirty="0">
                  <a:solidFill>
                    <a:schemeClr val="tx1"/>
                  </a:solidFill>
                  <a:latin typeface="Arial" panose="020B0604020202020204" pitchFamily="34" charset="0"/>
                  <a:ea typeface="宋体" panose="02010600030101010101" pitchFamily="2" charset="-122"/>
                </a:rPr>
                <a:t>[Example one]</a:t>
              </a:r>
              <a:endParaRPr lang="en-US" altLang="x-none" sz="2400" b="0" i="1" u="sng" dirty="0">
                <a:solidFill>
                  <a:schemeClr val="tx1"/>
                </a:solidFill>
                <a:latin typeface="Arial" panose="020B0604020202020204" pitchFamily="34" charset="0"/>
                <a:ea typeface="宋体" panose="02010600030101010101" pitchFamily="2" charset="-122"/>
              </a:endParaRPr>
            </a:p>
          </p:txBody>
        </p:sp>
      </p:grpSp>
      <p:grpSp>
        <p:nvGrpSpPr>
          <p:cNvPr id="16394" name="组合 16393"/>
          <p:cNvGrpSpPr/>
          <p:nvPr/>
        </p:nvGrpSpPr>
        <p:grpSpPr>
          <a:xfrm>
            <a:off x="2195513" y="1531938"/>
            <a:ext cx="4103687" cy="457200"/>
            <a:chOff x="0" y="0"/>
            <a:chExt cx="2585" cy="288"/>
          </a:xfrm>
        </p:grpSpPr>
        <p:sp>
          <p:nvSpPr>
            <p:cNvPr id="17418" name="文本框 16394"/>
            <p:cNvSpPr txBox="1"/>
            <p:nvPr/>
          </p:nvSpPr>
          <p:spPr>
            <a:xfrm>
              <a:off x="0" y="0"/>
              <a:ext cx="589" cy="288"/>
            </a:xfrm>
            <a:prstGeom prst="rect">
              <a:avLst/>
            </a:prstGeom>
            <a:noFill/>
            <a:ln w="9525">
              <a:noFill/>
            </a:ln>
          </p:spPr>
          <p:txBody>
            <a:bodyPr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7419" name="文本框 16395"/>
            <p:cNvSpPr txBox="1"/>
            <p:nvPr/>
          </p:nvSpPr>
          <p:spPr>
            <a:xfrm>
              <a:off x="1996" y="0"/>
              <a:ext cx="589" cy="288"/>
            </a:xfrm>
            <a:prstGeom prst="rect">
              <a:avLst/>
            </a:prstGeom>
            <a:noFill/>
            <a:ln w="9525">
              <a:noFill/>
            </a:ln>
          </p:spPr>
          <p:txBody>
            <a:bodyPr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Arial" panose="020B0604020202020204" pitchFamily="34" charset="0"/>
                <a:ea typeface="宋体" panose="02010600030101010101" pitchFamily="2" charset="-122"/>
              </a:endParaRPr>
            </a:p>
          </p:txBody>
        </p:sp>
      </p:grpSp>
      <p:grpSp>
        <p:nvGrpSpPr>
          <p:cNvPr id="16397" name="组合 16396"/>
          <p:cNvGrpSpPr/>
          <p:nvPr/>
        </p:nvGrpSpPr>
        <p:grpSpPr>
          <a:xfrm>
            <a:off x="2339975" y="4195763"/>
            <a:ext cx="4606925" cy="457200"/>
            <a:chOff x="0" y="0"/>
            <a:chExt cx="2902" cy="288"/>
          </a:xfrm>
        </p:grpSpPr>
        <p:sp>
          <p:nvSpPr>
            <p:cNvPr id="17421" name="文本框 16397"/>
            <p:cNvSpPr txBox="1"/>
            <p:nvPr/>
          </p:nvSpPr>
          <p:spPr>
            <a:xfrm>
              <a:off x="0" y="0"/>
              <a:ext cx="589" cy="288"/>
            </a:xfrm>
            <a:prstGeom prst="rect">
              <a:avLst/>
            </a:prstGeom>
            <a:noFill/>
            <a:ln w="9525">
              <a:noFill/>
            </a:ln>
          </p:spPr>
          <p:txBody>
            <a:bodyPr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7422" name="文本框 16398"/>
            <p:cNvSpPr txBox="1"/>
            <p:nvPr/>
          </p:nvSpPr>
          <p:spPr>
            <a:xfrm>
              <a:off x="2313" y="0"/>
              <a:ext cx="589" cy="288"/>
            </a:xfrm>
            <a:prstGeom prst="rect">
              <a:avLst/>
            </a:prstGeom>
            <a:noFill/>
            <a:ln w="9525">
              <a:noFill/>
            </a:ln>
          </p:spPr>
          <p:txBody>
            <a:bodyPr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Arial" panose="020B0604020202020204" pitchFamily="34" charset="0"/>
                <a:ea typeface="宋体" panose="02010600030101010101" pitchFamily="2" charset="-122"/>
              </a:endParaRPr>
            </a:p>
          </p:txBody>
        </p:sp>
      </p:grpSp>
      <p:grpSp>
        <p:nvGrpSpPr>
          <p:cNvPr id="16400" name="组合 16399"/>
          <p:cNvGrpSpPr/>
          <p:nvPr/>
        </p:nvGrpSpPr>
        <p:grpSpPr>
          <a:xfrm>
            <a:off x="107950" y="3357563"/>
            <a:ext cx="9001125" cy="2733675"/>
            <a:chOff x="0" y="0"/>
            <a:chExt cx="5670" cy="1722"/>
          </a:xfrm>
        </p:grpSpPr>
        <p:sp>
          <p:nvSpPr>
            <p:cNvPr id="17424" name="文本框 16400"/>
            <p:cNvSpPr txBox="1"/>
            <p:nvPr/>
          </p:nvSpPr>
          <p:spPr>
            <a:xfrm>
              <a:off x="45" y="543"/>
              <a:ext cx="1316" cy="472"/>
            </a:xfrm>
            <a:prstGeom prst="rect">
              <a:avLst/>
            </a:prstGeom>
            <a:noFill/>
            <a:ln w="25400" cap="flat" cmpd="sng">
              <a:solidFill>
                <a:schemeClr val="tx1"/>
              </a:solidFill>
              <a:prstDash val="solid"/>
              <a:miter/>
              <a:headEnd type="none" w="med" len="med"/>
              <a:tailEnd type="none" w="med" len="med"/>
            </a:ln>
          </p:spPr>
          <p:txBody>
            <a:bodyPr tIns="180000" bIns="180000" anchor="t">
              <a:spAutoFit/>
            </a:bodyPr>
            <a:p>
              <a:pPr algn="ctr">
                <a:spcBef>
                  <a:spcPct val="50000"/>
                </a:spcBef>
              </a:pPr>
              <a:r>
                <a:rPr lang="en-US" altLang="x-none" sz="2400" dirty="0">
                  <a:latin typeface="Arial" panose="020B0604020202020204" pitchFamily="34" charset="0"/>
                  <a:ea typeface="宋体" panose="02010600030101010101" pitchFamily="2" charset="-122"/>
                </a:rPr>
                <a:t>Employees</a:t>
              </a:r>
              <a:endParaRPr lang="en-US" altLang="x-none" sz="2400" dirty="0">
                <a:latin typeface="Arial" panose="020B0604020202020204" pitchFamily="34" charset="0"/>
                <a:ea typeface="宋体" panose="02010600030101010101" pitchFamily="2" charset="-122"/>
              </a:endParaRPr>
            </a:p>
          </p:txBody>
        </p:sp>
        <p:sp>
          <p:nvSpPr>
            <p:cNvPr id="17425" name="文本框 16401"/>
            <p:cNvSpPr txBox="1"/>
            <p:nvPr/>
          </p:nvSpPr>
          <p:spPr>
            <a:xfrm>
              <a:off x="4355" y="543"/>
              <a:ext cx="1315" cy="472"/>
            </a:xfrm>
            <a:prstGeom prst="rect">
              <a:avLst/>
            </a:prstGeom>
            <a:noFill/>
            <a:ln w="25400" cap="flat" cmpd="sng">
              <a:solidFill>
                <a:schemeClr val="tx1"/>
              </a:solidFill>
              <a:prstDash val="solid"/>
              <a:miter/>
              <a:headEnd type="none" w="med" len="med"/>
              <a:tailEnd type="none" w="med" len="med"/>
            </a:ln>
          </p:spPr>
          <p:txBody>
            <a:bodyPr tIns="180000" bIns="180000" anchor="t">
              <a:spAutoFit/>
            </a:bodyPr>
            <a:p>
              <a:pPr algn="ctr">
                <a:spcBef>
                  <a:spcPct val="50000"/>
                </a:spcBef>
              </a:pPr>
              <a:r>
                <a:rPr lang="en-US" altLang="x-none" sz="2400" dirty="0">
                  <a:latin typeface="Arial" panose="020B0604020202020204" pitchFamily="34" charset="0"/>
                  <a:ea typeface="宋体" panose="02010600030101010101" pitchFamily="2" charset="-122"/>
                </a:rPr>
                <a:t>Projects</a:t>
              </a:r>
              <a:endParaRPr lang="en-US" altLang="x-none" sz="2400" dirty="0">
                <a:latin typeface="Arial" panose="020B0604020202020204" pitchFamily="34" charset="0"/>
                <a:ea typeface="宋体" panose="02010600030101010101" pitchFamily="2" charset="-122"/>
              </a:endParaRPr>
            </a:p>
          </p:txBody>
        </p:sp>
        <p:sp>
          <p:nvSpPr>
            <p:cNvPr id="17426" name="流程图: 决策 16402"/>
            <p:cNvSpPr/>
            <p:nvPr/>
          </p:nvSpPr>
          <p:spPr>
            <a:xfrm>
              <a:off x="1950" y="566"/>
              <a:ext cx="1816" cy="476"/>
            </a:xfrm>
            <a:prstGeom prst="flowChartDecision">
              <a:avLst/>
            </a:prstGeom>
            <a:noFill/>
            <a:ln w="25400" cap="flat" cmpd="sng">
              <a:solidFill>
                <a:schemeClr val="tx1"/>
              </a:solidFill>
              <a:prstDash val="solid"/>
              <a:miter/>
              <a:headEnd type="none" w="med" len="med"/>
              <a:tailEnd type="none" w="med" len="med"/>
            </a:ln>
          </p:spPr>
          <p:txBody>
            <a:bodyPr lIns="0" tIns="0" rIns="0" bIns="0" anchor="t">
              <a:spAutoFit/>
            </a:bodyPr>
            <a:p>
              <a:pPr algn="ctr">
                <a:spcBef>
                  <a:spcPct val="50000"/>
                </a:spcBef>
              </a:pPr>
              <a:r>
                <a:rPr lang="en-US" altLang="x-none" sz="2400" dirty="0">
                  <a:latin typeface="Arial" panose="020B0604020202020204" pitchFamily="34" charset="0"/>
                  <a:ea typeface="宋体" panose="02010600030101010101" pitchFamily="2" charset="-122"/>
                </a:rPr>
                <a:t>works_on</a:t>
              </a:r>
              <a:endParaRPr lang="en-US" altLang="x-none" sz="2400" dirty="0">
                <a:latin typeface="Arial" panose="020B0604020202020204" pitchFamily="34" charset="0"/>
                <a:ea typeface="宋体" panose="02010600030101010101" pitchFamily="2" charset="-122"/>
              </a:endParaRPr>
            </a:p>
          </p:txBody>
        </p:sp>
        <p:sp>
          <p:nvSpPr>
            <p:cNvPr id="17427" name="直接连接符 16403"/>
            <p:cNvSpPr/>
            <p:nvPr/>
          </p:nvSpPr>
          <p:spPr>
            <a:xfrm>
              <a:off x="1361" y="815"/>
              <a:ext cx="589" cy="0"/>
            </a:xfrm>
            <a:prstGeom prst="line">
              <a:avLst/>
            </a:prstGeom>
            <a:ln w="25400" cap="flat" cmpd="sng">
              <a:solidFill>
                <a:schemeClr val="tx1"/>
              </a:solidFill>
              <a:prstDash val="solid"/>
              <a:round/>
              <a:headEnd type="none" w="med" len="med"/>
              <a:tailEnd type="none" w="med" len="med"/>
            </a:ln>
          </p:spPr>
        </p:sp>
        <p:sp>
          <p:nvSpPr>
            <p:cNvPr id="17428" name="直接连接符 16404"/>
            <p:cNvSpPr/>
            <p:nvPr/>
          </p:nvSpPr>
          <p:spPr>
            <a:xfrm>
              <a:off x="3765" y="815"/>
              <a:ext cx="590" cy="0"/>
            </a:xfrm>
            <a:prstGeom prst="line">
              <a:avLst/>
            </a:prstGeom>
            <a:ln w="25400" cap="flat" cmpd="sng">
              <a:solidFill>
                <a:schemeClr val="tx1"/>
              </a:solidFill>
              <a:prstDash val="solid"/>
              <a:round/>
              <a:headEnd type="none" w="med" len="med"/>
              <a:tailEnd type="none" w="med" len="med"/>
            </a:ln>
          </p:spPr>
        </p:sp>
        <p:sp>
          <p:nvSpPr>
            <p:cNvPr id="17429" name="文本框 16405"/>
            <p:cNvSpPr txBox="1"/>
            <p:nvPr/>
          </p:nvSpPr>
          <p:spPr>
            <a:xfrm>
              <a:off x="0" y="0"/>
              <a:ext cx="1452" cy="288"/>
            </a:xfrm>
            <a:prstGeom prst="rect">
              <a:avLst/>
            </a:prstGeom>
            <a:noFill/>
            <a:ln w="9525">
              <a:noFill/>
            </a:ln>
          </p:spPr>
          <p:txBody>
            <a:bodyPr anchor="t">
              <a:spAutoFit/>
            </a:bodyPr>
            <a:p>
              <a:pPr>
                <a:spcBef>
                  <a:spcPct val="50000"/>
                </a:spcBef>
              </a:pPr>
              <a:r>
                <a:rPr lang="en-US" altLang="x-none" sz="2400" b="0" i="1" u="sng" dirty="0">
                  <a:solidFill>
                    <a:schemeClr val="tx1"/>
                  </a:solidFill>
                  <a:latin typeface="Arial" panose="020B0604020202020204" pitchFamily="34" charset="0"/>
                  <a:ea typeface="宋体" panose="02010600030101010101" pitchFamily="2" charset="-122"/>
                </a:rPr>
                <a:t>[Example two]</a:t>
              </a:r>
              <a:endParaRPr lang="en-US" altLang="x-none" sz="2400" b="0" i="1" u="sng" dirty="0">
                <a:solidFill>
                  <a:schemeClr val="tx1"/>
                </a:solidFill>
                <a:latin typeface="Arial" panose="020B0604020202020204" pitchFamily="34" charset="0"/>
                <a:ea typeface="宋体" panose="02010600030101010101" pitchFamily="2" charset="-122"/>
              </a:endParaRPr>
            </a:p>
          </p:txBody>
        </p:sp>
        <p:sp>
          <p:nvSpPr>
            <p:cNvPr id="17430" name="椭圆 16406"/>
            <p:cNvSpPr/>
            <p:nvPr/>
          </p:nvSpPr>
          <p:spPr>
            <a:xfrm>
              <a:off x="2268" y="1381"/>
              <a:ext cx="1153" cy="341"/>
            </a:xfrm>
            <a:prstGeom prst="ellipse">
              <a:avLst/>
            </a:prstGeom>
            <a:noFill/>
            <a:ln w="25400" cap="flat" cmpd="sng">
              <a:solidFill>
                <a:schemeClr val="tx1"/>
              </a:solidFill>
              <a:prstDash val="solid"/>
              <a:round/>
              <a:headEnd type="none" w="med" len="med"/>
              <a:tailEnd type="none" w="med" len="med"/>
            </a:ln>
          </p:spPr>
          <p:txBody>
            <a:bodyPr lIns="0" tIns="0" rIns="0" bIns="0" anchor="t">
              <a:spAutoFit/>
            </a:bodyPr>
            <a:p>
              <a:pPr algn="ctr">
                <a:spcBef>
                  <a:spcPct val="50000"/>
                </a:spcBef>
              </a:pPr>
              <a:r>
                <a:rPr lang="en-US" altLang="x-none" sz="2400" dirty="0">
                  <a:latin typeface="Arial" panose="020B0604020202020204" pitchFamily="34" charset="0"/>
                  <a:ea typeface="宋体" panose="02010600030101010101" pitchFamily="2" charset="-122"/>
                </a:rPr>
                <a:t>percent</a:t>
              </a:r>
              <a:endParaRPr lang="en-US" altLang="x-none" sz="2400" dirty="0">
                <a:latin typeface="Arial" panose="020B0604020202020204" pitchFamily="34" charset="0"/>
                <a:ea typeface="宋体" panose="02010600030101010101" pitchFamily="2" charset="-122"/>
              </a:endParaRPr>
            </a:p>
          </p:txBody>
        </p:sp>
        <p:sp>
          <p:nvSpPr>
            <p:cNvPr id="17431" name="直接连接符 16407"/>
            <p:cNvSpPr/>
            <p:nvPr/>
          </p:nvSpPr>
          <p:spPr>
            <a:xfrm flipV="1">
              <a:off x="2813" y="1042"/>
              <a:ext cx="0" cy="317"/>
            </a:xfrm>
            <a:prstGeom prst="line">
              <a:avLst/>
            </a:prstGeom>
            <a:ln w="25400" cap="flat" cmpd="sng">
              <a:solidFill>
                <a:schemeClr val="tx1"/>
              </a:solidFill>
              <a:prstDash val="solid"/>
              <a:round/>
              <a:headEnd type="none" w="med" len="med"/>
              <a:tailEnd type="none" w="med" len="med"/>
            </a:ln>
          </p:spPr>
        </p:sp>
      </p:grpSp>
      <p:sp>
        <p:nvSpPr>
          <p:cNvPr id="16409" name="文本框 16408"/>
          <p:cNvSpPr txBox="1"/>
          <p:nvPr/>
        </p:nvSpPr>
        <p:spPr>
          <a:xfrm>
            <a:off x="2195513" y="1557338"/>
            <a:ext cx="935037" cy="460375"/>
          </a:xfrm>
          <a:prstGeom prst="rect">
            <a:avLst/>
          </a:prstGeom>
          <a:solidFill>
            <a:schemeClr val="bg1"/>
          </a:solidFill>
          <a:ln w="9525">
            <a:noFill/>
          </a:ln>
        </p:spPr>
        <p:txBody>
          <a:bodyPr lIns="0" tIns="46990" rIns="0" bIns="46990"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(0, N)</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6410" name="文本框 16409"/>
          <p:cNvSpPr txBox="1"/>
          <p:nvPr/>
        </p:nvSpPr>
        <p:spPr>
          <a:xfrm>
            <a:off x="5364163" y="1557338"/>
            <a:ext cx="935037" cy="460375"/>
          </a:xfrm>
          <a:prstGeom prst="rect">
            <a:avLst/>
          </a:prstGeom>
          <a:solidFill>
            <a:schemeClr val="bg1"/>
          </a:solidFill>
          <a:ln w="9525">
            <a:noFill/>
          </a:ln>
        </p:spPr>
        <p:txBody>
          <a:bodyPr lIns="0" tIns="46990" rIns="0" bIns="46990"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(1, 1)</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6411" name="文本框 16410"/>
          <p:cNvSpPr txBox="1"/>
          <p:nvPr/>
        </p:nvSpPr>
        <p:spPr>
          <a:xfrm>
            <a:off x="2339975" y="4149725"/>
            <a:ext cx="935038" cy="460375"/>
          </a:xfrm>
          <a:prstGeom prst="rect">
            <a:avLst/>
          </a:prstGeom>
          <a:solidFill>
            <a:schemeClr val="bg1"/>
          </a:solidFill>
          <a:ln w="9525">
            <a:noFill/>
          </a:ln>
        </p:spPr>
        <p:txBody>
          <a:bodyPr lIns="0" tIns="46990" rIns="0" bIns="46990"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(1, N)</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6412" name="文本框 16411"/>
          <p:cNvSpPr txBox="1"/>
          <p:nvPr/>
        </p:nvSpPr>
        <p:spPr>
          <a:xfrm>
            <a:off x="6011863" y="4149725"/>
            <a:ext cx="935037" cy="460375"/>
          </a:xfrm>
          <a:prstGeom prst="rect">
            <a:avLst/>
          </a:prstGeom>
          <a:solidFill>
            <a:schemeClr val="bg1"/>
          </a:solidFill>
          <a:ln w="9525">
            <a:noFill/>
          </a:ln>
        </p:spPr>
        <p:txBody>
          <a:bodyPr lIns="0" tIns="46990" rIns="0" bIns="46990"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(0, N)</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7436"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linds(horizontal)">
                                      <p:cBhvr>
                                        <p:cTn id="7" dur="500"/>
                                        <p:tgtEl>
                                          <p:spTgt spid="16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9"/>
                                        </p:tgtEl>
                                        <p:attrNameLst>
                                          <p:attrName>style.visibility</p:attrName>
                                        </p:attrNameLst>
                                      </p:cBhvr>
                                      <p:to>
                                        <p:strVal val="visible"/>
                                      </p:to>
                                    </p:set>
                                    <p:animEffect transition="in" filter="blinds(horizontal)">
                                      <p:cBhvr>
                                        <p:cTn id="12" dur="500"/>
                                        <p:tgtEl>
                                          <p:spTgt spid="164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10"/>
                                        </p:tgtEl>
                                        <p:attrNameLst>
                                          <p:attrName>style.visibility</p:attrName>
                                        </p:attrNameLst>
                                      </p:cBhvr>
                                      <p:to>
                                        <p:strVal val="visible"/>
                                      </p:to>
                                    </p:set>
                                    <p:animEffect transition="in" filter="blinds(horizontal)">
                                      <p:cBhvr>
                                        <p:cTn id="17" dur="500"/>
                                        <p:tgtEl>
                                          <p:spTgt spid="164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400"/>
                                        </p:tgtEl>
                                        <p:attrNameLst>
                                          <p:attrName>style.visibility</p:attrName>
                                        </p:attrNameLst>
                                      </p:cBhvr>
                                      <p:to>
                                        <p:strVal val="visible"/>
                                      </p:to>
                                    </p:set>
                                    <p:animEffect transition="in" filter="blinds(horizontal)">
                                      <p:cBhvr>
                                        <p:cTn id="22" dur="500"/>
                                        <p:tgtEl>
                                          <p:spTgt spid="16400"/>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16397"/>
                                        </p:tgtEl>
                                        <p:attrNameLst>
                                          <p:attrName>style.visibility</p:attrName>
                                        </p:attrNameLst>
                                      </p:cBhvr>
                                      <p:to>
                                        <p:strVal val="visible"/>
                                      </p:to>
                                    </p:set>
                                    <p:animEffect transition="in" filter="blinds(horizontal)">
                                      <p:cBhvr>
                                        <p:cTn id="26" dur="500"/>
                                        <p:tgtEl>
                                          <p:spTgt spid="163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411"/>
                                        </p:tgtEl>
                                        <p:attrNameLst>
                                          <p:attrName>style.visibility</p:attrName>
                                        </p:attrNameLst>
                                      </p:cBhvr>
                                      <p:to>
                                        <p:strVal val="visible"/>
                                      </p:to>
                                    </p:set>
                                    <p:animEffect transition="in" filter="blinds(horizontal)">
                                      <p:cBhvr>
                                        <p:cTn id="31" dur="500"/>
                                        <p:tgtEl>
                                          <p:spTgt spid="164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412"/>
                                        </p:tgtEl>
                                        <p:attrNameLst>
                                          <p:attrName>style.visibility</p:attrName>
                                        </p:attrNameLst>
                                      </p:cBhvr>
                                      <p:to>
                                        <p:strVal val="visible"/>
                                      </p:to>
                                    </p:set>
                                    <p:animEffect transition="in" filter="blinds(horizontal)">
                                      <p:cBhvr>
                                        <p:cTn id="36" dur="500"/>
                                        <p:tgtEl>
                                          <p:spTgt spid="1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9" grpId="0" bldLvl="0" animBg="1"/>
      <p:bldP spid="16410" grpId="0" bldLvl="0" animBg="1"/>
      <p:bldP spid="16411" grpId="0" bldLvl="0" animBg="1"/>
      <p:bldP spid="16412"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7409"/>
          <p:cNvSpPr>
            <a:spLocks noGrp="1"/>
          </p:cNvSpPr>
          <p:nvPr>
            <p:ph type="title"/>
          </p:nvPr>
        </p:nvSpPr>
        <p:spPr/>
        <p:txBody>
          <a:bodyPr anchor="ctr"/>
          <a:p>
            <a:r>
              <a:rPr lang="en-US" altLang="x-none" dirty="0">
                <a:ea typeface="宋体" panose="02010600030101010101" pitchFamily="2" charset="-122"/>
              </a:rPr>
              <a:t>Examples of E-R Diagrams</a:t>
            </a:r>
            <a:endParaRPr lang="zh-CN" altLang="en-US" dirty="0">
              <a:ea typeface="宋体" panose="02010600030101010101" pitchFamily="2" charset="-122"/>
            </a:endParaRPr>
          </a:p>
        </p:txBody>
      </p:sp>
      <p:sp>
        <p:nvSpPr>
          <p:cNvPr id="18434" name="文本框 17410"/>
          <p:cNvSpPr txBox="1"/>
          <p:nvPr/>
        </p:nvSpPr>
        <p:spPr>
          <a:xfrm>
            <a:off x="142875" y="765175"/>
            <a:ext cx="2484438" cy="457200"/>
          </a:xfrm>
          <a:prstGeom prst="rect">
            <a:avLst/>
          </a:prstGeom>
          <a:noFill/>
          <a:ln w="9525">
            <a:noFill/>
          </a:ln>
        </p:spPr>
        <p:txBody>
          <a:bodyPr anchor="t">
            <a:spAutoFit/>
          </a:bodyPr>
          <a:p>
            <a:pPr>
              <a:spcBef>
                <a:spcPct val="50000"/>
              </a:spcBef>
            </a:pPr>
            <a:r>
              <a:rPr lang="en-US" altLang="x-none" sz="2400" b="0" i="1" u="sng" dirty="0">
                <a:solidFill>
                  <a:schemeClr val="tx1"/>
                </a:solidFill>
                <a:latin typeface="Arial" panose="020B0604020202020204" pitchFamily="34" charset="0"/>
                <a:ea typeface="宋体" panose="02010600030101010101" pitchFamily="2" charset="-122"/>
              </a:rPr>
              <a:t>[Example three]</a:t>
            </a:r>
            <a:endParaRPr lang="en-US" altLang="x-none" sz="2400" b="0" i="1" u="sng" dirty="0">
              <a:solidFill>
                <a:schemeClr val="tx1"/>
              </a:solidFill>
              <a:latin typeface="Arial" panose="020B0604020202020204" pitchFamily="34" charset="0"/>
              <a:ea typeface="宋体" panose="02010600030101010101" pitchFamily="2" charset="-122"/>
            </a:endParaRPr>
          </a:p>
        </p:txBody>
      </p:sp>
      <p:grpSp>
        <p:nvGrpSpPr>
          <p:cNvPr id="17412" name="组合 17411"/>
          <p:cNvGrpSpPr/>
          <p:nvPr/>
        </p:nvGrpSpPr>
        <p:grpSpPr>
          <a:xfrm>
            <a:off x="3924300" y="1412875"/>
            <a:ext cx="935038" cy="3552825"/>
            <a:chOff x="0" y="0"/>
            <a:chExt cx="589" cy="2238"/>
          </a:xfrm>
        </p:grpSpPr>
        <p:sp>
          <p:nvSpPr>
            <p:cNvPr id="18436" name="文本框 17412"/>
            <p:cNvSpPr txBox="1"/>
            <p:nvPr/>
          </p:nvSpPr>
          <p:spPr>
            <a:xfrm>
              <a:off x="0" y="0"/>
              <a:ext cx="589" cy="288"/>
            </a:xfrm>
            <a:prstGeom prst="rect">
              <a:avLst/>
            </a:prstGeom>
            <a:noFill/>
            <a:ln w="9525">
              <a:noFill/>
            </a:ln>
          </p:spPr>
          <p:txBody>
            <a:bodyPr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8437" name="文本框 17413"/>
            <p:cNvSpPr txBox="1"/>
            <p:nvPr/>
          </p:nvSpPr>
          <p:spPr>
            <a:xfrm>
              <a:off x="0" y="1950"/>
              <a:ext cx="589" cy="288"/>
            </a:xfrm>
            <a:prstGeom prst="rect">
              <a:avLst/>
            </a:prstGeom>
            <a:noFill/>
            <a:ln w="9525">
              <a:noFill/>
            </a:ln>
          </p:spPr>
          <p:txBody>
            <a:bodyPr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 ?)</a:t>
              </a:r>
              <a:endParaRPr lang="en-US" altLang="x-none" sz="2400" dirty="0">
                <a:solidFill>
                  <a:srgbClr val="FF0000"/>
                </a:solidFill>
                <a:latin typeface="Arial" panose="020B0604020202020204" pitchFamily="34" charset="0"/>
                <a:ea typeface="宋体" panose="02010600030101010101" pitchFamily="2" charset="-122"/>
              </a:endParaRPr>
            </a:p>
          </p:txBody>
        </p:sp>
      </p:grpSp>
      <p:grpSp>
        <p:nvGrpSpPr>
          <p:cNvPr id="17415" name="组合 17414"/>
          <p:cNvGrpSpPr/>
          <p:nvPr/>
        </p:nvGrpSpPr>
        <p:grpSpPr>
          <a:xfrm>
            <a:off x="3276600" y="1916113"/>
            <a:ext cx="2087563" cy="2516187"/>
            <a:chOff x="0" y="0"/>
            <a:chExt cx="1315" cy="1585"/>
          </a:xfrm>
        </p:grpSpPr>
        <p:sp>
          <p:nvSpPr>
            <p:cNvPr id="18439" name="文本框 17415"/>
            <p:cNvSpPr txBox="1"/>
            <p:nvPr/>
          </p:nvSpPr>
          <p:spPr>
            <a:xfrm>
              <a:off x="0" y="0"/>
              <a:ext cx="1315" cy="269"/>
            </a:xfrm>
            <a:prstGeom prst="rect">
              <a:avLst/>
            </a:prstGeom>
            <a:noFill/>
            <a:ln w="9525">
              <a:noFill/>
            </a:ln>
          </p:spPr>
          <p:txBody>
            <a:bodyPr lIns="0" tIns="0" rIns="0" bIns="0" anchor="t">
              <a:spAutoFit/>
            </a:bodyPr>
            <a:p>
              <a:pPr algn="ctr">
                <a:spcBef>
                  <a:spcPct val="50000"/>
                </a:spcBef>
              </a:pPr>
              <a:r>
                <a:rPr lang="en-US" altLang="x-none" dirty="0">
                  <a:latin typeface="Arial" panose="020B0604020202020204" pitchFamily="34" charset="0"/>
                  <a:ea typeface="宋体" panose="02010600030101010101" pitchFamily="2" charset="-122"/>
                </a:rPr>
                <a:t>manager_of</a:t>
              </a:r>
              <a:endParaRPr lang="en-US" altLang="x-none" dirty="0">
                <a:latin typeface="Arial" panose="020B0604020202020204" pitchFamily="34" charset="0"/>
                <a:ea typeface="宋体" panose="02010600030101010101" pitchFamily="2" charset="-122"/>
              </a:endParaRPr>
            </a:p>
          </p:txBody>
        </p:sp>
        <p:sp>
          <p:nvSpPr>
            <p:cNvPr id="18440" name="文本框 17416"/>
            <p:cNvSpPr txBox="1"/>
            <p:nvPr/>
          </p:nvSpPr>
          <p:spPr>
            <a:xfrm>
              <a:off x="0" y="1316"/>
              <a:ext cx="1315" cy="269"/>
            </a:xfrm>
            <a:prstGeom prst="rect">
              <a:avLst/>
            </a:prstGeom>
            <a:noFill/>
            <a:ln w="9525">
              <a:noFill/>
            </a:ln>
          </p:spPr>
          <p:txBody>
            <a:bodyPr lIns="0" tIns="0" rIns="0" bIns="0" anchor="t">
              <a:spAutoFit/>
            </a:bodyPr>
            <a:p>
              <a:pPr algn="ctr">
                <a:spcBef>
                  <a:spcPct val="50000"/>
                </a:spcBef>
              </a:pPr>
              <a:r>
                <a:rPr lang="en-US" altLang="x-none" dirty="0">
                  <a:latin typeface="Arial" panose="020B0604020202020204" pitchFamily="34" charset="0"/>
                  <a:ea typeface="宋体" panose="02010600030101010101" pitchFamily="2" charset="-122"/>
                </a:rPr>
                <a:t>reports_to</a:t>
              </a:r>
              <a:endParaRPr lang="en-US" altLang="x-none" dirty="0">
                <a:latin typeface="Arial" panose="020B0604020202020204" pitchFamily="34" charset="0"/>
                <a:ea typeface="宋体" panose="02010600030101010101" pitchFamily="2" charset="-122"/>
              </a:endParaRPr>
            </a:p>
          </p:txBody>
        </p:sp>
      </p:grpSp>
      <p:grpSp>
        <p:nvGrpSpPr>
          <p:cNvPr id="18441" name="组合 17417"/>
          <p:cNvGrpSpPr/>
          <p:nvPr/>
        </p:nvGrpSpPr>
        <p:grpSpPr>
          <a:xfrm>
            <a:off x="1187450" y="1916113"/>
            <a:ext cx="6983413" cy="2608262"/>
            <a:chOff x="0" y="0"/>
            <a:chExt cx="4399" cy="1643"/>
          </a:xfrm>
        </p:grpSpPr>
        <p:sp>
          <p:nvSpPr>
            <p:cNvPr id="18442" name="文本框 17418"/>
            <p:cNvSpPr txBox="1"/>
            <p:nvPr/>
          </p:nvSpPr>
          <p:spPr>
            <a:xfrm>
              <a:off x="0" y="565"/>
              <a:ext cx="1451" cy="511"/>
            </a:xfrm>
            <a:prstGeom prst="rect">
              <a:avLst/>
            </a:prstGeom>
            <a:noFill/>
            <a:ln w="25400" cap="flat" cmpd="sng">
              <a:solidFill>
                <a:schemeClr val="tx1"/>
              </a:solidFill>
              <a:prstDash val="solid"/>
              <a:miter/>
              <a:headEnd type="none" w="med" len="med"/>
              <a:tailEnd type="none" w="med" len="med"/>
            </a:ln>
          </p:spPr>
          <p:txBody>
            <a:bodyPr tIns="180000" bIns="180000" anchor="t">
              <a:spAutoFit/>
            </a:bodyPr>
            <a:p>
              <a:pPr algn="ctr">
                <a:spcBef>
                  <a:spcPct val="50000"/>
                </a:spcBef>
              </a:pPr>
              <a:r>
                <a:rPr lang="en-US" altLang="x-none" dirty="0">
                  <a:latin typeface="Arial" panose="020B0604020202020204" pitchFamily="34" charset="0"/>
                  <a:ea typeface="宋体" panose="02010600030101010101" pitchFamily="2" charset="-122"/>
                </a:rPr>
                <a:t>Employees</a:t>
              </a:r>
              <a:endParaRPr lang="en-US" altLang="x-none" dirty="0">
                <a:latin typeface="Arial" panose="020B0604020202020204" pitchFamily="34" charset="0"/>
                <a:ea typeface="宋体" panose="02010600030101010101" pitchFamily="2" charset="-122"/>
              </a:endParaRPr>
            </a:p>
          </p:txBody>
        </p:sp>
        <p:sp>
          <p:nvSpPr>
            <p:cNvPr id="18443" name="流程图: 决策 17419"/>
            <p:cNvSpPr/>
            <p:nvPr/>
          </p:nvSpPr>
          <p:spPr>
            <a:xfrm>
              <a:off x="2403" y="545"/>
              <a:ext cx="1996" cy="554"/>
            </a:xfrm>
            <a:prstGeom prst="flowChartDecision">
              <a:avLst/>
            </a:prstGeom>
            <a:noFill/>
            <a:ln w="25400" cap="flat" cmpd="sng">
              <a:solidFill>
                <a:schemeClr val="tx1"/>
              </a:solidFill>
              <a:prstDash val="solid"/>
              <a:miter/>
              <a:headEnd type="none" w="med" len="med"/>
              <a:tailEnd type="none" w="med" len="med"/>
            </a:ln>
          </p:spPr>
          <p:txBody>
            <a:bodyPr lIns="0" tIns="0" rIns="0" bIns="0" anchor="t">
              <a:spAutoFit/>
            </a:bodyPr>
            <a:p>
              <a:pPr algn="ctr">
                <a:spcBef>
                  <a:spcPct val="50000"/>
                </a:spcBef>
              </a:pPr>
              <a:r>
                <a:rPr lang="en-US" altLang="x-none" dirty="0">
                  <a:latin typeface="Arial" panose="020B0604020202020204" pitchFamily="34" charset="0"/>
                  <a:ea typeface="宋体" panose="02010600030101010101" pitchFamily="2" charset="-122"/>
                </a:rPr>
                <a:t>manages</a:t>
              </a:r>
              <a:endParaRPr lang="en-US" altLang="x-none" dirty="0">
                <a:latin typeface="Arial" panose="020B0604020202020204" pitchFamily="34" charset="0"/>
                <a:ea typeface="宋体" panose="02010600030101010101" pitchFamily="2" charset="-122"/>
              </a:endParaRPr>
            </a:p>
          </p:txBody>
        </p:sp>
        <p:sp>
          <p:nvSpPr>
            <p:cNvPr id="18444" name="直接连接符 17420"/>
            <p:cNvSpPr/>
            <p:nvPr/>
          </p:nvSpPr>
          <p:spPr>
            <a:xfrm>
              <a:off x="726" y="0"/>
              <a:ext cx="2676" cy="0"/>
            </a:xfrm>
            <a:prstGeom prst="line">
              <a:avLst/>
            </a:prstGeom>
            <a:ln w="25400" cap="flat" cmpd="sng">
              <a:solidFill>
                <a:schemeClr val="tx1"/>
              </a:solidFill>
              <a:prstDash val="solid"/>
              <a:round/>
              <a:headEnd type="none" w="med" len="med"/>
              <a:tailEnd type="none" w="med" len="med"/>
            </a:ln>
          </p:spPr>
        </p:sp>
        <p:sp>
          <p:nvSpPr>
            <p:cNvPr id="18445" name="直接连接符 17421"/>
            <p:cNvSpPr/>
            <p:nvPr/>
          </p:nvSpPr>
          <p:spPr>
            <a:xfrm flipV="1">
              <a:off x="3401" y="9"/>
              <a:ext cx="0" cy="545"/>
            </a:xfrm>
            <a:prstGeom prst="line">
              <a:avLst/>
            </a:prstGeom>
            <a:ln w="25400" cap="flat" cmpd="sng">
              <a:solidFill>
                <a:schemeClr val="tx1"/>
              </a:solidFill>
              <a:prstDash val="solid"/>
              <a:round/>
              <a:headEnd type="none" w="med" len="med"/>
              <a:tailEnd type="none" w="med" len="med"/>
            </a:ln>
          </p:spPr>
        </p:sp>
        <p:sp>
          <p:nvSpPr>
            <p:cNvPr id="18446" name="直接连接符 17422"/>
            <p:cNvSpPr/>
            <p:nvPr/>
          </p:nvSpPr>
          <p:spPr>
            <a:xfrm flipV="1">
              <a:off x="726" y="1"/>
              <a:ext cx="0" cy="545"/>
            </a:xfrm>
            <a:prstGeom prst="line">
              <a:avLst/>
            </a:prstGeom>
            <a:ln w="25400" cap="flat" cmpd="sng">
              <a:solidFill>
                <a:schemeClr val="tx1"/>
              </a:solidFill>
              <a:prstDash val="solid"/>
              <a:round/>
              <a:headEnd type="none" w="med" len="med"/>
              <a:tailEnd type="none" w="med" len="med"/>
            </a:ln>
          </p:spPr>
        </p:sp>
        <p:sp>
          <p:nvSpPr>
            <p:cNvPr id="18447" name="直接连接符 17423"/>
            <p:cNvSpPr/>
            <p:nvPr/>
          </p:nvSpPr>
          <p:spPr>
            <a:xfrm>
              <a:off x="726" y="1633"/>
              <a:ext cx="2676" cy="0"/>
            </a:xfrm>
            <a:prstGeom prst="line">
              <a:avLst/>
            </a:prstGeom>
            <a:ln w="25400" cap="flat" cmpd="sng">
              <a:solidFill>
                <a:schemeClr val="tx1"/>
              </a:solidFill>
              <a:prstDash val="solid"/>
              <a:round/>
              <a:headEnd type="none" w="med" len="med"/>
              <a:tailEnd type="none" w="med" len="med"/>
            </a:ln>
          </p:spPr>
        </p:sp>
        <p:sp>
          <p:nvSpPr>
            <p:cNvPr id="18448" name="直接连接符 17424"/>
            <p:cNvSpPr/>
            <p:nvPr/>
          </p:nvSpPr>
          <p:spPr>
            <a:xfrm flipV="1">
              <a:off x="3401" y="1098"/>
              <a:ext cx="0" cy="545"/>
            </a:xfrm>
            <a:prstGeom prst="line">
              <a:avLst/>
            </a:prstGeom>
            <a:ln w="25400" cap="flat" cmpd="sng">
              <a:solidFill>
                <a:schemeClr val="tx1"/>
              </a:solidFill>
              <a:prstDash val="solid"/>
              <a:round/>
              <a:headEnd type="none" w="med" len="med"/>
              <a:tailEnd type="none" w="med" len="med"/>
            </a:ln>
          </p:spPr>
        </p:sp>
        <p:sp>
          <p:nvSpPr>
            <p:cNvPr id="18449" name="直接连接符 17425"/>
            <p:cNvSpPr/>
            <p:nvPr/>
          </p:nvSpPr>
          <p:spPr>
            <a:xfrm flipV="1">
              <a:off x="726" y="1089"/>
              <a:ext cx="0" cy="545"/>
            </a:xfrm>
            <a:prstGeom prst="line">
              <a:avLst/>
            </a:prstGeom>
            <a:ln w="25400" cap="flat" cmpd="sng">
              <a:solidFill>
                <a:schemeClr val="tx1"/>
              </a:solidFill>
              <a:prstDash val="solid"/>
              <a:round/>
              <a:headEnd type="none" w="med" len="med"/>
              <a:tailEnd type="none" w="med" len="med"/>
            </a:ln>
          </p:spPr>
        </p:sp>
      </p:grpSp>
      <p:sp>
        <p:nvSpPr>
          <p:cNvPr id="17427" name="文本框 17426"/>
          <p:cNvSpPr txBox="1"/>
          <p:nvPr/>
        </p:nvSpPr>
        <p:spPr>
          <a:xfrm>
            <a:off x="3924300" y="1412875"/>
            <a:ext cx="935038" cy="460375"/>
          </a:xfrm>
          <a:prstGeom prst="rect">
            <a:avLst/>
          </a:prstGeom>
          <a:solidFill>
            <a:schemeClr val="bg1"/>
          </a:solidFill>
          <a:ln w="9525">
            <a:noFill/>
          </a:ln>
        </p:spPr>
        <p:txBody>
          <a:bodyPr lIns="0" tIns="46990" rIns="0" bIns="46990"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(0, N)</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7428" name="文本框 17427"/>
          <p:cNvSpPr txBox="1"/>
          <p:nvPr/>
        </p:nvSpPr>
        <p:spPr>
          <a:xfrm>
            <a:off x="3924300" y="4508500"/>
            <a:ext cx="935038" cy="460375"/>
          </a:xfrm>
          <a:prstGeom prst="rect">
            <a:avLst/>
          </a:prstGeom>
          <a:solidFill>
            <a:schemeClr val="bg1"/>
          </a:solidFill>
          <a:ln w="9525">
            <a:noFill/>
          </a:ln>
        </p:spPr>
        <p:txBody>
          <a:bodyPr lIns="0" tIns="46990" rIns="0" bIns="46990" anchor="t">
            <a:spAutoFit/>
          </a:bodyPr>
          <a:p>
            <a:pPr algn="ctr">
              <a:spcBef>
                <a:spcPct val="50000"/>
              </a:spcBef>
            </a:pPr>
            <a:r>
              <a:rPr lang="en-US" altLang="x-none" sz="2400" dirty="0">
                <a:solidFill>
                  <a:srgbClr val="FF0000"/>
                </a:solidFill>
                <a:latin typeface="Arial" panose="020B0604020202020204" pitchFamily="34" charset="0"/>
                <a:ea typeface="宋体" panose="02010600030101010101" pitchFamily="2" charset="-122"/>
              </a:rPr>
              <a:t>(0, 1)</a:t>
            </a:r>
            <a:endParaRPr lang="en-US" altLang="x-none" sz="2400" dirty="0">
              <a:solidFill>
                <a:srgbClr val="FF0000"/>
              </a:solidFill>
              <a:latin typeface="Arial" panose="020B0604020202020204" pitchFamily="34" charset="0"/>
              <a:ea typeface="宋体" panose="02010600030101010101" pitchFamily="2" charset="-122"/>
            </a:endParaRPr>
          </a:p>
        </p:txBody>
      </p:sp>
      <p:sp>
        <p:nvSpPr>
          <p:cNvPr id="18452" name="灯片编号占位符 1"/>
          <p:cNvSpPr/>
          <p:nvPr>
            <p:ph type="sldNum" sz="quarter" idx="10"/>
          </p:nvPr>
        </p:nvSpPr>
        <p:spPr/>
        <p:txBody>
          <a:bodyPr anchor="t"/>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accent2"/>
                </a:solidFill>
                <a:latin typeface="Times New Roman" panose="02020603050405020304" pitchFamily="2" charset="0"/>
                <a:ea typeface="+mn-ea"/>
                <a:cs typeface="+mn-cs"/>
              </a:defRPr>
            </a:lvl5pPr>
          </a:lstStyle>
          <a:p>
            <a:pPr lvl="0" indent="0" algn="r"/>
            <a:fld id="{9A0DB2DC-4C9A-4742-B13C-FB6460FD3503}" type="slidenum">
              <a:rPr lang="zh-CN" altLang="en-US" sz="1200" i="1" dirty="0">
                <a:ea typeface="宋体" panose="02010600030101010101" pitchFamily="2" charset="-122"/>
              </a:rPr>
            </a:fld>
            <a:endParaRPr lang="zh-CN" altLang="en-US" sz="1200"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blinds(horizontal)">
                                      <p:cBhvr>
                                        <p:cTn id="12" dur="500"/>
                                        <p:tgtEl>
                                          <p:spTgt spid="174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27"/>
                                        </p:tgtEl>
                                        <p:attrNameLst>
                                          <p:attrName>style.visibility</p:attrName>
                                        </p:attrNameLst>
                                      </p:cBhvr>
                                      <p:to>
                                        <p:strVal val="visible"/>
                                      </p:to>
                                    </p:set>
                                    <p:animEffect transition="in" filter="blinds(horizontal)">
                                      <p:cBhvr>
                                        <p:cTn id="17" dur="500"/>
                                        <p:tgtEl>
                                          <p:spTgt spid="174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28"/>
                                        </p:tgtEl>
                                        <p:attrNameLst>
                                          <p:attrName>style.visibility</p:attrName>
                                        </p:attrNameLst>
                                      </p:cBhvr>
                                      <p:to>
                                        <p:strVal val="visible"/>
                                      </p:to>
                                    </p:set>
                                    <p:animEffect transition="in" filter="blinds(horizontal)">
                                      <p:cBhvr>
                                        <p:cTn id="22" dur="5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7" grpId="0" bldLvl="0" animBg="1"/>
      <p:bldP spid="17428"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p:txBody>
          <a:bodyPr wrap="square" tIns="0" bIns="0" anchor="ctr"/>
          <a:p>
            <a:pPr eaLnBrk="1" hangingPunct="1"/>
            <a:r>
              <a:rPr lang="zh-CN" altLang="en-US"/>
              <a:t>第</a:t>
            </a:r>
            <a:r>
              <a:rPr lang="en-US" altLang="zh-CN"/>
              <a:t>2</a:t>
            </a:r>
            <a:r>
              <a:rPr lang="zh-CN" altLang="en-US"/>
              <a:t>章  数据模型</a:t>
            </a:r>
            <a:endParaRPr lang="zh-CN" altLang="en-US"/>
          </a:p>
        </p:txBody>
      </p:sp>
      <p:sp>
        <p:nvSpPr>
          <p:cNvPr id="87042" name="Rectangle 3"/>
          <p:cNvSpPr>
            <a:spLocks noGrp="1"/>
          </p:cNvSpPr>
          <p:nvPr>
            <p:ph idx="4294967295"/>
          </p:nvPr>
        </p:nvSpPr>
        <p:spPr>
          <a:xfrm>
            <a:off x="1600200" y="914400"/>
            <a:ext cx="6705600" cy="5562600"/>
          </a:xfrm>
        </p:spPr>
        <p:txBody>
          <a:bodyPr wrap="square" anchor="t"/>
          <a:p>
            <a:pPr eaLnBrk="1" hangingPunct="1">
              <a:buNone/>
            </a:pPr>
            <a:r>
              <a:rPr lang="zh-CN" altLang="en-US" sz="2800" dirty="0"/>
              <a:t>2.1 数据模型的基本概念</a:t>
            </a:r>
            <a:endParaRPr lang="zh-CN" altLang="en-US" sz="2800" dirty="0"/>
          </a:p>
          <a:p>
            <a:pPr eaLnBrk="1" hangingPunct="1">
              <a:buNone/>
            </a:pPr>
            <a:r>
              <a:rPr lang="zh-CN" altLang="en-US" sz="2800" dirty="0"/>
              <a:t>2.2 数据模型的四个世界</a:t>
            </a:r>
            <a:endParaRPr lang="zh-CN" altLang="en-US" sz="2800" dirty="0"/>
          </a:p>
          <a:p>
            <a:pPr eaLnBrk="1" hangingPunct="1">
              <a:buNone/>
            </a:pPr>
            <a:r>
              <a:rPr lang="zh-CN" altLang="en-US" sz="2800" dirty="0"/>
              <a:t>2.3 概念世界与概念模型</a:t>
            </a:r>
            <a:endParaRPr lang="zh-CN" altLang="en-US" sz="2800" dirty="0"/>
          </a:p>
          <a:p>
            <a:pPr lvl="1" eaLnBrk="1" hangingPunct="1">
              <a:buNone/>
            </a:pPr>
            <a:r>
              <a:rPr lang="zh-CN" altLang="en-US" sz="2800" dirty="0">
                <a:solidFill>
                  <a:schemeClr val="accent2"/>
                </a:solidFill>
              </a:rPr>
              <a:t>2.3.1  </a:t>
            </a:r>
            <a:r>
              <a:rPr lang="en-US" altLang="x-none" sz="2800" dirty="0">
                <a:solidFill>
                  <a:schemeClr val="accent2"/>
                </a:solidFill>
              </a:rPr>
              <a:t>E-R</a:t>
            </a:r>
            <a:r>
              <a:rPr lang="zh-CN" altLang="en-US" sz="2800" dirty="0">
                <a:solidFill>
                  <a:schemeClr val="accent2"/>
                </a:solidFill>
              </a:rPr>
              <a:t>模型</a:t>
            </a:r>
            <a:endParaRPr lang="zh-CN" altLang="en-US" sz="2800" dirty="0">
              <a:solidFill>
                <a:schemeClr val="accent2"/>
              </a:solidFill>
            </a:endParaRPr>
          </a:p>
          <a:p>
            <a:pPr lvl="1" eaLnBrk="1" hangingPunct="1">
              <a:buNone/>
            </a:pPr>
            <a:r>
              <a:rPr lang="zh-CN" altLang="en-US" sz="2800" dirty="0">
                <a:solidFill>
                  <a:schemeClr val="accent2"/>
                </a:solidFill>
              </a:rPr>
              <a:t>2.3.2  </a:t>
            </a:r>
            <a:r>
              <a:rPr lang="en-US" altLang="x-none" sz="2800" dirty="0">
                <a:solidFill>
                  <a:schemeClr val="accent2"/>
                </a:solidFill>
              </a:rPr>
              <a:t>EE-R</a:t>
            </a:r>
            <a:r>
              <a:rPr lang="zh-CN" altLang="en-US" sz="2800" dirty="0">
                <a:solidFill>
                  <a:schemeClr val="accent2"/>
                </a:solidFill>
              </a:rPr>
              <a:t>模型</a:t>
            </a:r>
            <a:endParaRPr lang="zh-CN" altLang="en-US" sz="2800" dirty="0">
              <a:solidFill>
                <a:schemeClr val="accent2"/>
              </a:solidFill>
            </a:endParaRPr>
          </a:p>
          <a:p>
            <a:pPr lvl="1" eaLnBrk="1" hangingPunct="1">
              <a:buNone/>
            </a:pPr>
            <a:r>
              <a:rPr lang="zh-CN" altLang="en-US" sz="2800" dirty="0">
                <a:solidFill>
                  <a:srgbClr val="FF0000"/>
                </a:solidFill>
              </a:rPr>
              <a:t>2.3.3</a:t>
            </a:r>
            <a:r>
              <a:rPr lang="zh-CN" altLang="en-US" sz="2800" dirty="0"/>
              <a:t>  </a:t>
            </a:r>
            <a:r>
              <a:rPr lang="zh-CN" altLang="en-US" sz="2800" dirty="0">
                <a:solidFill>
                  <a:srgbClr val="FF0000"/>
                </a:solidFill>
              </a:rPr>
              <a:t>面向对象模型</a:t>
            </a:r>
            <a:endParaRPr lang="zh-CN" altLang="en-US" sz="2800" dirty="0">
              <a:solidFill>
                <a:srgbClr val="FF0000"/>
              </a:solidFill>
            </a:endParaRPr>
          </a:p>
          <a:p>
            <a:pPr lvl="1" eaLnBrk="1" hangingPunct="1">
              <a:buNone/>
            </a:pPr>
            <a:r>
              <a:rPr lang="zh-CN" altLang="en-US" sz="2800" dirty="0">
                <a:solidFill>
                  <a:schemeClr val="accent2"/>
                </a:solidFill>
              </a:rPr>
              <a:t>2.3.4  谓词模型</a:t>
            </a:r>
            <a:endParaRPr lang="zh-CN" altLang="en-US" sz="2800" dirty="0">
              <a:solidFill>
                <a:schemeClr val="accent2"/>
              </a:solidFill>
            </a:endParaRPr>
          </a:p>
          <a:p>
            <a:pPr eaLnBrk="1" hangingPunct="1">
              <a:buNone/>
            </a:pPr>
            <a:r>
              <a:rPr lang="zh-CN" altLang="en-US" sz="2800" dirty="0"/>
              <a:t>2.4 信息世界与逻辑模型</a:t>
            </a:r>
            <a:endParaRPr lang="zh-CN" altLang="en-US" sz="2800" dirty="0"/>
          </a:p>
          <a:p>
            <a:pPr eaLnBrk="1" hangingPunct="1">
              <a:buNone/>
            </a:pPr>
            <a:r>
              <a:rPr lang="zh-CN" altLang="en-US" sz="2800" dirty="0"/>
              <a:t>2.5 计算机世界与物理模型</a:t>
            </a:r>
            <a:endParaRPr lang="zh-CN" altLang="en-US" sz="2800" dirty="0"/>
          </a:p>
        </p:txBody>
      </p:sp>
      <p:sp>
        <p:nvSpPr>
          <p:cNvPr id="87043"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7045"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88066" name="Rectangle 3"/>
          <p:cNvSpPr>
            <a:spLocks noGrp="1"/>
          </p:cNvSpPr>
          <p:nvPr>
            <p:ph idx="4294967295"/>
          </p:nvPr>
        </p:nvSpPr>
        <p:spPr>
          <a:xfrm>
            <a:off x="381000" y="685800"/>
            <a:ext cx="8458200" cy="6019800"/>
          </a:xfrm>
        </p:spPr>
        <p:txBody>
          <a:bodyPr wrap="square" anchor="t"/>
          <a:p>
            <a:pPr eaLnBrk="1" hangingPunct="1">
              <a:lnSpc>
                <a:spcPct val="100000"/>
              </a:lnSpc>
            </a:pPr>
            <a:r>
              <a:rPr lang="zh-CN" altLang="en-US" sz="2800">
                <a:ea typeface="华文细黑" panose="02010600040101010101" pitchFamily="2" charset="-122"/>
              </a:rPr>
              <a:t>面向对象模型是将面向对象技术引入到数据库领域，借鉴面向对象的设计方法而发展起来的一种新的数据模型。该模型采用了面向对象方法中的基本概念和方法来构造数据库的数据模型，从而大大提升了模型的表达能力，特别是在表示非传统的、复杂数据关系方面具有极强的表达力。</a:t>
            </a:r>
            <a:endParaRPr lang="zh-CN" altLang="en-US" sz="1400"/>
          </a:p>
        </p:txBody>
      </p:sp>
      <p:sp>
        <p:nvSpPr>
          <p:cNvPr id="88067"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8069"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文本框 88069"/>
          <p:cNvSpPr txBox="1"/>
          <p:nvPr/>
        </p:nvSpPr>
        <p:spPr>
          <a:xfrm>
            <a:off x="180975" y="5464175"/>
            <a:ext cx="8712200" cy="457200"/>
          </a:xfrm>
          <a:prstGeom prst="rect">
            <a:avLst/>
          </a:prstGeom>
          <a:noFill/>
          <a:ln w="9525">
            <a:noFill/>
          </a:ln>
        </p:spPr>
        <p:txBody>
          <a:bodyPr wrap="square" anchor="t">
            <a:spAutoFit/>
          </a:bodyPr>
          <a:p>
            <a:pPr algn="ctr"/>
            <a:r>
              <a:rPr lang="en-US" altLang="zh-CN">
                <a:latin typeface="Times New Roman" panose="02020603050405020304" pitchFamily="2" charset="0"/>
                <a:hlinkClick r:id="rId1"/>
              </a:rPr>
              <a:t>http://en.wikipedia.org/wiki/Database_model</a:t>
            </a:r>
            <a:endParaRPr lang="en-US" altLang="zh-CN">
              <a:latin typeface="Times New Roman" panose="02020603050405020304" pitchFamily="2"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89090" name="Rectangle 3"/>
          <p:cNvSpPr>
            <a:spLocks noGrp="1"/>
          </p:cNvSpPr>
          <p:nvPr>
            <p:ph idx="4294967295"/>
          </p:nvPr>
        </p:nvSpPr>
        <p:spPr>
          <a:xfrm>
            <a:off x="381000" y="685800"/>
            <a:ext cx="8458200" cy="6019800"/>
          </a:xfrm>
        </p:spPr>
        <p:txBody>
          <a:bodyPr wrap="square" anchor="t"/>
          <a:p>
            <a:pPr eaLnBrk="1" hangingPunct="1">
              <a:lnSpc>
                <a:spcPct val="100000"/>
              </a:lnSpc>
            </a:pPr>
            <a:r>
              <a:rPr lang="zh-CN" altLang="en-US" sz="2800" dirty="0">
                <a:latin typeface="华文细黑" panose="02010600040101010101" pitchFamily="2" charset="-122"/>
                <a:ea typeface="华文细黑" panose="02010600040101010101" pitchFamily="2" charset="-122"/>
              </a:rPr>
              <a:t>面向对象模型（简称</a:t>
            </a:r>
            <a:r>
              <a:rPr lang="en-US" altLang="x-none" sz="2800" dirty="0">
                <a:latin typeface="华文细黑" panose="02010600040101010101" pitchFamily="2" charset="-122"/>
                <a:ea typeface="华文细黑" panose="02010600040101010101" pitchFamily="2" charset="-122"/>
              </a:rPr>
              <a:t>OO</a:t>
            </a:r>
            <a:r>
              <a:rPr lang="zh-CN" altLang="en-US" sz="2800" dirty="0">
                <a:latin typeface="华文细黑" panose="02010600040101010101" pitchFamily="2" charset="-122"/>
                <a:ea typeface="华文细黑" panose="02010600040101010101" pitchFamily="2" charset="-122"/>
              </a:rPr>
              <a:t>模型）的基本内容</a:t>
            </a: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对象</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对象标识符</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对象的组成</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pPr>
            <a:r>
              <a:rPr lang="zh-CN" altLang="en-US" sz="2800" dirty="0">
                <a:latin typeface="华文细黑" panose="02010600040101010101" pitchFamily="2" charset="-122"/>
                <a:ea typeface="华文细黑" panose="02010600040101010101" pitchFamily="2" charset="-122"/>
              </a:rPr>
              <a:t>对象的特点</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pPr>
            <a:endParaRPr lang="zh-CN" altLang="en-US"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类</a:t>
            </a:r>
            <a:endParaRPr lang="zh-CN" altLang="en-US" sz="2800" dirty="0">
              <a:latin typeface="华文细黑" panose="02010600040101010101" pitchFamily="2" charset="-122"/>
              <a:ea typeface="华文细黑" panose="02010600040101010101" pitchFamily="2" charset="-122"/>
            </a:endParaRPr>
          </a:p>
          <a:p>
            <a:pPr lvl="2" eaLnBrk="1" hangingPunct="1">
              <a:lnSpc>
                <a:spcPct val="100000"/>
              </a:lnSpc>
            </a:pPr>
            <a:r>
              <a:rPr lang="en-US" altLang="x-none" sz="2800" dirty="0">
                <a:latin typeface="华文细黑" panose="02010600040101010101" pitchFamily="2" charset="-122"/>
                <a:ea typeface="华文细黑" panose="02010600040101010101" pitchFamily="2" charset="-122"/>
              </a:rPr>
              <a:t>IS-A</a:t>
            </a:r>
            <a:endParaRPr lang="en-US" altLang="x-none" sz="2800" dirty="0">
              <a:latin typeface="华文细黑" panose="02010600040101010101" pitchFamily="2" charset="-122"/>
              <a:ea typeface="华文细黑" panose="02010600040101010101" pitchFamily="2" charset="-122"/>
            </a:endParaRPr>
          </a:p>
          <a:p>
            <a:pPr lvl="2" eaLnBrk="1" hangingPunct="1">
              <a:lnSpc>
                <a:spcPct val="100000"/>
              </a:lnSpc>
            </a:pPr>
            <a:r>
              <a:rPr lang="en-US" altLang="x-none" sz="2800" dirty="0">
                <a:latin typeface="华文细黑" panose="02010600040101010101" pitchFamily="2" charset="-122"/>
                <a:ea typeface="华文细黑" panose="02010600040101010101" pitchFamily="2" charset="-122"/>
              </a:rPr>
              <a:t>IS-PART-OF</a:t>
            </a:r>
            <a:endParaRPr lang="en-US" altLang="x-none" sz="2800" dirty="0">
              <a:latin typeface="华文细黑" panose="02010600040101010101" pitchFamily="2" charset="-122"/>
              <a:ea typeface="华文细黑" panose="02010600040101010101" pitchFamily="2" charset="-122"/>
            </a:endParaRPr>
          </a:p>
          <a:p>
            <a:pPr lvl="2" eaLnBrk="1" hangingPunct="1">
              <a:lnSpc>
                <a:spcPct val="100000"/>
              </a:lnSpc>
            </a:pPr>
            <a:endParaRPr lang="en-US" altLang="x-none" sz="2800" dirty="0">
              <a:latin typeface="华文细黑" panose="02010600040101010101" pitchFamily="2" charset="-122"/>
              <a:ea typeface="华文细黑" panose="02010600040101010101" pitchFamily="2" charset="-122"/>
            </a:endParaRPr>
          </a:p>
          <a:p>
            <a:pPr lvl="1" eaLnBrk="1" hangingPunct="1">
              <a:lnSpc>
                <a:spcPct val="100000"/>
              </a:lnSpc>
            </a:pPr>
            <a:r>
              <a:rPr lang="zh-CN" altLang="en-US" sz="2800" dirty="0">
                <a:latin typeface="华文细黑" panose="02010600040101010101" pitchFamily="2" charset="-122"/>
                <a:ea typeface="华文细黑" panose="02010600040101010101" pitchFamily="2" charset="-122"/>
              </a:rPr>
              <a:t>消息</a:t>
            </a:r>
            <a:endParaRPr lang="zh-CN" altLang="en-US" sz="2800" dirty="0">
              <a:latin typeface="华文细黑" panose="02010600040101010101" pitchFamily="2" charset="-122"/>
              <a:ea typeface="华文细黑" panose="02010600040101010101" pitchFamily="2" charset="-122"/>
            </a:endParaRPr>
          </a:p>
        </p:txBody>
      </p:sp>
      <p:sp>
        <p:nvSpPr>
          <p:cNvPr id="89091"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89093"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0114" name="Rectangle 3"/>
          <p:cNvSpPr>
            <a:spLocks noGrp="1"/>
          </p:cNvSpPr>
          <p:nvPr>
            <p:ph idx="4294967295"/>
          </p:nvPr>
        </p:nvSpPr>
        <p:spPr>
          <a:xfrm>
            <a:off x="304800" y="838200"/>
            <a:ext cx="8458200" cy="5562600"/>
          </a:xfrm>
        </p:spPr>
        <p:txBody>
          <a:bodyPr wrap="square" anchor="t"/>
          <a:p>
            <a:pPr eaLnBrk="1" hangingPunct="1"/>
            <a:r>
              <a:rPr lang="zh-CN" altLang="en-US" sz="2800" dirty="0">
                <a:latin typeface="华文细黑" panose="02010600040101010101" pitchFamily="2" charset="-122"/>
                <a:ea typeface="华文细黑" panose="02010600040101010101" pitchFamily="2" charset="-122"/>
              </a:rPr>
              <a:t>对象 (</a:t>
            </a:r>
            <a:r>
              <a:rPr lang="en-US" altLang="x-none" sz="2800" dirty="0">
                <a:latin typeface="华文细黑" panose="02010600040101010101" pitchFamily="2" charset="-122"/>
                <a:ea typeface="华文细黑" panose="02010600040101010101" pitchFamily="2" charset="-122"/>
              </a:rPr>
              <a:t>Object)</a:t>
            </a:r>
            <a:endParaRPr lang="en-US" altLang="x-none"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客观世界中能够相互区别开来的事物。</a:t>
            </a:r>
            <a:endParaRPr lang="zh-CN" altLang="en-US" sz="2800" dirty="0">
              <a:latin typeface="华文细黑" panose="02010600040101010101" pitchFamily="2" charset="-122"/>
              <a:ea typeface="华文细黑" panose="02010600040101010101" pitchFamily="2" charset="-122"/>
            </a:endParaRPr>
          </a:p>
          <a:p>
            <a:pPr lvl="1" eaLnBrk="1" hangingPunct="1"/>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对象</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是</a:t>
            </a:r>
            <a:r>
              <a:rPr lang="en-US" altLang="x-none" sz="2800" dirty="0">
                <a:latin typeface="华文细黑" panose="02010600040101010101" pitchFamily="2" charset="-122"/>
                <a:ea typeface="华文细黑" panose="02010600040101010101" pitchFamily="2" charset="-122"/>
              </a:rPr>
              <a:t>OO</a:t>
            </a:r>
            <a:r>
              <a:rPr lang="zh-CN" altLang="en-US" sz="2800" dirty="0">
                <a:latin typeface="华文细黑" panose="02010600040101010101" pitchFamily="2" charset="-122"/>
                <a:ea typeface="华文细黑" panose="02010600040101010101" pitchFamily="2" charset="-122"/>
              </a:rPr>
              <a:t>模型中的最基本的概念，相当于</a:t>
            </a:r>
            <a:r>
              <a:rPr lang="en-US" altLang="x-none" sz="2800" dirty="0">
                <a:latin typeface="华文细黑" panose="02010600040101010101" pitchFamily="2" charset="-122"/>
                <a:ea typeface="华文细黑" panose="02010600040101010101" pitchFamily="2" charset="-122"/>
              </a:rPr>
              <a:t>E-R</a:t>
            </a:r>
            <a:r>
              <a:rPr lang="zh-CN" altLang="en-US" sz="2800" dirty="0">
                <a:latin typeface="华文细黑" panose="02010600040101010101" pitchFamily="2" charset="-122"/>
                <a:ea typeface="华文细黑" panose="02010600040101010101" pitchFamily="2" charset="-122"/>
              </a:rPr>
              <a:t>模型中的</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实体</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，但它们两者之间又存在着很大的区别。</a:t>
            </a:r>
            <a:endParaRPr lang="zh-CN" altLang="en-US" sz="2800" dirty="0">
              <a:latin typeface="华文细黑" panose="02010600040101010101" pitchFamily="2" charset="-122"/>
              <a:ea typeface="华文细黑" panose="02010600040101010101" pitchFamily="2" charset="-122"/>
            </a:endParaRPr>
          </a:p>
        </p:txBody>
      </p:sp>
      <p:sp>
        <p:nvSpPr>
          <p:cNvPr id="90115"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0117"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p:txBody>
          <a:bodyPr wrap="square" tIns="0" bIns="0" anchor="ctr"/>
          <a:p>
            <a:pPr eaLnBrk="1" hangingPunct="1"/>
            <a:r>
              <a:rPr lang="en-US" altLang="zh-CN"/>
              <a:t>2.3.3  </a:t>
            </a:r>
            <a:r>
              <a:rPr lang="zh-CN" altLang="en-US"/>
              <a:t>面向对象模型</a:t>
            </a:r>
            <a:endParaRPr lang="zh-CN" altLang="en-US"/>
          </a:p>
        </p:txBody>
      </p:sp>
      <p:sp>
        <p:nvSpPr>
          <p:cNvPr id="91138" name="Rectangle 3"/>
          <p:cNvSpPr>
            <a:spLocks noGrp="1"/>
          </p:cNvSpPr>
          <p:nvPr>
            <p:ph idx="4294967295"/>
          </p:nvPr>
        </p:nvSpPr>
        <p:spPr>
          <a:xfrm>
            <a:off x="304800" y="838200"/>
            <a:ext cx="8458200" cy="5562600"/>
          </a:xfrm>
        </p:spPr>
        <p:txBody>
          <a:bodyPr wrap="square" anchor="t"/>
          <a:p>
            <a:pPr eaLnBrk="1" hangingPunct="1"/>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对象</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 与</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实体</a:t>
            </a:r>
            <a:r>
              <a:rPr lang="zh-CN" altLang="en-US" sz="2800" dirty="0">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的区别：</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在</a:t>
            </a:r>
            <a:r>
              <a:rPr lang="en-US" altLang="x-none" sz="2800" dirty="0">
                <a:latin typeface="华文细黑" panose="02010600040101010101" pitchFamily="2" charset="-122"/>
                <a:ea typeface="华文细黑" panose="02010600040101010101" pitchFamily="2" charset="-122"/>
              </a:rPr>
              <a:t>E-R</a:t>
            </a:r>
            <a:r>
              <a:rPr lang="zh-CN" altLang="en-US" sz="2800" dirty="0">
                <a:latin typeface="华文细黑" panose="02010600040101010101" pitchFamily="2" charset="-122"/>
                <a:ea typeface="华文细黑" panose="02010600040101010101" pitchFamily="2" charset="-122"/>
              </a:rPr>
              <a:t>模型中，是通过一个实体所固有的内在属性的属性值来描述一个实体的特征的，侧重于实体结构的描述。而在</a:t>
            </a:r>
            <a:r>
              <a:rPr lang="en-US" altLang="x-none" sz="2800" dirty="0">
                <a:latin typeface="华文细黑" panose="02010600040101010101" pitchFamily="2" charset="-122"/>
                <a:ea typeface="华文细黑" panose="02010600040101010101" pitchFamily="2" charset="-122"/>
              </a:rPr>
              <a:t>OO</a:t>
            </a:r>
            <a:r>
              <a:rPr lang="zh-CN" altLang="en-US" sz="2800" dirty="0">
                <a:latin typeface="华文细黑" panose="02010600040101010101" pitchFamily="2" charset="-122"/>
                <a:ea typeface="华文细黑" panose="02010600040101010101" pitchFamily="2" charset="-122"/>
              </a:rPr>
              <a:t>模型中，不仅需要描述对象的属性组成，还可以描述该对象所具有的行为特征。</a:t>
            </a:r>
            <a:endParaRPr lang="zh-CN" altLang="en-US" sz="2800" dirty="0">
              <a:latin typeface="华文细黑" panose="02010600040101010101" pitchFamily="2" charset="-122"/>
              <a:ea typeface="华文细黑" panose="02010600040101010101" pitchFamily="2" charset="-122"/>
            </a:endParaRPr>
          </a:p>
          <a:p>
            <a:pPr lvl="1" eaLnBrk="1" hangingPunct="1"/>
            <a:r>
              <a:rPr lang="zh-CN" altLang="en-US" sz="2800" dirty="0">
                <a:latin typeface="华文细黑" panose="02010600040101010101" pitchFamily="2" charset="-122"/>
                <a:ea typeface="华文细黑" panose="02010600040101010101" pitchFamily="2" charset="-122"/>
              </a:rPr>
              <a:t>在</a:t>
            </a:r>
            <a:r>
              <a:rPr lang="en-US" altLang="x-none" sz="2800" dirty="0">
                <a:latin typeface="华文细黑" panose="02010600040101010101" pitchFamily="2" charset="-122"/>
                <a:ea typeface="华文细黑" panose="02010600040101010101" pitchFamily="2" charset="-122"/>
              </a:rPr>
              <a:t>E-R</a:t>
            </a:r>
            <a:r>
              <a:rPr lang="zh-CN" altLang="en-US" sz="2800" dirty="0">
                <a:latin typeface="华文细黑" panose="02010600040101010101" pitchFamily="2" charset="-122"/>
                <a:ea typeface="华文细黑" panose="02010600040101010101" pitchFamily="2" charset="-122"/>
              </a:rPr>
              <a:t>模型中，是通过一个或一组属性上的取值来区分不同的实体的。而在</a:t>
            </a:r>
            <a:r>
              <a:rPr lang="en-US" altLang="x-none" sz="2800" dirty="0">
                <a:latin typeface="华文细黑" panose="02010600040101010101" pitchFamily="2" charset="-122"/>
                <a:ea typeface="华文细黑" panose="02010600040101010101" pitchFamily="2" charset="-122"/>
              </a:rPr>
              <a:t>OO</a:t>
            </a:r>
            <a:r>
              <a:rPr lang="zh-CN" altLang="en-US" sz="2800" dirty="0">
                <a:latin typeface="华文细黑" panose="02010600040101010101" pitchFamily="2" charset="-122"/>
                <a:ea typeface="华文细黑" panose="02010600040101010101" pitchFamily="2" charset="-122"/>
              </a:rPr>
              <a:t>模型中，每个对象都有一个系统定义的对象标识符，可以且只能通过对象标识符来区分不同的对象。</a:t>
            </a:r>
            <a:endParaRPr lang="zh-CN" altLang="en-US" sz="2800" dirty="0">
              <a:latin typeface="华文细黑" panose="02010600040101010101" pitchFamily="2" charset="-122"/>
              <a:ea typeface="华文细黑" panose="02010600040101010101" pitchFamily="2" charset="-122"/>
            </a:endParaRPr>
          </a:p>
        </p:txBody>
      </p:sp>
      <p:sp>
        <p:nvSpPr>
          <p:cNvPr id="91139" name="页脚占位符 3"/>
          <p:cNvSpPr txBox="1">
            <a:spLocks noGrp="1"/>
          </p:cNvSpPr>
          <p:nvPr/>
        </p:nvSpPr>
        <p:spPr>
          <a:xfrm>
            <a:off x="0" y="6629400"/>
            <a:ext cx="5029200" cy="228600"/>
          </a:xfrm>
          <a:prstGeom prst="rect">
            <a:avLst/>
          </a:prstGeom>
          <a:noFill/>
          <a:ln w="9525">
            <a:noFill/>
          </a:ln>
        </p:spPr>
        <p:txBody>
          <a:bodyPr anchor="t"/>
          <a:p>
            <a:r>
              <a:rPr lang="en-US" altLang="x-none" sz="1000" i="1" dirty="0">
                <a:latin typeface="Times New Roman" panose="02020603050405020304" pitchFamily="2" charset="0"/>
              </a:rPr>
              <a:t>2007</a:t>
            </a:r>
            <a:r>
              <a:rPr lang="zh-CN" altLang="en-US" sz="1000" i="1" dirty="0">
                <a:latin typeface="Times New Roman" panose="02020603050405020304" pitchFamily="2" charset="0"/>
              </a:rPr>
              <a:t>年度</a:t>
            </a:r>
            <a:r>
              <a:rPr lang="en-US" altLang="x-none" sz="1000" i="1" dirty="0">
                <a:latin typeface="Times New Roman" panose="02020603050405020304" pitchFamily="2" charset="0"/>
              </a:rPr>
              <a:t>-</a:t>
            </a:r>
            <a:r>
              <a:rPr lang="zh-CN" altLang="en-US" sz="1000" i="1" dirty="0">
                <a:latin typeface="Times New Roman" panose="02020603050405020304" pitchFamily="2" charset="0"/>
              </a:rPr>
              <a:t>教育部</a:t>
            </a:r>
            <a:r>
              <a:rPr lang="en-US" altLang="x-none" sz="1000" i="1" dirty="0">
                <a:latin typeface="Times New Roman" panose="02020603050405020304" pitchFamily="2" charset="0"/>
              </a:rPr>
              <a:t>-IBM</a:t>
            </a:r>
            <a:r>
              <a:rPr lang="zh-CN" altLang="en-US" sz="1000" i="1" dirty="0">
                <a:latin typeface="Times New Roman" panose="02020603050405020304" pitchFamily="2" charset="0"/>
              </a:rPr>
              <a:t>精品课程—版权所有</a:t>
            </a:r>
            <a:r>
              <a:rPr lang="en-US" altLang="x-none" sz="1000" i="1" dirty="0">
                <a:latin typeface="Times New Roman" panose="02020603050405020304" pitchFamily="2" charset="0"/>
              </a:rPr>
              <a:t>(C)-</a:t>
            </a:r>
            <a:r>
              <a:rPr lang="zh-CN" altLang="en-US" sz="1000" i="1" dirty="0">
                <a:latin typeface="Times New Roman" panose="02020603050405020304" pitchFamily="2" charset="0"/>
              </a:rPr>
              <a:t>南京大学计算机科学与技术系</a:t>
            </a:r>
            <a:endParaRPr lang="en-US" altLang="x-none" sz="1000" i="1" dirty="0">
              <a:latin typeface="Times New Roman" panose="02020603050405020304" pitchFamily="2" charset="0"/>
            </a:endParaRPr>
          </a:p>
        </p:txBody>
      </p:sp>
      <p:sp>
        <p:nvSpPr>
          <p:cNvPr id="91141" name="灯片编号占位符 4"/>
          <p:cNvSpPr txBox="1">
            <a:spLocks noGrp="1"/>
          </p:cNvSpPr>
          <p:nvPr/>
        </p:nvSpPr>
        <p:spPr>
          <a:xfrm>
            <a:off x="7162800" y="6553200"/>
            <a:ext cx="1905000" cy="228600"/>
          </a:xfrm>
          <a:prstGeom prst="rect">
            <a:avLst/>
          </a:prstGeom>
          <a:noFill/>
          <a:ln w="9525">
            <a:noFill/>
          </a:ln>
        </p:spPr>
        <p:txBody>
          <a:bodyPr/>
          <a:p>
            <a:pPr algn="r"/>
            <a:fld id="{9A0DB2DC-4C9A-4742-B13C-FB6460FD3503}" type="slidenum">
              <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zh-CN" altLang="en-US" sz="1400" b="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FF0000"/>
      </a:hlink>
      <a:folHlink>
        <a:srgbClr val="000000"/>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hlink"/>
        </a:solidFill>
        <a:ln w="9525" cap="flat" cmpd="sng">
          <a:solidFill>
            <a:schemeClr val="tx1"/>
          </a:solidFill>
          <a:prstDash val="solid"/>
          <a:headEnd type="none" w="med" len="med"/>
          <a:tailEnd type="none" w="med" len="med"/>
        </a:ln>
      </a:spPr>
      <a:bodyPr/>
      <a:lstStyle>
        <a:defPPr>
          <a:defRPr lang="zh-CN" altLang="en-US"/>
        </a:defPPr>
      </a:lstStyle>
    </a:sp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27609</Words>
  <Application>WPS 演示</Application>
  <PresentationFormat>在屏幕上显示</PresentationFormat>
  <Paragraphs>3338</Paragraphs>
  <Slides>170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21</vt:i4>
      </vt:variant>
      <vt:variant>
        <vt:lpstr>幻灯片标题</vt:lpstr>
      </vt:variant>
      <vt:variant>
        <vt:i4>170</vt:i4>
      </vt:variant>
    </vt:vector>
  </HeadingPairs>
  <TitlesOfParts>
    <vt:vector size="204" baseType="lpstr">
      <vt:lpstr>Arial</vt:lpstr>
      <vt:lpstr>宋体</vt:lpstr>
      <vt:lpstr>Wingdings</vt:lpstr>
      <vt:lpstr>Times New Roman</vt:lpstr>
      <vt:lpstr>方正姚体</vt:lpstr>
      <vt:lpstr>Wingdings 3</vt:lpstr>
      <vt:lpstr>Wingdings</vt:lpstr>
      <vt:lpstr>微软雅黑</vt:lpstr>
      <vt:lpstr>Arial Unicode MS</vt:lpstr>
      <vt:lpstr>Tahoma</vt:lpstr>
      <vt:lpstr>黑体</vt:lpstr>
      <vt:lpstr>华文细黑</vt:lpstr>
      <vt:lpstr>默认设计模板</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第2章  数据模型</vt:lpstr>
      <vt:lpstr>第2章  数据模型</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三种数据模型之间的关系</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2.1 数据模型的基本概念</vt:lpstr>
      <vt:lpstr>第2章  数据模型</vt:lpstr>
      <vt:lpstr>2.2 数据模型的四个世界</vt:lpstr>
      <vt:lpstr>2.2 数据模型的四个世界</vt:lpstr>
      <vt:lpstr>2.2 数据模型的四个世界</vt:lpstr>
      <vt:lpstr>2.2 数据模型的四个世界</vt:lpstr>
      <vt:lpstr>2.2 数据模型的四个世界</vt:lpstr>
      <vt:lpstr>2.2 数据模型的四个世界</vt:lpstr>
      <vt:lpstr>2.2 数据模型的四个世界</vt:lpstr>
      <vt:lpstr>四个世界之间的转换关系</vt:lpstr>
      <vt:lpstr>第2章  数据模型</vt:lpstr>
      <vt:lpstr>2.3 概念世界与概念模型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三类联系之间的相互关系</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2.3.1 实体-联系模型</vt:lpstr>
      <vt:lpstr>完整的零配件采购管理E-R图</vt:lpstr>
      <vt:lpstr>2.3.1 实体-联系模型</vt:lpstr>
      <vt:lpstr>2.3.1 实体-联系模型</vt:lpstr>
      <vt:lpstr>2.3.1 实体-联系模型</vt:lpstr>
      <vt:lpstr>2.3.1 实体-联系模型</vt:lpstr>
      <vt:lpstr>模型设计实例</vt:lpstr>
      <vt:lpstr>第2章  数据模型</vt:lpstr>
      <vt:lpstr>2.3.2  扩充E-R模型</vt:lpstr>
      <vt:lpstr>2.3.2  扩充E-R模型</vt:lpstr>
      <vt:lpstr>2.3.2  扩充E-R模型</vt:lpstr>
      <vt:lpstr>2.3.2  扩充E-R模型</vt:lpstr>
      <vt:lpstr>2.3.2  扩充E-R模型</vt:lpstr>
      <vt:lpstr>2.3.2  扩充E-R模型</vt:lpstr>
      <vt:lpstr>2.3.2  扩充E-R模型</vt:lpstr>
      <vt:lpstr>2.3.2  扩充E-R模型</vt:lpstr>
      <vt:lpstr>2.3.2  扩充E-R模型</vt:lpstr>
      <vt:lpstr>弱实体的例子</vt:lpstr>
      <vt:lpstr>PowerPoint 演示文稿</vt:lpstr>
      <vt:lpstr>PowerPoint 演示文稿</vt:lpstr>
      <vt:lpstr>PowerPoint 演示文稿</vt:lpstr>
      <vt:lpstr>Cardinality (基数)</vt:lpstr>
      <vt:lpstr>Cardinality of Attributes: (x, y)</vt:lpstr>
      <vt:lpstr>Additional E-R Concepts</vt:lpstr>
      <vt:lpstr>PowerPoint 演示文稿</vt:lpstr>
      <vt:lpstr>Cardinality of Entity Participation in a Relationship</vt:lpstr>
      <vt:lpstr>Cardinality of Entity Participation in a Relationship</vt:lpstr>
      <vt:lpstr>Cardinality of Entity Participation in a Relationship</vt:lpstr>
      <vt:lpstr>Examples of E-R Diagrams</vt:lpstr>
      <vt:lpstr>Examples of E-R Diagrams</vt:lpstr>
      <vt:lpstr>第2章  数据模型</vt:lpstr>
      <vt:lpstr>2.3.3  面向对象模型</vt:lpstr>
      <vt:lpstr>2.3.3  面向对象模型</vt:lpstr>
      <vt:lpstr>2.3.3  面向对象模型</vt:lpstr>
      <vt:lpstr>2.3.3  面向对象模型</vt:lpstr>
      <vt:lpstr>2.3.3  面向对象模型</vt:lpstr>
      <vt:lpstr>2.3.3  面向对象模型</vt:lpstr>
      <vt:lpstr>【例】‘学生’对象的组成</vt:lpstr>
      <vt:lpstr>2.3.3  面向对象模型</vt:lpstr>
      <vt:lpstr>2.3.3  面向对象模型</vt:lpstr>
      <vt:lpstr>2.3.3  面向对象模型</vt:lpstr>
      <vt:lpstr>PowerPoint 演示文稿</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2.3.3  面向对象模型</vt:lpstr>
      <vt:lpstr>第2章  数据模型</vt:lpstr>
      <vt:lpstr>2.3.4  谓词模型</vt:lpstr>
      <vt:lpstr>2.3.4  谓词模型</vt:lpstr>
      <vt:lpstr>2.3.4  谓词模型</vt:lpstr>
      <vt:lpstr>2.3.4  谓词模型</vt:lpstr>
      <vt:lpstr>2.3.4  谓词模型</vt:lpstr>
      <vt:lpstr>2.3.4  谓词模型</vt:lpstr>
      <vt:lpstr>2.3.4  谓词模型</vt:lpstr>
      <vt:lpstr>2.3.4  谓词模型</vt:lpstr>
      <vt:lpstr>2.3.4  谓词模型</vt:lpstr>
      <vt:lpstr>2.3.4  谓词模型</vt:lpstr>
      <vt:lpstr>2.3.4  谓词模型</vt:lpstr>
      <vt:lpstr>2.3.4  谓词模型</vt:lpstr>
      <vt:lpstr>2.3.4  谓词模型</vt:lpstr>
      <vt:lpstr>例2.9  一个关于‘圆’的数据模型</vt:lpstr>
      <vt:lpstr>第2章  数据模型</vt:lpstr>
      <vt:lpstr>2.4 信息世界与逻辑模型</vt:lpstr>
      <vt:lpstr>2.4 信息世界与逻辑模型</vt:lpstr>
      <vt:lpstr>网状模型的例子</vt:lpstr>
      <vt:lpstr>2.4 信息世界与逻辑模型</vt:lpstr>
      <vt:lpstr>2.4 信息世界与逻辑模型</vt:lpstr>
      <vt:lpstr>2.4 信息世界与逻辑模型</vt:lpstr>
      <vt:lpstr>2.4 信息世界与逻辑模型</vt:lpstr>
      <vt:lpstr>2.4 信息世界与逻辑模型</vt:lpstr>
      <vt:lpstr>2.4 信息世界与逻辑模型</vt:lpstr>
      <vt:lpstr>2.4 信息世界与逻辑模型</vt:lpstr>
      <vt:lpstr>2.4 信息世界与逻辑模型</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2.4.1 关系模型与关系模型数据库系统</vt:lpstr>
      <vt:lpstr>第2章  数据模型</vt:lpstr>
      <vt:lpstr>2.5 计算机世界与物理模型</vt:lpstr>
      <vt:lpstr>2.5 计算机世界与物理模型</vt:lpstr>
      <vt:lpstr>2.5 计算机世界与物理模型</vt:lpstr>
      <vt:lpstr>2.5 计算机世界与物理模型</vt:lpstr>
      <vt:lpstr>2.5 计算机世界与物理模型</vt:lpstr>
      <vt:lpstr>本  章  小  结</vt:lpstr>
      <vt:lpstr>复  习  指  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njujack</cp:lastModifiedBy>
  <cp:revision>807</cp:revision>
  <dcterms:created xsi:type="dcterms:W3CDTF">2013-09-02T05:33:00Z</dcterms:created>
  <dcterms:modified xsi:type="dcterms:W3CDTF">2017-09-13T15:32:10Z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