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618" r:id="rId5"/>
    <p:sldId id="258" r:id="rId6"/>
    <p:sldId id="259" r:id="rId7"/>
    <p:sldId id="260" r:id="rId8"/>
    <p:sldId id="261" r:id="rId9"/>
    <p:sldId id="266" r:id="rId10"/>
    <p:sldId id="262" r:id="rId11"/>
    <p:sldId id="263" r:id="rId12"/>
    <p:sldId id="496" r:id="rId13"/>
    <p:sldId id="497" r:id="rId14"/>
    <p:sldId id="498" r:id="rId15"/>
    <p:sldId id="499" r:id="rId16"/>
    <p:sldId id="500" r:id="rId17"/>
    <p:sldId id="501" r:id="rId18"/>
    <p:sldId id="502" r:id="rId19"/>
    <p:sldId id="503" r:id="rId20"/>
    <p:sldId id="268" r:id="rId21"/>
    <p:sldId id="269" r:id="rId22"/>
    <p:sldId id="276" r:id="rId24"/>
    <p:sldId id="277" r:id="rId25"/>
    <p:sldId id="270" r:id="rId26"/>
    <p:sldId id="271" r:id="rId27"/>
    <p:sldId id="278" r:id="rId28"/>
    <p:sldId id="1072" r:id="rId29"/>
    <p:sldId id="1073" r:id="rId30"/>
    <p:sldId id="279" r:id="rId31"/>
    <p:sldId id="280" r:id="rId32"/>
    <p:sldId id="281" r:id="rId33"/>
    <p:sldId id="282" r:id="rId34"/>
    <p:sldId id="405" r:id="rId35"/>
    <p:sldId id="283" r:id="rId36"/>
    <p:sldId id="749" r:id="rId37"/>
    <p:sldId id="284" r:id="rId38"/>
    <p:sldId id="285" r:id="rId39"/>
    <p:sldId id="286" r:id="rId40"/>
    <p:sldId id="409" r:id="rId41"/>
    <p:sldId id="410" r:id="rId42"/>
    <p:sldId id="412" r:id="rId43"/>
    <p:sldId id="413" r:id="rId44"/>
    <p:sldId id="414" r:id="rId45"/>
    <p:sldId id="419" r:id="rId46"/>
    <p:sldId id="415" r:id="rId47"/>
    <p:sldId id="416" r:id="rId48"/>
    <p:sldId id="420" r:id="rId49"/>
    <p:sldId id="421" r:id="rId50"/>
    <p:sldId id="417" r:id="rId51"/>
    <p:sldId id="418" r:id="rId52"/>
    <p:sldId id="422" r:id="rId53"/>
    <p:sldId id="423" r:id="rId54"/>
    <p:sldId id="424" r:id="rId55"/>
    <p:sldId id="411" r:id="rId56"/>
    <p:sldId id="426" r:id="rId57"/>
    <p:sldId id="425" r:id="rId58"/>
    <p:sldId id="428" r:id="rId59"/>
    <p:sldId id="434" r:id="rId60"/>
    <p:sldId id="429" r:id="rId61"/>
    <p:sldId id="435" r:id="rId62"/>
    <p:sldId id="436" r:id="rId63"/>
    <p:sldId id="430" r:id="rId64"/>
    <p:sldId id="437" r:id="rId65"/>
    <p:sldId id="438" r:id="rId66"/>
    <p:sldId id="427" r:id="rId67"/>
    <p:sldId id="439" r:id="rId68"/>
    <p:sldId id="287" r:id="rId69"/>
    <p:sldId id="407" r:id="rId70"/>
    <p:sldId id="440" r:id="rId71"/>
    <p:sldId id="441" r:id="rId72"/>
    <p:sldId id="297" r:id="rId73"/>
    <p:sldId id="408" r:id="rId74"/>
    <p:sldId id="442" r:id="rId75"/>
    <p:sldId id="298" r:id="rId76"/>
    <p:sldId id="443" r:id="rId77"/>
    <p:sldId id="444" r:id="rId78"/>
    <p:sldId id="299" r:id="rId79"/>
    <p:sldId id="445" r:id="rId80"/>
    <p:sldId id="300" r:id="rId81"/>
    <p:sldId id="446" r:id="rId82"/>
    <p:sldId id="987" r:id="rId83"/>
    <p:sldId id="301" r:id="rId84"/>
    <p:sldId id="979" r:id="rId85"/>
    <p:sldId id="980" r:id="rId86"/>
    <p:sldId id="981" r:id="rId87"/>
    <p:sldId id="982" r:id="rId88"/>
    <p:sldId id="983" r:id="rId89"/>
    <p:sldId id="984" r:id="rId90"/>
    <p:sldId id="985" r:id="rId91"/>
    <p:sldId id="986" r:id="rId92"/>
    <p:sldId id="448" r:id="rId93"/>
    <p:sldId id="303" r:id="rId94"/>
    <p:sldId id="449" r:id="rId95"/>
    <p:sldId id="304" r:id="rId96"/>
    <p:sldId id="306" r:id="rId97"/>
    <p:sldId id="988" r:id="rId98"/>
    <p:sldId id="312" r:id="rId99"/>
    <p:sldId id="307" r:id="rId100"/>
    <p:sldId id="308" r:id="rId101"/>
    <p:sldId id="309" r:id="rId102"/>
    <p:sldId id="310" r:id="rId103"/>
    <p:sldId id="311" r:id="rId104"/>
    <p:sldId id="313" r:id="rId105"/>
    <p:sldId id="305" r:id="rId106"/>
    <p:sldId id="314" r:id="rId107"/>
    <p:sldId id="989" r:id="rId108"/>
    <p:sldId id="990" r:id="rId109"/>
    <p:sldId id="991" r:id="rId110"/>
    <p:sldId id="992" r:id="rId111"/>
    <p:sldId id="993" r:id="rId112"/>
    <p:sldId id="994" r:id="rId113"/>
    <p:sldId id="995" r:id="rId114"/>
    <p:sldId id="996" r:id="rId115"/>
    <p:sldId id="997" r:id="rId116"/>
    <p:sldId id="998" r:id="rId117"/>
    <p:sldId id="315" r:id="rId118"/>
    <p:sldId id="451" r:id="rId119"/>
    <p:sldId id="316" r:id="rId120"/>
    <p:sldId id="493" r:id="rId121"/>
    <p:sldId id="999" r:id="rId122"/>
    <p:sldId id="1000" r:id="rId123"/>
    <p:sldId id="1001" r:id="rId124"/>
    <p:sldId id="1002" r:id="rId125"/>
    <p:sldId id="1003" r:id="rId126"/>
    <p:sldId id="1004" r:id="rId127"/>
    <p:sldId id="1005" r:id="rId128"/>
    <p:sldId id="1006" r:id="rId129"/>
    <p:sldId id="1007" r:id="rId130"/>
    <p:sldId id="1008" r:id="rId131"/>
    <p:sldId id="1009" r:id="rId132"/>
    <p:sldId id="317" r:id="rId133"/>
    <p:sldId id="452" r:id="rId134"/>
    <p:sldId id="319" r:id="rId135"/>
    <p:sldId id="320" r:id="rId136"/>
    <p:sldId id="321" r:id="rId137"/>
    <p:sldId id="322" r:id="rId138"/>
    <p:sldId id="323" r:id="rId139"/>
    <p:sldId id="324" r:id="rId140"/>
    <p:sldId id="453" r:id="rId141"/>
    <p:sldId id="318" r:id="rId142"/>
    <p:sldId id="522" r:id="rId143"/>
    <p:sldId id="454" r:id="rId144"/>
    <p:sldId id="455" r:id="rId145"/>
    <p:sldId id="456" r:id="rId146"/>
    <p:sldId id="457" r:id="rId147"/>
    <p:sldId id="458" r:id="rId148"/>
    <p:sldId id="459" r:id="rId149"/>
    <p:sldId id="460" r:id="rId150"/>
    <p:sldId id="461" r:id="rId151"/>
    <p:sldId id="462" r:id="rId152"/>
    <p:sldId id="463" r:id="rId153"/>
    <p:sldId id="464" r:id="rId154"/>
    <p:sldId id="465" r:id="rId155"/>
    <p:sldId id="466" r:id="rId156"/>
    <p:sldId id="467" r:id="rId157"/>
    <p:sldId id="468" r:id="rId158"/>
    <p:sldId id="469" r:id="rId159"/>
    <p:sldId id="470" r:id="rId160"/>
    <p:sldId id="523" r:id="rId161"/>
    <p:sldId id="529" r:id="rId162"/>
    <p:sldId id="530" r:id="rId163"/>
    <p:sldId id="535" r:id="rId164"/>
    <p:sldId id="533" r:id="rId165"/>
    <p:sldId id="534" r:id="rId166"/>
    <p:sldId id="471" r:id="rId16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a:srgbClr val="FFCC00"/>
    <a:srgbClr val="66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44"/>
        <p:guide pos="2872"/>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0" Type="http://schemas.openxmlformats.org/officeDocument/2006/relationships/tableStyles" Target="tableStyles.xml"/><Relationship Id="rId17" Type="http://schemas.openxmlformats.org/officeDocument/2006/relationships/slide" Target="slides/slide15.xml"/><Relationship Id="rId169" Type="http://schemas.openxmlformats.org/officeDocument/2006/relationships/viewProps" Target="viewProps.xml"/><Relationship Id="rId168" Type="http://schemas.openxmlformats.org/officeDocument/2006/relationships/presProps" Target="presProps.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en-US" altLang="x-none" sz="1200" b="0" strike="noStrike" noProof="1" dirty="0"/>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b="0" strike="noStrike" noProof="1" dirty="0"/>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b="0" strike="noStrike" noProof="1" dirty="0"/>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en-US" altLang="x-none" sz="1200" b="0" strike="noStrike" noProof="1" dirty="0">
                <a:latin typeface="Times New Roman" panose="02020603050405020304" pitchFamily="2" charset="0"/>
                <a:ea typeface="宋体" panose="02010600030101010101" pitchFamily="2" charset="-122"/>
                <a:cs typeface="+mn-ea"/>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p:nvPr>
        </p:nvSpPr>
        <p:spPr/>
        <p:txBody>
          <a:bodyPr wrap="square" anchor="t"/>
          <a:p>
            <a:pPr lvl="0" indent="0"/>
            <a:r>
              <a:rPr lang="zh-CN" altLang="en-US" dirty="0"/>
              <a:t>学号，姓名，院系，年龄</a:t>
            </a:r>
            <a:endParaRPr lang="zh-CN" altLang="en-US" dirty="0"/>
          </a:p>
        </p:txBody>
      </p:sp>
      <p:sp>
        <p:nvSpPr>
          <p:cNvPr id="23556" name="灯片编号占位符 3"/>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x-none" sz="1200" b="0" dirty="0"/>
            </a:fld>
            <a:endParaRPr lang="en-US" altLang="x-none" sz="1200" b="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p:nvPr>
        </p:nvSpPr>
        <p:spPr/>
        <p:txBody>
          <a:bodyPr wrap="square" anchor="t"/>
          <a:p>
            <a:pPr lvl="0" indent="0"/>
            <a:r>
              <a:rPr lang="zh-CN" altLang="en-US" dirty="0"/>
              <a:t>自然联结</a:t>
            </a:r>
            <a:endParaRPr lang="zh-CN" altLang="en-US" dirty="0"/>
          </a:p>
        </p:txBody>
      </p:sp>
      <p:sp>
        <p:nvSpPr>
          <p:cNvPr id="32772" name="灯片编号占位符 3"/>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x-none" sz="1200" b="0" dirty="0"/>
            </a:fld>
            <a:endParaRPr lang="en-US" altLang="x-none" sz="1200" b="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p:nvPr>
        </p:nvSpPr>
        <p:spPr/>
        <p:txBody>
          <a:bodyPr wrap="square" anchor="t"/>
          <a:p>
            <a:pPr lvl="0" indent="0"/>
            <a:r>
              <a:rPr lang="zh-CN" altLang="en-US" dirty="0"/>
              <a:t>下课</a:t>
            </a:r>
            <a:endParaRPr lang="zh-CN" altLang="en-US" dirty="0"/>
          </a:p>
        </p:txBody>
      </p:sp>
      <p:sp>
        <p:nvSpPr>
          <p:cNvPr id="73732" name="灯片编号占位符 3"/>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x-none" sz="1200" b="0" dirty="0"/>
            </a:fld>
            <a:endParaRPr lang="en-US" altLang="x-none" sz="1200" b="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p:nvPr>
        </p:nvSpPr>
        <p:spPr/>
        <p:txBody>
          <a:bodyPr wrap="square" anchor="t"/>
          <a:p>
            <a:pPr lvl="0" indent="0"/>
            <a:r>
              <a:rPr lang="en-US" altLang="x-none" dirty="0"/>
              <a:t>(1, 0, 0, NULL, NULL)</a:t>
            </a:r>
            <a:endParaRPr lang="zh-CN" altLang="en-US" dirty="0"/>
          </a:p>
        </p:txBody>
      </p:sp>
      <p:sp>
        <p:nvSpPr>
          <p:cNvPr id="98308" name="灯片编号占位符 3"/>
          <p:cNvSpPr txBox="1">
            <a:spLocks noGrp="1"/>
          </p:cNvSpPr>
          <p:nvPr/>
        </p:nvSpPr>
        <p:spPr>
          <a:xfrm>
            <a:off x="3886200" y="8686800"/>
            <a:ext cx="2971800" cy="457200"/>
          </a:xfrm>
          <a:prstGeom prst="rect">
            <a:avLst/>
          </a:prstGeom>
          <a:noFill/>
          <a:ln w="9525">
            <a:noFill/>
          </a:ln>
        </p:spPr>
        <p:txBody>
          <a:bodyPr anchor="b"/>
          <a:p>
            <a:pPr lvl="0" indent="0" algn="r"/>
            <a:fld id="{9A0DB2DC-4C9A-4742-B13C-FB6460FD3503}" type="slidenum">
              <a:rPr lang="en-US" altLang="x-none" sz="1200" b="0" dirty="0"/>
            </a:fld>
            <a:endParaRPr lang="en-US" altLang="x-none" sz="1200" b="0"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p:cNvSpPr>
          <p:nvPr>
            <p:ph type="sldImg"/>
          </p:nvPr>
        </p:nvSpPr>
        <p:spPr/>
      </p:sp>
      <p:sp>
        <p:nvSpPr>
          <p:cNvPr id="110594" name="文本占位符 2"/>
          <p:cNvSpPr>
            <a:spLocks noGrp="1"/>
          </p:cNvSpPr>
          <p:nvPr>
            <p:ph type="body"/>
          </p:nvPr>
        </p:nvSpPr>
        <p:spPr/>
        <p:txBody>
          <a:bodyPr anchor="ctr"/>
          <a:p>
            <a:pPr lvl="0" indent="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
            <a:ext cx="1943100" cy="6248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200"/>
            <a:ext cx="5716657" cy="6248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914400"/>
            <a:ext cx="3808476" cy="5410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914400"/>
            <a:ext cx="3808476" cy="5410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685800" y="76200"/>
            <a:ext cx="7772400" cy="533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85800" y="914400"/>
            <a:ext cx="7772400" cy="54102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0" y="6669088"/>
            <a:ext cx="5724525" cy="188913"/>
          </a:xfrm>
          <a:prstGeom prst="rect">
            <a:avLst/>
          </a:prstGeom>
          <a:noFill/>
          <a:ln w="9525">
            <a:noFill/>
            <a:miter/>
          </a:ln>
        </p:spPr>
        <p:txBody>
          <a:bodyPr tIns="0" bIns="0"/>
          <a:lstStyle>
            <a:lvl1pPr algn="l">
              <a:defRPr sz="1000" b="0" i="1"/>
            </a:lvl1pPr>
          </a:lstStyle>
          <a:p>
            <a:pPr lvl="0" eaLnBrk="1" fontAlgn="base" hangingPunct="1"/>
            <a:r>
              <a:rPr lang="en-US" altLang="x-none" strike="noStrike" noProof="1" dirty="0">
                <a:latin typeface="Times New Roman" panose="02020603050405020304" pitchFamily="2" charset="0"/>
                <a:ea typeface="宋体" panose="02010600030101010101" pitchFamily="2" charset="-122"/>
                <a:cs typeface="+mn-ea"/>
              </a:rPr>
              <a:t>2007</a:t>
            </a:r>
            <a:r>
              <a:rPr lang="zh-CN" altLang="en-US" sz="1000" b="0" i="1" strike="noStrike" noProof="1" dirty="0">
                <a:latin typeface="Times New Roman" panose="02020603050405020304" pitchFamily="2" charset="0"/>
                <a:ea typeface="宋体" panose="02010600030101010101" pitchFamily="2" charset="-122"/>
                <a:cs typeface="+mn-ea"/>
              </a:rPr>
              <a:t>年度</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教育部</a:t>
            </a:r>
            <a:r>
              <a:rPr lang="en-US" altLang="x-none" sz="1000" b="0" i="1" strike="noStrike" noProof="1" dirty="0">
                <a:latin typeface="Times New Roman" panose="02020603050405020304" pitchFamily="2" charset="0"/>
                <a:ea typeface="宋体" panose="02010600030101010101" pitchFamily="2" charset="-122"/>
                <a:cs typeface="+mn-ea"/>
              </a:rPr>
              <a:t>-IBM</a:t>
            </a:r>
            <a:r>
              <a:rPr lang="zh-CN" altLang="en-US" sz="1000" b="0" i="1" strike="noStrike" noProof="1" dirty="0">
                <a:latin typeface="Times New Roman" panose="02020603050405020304" pitchFamily="2" charset="0"/>
                <a:ea typeface="宋体" panose="02010600030101010101" pitchFamily="2" charset="-122"/>
                <a:cs typeface="+mn-ea"/>
              </a:rPr>
              <a:t>精品课程</a:t>
            </a:r>
            <a:r>
              <a:rPr lang="en-US" altLang="x-none" sz="1000" b="0" i="1" strike="noStrike" noProof="1" dirty="0">
                <a:latin typeface="Times New Roman" panose="02020603050405020304" pitchFamily="2" charset="0"/>
                <a:ea typeface="宋体" panose="02010600030101010101" pitchFamily="2" charset="-122"/>
                <a:cs typeface="+mn-ea"/>
              </a:rPr>
              <a:t>-</a:t>
            </a:r>
            <a:r>
              <a:rPr lang="zh-CN" altLang="en-US" sz="1000" b="0" i="1" strike="noStrike" noProof="1" dirty="0">
                <a:latin typeface="Times New Roman" panose="02020603050405020304" pitchFamily="2" charset="0"/>
                <a:ea typeface="宋体" panose="02010600030101010101" pitchFamily="2" charset="-122"/>
                <a:cs typeface="+mn-ea"/>
              </a:rPr>
              <a:t>南京大学计算机科学与技术系</a:t>
            </a:r>
            <a:endParaRPr lang="zh-CN" altLang="en-US" sz="1000" b="0" i="1" strike="noStrike" noProof="1" dirty="0"/>
          </a:p>
        </p:txBody>
      </p:sp>
      <p:sp>
        <p:nvSpPr>
          <p:cNvPr id="1029" name="Rectangle 6"/>
          <p:cNvSpPr>
            <a:spLocks noGrp="1"/>
          </p:cNvSpPr>
          <p:nvPr>
            <p:ph type="sldNum" sz="quarter" idx="4"/>
          </p:nvPr>
        </p:nvSpPr>
        <p:spPr>
          <a:xfrm>
            <a:off x="7086600" y="6553200"/>
            <a:ext cx="1905000" cy="228600"/>
          </a:xfrm>
          <a:prstGeom prst="rect">
            <a:avLst/>
          </a:prstGeom>
          <a:noFill/>
          <a:ln w="9525">
            <a:noFill/>
            <a:miter/>
          </a:ln>
        </p:spPr>
        <p:txBody>
          <a:bodyPr/>
          <a:lstStyle>
            <a:lvl1pPr algn="r">
              <a:defRPr sz="1400" i="1">
                <a:solidFill>
                  <a:schemeClr val="accent1"/>
                </a:solidFill>
              </a:defRPr>
            </a:lvl1pPr>
          </a:lstStyle>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dirty="0"/>
          </a:p>
        </p:txBody>
      </p:sp>
      <p:sp>
        <p:nvSpPr>
          <p:cNvPr id="1030" name="Line 7"/>
          <p:cNvSpPr/>
          <p:nvPr userDrawn="1"/>
        </p:nvSpPr>
        <p:spPr>
          <a:xfrm>
            <a:off x="0" y="685800"/>
            <a:ext cx="9144000" cy="0"/>
          </a:xfrm>
          <a:prstGeom prst="line">
            <a:avLst/>
          </a:prstGeom>
          <a:ln w="38100" cap="flat" cmpd="sng">
            <a:solidFill>
              <a:srgbClr val="FF9900"/>
            </a:solidFill>
            <a:prstDash val="solid"/>
            <a:round/>
            <a:headEnd type="none" w="med" len="med"/>
            <a:tailEnd type="none" w="med" len="med"/>
          </a:ln>
        </p:spPr>
        <p:txBody>
          <a:bodyPr anchor="t"/>
          <a:p>
            <a:pPr lvl="0" indent="0" algn="ctr"/>
            <a:endParaRPr lang="zh-CN" altLang="en-US">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None/>
        <a:defRPr sz="32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3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5_ch03_SQL_query.ppt" TargetMode="External"/><Relationship Id="rId3" Type="http://schemas.openxmlformats.org/officeDocument/2006/relationships/hyperlink" Target="5_ch03_SQL_exists.ppt" TargetMode="External"/><Relationship Id="rId2" Type="http://schemas.openxmlformats.org/officeDocument/2006/relationships/hyperlink" Target="5_ch03_SQL_subquery.ppt" TargetMode="External"/><Relationship Id="rId1" Type="http://schemas.openxmlformats.org/officeDocument/2006/relationships/hyperlink" Target="5_ch03_SQL_division.ppt"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685800" y="1600200"/>
            <a:ext cx="7772400" cy="2286000"/>
          </a:xfrm>
        </p:spPr>
        <p:txBody>
          <a:bodyPr wrap="square" anchor="ctr"/>
          <a:lstStyle>
            <a:lvl1pPr lvl="0">
              <a:defRPr/>
            </a:lvl1pPr>
          </a:lstStyle>
          <a:p>
            <a:pPr lvl="0" indent="0" eaLnBrk="1" hangingPunct="1">
              <a:lnSpc>
                <a:spcPct val="130000"/>
              </a:lnSpc>
            </a:pPr>
            <a:r>
              <a:rPr lang="zh-CN" altLang="en-US" sz="3600" dirty="0"/>
              <a:t>关系数据库语言</a:t>
            </a:r>
            <a:r>
              <a:rPr lang="en-US" altLang="x-none" sz="3600" dirty="0"/>
              <a:t>SQL’92</a:t>
            </a:r>
            <a:br>
              <a:rPr lang="en-US" altLang="x-none" sz="3600" dirty="0"/>
            </a:br>
            <a:r>
              <a:rPr lang="zh-CN" altLang="en-US" sz="3600" dirty="0"/>
              <a:t>及</a:t>
            </a:r>
            <a:r>
              <a:rPr lang="en-US" altLang="x-none" sz="3600" dirty="0"/>
              <a:t>DB2 SQL</a:t>
            </a:r>
            <a:endParaRPr lang="en-US" altLang="x-none" sz="2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26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291"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12292" name="Rectangle 3"/>
          <p:cNvSpPr>
            <a:spLocks noGrp="1"/>
          </p:cNvSpPr>
          <p:nvPr>
            <p:ph type="body"/>
          </p:nvPr>
        </p:nvSpPr>
        <p:spPr/>
        <p:txBody>
          <a:bodyPr wrap="square" anchor="t"/>
          <a:p>
            <a:pPr eaLnBrk="1" hangingPunct="1"/>
            <a:r>
              <a:rPr lang="en-US" altLang="x-none" dirty="0"/>
              <a:t>SQL</a:t>
            </a:r>
            <a:r>
              <a:rPr lang="zh-CN" altLang="en-US" dirty="0"/>
              <a:t>基本数据类型</a:t>
            </a:r>
            <a:endParaRPr lang="zh-CN" altLang="en-US" dirty="0"/>
          </a:p>
          <a:p>
            <a:pPr lvl="1" eaLnBrk="1" hangingPunct="1"/>
            <a:endParaRPr lang="en-US" altLang="x-none" dirty="0"/>
          </a:p>
        </p:txBody>
      </p:sp>
      <p:graphicFrame>
        <p:nvGraphicFramePr>
          <p:cNvPr id="12293" name="Object 31"/>
          <p:cNvGraphicFramePr>
            <a:graphicFrameLocks noChangeAspect="1"/>
          </p:cNvGraphicFramePr>
          <p:nvPr/>
        </p:nvGraphicFramePr>
        <p:xfrm>
          <a:off x="838200" y="1447800"/>
          <a:ext cx="7848600" cy="5105400"/>
        </p:xfrm>
        <a:graphic>
          <a:graphicData uri="http://schemas.openxmlformats.org/presentationml/2006/ole">
            <mc:AlternateContent xmlns:mc="http://schemas.openxmlformats.org/markup-compatibility/2006">
              <mc:Choice xmlns:v="urn:schemas-microsoft-com:vml" Requires="v">
                <p:oleObj spid="_x0000_s3076" name="" r:id="rId1" imgW="2143125" imgH="2000250" progId="Word.Picture.8">
                  <p:embed/>
                </p:oleObj>
              </mc:Choice>
              <mc:Fallback>
                <p:oleObj name="" r:id="rId1" imgW="2143125" imgH="2000250" progId="Word.Picture.8">
                  <p:embed/>
                  <p:pic>
                    <p:nvPicPr>
                      <p:cNvPr id="0" name="图片 3075"/>
                      <p:cNvPicPr/>
                      <p:nvPr/>
                    </p:nvPicPr>
                    <p:blipFill>
                      <a:blip r:embed="rId2"/>
                      <a:stretch>
                        <a:fillRect/>
                      </a:stretch>
                    </p:blipFill>
                    <p:spPr>
                      <a:xfrm>
                        <a:off x="838200" y="1447800"/>
                        <a:ext cx="7848600" cy="5105400"/>
                      </a:xfrm>
                      <a:prstGeom prst="rect">
                        <a:avLst/>
                      </a:prstGeom>
                      <a:noFill/>
                      <a:ln w="38100">
                        <a:noFill/>
                        <a:miter/>
                      </a:ln>
                    </p:spPr>
                  </p:pic>
                </p:oleObj>
              </mc:Fallback>
            </mc:AlternateContent>
          </a:graphicData>
        </a:graphic>
      </p:graphicFrame>
      <p:sp>
        <p:nvSpPr>
          <p:cNvPr id="12294" name="Line 32"/>
          <p:cNvSpPr/>
          <p:nvPr/>
        </p:nvSpPr>
        <p:spPr>
          <a:xfrm>
            <a:off x="838200" y="2209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5" name="Line 33"/>
          <p:cNvSpPr/>
          <p:nvPr/>
        </p:nvSpPr>
        <p:spPr>
          <a:xfrm>
            <a:off x="838200" y="2590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6" name="Line 34"/>
          <p:cNvSpPr/>
          <p:nvPr/>
        </p:nvSpPr>
        <p:spPr>
          <a:xfrm>
            <a:off x="838200" y="2971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7" name="Line 35"/>
          <p:cNvSpPr/>
          <p:nvPr/>
        </p:nvSpPr>
        <p:spPr>
          <a:xfrm>
            <a:off x="838200" y="3352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8" name="Line 36"/>
          <p:cNvSpPr/>
          <p:nvPr/>
        </p:nvSpPr>
        <p:spPr>
          <a:xfrm>
            <a:off x="838200" y="3733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9" name="Line 37"/>
          <p:cNvSpPr/>
          <p:nvPr/>
        </p:nvSpPr>
        <p:spPr>
          <a:xfrm>
            <a:off x="838200" y="4114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300" name="Line 38"/>
          <p:cNvSpPr/>
          <p:nvPr/>
        </p:nvSpPr>
        <p:spPr>
          <a:xfrm>
            <a:off x="838200" y="4495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301" name="Line 39"/>
          <p:cNvSpPr/>
          <p:nvPr/>
        </p:nvSpPr>
        <p:spPr>
          <a:xfrm>
            <a:off x="838200" y="4876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302" name="Line 40"/>
          <p:cNvSpPr/>
          <p:nvPr/>
        </p:nvSpPr>
        <p:spPr>
          <a:xfrm>
            <a:off x="838200" y="5257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303" name="Line 41"/>
          <p:cNvSpPr/>
          <p:nvPr/>
        </p:nvSpPr>
        <p:spPr>
          <a:xfrm>
            <a:off x="838200" y="5638800"/>
            <a:ext cx="7543800" cy="0"/>
          </a:xfrm>
          <a:prstGeom prst="line">
            <a:avLst/>
          </a:prstGeom>
          <a:ln w="9525"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216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64" name="Rectangle 2"/>
          <p:cNvSpPr/>
          <p:nvPr/>
        </p:nvSpPr>
        <p:spPr>
          <a:xfrm>
            <a:off x="381000" y="3505200"/>
            <a:ext cx="8458200" cy="1143000"/>
          </a:xfrm>
          <a:prstGeom prst="rect">
            <a:avLst/>
          </a:prstGeom>
          <a:solidFill>
            <a:srgbClr val="EAEAEA"/>
          </a:solidFill>
          <a:ln w="9525">
            <a:noFill/>
          </a:ln>
        </p:spPr>
        <p:txBody>
          <a:bodyPr anchor="t"/>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SELECT</a:t>
            </a:r>
            <a:r>
              <a:rPr lang="en-US" altLang="x-none" dirty="0">
                <a:solidFill>
                  <a:srgbClr val="FF0000"/>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cid</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FROM</a:t>
            </a:r>
            <a:r>
              <a:rPr lang="en-US" altLang="x-none" dirty="0">
                <a:solidFill>
                  <a:srgbClr val="FF0000"/>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Customers</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WHERE     discnt &lt; max ( discnt )</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94212" name="Rectangle 3"/>
          <p:cNvSpPr/>
          <p:nvPr/>
        </p:nvSpPr>
        <p:spPr>
          <a:xfrm>
            <a:off x="0" y="685800"/>
            <a:ext cx="9144000" cy="18288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4213" name="Rectangle 4"/>
          <p:cNvSpPr>
            <a:spLocks noGrp="1"/>
          </p:cNvSpPr>
          <p:nvPr>
            <p:ph type="title"/>
          </p:nvPr>
        </p:nvSpPr>
        <p:spPr/>
        <p:txBody>
          <a:bodyPr wrap="square" anchor="ctr"/>
          <a:p>
            <a:pPr eaLnBrk="1" hangingPunct="1"/>
            <a:r>
              <a:rPr lang="zh-CN" altLang="en-US"/>
              <a:t>统计查询的例子</a:t>
            </a:r>
            <a:endParaRPr lang="zh-CN" altLang="en-US"/>
          </a:p>
        </p:txBody>
      </p:sp>
      <p:sp>
        <p:nvSpPr>
          <p:cNvPr id="94214" name="Rectangle 5"/>
          <p:cNvSpPr>
            <a:spLocks noGrp="1"/>
          </p:cNvSpPr>
          <p:nvPr>
            <p:ph type="body"/>
          </p:nvPr>
        </p:nvSpPr>
        <p:spPr>
          <a:xfrm>
            <a:off x="685800" y="762000"/>
            <a:ext cx="7772400" cy="1676400"/>
          </a:xfrm>
        </p:spPr>
        <p:txBody>
          <a:bodyPr wrap="square" anchor="t"/>
          <a:p>
            <a:pPr eaLnBrk="1" hangingPunct="1">
              <a:lnSpc>
                <a:spcPct val="100000"/>
              </a:lnSpc>
              <a:spcBef>
                <a:spcPct val="10000"/>
              </a:spcBef>
              <a:buNone/>
            </a:pPr>
            <a:r>
              <a:rPr lang="en-US" altLang="x-none" dirty="0">
                <a:solidFill>
                  <a:srgbClr val="FF0000"/>
                </a:solidFill>
              </a:rPr>
              <a:t>Customers</a:t>
            </a:r>
            <a:r>
              <a:rPr lang="en-US" altLang="x-none" dirty="0"/>
              <a:t> (cid, cname, city, discnt)</a:t>
            </a:r>
            <a:endParaRPr lang="en-US" altLang="x-none" dirty="0"/>
          </a:p>
          <a:p>
            <a:pPr eaLnBrk="1" hangingPunct="1">
              <a:lnSpc>
                <a:spcPct val="100000"/>
              </a:lnSpc>
              <a:spcBef>
                <a:spcPct val="10000"/>
              </a:spcBef>
              <a:buNone/>
            </a:pPr>
            <a:r>
              <a:rPr lang="en-US" altLang="x-none" dirty="0">
                <a:solidFill>
                  <a:srgbClr val="FF0000"/>
                </a:solidFill>
              </a:rPr>
              <a:t>Agents</a:t>
            </a:r>
            <a:r>
              <a:rPr lang="en-US" altLang="x-none" dirty="0"/>
              <a:t> (aid, aname, city, percent)</a:t>
            </a:r>
            <a:endParaRPr lang="en-US" altLang="x-none" dirty="0"/>
          </a:p>
          <a:p>
            <a:pPr eaLnBrk="1" hangingPunct="1">
              <a:lnSpc>
                <a:spcPct val="100000"/>
              </a:lnSpc>
              <a:spcBef>
                <a:spcPct val="10000"/>
              </a:spcBef>
              <a:buNone/>
            </a:pPr>
            <a:r>
              <a:rPr lang="en-US" altLang="x-none" dirty="0">
                <a:solidFill>
                  <a:srgbClr val="FF0000"/>
                </a:solidFill>
              </a:rPr>
              <a:t>Products</a:t>
            </a:r>
            <a:r>
              <a:rPr lang="en-US" altLang="x-none" dirty="0"/>
              <a:t> (pid, pname, city, quantity, price)</a:t>
            </a:r>
            <a:endParaRPr lang="en-US" altLang="x-none" dirty="0"/>
          </a:p>
          <a:p>
            <a:pPr eaLnBrk="1" hangingPunct="1">
              <a:lnSpc>
                <a:spcPct val="100000"/>
              </a:lnSpc>
              <a:spcBef>
                <a:spcPct val="10000"/>
              </a:spcBef>
              <a:buNone/>
            </a:pPr>
            <a:r>
              <a:rPr lang="en-US" altLang="x-none" dirty="0">
                <a:solidFill>
                  <a:srgbClr val="FF0000"/>
                </a:solidFill>
              </a:rPr>
              <a:t>Orders</a:t>
            </a:r>
            <a:r>
              <a:rPr lang="en-US" altLang="x-none" dirty="0"/>
              <a:t> (ordno, month, cid, aid, pid, qty, dollars)</a:t>
            </a:r>
            <a:endParaRPr lang="en-US" altLang="x-none" dirty="0"/>
          </a:p>
        </p:txBody>
      </p:sp>
      <p:sp>
        <p:nvSpPr>
          <p:cNvPr id="94215" name="Rectangle 6"/>
          <p:cNvSpPr/>
          <p:nvPr/>
        </p:nvSpPr>
        <p:spPr>
          <a:xfrm>
            <a:off x="0" y="2590800"/>
            <a:ext cx="9144000" cy="533400"/>
          </a:xfrm>
          <a:prstGeom prst="rect">
            <a:avLst/>
          </a:prstGeom>
          <a:noFill/>
          <a:ln w="9525">
            <a:noFill/>
          </a:ln>
        </p:spPr>
        <p:txBody>
          <a:bodyPr anchor="t"/>
          <a:p>
            <a:pPr marL="342900" indent="-342900" algn="ctr">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5】 </a:t>
            </a:r>
            <a:r>
              <a:rPr lang="zh-CN" altLang="en-US" dirty="0">
                <a:solidFill>
                  <a:schemeClr val="tx2"/>
                </a:solidFill>
                <a:latin typeface="Arial" panose="020B0604020202020204" pitchFamily="34" charset="0"/>
                <a:ea typeface="宋体" panose="02010600030101010101" pitchFamily="2" charset="-122"/>
              </a:rPr>
              <a:t>查询所享受的折扣（</a:t>
            </a:r>
            <a:r>
              <a:rPr lang="en-US" altLang="x-none" dirty="0">
                <a:solidFill>
                  <a:schemeClr val="tx2"/>
                </a:solidFill>
                <a:latin typeface="Arial" panose="020B0604020202020204" pitchFamily="34" charset="0"/>
                <a:ea typeface="宋体" panose="02010600030101010101" pitchFamily="2" charset="-122"/>
              </a:rPr>
              <a:t>discnt</a:t>
            </a:r>
            <a:r>
              <a:rPr lang="zh-CN" altLang="en-US" dirty="0">
                <a:solidFill>
                  <a:schemeClr val="tx2"/>
                </a:solidFill>
                <a:latin typeface="Arial" panose="020B0604020202020204" pitchFamily="34" charset="0"/>
                <a:ea typeface="宋体" panose="02010600030101010101" pitchFamily="2" charset="-122"/>
              </a:rPr>
              <a:t>）并非最高的客户的编号（</a:t>
            </a:r>
            <a:r>
              <a:rPr lang="en-US" altLang="x-none" dirty="0">
                <a:solidFill>
                  <a:schemeClr val="tx2"/>
                </a:solidFill>
                <a:latin typeface="Arial" panose="020B0604020202020204" pitchFamily="34" charset="0"/>
                <a:ea typeface="宋体" panose="02010600030101010101" pitchFamily="2" charset="-122"/>
              </a:rPr>
              <a:t>cid</a:t>
            </a:r>
            <a:r>
              <a:rPr lang="zh-CN" altLang="en-US" dirty="0">
                <a:solidFill>
                  <a:schemeClr val="tx2"/>
                </a:solidFill>
                <a:latin typeface="Arial" panose="020B0604020202020204" pitchFamily="34" charset="0"/>
                <a:ea typeface="宋体" panose="02010600030101010101" pitchFamily="2" charset="-122"/>
              </a:rPr>
              <a:t>）</a:t>
            </a:r>
            <a:endParaRPr lang="en-US" altLang="x-none" dirty="0">
              <a:latin typeface="Arial" panose="020B0604020202020204" pitchFamily="34" charset="0"/>
              <a:ea typeface="宋体" panose="02010600030101010101" pitchFamily="2" charset="-122"/>
            </a:endParaRPr>
          </a:p>
        </p:txBody>
      </p:sp>
      <p:sp>
        <p:nvSpPr>
          <p:cNvPr id="92169" name="Rectangle 7"/>
          <p:cNvSpPr/>
          <p:nvPr/>
        </p:nvSpPr>
        <p:spPr>
          <a:xfrm>
            <a:off x="381000" y="5029200"/>
            <a:ext cx="8458200" cy="1524000"/>
          </a:xfrm>
          <a:prstGeom prst="rect">
            <a:avLst/>
          </a:prstGeom>
          <a:solidFill>
            <a:srgbClr val="CCFFFF"/>
          </a:solidFill>
          <a:ln w="9525">
            <a:noFill/>
          </a:ln>
        </p:spPr>
        <p:txBody>
          <a:bodyPr anchor="t"/>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SELECT</a:t>
            </a:r>
            <a:r>
              <a:rPr lang="en-US" altLang="x-none" dirty="0">
                <a:solidFill>
                  <a:srgbClr val="FF0000"/>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cid</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FROM</a:t>
            </a:r>
            <a:r>
              <a:rPr lang="en-US" altLang="x-none" dirty="0">
                <a:solidFill>
                  <a:srgbClr val="FF0000"/>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Customers  c1</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WHERE     discnt &lt; ALL ( </a:t>
            </a:r>
            <a:r>
              <a:rPr lang="en-US" altLang="x-none" dirty="0">
                <a:solidFill>
                  <a:srgbClr val="FF0000"/>
                </a:solidFill>
                <a:latin typeface="Arial" panose="020B0604020202020204" pitchFamily="34" charset="0"/>
                <a:ea typeface="宋体" panose="02010600030101010101" pitchFamily="2" charset="-122"/>
              </a:rPr>
              <a:t>SELECT  max ( c2.discnt )</a:t>
            </a:r>
            <a:endParaRPr lang="en-US" altLang="x-none" dirty="0">
              <a:solidFill>
                <a:srgbClr val="FF0000"/>
              </a:solidFill>
              <a:latin typeface="Arial" panose="020B0604020202020204" pitchFamily="34" charset="0"/>
              <a:ea typeface="宋体" panose="02010600030101010101" pitchFamily="2" charset="-122"/>
            </a:endParaRPr>
          </a:p>
          <a:p>
            <a:pPr marL="2057400" lvl="4"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				FROM      Customers  c2</a:t>
            </a:r>
            <a:r>
              <a:rPr lang="en-US" altLang="x-none" dirty="0">
                <a:solidFill>
                  <a:schemeClr val="accent2"/>
                </a:solidFill>
                <a:latin typeface="Arial" panose="020B0604020202020204" pitchFamily="34" charset="0"/>
                <a:ea typeface="宋体" panose="02010600030101010101" pitchFamily="2" charset="-122"/>
              </a:rPr>
              <a:t> )</a:t>
            </a:r>
            <a:endParaRPr lang="en-US" altLang="x-none" dirty="0">
              <a:solidFill>
                <a:schemeClr val="accent2"/>
              </a:solidFill>
              <a:latin typeface="Arial" panose="020B0604020202020204" pitchFamily="34" charset="0"/>
              <a:ea typeface="宋体" panose="02010600030101010101" pitchFamily="2" charset="-122"/>
            </a:endParaRPr>
          </a:p>
        </p:txBody>
      </p:sp>
      <p:grpSp>
        <p:nvGrpSpPr>
          <p:cNvPr id="92170" name="组合 92169"/>
          <p:cNvGrpSpPr/>
          <p:nvPr/>
        </p:nvGrpSpPr>
        <p:grpSpPr>
          <a:xfrm>
            <a:off x="457200" y="5334000"/>
            <a:ext cx="381000" cy="381000"/>
            <a:chOff x="0" y="0"/>
            <a:chExt cx="240" cy="240"/>
          </a:xfrm>
        </p:grpSpPr>
        <p:sp>
          <p:nvSpPr>
            <p:cNvPr id="94218" name="Line 14"/>
            <p:cNvSpPr/>
            <p:nvPr/>
          </p:nvSpPr>
          <p:spPr>
            <a:xfrm>
              <a:off x="0" y="144"/>
              <a:ext cx="96" cy="96"/>
            </a:xfrm>
            <a:prstGeom prst="line">
              <a:avLst/>
            </a:prstGeom>
            <a:ln w="34925"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94219" name="Line 15"/>
            <p:cNvSpPr/>
            <p:nvPr/>
          </p:nvSpPr>
          <p:spPr>
            <a:xfrm flipH="1">
              <a:off x="96" y="0"/>
              <a:ext cx="144" cy="240"/>
            </a:xfrm>
            <a:prstGeom prst="line">
              <a:avLst/>
            </a:prstGeom>
            <a:ln w="3810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grpSp>
      <p:grpSp>
        <p:nvGrpSpPr>
          <p:cNvPr id="92173" name="组合 92172"/>
          <p:cNvGrpSpPr/>
          <p:nvPr/>
        </p:nvGrpSpPr>
        <p:grpSpPr>
          <a:xfrm>
            <a:off x="4114800" y="3170238"/>
            <a:ext cx="5064125" cy="1554162"/>
            <a:chOff x="0" y="0"/>
            <a:chExt cx="3190" cy="979"/>
          </a:xfrm>
        </p:grpSpPr>
        <p:sp>
          <p:nvSpPr>
            <p:cNvPr id="94221" name="Oval 9"/>
            <p:cNvSpPr/>
            <p:nvPr/>
          </p:nvSpPr>
          <p:spPr>
            <a:xfrm>
              <a:off x="0" y="595"/>
              <a:ext cx="1440" cy="384"/>
            </a:xfrm>
            <a:prstGeom prst="ellipse">
              <a:avLst/>
            </a:prstGeom>
            <a:noFill/>
            <a:ln w="31750" cap="flat" cmpd="sng">
              <a:solidFill>
                <a:srgbClr val="FF0000"/>
              </a:solidFill>
              <a:prstDash val="solid"/>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nvGrpSpPr>
            <p:cNvPr id="94222" name="组合 92174"/>
            <p:cNvGrpSpPr/>
            <p:nvPr/>
          </p:nvGrpSpPr>
          <p:grpSpPr>
            <a:xfrm>
              <a:off x="1536" y="643"/>
              <a:ext cx="192" cy="240"/>
              <a:chOff x="0" y="0"/>
              <a:chExt cx="192" cy="192"/>
            </a:xfrm>
          </p:grpSpPr>
          <p:sp>
            <p:nvSpPr>
              <p:cNvPr id="94223" name="Line 11"/>
              <p:cNvSpPr/>
              <p:nvPr/>
            </p:nvSpPr>
            <p:spPr>
              <a:xfrm>
                <a:off x="0" y="0"/>
                <a:ext cx="192" cy="192"/>
              </a:xfrm>
              <a:prstGeom prst="line">
                <a:avLst/>
              </a:prstGeom>
              <a:ln w="3175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94224" name="Line 12"/>
              <p:cNvSpPr/>
              <p:nvPr/>
            </p:nvSpPr>
            <p:spPr>
              <a:xfrm flipH="1">
                <a:off x="0" y="0"/>
                <a:ext cx="192" cy="192"/>
              </a:xfrm>
              <a:prstGeom prst="line">
                <a:avLst/>
              </a:prstGeom>
              <a:ln w="3175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grpSp>
        <p:sp>
          <p:nvSpPr>
            <p:cNvPr id="94225" name="AutoShape 16"/>
            <p:cNvSpPr/>
            <p:nvPr/>
          </p:nvSpPr>
          <p:spPr>
            <a:xfrm>
              <a:off x="1178" y="0"/>
              <a:ext cx="2012" cy="562"/>
            </a:xfrm>
            <a:prstGeom prst="wedgeRoundRectCallout">
              <a:avLst>
                <a:gd name="adj1" fmla="val -43139"/>
                <a:gd name="adj2" fmla="val 71884"/>
                <a:gd name="adj3" fmla="val 16667"/>
              </a:avLst>
            </a:prstGeom>
            <a:solidFill>
              <a:srgbClr val="EAEAEA"/>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dirty="0">
                  <a:latin typeface="Times New Roman" panose="02020603050405020304" pitchFamily="2" charset="0"/>
                  <a:ea typeface="宋体" panose="02010600030101010101" pitchFamily="2" charset="-122"/>
                </a:rPr>
                <a:t>不能在</a:t>
              </a:r>
              <a:r>
                <a:rPr lang="en-US" altLang="x-none" dirty="0">
                  <a:latin typeface="Times New Roman" panose="02020603050405020304" pitchFamily="2" charset="0"/>
                  <a:ea typeface="宋体" panose="02010600030101010101" pitchFamily="2" charset="-122"/>
                </a:rPr>
                <a:t>WHERE</a:t>
              </a:r>
              <a:r>
                <a:rPr lang="zh-CN" altLang="en-US" dirty="0">
                  <a:latin typeface="Times New Roman" panose="02020603050405020304" pitchFamily="2" charset="0"/>
                  <a:ea typeface="宋体" panose="02010600030101010101" pitchFamily="2" charset="-122"/>
                </a:rPr>
                <a:t>子句中直接使用统计函数</a:t>
              </a:r>
              <a:endParaRPr lang="zh-CN" altLang="en-US" dirty="0">
                <a:latin typeface="Times New Roman" panose="02020603050405020304" pitchFamily="2" charset="0"/>
                <a:ea typeface="宋体" panose="02010600030101010101" pitchFamily="2" charset="-122"/>
              </a:endParaRPr>
            </a:p>
          </p:txBody>
        </p:sp>
      </p:grpSp>
      <p:sp>
        <p:nvSpPr>
          <p:cNvPr id="2" name="文本框 1"/>
          <p:cNvSpPr txBox="1"/>
          <p:nvPr/>
        </p:nvSpPr>
        <p:spPr>
          <a:xfrm>
            <a:off x="-20955" y="3115310"/>
            <a:ext cx="2783840" cy="398780"/>
          </a:xfrm>
          <a:prstGeom prst="rect">
            <a:avLst/>
          </a:prstGeom>
          <a:noFill/>
        </p:spPr>
        <p:txBody>
          <a:bodyPr wrap="square" rtlCol="0">
            <a:spAutoFit/>
          </a:bodyPr>
          <a:p>
            <a:pPr marL="342900" indent="-342900">
              <a:buFont typeface="Wingdings" panose="05000000000000000000" charset="0"/>
              <a:buChar char=""/>
            </a:pPr>
            <a:r>
              <a:rPr lang="zh-CN" altLang="en-US" sz="2000" u="sng"/>
              <a:t>错误表示：</a:t>
            </a:r>
            <a:endParaRPr lang="zh-CN" altLang="en-US" sz="2000" u="sng"/>
          </a:p>
        </p:txBody>
      </p:sp>
      <p:sp>
        <p:nvSpPr>
          <p:cNvPr id="3" name="文本框 2"/>
          <p:cNvSpPr txBox="1"/>
          <p:nvPr/>
        </p:nvSpPr>
        <p:spPr>
          <a:xfrm>
            <a:off x="0" y="4724400"/>
            <a:ext cx="2783840" cy="398780"/>
          </a:xfrm>
          <a:prstGeom prst="rect">
            <a:avLst/>
          </a:prstGeom>
          <a:noFill/>
        </p:spPr>
        <p:txBody>
          <a:bodyPr wrap="square" rtlCol="0">
            <a:spAutoFit/>
          </a:bodyPr>
          <a:p>
            <a:pPr marL="342900" indent="-342900">
              <a:buFont typeface="Wingdings" panose="05000000000000000000" charset="0"/>
              <a:buChar char=""/>
            </a:pPr>
            <a:r>
              <a:rPr lang="zh-CN" altLang="en-US" sz="2000" u="sng"/>
              <a:t>正确表示：</a:t>
            </a:r>
            <a:endParaRPr lang="zh-CN" altLang="en-US" sz="2000"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2164"/>
                                        </p:tgtEl>
                                        <p:attrNameLst>
                                          <p:attrName>style.visibility</p:attrName>
                                        </p:attrNameLst>
                                      </p:cBhvr>
                                      <p:to>
                                        <p:strVal val="visible"/>
                                      </p:to>
                                    </p:set>
                                    <p:anim calcmode="lin" valueType="num">
                                      <p:cBhvr additive="base">
                                        <p:cTn id="11" dur="500" fill="hold"/>
                                        <p:tgtEl>
                                          <p:spTgt spid="92164"/>
                                        </p:tgtEl>
                                        <p:attrNameLst>
                                          <p:attrName>ppt_x</p:attrName>
                                        </p:attrNameLst>
                                      </p:cBhvr>
                                      <p:tavLst>
                                        <p:tav tm="0">
                                          <p:val>
                                            <p:strVal val="#ppt_x"/>
                                          </p:val>
                                        </p:tav>
                                        <p:tav tm="100000">
                                          <p:val>
                                            <p:strVal val="#ppt_x"/>
                                          </p:val>
                                        </p:tav>
                                      </p:tavLst>
                                    </p:anim>
                                    <p:anim calcmode="lin" valueType="num">
                                      <p:cBhvr additive="base">
                                        <p:cTn id="12"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73"/>
                                        </p:tgtEl>
                                        <p:attrNameLst>
                                          <p:attrName>style.visibility</p:attrName>
                                        </p:attrNameLst>
                                      </p:cBhvr>
                                      <p:to>
                                        <p:strVal val="visible"/>
                                      </p:to>
                                    </p:set>
                                    <p:animEffect transition="in" filter="blinds(horizontal)">
                                      <p:cBhvr>
                                        <p:cTn id="17" dur="500"/>
                                        <p:tgtEl>
                                          <p:spTgt spid="921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92169"/>
                                        </p:tgtEl>
                                        <p:attrNameLst>
                                          <p:attrName>style.visibility</p:attrName>
                                        </p:attrNameLst>
                                      </p:cBhvr>
                                      <p:to>
                                        <p:strVal val="visible"/>
                                      </p:to>
                                    </p:set>
                                    <p:anim calcmode="lin" valueType="num">
                                      <p:cBhvr additive="base">
                                        <p:cTn id="26" dur="500" fill="hold"/>
                                        <p:tgtEl>
                                          <p:spTgt spid="92169"/>
                                        </p:tgtEl>
                                        <p:attrNameLst>
                                          <p:attrName>ppt_x</p:attrName>
                                        </p:attrNameLst>
                                      </p:cBhvr>
                                      <p:tavLst>
                                        <p:tav tm="0">
                                          <p:val>
                                            <p:strVal val="#ppt_x"/>
                                          </p:val>
                                        </p:tav>
                                        <p:tav tm="100000">
                                          <p:val>
                                            <p:strVal val="#ppt_x"/>
                                          </p:val>
                                        </p:tav>
                                      </p:tavLst>
                                    </p:anim>
                                    <p:anim calcmode="lin" valueType="num">
                                      <p:cBhvr additive="base">
                                        <p:cTn id="27" dur="500" fill="hold"/>
                                        <p:tgtEl>
                                          <p:spTgt spid="9216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92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P spid="92169" grpId="0" animBg="1"/>
      <p:bldP spid="2" grpId="0"/>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318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3188" name="Rectangle 2"/>
          <p:cNvSpPr/>
          <p:nvPr/>
        </p:nvSpPr>
        <p:spPr>
          <a:xfrm>
            <a:off x="381000" y="3886200"/>
            <a:ext cx="8458200" cy="2743200"/>
          </a:xfrm>
          <a:prstGeom prst="rect">
            <a:avLst/>
          </a:prstGeom>
          <a:noFill/>
          <a:ln w="9525">
            <a:noFill/>
          </a:ln>
        </p:spPr>
        <p:txBody>
          <a:bodyPr anchor="t"/>
          <a:p>
            <a:pPr marL="742950" lvl="1" indent="-28575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p.pid</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products  p</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WHERE  2 &lt;= ALL (</a:t>
            </a:r>
            <a:r>
              <a:rPr lang="en-US" altLang="x-none" sz="2800" dirty="0">
                <a:solidFill>
                  <a:srgbClr val="FF0000"/>
                </a:solidFill>
                <a:latin typeface="Arial" panose="020B0604020202020204" pitchFamily="34" charset="0"/>
                <a:ea typeface="宋体" panose="02010600030101010101" pitchFamily="2" charset="-122"/>
              </a:rPr>
              <a:t>SELECT count(distinct cid)</a:t>
            </a:r>
            <a:endParaRPr lang="en-US" altLang="x-none" sz="2800" dirty="0">
              <a:solidFill>
                <a:srgbClr val="FF0000"/>
              </a:solidFill>
              <a:latin typeface="Arial" panose="020B0604020202020204" pitchFamily="34" charset="0"/>
              <a:ea typeface="宋体" panose="02010600030101010101" pitchFamily="2" charset="-122"/>
            </a:endParaRPr>
          </a:p>
          <a:p>
            <a:pPr marL="742950" lvl="1" indent="-285750" algn="l" eaLnBrk="1" hangingPunct="1">
              <a:spcBef>
                <a:spcPct val="2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FROM      orders  o</a:t>
            </a:r>
            <a:endParaRPr lang="en-US" altLang="x-none" sz="2800" dirty="0">
              <a:solidFill>
                <a:srgbClr val="FF0000"/>
              </a:solidFill>
              <a:latin typeface="Arial" panose="020B0604020202020204" pitchFamily="34" charset="0"/>
              <a:ea typeface="宋体" panose="02010600030101010101" pitchFamily="2" charset="-122"/>
            </a:endParaRPr>
          </a:p>
          <a:p>
            <a:pPr marL="742950" lvl="1" indent="-285750" algn="l" eaLnBrk="1" hangingPunct="1">
              <a:spcBef>
                <a:spcPct val="2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WHERE  o.pid = p.pid</a:t>
            </a:r>
            <a:r>
              <a:rPr lang="en-US" altLang="x-none" sz="2800" dirty="0">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95236"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5237" name="Rectangle 4"/>
          <p:cNvSpPr>
            <a:spLocks noGrp="1"/>
          </p:cNvSpPr>
          <p:nvPr>
            <p:ph type="title"/>
          </p:nvPr>
        </p:nvSpPr>
        <p:spPr/>
        <p:txBody>
          <a:bodyPr wrap="square" anchor="ctr"/>
          <a:p>
            <a:pPr eaLnBrk="1" hangingPunct="1"/>
            <a:r>
              <a:rPr lang="zh-CN" altLang="en-US"/>
              <a:t>统计查询的例子</a:t>
            </a:r>
            <a:endParaRPr lang="zh-CN" altLang="en-US"/>
          </a:p>
        </p:txBody>
      </p:sp>
      <p:sp>
        <p:nvSpPr>
          <p:cNvPr id="95238" name="Rectangle 5"/>
          <p:cNvSpPr>
            <a:spLocks noGrp="1"/>
          </p:cNvSpPr>
          <p:nvPr>
            <p:ph type="body"/>
          </p:nvPr>
        </p:nvSpPr>
        <p:spPr>
          <a:xfrm>
            <a:off x="533400" y="762000"/>
            <a:ext cx="8458200" cy="1905000"/>
          </a:xfrm>
        </p:spPr>
        <p:txBody>
          <a:bodyPr wrap="square" anchor="t"/>
          <a:p>
            <a:pPr eaLnBrk="1" hangingPunct="1">
              <a:spcBef>
                <a:spcPct val="10000"/>
              </a:spcBef>
              <a:buNone/>
            </a:pPr>
            <a:r>
              <a:rPr lang="en-US" altLang="x-none" dirty="0">
                <a:solidFill>
                  <a:srgbClr val="FF0000"/>
                </a:solidFill>
              </a:rPr>
              <a:t>Customers</a:t>
            </a:r>
            <a:r>
              <a:rPr lang="en-US" altLang="x-none" dirty="0"/>
              <a:t> (cid, cname, city, discnt)</a:t>
            </a:r>
            <a:endParaRPr lang="en-US" altLang="x-none" dirty="0"/>
          </a:p>
          <a:p>
            <a:pPr eaLnBrk="1" hangingPunct="1">
              <a:spcBef>
                <a:spcPct val="10000"/>
              </a:spcBef>
              <a:buNone/>
            </a:pPr>
            <a:r>
              <a:rPr lang="en-US" altLang="x-none" dirty="0">
                <a:solidFill>
                  <a:srgbClr val="FF0000"/>
                </a:solidFill>
              </a:rPr>
              <a:t>Agents</a:t>
            </a:r>
            <a:r>
              <a:rPr lang="en-US" altLang="x-none" dirty="0"/>
              <a:t> (aid, aname, city, percent)</a:t>
            </a:r>
            <a:endParaRPr lang="en-US" altLang="x-none" dirty="0"/>
          </a:p>
          <a:p>
            <a:pPr eaLnBrk="1" hangingPunct="1">
              <a:spcBef>
                <a:spcPct val="10000"/>
              </a:spcBef>
              <a:buNone/>
            </a:pPr>
            <a:r>
              <a:rPr lang="en-US" altLang="x-none" dirty="0">
                <a:solidFill>
                  <a:srgbClr val="FF0000"/>
                </a:solidFill>
              </a:rPr>
              <a:t>Products</a:t>
            </a:r>
            <a:r>
              <a:rPr lang="en-US" altLang="x-none" dirty="0"/>
              <a:t> (pid, pname, city, quantity, price)</a:t>
            </a:r>
            <a:endParaRPr lang="en-US" altLang="x-none" dirty="0"/>
          </a:p>
          <a:p>
            <a:pPr eaLnBrk="1" hangingPunct="1">
              <a:spcBef>
                <a:spcPct val="10000"/>
              </a:spcBef>
              <a:buNone/>
            </a:pPr>
            <a:r>
              <a:rPr lang="en-US" altLang="x-none" dirty="0">
                <a:solidFill>
                  <a:srgbClr val="FF0000"/>
                </a:solidFill>
              </a:rPr>
              <a:t>Orders</a:t>
            </a:r>
            <a:r>
              <a:rPr lang="en-US" altLang="x-none" dirty="0"/>
              <a:t> (ordno, month, cid, aid, pid, qty, dollars)</a:t>
            </a:r>
            <a:endParaRPr lang="en-US" altLang="x-none" dirty="0"/>
          </a:p>
        </p:txBody>
      </p:sp>
      <p:sp>
        <p:nvSpPr>
          <p:cNvPr id="95239" name="Rectangle 6"/>
          <p:cNvSpPr/>
          <p:nvPr/>
        </p:nvSpPr>
        <p:spPr>
          <a:xfrm>
            <a:off x="381000" y="2819400"/>
            <a:ext cx="8458200" cy="990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6】</a:t>
            </a:r>
            <a:r>
              <a:rPr lang="zh-CN" altLang="en-US" sz="2800" dirty="0">
                <a:solidFill>
                  <a:schemeClr val="tx2"/>
                </a:solidFill>
                <a:latin typeface="Arial" panose="020B0604020202020204" pitchFamily="34" charset="0"/>
                <a:ea typeface="宋体" panose="02010600030101010101" pitchFamily="2" charset="-122"/>
              </a:rPr>
              <a:t>查询有两个或两个以上的客户订购过的商品的编号（</a:t>
            </a:r>
            <a:r>
              <a:rPr lang="en-US" altLang="x-none" sz="2800" dirty="0">
                <a:solidFill>
                  <a:schemeClr val="tx2"/>
                </a:solidFill>
                <a:latin typeface="Arial" panose="020B0604020202020204" pitchFamily="34" charset="0"/>
                <a:ea typeface="宋体" panose="02010600030101010101" pitchFamily="2" charset="-122"/>
              </a:rPr>
              <a:t>pid</a:t>
            </a:r>
            <a:r>
              <a:rPr lang="zh-CN" altLang="en-US" sz="2800" dirty="0">
                <a:solidFill>
                  <a:schemeClr val="tx2"/>
                </a:solidFill>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sp>
        <p:nvSpPr>
          <p:cNvPr id="95240" name="动作按钮: 上一张 93192">
            <a:hlinkClick r:id="rId1" action="ppaction://hlinksldjump"/>
          </p:cNvPr>
          <p:cNvSpPr/>
          <p:nvPr/>
        </p:nvSpPr>
        <p:spPr>
          <a:xfrm>
            <a:off x="8604250" y="117475"/>
            <a:ext cx="431800" cy="358775"/>
          </a:xfrm>
          <a:prstGeom prst="actionButtonReturn">
            <a:avLst/>
          </a:prstGeom>
          <a:solidFill>
            <a:schemeClr val="hlink"/>
          </a:solidFill>
          <a:ln w="9525">
            <a:noFill/>
          </a:ln>
        </p:spPr>
        <p:txBody>
          <a:bodyPr anchor="t"/>
          <a:p>
            <a:pPr algn="ctr"/>
            <a:endParaRPr lang="zh-CN" altLang="en-US">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500" fill="hold"/>
                                        <p:tgtEl>
                                          <p:spTgt spid="93188"/>
                                        </p:tgtEl>
                                        <p:attrNameLst>
                                          <p:attrName>ppt_x</p:attrName>
                                        </p:attrNameLst>
                                      </p:cBhvr>
                                      <p:tavLst>
                                        <p:tav tm="0">
                                          <p:val>
                                            <p:strVal val="#ppt_x"/>
                                          </p:val>
                                        </p:tav>
                                        <p:tav tm="100000">
                                          <p:val>
                                            <p:strVal val="#ppt_x"/>
                                          </p:val>
                                        </p:tav>
                                      </p:tavLst>
                                    </p:anim>
                                    <p:anim calcmode="lin" valueType="num">
                                      <p:cBhvr additive="base">
                                        <p:cTn id="8"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523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7283" name="Rectangle 2"/>
          <p:cNvSpPr>
            <a:spLocks noGrp="1"/>
          </p:cNvSpPr>
          <p:nvPr>
            <p:ph type="title"/>
          </p:nvPr>
        </p:nvSpPr>
        <p:spPr/>
        <p:txBody>
          <a:bodyPr wrap="square" anchor="ctr"/>
          <a:p>
            <a:pPr eaLnBrk="1" hangingPunct="1"/>
            <a:r>
              <a:rPr lang="zh-CN" altLang="en-US"/>
              <a:t>空值处理的例子</a:t>
            </a:r>
            <a:endParaRPr lang="zh-CN" altLang="en-US"/>
          </a:p>
        </p:txBody>
      </p:sp>
      <p:sp>
        <p:nvSpPr>
          <p:cNvPr id="97284" name="Rectangle 3"/>
          <p:cNvSpPr>
            <a:spLocks noGrp="1"/>
          </p:cNvSpPr>
          <p:nvPr>
            <p:ph type="body"/>
          </p:nvPr>
        </p:nvSpPr>
        <p:spPr>
          <a:xfrm>
            <a:off x="171450" y="914400"/>
            <a:ext cx="8819515" cy="2133600"/>
          </a:xfrm>
        </p:spPr>
        <p:txBody>
          <a:bodyPr wrap="square" anchor="t"/>
          <a:p>
            <a:pPr eaLnBrk="1" hangingPunct="1"/>
            <a:r>
              <a:rPr lang="zh-CN" altLang="en-US" dirty="0"/>
              <a:t>在 </a:t>
            </a:r>
            <a:r>
              <a:rPr lang="en-US" altLang="x-none" dirty="0"/>
              <a:t>Customers </a:t>
            </a:r>
            <a:r>
              <a:rPr lang="zh-CN" altLang="en-US" dirty="0"/>
              <a:t>表中插入一条记录</a:t>
            </a:r>
            <a:endParaRPr lang="zh-CN" altLang="en-US" dirty="0"/>
          </a:p>
          <a:p>
            <a:pPr lvl="2" eaLnBrk="1" hangingPunct="1">
              <a:buNone/>
            </a:pPr>
            <a:r>
              <a:rPr lang="en-US" altLang="x-none" dirty="0"/>
              <a:t>(‘c009’, ‘New_Customer’, ‘New York’)</a:t>
            </a:r>
            <a:endParaRPr lang="en-US" altLang="x-none" dirty="0"/>
          </a:p>
          <a:p>
            <a:pPr lvl="2" eaLnBrk="1" hangingPunct="1">
              <a:buNone/>
            </a:pPr>
            <a:endParaRPr lang="en-US" altLang="x-none" sz="1200" dirty="0"/>
          </a:p>
          <a:p>
            <a:pPr lvl="1" eaLnBrk="1" hangingPunct="1"/>
            <a:r>
              <a:rPr lang="zh-CN" altLang="en-US" dirty="0"/>
              <a:t>在插入的新元组上没有给出</a:t>
            </a:r>
            <a:r>
              <a:rPr lang="en-US" altLang="x-none" dirty="0"/>
              <a:t>discnt</a:t>
            </a:r>
            <a:r>
              <a:rPr lang="zh-CN" altLang="en-US" dirty="0"/>
              <a:t>属性的取值（系统自动为该属性赋上空值）</a:t>
            </a:r>
            <a:endParaRPr lang="en-US" altLang="x-none" dirty="0"/>
          </a:p>
        </p:txBody>
      </p:sp>
      <p:sp>
        <p:nvSpPr>
          <p:cNvPr id="95238" name="Rectangle 4"/>
          <p:cNvSpPr/>
          <p:nvPr/>
        </p:nvSpPr>
        <p:spPr>
          <a:xfrm>
            <a:off x="381000" y="3352800"/>
            <a:ext cx="8458200" cy="2819400"/>
          </a:xfrm>
          <a:prstGeom prst="rect">
            <a:avLst/>
          </a:prstGeom>
          <a:solidFill>
            <a:srgbClr val="CCFFFF"/>
          </a:solidFill>
          <a:ln w="9525">
            <a:noFill/>
          </a:ln>
        </p:spPr>
        <p:txBody>
          <a:bodyPr anchor="t"/>
          <a:p>
            <a:pPr marL="342900" indent="-342900">
              <a:lnSpc>
                <a:spcPct val="110000"/>
              </a:lnSpc>
              <a:spcBef>
                <a:spcPct val="20000"/>
              </a:spcBef>
              <a:buFont typeface="Wingdings" panose="05000000000000000000" pitchFamily="2" charset="2"/>
              <a:buNone/>
            </a:pPr>
            <a:r>
              <a:rPr lang="en-US" altLang="x-none"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6】</a:t>
            </a:r>
            <a:endParaRPr lang="en-US" altLang="x-none" sz="2800" dirty="0">
              <a:solidFill>
                <a:schemeClr val="tx2"/>
              </a:solidFill>
              <a:latin typeface="Arial" panose="020B0604020202020204" pitchFamily="34" charset="0"/>
              <a:ea typeface="宋体" panose="02010600030101010101" pitchFamily="2" charset="-122"/>
            </a:endParaRPr>
          </a:p>
          <a:p>
            <a:pPr marL="742950" lvl="1" indent="-285750" algn="l" eaLnBrk="1" hangingPunct="1">
              <a:lnSpc>
                <a:spcPct val="110000"/>
              </a:lnSpc>
              <a:spcBef>
                <a:spcPct val="20000"/>
              </a:spcBef>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SELECT</a:t>
            </a:r>
            <a:r>
              <a:rPr lang="en-US" altLang="x-none" sz="2800" dirty="0">
                <a:latin typeface="Arial" panose="020B0604020202020204" pitchFamily="34" charset="0"/>
                <a:ea typeface="宋体" panose="02010600030101010101" pitchFamily="2" charset="-122"/>
              </a:rPr>
              <a:t>  count(*),</a:t>
            </a:r>
            <a:endParaRPr lang="en-US" altLang="x-none" sz="2800" dirty="0">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buFont typeface="Wingdings" panose="05000000000000000000" pitchFamily="2" charset="2"/>
              <a:buNone/>
            </a:pPr>
            <a:r>
              <a:rPr lang="en-US" altLang="x-none" sz="2800" dirty="0">
                <a:latin typeface="Arial" panose="020B0604020202020204" pitchFamily="34" charset="0"/>
                <a:ea typeface="宋体" panose="02010600030101010101" pitchFamily="2" charset="-122"/>
              </a:rPr>
              <a:t>count(discnt),  count(distinct discnt),</a:t>
            </a:r>
            <a:endParaRPr lang="en-US" altLang="x-none" sz="2800" dirty="0">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buFont typeface="Wingdings" panose="05000000000000000000" pitchFamily="2" charset="2"/>
              <a:buNone/>
            </a:pPr>
            <a:r>
              <a:rPr lang="en-US" altLang="x-none" sz="2800" dirty="0">
                <a:latin typeface="Arial" panose="020B0604020202020204" pitchFamily="34" charset="0"/>
                <a:ea typeface="宋体" panose="02010600030101010101" pitchFamily="2" charset="-122"/>
              </a:rPr>
              <a:t>avg(discnt),  sum(discnt)</a:t>
            </a:r>
            <a:endParaRPr lang="en-US" altLang="x-none" sz="2800" dirty="0">
              <a:latin typeface="Arial" panose="020B0604020202020204" pitchFamily="34" charset="0"/>
              <a:ea typeface="宋体" panose="02010600030101010101" pitchFamily="2" charset="-122"/>
            </a:endParaRPr>
          </a:p>
          <a:p>
            <a:pPr marL="742950" lvl="1" indent="-285750" algn="l" eaLnBrk="1" hangingPunct="1">
              <a:lnSpc>
                <a:spcPct val="110000"/>
              </a:lnSpc>
              <a:spcBef>
                <a:spcPct val="20000"/>
              </a:spcBef>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FROM</a:t>
            </a:r>
            <a:r>
              <a:rPr lang="en-US" altLang="x-none" sz="2800" dirty="0">
                <a:latin typeface="Arial" panose="020B0604020202020204" pitchFamily="34" charset="0"/>
                <a:ea typeface="宋体" panose="02010600030101010101" pitchFamily="2" charset="-122"/>
              </a:rPr>
              <a:t>   customers;</a:t>
            </a:r>
            <a:endParaRPr lang="en-US" altLang="x-none"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blinds(horizontal)">
                                      <p:cBhvr>
                                        <p:cTn id="7"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728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9331" name="Rectangle 2"/>
          <p:cNvSpPr>
            <a:spLocks noGrp="1"/>
          </p:cNvSpPr>
          <p:nvPr>
            <p:ph type="title"/>
          </p:nvPr>
        </p:nvSpPr>
        <p:spPr/>
        <p:txBody>
          <a:bodyPr wrap="square" anchor="ctr"/>
          <a:p>
            <a:pPr eaLnBrk="1" hangingPunct="1"/>
            <a:r>
              <a:rPr lang="en-US" altLang="x-none" dirty="0"/>
              <a:t>(2) </a:t>
            </a:r>
            <a:r>
              <a:rPr lang="zh-CN" altLang="en-US" dirty="0"/>
              <a:t>计算功能</a:t>
            </a:r>
            <a:endParaRPr lang="zh-CN" altLang="en-US" dirty="0"/>
          </a:p>
        </p:txBody>
      </p:sp>
      <p:sp>
        <p:nvSpPr>
          <p:cNvPr id="97285" name="Rectangle 4"/>
          <p:cNvSpPr/>
          <p:nvPr/>
        </p:nvSpPr>
        <p:spPr>
          <a:xfrm>
            <a:off x="381000" y="838200"/>
            <a:ext cx="8458200" cy="990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3.56</a:t>
            </a:r>
            <a:r>
              <a:rPr lang="zh-CN" altLang="en-US" sz="2800" dirty="0">
                <a:solidFill>
                  <a:schemeClr val="tx2"/>
                </a:solidFill>
                <a:latin typeface="Arial" panose="020B0604020202020204" pitchFamily="34" charset="0"/>
                <a:ea typeface="宋体" panose="02010600030101010101" pitchFamily="2" charset="-122"/>
              </a:rPr>
              <a:t>：给出修读了课程</a:t>
            </a:r>
            <a:r>
              <a:rPr lang="en-US" altLang="x-none" sz="2800" dirty="0">
                <a:solidFill>
                  <a:schemeClr val="tx2"/>
                </a:solidFill>
                <a:latin typeface="Arial" panose="020B0604020202020204" pitchFamily="34" charset="0"/>
                <a:ea typeface="宋体" panose="02010600030101010101" pitchFamily="2" charset="-122"/>
                <a:cs typeface="Times New Roman" panose="02020603050405020304" pitchFamily="2" charset="0"/>
              </a:rPr>
              <a:t>C</a:t>
            </a:r>
            <a:r>
              <a:rPr lang="en-US" altLang="x-none" sz="2800" baseline="-30000" dirty="0">
                <a:solidFill>
                  <a:schemeClr val="tx2"/>
                </a:solidFill>
                <a:latin typeface="Arial" panose="020B0604020202020204" pitchFamily="34" charset="0"/>
                <a:ea typeface="宋体" panose="02010600030101010101" pitchFamily="2" charset="-122"/>
                <a:cs typeface="Times New Roman" panose="02020603050405020304" pitchFamily="2" charset="0"/>
              </a:rPr>
              <a:t>7</a:t>
            </a:r>
            <a:r>
              <a:rPr lang="zh-CN" altLang="en-US" sz="2800" dirty="0">
                <a:solidFill>
                  <a:schemeClr val="tx2"/>
                </a:solidFill>
                <a:latin typeface="Arial" panose="020B0604020202020204" pitchFamily="34" charset="0"/>
                <a:ea typeface="宋体" panose="02010600030101010101" pitchFamily="2" charset="-122"/>
              </a:rPr>
              <a:t>的学生在该课程上的学分绩（假设课程</a:t>
            </a:r>
            <a:r>
              <a:rPr lang="en-US" altLang="x-none" sz="2800" dirty="0">
                <a:solidFill>
                  <a:schemeClr val="tx2"/>
                </a:solidFill>
                <a:latin typeface="Arial" panose="020B0604020202020204" pitchFamily="34" charset="0"/>
                <a:ea typeface="宋体" panose="02010600030101010101" pitchFamily="2" charset="-122"/>
              </a:rPr>
              <a:t>C</a:t>
            </a:r>
            <a:r>
              <a:rPr lang="en-US" altLang="x-none" sz="2800" baseline="-25000" dirty="0">
                <a:solidFill>
                  <a:schemeClr val="tx2"/>
                </a:solidFill>
                <a:latin typeface="Arial" panose="020B0604020202020204" pitchFamily="34" charset="0"/>
                <a:ea typeface="宋体" panose="02010600030101010101" pitchFamily="2" charset="-122"/>
              </a:rPr>
              <a:t>7</a:t>
            </a:r>
            <a:r>
              <a:rPr lang="zh-CN" altLang="en-US" sz="2800" dirty="0">
                <a:solidFill>
                  <a:schemeClr val="tx2"/>
                </a:solidFill>
                <a:latin typeface="Arial" panose="020B0604020202020204" pitchFamily="34" charset="0"/>
                <a:ea typeface="宋体" panose="02010600030101010101" pitchFamily="2" charset="-122"/>
              </a:rPr>
              <a:t>的学分数为</a:t>
            </a:r>
            <a:r>
              <a:rPr lang="en-US" altLang="x-none" sz="2800" dirty="0">
                <a:solidFill>
                  <a:schemeClr val="tx2"/>
                </a:solidFill>
                <a:latin typeface="Arial" panose="020B0604020202020204" pitchFamily="34" charset="0"/>
                <a:ea typeface="宋体" panose="02010600030101010101" pitchFamily="2" charset="-122"/>
                <a:cs typeface="Times New Roman" panose="02020603050405020304" pitchFamily="2" charset="0"/>
              </a:rPr>
              <a:t>3</a:t>
            </a:r>
            <a:r>
              <a:rPr lang="zh-CN" altLang="en-US" sz="2800" dirty="0">
                <a:solidFill>
                  <a:schemeClr val="tx2"/>
                </a:solidFill>
                <a:latin typeface="Arial" panose="020B0604020202020204" pitchFamily="34" charset="0"/>
                <a:ea typeface="宋体" panose="02010600030101010101" pitchFamily="2" charset="-122"/>
              </a:rPr>
              <a:t>，成绩</a:t>
            </a:r>
            <a:r>
              <a:rPr lang="en-US" altLang="x-none" sz="2800" dirty="0">
                <a:solidFill>
                  <a:schemeClr val="tx2"/>
                </a:solidFill>
                <a:latin typeface="Arial" panose="020B0604020202020204" pitchFamily="34" charset="0"/>
                <a:ea typeface="宋体" panose="02010600030101010101" pitchFamily="2" charset="-122"/>
              </a:rPr>
              <a:t>g</a:t>
            </a:r>
            <a:r>
              <a:rPr lang="zh-CN" altLang="en-US" sz="2800" dirty="0">
                <a:solidFill>
                  <a:schemeClr val="tx2"/>
                </a:solidFill>
                <a:latin typeface="Arial" panose="020B0604020202020204" pitchFamily="34" charset="0"/>
                <a:ea typeface="宋体" panose="02010600030101010101" pitchFamily="2" charset="-122"/>
              </a:rPr>
              <a:t>采用</a:t>
            </a:r>
            <a:r>
              <a:rPr lang="en-US" altLang="x-none" sz="2800" dirty="0">
                <a:solidFill>
                  <a:schemeClr val="tx2"/>
                </a:solidFill>
                <a:latin typeface="Arial" panose="020B0604020202020204" pitchFamily="34" charset="0"/>
                <a:ea typeface="宋体" panose="02010600030101010101" pitchFamily="2" charset="-122"/>
              </a:rPr>
              <a:t>5</a:t>
            </a:r>
            <a:r>
              <a:rPr lang="zh-CN" altLang="en-US" sz="2800" dirty="0">
                <a:solidFill>
                  <a:schemeClr val="tx2"/>
                </a:solidFill>
                <a:latin typeface="Arial" panose="020B0604020202020204" pitchFamily="34" charset="0"/>
                <a:ea typeface="宋体" panose="02010600030101010101" pitchFamily="2" charset="-122"/>
              </a:rPr>
              <a:t>分制）</a:t>
            </a:r>
            <a:endParaRPr lang="en-US" altLang="x-none" sz="2800" dirty="0">
              <a:solidFill>
                <a:schemeClr val="tx2"/>
              </a:solidFill>
              <a:latin typeface="Arial" panose="020B0604020202020204" pitchFamily="34" charset="0"/>
              <a:ea typeface="宋体" panose="02010600030101010101" pitchFamily="2" charset="-122"/>
            </a:endParaRPr>
          </a:p>
        </p:txBody>
      </p:sp>
      <p:sp>
        <p:nvSpPr>
          <p:cNvPr id="97286" name="Rectangle 5"/>
          <p:cNvSpPr/>
          <p:nvPr/>
        </p:nvSpPr>
        <p:spPr>
          <a:xfrm>
            <a:off x="381000" y="1905000"/>
            <a:ext cx="8458200" cy="1676400"/>
          </a:xfrm>
          <a:prstGeom prst="rect">
            <a:avLst/>
          </a:prstGeom>
          <a:noFill/>
          <a:ln w="9525">
            <a:noFill/>
          </a:ln>
        </p:spPr>
        <p:txBody>
          <a:bodyPr anchor="t"/>
          <a:p>
            <a:pPr marL="1143000" lvl="2" indent="-228600" algn="l" eaLnBrk="1" hangingPunct="1">
              <a:lnSpc>
                <a:spcPct val="11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SELECT           sno, cno, g*3</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WHERE            cno = ‘C</a:t>
            </a:r>
            <a:r>
              <a:rPr lang="en-US" altLang="x-none" sz="2800" baseline="-25000" dirty="0">
                <a:solidFill>
                  <a:srgbClr val="FF0000"/>
                </a:solidFill>
                <a:latin typeface="Arial" panose="020B0604020202020204" pitchFamily="34" charset="0"/>
                <a:ea typeface="宋体" panose="02010600030101010101" pitchFamily="2" charset="-122"/>
              </a:rPr>
              <a:t>7</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97287" name="Rectangle 6"/>
          <p:cNvSpPr/>
          <p:nvPr/>
        </p:nvSpPr>
        <p:spPr>
          <a:xfrm>
            <a:off x="381000" y="3962400"/>
            <a:ext cx="8458200" cy="457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3.57</a:t>
            </a:r>
            <a:r>
              <a:rPr lang="zh-CN" altLang="en-US"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宋体" panose="02010600030101010101" pitchFamily="2" charset="-122"/>
                <a:ea typeface="宋体" panose="02010600030101010101" pitchFamily="2" charset="-122"/>
              </a:rPr>
              <a:t>给出计算机系下一年度学生的年龄</a:t>
            </a:r>
            <a:endParaRPr lang="zh-CN" altLang="en-US" sz="2800" dirty="0">
              <a:solidFill>
                <a:schemeClr val="tx2"/>
              </a:solidFill>
              <a:latin typeface="Arial" panose="020B0604020202020204" pitchFamily="34" charset="0"/>
              <a:ea typeface="宋体" panose="02010600030101010101" pitchFamily="2" charset="-122"/>
            </a:endParaRPr>
          </a:p>
        </p:txBody>
      </p:sp>
      <p:sp>
        <p:nvSpPr>
          <p:cNvPr id="97288" name="Rectangle 7"/>
          <p:cNvSpPr/>
          <p:nvPr/>
        </p:nvSpPr>
        <p:spPr>
          <a:xfrm>
            <a:off x="381000" y="4495800"/>
            <a:ext cx="8458200" cy="1676400"/>
          </a:xfrm>
          <a:prstGeom prst="rect">
            <a:avLst/>
          </a:prstGeom>
          <a:noFill/>
          <a:ln w="9525">
            <a:noFill/>
          </a:ln>
        </p:spPr>
        <p:txBody>
          <a:bodyPr anchor="t"/>
          <a:p>
            <a:pPr marL="1143000" lvl="2"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sn, sa + 1</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sd = ‘CS’;</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ppt_x"/>
                                          </p:val>
                                        </p:tav>
                                        <p:tav tm="100000">
                                          <p:val>
                                            <p:strVal val="#ppt_x"/>
                                          </p:val>
                                        </p:tav>
                                      </p:tavLst>
                                    </p:anim>
                                    <p:anim calcmode="lin" valueType="num">
                                      <p:cBhvr additive="base">
                                        <p:cTn id="8"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6"/>
                                        </p:tgtEl>
                                        <p:attrNameLst>
                                          <p:attrName>style.visibility</p:attrName>
                                        </p:attrNameLst>
                                      </p:cBhvr>
                                      <p:to>
                                        <p:strVal val="visible"/>
                                      </p:to>
                                    </p:set>
                                    <p:anim calcmode="lin" valueType="num">
                                      <p:cBhvr additive="base">
                                        <p:cTn id="13" dur="500" fill="hold"/>
                                        <p:tgtEl>
                                          <p:spTgt spid="97286"/>
                                        </p:tgtEl>
                                        <p:attrNameLst>
                                          <p:attrName>ppt_x</p:attrName>
                                        </p:attrNameLst>
                                      </p:cBhvr>
                                      <p:tavLst>
                                        <p:tav tm="0">
                                          <p:val>
                                            <p:strVal val="#ppt_x"/>
                                          </p:val>
                                        </p:tav>
                                        <p:tav tm="100000">
                                          <p:val>
                                            <p:strVal val="#ppt_x"/>
                                          </p:val>
                                        </p:tav>
                                      </p:tavLst>
                                    </p:anim>
                                    <p:anim calcmode="lin" valueType="num">
                                      <p:cBhvr additive="base">
                                        <p:cTn id="14"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7"/>
                                        </p:tgtEl>
                                        <p:attrNameLst>
                                          <p:attrName>style.visibility</p:attrName>
                                        </p:attrNameLst>
                                      </p:cBhvr>
                                      <p:to>
                                        <p:strVal val="visible"/>
                                      </p:to>
                                    </p:set>
                                    <p:anim calcmode="lin" valueType="num">
                                      <p:cBhvr additive="base">
                                        <p:cTn id="19" dur="500" fill="hold"/>
                                        <p:tgtEl>
                                          <p:spTgt spid="97287"/>
                                        </p:tgtEl>
                                        <p:attrNameLst>
                                          <p:attrName>ppt_x</p:attrName>
                                        </p:attrNameLst>
                                      </p:cBhvr>
                                      <p:tavLst>
                                        <p:tav tm="0">
                                          <p:val>
                                            <p:strVal val="#ppt_x"/>
                                          </p:val>
                                        </p:tav>
                                        <p:tav tm="100000">
                                          <p:val>
                                            <p:strVal val="#ppt_x"/>
                                          </p:val>
                                        </p:tav>
                                      </p:tavLst>
                                    </p:anim>
                                    <p:anim calcmode="lin" valueType="num">
                                      <p:cBhvr additive="base">
                                        <p:cTn id="20"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288"/>
                                        </p:tgtEl>
                                        <p:attrNameLst>
                                          <p:attrName>style.visibility</p:attrName>
                                        </p:attrNameLst>
                                      </p:cBhvr>
                                      <p:to>
                                        <p:strVal val="visible"/>
                                      </p:to>
                                    </p:set>
                                    <p:anim calcmode="lin" valueType="num">
                                      <p:cBhvr additive="base">
                                        <p:cTn id="25" dur="500" fill="hold"/>
                                        <p:tgtEl>
                                          <p:spTgt spid="97288"/>
                                        </p:tgtEl>
                                        <p:attrNameLst>
                                          <p:attrName>ppt_x</p:attrName>
                                        </p:attrNameLst>
                                      </p:cBhvr>
                                      <p:tavLst>
                                        <p:tav tm="0">
                                          <p:val>
                                            <p:strVal val="#ppt_x"/>
                                          </p:val>
                                        </p:tav>
                                        <p:tav tm="100000">
                                          <p:val>
                                            <p:strVal val="#ppt_x"/>
                                          </p:val>
                                        </p:tav>
                                      </p:tavLst>
                                    </p:anim>
                                    <p:anim calcmode="lin" valueType="num">
                                      <p:cBhvr additive="base">
                                        <p:cTn id="26" dur="500" fill="hold"/>
                                        <p:tgtEl>
                                          <p:spTgt spid="97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6" grpId="0"/>
      <p:bldP spid="97287" grpId="0"/>
      <p:bldP spid="9728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830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0355"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0356" name="Rectangle 3"/>
          <p:cNvSpPr>
            <a:spLocks noGrp="1"/>
          </p:cNvSpPr>
          <p:nvPr>
            <p:ph type="body"/>
          </p:nvPr>
        </p:nvSpPr>
        <p:spPr>
          <a:xfrm>
            <a:off x="533400" y="914400"/>
            <a:ext cx="8610600" cy="5410200"/>
          </a:xfrm>
        </p:spPr>
        <p:txBody>
          <a:bodyPr wrap="square" anchor="t"/>
          <a:p>
            <a:pPr eaLnBrk="1" hangingPunct="1">
              <a:lnSpc>
                <a:spcPct val="120000"/>
              </a:lnSpc>
            </a:pPr>
            <a:r>
              <a:rPr lang="zh-CN" altLang="en-US" sz="2800" dirty="0"/>
              <a:t>分类（组）统计查询</a:t>
            </a:r>
            <a:endParaRPr lang="zh-CN" altLang="en-US" sz="2800" dirty="0"/>
          </a:p>
          <a:p>
            <a:pPr lvl="1" eaLnBrk="1" hangingPunct="1">
              <a:lnSpc>
                <a:spcPct val="120000"/>
              </a:lnSpc>
            </a:pPr>
            <a:r>
              <a:rPr lang="zh-CN" altLang="en-US" sz="2800" dirty="0"/>
              <a:t>分组查询子句 </a:t>
            </a:r>
            <a:endParaRPr lang="zh-CN" altLang="en-US" sz="2800" dirty="0"/>
          </a:p>
          <a:p>
            <a:pPr lvl="3" eaLnBrk="1" hangingPunct="1">
              <a:lnSpc>
                <a:spcPct val="120000"/>
              </a:lnSpc>
              <a:buNone/>
            </a:pPr>
            <a:r>
              <a:rPr lang="en-US" altLang="x-none" sz="2800" dirty="0"/>
              <a:t>GROUP BY  </a:t>
            </a:r>
            <a:r>
              <a:rPr lang="en-US" altLang="x-none" sz="2800" dirty="0">
                <a:solidFill>
                  <a:schemeClr val="tx1"/>
                </a:solidFill>
              </a:rPr>
              <a:t>colname </a:t>
            </a:r>
            <a:r>
              <a:rPr lang="en-US" altLang="x-none" sz="2800" dirty="0">
                <a:solidFill>
                  <a:srgbClr val="FF0066"/>
                </a:solidFill>
              </a:rPr>
              <a:t>{</a:t>
            </a:r>
            <a:r>
              <a:rPr lang="en-US" altLang="x-none" sz="2800" dirty="0"/>
              <a:t> , </a:t>
            </a:r>
            <a:r>
              <a:rPr lang="en-US" altLang="x-none" sz="2800" dirty="0">
                <a:solidFill>
                  <a:schemeClr val="tx1"/>
                </a:solidFill>
              </a:rPr>
              <a:t>colname </a:t>
            </a:r>
            <a:r>
              <a:rPr lang="en-US" altLang="x-none" sz="2800" dirty="0"/>
              <a:t>... </a:t>
            </a:r>
            <a:r>
              <a:rPr lang="en-US" altLang="x-none" sz="2800" dirty="0">
                <a:solidFill>
                  <a:srgbClr val="FF0066"/>
                </a:solidFill>
              </a:rPr>
              <a:t>}</a:t>
            </a:r>
            <a:endParaRPr lang="en-US" altLang="x-none" sz="2800" dirty="0">
              <a:solidFill>
                <a:srgbClr val="FF0066"/>
              </a:solidFill>
            </a:endParaRPr>
          </a:p>
          <a:p>
            <a:pPr lvl="2" eaLnBrk="1" hangingPunct="1">
              <a:lnSpc>
                <a:spcPct val="120000"/>
              </a:lnSpc>
            </a:pPr>
            <a:r>
              <a:rPr lang="zh-CN" altLang="en-US" sz="2800" dirty="0"/>
              <a:t>根据属性</a:t>
            </a:r>
            <a:r>
              <a:rPr lang="en-US" altLang="x-none" sz="2800" dirty="0"/>
              <a:t>colname</a:t>
            </a:r>
            <a:r>
              <a:rPr lang="zh-CN" altLang="en-US" sz="2800" dirty="0"/>
              <a:t>的取值的不同，将满足</a:t>
            </a:r>
            <a:r>
              <a:rPr lang="en-US" altLang="x-none" sz="2800" dirty="0"/>
              <a:t>WHERE</a:t>
            </a:r>
            <a:r>
              <a:rPr lang="zh-CN" altLang="en-US" sz="2800" dirty="0"/>
              <a:t>条件的元组划分为不同的集合</a:t>
            </a:r>
            <a:endParaRPr lang="zh-CN" altLang="en-US" sz="2800" dirty="0"/>
          </a:p>
          <a:p>
            <a:pPr lvl="2" eaLnBrk="1" hangingPunct="1">
              <a:lnSpc>
                <a:spcPct val="120000"/>
              </a:lnSpc>
            </a:pPr>
            <a:endParaRPr lang="zh-CN" altLang="en-US" sz="2800" dirty="0"/>
          </a:p>
          <a:p>
            <a:pPr lvl="1" eaLnBrk="1" hangingPunct="1">
              <a:lnSpc>
                <a:spcPct val="120000"/>
              </a:lnSpc>
            </a:pPr>
            <a:r>
              <a:rPr lang="zh-CN" altLang="en-US" sz="2800" dirty="0"/>
              <a:t>使用</a:t>
            </a:r>
            <a:r>
              <a:rPr lang="en-US" altLang="x-none" sz="2800" dirty="0"/>
              <a:t>GROUP  BY</a:t>
            </a:r>
            <a:r>
              <a:rPr lang="zh-CN" altLang="en-US" sz="2800" dirty="0"/>
              <a:t>子句的目的</a:t>
            </a:r>
            <a:endParaRPr lang="zh-CN" altLang="en-US" sz="2800" dirty="0"/>
          </a:p>
          <a:p>
            <a:pPr lvl="2" eaLnBrk="1" hangingPunct="1">
              <a:lnSpc>
                <a:spcPct val="120000"/>
              </a:lnSpc>
            </a:pPr>
            <a:r>
              <a:rPr lang="zh-CN" altLang="en-US" sz="2800" dirty="0"/>
              <a:t>可以在</a:t>
            </a:r>
            <a:r>
              <a:rPr lang="en-US" altLang="x-none" sz="2800" dirty="0"/>
              <a:t>SELECT</a:t>
            </a:r>
            <a:r>
              <a:rPr lang="zh-CN" altLang="en-US" sz="2800" dirty="0"/>
              <a:t>子句中针对不同的元组集合分别进行统计计算，实现分类统计查询</a:t>
            </a:r>
            <a:endParaRPr lang="zh-CN"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4" name="Rectangle 2"/>
          <p:cNvSpPr>
            <a:spLocks noGrp="1"/>
          </p:cNvSpPr>
          <p:nvPr>
            <p:ph type="title"/>
          </p:nvPr>
        </p:nvSpPr>
        <p:spPr>
          <a:xfrm>
            <a:off x="685800" y="73025"/>
            <a:ext cx="7772400" cy="563880"/>
          </a:xfrm>
        </p:spPr>
        <p:txBody>
          <a:bodyPr vert="horz" wrap="square" anchor="ctr"/>
          <a:p>
            <a:pPr lvl="0" eaLnBrk="1" hangingPunct="1"/>
            <a:r>
              <a:rPr lang="en-US" altLang="x-none" sz="3600" b="1" u="sng" dirty="0">
                <a:latin typeface="Verdana" panose="020B0604030504040204" pitchFamily="2" charset="0"/>
              </a:rPr>
              <a:t>Example of GROUP BY</a:t>
            </a:r>
            <a:endParaRPr lang="en-US" altLang="x-none" sz="3600" b="1" u="sng" dirty="0">
              <a:latin typeface="Verdana" panose="020B0604030504040204" pitchFamily="2" charset="0"/>
            </a:endParaRPr>
          </a:p>
        </p:txBody>
      </p:sp>
      <p:sp>
        <p:nvSpPr>
          <p:cNvPr id="3075" name="Rectangle 3"/>
          <p:cNvSpPr>
            <a:spLocks noGrp="1"/>
          </p:cNvSpPr>
          <p:nvPr>
            <p:ph type="body"/>
          </p:nvPr>
        </p:nvSpPr>
        <p:spPr>
          <a:xfrm>
            <a:off x="685800" y="1343025"/>
            <a:ext cx="7772400" cy="4464050"/>
          </a:xfrm>
          <a:ln w="19050">
            <a:solidFill>
              <a:srgbClr val="2D2DB9"/>
            </a:solidFill>
            <a:miter/>
          </a:ln>
        </p:spPr>
        <p:txBody>
          <a:bodyPr vert="horz" wrap="square" anchor="t"/>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099" name="文本框 4098"/>
          <p:cNvSpPr txBox="1"/>
          <p:nvPr/>
        </p:nvSpPr>
        <p:spPr>
          <a:xfrm>
            <a:off x="3429635" y="624205"/>
            <a:ext cx="5679440" cy="207518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wrap="square" lIns="90170" tIns="46990" rIns="90170" bIns="46990">
            <a:spAutoFit/>
          </a:bodyPr>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SELECT  DEP, JOB, AVG(SAL)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WHERE  JOB &lt;&gt; 'M'</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GROUP BY  DEP, JOB</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3950970" y="3468370"/>
            <a:ext cx="3060700" cy="822960"/>
          </a:xfrm>
          <a:prstGeom prst="rect">
            <a:avLst/>
          </a:prstGeom>
          <a:solidFill>
            <a:schemeClr val="bg1">
              <a:lumMod val="85000"/>
            </a:schemeClr>
          </a:solidFill>
        </p:spPr>
        <p:txBody>
          <a:bodyPr wrap="square" rtlCol="0">
            <a:spAutoFit/>
          </a:bodyPr>
          <a:p>
            <a:pPr algn="ctr"/>
            <a:r>
              <a:rPr lang="zh-CN" altLang="zh-CN" b="1">
                <a:gradFill>
                  <a:gsLst>
                    <a:gs pos="0">
                      <a:srgbClr val="E30000"/>
                    </a:gs>
                    <a:gs pos="100000">
                      <a:srgbClr val="760303"/>
                    </a:gs>
                  </a:gsLst>
                  <a:lin ang="5400000" scaled="0"/>
                </a:gradFill>
              </a:rPr>
              <a:t>首先执行查询，得到待统计的元组集合</a:t>
            </a:r>
            <a:endParaRPr lang="zh-CN" altLang="zh-CN" b="1">
              <a:gradFill>
                <a:gsLst>
                  <a:gs pos="0">
                    <a:srgbClr val="E30000"/>
                  </a:gs>
                  <a:gs pos="100000">
                    <a:srgbClr val="760303"/>
                  </a:gs>
                </a:gsLst>
                <a:lin ang="5400000"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0" animBg="1"/>
      <p:bldP spid="3"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100" name="右箭头 4099"/>
          <p:cNvSpPr/>
          <p:nvPr/>
        </p:nvSpPr>
        <p:spPr>
          <a:xfrm>
            <a:off x="3346450" y="2925763"/>
            <a:ext cx="2378075" cy="793750"/>
          </a:xfrm>
          <a:prstGeom prst="rightArrow">
            <a:avLst>
              <a:gd name="adj1" fmla="val 59805"/>
              <a:gd name="adj2" fmla="val 29266"/>
            </a:avLst>
          </a:prstGeom>
          <a:solidFill>
            <a:srgbClr val="CCFFCC">
              <a:alpha val="100000"/>
            </a:srgbClr>
          </a:solidFill>
          <a:ln w="9525" cap="flat" cmpd="sng">
            <a:solidFill>
              <a:schemeClr val="tx1"/>
            </a:solidFill>
            <a:prstDash val="solid"/>
            <a:miter/>
            <a:headEnd type="none" w="med" len="med"/>
            <a:tailEnd type="none" w="med" len="med"/>
          </a:ln>
        </p:spPr>
        <p:txBody>
          <a:bodyPr wrap="none" lIns="90170" tIns="46990" rIns="90170" bIns="46990" anchor="ctr"/>
          <a:p>
            <a:pPr lvl="0" algn="ctr" eaLnBrk="1" latinLnBrk="0" hangingPunct="1"/>
            <a:r>
              <a:rPr lang="zh-CN" altLang="en-US" sz="2000" b="1" dirty="0">
                <a:latin typeface="Arial" panose="020B0604020202020204" pitchFamily="34" charset="0"/>
                <a:ea typeface="宋体" panose="02010600030101010101" pitchFamily="2" charset="-122"/>
              </a:rPr>
              <a:t>WHERE JOB&lt;&gt;'M'</a:t>
            </a:r>
            <a:endParaRPr lang="zh-CN" altLang="en-US" sz="2000" b="1" dirty="0">
              <a:latin typeface="Arial" panose="020B0604020202020204" pitchFamily="34" charset="0"/>
              <a:ea typeface="宋体" panose="02010600030101010101" pitchFamily="2" charset="-122"/>
            </a:endParaRPr>
          </a:p>
        </p:txBody>
      </p:sp>
      <p:sp>
        <p:nvSpPr>
          <p:cNvPr id="4101" name="文本框 4100"/>
          <p:cNvSpPr txBox="1"/>
          <p:nvPr/>
        </p:nvSpPr>
        <p:spPr>
          <a:xfrm>
            <a:off x="5724525" y="-26987"/>
            <a:ext cx="3387725"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ppt_x</p:attrName>
                                        </p:attrNameLst>
                                      </p:cBhvr>
                                      <p:tavLst>
                                        <p:tav tm="0">
                                          <p:val>
                                            <p:strVal val="#ppt_x-#ppt_w/2"/>
                                          </p:val>
                                        </p:tav>
                                        <p:tav tm="100000">
                                          <p:val>
                                            <p:strVal val="#ppt_x"/>
                                          </p:val>
                                        </p:tav>
                                      </p:tavLst>
                                    </p:anim>
                                    <p:anim calcmode="lin" valueType="num">
                                      <p:cBhvr>
                                        <p:cTn id="8" dur="500" fill="hold"/>
                                        <p:tgtEl>
                                          <p:spTgt spid="4100"/>
                                        </p:tgtEl>
                                        <p:attrNameLst>
                                          <p:attrName>ppt_y</p:attrName>
                                        </p:attrNameLst>
                                      </p:cBhvr>
                                      <p:tavLst>
                                        <p:tav tm="0">
                                          <p:val>
                                            <p:strVal val="#ppt_y"/>
                                          </p:val>
                                        </p:tav>
                                        <p:tav tm="100000">
                                          <p:val>
                                            <p:strVal val="#ppt_y"/>
                                          </p:val>
                                        </p:tav>
                                      </p:tavLst>
                                    </p:anim>
                                    <p:anim calcmode="lin" valueType="num">
                                      <p:cBhvr>
                                        <p:cTn id="9" dur="500" fill="hold"/>
                                        <p:tgtEl>
                                          <p:spTgt spid="4100"/>
                                        </p:tgtEl>
                                        <p:attrNameLst>
                                          <p:attrName>ppt_w</p:attrName>
                                        </p:attrNameLst>
                                      </p:cBhvr>
                                      <p:tavLst>
                                        <p:tav tm="0">
                                          <p:val>
                                            <p:fltVal val="0.000000"/>
                                          </p:val>
                                        </p:tav>
                                        <p:tav tm="100000">
                                          <p:val>
                                            <p:strVal val="#ppt_w"/>
                                          </p:val>
                                        </p:tav>
                                      </p:tavLst>
                                    </p:anim>
                                    <p:anim calcmode="lin" valueType="num">
                                      <p:cBhvr>
                                        <p:cTn id="10" dur="500" fill="hold"/>
                                        <p:tgtEl>
                                          <p:spTgt spid="410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101"/>
                                        </p:tgtEl>
                                        <p:attrNameLst>
                                          <p:attrName>style.visibility</p:attrName>
                                        </p:attrNameLst>
                                      </p:cBhvr>
                                      <p:to>
                                        <p:strVal val="visible"/>
                                      </p:to>
                                    </p:set>
                                    <p:animEffect transition="in" filter="blinds(horizontal)">
                                      <p:cBhvr>
                                        <p:cTn id="14"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ldLvl="0" animBg="1"/>
      <p:bldP spid="4100"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文本框 5121"/>
          <p:cNvSpPr txBox="1"/>
          <p:nvPr/>
        </p:nvSpPr>
        <p:spPr>
          <a:xfrm>
            <a:off x="-15875" y="-26987"/>
            <a:ext cx="3387725" cy="683895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4" name="文本框 5123"/>
          <p:cNvSpPr txBox="1"/>
          <p:nvPr/>
        </p:nvSpPr>
        <p:spPr>
          <a:xfrm>
            <a:off x="3372485" y="265430"/>
            <a:ext cx="5736590" cy="2075180"/>
          </a:xfrm>
          <a:prstGeom prst="rect">
            <a:avLst/>
          </a:prstGeom>
          <a:solidFill>
            <a:schemeClr val="bg1">
              <a:alpha val="100000"/>
            </a:schemeClr>
          </a:solidFill>
          <a:ln w="12700" cap="flat" cmpd="sng">
            <a:solidFill>
              <a:schemeClr val="accent2"/>
            </a:solidFill>
            <a:prstDash val="solid"/>
            <a:bevel/>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SELECT  DEP, JOB, AVG(SAL)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GROUP BY  DEP, JOB</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dirty="0">
              <a:latin typeface="Times New Roman" panose="02020603050405020304" pitchFamily="2" charset="0"/>
              <a:ea typeface="宋体" panose="02010600030101010101" pitchFamily="2" charset="-122"/>
            </a:endParaRPr>
          </a:p>
        </p:txBody>
      </p:sp>
      <p:sp>
        <p:nvSpPr>
          <p:cNvPr id="5126" name="文本框 5125"/>
          <p:cNvSpPr txBox="1"/>
          <p:nvPr/>
        </p:nvSpPr>
        <p:spPr>
          <a:xfrm>
            <a:off x="3382010" y="2901633"/>
            <a:ext cx="5688013" cy="3379470"/>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90170" tIns="226695" rIns="90170" bIns="226695">
            <a:spAutoFit/>
          </a:bodyPr>
          <a:p>
            <a:pPr marL="179705" lvl="0" indent="-179705" algn="l" defTabSz="914400" eaLnBrk="1" latinLnBrk="0" hangingPunct="1">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根据GROUP属性上的取值，将元组集合划分成若干个小组（子集）；</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79705" lvl="0" indent="-179705" algn="l" defTabSz="914400" eaLnBrk="1" latinLnBrk="0" hangingPunct="1">
              <a:spcBef>
                <a:spcPct val="50000"/>
              </a:spcBef>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在同一个小组中，分组属性上的取值都相同；不同小组之间，至少在某一个分组属性上的取值是不同的。</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79705" lvl="0" indent="-179705" algn="l" defTabSz="914400" eaLnBrk="1" latinLnBrk="0" hangingPunct="1">
              <a:spcBef>
                <a:spcPct val="50000"/>
              </a:spcBef>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组与组之间依据它们的分组属性值进行了排序。</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animBg="1"/>
      <p:bldP spid="5126"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文本框 5121"/>
          <p:cNvSpPr txBox="1"/>
          <p:nvPr/>
        </p:nvSpPr>
        <p:spPr>
          <a:xfrm>
            <a:off x="-15875" y="-26987"/>
            <a:ext cx="3387725" cy="683895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3" name="文本框 5122"/>
          <p:cNvSpPr txBox="1"/>
          <p:nvPr/>
        </p:nvSpPr>
        <p:spPr>
          <a:xfrm>
            <a:off x="5707063" y="28575"/>
            <a:ext cx="3387725" cy="6697663"/>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5" name="右箭头 5124"/>
          <p:cNvSpPr/>
          <p:nvPr/>
        </p:nvSpPr>
        <p:spPr>
          <a:xfrm>
            <a:off x="3349625" y="2927350"/>
            <a:ext cx="2378075" cy="793750"/>
          </a:xfrm>
          <a:prstGeom prst="rightArrow">
            <a:avLst>
              <a:gd name="adj1" fmla="val 59805"/>
              <a:gd name="adj2" fmla="val 29266"/>
            </a:avLst>
          </a:prstGeom>
          <a:solidFill>
            <a:srgbClr val="CCFFCC">
              <a:alpha val="100000"/>
            </a:srgbClr>
          </a:solidFill>
          <a:ln w="9525" cap="flat" cmpd="sng">
            <a:solidFill>
              <a:schemeClr val="tx1"/>
            </a:solidFill>
            <a:prstDash val="solid"/>
            <a:bevel/>
            <a:headEnd type="none" w="med" len="med"/>
            <a:tailEnd type="none" w="med" len="med"/>
          </a:ln>
        </p:spPr>
        <p:txBody>
          <a:bodyPr vert="horz" wrap="none" lIns="90170" tIns="46990" rIns="90170" bIns="46990" anchor="ctr"/>
          <a:p>
            <a:pPr lvl="0" algn="ctr" eaLnBrk="1" latinLnBrk="0" hangingPunct="1"/>
            <a:r>
              <a:rPr lang="zh-CN" altLang="en-US" sz="1800" b="1" dirty="0">
                <a:latin typeface="Arial" panose="020B0604020202020204" pitchFamily="34" charset="0"/>
                <a:ea typeface="宋体" panose="02010600030101010101" pitchFamily="2" charset="-122"/>
              </a:rPr>
              <a:t>GROUP BY DEP,JOB</a:t>
            </a:r>
            <a:endParaRPr lang="zh-CN" altLang="en-US" sz="1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p:cTn id="7" dur="500" fill="hold"/>
                                        <p:tgtEl>
                                          <p:spTgt spid="5125"/>
                                        </p:tgtEl>
                                        <p:attrNameLst>
                                          <p:attrName>ppt_x</p:attrName>
                                        </p:attrNameLst>
                                      </p:cBhvr>
                                      <p:tavLst>
                                        <p:tav tm="0">
                                          <p:val>
                                            <p:strVal val="#ppt_x-#ppt_w/2"/>
                                          </p:val>
                                        </p:tav>
                                        <p:tav tm="100000">
                                          <p:val>
                                            <p:strVal val="#ppt_x"/>
                                          </p:val>
                                        </p:tav>
                                      </p:tavLst>
                                    </p:anim>
                                    <p:anim calcmode="lin" valueType="num">
                                      <p:cBhvr>
                                        <p:cTn id="8" dur="500" fill="hold"/>
                                        <p:tgtEl>
                                          <p:spTgt spid="5125"/>
                                        </p:tgtEl>
                                        <p:attrNameLst>
                                          <p:attrName>ppt_y</p:attrName>
                                        </p:attrNameLst>
                                      </p:cBhvr>
                                      <p:tavLst>
                                        <p:tav tm="0">
                                          <p:val>
                                            <p:strVal val="#ppt_y"/>
                                          </p:val>
                                        </p:tav>
                                        <p:tav tm="100000">
                                          <p:val>
                                            <p:strVal val="#ppt_y"/>
                                          </p:val>
                                        </p:tav>
                                      </p:tavLst>
                                    </p:anim>
                                    <p:anim calcmode="lin" valueType="num">
                                      <p:cBhvr>
                                        <p:cTn id="9" dur="500" fill="hold"/>
                                        <p:tgtEl>
                                          <p:spTgt spid="5125"/>
                                        </p:tgtEl>
                                        <p:attrNameLst>
                                          <p:attrName>ppt_w</p:attrName>
                                        </p:attrNameLst>
                                      </p:cBhvr>
                                      <p:tavLst>
                                        <p:tav tm="0">
                                          <p:val>
                                            <p:fltVal val="0.000000"/>
                                          </p:val>
                                        </p:tav>
                                        <p:tav tm="100000">
                                          <p:val>
                                            <p:strVal val="#ppt_w"/>
                                          </p:val>
                                        </p:tav>
                                      </p:tavLst>
                                    </p:anim>
                                    <p:anim calcmode="lin" valueType="num">
                                      <p:cBhvr>
                                        <p:cTn id="10" dur="500" fill="hold"/>
                                        <p:tgtEl>
                                          <p:spTgt spid="512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blinds(horizontal)">
                                      <p:cBhvr>
                                        <p:cTn id="14"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512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13314" name="内容占位符 2"/>
          <p:cNvSpPr>
            <a:spLocks noGrp="1"/>
          </p:cNvSpPr>
          <p:nvPr>
            <p:ph idx="4294967295"/>
          </p:nvPr>
        </p:nvSpPr>
        <p:spPr/>
        <p:txBody>
          <a:bodyPr wrap="square" anchor="t"/>
          <a:p>
            <a:pPr eaLnBrk="1" hangingPunct="1"/>
            <a:r>
              <a:rPr lang="zh-CN" altLang="en-US" dirty="0"/>
              <a:t>小整型，</a:t>
            </a:r>
            <a:r>
              <a:rPr lang="en-US" altLang="x-none" dirty="0"/>
              <a:t>SMALLINT</a:t>
            </a:r>
            <a:endParaRPr lang="en-US" altLang="x-none" dirty="0"/>
          </a:p>
          <a:p>
            <a:pPr lvl="1" eaLnBrk="1" hangingPunct="1"/>
            <a:r>
              <a:rPr lang="zh-CN" altLang="en-US" dirty="0"/>
              <a:t>小整型是两个字节的整数，精度为</a:t>
            </a:r>
            <a:r>
              <a:rPr lang="en-US" altLang="x-none" dirty="0"/>
              <a:t>5</a:t>
            </a:r>
            <a:r>
              <a:rPr lang="zh-CN" altLang="en-US" dirty="0"/>
              <a:t>位。小整型的范围是从</a:t>
            </a:r>
            <a:r>
              <a:rPr lang="en-US" altLang="x-none" dirty="0"/>
              <a:t>-32,768</a:t>
            </a:r>
            <a:r>
              <a:rPr lang="zh-CN" altLang="en-US" dirty="0"/>
              <a:t>到</a:t>
            </a:r>
            <a:r>
              <a:rPr lang="en-US" altLang="x-none" dirty="0"/>
              <a:t>32,767</a:t>
            </a:r>
            <a:endParaRPr lang="en-US" altLang="x-none" dirty="0"/>
          </a:p>
          <a:p>
            <a:pPr eaLnBrk="1" hangingPunct="1"/>
            <a:r>
              <a:rPr lang="zh-CN" altLang="en-US" dirty="0"/>
              <a:t>大整型，</a:t>
            </a:r>
            <a:r>
              <a:rPr lang="en-US" altLang="x-none" dirty="0"/>
              <a:t>INTEGER</a:t>
            </a:r>
            <a:r>
              <a:rPr lang="zh-CN" altLang="en-US" dirty="0"/>
              <a:t>或</a:t>
            </a:r>
            <a:r>
              <a:rPr lang="en-US" altLang="x-none" dirty="0"/>
              <a:t>INT</a:t>
            </a:r>
            <a:endParaRPr lang="en-US" altLang="x-none" dirty="0"/>
          </a:p>
          <a:p>
            <a:pPr lvl="1" eaLnBrk="1" hangingPunct="1"/>
            <a:r>
              <a:rPr lang="zh-CN" altLang="en-US" dirty="0"/>
              <a:t>大整型是四个字节的整数，精度为</a:t>
            </a:r>
            <a:r>
              <a:rPr lang="en-US" altLang="x-none" dirty="0"/>
              <a:t>10</a:t>
            </a:r>
            <a:r>
              <a:rPr lang="zh-CN" altLang="en-US" dirty="0"/>
              <a:t>位。大整型的范围是从</a:t>
            </a:r>
            <a:r>
              <a:rPr lang="en-US" altLang="x-none" dirty="0"/>
              <a:t>-2,147,483,648</a:t>
            </a:r>
            <a:r>
              <a:rPr lang="zh-CN" altLang="en-US" dirty="0"/>
              <a:t>到</a:t>
            </a:r>
            <a:r>
              <a:rPr lang="en-US" altLang="x-none" dirty="0"/>
              <a:t>2,147,483,647</a:t>
            </a:r>
            <a:endParaRPr lang="en-US" altLang="x-none" dirty="0"/>
          </a:p>
          <a:p>
            <a:pPr eaLnBrk="1" hangingPunct="1"/>
            <a:r>
              <a:rPr lang="zh-CN" altLang="en-US" dirty="0"/>
              <a:t>巨整型，</a:t>
            </a:r>
            <a:r>
              <a:rPr lang="en-US" altLang="x-none" dirty="0"/>
              <a:t>BIGINT</a:t>
            </a:r>
            <a:endParaRPr lang="en-US" altLang="x-none" dirty="0"/>
          </a:p>
          <a:p>
            <a:pPr lvl="1" eaLnBrk="1" hangingPunct="1"/>
            <a:r>
              <a:rPr lang="zh-CN" altLang="en-US" dirty="0"/>
              <a:t>巨整型是八个字节的整型，精度为</a:t>
            </a:r>
            <a:r>
              <a:rPr lang="en-US" altLang="x-none" dirty="0"/>
              <a:t>19</a:t>
            </a:r>
            <a:r>
              <a:rPr lang="zh-CN" altLang="en-US" dirty="0"/>
              <a:t>位。巨整型的范围是从</a:t>
            </a:r>
            <a:r>
              <a:rPr lang="en-US" altLang="x-none" dirty="0"/>
              <a:t>-9,223,372,036,854,755,808</a:t>
            </a:r>
            <a:r>
              <a:rPr lang="zh-CN" altLang="en-US" dirty="0"/>
              <a:t>到</a:t>
            </a:r>
            <a:r>
              <a:rPr lang="en-US" altLang="x-none" dirty="0"/>
              <a:t>9,223,372,036,854,775,807</a:t>
            </a:r>
            <a:endParaRPr lang="en-US" altLang="x-none" dirty="0"/>
          </a:p>
          <a:p>
            <a:pPr eaLnBrk="1" hangingPunct="1"/>
            <a:endParaRPr lang="zh-CN" altLang="en-US" dirty="0"/>
          </a:p>
        </p:txBody>
      </p:sp>
      <p:sp>
        <p:nvSpPr>
          <p:cNvPr id="1331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29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9927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426460" y="624205"/>
            <a:ext cx="5682615" cy="207518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SELECT  DEP, JOB, AVG(SAL)</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dirty="0">
              <a:latin typeface="Times New Roman" panose="02020603050405020304" pitchFamily="2" charset="0"/>
              <a:ea typeface="宋体" panose="02010600030101010101" pitchFamily="2" charset="-122"/>
            </a:endParaRPr>
          </a:p>
        </p:txBody>
      </p:sp>
      <p:grpSp>
        <p:nvGrpSpPr>
          <p:cNvPr id="3" name="组合 2"/>
          <p:cNvGrpSpPr/>
          <p:nvPr/>
        </p:nvGrpSpPr>
        <p:grpSpPr>
          <a:xfrm>
            <a:off x="3491230" y="3189605"/>
            <a:ext cx="5473700" cy="1790065"/>
            <a:chOff x="5498" y="5023"/>
            <a:chExt cx="8620" cy="2819"/>
          </a:xfrm>
        </p:grpSpPr>
        <p:sp>
          <p:nvSpPr>
            <p:cNvPr id="6149" name="文本框 6148"/>
            <p:cNvSpPr txBox="1"/>
            <p:nvPr/>
          </p:nvSpPr>
          <p:spPr>
            <a:xfrm>
              <a:off x="5512" y="5856"/>
              <a:ext cx="8607" cy="1986"/>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0" tIns="36195" rIns="0" bIns="36195">
              <a:spAutoFit/>
            </a:bodyPr>
            <a:p>
              <a:pPr marL="1905" lvl="0" indent="-1905" algn="l" eaLnBrk="1" latinLnBrk="0" hangingPunct="1">
                <a:lnSpc>
                  <a:spcPct val="150000"/>
                </a:lnSpc>
                <a:buSzPct val="75000"/>
                <a:buFont typeface="Wingdings" panose="05000000000000000000" pitchFamily="2" charset="2"/>
                <a:buChar char="l"/>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每一个小组(group)都单独进行统计；</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905" lvl="0" indent="-1905" algn="l" eaLnBrk="1" latinLnBrk="0" hangingPunct="1">
                <a:lnSpc>
                  <a:spcPct val="150000"/>
                </a:lnSpc>
                <a:buSzPct val="75000"/>
                <a:buFont typeface="Wingdings" panose="05000000000000000000" pitchFamily="2" charset="2"/>
                <a:buChar char="l"/>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一个小组产生一条结果元组；</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
          <p:nvSpPr>
            <p:cNvPr id="2" name="文本框 1"/>
            <p:cNvSpPr txBox="1"/>
            <p:nvPr/>
          </p:nvSpPr>
          <p:spPr>
            <a:xfrm>
              <a:off x="5498" y="5023"/>
              <a:ext cx="7326" cy="720"/>
            </a:xfrm>
            <a:prstGeom prst="rect">
              <a:avLst/>
            </a:prstGeom>
            <a:noFill/>
          </p:spPr>
          <p:txBody>
            <a:bodyPr wrap="square" rtlCol="0">
              <a:spAutoFit/>
            </a:bodyPr>
            <a:p>
              <a:r>
                <a:rPr lang="zh-CN" altLang="en-US" b="1"/>
                <a:t>根据</a:t>
              </a:r>
              <a:r>
                <a:rPr lang="en-US" altLang="zh-CN" b="1"/>
                <a:t>SELECT</a:t>
              </a:r>
              <a:r>
                <a:rPr lang="zh-CN" altLang="en-US" b="1"/>
                <a:t>子句进行如下统计：</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9927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8" name="右箭头 6147"/>
          <p:cNvSpPr/>
          <p:nvPr/>
        </p:nvSpPr>
        <p:spPr>
          <a:xfrm>
            <a:off x="3494088" y="2930525"/>
            <a:ext cx="1871662" cy="792163"/>
          </a:xfrm>
          <a:prstGeom prst="rightArrow">
            <a:avLst>
              <a:gd name="adj1" fmla="val 59805"/>
              <a:gd name="adj2" fmla="val 23080"/>
            </a:avLst>
          </a:prstGeom>
          <a:solidFill>
            <a:srgbClr val="CCFFCC">
              <a:alpha val="100000"/>
            </a:srgbClr>
          </a:solidFill>
          <a:ln w="9525" cap="flat" cmpd="sng">
            <a:solidFill>
              <a:schemeClr val="tx1"/>
            </a:solidFill>
            <a:prstDash val="solid"/>
            <a:miter/>
            <a:headEnd type="none" w="med" len="med"/>
            <a:tailEnd type="none" w="med" len="med"/>
          </a:ln>
        </p:spPr>
        <p:txBody>
          <a:bodyPr vert="horz" wrap="none" lIns="90170" tIns="46990" rIns="90170" bIns="46990" anchor="ctr"/>
          <a:p>
            <a:pPr lvl="0" algn="ctr" eaLnBrk="1" latinLnBrk="0" hangingPunct="1"/>
            <a:r>
              <a:rPr lang="zh-CN" altLang="en-US" sz="1800" b="1" dirty="0">
                <a:latin typeface="Arial" panose="020B0604020202020204" pitchFamily="34" charset="0"/>
                <a:ea typeface="宋体" panose="02010600030101010101" pitchFamily="2" charset="-122"/>
              </a:rPr>
              <a:t>SELECT</a:t>
            </a:r>
            <a:endParaRPr lang="zh-CN" altLang="en-US" dirty="0">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9927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0">
                                          <p:val>
                                            <p:strVal val="#ppt_x-#ppt_w/2"/>
                                          </p:val>
                                        </p:tav>
                                        <p:tav tm="100000">
                                          <p:val>
                                            <p:strVal val="#ppt_x"/>
                                          </p:val>
                                        </p:tav>
                                      </p:tavLst>
                                    </p:anim>
                                    <p:anim calcmode="lin" valueType="num">
                                      <p:cBhvr>
                                        <p:cTn id="8" dur="500" fill="hold"/>
                                        <p:tgtEl>
                                          <p:spTgt spid="6148"/>
                                        </p:tgtEl>
                                        <p:attrNameLst>
                                          <p:attrName>ppt_y</p:attrName>
                                        </p:attrNameLst>
                                      </p:cBhvr>
                                      <p:tavLst>
                                        <p:tav tm="0">
                                          <p:val>
                                            <p:strVal val="#ppt_y"/>
                                          </p:val>
                                        </p:tav>
                                        <p:tav tm="100000">
                                          <p:val>
                                            <p:strVal val="#ppt_y"/>
                                          </p:val>
                                        </p:tav>
                                      </p:tavLst>
                                    </p:anim>
                                    <p:anim calcmode="lin" valueType="num">
                                      <p:cBhvr>
                                        <p:cTn id="9" dur="500" fill="hold"/>
                                        <p:tgtEl>
                                          <p:spTgt spid="6148"/>
                                        </p:tgtEl>
                                        <p:attrNameLst>
                                          <p:attrName>ppt_w</p:attrName>
                                        </p:attrNameLst>
                                      </p:cBhvr>
                                      <p:tavLst>
                                        <p:tav tm="0">
                                          <p:val>
                                            <p:fltVal val="0.000000"/>
                                          </p:val>
                                        </p:tav>
                                        <p:tav tm="100000">
                                          <p:val>
                                            <p:strVal val="#ppt_w"/>
                                          </p:val>
                                        </p:tav>
                                      </p:tavLst>
                                    </p:anim>
                                    <p:anim calcmode="lin" valueType="num">
                                      <p:cBhvr>
                                        <p:cTn id="10" dur="500" fill="hold"/>
                                        <p:tgtEl>
                                          <p:spTgt spid="614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6150"/>
                                        </p:tgtEl>
                                        <p:attrNameLst>
                                          <p:attrName>style.visibility</p:attrName>
                                        </p:attrNameLst>
                                      </p:cBhvr>
                                      <p:to>
                                        <p:strVal val="visible"/>
                                      </p:to>
                                    </p:set>
                                    <p:animEffect transition="in" filter="blinds(horizontal)">
                                      <p:cBhvr>
                                        <p:cTn id="14"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p:bldP spid="6150"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0" y="0"/>
            <a:ext cx="3703638" cy="61150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1" name="文本框 7170"/>
          <p:cNvSpPr txBox="1"/>
          <p:nvPr/>
        </p:nvSpPr>
        <p:spPr>
          <a:xfrm>
            <a:off x="3704590" y="624205"/>
            <a:ext cx="5404485" cy="207518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SELECT  DEP, JOB, AVG(SAL)</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ORDER BY  AVG(SAL)  DESC</a:t>
            </a:r>
            <a:endParaRPr lang="en-US" altLang="x-none" sz="2600" dirty="0">
              <a:solidFill>
                <a:srgbClr val="FF0000"/>
              </a:solidFill>
              <a:latin typeface="Times New Roman" panose="02020603050405020304" pitchFamily="2" charset="0"/>
              <a:ea typeface="宋体" panose="02010600030101010101" pitchFamily="2" charset="-122"/>
            </a:endParaRPr>
          </a:p>
        </p:txBody>
      </p:sp>
      <p:sp>
        <p:nvSpPr>
          <p:cNvPr id="6149" name="文本框 6148"/>
          <p:cNvSpPr txBox="1"/>
          <p:nvPr/>
        </p:nvSpPr>
        <p:spPr>
          <a:xfrm>
            <a:off x="3776345" y="3718560"/>
            <a:ext cx="5189220" cy="1332865"/>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179705" tIns="36195" rIns="71755" bIns="107950">
            <a:spAutoFit/>
          </a:bodyPr>
          <a:p>
            <a:pPr lvl="0" algn="l" eaLnBrk="1" latinLnBrk="0" hangingPunct="1">
              <a:lnSpc>
                <a:spcPct val="150000"/>
              </a:lnSpc>
              <a:buSzPct val="75000"/>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根据</a:t>
            </a:r>
            <a:r>
              <a:rPr lang="en-US" altLang="zh-CN"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ORDER BY</a:t>
            </a: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子句的要求，对结果元组进行排序输出。</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linds(horizontal)">
                                      <p:cBhvr>
                                        <p:cTn id="1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nimBg="1"/>
      <p:bldP spid="6149"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0" y="0"/>
            <a:ext cx="3703638" cy="61150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2" name="右箭头 7171"/>
          <p:cNvSpPr/>
          <p:nvPr/>
        </p:nvSpPr>
        <p:spPr>
          <a:xfrm>
            <a:off x="3708400" y="2930525"/>
            <a:ext cx="1727200" cy="1494155"/>
          </a:xfrm>
          <a:prstGeom prst="rightArrow">
            <a:avLst>
              <a:gd name="adj1" fmla="val 59805"/>
              <a:gd name="adj2" fmla="val 21256"/>
            </a:avLst>
          </a:prstGeom>
          <a:solidFill>
            <a:srgbClr val="CCFFCC">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p>
            <a:pPr lvl="0" algn="ctr" eaLnBrk="1" latinLnBrk="0" hangingPunct="1"/>
            <a:r>
              <a:rPr lang="zh-CN" altLang="en-US" sz="1800" b="1" dirty="0">
                <a:solidFill>
                  <a:srgbClr val="FF0000"/>
                </a:solidFill>
                <a:latin typeface="Arial" panose="020B0604020202020204" pitchFamily="34" charset="0"/>
                <a:ea typeface="宋体" panose="02010600030101010101" pitchFamily="2" charset="-122"/>
              </a:rPr>
              <a:t>ORDER BY </a:t>
            </a:r>
            <a:r>
              <a:rPr lang="en-US" altLang="zh-CN" sz="1800" b="1" dirty="0">
                <a:solidFill>
                  <a:srgbClr val="FF0000"/>
                </a:solidFill>
                <a:latin typeface="Arial" panose="020B0604020202020204" pitchFamily="34" charset="0"/>
                <a:ea typeface="宋体" panose="02010600030101010101" pitchFamily="2" charset="-122"/>
              </a:rPr>
              <a:t>AVG(SAL) DESC</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7173" name="文本框 7172"/>
          <p:cNvSpPr txBox="1"/>
          <p:nvPr/>
        </p:nvSpPr>
        <p:spPr>
          <a:xfrm>
            <a:off x="5429250" y="0"/>
            <a:ext cx="3705225" cy="5746115"/>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dirty="0">
                <a:solidFill>
                  <a:srgbClr val="FF0000"/>
                </a:solidFill>
                <a:latin typeface="Arial" panose="020B0604020202020204" pitchFamily="34" charset="0"/>
                <a:sym typeface="+mn-ea"/>
              </a:rPr>
              <a:t>RED</a:t>
            </a:r>
            <a:r>
              <a:rPr lang="zh-CN" altLang="en-US" dirty="0">
                <a:solidFill>
                  <a:srgbClr val="0000CC"/>
                </a:solidFill>
                <a:latin typeface="Arial" panose="020B0604020202020204" pitchFamily="34" charset="0"/>
                <a:sym typeface="+mn-ea"/>
              </a:rPr>
              <a:t>    </a:t>
            </a:r>
            <a:r>
              <a:rPr lang="zh-CN" altLang="en-US" dirty="0">
                <a:solidFill>
                  <a:srgbClr val="FF0000"/>
                </a:solidFill>
                <a:latin typeface="Arial" panose="020B0604020202020204" pitchFamily="34" charset="0"/>
                <a:sym typeface="+mn-ea"/>
              </a:rPr>
              <a:t>S          30500</a:t>
            </a:r>
            <a:endParaRPr lang="zh-CN" altLang="en-US" dirty="0">
              <a:solidFill>
                <a:srgbClr val="FF00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S          30000</a:t>
            </a:r>
            <a:endParaRPr lang="zh-CN" altLang="en-US" dirty="0">
              <a:solidFill>
                <a:srgbClr val="0000CC"/>
              </a:solidFill>
              <a:latin typeface="Arial" panose="020B0604020202020204" pitchFamily="34" charset="0"/>
              <a:sym typeface="+mn-ea"/>
            </a:endParaRPr>
          </a:p>
          <a:p>
            <a:pPr lvl="0" algn="l" eaLnBrk="1" hangingPunct="1">
              <a:lnSpc>
                <a:spcPct val="110000"/>
              </a:lnSpc>
            </a:pPr>
            <a:r>
              <a:rPr lang="zh-CN" altLang="en-US" dirty="0">
                <a:solidFill>
                  <a:srgbClr val="009900"/>
                </a:solidFill>
                <a:latin typeface="Arial" panose="020B0604020202020204" pitchFamily="34" charset="0"/>
                <a:sym typeface="+mn-ea"/>
              </a:rPr>
              <a:t>GRE</a:t>
            </a:r>
            <a:r>
              <a:rPr lang="zh-CN" altLang="en-US" dirty="0">
                <a:solidFill>
                  <a:srgbClr val="0000CC"/>
                </a:solidFill>
                <a:latin typeface="Arial" panose="020B0604020202020204" pitchFamily="34" charset="0"/>
                <a:sym typeface="+mn-ea"/>
              </a:rPr>
              <a:t>    </a:t>
            </a:r>
            <a:r>
              <a:rPr lang="zh-CN" altLang="en-US" dirty="0">
                <a:solidFill>
                  <a:srgbClr val="009900"/>
                </a:solidFill>
                <a:latin typeface="Arial" panose="020B0604020202020204" pitchFamily="34" charset="0"/>
                <a:sym typeface="+mn-ea"/>
              </a:rPr>
              <a:t>C          27500</a:t>
            </a:r>
            <a:endParaRPr lang="zh-CN" altLang="en-US" dirty="0">
              <a:solidFill>
                <a:srgbClr val="0099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C          27000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ppt_x</p:attrName>
                                        </p:attrNameLst>
                                      </p:cBhvr>
                                      <p:tavLst>
                                        <p:tav tm="0">
                                          <p:val>
                                            <p:strVal val="#ppt_x-#ppt_w/2"/>
                                          </p:val>
                                        </p:tav>
                                        <p:tav tm="100000">
                                          <p:val>
                                            <p:strVal val="#ppt_x"/>
                                          </p:val>
                                        </p:tav>
                                      </p:tavLst>
                                    </p:anim>
                                    <p:anim calcmode="lin" valueType="num">
                                      <p:cBhvr>
                                        <p:cTn id="8" dur="500" fill="hold"/>
                                        <p:tgtEl>
                                          <p:spTgt spid="7172"/>
                                        </p:tgtEl>
                                        <p:attrNameLst>
                                          <p:attrName>ppt_y</p:attrName>
                                        </p:attrNameLst>
                                      </p:cBhvr>
                                      <p:tavLst>
                                        <p:tav tm="0">
                                          <p:val>
                                            <p:strVal val="#ppt_y"/>
                                          </p:val>
                                        </p:tav>
                                        <p:tav tm="100000">
                                          <p:val>
                                            <p:strVal val="#ppt_y"/>
                                          </p:val>
                                        </p:tav>
                                      </p:tavLst>
                                    </p:anim>
                                    <p:anim calcmode="lin" valueType="num">
                                      <p:cBhvr>
                                        <p:cTn id="9" dur="500" fill="hold"/>
                                        <p:tgtEl>
                                          <p:spTgt spid="7172"/>
                                        </p:tgtEl>
                                        <p:attrNameLst>
                                          <p:attrName>ppt_w</p:attrName>
                                        </p:attrNameLst>
                                      </p:cBhvr>
                                      <p:tavLst>
                                        <p:tav tm="0">
                                          <p:val>
                                            <p:fltVal val="0.000000"/>
                                          </p:val>
                                        </p:tav>
                                        <p:tav tm="100000">
                                          <p:val>
                                            <p:strVal val="#ppt_w"/>
                                          </p:val>
                                        </p:tav>
                                      </p:tavLst>
                                    </p:anim>
                                    <p:anim calcmode="lin" valueType="num">
                                      <p:cBhvr>
                                        <p:cTn id="10" dur="500" fill="hold"/>
                                        <p:tgtEl>
                                          <p:spTgt spid="717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blinds(horizontal)">
                                      <p:cBhvr>
                                        <p:cTn id="14"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7173"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7171" name="文本框 7170"/>
          <p:cNvSpPr txBox="1"/>
          <p:nvPr/>
        </p:nvSpPr>
        <p:spPr>
          <a:xfrm>
            <a:off x="3561080" y="337185"/>
            <a:ext cx="5404485" cy="219710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107950" rIns="90170" bIns="107950" anchor="t">
            <a:spAutoFit/>
          </a:bodyPr>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SELECT  DEP, JOB, AVG(SAL)</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b="1" dirty="0">
              <a:solidFill>
                <a:schemeClr val="accent2"/>
              </a:solidFill>
              <a:latin typeface="Arial" panose="020B0604020202020204" pitchFamily="34" charset="0"/>
              <a:ea typeface="宋体" panose="02010600030101010101" pitchFamily="2" charset="-122"/>
            </a:endParaRPr>
          </a:p>
        </p:txBody>
      </p:sp>
      <p:sp>
        <p:nvSpPr>
          <p:cNvPr id="7173" name="文本框 7172"/>
          <p:cNvSpPr txBox="1"/>
          <p:nvPr/>
        </p:nvSpPr>
        <p:spPr>
          <a:xfrm>
            <a:off x="4926965" y="3372485"/>
            <a:ext cx="3705225" cy="290449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dirty="0">
                <a:solidFill>
                  <a:srgbClr val="FF0000"/>
                </a:solidFill>
                <a:latin typeface="Arial" panose="020B0604020202020204" pitchFamily="34" charset="0"/>
                <a:sym typeface="+mn-ea"/>
              </a:rPr>
              <a:t>RED</a:t>
            </a:r>
            <a:r>
              <a:rPr lang="zh-CN" altLang="en-US" dirty="0">
                <a:solidFill>
                  <a:srgbClr val="0000CC"/>
                </a:solidFill>
                <a:latin typeface="Arial" panose="020B0604020202020204" pitchFamily="34" charset="0"/>
                <a:sym typeface="+mn-ea"/>
              </a:rPr>
              <a:t>    </a:t>
            </a:r>
            <a:r>
              <a:rPr lang="zh-CN" altLang="en-US" dirty="0">
                <a:solidFill>
                  <a:srgbClr val="FF0000"/>
                </a:solidFill>
                <a:latin typeface="Arial" panose="020B0604020202020204" pitchFamily="34" charset="0"/>
                <a:sym typeface="+mn-ea"/>
              </a:rPr>
              <a:t>S          30500</a:t>
            </a:r>
            <a:endParaRPr lang="zh-CN" altLang="en-US" dirty="0">
              <a:solidFill>
                <a:srgbClr val="FF00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S          30000</a:t>
            </a:r>
            <a:endParaRPr lang="zh-CN" altLang="en-US" dirty="0">
              <a:solidFill>
                <a:srgbClr val="0000CC"/>
              </a:solidFill>
              <a:latin typeface="Arial" panose="020B0604020202020204" pitchFamily="34" charset="0"/>
              <a:sym typeface="+mn-ea"/>
            </a:endParaRPr>
          </a:p>
          <a:p>
            <a:pPr lvl="0" algn="l" eaLnBrk="1" hangingPunct="1">
              <a:lnSpc>
                <a:spcPct val="110000"/>
              </a:lnSpc>
            </a:pPr>
            <a:r>
              <a:rPr lang="zh-CN" altLang="en-US" dirty="0">
                <a:solidFill>
                  <a:srgbClr val="009900"/>
                </a:solidFill>
                <a:latin typeface="Arial" panose="020B0604020202020204" pitchFamily="34" charset="0"/>
                <a:sym typeface="+mn-ea"/>
              </a:rPr>
              <a:t>GRE</a:t>
            </a:r>
            <a:r>
              <a:rPr lang="zh-CN" altLang="en-US" dirty="0">
                <a:solidFill>
                  <a:srgbClr val="0000CC"/>
                </a:solidFill>
                <a:latin typeface="Arial" panose="020B0604020202020204" pitchFamily="34" charset="0"/>
                <a:sym typeface="+mn-ea"/>
              </a:rPr>
              <a:t>    </a:t>
            </a:r>
            <a:r>
              <a:rPr lang="zh-CN" altLang="en-US" dirty="0">
                <a:solidFill>
                  <a:srgbClr val="009900"/>
                </a:solidFill>
                <a:latin typeface="Arial" panose="020B0604020202020204" pitchFamily="34" charset="0"/>
                <a:sym typeface="+mn-ea"/>
              </a:rPr>
              <a:t>C          27500</a:t>
            </a:r>
            <a:endParaRPr lang="zh-CN" altLang="en-US" dirty="0">
              <a:solidFill>
                <a:srgbClr val="0099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C          27000</a:t>
            </a:r>
            <a:endParaRPr lang="zh-CN" altLang="en-US" dirty="0">
              <a:latin typeface="Times New Roman" panose="02020603050405020304" pitchFamily="2" charset="0"/>
              <a:ea typeface="宋体" panose="02010600030101010101" pitchFamily="2" charset="-122"/>
            </a:endParaRPr>
          </a:p>
        </p:txBody>
      </p:sp>
      <p:sp>
        <p:nvSpPr>
          <p:cNvPr id="3" name="圆角右箭头 2"/>
          <p:cNvSpPr/>
          <p:nvPr/>
        </p:nvSpPr>
        <p:spPr>
          <a:xfrm>
            <a:off x="4382770" y="1689100"/>
            <a:ext cx="621030" cy="2528570"/>
          </a:xfrm>
          <a:prstGeom prst="bentArrow">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530215" y="6271260"/>
            <a:ext cx="2552065" cy="460375"/>
          </a:xfrm>
          <a:prstGeom prst="rect">
            <a:avLst/>
          </a:prstGeom>
          <a:noFill/>
        </p:spPr>
        <p:txBody>
          <a:bodyPr wrap="square" rtlCol="0">
            <a:spAutoFit/>
          </a:bodyPr>
          <a:p>
            <a:pPr algn="ctr"/>
            <a:r>
              <a:rPr lang="zh-CN" altLang="zh-CN"/>
              <a:t>查询结果</a:t>
            </a:r>
            <a:endParaRPr lang="zh-CN" altLang="zh-CN"/>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933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1379"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1380" name="Rectangle 3"/>
          <p:cNvSpPr/>
          <p:nvPr/>
        </p:nvSpPr>
        <p:spPr>
          <a:xfrm>
            <a:off x="762000" y="762000"/>
            <a:ext cx="60960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3.58</a:t>
            </a:r>
            <a:r>
              <a:rPr lang="zh-CN" altLang="en-US" sz="2800"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给出每个学生的平均成绩</a:t>
            </a:r>
            <a:endParaRPr lang="zh-CN" altLang="en-US" sz="2800" dirty="0">
              <a:latin typeface="Arial" panose="020B0604020202020204" pitchFamily="34" charset="0"/>
              <a:ea typeface="宋体" panose="02010600030101010101" pitchFamily="2" charset="-122"/>
            </a:endParaRPr>
          </a:p>
        </p:txBody>
      </p:sp>
      <p:sp>
        <p:nvSpPr>
          <p:cNvPr id="99334" name="Rectangle 4"/>
          <p:cNvSpPr/>
          <p:nvPr/>
        </p:nvSpPr>
        <p:spPr>
          <a:xfrm>
            <a:off x="1524000" y="1371600"/>
            <a:ext cx="6096000" cy="15240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sno,  AVG(G)</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sno</a:t>
            </a:r>
            <a:endParaRPr lang="en-US" altLang="x-none" sz="2800" baseline="30000" dirty="0">
              <a:solidFill>
                <a:schemeClr val="accent2"/>
              </a:solidFill>
              <a:latin typeface="Arial" panose="020B0604020202020204" pitchFamily="34" charset="0"/>
              <a:ea typeface="宋体" panose="02010600030101010101" pitchFamily="2" charset="-122"/>
            </a:endParaRPr>
          </a:p>
        </p:txBody>
      </p:sp>
      <p:sp>
        <p:nvSpPr>
          <p:cNvPr id="99335" name="Rectangle 5"/>
          <p:cNvSpPr/>
          <p:nvPr/>
        </p:nvSpPr>
        <p:spPr>
          <a:xfrm>
            <a:off x="762000" y="3429000"/>
            <a:ext cx="67818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3.59</a:t>
            </a:r>
            <a:r>
              <a:rPr lang="zh-CN" altLang="en-US" sz="2800"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给出每个学生修读课程的门数</a:t>
            </a:r>
            <a:endParaRPr lang="zh-CN" altLang="en-US" sz="2800" dirty="0">
              <a:latin typeface="Arial" panose="020B0604020202020204" pitchFamily="34" charset="0"/>
              <a:ea typeface="宋体" panose="02010600030101010101" pitchFamily="2" charset="-122"/>
            </a:endParaRPr>
          </a:p>
        </p:txBody>
      </p:sp>
      <p:sp>
        <p:nvSpPr>
          <p:cNvPr id="99336" name="Rectangle 6"/>
          <p:cNvSpPr/>
          <p:nvPr/>
        </p:nvSpPr>
        <p:spPr>
          <a:xfrm>
            <a:off x="1524000" y="4038600"/>
            <a:ext cx="6096000" cy="16002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sno,  COUNT(cno)</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sno</a:t>
            </a:r>
            <a:endParaRPr lang="en-US" altLang="x-none" sz="2800" baseline="300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 calcmode="lin" valueType="num">
                                      <p:cBhvr additive="base">
                                        <p:cTn id="7" dur="500" fill="hold"/>
                                        <p:tgtEl>
                                          <p:spTgt spid="99334"/>
                                        </p:tgtEl>
                                        <p:attrNameLst>
                                          <p:attrName>ppt_x</p:attrName>
                                        </p:attrNameLst>
                                      </p:cBhvr>
                                      <p:tavLst>
                                        <p:tav tm="0">
                                          <p:val>
                                            <p:strVal val="#ppt_x"/>
                                          </p:val>
                                        </p:tav>
                                        <p:tav tm="100000">
                                          <p:val>
                                            <p:strVal val="#ppt_x"/>
                                          </p:val>
                                        </p:tav>
                                      </p:tavLst>
                                    </p:anim>
                                    <p:anim calcmode="lin" valueType="num">
                                      <p:cBhvr additive="base">
                                        <p:cTn id="8" dur="500" fill="hold"/>
                                        <p:tgtEl>
                                          <p:spTgt spid="993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9335"/>
                                        </p:tgtEl>
                                        <p:attrNameLst>
                                          <p:attrName>style.visibility</p:attrName>
                                        </p:attrNameLst>
                                      </p:cBhvr>
                                      <p:to>
                                        <p:strVal val="visible"/>
                                      </p:to>
                                    </p:set>
                                    <p:animEffect transition="in" filter="blinds(horizontal)">
                                      <p:cBhvr>
                                        <p:cTn id="13" dur="500"/>
                                        <p:tgtEl>
                                          <p:spTgt spid="993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336"/>
                                        </p:tgtEl>
                                        <p:attrNameLst>
                                          <p:attrName>style.visibility</p:attrName>
                                        </p:attrNameLst>
                                      </p:cBhvr>
                                      <p:to>
                                        <p:strVal val="visible"/>
                                      </p:to>
                                    </p:set>
                                    <p:anim calcmode="lin" valueType="num">
                                      <p:cBhvr additive="base">
                                        <p:cTn id="18" dur="500" fill="hold"/>
                                        <p:tgtEl>
                                          <p:spTgt spid="99336"/>
                                        </p:tgtEl>
                                        <p:attrNameLst>
                                          <p:attrName>ppt_x</p:attrName>
                                        </p:attrNameLst>
                                      </p:cBhvr>
                                      <p:tavLst>
                                        <p:tav tm="0">
                                          <p:val>
                                            <p:strVal val="#ppt_x"/>
                                          </p:val>
                                        </p:tav>
                                        <p:tav tm="100000">
                                          <p:val>
                                            <p:strVal val="#ppt_x"/>
                                          </p:val>
                                        </p:tav>
                                      </p:tavLst>
                                    </p:anim>
                                    <p:anim calcmode="lin" valueType="num">
                                      <p:cBhvr additive="base">
                                        <p:cTn id="19" dur="500" fill="hold"/>
                                        <p:tgtEl>
                                          <p:spTgt spid="99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p:bldP spid="99335" grpId="0"/>
      <p:bldP spid="9933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035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2403"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2404" name="Rectangle 3"/>
          <p:cNvSpPr>
            <a:spLocks noGrp="1"/>
          </p:cNvSpPr>
          <p:nvPr>
            <p:ph type="body"/>
          </p:nvPr>
        </p:nvSpPr>
        <p:spPr>
          <a:xfrm>
            <a:off x="685800" y="914400"/>
            <a:ext cx="7772400" cy="2590800"/>
          </a:xfrm>
        </p:spPr>
        <p:txBody>
          <a:bodyPr wrap="square" anchor="t"/>
          <a:p>
            <a:pPr eaLnBrk="1" hangingPunct="1"/>
            <a:r>
              <a:rPr lang="zh-CN" altLang="en-US" sz="2800" dirty="0"/>
              <a:t>可以在同一条</a:t>
            </a:r>
            <a:r>
              <a:rPr lang="en-US" altLang="x-none" sz="2800" dirty="0"/>
              <a:t>SQL</a:t>
            </a:r>
            <a:r>
              <a:rPr lang="zh-CN" altLang="en-US" sz="2800" dirty="0"/>
              <a:t>语句中同时执行多个统计计算。例如：</a:t>
            </a:r>
            <a:endParaRPr lang="zh-CN" altLang="en-US" sz="2800" dirty="0"/>
          </a:p>
          <a:p>
            <a:pPr lvl="1" eaLnBrk="1" hangingPunct="1"/>
            <a:r>
              <a:rPr lang="zh-CN" altLang="en-US" sz="2800" dirty="0"/>
              <a:t>统计查询每一个学生的课程选修情况：选修课程的门数，平均成绩，总成绩，最高成绩以及最低成绩</a:t>
            </a:r>
            <a:endParaRPr lang="zh-CN" altLang="en-US" sz="2800" dirty="0"/>
          </a:p>
        </p:txBody>
      </p:sp>
      <p:sp>
        <p:nvSpPr>
          <p:cNvPr id="100358" name="Rectangle 4"/>
          <p:cNvSpPr/>
          <p:nvPr/>
        </p:nvSpPr>
        <p:spPr>
          <a:xfrm>
            <a:off x="0" y="3733800"/>
            <a:ext cx="9144000" cy="2286000"/>
          </a:xfrm>
          <a:prstGeom prst="rect">
            <a:avLst/>
          </a:prstGeom>
          <a:noFill/>
          <a:ln w="9525">
            <a:noFill/>
          </a:ln>
        </p:spPr>
        <p:txBody>
          <a:bodyPr anchor="t"/>
          <a:p>
            <a:pPr marL="1600200" lvl="3" indent="-228600" algn="l" eaLnBrk="1" hangingPunct="1">
              <a:lnSpc>
                <a:spcPct val="120000"/>
              </a:lnSpc>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sno, COUNT(cno), AVG(G),</a:t>
            </a:r>
            <a:endParaRPr lang="en-US" altLang="x-none" sz="2800" dirty="0">
              <a:solidFill>
                <a:schemeClr val="accent2"/>
              </a:solidFill>
              <a:latin typeface="Arial" panose="020B0604020202020204" pitchFamily="34" charset="0"/>
              <a:ea typeface="宋体" panose="02010600030101010101" pitchFamily="2" charset="-122"/>
            </a:endParaRPr>
          </a:p>
          <a:p>
            <a:pPr marL="342900" indent="-342900">
              <a:lnSpc>
                <a:spcPct val="120000"/>
              </a:lnSpc>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SUM(G), MAX(G), MIN(G)</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lnSpc>
                <a:spcPct val="120000"/>
              </a:lnSpc>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lnSpc>
                <a:spcPct val="120000"/>
              </a:lnSpc>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sno</a:t>
            </a:r>
            <a:endParaRPr lang="en-US" altLang="x-none" sz="2800" baseline="300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 calcmode="lin" valueType="num">
                                      <p:cBhvr additive="base">
                                        <p:cTn id="7" dur="500" fill="hold"/>
                                        <p:tgtEl>
                                          <p:spTgt spid="100358"/>
                                        </p:tgtEl>
                                        <p:attrNameLst>
                                          <p:attrName>ppt_x</p:attrName>
                                        </p:attrNameLst>
                                      </p:cBhvr>
                                      <p:tavLst>
                                        <p:tav tm="0">
                                          <p:val>
                                            <p:strVal val="#ppt_x"/>
                                          </p:val>
                                        </p:tav>
                                        <p:tav tm="100000">
                                          <p:val>
                                            <p:strVal val="#ppt_x"/>
                                          </p:val>
                                        </p:tav>
                                      </p:tavLst>
                                    </p:anim>
                                    <p:anim calcmode="lin" valueType="num">
                                      <p:cBhvr additive="base">
                                        <p:cTn id="8"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137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3427"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3428" name="Rectangle 3"/>
          <p:cNvSpPr>
            <a:spLocks noGrp="1"/>
          </p:cNvSpPr>
          <p:nvPr>
            <p:ph type="body"/>
          </p:nvPr>
        </p:nvSpPr>
        <p:spPr>
          <a:xfrm>
            <a:off x="228600" y="914400"/>
            <a:ext cx="8610600" cy="5410200"/>
          </a:xfrm>
        </p:spPr>
        <p:txBody>
          <a:bodyPr wrap="square" anchor="t"/>
          <a:p>
            <a:pPr eaLnBrk="1" hangingPunct="1">
              <a:lnSpc>
                <a:spcPct val="130000"/>
              </a:lnSpc>
            </a:pPr>
            <a:r>
              <a:rPr lang="zh-CN" altLang="en-US" sz="2800" u="sng" dirty="0"/>
              <a:t>分组选择</a:t>
            </a:r>
            <a:r>
              <a:rPr lang="zh-CN" altLang="en-US" sz="2800" dirty="0"/>
              <a:t>子句： </a:t>
            </a:r>
            <a:r>
              <a:rPr lang="en-US" altLang="x-none" sz="2800" dirty="0">
                <a:solidFill>
                  <a:srgbClr val="FF0000"/>
                </a:solidFill>
              </a:rPr>
              <a:t>HAVING  group_condition</a:t>
            </a:r>
            <a:endParaRPr lang="en-US" altLang="x-none" sz="2800" dirty="0">
              <a:solidFill>
                <a:srgbClr val="FF0000"/>
              </a:solidFill>
            </a:endParaRPr>
          </a:p>
          <a:p>
            <a:pPr lvl="1" eaLnBrk="1" hangingPunct="1">
              <a:lnSpc>
                <a:spcPct val="130000"/>
              </a:lnSpc>
            </a:pPr>
            <a:r>
              <a:rPr lang="zh-CN" altLang="en-US" sz="2800" dirty="0"/>
              <a:t>根据</a:t>
            </a:r>
            <a:r>
              <a:rPr lang="en-US" altLang="x-none" sz="2800" dirty="0"/>
              <a:t>GROUP BY</a:t>
            </a:r>
            <a:r>
              <a:rPr lang="zh-CN" altLang="en-US" sz="2800" dirty="0"/>
              <a:t>子句的分组结果，定义分组选择条件</a:t>
            </a:r>
            <a:endParaRPr lang="zh-CN" altLang="en-US" sz="2800" dirty="0"/>
          </a:p>
          <a:p>
            <a:pPr lvl="2" eaLnBrk="1" hangingPunct="1">
              <a:lnSpc>
                <a:spcPct val="130000"/>
              </a:lnSpc>
            </a:pPr>
            <a:r>
              <a:rPr lang="zh-CN" altLang="en-US" sz="2800" dirty="0"/>
              <a:t>在</a:t>
            </a:r>
            <a:r>
              <a:rPr lang="en-US" altLang="x-none" sz="2800" dirty="0"/>
              <a:t>HAVING</a:t>
            </a:r>
            <a:r>
              <a:rPr lang="zh-CN" altLang="en-US" sz="2800" dirty="0"/>
              <a:t>子句中给出的查询条件是定义在分组后的元组集合上的，通常是根据该集合上的某种统计计算的结果来定义查询条件</a:t>
            </a:r>
            <a:endParaRPr lang="zh-CN" altLang="en-US" sz="2800" dirty="0"/>
          </a:p>
          <a:p>
            <a:pPr lvl="2" eaLnBrk="1" hangingPunct="1">
              <a:lnSpc>
                <a:spcPct val="130000"/>
              </a:lnSpc>
            </a:pPr>
            <a:endParaRPr lang="zh-CN" altLang="en-US" sz="1400" dirty="0"/>
          </a:p>
          <a:p>
            <a:pPr lvl="2" eaLnBrk="1" hangingPunct="1">
              <a:lnSpc>
                <a:spcPct val="130000"/>
              </a:lnSpc>
            </a:pPr>
            <a:r>
              <a:rPr lang="zh-CN" altLang="en-US" sz="2800" dirty="0"/>
              <a:t>只有满足条件</a:t>
            </a:r>
            <a:r>
              <a:rPr lang="en-US" altLang="x-none" sz="2800" dirty="0"/>
              <a:t>group_condition</a:t>
            </a:r>
            <a:r>
              <a:rPr lang="zh-CN" altLang="en-US" sz="2800" dirty="0"/>
              <a:t>的元组集合才会被保留下来，用于生成最终的查询结果</a:t>
            </a:r>
            <a:endParaRPr lang="zh-CN" altLang="en-US"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240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4451"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b="0" dirty="0"/>
          </a:p>
        </p:txBody>
      </p:sp>
      <p:sp>
        <p:nvSpPr>
          <p:cNvPr id="104452" name="Rectangle 3"/>
          <p:cNvSpPr>
            <a:spLocks noGrp="1"/>
          </p:cNvSpPr>
          <p:nvPr>
            <p:ph type="body"/>
          </p:nvPr>
        </p:nvSpPr>
        <p:spPr>
          <a:xfrm>
            <a:off x="401320" y="914400"/>
            <a:ext cx="8275955" cy="5410200"/>
          </a:xfrm>
        </p:spPr>
        <p:txBody>
          <a:bodyPr wrap="square" anchor="t"/>
          <a:p>
            <a:pPr eaLnBrk="1" hangingPunct="1"/>
            <a:r>
              <a:rPr lang="en-US" altLang="x-none" sz="2800" dirty="0"/>
              <a:t>GROUP BY &amp; HAVING</a:t>
            </a:r>
            <a:r>
              <a:rPr lang="zh-CN" altLang="en-US" sz="2800" dirty="0"/>
              <a:t>此两子句可以对映像语句所得到的集合元组分组（用</a:t>
            </a:r>
            <a:r>
              <a:rPr lang="en-US" altLang="x-none" sz="2800" dirty="0"/>
              <a:t>GROUP BY</a:t>
            </a:r>
            <a:r>
              <a:rPr lang="zh-CN" altLang="en-US" sz="2800" dirty="0"/>
              <a:t>子句），并还可利用</a:t>
            </a:r>
            <a:r>
              <a:rPr lang="en-US" altLang="x-none" sz="2800" dirty="0"/>
              <a:t>HAVING</a:t>
            </a:r>
            <a:r>
              <a:rPr lang="zh-CN" altLang="en-US" sz="2800" dirty="0"/>
              <a:t>子句设置逻辑条件</a:t>
            </a:r>
            <a:endParaRPr lang="zh-CN" altLang="en-US" sz="2800" dirty="0"/>
          </a:p>
          <a:p>
            <a:pPr eaLnBrk="1" hangingPunct="1"/>
            <a:endParaRPr lang="zh-CN" altLang="en-US" sz="1200" dirty="0"/>
          </a:p>
          <a:p>
            <a:pPr lvl="1" eaLnBrk="1" hangingPunct="1">
              <a:buNone/>
            </a:pPr>
            <a:r>
              <a:rPr lang="en-US" altLang="x-none" sz="2800" dirty="0">
                <a:solidFill>
                  <a:schemeClr val="tx2"/>
                </a:solidFill>
              </a:rPr>
              <a:t>	SELECT DEP, JOB, AVG(SAL)</a:t>
            </a:r>
            <a:endParaRPr lang="en-US" altLang="x-none" sz="2800" dirty="0">
              <a:solidFill>
                <a:schemeClr val="tx2"/>
              </a:solidFill>
            </a:endParaRPr>
          </a:p>
          <a:p>
            <a:pPr lvl="1" eaLnBrk="1" hangingPunct="1">
              <a:buNone/>
            </a:pPr>
            <a:r>
              <a:rPr lang="en-US" altLang="x-none" sz="2800" dirty="0">
                <a:solidFill>
                  <a:schemeClr val="tx2"/>
                </a:solidFill>
              </a:rPr>
              <a:t>	FROM EMPL</a:t>
            </a:r>
            <a:endParaRPr lang="en-US" altLang="x-none" sz="2800" dirty="0">
              <a:solidFill>
                <a:schemeClr val="tx2"/>
              </a:solidFill>
            </a:endParaRPr>
          </a:p>
          <a:p>
            <a:pPr lvl="1" eaLnBrk="1" hangingPunct="1">
              <a:buNone/>
            </a:pPr>
            <a:r>
              <a:rPr lang="en-US" altLang="x-none" sz="2800" dirty="0">
                <a:solidFill>
                  <a:schemeClr val="tx2"/>
                </a:solidFill>
              </a:rPr>
              <a:t>	WHERE JOB &lt;&gt; 'M'</a:t>
            </a:r>
            <a:endParaRPr lang="en-US" altLang="x-none" sz="2800" dirty="0">
              <a:solidFill>
                <a:schemeClr val="tx2"/>
              </a:solidFill>
            </a:endParaRPr>
          </a:p>
          <a:p>
            <a:pPr lvl="1" eaLnBrk="1" hangingPunct="1">
              <a:buNone/>
            </a:pPr>
            <a:r>
              <a:rPr lang="en-US" altLang="x-none" sz="2800" dirty="0">
                <a:solidFill>
                  <a:schemeClr val="tx2"/>
                </a:solidFill>
              </a:rPr>
              <a:t>	GROUP BY DEP, JOB</a:t>
            </a:r>
            <a:endParaRPr lang="en-US" altLang="x-none" sz="2800" dirty="0">
              <a:solidFill>
                <a:schemeClr val="tx2"/>
              </a:solidFill>
            </a:endParaRPr>
          </a:p>
          <a:p>
            <a:pPr lvl="1" eaLnBrk="1" hangingPunct="1">
              <a:buNone/>
            </a:pPr>
            <a:r>
              <a:rPr lang="en-US" altLang="x-none" sz="2800" dirty="0">
                <a:solidFill>
                  <a:schemeClr val="tx2"/>
                </a:solidFill>
              </a:rPr>
              <a:t>	HAVING AVG(SAL) &gt; 28000</a:t>
            </a:r>
            <a:endParaRPr lang="en-US" altLang="x-none" sz="2800" dirty="0">
              <a:solidFill>
                <a:schemeClr val="tx2"/>
              </a:solidFill>
            </a:endParaRPr>
          </a:p>
          <a:p>
            <a:pPr lvl="1" eaLnBrk="1" hangingPunct="1">
              <a:buNone/>
            </a:pPr>
            <a:r>
              <a:rPr lang="en-US" altLang="x-none" sz="2800" dirty="0">
                <a:solidFill>
                  <a:schemeClr val="tx2"/>
                </a:solidFill>
              </a:rPr>
              <a:t>	ORDER BY AVG(SAL) DESC</a:t>
            </a:r>
            <a:endParaRPr lang="en-US" altLang="x-none" sz="2800" dirty="0">
              <a:solidFill>
                <a:schemeClr val="tx2"/>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099" name="文本框 4098"/>
          <p:cNvSpPr txBox="1"/>
          <p:nvPr/>
        </p:nvSpPr>
        <p:spPr>
          <a:xfrm>
            <a:off x="3429635" y="624205"/>
            <a:ext cx="5679440" cy="247142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wrap="square" lIns="90170" tIns="46990" rIns="90170" bIns="46990">
            <a:spAutoFit/>
          </a:bodyPr>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SELECT  DEP, JOB, AVG(SAL)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WHERE  JOB &lt;&gt; 'M'</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GROUP BY  DEP, JOB</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HAVING AVG(SAL)&gt;28000</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3950970" y="3468370"/>
            <a:ext cx="4191000" cy="829945"/>
          </a:xfrm>
          <a:prstGeom prst="rect">
            <a:avLst/>
          </a:prstGeom>
          <a:solidFill>
            <a:schemeClr val="bg1">
              <a:lumMod val="85000"/>
            </a:schemeClr>
          </a:solidFill>
        </p:spPr>
        <p:txBody>
          <a:bodyPr wrap="square" rtlCol="0">
            <a:spAutoFit/>
          </a:bodyPr>
          <a:p>
            <a:pPr algn="ctr"/>
            <a:r>
              <a:rPr lang="zh-CN" altLang="zh-CN" b="1">
                <a:gradFill>
                  <a:gsLst>
                    <a:gs pos="0">
                      <a:srgbClr val="E30000"/>
                    </a:gs>
                    <a:gs pos="100000">
                      <a:srgbClr val="760303"/>
                    </a:gs>
                  </a:gsLst>
                  <a:lin ang="5400000" scaled="0"/>
                </a:gradFill>
              </a:rPr>
              <a:t>首先根据</a:t>
            </a:r>
            <a:r>
              <a:rPr lang="en-US" altLang="zh-CN" b="1">
                <a:gradFill>
                  <a:gsLst>
                    <a:gs pos="0">
                      <a:srgbClr val="E30000"/>
                    </a:gs>
                    <a:gs pos="100000">
                      <a:srgbClr val="760303"/>
                    </a:gs>
                  </a:gsLst>
                  <a:lin ang="5400000" scaled="0"/>
                </a:gradFill>
              </a:rPr>
              <a:t>WHERE</a:t>
            </a:r>
            <a:r>
              <a:rPr lang="zh-CN" altLang="zh-CN" b="1">
                <a:gradFill>
                  <a:gsLst>
                    <a:gs pos="0">
                      <a:srgbClr val="E30000"/>
                    </a:gs>
                    <a:gs pos="100000">
                      <a:srgbClr val="760303"/>
                    </a:gs>
                  </a:gsLst>
                  <a:lin ang="5400000" scaled="0"/>
                </a:gradFill>
              </a:rPr>
              <a:t>子句进行查询，得到待统计的元组集合</a:t>
            </a:r>
            <a:endParaRPr lang="zh-CN" altLang="zh-CN" b="1">
              <a:gradFill>
                <a:gsLst>
                  <a:gs pos="0">
                    <a:srgbClr val="E30000"/>
                  </a:gs>
                  <a:gs pos="100000">
                    <a:srgbClr val="760303"/>
                  </a:gs>
                </a:gsLst>
                <a:lin ang="5400000" scaled="0"/>
              </a:gra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14338" name="内容占位符 2"/>
          <p:cNvSpPr>
            <a:spLocks noGrp="1"/>
          </p:cNvSpPr>
          <p:nvPr>
            <p:ph idx="4294967295"/>
          </p:nvPr>
        </p:nvSpPr>
        <p:spPr/>
        <p:txBody>
          <a:bodyPr wrap="square" anchor="t"/>
          <a:p>
            <a:pPr eaLnBrk="1" hangingPunct="1"/>
            <a:r>
              <a:rPr lang="zh-CN" altLang="en-US" dirty="0"/>
              <a:t>小数，</a:t>
            </a:r>
            <a:r>
              <a:rPr lang="en-US" altLang="x-none" dirty="0"/>
              <a:t>DECIMAL(p, s)</a:t>
            </a:r>
            <a:r>
              <a:rPr lang="zh-CN" altLang="en-US" dirty="0"/>
              <a:t>、</a:t>
            </a:r>
            <a:r>
              <a:rPr lang="en-US" altLang="x-none" dirty="0"/>
              <a:t>DEC(p, s)</a:t>
            </a:r>
            <a:r>
              <a:rPr lang="zh-CN" altLang="en-US" dirty="0"/>
              <a:t>、</a:t>
            </a:r>
            <a:r>
              <a:rPr lang="en-US" altLang="x-none" dirty="0"/>
              <a:t>NUMERIC(p, s)</a:t>
            </a:r>
            <a:r>
              <a:rPr lang="zh-CN" altLang="en-US" dirty="0"/>
              <a:t>或</a:t>
            </a:r>
            <a:r>
              <a:rPr lang="en-US" altLang="x-none" dirty="0"/>
              <a:t>NUM(p, s)</a:t>
            </a:r>
            <a:endParaRPr lang="en-US" altLang="x-none" dirty="0"/>
          </a:p>
          <a:p>
            <a:pPr lvl="1" eaLnBrk="1" hangingPunct="1"/>
            <a:r>
              <a:rPr lang="zh-CN" altLang="en-US" dirty="0"/>
              <a:t>小数类型的值是一种紧凑的十进制数，它有一个隐含的小数点。紧凑十进制数将以千变万化的二十一进制编码（</a:t>
            </a:r>
            <a:r>
              <a:rPr lang="en-US" altLang="x-none" dirty="0"/>
              <a:t>binary-coded decimal</a:t>
            </a:r>
            <a:r>
              <a:rPr lang="zh-CN" altLang="en-US" dirty="0"/>
              <a:t>，</a:t>
            </a:r>
            <a:r>
              <a:rPr lang="en-US" altLang="x-none" dirty="0"/>
              <a:t>BCD</a:t>
            </a:r>
            <a:r>
              <a:rPr lang="zh-CN" altLang="en-US" dirty="0"/>
              <a:t>）记法来存储</a:t>
            </a:r>
            <a:endParaRPr lang="en-US" altLang="x-none" dirty="0"/>
          </a:p>
          <a:p>
            <a:pPr lvl="1" eaLnBrk="1" hangingPunct="1"/>
            <a:r>
              <a:rPr lang="zh-CN" altLang="en-US" dirty="0"/>
              <a:t>小数点的位置取决于数字的精度（</a:t>
            </a:r>
            <a:r>
              <a:rPr lang="en-US" altLang="x-none" dirty="0"/>
              <a:t>p</a:t>
            </a:r>
            <a:r>
              <a:rPr lang="zh-CN" altLang="en-US" dirty="0"/>
              <a:t>）和小数位（</a:t>
            </a:r>
            <a:r>
              <a:rPr lang="en-US" altLang="x-none" dirty="0"/>
              <a:t>s</a:t>
            </a:r>
            <a:r>
              <a:rPr lang="zh-CN" altLang="en-US" dirty="0"/>
              <a:t>）</a:t>
            </a:r>
            <a:endParaRPr lang="en-US" altLang="x-none" dirty="0"/>
          </a:p>
          <a:p>
            <a:pPr lvl="2" eaLnBrk="1" hangingPunct="1"/>
            <a:r>
              <a:rPr lang="zh-CN" altLang="en-US" dirty="0"/>
              <a:t>小数位是指数字的小数部分的位数，它不可以是负数，也不能大于精度</a:t>
            </a:r>
            <a:endParaRPr lang="en-US" altLang="x-none" dirty="0"/>
          </a:p>
          <a:p>
            <a:pPr lvl="2" eaLnBrk="1" hangingPunct="1"/>
            <a:r>
              <a:rPr lang="zh-CN" altLang="en-US" dirty="0"/>
              <a:t>最大精度是</a:t>
            </a:r>
            <a:r>
              <a:rPr lang="en-US" altLang="x-none" dirty="0"/>
              <a:t>31</a:t>
            </a:r>
            <a:r>
              <a:rPr lang="zh-CN" altLang="en-US" dirty="0"/>
              <a:t>位</a:t>
            </a:r>
            <a:endParaRPr lang="en-US" altLang="x-none" dirty="0"/>
          </a:p>
          <a:p>
            <a:pPr lvl="2" eaLnBrk="1" hangingPunct="1"/>
            <a:r>
              <a:rPr lang="zh-CN" altLang="en-US" dirty="0"/>
              <a:t>十进制数的范围是</a:t>
            </a:r>
            <a:endParaRPr lang="zh-CN" altLang="en-US" dirty="0"/>
          </a:p>
        </p:txBody>
      </p:sp>
      <p:sp>
        <p:nvSpPr>
          <p:cNvPr id="1433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331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4828540" y="5339715"/>
          <a:ext cx="2553970" cy="430530"/>
        </p:xfrm>
        <a:graphic>
          <a:graphicData uri="http://schemas.openxmlformats.org/presentationml/2006/ole">
            <mc:AlternateContent xmlns:mc="http://schemas.openxmlformats.org/markup-compatibility/2006">
              <mc:Choice xmlns:v="urn:schemas-microsoft-com:vml" Requires="v">
                <p:oleObj spid="_x0000_s1025" name="" r:id="rId1" imgW="1130300" imgH="190500" progId="Equation.KSEE3">
                  <p:embed/>
                </p:oleObj>
              </mc:Choice>
              <mc:Fallback>
                <p:oleObj name="" r:id="rId1" imgW="1130300" imgH="190500" progId="Equation.KSEE3">
                  <p:embed/>
                  <p:pic>
                    <p:nvPicPr>
                      <p:cNvPr id="0" name="图片 1024"/>
                      <p:cNvPicPr/>
                      <p:nvPr/>
                    </p:nvPicPr>
                    <p:blipFill>
                      <a:blip r:embed="rId2"/>
                      <a:stretch>
                        <a:fillRect/>
                      </a:stretch>
                    </p:blipFill>
                    <p:spPr>
                      <a:xfrm>
                        <a:off x="4828540" y="5339715"/>
                        <a:ext cx="2553970" cy="430530"/>
                      </a:xfrm>
                      <a:prstGeom prst="rect">
                        <a:avLst/>
                      </a:prstGeom>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100" name="右箭头 4099"/>
          <p:cNvSpPr/>
          <p:nvPr/>
        </p:nvSpPr>
        <p:spPr>
          <a:xfrm>
            <a:off x="3346450" y="2925763"/>
            <a:ext cx="2378075" cy="793750"/>
          </a:xfrm>
          <a:prstGeom prst="rightArrow">
            <a:avLst>
              <a:gd name="adj1" fmla="val 59805"/>
              <a:gd name="adj2" fmla="val 29266"/>
            </a:avLst>
          </a:prstGeom>
          <a:solidFill>
            <a:srgbClr val="CCFFCC">
              <a:alpha val="100000"/>
            </a:srgbClr>
          </a:solidFill>
          <a:ln w="9525" cap="flat" cmpd="sng">
            <a:solidFill>
              <a:schemeClr val="tx1"/>
            </a:solidFill>
            <a:prstDash val="solid"/>
            <a:miter/>
            <a:headEnd type="none" w="med" len="med"/>
            <a:tailEnd type="none" w="med" len="med"/>
          </a:ln>
        </p:spPr>
        <p:txBody>
          <a:bodyPr wrap="none" lIns="90170" tIns="46990" rIns="90170" bIns="46990" anchor="ctr"/>
          <a:p>
            <a:pPr lvl="0" algn="ctr" eaLnBrk="1" latinLnBrk="0" hangingPunct="1"/>
            <a:r>
              <a:rPr lang="zh-CN" altLang="en-US" sz="2000" b="1" dirty="0">
                <a:latin typeface="Arial" panose="020B0604020202020204" pitchFamily="34" charset="0"/>
                <a:ea typeface="宋体" panose="02010600030101010101" pitchFamily="2" charset="-122"/>
              </a:rPr>
              <a:t>WHERE JOB&lt;&gt;'M'</a:t>
            </a:r>
            <a:endParaRPr lang="zh-CN" altLang="en-US" sz="2000" b="1" dirty="0">
              <a:latin typeface="Arial" panose="020B0604020202020204" pitchFamily="34" charset="0"/>
              <a:ea typeface="宋体" panose="02010600030101010101" pitchFamily="2" charset="-122"/>
            </a:endParaRPr>
          </a:p>
        </p:txBody>
      </p:sp>
      <p:sp>
        <p:nvSpPr>
          <p:cNvPr id="4101" name="文本框 4100"/>
          <p:cNvSpPr txBox="1"/>
          <p:nvPr/>
        </p:nvSpPr>
        <p:spPr>
          <a:xfrm>
            <a:off x="5724525" y="-26987"/>
            <a:ext cx="3387725"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文本框 5121"/>
          <p:cNvSpPr txBox="1"/>
          <p:nvPr/>
        </p:nvSpPr>
        <p:spPr>
          <a:xfrm>
            <a:off x="-15875" y="-26987"/>
            <a:ext cx="3387725" cy="683895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4" name="文本框 5123"/>
          <p:cNvSpPr txBox="1"/>
          <p:nvPr/>
        </p:nvSpPr>
        <p:spPr>
          <a:xfrm>
            <a:off x="3372485" y="265430"/>
            <a:ext cx="5736590" cy="2471420"/>
          </a:xfrm>
          <a:prstGeom prst="rect">
            <a:avLst/>
          </a:prstGeom>
          <a:solidFill>
            <a:schemeClr val="bg1">
              <a:alpha val="100000"/>
            </a:schemeClr>
          </a:solidFill>
          <a:ln w="12700" cap="flat" cmpd="sng">
            <a:solidFill>
              <a:schemeClr val="accent2"/>
            </a:solidFill>
            <a:prstDash val="solid"/>
            <a:bevel/>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SELECT  DEP, JOB, AVG(SAL)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GROUP BY  DEP, JOB</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sym typeface="+mn-ea"/>
              </a:rPr>
              <a:t>HAVING AVG(SAL)&gt;28000</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dirty="0">
              <a:latin typeface="Times New Roman" panose="02020603050405020304" pitchFamily="2" charset="0"/>
              <a:ea typeface="宋体" panose="02010600030101010101" pitchFamily="2" charset="-122"/>
            </a:endParaRPr>
          </a:p>
        </p:txBody>
      </p:sp>
      <p:sp>
        <p:nvSpPr>
          <p:cNvPr id="5126" name="文本框 5125"/>
          <p:cNvSpPr txBox="1"/>
          <p:nvPr/>
        </p:nvSpPr>
        <p:spPr>
          <a:xfrm>
            <a:off x="3382010" y="2901633"/>
            <a:ext cx="5688013" cy="3379470"/>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90170" tIns="226695" rIns="90170" bIns="226695">
            <a:spAutoFit/>
          </a:bodyPr>
          <a:p>
            <a:pPr marL="179705" lvl="0" indent="-179705" algn="l" defTabSz="914400" eaLnBrk="1" latinLnBrk="0" hangingPunct="1">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根据GROUP属性上的取值，将元组集合划分成若干个小组（子集）；</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79705" lvl="0" indent="-179705" algn="l" defTabSz="914400" eaLnBrk="1" latinLnBrk="0" hangingPunct="1">
              <a:spcBef>
                <a:spcPct val="50000"/>
              </a:spcBef>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在同一个小组中，分组属性上的取值都相同；不同小组之间，至少在某一个分组属性上的取值是不同的。</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79705" lvl="0" indent="-179705" algn="l" defTabSz="914400" eaLnBrk="1" latinLnBrk="0" hangingPunct="1">
              <a:spcBef>
                <a:spcPct val="50000"/>
              </a:spcBef>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组与组之间依据它们的分组属性值进行了排序。</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文本框 5121"/>
          <p:cNvSpPr txBox="1"/>
          <p:nvPr/>
        </p:nvSpPr>
        <p:spPr>
          <a:xfrm>
            <a:off x="-15875" y="-26987"/>
            <a:ext cx="3387725" cy="683895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3" name="文本框 5122"/>
          <p:cNvSpPr txBox="1"/>
          <p:nvPr/>
        </p:nvSpPr>
        <p:spPr>
          <a:xfrm>
            <a:off x="5707063" y="28575"/>
            <a:ext cx="3387725" cy="6697663"/>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5" name="右箭头 5124"/>
          <p:cNvSpPr/>
          <p:nvPr/>
        </p:nvSpPr>
        <p:spPr>
          <a:xfrm>
            <a:off x="3349625" y="2927350"/>
            <a:ext cx="2378075" cy="793750"/>
          </a:xfrm>
          <a:prstGeom prst="rightArrow">
            <a:avLst>
              <a:gd name="adj1" fmla="val 59805"/>
              <a:gd name="adj2" fmla="val 29266"/>
            </a:avLst>
          </a:prstGeom>
          <a:solidFill>
            <a:srgbClr val="CCFFCC">
              <a:alpha val="100000"/>
            </a:srgbClr>
          </a:solidFill>
          <a:ln w="9525" cap="flat" cmpd="sng">
            <a:solidFill>
              <a:schemeClr val="tx1"/>
            </a:solidFill>
            <a:prstDash val="solid"/>
            <a:bevel/>
            <a:headEnd type="none" w="med" len="med"/>
            <a:tailEnd type="none" w="med" len="med"/>
          </a:ln>
        </p:spPr>
        <p:txBody>
          <a:bodyPr vert="horz" wrap="none" lIns="90170" tIns="46990" rIns="90170" bIns="46990" anchor="ctr"/>
          <a:p>
            <a:pPr lvl="0" algn="ctr" eaLnBrk="1" latinLnBrk="0" hangingPunct="1"/>
            <a:r>
              <a:rPr lang="zh-CN" altLang="en-US" sz="1800" b="1" dirty="0">
                <a:latin typeface="Arial" panose="020B0604020202020204" pitchFamily="34" charset="0"/>
                <a:ea typeface="宋体" panose="02010600030101010101" pitchFamily="2" charset="-122"/>
              </a:rPr>
              <a:t>GROUP BY DEP,JOB</a:t>
            </a:r>
            <a:endParaRPr lang="zh-CN" altLang="en-US" sz="1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p:cTn id="7" dur="500" fill="hold"/>
                                        <p:tgtEl>
                                          <p:spTgt spid="5125"/>
                                        </p:tgtEl>
                                        <p:attrNameLst>
                                          <p:attrName>ppt_x</p:attrName>
                                        </p:attrNameLst>
                                      </p:cBhvr>
                                      <p:tavLst>
                                        <p:tav tm="0">
                                          <p:val>
                                            <p:strVal val="#ppt_x-#ppt_w/2"/>
                                          </p:val>
                                        </p:tav>
                                        <p:tav tm="100000">
                                          <p:val>
                                            <p:strVal val="#ppt_x"/>
                                          </p:val>
                                        </p:tav>
                                      </p:tavLst>
                                    </p:anim>
                                    <p:anim calcmode="lin" valueType="num">
                                      <p:cBhvr>
                                        <p:cTn id="8" dur="500" fill="hold"/>
                                        <p:tgtEl>
                                          <p:spTgt spid="5125"/>
                                        </p:tgtEl>
                                        <p:attrNameLst>
                                          <p:attrName>ppt_y</p:attrName>
                                        </p:attrNameLst>
                                      </p:cBhvr>
                                      <p:tavLst>
                                        <p:tav tm="0">
                                          <p:val>
                                            <p:strVal val="#ppt_y"/>
                                          </p:val>
                                        </p:tav>
                                        <p:tav tm="100000">
                                          <p:val>
                                            <p:strVal val="#ppt_y"/>
                                          </p:val>
                                        </p:tav>
                                      </p:tavLst>
                                    </p:anim>
                                    <p:anim calcmode="lin" valueType="num">
                                      <p:cBhvr>
                                        <p:cTn id="9" dur="500" fill="hold"/>
                                        <p:tgtEl>
                                          <p:spTgt spid="5125"/>
                                        </p:tgtEl>
                                        <p:attrNameLst>
                                          <p:attrName>ppt_w</p:attrName>
                                        </p:attrNameLst>
                                      </p:cBhvr>
                                      <p:tavLst>
                                        <p:tav tm="0">
                                          <p:val>
                                            <p:fltVal val="0.000000"/>
                                          </p:val>
                                        </p:tav>
                                        <p:tav tm="100000">
                                          <p:val>
                                            <p:strVal val="#ppt_w"/>
                                          </p:val>
                                        </p:tav>
                                      </p:tavLst>
                                    </p:anim>
                                    <p:anim calcmode="lin" valueType="num">
                                      <p:cBhvr>
                                        <p:cTn id="10" dur="500" fill="hold"/>
                                        <p:tgtEl>
                                          <p:spTgt spid="512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blinds(horizontal)">
                                      <p:cBhvr>
                                        <p:cTn id="14"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5125"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9927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426460" y="624205"/>
            <a:ext cx="5682615" cy="247142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SELECT  DEP, JOB, AVG(SAL)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gradFill>
                  <a:gsLst>
                    <a:gs pos="0">
                      <a:srgbClr val="FF0000"/>
                    </a:gs>
                    <a:gs pos="100000">
                      <a:srgbClr val="760303"/>
                    </a:gs>
                  </a:gsLst>
                  <a:lin ang="5400000" scaled="0"/>
                </a:gradFill>
                <a:latin typeface="Arial" panose="020B0604020202020204" pitchFamily="34" charset="0"/>
                <a:sym typeface="+mn-ea"/>
              </a:rPr>
              <a:t>HAVING AVG(SAL)&gt;28000</a:t>
            </a:r>
            <a:endParaRPr lang="en-US" altLang="x-none" sz="2600" b="1" dirty="0">
              <a:gradFill>
                <a:gsLst>
                  <a:gs pos="0">
                    <a:srgbClr val="FF0000"/>
                  </a:gs>
                  <a:gs pos="100000">
                    <a:srgbClr val="760303"/>
                  </a:gs>
                </a:gsLst>
                <a:lin ang="5400000" scaled="0"/>
              </a:gradFill>
              <a:latin typeface="Arial" panose="020B0604020202020204" pitchFamily="34" charset="0"/>
              <a:ea typeface="宋体" panose="02010600030101010101" pitchFamily="2" charset="-122"/>
              <a:sym typeface="+mn-ea"/>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dirty="0">
              <a:latin typeface="Times New Roman" panose="02020603050405020304" pitchFamily="2" charset="0"/>
              <a:ea typeface="宋体" panose="02010600030101010101" pitchFamily="2" charset="-122"/>
            </a:endParaRPr>
          </a:p>
        </p:txBody>
      </p:sp>
      <p:grpSp>
        <p:nvGrpSpPr>
          <p:cNvPr id="3" name="组合 2"/>
          <p:cNvGrpSpPr/>
          <p:nvPr/>
        </p:nvGrpSpPr>
        <p:grpSpPr>
          <a:xfrm>
            <a:off x="3491230" y="3333115"/>
            <a:ext cx="5474335" cy="2439035"/>
            <a:chOff x="5498" y="5249"/>
            <a:chExt cx="8621" cy="3841"/>
          </a:xfrm>
        </p:grpSpPr>
        <p:sp>
          <p:nvSpPr>
            <p:cNvPr id="6149" name="文本框 6148"/>
            <p:cNvSpPr txBox="1"/>
            <p:nvPr/>
          </p:nvSpPr>
          <p:spPr>
            <a:xfrm>
              <a:off x="5512" y="5856"/>
              <a:ext cx="8607" cy="3234"/>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36195" tIns="36195" rIns="71755" bIns="36195">
              <a:spAutoFit/>
            </a:bodyPr>
            <a:p>
              <a:pPr marL="187325" lvl="0" indent="-187325" algn="l" defTabSz="914400" eaLnBrk="1" latinLnBrk="0" hangingPunct="1">
                <a:lnSpc>
                  <a:spcPct val="100000"/>
                </a:lnSpc>
                <a:spcBef>
                  <a:spcPts val="0"/>
                </a:spcBef>
                <a:spcAft>
                  <a:spcPts val="1200"/>
                </a:spcAft>
                <a:buSzPct val="75000"/>
                <a:buFont typeface="Wingdings" panose="05000000000000000000" pitchFamily="2" charset="2"/>
                <a:buChar char="l"/>
                <a:tabLst>
                  <a:tab pos="268605" algn="l"/>
                </a:tabLst>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对每一个小组(group)，都按照</a:t>
              </a:r>
              <a:r>
                <a:rPr lang="en-US" altLang="zh-CN"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HAVING</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子句的要求进行统计计算；</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85420" lvl="0" indent="-185420" algn="l" eaLnBrk="1" latinLnBrk="0" hangingPunct="1">
                <a:lnSpc>
                  <a:spcPct val="100000"/>
                </a:lnSpc>
                <a:spcBef>
                  <a:spcPts val="0"/>
                </a:spcBef>
                <a:spcAft>
                  <a:spcPts val="1200"/>
                </a:spcAft>
                <a:buSzPct val="75000"/>
                <a:buFont typeface="Wingdings" panose="05000000000000000000" pitchFamily="2" charset="2"/>
                <a:buChar char="l"/>
              </a:pP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cs typeface="+mn-ea"/>
                </a:rPr>
                <a:t>如果</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一个</a:t>
              </a:r>
              <a:r>
                <a:rPr lang="en-US" altLang="zh-CN"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group</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的统计结果满足</a:t>
              </a:r>
              <a:r>
                <a:rPr lang="en-US" altLang="zh-CN"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HAVING</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子句的要求，那么该</a:t>
              </a:r>
              <a:r>
                <a:rPr lang="en-US" altLang="zh-CN"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group</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将被保留下来，否则整个</a:t>
              </a:r>
              <a:r>
                <a:rPr lang="en-US" altLang="zh-CN"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group</a:t>
              </a:r>
              <a:r>
                <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将被舍弃；</a:t>
              </a:r>
              <a:endParaRPr lang="zh-CN" altLang="en-US"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
          <p:nvSpPr>
            <p:cNvPr id="2" name="文本框 1"/>
            <p:cNvSpPr txBox="1"/>
            <p:nvPr/>
          </p:nvSpPr>
          <p:spPr>
            <a:xfrm>
              <a:off x="5498" y="5249"/>
              <a:ext cx="8621" cy="624"/>
            </a:xfrm>
            <a:prstGeom prst="rect">
              <a:avLst/>
            </a:prstGeom>
            <a:noFill/>
          </p:spPr>
          <p:txBody>
            <a:bodyPr wrap="square" rtlCol="0">
              <a:spAutoFit/>
            </a:bodyPr>
            <a:p>
              <a:r>
                <a:rPr lang="zh-CN" altLang="en-US" sz="2000" b="1"/>
                <a:t>根据</a:t>
              </a:r>
              <a:r>
                <a:rPr lang="en-US" altLang="zh-CN" sz="2000" b="1"/>
                <a:t>HAVING</a:t>
              </a:r>
              <a:r>
                <a:rPr lang="zh-CN" altLang="en-US" sz="2000" b="1"/>
                <a:t>子句进行如下</a:t>
              </a:r>
              <a:r>
                <a:rPr lang="en-US" altLang="zh-CN" sz="2000" b="1"/>
                <a:t>GROUP</a:t>
              </a:r>
              <a:r>
                <a:rPr lang="zh-CN" altLang="zh-CN" sz="2000" b="1"/>
                <a:t>选择</a:t>
              </a:r>
              <a:r>
                <a:rPr lang="zh-CN" altLang="en-US" sz="2000" b="1"/>
                <a:t>：</a:t>
              </a:r>
              <a:endParaRPr lang="zh-CN" altLang="en-US" sz="2000" b="1"/>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9927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8" name="右箭头 6147"/>
          <p:cNvSpPr/>
          <p:nvPr/>
        </p:nvSpPr>
        <p:spPr>
          <a:xfrm>
            <a:off x="3494405" y="2517140"/>
            <a:ext cx="1871345" cy="1779905"/>
          </a:xfrm>
          <a:prstGeom prst="rightArrow">
            <a:avLst>
              <a:gd name="adj1" fmla="val 59805"/>
              <a:gd name="adj2" fmla="val 23080"/>
            </a:avLst>
          </a:prstGeom>
          <a:solidFill>
            <a:srgbClr val="CCFFCC">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p>
            <a:pPr lvl="0" algn="ctr" eaLnBrk="1" latinLnBrk="0" hangingPunct="1"/>
            <a:r>
              <a:rPr lang="en-US" altLang="zh-CN" sz="1800" b="1" dirty="0">
                <a:latin typeface="Arial" panose="020B0604020202020204" pitchFamily="34" charset="0"/>
                <a:ea typeface="宋体" panose="02010600030101010101" pitchFamily="2" charset="-122"/>
              </a:rPr>
              <a:t>HAVING AVG(SAL) &gt; 28000</a:t>
            </a:r>
            <a:endParaRPr lang="en-US" altLang="zh-CN" dirty="0">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8022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sym typeface="+mn-ea"/>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sym typeface="+mn-ea"/>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sym typeface="+mn-ea"/>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sym typeface="+mn-ea"/>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sym typeface="+mn-ea"/>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sym typeface="+mn-ea"/>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sym typeface="+mn-ea"/>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sym typeface="+mn-ea"/>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sym typeface="+mn-ea"/>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sym typeface="+mn-ea"/>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sym typeface="+mn-ea"/>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sym typeface="+mn-ea"/>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sym typeface="+mn-ea"/>
              </a:rPr>
              <a:t>S          29000     RED</a:t>
            </a: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0">
                                          <p:val>
                                            <p:strVal val="#ppt_x-#ppt_w/2"/>
                                          </p:val>
                                        </p:tav>
                                        <p:tav tm="100000">
                                          <p:val>
                                            <p:strVal val="#ppt_x"/>
                                          </p:val>
                                        </p:tav>
                                      </p:tavLst>
                                    </p:anim>
                                    <p:anim calcmode="lin" valueType="num">
                                      <p:cBhvr>
                                        <p:cTn id="8" dur="500" fill="hold"/>
                                        <p:tgtEl>
                                          <p:spTgt spid="6148"/>
                                        </p:tgtEl>
                                        <p:attrNameLst>
                                          <p:attrName>ppt_y</p:attrName>
                                        </p:attrNameLst>
                                      </p:cBhvr>
                                      <p:tavLst>
                                        <p:tav tm="0">
                                          <p:val>
                                            <p:strVal val="#ppt_y"/>
                                          </p:val>
                                        </p:tav>
                                        <p:tav tm="100000">
                                          <p:val>
                                            <p:strVal val="#ppt_y"/>
                                          </p:val>
                                        </p:tav>
                                      </p:tavLst>
                                    </p:anim>
                                    <p:anim calcmode="lin" valueType="num">
                                      <p:cBhvr>
                                        <p:cTn id="9" dur="500" fill="hold"/>
                                        <p:tgtEl>
                                          <p:spTgt spid="6148"/>
                                        </p:tgtEl>
                                        <p:attrNameLst>
                                          <p:attrName>ppt_w</p:attrName>
                                        </p:attrNameLst>
                                      </p:cBhvr>
                                      <p:tavLst>
                                        <p:tav tm="0">
                                          <p:val>
                                            <p:fltVal val="0.000000"/>
                                          </p:val>
                                        </p:tav>
                                        <p:tav tm="100000">
                                          <p:val>
                                            <p:strVal val="#ppt_w"/>
                                          </p:val>
                                        </p:tav>
                                      </p:tavLst>
                                    </p:anim>
                                    <p:anim calcmode="lin" valueType="num">
                                      <p:cBhvr>
                                        <p:cTn id="10" dur="500" fill="hold"/>
                                        <p:tgtEl>
                                          <p:spTgt spid="614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6150"/>
                                        </p:tgtEl>
                                        <p:attrNameLst>
                                          <p:attrName>style.visibility</p:attrName>
                                        </p:attrNameLst>
                                      </p:cBhvr>
                                      <p:to>
                                        <p:strVal val="visible"/>
                                      </p:to>
                                    </p:set>
                                    <p:animEffect transition="in" filter="blinds(horizontal)">
                                      <p:cBhvr>
                                        <p:cTn id="14"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p:bldP spid="6150"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8022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426460" y="624205"/>
            <a:ext cx="5682615" cy="247142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SELECT  DEP, JOB, AVG(SAL)</a:t>
            </a:r>
            <a:endParaRPr lang="en-US" altLang="x-none" sz="2600" b="1" dirty="0">
              <a:solidFill>
                <a:srgbClr val="FF0000"/>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sym typeface="+mn-ea"/>
              </a:rPr>
              <a:t>HAVING AVG(SAL)&gt;28000</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dirty="0">
              <a:latin typeface="Times New Roman" panose="02020603050405020304" pitchFamily="2" charset="0"/>
              <a:ea typeface="宋体" panose="02010600030101010101" pitchFamily="2" charset="-122"/>
            </a:endParaRPr>
          </a:p>
        </p:txBody>
      </p:sp>
      <p:grpSp>
        <p:nvGrpSpPr>
          <p:cNvPr id="3" name="组合 2"/>
          <p:cNvGrpSpPr/>
          <p:nvPr/>
        </p:nvGrpSpPr>
        <p:grpSpPr>
          <a:xfrm>
            <a:off x="3491230" y="3189605"/>
            <a:ext cx="5473700" cy="1790065"/>
            <a:chOff x="5498" y="5023"/>
            <a:chExt cx="8620" cy="2819"/>
          </a:xfrm>
        </p:grpSpPr>
        <p:sp>
          <p:nvSpPr>
            <p:cNvPr id="6149" name="文本框 6148"/>
            <p:cNvSpPr txBox="1"/>
            <p:nvPr/>
          </p:nvSpPr>
          <p:spPr>
            <a:xfrm>
              <a:off x="5512" y="5856"/>
              <a:ext cx="8607" cy="1986"/>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0" tIns="36195" rIns="0" bIns="36195">
              <a:spAutoFit/>
            </a:bodyPr>
            <a:p>
              <a:pPr marL="1905" lvl="0" indent="-1905" algn="l" eaLnBrk="1" latinLnBrk="0" hangingPunct="1">
                <a:lnSpc>
                  <a:spcPct val="150000"/>
                </a:lnSpc>
                <a:buSzPct val="75000"/>
                <a:buFont typeface="Wingdings" panose="05000000000000000000" pitchFamily="2" charset="2"/>
                <a:buChar char="l"/>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每一个小组(group)都单独进行统计；</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a:p>
              <a:pPr marL="1905" lvl="0" indent="-1905" algn="l" eaLnBrk="1" latinLnBrk="0" hangingPunct="1">
                <a:lnSpc>
                  <a:spcPct val="150000"/>
                </a:lnSpc>
                <a:buSzPct val="75000"/>
                <a:buFont typeface="Wingdings" panose="05000000000000000000" pitchFamily="2" charset="2"/>
                <a:buChar char="l"/>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一个小组产生一条结果元组；</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
          <p:nvSpPr>
            <p:cNvPr id="2" name="文本框 1"/>
            <p:cNvSpPr txBox="1"/>
            <p:nvPr/>
          </p:nvSpPr>
          <p:spPr>
            <a:xfrm>
              <a:off x="5498" y="5023"/>
              <a:ext cx="7326" cy="720"/>
            </a:xfrm>
            <a:prstGeom prst="rect">
              <a:avLst/>
            </a:prstGeom>
            <a:noFill/>
          </p:spPr>
          <p:txBody>
            <a:bodyPr wrap="square" rtlCol="0">
              <a:spAutoFit/>
            </a:bodyPr>
            <a:p>
              <a:r>
                <a:rPr lang="zh-CN" altLang="en-US" b="1"/>
                <a:t>根据</a:t>
              </a:r>
              <a:r>
                <a:rPr lang="en-US" altLang="zh-CN" b="1"/>
                <a:t>SELECT</a:t>
              </a:r>
              <a:r>
                <a:rPr lang="zh-CN" altLang="en-US" b="1"/>
                <a:t>子句进行如下统计：</a:t>
              </a:r>
              <a:endParaRPr lang="zh-CN" altLang="en-US" b="1"/>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文本框 6145"/>
          <p:cNvSpPr txBox="1"/>
          <p:nvPr/>
        </p:nvSpPr>
        <p:spPr>
          <a:xfrm>
            <a:off x="38100" y="-42862"/>
            <a:ext cx="3387725" cy="688022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8" name="右箭头 6147"/>
          <p:cNvSpPr/>
          <p:nvPr/>
        </p:nvSpPr>
        <p:spPr>
          <a:xfrm>
            <a:off x="3494088" y="2930525"/>
            <a:ext cx="1871662" cy="792163"/>
          </a:xfrm>
          <a:prstGeom prst="rightArrow">
            <a:avLst>
              <a:gd name="adj1" fmla="val 59805"/>
              <a:gd name="adj2" fmla="val 23080"/>
            </a:avLst>
          </a:prstGeom>
          <a:solidFill>
            <a:srgbClr val="CCFFCC">
              <a:alpha val="100000"/>
            </a:srgbClr>
          </a:solidFill>
          <a:ln w="9525" cap="flat" cmpd="sng">
            <a:solidFill>
              <a:schemeClr val="tx1"/>
            </a:solidFill>
            <a:prstDash val="solid"/>
            <a:miter/>
            <a:headEnd type="none" w="med" len="med"/>
            <a:tailEnd type="none" w="med" len="med"/>
          </a:ln>
        </p:spPr>
        <p:txBody>
          <a:bodyPr vert="horz" wrap="none" lIns="90170" tIns="46990" rIns="90170" bIns="46990" anchor="ctr"/>
          <a:p>
            <a:pPr lvl="0" algn="ctr" eaLnBrk="1" latinLnBrk="0" hangingPunct="1"/>
            <a:r>
              <a:rPr lang="zh-CN" altLang="en-US" sz="1800" b="1" dirty="0">
                <a:latin typeface="Arial" panose="020B0604020202020204" pitchFamily="34" charset="0"/>
                <a:ea typeface="宋体" panose="02010600030101010101" pitchFamily="2" charset="-122"/>
              </a:rPr>
              <a:t>SELECT</a:t>
            </a:r>
            <a:endParaRPr lang="zh-CN" altLang="en-US" dirty="0">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80225"/>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0" rIns="179705" bIns="46990"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0">
                                          <p:val>
                                            <p:strVal val="#ppt_x-#ppt_w/2"/>
                                          </p:val>
                                        </p:tav>
                                        <p:tav tm="100000">
                                          <p:val>
                                            <p:strVal val="#ppt_x"/>
                                          </p:val>
                                        </p:tav>
                                      </p:tavLst>
                                    </p:anim>
                                    <p:anim calcmode="lin" valueType="num">
                                      <p:cBhvr>
                                        <p:cTn id="8" dur="500" fill="hold"/>
                                        <p:tgtEl>
                                          <p:spTgt spid="6148"/>
                                        </p:tgtEl>
                                        <p:attrNameLst>
                                          <p:attrName>ppt_y</p:attrName>
                                        </p:attrNameLst>
                                      </p:cBhvr>
                                      <p:tavLst>
                                        <p:tav tm="0">
                                          <p:val>
                                            <p:strVal val="#ppt_y"/>
                                          </p:val>
                                        </p:tav>
                                        <p:tav tm="100000">
                                          <p:val>
                                            <p:strVal val="#ppt_y"/>
                                          </p:val>
                                        </p:tav>
                                      </p:tavLst>
                                    </p:anim>
                                    <p:anim calcmode="lin" valueType="num">
                                      <p:cBhvr>
                                        <p:cTn id="9" dur="500" fill="hold"/>
                                        <p:tgtEl>
                                          <p:spTgt spid="6148"/>
                                        </p:tgtEl>
                                        <p:attrNameLst>
                                          <p:attrName>ppt_w</p:attrName>
                                        </p:attrNameLst>
                                      </p:cBhvr>
                                      <p:tavLst>
                                        <p:tav tm="0">
                                          <p:val>
                                            <p:fltVal val="0.000000"/>
                                          </p:val>
                                        </p:tav>
                                        <p:tav tm="100000">
                                          <p:val>
                                            <p:strVal val="#ppt_w"/>
                                          </p:val>
                                        </p:tav>
                                      </p:tavLst>
                                    </p:anim>
                                    <p:anim calcmode="lin" valueType="num">
                                      <p:cBhvr>
                                        <p:cTn id="10" dur="500" fill="hold"/>
                                        <p:tgtEl>
                                          <p:spTgt spid="614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6150"/>
                                        </p:tgtEl>
                                        <p:attrNameLst>
                                          <p:attrName>style.visibility</p:attrName>
                                        </p:attrNameLst>
                                      </p:cBhvr>
                                      <p:to>
                                        <p:strVal val="visible"/>
                                      </p:to>
                                    </p:set>
                                    <p:animEffect transition="in" filter="blinds(horizontal)">
                                      <p:cBhvr>
                                        <p:cTn id="14"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p:bldP spid="6150"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0" y="0"/>
            <a:ext cx="3703638" cy="609600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1" name="文本框 7170"/>
          <p:cNvSpPr txBox="1"/>
          <p:nvPr/>
        </p:nvSpPr>
        <p:spPr>
          <a:xfrm>
            <a:off x="3704590" y="624205"/>
            <a:ext cx="5404485" cy="247142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46990" rIns="90170" bIns="46990" anchor="t">
            <a:spAutoFit/>
          </a:bodyPr>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SELECT  DEP, JOB, AVG(SAL)</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sym typeface="+mn-ea"/>
              </a:rPr>
              <a:t>HAVING AVG(SAL)&gt;28000</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FF0000"/>
                </a:solidFill>
                <a:latin typeface="Arial" panose="020B0604020202020204" pitchFamily="34" charset="0"/>
                <a:ea typeface="宋体" panose="02010600030101010101" pitchFamily="2" charset="-122"/>
              </a:rPr>
              <a:t>ORDER BY  AVG(SAL)  DESC</a:t>
            </a:r>
            <a:endParaRPr lang="en-US" altLang="x-none" sz="2600" dirty="0">
              <a:solidFill>
                <a:srgbClr val="FF0000"/>
              </a:solidFill>
              <a:latin typeface="Times New Roman" panose="02020603050405020304" pitchFamily="2" charset="0"/>
              <a:ea typeface="宋体" panose="02010600030101010101" pitchFamily="2" charset="-122"/>
            </a:endParaRPr>
          </a:p>
        </p:txBody>
      </p:sp>
      <p:sp>
        <p:nvSpPr>
          <p:cNvPr id="6149" name="文本框 6148"/>
          <p:cNvSpPr txBox="1"/>
          <p:nvPr/>
        </p:nvSpPr>
        <p:spPr>
          <a:xfrm>
            <a:off x="3776345" y="3718560"/>
            <a:ext cx="5189220" cy="1332865"/>
          </a:xfrm>
          <a:prstGeom prst="rect">
            <a:avLst/>
          </a:prstGeom>
          <a:solidFill>
            <a:schemeClr val="bg1">
              <a:lumMod val="85000"/>
            </a:schemeClr>
          </a:solidFill>
          <a:ln w="19050" cap="flat" cmpd="sng">
            <a:solidFill>
              <a:srgbClr val="FF0000"/>
            </a:solidFill>
            <a:prstDash val="solid"/>
            <a:miter/>
            <a:headEnd type="none" w="med" len="med"/>
            <a:tailEnd type="none" w="med" len="med"/>
          </a:ln>
        </p:spPr>
        <p:txBody>
          <a:bodyPr wrap="square" lIns="179705" tIns="36195" rIns="71755" bIns="107950">
            <a:spAutoFit/>
          </a:bodyPr>
          <a:p>
            <a:pPr lvl="0" algn="l" eaLnBrk="1" latinLnBrk="0" hangingPunct="1">
              <a:lnSpc>
                <a:spcPct val="150000"/>
              </a:lnSpc>
              <a:buSzPct val="75000"/>
            </a:pP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根据</a:t>
            </a:r>
            <a:r>
              <a:rPr lang="en-US" altLang="zh-CN"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ORDER BY</a:t>
            </a:r>
            <a:r>
              <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rPr>
              <a:t>子句的要求，对结果元组进行排序输出。</a:t>
            </a:r>
            <a:endParaRPr lang="zh-CN" altLang="en-US" sz="2600" b="1" dirty="0">
              <a:gradFill>
                <a:gsLst>
                  <a:gs pos="0">
                    <a:srgbClr val="E30000"/>
                  </a:gs>
                  <a:gs pos="100000">
                    <a:srgbClr val="760303"/>
                  </a:gs>
                </a:gsLst>
                <a:lin ang="5400000" scaled="0"/>
              </a:gra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0" y="0"/>
            <a:ext cx="3703638" cy="609600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2" name="右箭头 7171"/>
          <p:cNvSpPr/>
          <p:nvPr/>
        </p:nvSpPr>
        <p:spPr>
          <a:xfrm>
            <a:off x="3708400" y="2930525"/>
            <a:ext cx="1727200" cy="1494155"/>
          </a:xfrm>
          <a:prstGeom prst="rightArrow">
            <a:avLst>
              <a:gd name="adj1" fmla="val 59805"/>
              <a:gd name="adj2" fmla="val 21256"/>
            </a:avLst>
          </a:prstGeom>
          <a:solidFill>
            <a:srgbClr val="CCFFCC">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p>
            <a:pPr lvl="0" algn="ctr" eaLnBrk="1" latinLnBrk="0" hangingPunct="1"/>
            <a:r>
              <a:rPr lang="zh-CN" altLang="en-US" sz="1800" b="1" dirty="0">
                <a:solidFill>
                  <a:srgbClr val="FF0000"/>
                </a:solidFill>
                <a:latin typeface="Arial" panose="020B0604020202020204" pitchFamily="34" charset="0"/>
                <a:ea typeface="宋体" panose="02010600030101010101" pitchFamily="2" charset="-122"/>
              </a:rPr>
              <a:t>ORDER BY </a:t>
            </a:r>
            <a:r>
              <a:rPr lang="en-US" altLang="zh-CN" sz="1800" b="1" dirty="0">
                <a:solidFill>
                  <a:srgbClr val="FF0000"/>
                </a:solidFill>
                <a:latin typeface="Arial" panose="020B0604020202020204" pitchFamily="34" charset="0"/>
                <a:ea typeface="宋体" panose="02010600030101010101" pitchFamily="2" charset="-122"/>
              </a:rPr>
              <a:t>AVG(SAL) DESC</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7173" name="文本框 7172"/>
          <p:cNvSpPr txBox="1"/>
          <p:nvPr/>
        </p:nvSpPr>
        <p:spPr>
          <a:xfrm>
            <a:off x="5429250" y="0"/>
            <a:ext cx="3705225" cy="534035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dirty="0">
                <a:solidFill>
                  <a:srgbClr val="FF0000"/>
                </a:solidFill>
                <a:latin typeface="Arial" panose="020B0604020202020204" pitchFamily="34" charset="0"/>
                <a:sym typeface="+mn-ea"/>
              </a:rPr>
              <a:t>RED</a:t>
            </a:r>
            <a:r>
              <a:rPr lang="zh-CN" altLang="en-US" dirty="0">
                <a:solidFill>
                  <a:srgbClr val="0000CC"/>
                </a:solidFill>
                <a:latin typeface="Arial" panose="020B0604020202020204" pitchFamily="34" charset="0"/>
                <a:sym typeface="+mn-ea"/>
              </a:rPr>
              <a:t>    </a:t>
            </a:r>
            <a:r>
              <a:rPr lang="zh-CN" altLang="en-US" dirty="0">
                <a:solidFill>
                  <a:srgbClr val="FF0000"/>
                </a:solidFill>
                <a:latin typeface="Arial" panose="020B0604020202020204" pitchFamily="34" charset="0"/>
                <a:sym typeface="+mn-ea"/>
              </a:rPr>
              <a:t>S          30500</a:t>
            </a:r>
            <a:endParaRPr lang="zh-CN" altLang="en-US" dirty="0">
              <a:solidFill>
                <a:srgbClr val="FF00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S          30000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ppt_x</p:attrName>
                                        </p:attrNameLst>
                                      </p:cBhvr>
                                      <p:tavLst>
                                        <p:tav tm="0">
                                          <p:val>
                                            <p:strVal val="#ppt_x-#ppt_w/2"/>
                                          </p:val>
                                        </p:tav>
                                        <p:tav tm="100000">
                                          <p:val>
                                            <p:strVal val="#ppt_x"/>
                                          </p:val>
                                        </p:tav>
                                      </p:tavLst>
                                    </p:anim>
                                    <p:anim calcmode="lin" valueType="num">
                                      <p:cBhvr>
                                        <p:cTn id="8" dur="500" fill="hold"/>
                                        <p:tgtEl>
                                          <p:spTgt spid="7172"/>
                                        </p:tgtEl>
                                        <p:attrNameLst>
                                          <p:attrName>ppt_y</p:attrName>
                                        </p:attrNameLst>
                                      </p:cBhvr>
                                      <p:tavLst>
                                        <p:tav tm="0">
                                          <p:val>
                                            <p:strVal val="#ppt_y"/>
                                          </p:val>
                                        </p:tav>
                                        <p:tav tm="100000">
                                          <p:val>
                                            <p:strVal val="#ppt_y"/>
                                          </p:val>
                                        </p:tav>
                                      </p:tavLst>
                                    </p:anim>
                                    <p:anim calcmode="lin" valueType="num">
                                      <p:cBhvr>
                                        <p:cTn id="9" dur="500" fill="hold"/>
                                        <p:tgtEl>
                                          <p:spTgt spid="7172"/>
                                        </p:tgtEl>
                                        <p:attrNameLst>
                                          <p:attrName>ppt_w</p:attrName>
                                        </p:attrNameLst>
                                      </p:cBhvr>
                                      <p:tavLst>
                                        <p:tav tm="0">
                                          <p:val>
                                            <p:fltVal val="0.000000"/>
                                          </p:val>
                                        </p:tav>
                                        <p:tav tm="100000">
                                          <p:val>
                                            <p:strVal val="#ppt_w"/>
                                          </p:val>
                                        </p:tav>
                                      </p:tavLst>
                                    </p:anim>
                                    <p:anim calcmode="lin" valueType="num">
                                      <p:cBhvr>
                                        <p:cTn id="10" dur="500" fill="hold"/>
                                        <p:tgtEl>
                                          <p:spTgt spid="717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blinds(horizontal)">
                                      <p:cBhvr>
                                        <p:cTn id="14"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7173"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文本框 4097"/>
          <p:cNvSpPr txBox="1"/>
          <p:nvPr/>
        </p:nvSpPr>
        <p:spPr>
          <a:xfrm>
            <a:off x="-25400" y="-25400"/>
            <a:ext cx="3384550" cy="6838950"/>
          </a:xfrm>
          <a:prstGeom prst="rect">
            <a:avLst/>
          </a:prstGeom>
          <a:solidFill>
            <a:schemeClr val="bg1">
              <a:alpha val="100000"/>
            </a:schemeClr>
          </a:solidFill>
          <a:ln w="19050" cap="flat" cmpd="sng">
            <a:solidFill>
              <a:srgbClr val="000080"/>
            </a:solidFill>
            <a:prstDash val="solid"/>
            <a:miter/>
            <a:headEnd type="none" w="med" len="med"/>
            <a:tailEnd type="none" w="med" len="med"/>
          </a:ln>
        </p:spPr>
        <p:txBody>
          <a:bodyPr vert="horz" wrap="square" lIns="179705" tIns="46990" rIns="179705" bIns="46990" anchor="t">
            <a:spAutoFit/>
          </a:bodyPr>
          <a:p>
            <a:pPr lvl="0" algn="l" eaLnBrk="1" hangingPunct="1">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lvl="0" algn="l" eaLnBrk="1" hangingPunct="1">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7171" name="文本框 7170"/>
          <p:cNvSpPr txBox="1"/>
          <p:nvPr/>
        </p:nvSpPr>
        <p:spPr>
          <a:xfrm>
            <a:off x="3561080" y="50165"/>
            <a:ext cx="5404485" cy="2593340"/>
          </a:xfrm>
          <a:prstGeom prst="rect">
            <a:avLst/>
          </a:prstGeom>
          <a:solidFill>
            <a:schemeClr val="bg1">
              <a:alpha val="100000"/>
            </a:schemeClr>
          </a:solidFill>
          <a:ln w="12700" cap="flat" cmpd="sng">
            <a:solidFill>
              <a:schemeClr val="accent2"/>
            </a:solidFill>
            <a:prstDash val="solid"/>
            <a:miter/>
            <a:headEnd type="none" w="med" len="med"/>
            <a:tailEnd type="none" w="med" len="med"/>
          </a:ln>
        </p:spPr>
        <p:txBody>
          <a:bodyPr vert="horz" wrap="square" lIns="90170" tIns="107950" rIns="90170" bIns="107950" anchor="t">
            <a:spAutoFit/>
          </a:bodyPr>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SELECT  DEP, JOB, AVG(SAL)</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FROM  EMPL</a:t>
            </a:r>
            <a:endParaRPr lang="en-US" altLang="x-none" sz="2600" b="1" dirty="0">
              <a:solidFill>
                <a:schemeClr val="accent2"/>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WHERE  JOB &lt;&gt; 'M'</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rgbClr val="0000CC"/>
                </a:solidFill>
                <a:latin typeface="Arial" panose="020B0604020202020204" pitchFamily="34" charset="0"/>
                <a:ea typeface="宋体" panose="02010600030101010101" pitchFamily="2" charset="-122"/>
              </a:rPr>
              <a:t>GROUP BY  DEP, JOB</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sym typeface="+mn-ea"/>
              </a:rPr>
              <a:t>HAVING AVG(SAL)&gt;28000</a:t>
            </a:r>
            <a:endParaRPr lang="en-US" altLang="x-none" sz="2600" b="1" dirty="0">
              <a:solidFill>
                <a:srgbClr val="0000CC"/>
              </a:solidFill>
              <a:latin typeface="Arial" panose="020B0604020202020204" pitchFamily="34" charset="0"/>
              <a:ea typeface="宋体" panose="02010600030101010101" pitchFamily="2" charset="-122"/>
            </a:endParaRPr>
          </a:p>
          <a:p>
            <a:pPr marL="1905" lvl="0" indent="267970" eaLnBrk="1" latinLnBrk="0" hangingPunct="1"/>
            <a:r>
              <a:rPr lang="en-US" altLang="x-none" sz="2600" b="1" dirty="0">
                <a:solidFill>
                  <a:schemeClr val="accent2"/>
                </a:solidFill>
                <a:latin typeface="Arial" panose="020B0604020202020204" pitchFamily="34" charset="0"/>
                <a:ea typeface="宋体" panose="02010600030101010101" pitchFamily="2" charset="-122"/>
              </a:rPr>
              <a:t>ORDER BY  AVG(SAL)  DESC</a:t>
            </a:r>
            <a:endParaRPr lang="en-US" altLang="x-none" sz="2600" b="1" dirty="0">
              <a:solidFill>
                <a:schemeClr val="accent2"/>
              </a:solidFill>
              <a:latin typeface="Arial" panose="020B0604020202020204" pitchFamily="34" charset="0"/>
              <a:ea typeface="宋体" panose="02010600030101010101" pitchFamily="2" charset="-122"/>
            </a:endParaRPr>
          </a:p>
        </p:txBody>
      </p:sp>
      <p:sp>
        <p:nvSpPr>
          <p:cNvPr id="7173" name="文本框 7172"/>
          <p:cNvSpPr txBox="1"/>
          <p:nvPr/>
        </p:nvSpPr>
        <p:spPr>
          <a:xfrm>
            <a:off x="4926965" y="3444240"/>
            <a:ext cx="3705225" cy="2092960"/>
          </a:xfrm>
          <a:prstGeom prst="rect">
            <a:avLst/>
          </a:prstGeom>
          <a:solidFill>
            <a:schemeClr val="bg1">
              <a:alpha val="100000"/>
            </a:schemeClr>
          </a:solidFill>
          <a:ln w="19050" cap="flat" cmpd="sng">
            <a:solidFill>
              <a:srgbClr val="000080"/>
            </a:solidFill>
            <a:prstDash val="solid"/>
            <a:bevel/>
            <a:headEnd type="none" w="med" len="med"/>
            <a:tailEnd type="none" w="med" len="med"/>
          </a:ln>
        </p:spPr>
        <p:txBody>
          <a:bodyPr vert="horz" wrap="square" lIns="179705" tIns="179705" rIns="179705" bIns="179705" anchor="t">
            <a:spAutoFit/>
          </a:bodyPr>
          <a:p>
            <a:pPr lvl="0" algn="l" eaLnBrk="1" hangingPunct="1">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lvl="0" algn="l" eaLnBrk="1" hangingPunct="1">
              <a:lnSpc>
                <a:spcPct val="110000"/>
              </a:lnSpc>
              <a:spcBef>
                <a:spcPct val="300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lvl="0" algn="l" eaLnBrk="1" hangingPunct="1">
              <a:lnSpc>
                <a:spcPct val="110000"/>
              </a:lnSpc>
            </a:pPr>
            <a:r>
              <a:rPr lang="zh-CN" altLang="en-US" dirty="0">
                <a:solidFill>
                  <a:srgbClr val="FF0000"/>
                </a:solidFill>
                <a:latin typeface="Arial" panose="020B0604020202020204" pitchFamily="34" charset="0"/>
                <a:sym typeface="+mn-ea"/>
              </a:rPr>
              <a:t>RED</a:t>
            </a:r>
            <a:r>
              <a:rPr lang="zh-CN" altLang="en-US" dirty="0">
                <a:solidFill>
                  <a:srgbClr val="0000CC"/>
                </a:solidFill>
                <a:latin typeface="Arial" panose="020B0604020202020204" pitchFamily="34" charset="0"/>
                <a:sym typeface="+mn-ea"/>
              </a:rPr>
              <a:t>    </a:t>
            </a:r>
            <a:r>
              <a:rPr lang="zh-CN" altLang="en-US" dirty="0">
                <a:solidFill>
                  <a:srgbClr val="FF0000"/>
                </a:solidFill>
                <a:latin typeface="Arial" panose="020B0604020202020204" pitchFamily="34" charset="0"/>
                <a:sym typeface="+mn-ea"/>
              </a:rPr>
              <a:t>S          30500</a:t>
            </a:r>
            <a:endParaRPr lang="zh-CN" altLang="en-US" dirty="0">
              <a:solidFill>
                <a:srgbClr val="FF0000"/>
              </a:solidFill>
              <a:latin typeface="Arial" panose="020B0604020202020204" pitchFamily="34" charset="0"/>
              <a:sym typeface="+mn-ea"/>
            </a:endParaRPr>
          </a:p>
          <a:p>
            <a:pPr lvl="0" algn="l" eaLnBrk="1" hangingPunct="1">
              <a:lnSpc>
                <a:spcPct val="110000"/>
              </a:lnSpc>
            </a:pPr>
            <a:r>
              <a:rPr lang="zh-CN" altLang="en-US" dirty="0">
                <a:solidFill>
                  <a:srgbClr val="0000CC"/>
                </a:solidFill>
                <a:latin typeface="Arial" panose="020B0604020202020204" pitchFamily="34" charset="0"/>
                <a:sym typeface="+mn-ea"/>
              </a:rPr>
              <a:t>BLU    S          30000</a:t>
            </a:r>
            <a:endParaRPr lang="zh-CN" altLang="en-US" dirty="0">
              <a:latin typeface="Times New Roman" panose="02020603050405020304" pitchFamily="2" charset="0"/>
              <a:ea typeface="宋体" panose="02010600030101010101" pitchFamily="2" charset="-122"/>
            </a:endParaRPr>
          </a:p>
        </p:txBody>
      </p:sp>
      <p:sp>
        <p:nvSpPr>
          <p:cNvPr id="3" name="圆角右箭头 2"/>
          <p:cNvSpPr/>
          <p:nvPr/>
        </p:nvSpPr>
        <p:spPr>
          <a:xfrm>
            <a:off x="4382770" y="1832610"/>
            <a:ext cx="621030" cy="2528570"/>
          </a:xfrm>
          <a:prstGeom prst="bentArrow">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4956175" y="5648960"/>
            <a:ext cx="3648075" cy="460375"/>
          </a:xfrm>
          <a:prstGeom prst="rect">
            <a:avLst/>
          </a:prstGeom>
          <a:noFill/>
        </p:spPr>
        <p:txBody>
          <a:bodyPr wrap="square" rtlCol="0">
            <a:spAutoFit/>
          </a:bodyPr>
          <a:p>
            <a:pPr algn="ctr"/>
            <a:r>
              <a:rPr lang="zh-CN" altLang="en-US"/>
              <a:t>查询结果</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15362" name="内容占位符 2"/>
          <p:cNvSpPr>
            <a:spLocks noGrp="1"/>
          </p:cNvSpPr>
          <p:nvPr>
            <p:ph idx="4294967295"/>
          </p:nvPr>
        </p:nvSpPr>
        <p:spPr/>
        <p:txBody>
          <a:bodyPr wrap="square" anchor="t"/>
          <a:p>
            <a:pPr eaLnBrk="1" hangingPunct="1"/>
            <a:r>
              <a:rPr lang="zh-CN" altLang="en-US" dirty="0"/>
              <a:t>字符大对象字符串，</a:t>
            </a:r>
            <a:r>
              <a:rPr lang="en-US" altLang="x-none" dirty="0"/>
              <a:t>CLOB(n[K|M|G])</a:t>
            </a:r>
            <a:endParaRPr lang="en-US" altLang="x-none" dirty="0"/>
          </a:p>
          <a:p>
            <a:pPr lvl="1" eaLnBrk="1" hangingPunct="1"/>
            <a:r>
              <a:rPr lang="zh-CN" altLang="en-US" dirty="0"/>
              <a:t>字符大对象的长度可变的字符串，最长可以达到</a:t>
            </a:r>
            <a:r>
              <a:rPr lang="en-US" altLang="x-none" dirty="0"/>
              <a:t>2,147,483,647</a:t>
            </a:r>
            <a:r>
              <a:rPr lang="zh-CN" altLang="en-US" dirty="0"/>
              <a:t>字节</a:t>
            </a:r>
            <a:endParaRPr lang="en-US" altLang="x-none" dirty="0"/>
          </a:p>
          <a:p>
            <a:pPr lvl="1" eaLnBrk="1" hangingPunct="1"/>
            <a:r>
              <a:rPr lang="zh-CN" altLang="en-US" dirty="0"/>
              <a:t>只要指定了</a:t>
            </a:r>
            <a:r>
              <a:rPr lang="en-US" altLang="x-none" dirty="0"/>
              <a:t>n</a:t>
            </a:r>
            <a:r>
              <a:rPr lang="zh-CN" altLang="en-US" dirty="0"/>
              <a:t>，那么</a:t>
            </a:r>
            <a:r>
              <a:rPr lang="en-US" altLang="x-none" dirty="0"/>
              <a:t>n</a:t>
            </a:r>
            <a:r>
              <a:rPr lang="zh-CN" altLang="en-US" dirty="0"/>
              <a:t>的值就是最大长度</a:t>
            </a:r>
            <a:endParaRPr lang="en-US" altLang="x-none" dirty="0"/>
          </a:p>
          <a:p>
            <a:pPr lvl="1" eaLnBrk="1" hangingPunct="1"/>
            <a:r>
              <a:rPr lang="zh-CN" altLang="en-US" dirty="0"/>
              <a:t>如果指定了</a:t>
            </a:r>
            <a:r>
              <a:rPr lang="en-US" altLang="x-none" dirty="0"/>
              <a:t>nK</a:t>
            </a:r>
            <a:r>
              <a:rPr lang="zh-CN" altLang="en-US" dirty="0"/>
              <a:t>，那么最大长度就是</a:t>
            </a:r>
            <a:r>
              <a:rPr lang="en-US" altLang="x-none" dirty="0"/>
              <a:t>n*1024</a:t>
            </a:r>
            <a:r>
              <a:rPr lang="zh-CN" altLang="en-US" dirty="0"/>
              <a:t>（</a:t>
            </a:r>
            <a:r>
              <a:rPr lang="en-US" altLang="x-none" dirty="0"/>
              <a:t>n</a:t>
            </a:r>
            <a:r>
              <a:rPr lang="zh-CN" altLang="en-US" dirty="0"/>
              <a:t>的最大值为</a:t>
            </a:r>
            <a:r>
              <a:rPr lang="en-US" altLang="x-none" dirty="0"/>
              <a:t>2,097,152</a:t>
            </a:r>
            <a:r>
              <a:rPr lang="zh-CN" altLang="en-US" dirty="0"/>
              <a:t>）</a:t>
            </a:r>
            <a:endParaRPr lang="en-US" altLang="x-none" dirty="0"/>
          </a:p>
          <a:p>
            <a:pPr lvl="1" eaLnBrk="1" hangingPunct="1"/>
            <a:r>
              <a:rPr lang="zh-CN" altLang="en-US" dirty="0"/>
              <a:t>如果指定了</a:t>
            </a:r>
            <a:r>
              <a:rPr lang="en-US" altLang="x-none" dirty="0"/>
              <a:t>nM</a:t>
            </a:r>
            <a:r>
              <a:rPr lang="zh-CN" altLang="en-US" dirty="0"/>
              <a:t>，那么最大长度就是</a:t>
            </a:r>
            <a:r>
              <a:rPr lang="en-US" altLang="x-none" dirty="0"/>
              <a:t>n*1,048,576</a:t>
            </a:r>
            <a:r>
              <a:rPr lang="zh-CN" altLang="en-US" dirty="0"/>
              <a:t>（</a:t>
            </a:r>
            <a:r>
              <a:rPr lang="en-US" altLang="x-none" dirty="0"/>
              <a:t>n</a:t>
            </a:r>
            <a:r>
              <a:rPr lang="zh-CN" altLang="en-US" dirty="0"/>
              <a:t>的最大值为</a:t>
            </a:r>
            <a:r>
              <a:rPr lang="en-US" altLang="x-none" dirty="0"/>
              <a:t>2048</a:t>
            </a:r>
            <a:r>
              <a:rPr lang="zh-CN" altLang="en-US" dirty="0"/>
              <a:t>）</a:t>
            </a:r>
            <a:endParaRPr lang="en-US" altLang="x-none" dirty="0"/>
          </a:p>
          <a:p>
            <a:pPr lvl="1" eaLnBrk="1" hangingPunct="1"/>
            <a:r>
              <a:rPr lang="zh-CN" altLang="en-US" dirty="0"/>
              <a:t>如果指定了</a:t>
            </a:r>
            <a:r>
              <a:rPr lang="en-US" altLang="x-none" dirty="0"/>
              <a:t>nG</a:t>
            </a:r>
            <a:r>
              <a:rPr lang="zh-CN" altLang="en-US" dirty="0"/>
              <a:t>，那么最大长度就是</a:t>
            </a:r>
            <a:r>
              <a:rPr lang="en-US" altLang="x-none" dirty="0"/>
              <a:t>n*1,073,741,824</a:t>
            </a:r>
            <a:r>
              <a:rPr lang="zh-CN" altLang="en-US" dirty="0"/>
              <a:t>（</a:t>
            </a:r>
            <a:r>
              <a:rPr lang="en-US" altLang="x-none" dirty="0"/>
              <a:t>n</a:t>
            </a:r>
            <a:r>
              <a:rPr lang="zh-CN" altLang="en-US" dirty="0"/>
              <a:t>的最大值为</a:t>
            </a:r>
            <a:r>
              <a:rPr lang="en-US" altLang="x-none" dirty="0"/>
              <a:t>2</a:t>
            </a:r>
            <a:r>
              <a:rPr lang="zh-CN" altLang="en-US" dirty="0"/>
              <a:t>）</a:t>
            </a:r>
            <a:endParaRPr lang="en-US" altLang="x-none" dirty="0"/>
          </a:p>
          <a:p>
            <a:pPr lvl="1" eaLnBrk="1" hangingPunct="1"/>
            <a:r>
              <a:rPr lang="en-US" altLang="x-none" dirty="0"/>
              <a:t>CLOB</a:t>
            </a:r>
            <a:r>
              <a:rPr lang="zh-CN" altLang="en-US" dirty="0"/>
              <a:t>用与存储基于大单字节字符集字符的数据或基于混合（与多字节字符集）字符的数据</a:t>
            </a:r>
            <a:endParaRPr lang="zh-CN" altLang="en-US" dirty="0"/>
          </a:p>
        </p:txBody>
      </p:sp>
      <p:sp>
        <p:nvSpPr>
          <p:cNvPr id="1536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434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547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7523"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7524" name="Rectangle 3"/>
          <p:cNvSpPr/>
          <p:nvPr/>
        </p:nvSpPr>
        <p:spPr>
          <a:xfrm>
            <a:off x="381000" y="838200"/>
            <a:ext cx="8458200" cy="1219200"/>
          </a:xfrm>
          <a:prstGeom prst="rect">
            <a:avLst/>
          </a:prstGeom>
          <a:noFill/>
          <a:ln w="9525">
            <a:noFill/>
          </a:ln>
        </p:spPr>
        <p:txBody>
          <a:bodyPr anchor="t"/>
          <a:p>
            <a:pPr marL="1428750" indent="-142875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3.60</a:t>
            </a:r>
            <a:r>
              <a:rPr lang="zh-CN" altLang="en-US"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宋体" panose="02010600030101010101" pitchFamily="2" charset="-122"/>
                <a:ea typeface="宋体" panose="02010600030101010101" pitchFamily="2" charset="-122"/>
              </a:rPr>
              <a:t>给出选修人数超过</a:t>
            </a:r>
            <a:r>
              <a:rPr lang="en-US" altLang="x-none" sz="2800" dirty="0">
                <a:solidFill>
                  <a:schemeClr val="tx2"/>
                </a:solidFill>
                <a:latin typeface="Times New Roman" panose="02020603050405020304" pitchFamily="2" charset="0"/>
                <a:ea typeface="宋体" panose="02010600030101010101" pitchFamily="2" charset="-122"/>
                <a:cs typeface="Times New Roman" panose="02020603050405020304" pitchFamily="2" charset="0"/>
              </a:rPr>
              <a:t>5</a:t>
            </a:r>
            <a:r>
              <a:rPr lang="zh-CN" altLang="en-US" sz="2800" dirty="0">
                <a:solidFill>
                  <a:schemeClr val="tx2"/>
                </a:solidFill>
                <a:latin typeface="宋体" panose="02010600030101010101" pitchFamily="2" charset="-122"/>
                <a:ea typeface="宋体" panose="02010600030101010101" pitchFamily="2" charset="-122"/>
              </a:rPr>
              <a:t>个的课程的课程号及其选修人数</a:t>
            </a:r>
            <a:endParaRPr lang="zh-CN" altLang="en-US" sz="2800" dirty="0">
              <a:solidFill>
                <a:schemeClr val="tx2"/>
              </a:solidFill>
              <a:latin typeface="Arial" panose="020B0604020202020204" pitchFamily="34" charset="0"/>
              <a:ea typeface="宋体" panose="02010600030101010101" pitchFamily="2" charset="-122"/>
            </a:endParaRPr>
          </a:p>
        </p:txBody>
      </p:sp>
      <p:sp>
        <p:nvSpPr>
          <p:cNvPr id="105478" name="Rectangle 4"/>
          <p:cNvSpPr/>
          <p:nvPr/>
        </p:nvSpPr>
        <p:spPr>
          <a:xfrm>
            <a:off x="381000" y="2438400"/>
            <a:ext cx="8458200" cy="3124200"/>
          </a:xfrm>
          <a:prstGeom prst="rect">
            <a:avLst/>
          </a:prstGeom>
          <a:noFill/>
          <a:ln w="9525">
            <a:noFill/>
          </a:ln>
        </p:spPr>
        <p:txBody>
          <a:bodyPr anchor="t"/>
          <a:p>
            <a:pPr marL="1143000" lvl="2" indent="-228600" algn="l" eaLnBrk="1" hangingPunct="1">
              <a:lnSpc>
                <a:spcPct val="12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SELECT       cno,  COUNT(sno)</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GROUP BY  cno</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HAVING       COUNT( * )  &gt;  5</a:t>
            </a:r>
            <a:endParaRPr lang="en-US" altLang="x-none"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8"/>
                                        </p:tgtEl>
                                        <p:attrNameLst>
                                          <p:attrName>style.visibility</p:attrName>
                                        </p:attrNameLst>
                                      </p:cBhvr>
                                      <p:to>
                                        <p:strVal val="visible"/>
                                      </p:to>
                                    </p:set>
                                    <p:anim calcmode="lin" valueType="num">
                                      <p:cBhvr additive="base">
                                        <p:cTn id="7" dur="500" fill="hold"/>
                                        <p:tgtEl>
                                          <p:spTgt spid="105478"/>
                                        </p:tgtEl>
                                        <p:attrNameLst>
                                          <p:attrName>ppt_x</p:attrName>
                                        </p:attrNameLst>
                                      </p:cBhvr>
                                      <p:tavLst>
                                        <p:tav tm="0">
                                          <p:val>
                                            <p:strVal val="#ppt_x"/>
                                          </p:val>
                                        </p:tav>
                                        <p:tav tm="100000">
                                          <p:val>
                                            <p:strVal val="#ppt_x"/>
                                          </p:val>
                                        </p:tav>
                                      </p:tavLst>
                                    </p:anim>
                                    <p:anim calcmode="lin" valueType="num">
                                      <p:cBhvr additive="base">
                                        <p:cTn id="8" dur="500" fill="hold"/>
                                        <p:tgtEl>
                                          <p:spTgt spid="105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64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8547" name="Rectangle 2"/>
          <p:cNvSpPr>
            <a:spLocks noGrp="1"/>
          </p:cNvSpPr>
          <p:nvPr>
            <p:ph type="title"/>
          </p:nvPr>
        </p:nvSpPr>
        <p:spPr/>
        <p:txBody>
          <a:bodyPr wrap="square" anchor="ctr"/>
          <a:p>
            <a:pPr eaLnBrk="1" hangingPunct="1"/>
            <a:r>
              <a:rPr lang="en-US" altLang="x-none" dirty="0"/>
              <a:t>(3) </a:t>
            </a:r>
            <a:r>
              <a:rPr lang="zh-CN" altLang="en-US" dirty="0"/>
              <a:t>分类功能</a:t>
            </a:r>
            <a:endParaRPr lang="zh-CN" altLang="en-US" dirty="0"/>
          </a:p>
        </p:txBody>
      </p:sp>
      <p:sp>
        <p:nvSpPr>
          <p:cNvPr id="106501" name="Rectangle 5"/>
          <p:cNvSpPr/>
          <p:nvPr/>
        </p:nvSpPr>
        <p:spPr>
          <a:xfrm>
            <a:off x="381000" y="1066800"/>
            <a:ext cx="8458200" cy="1143000"/>
          </a:xfrm>
          <a:prstGeom prst="rect">
            <a:avLst/>
          </a:prstGeom>
          <a:noFill/>
          <a:ln w="9525">
            <a:noFill/>
          </a:ln>
        </p:spPr>
        <p:txBody>
          <a:bodyPr anchor="t"/>
          <a:p>
            <a:pPr marL="1428750" indent="-1428750">
              <a:lnSpc>
                <a:spcPct val="110000"/>
              </a:lnSpc>
              <a:spcBef>
                <a:spcPct val="20000"/>
              </a:spcBef>
              <a:buFont typeface="Wingdings" panose="05000000000000000000" pitchFamily="2" charset="2"/>
              <a:buNone/>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3.61</a:t>
            </a:r>
            <a:r>
              <a:rPr lang="zh-CN" altLang="en-US"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宋体" panose="02010600030101010101" pitchFamily="2" charset="-122"/>
                <a:ea typeface="宋体" panose="02010600030101010101" pitchFamily="2" charset="-122"/>
              </a:rPr>
              <a:t>按总平均值降序给出所有课程均及格但不包括</a:t>
            </a:r>
            <a:r>
              <a:rPr lang="en-US" altLang="x-none" sz="2800" dirty="0">
                <a:solidFill>
                  <a:schemeClr val="tx2"/>
                </a:solidFill>
                <a:latin typeface="宋体" panose="02010600030101010101" pitchFamily="2" charset="-122"/>
                <a:ea typeface="宋体" panose="02010600030101010101" pitchFamily="2" charset="-122"/>
              </a:rPr>
              <a:t>C</a:t>
            </a:r>
            <a:r>
              <a:rPr lang="en-US" altLang="x-none" sz="2800" baseline="-30000" dirty="0">
                <a:solidFill>
                  <a:schemeClr val="tx2"/>
                </a:solidFill>
                <a:latin typeface="宋体" panose="02010600030101010101" pitchFamily="2" charset="-122"/>
                <a:ea typeface="宋体" panose="02010600030101010101" pitchFamily="2" charset="-122"/>
              </a:rPr>
              <a:t>8</a:t>
            </a:r>
            <a:r>
              <a:rPr lang="zh-CN" altLang="en-US" sz="2800" dirty="0">
                <a:solidFill>
                  <a:schemeClr val="tx2"/>
                </a:solidFill>
                <a:latin typeface="宋体" panose="02010600030101010101" pitchFamily="2" charset="-122"/>
                <a:ea typeface="宋体" panose="02010600030101010101" pitchFamily="2" charset="-122"/>
              </a:rPr>
              <a:t>的所有学生总平均成绩</a:t>
            </a:r>
            <a:endParaRPr lang="zh-CN" altLang="en-US" sz="2800" dirty="0">
              <a:solidFill>
                <a:schemeClr val="tx2"/>
              </a:solidFill>
              <a:latin typeface="宋体" panose="02010600030101010101" pitchFamily="2" charset="-122"/>
              <a:ea typeface="宋体" panose="02010600030101010101" pitchFamily="2" charset="-122"/>
            </a:endParaRPr>
          </a:p>
        </p:txBody>
      </p:sp>
      <p:sp>
        <p:nvSpPr>
          <p:cNvPr id="106502" name="Rectangle 6"/>
          <p:cNvSpPr/>
          <p:nvPr/>
        </p:nvSpPr>
        <p:spPr>
          <a:xfrm>
            <a:off x="0" y="2362200"/>
            <a:ext cx="9144000" cy="3505200"/>
          </a:xfrm>
          <a:prstGeom prst="rect">
            <a:avLst/>
          </a:prstGeom>
          <a:noFill/>
          <a:ln w="9525">
            <a:noFill/>
          </a:ln>
        </p:spPr>
        <p:txBody>
          <a:bodyPr anchor="t"/>
          <a:p>
            <a:pPr marL="1600200" lvl="3" indent="-228600" algn="just"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SELECT           sno</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AVG</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G </a:t>
            </a: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600200" lvl="3" indent="-228600" algn="just"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FROM               SC</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600200" lvl="3" indent="-228600" algn="just"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WHERE            cno</a:t>
            </a:r>
            <a:r>
              <a:rPr lang="en-US" altLang="x-none" sz="2800" baseline="30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  </a:t>
            </a:r>
            <a:r>
              <a:rPr lang="en-US" altLang="x-none" sz="2800" dirty="0">
                <a:solidFill>
                  <a:schemeClr val="accent2"/>
                </a:solidFill>
                <a:latin typeface="Arial" panose="020B0604020202020204" pitchFamily="34" charset="0"/>
                <a:ea typeface="宋体" panose="02010600030101010101" pitchFamily="2" charset="-122"/>
              </a:rPr>
              <a:t>&lt;&gt;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C</a:t>
            </a:r>
            <a:r>
              <a:rPr lang="en-US" altLang="x-none" sz="2800" baseline="-30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8</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600200" lvl="3" indent="-228600" algn="just"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GROUP BY      sno</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600200" lvl="3" indent="-228600" algn="just"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HAVING           MIN</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G ) &gt;= 60</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600200" lvl="3" indent="-228600" algn="l" eaLnBrk="1" hangingPunct="1">
              <a:lnSpc>
                <a:spcPct val="120000"/>
              </a:lnSpc>
              <a:spcBef>
                <a:spcPct val="10000"/>
              </a:spcBef>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ORDER BY      AVG</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G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DESC</a:t>
            </a:r>
            <a:r>
              <a:rPr lang="en-US" altLang="x-none" sz="2800" dirty="0">
                <a:solidFill>
                  <a:schemeClr val="accent2"/>
                </a:solidFill>
                <a:latin typeface="Arial" panose="020B0604020202020204" pitchFamily="34" charset="0"/>
                <a:ea typeface="宋体" panose="02010600030101010101" pitchFamily="2" charset="-122"/>
              </a:rPr>
              <a:t> </a:t>
            </a:r>
            <a:endParaRPr lang="en-US" altLang="x-none"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ppt_x"/>
                                          </p:val>
                                        </p:tav>
                                        <p:tav tm="100000">
                                          <p:val>
                                            <p:strVal val="#ppt_x"/>
                                          </p:val>
                                        </p:tav>
                                      </p:tavLst>
                                    </p:anim>
                                    <p:anim calcmode="lin" valueType="num">
                                      <p:cBhvr additive="base">
                                        <p:cTn id="8" dur="500" fill="hold"/>
                                        <p:tgtEl>
                                          <p:spTgt spid="106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75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7524" name="Rectangle 2"/>
          <p:cNvSpPr/>
          <p:nvPr/>
        </p:nvSpPr>
        <p:spPr>
          <a:xfrm>
            <a:off x="381000" y="3848100"/>
            <a:ext cx="8458200" cy="1600200"/>
          </a:xfrm>
          <a:prstGeom prst="rect">
            <a:avLst/>
          </a:prstGeom>
          <a:noFill/>
          <a:ln w="9525">
            <a:noFill/>
          </a:ln>
        </p:spPr>
        <p:txBody>
          <a:bodyPr anchor="t"/>
          <a:p>
            <a:pPr marL="1143000" lvl="2"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pid,  SUM( qty )  AS  total</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Orders</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pid</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09572" name="Rectangle 3"/>
          <p:cNvSpPr/>
          <p:nvPr/>
        </p:nvSpPr>
        <p:spPr>
          <a:xfrm>
            <a:off x="0" y="69215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09573"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09574" name="Rectangle 5"/>
          <p:cNvSpPr>
            <a:spLocks noGrp="1"/>
          </p:cNvSpPr>
          <p:nvPr>
            <p:ph type="body"/>
          </p:nvPr>
        </p:nvSpPr>
        <p:spPr>
          <a:xfrm>
            <a:off x="533400" y="762000"/>
            <a:ext cx="8458200" cy="1981200"/>
          </a:xfrm>
        </p:spPr>
        <p:txBody>
          <a:bodyPr wrap="square" anchor="t"/>
          <a:p>
            <a:pPr eaLnBrk="1" hangingPunct="1">
              <a:lnSpc>
                <a:spcPct val="100000"/>
              </a:lnSpc>
              <a:spcBef>
                <a:spcPct val="10000"/>
              </a:spcBef>
              <a:buNone/>
            </a:pPr>
            <a:r>
              <a:rPr lang="en-US" altLang="x-none" sz="2800" dirty="0">
                <a:solidFill>
                  <a:srgbClr val="FF0000"/>
                </a:solidFill>
              </a:rPr>
              <a:t>Customers</a:t>
            </a:r>
            <a:r>
              <a:rPr lang="en-US" altLang="x-none" sz="2800" dirty="0"/>
              <a:t> (cid, cname, city, discnt)</a:t>
            </a:r>
            <a:endParaRPr lang="en-US" altLang="x-none" sz="2800" dirty="0"/>
          </a:p>
          <a:p>
            <a:pPr eaLnBrk="1" hangingPunct="1">
              <a:lnSpc>
                <a:spcPct val="100000"/>
              </a:lnSpc>
              <a:spcBef>
                <a:spcPct val="10000"/>
              </a:spcBef>
              <a:buNone/>
            </a:pPr>
            <a:r>
              <a:rPr lang="en-US" altLang="x-none" sz="2800" dirty="0">
                <a:solidFill>
                  <a:srgbClr val="FF0000"/>
                </a:solidFill>
              </a:rPr>
              <a:t>Agents</a:t>
            </a:r>
            <a:r>
              <a:rPr lang="en-US" altLang="x-none" sz="2800" dirty="0"/>
              <a:t> (aid, aname, city, percent)</a:t>
            </a:r>
            <a:endParaRPr lang="en-US" altLang="x-none" sz="2800" dirty="0"/>
          </a:p>
          <a:p>
            <a:pPr eaLnBrk="1" hangingPunct="1">
              <a:lnSpc>
                <a:spcPct val="100000"/>
              </a:lnSpc>
              <a:spcBef>
                <a:spcPct val="10000"/>
              </a:spcBef>
              <a:buNone/>
            </a:pPr>
            <a:r>
              <a:rPr lang="en-US" altLang="x-none" sz="2800" dirty="0">
                <a:solidFill>
                  <a:srgbClr val="FF0000"/>
                </a:solidFill>
              </a:rPr>
              <a:t>Products</a:t>
            </a:r>
            <a:r>
              <a:rPr lang="en-US" altLang="x-none" sz="2800" dirty="0"/>
              <a:t> (pid, pname, city, quantity, price)</a:t>
            </a:r>
            <a:endParaRPr lang="en-US" altLang="x-none" sz="2800" dirty="0"/>
          </a:p>
          <a:p>
            <a:pPr eaLnBrk="1" hangingPunct="1">
              <a:lnSpc>
                <a:spcPct val="100000"/>
              </a:lnSpc>
              <a:spcBef>
                <a:spcPct val="10000"/>
              </a:spcBef>
              <a:buNone/>
            </a:pPr>
            <a:r>
              <a:rPr lang="en-US" altLang="x-none" sz="2800" dirty="0">
                <a:solidFill>
                  <a:srgbClr val="FF0000"/>
                </a:solidFill>
              </a:rPr>
              <a:t>Orders</a:t>
            </a:r>
            <a:r>
              <a:rPr lang="en-US" altLang="x-none" sz="2800" dirty="0"/>
              <a:t> (ordno, month, cid, aid, pid, qty, dollars)</a:t>
            </a:r>
            <a:endParaRPr lang="en-US" altLang="x-none" sz="2800" dirty="0"/>
          </a:p>
        </p:txBody>
      </p:sp>
      <p:sp>
        <p:nvSpPr>
          <p:cNvPr id="109575" name="Rectangle 6"/>
          <p:cNvSpPr/>
          <p:nvPr/>
        </p:nvSpPr>
        <p:spPr>
          <a:xfrm>
            <a:off x="381000" y="2781300"/>
            <a:ext cx="8458200" cy="990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7】</a:t>
            </a:r>
            <a:r>
              <a:rPr lang="zh-CN" altLang="en-US" dirty="0">
                <a:solidFill>
                  <a:schemeClr val="tx2"/>
                </a:solidFill>
                <a:latin typeface="Arial" panose="020B0604020202020204" pitchFamily="34" charset="0"/>
                <a:ea typeface="宋体" panose="02010600030101010101" pitchFamily="2" charset="-122"/>
              </a:rPr>
              <a:t>查询每一种被订购过的商品的销售总数量</a:t>
            </a:r>
            <a:r>
              <a:rPr lang="zh-CN" altLang="en-US" dirty="0">
                <a:solidFill>
                  <a:schemeClr val="accent2"/>
                </a:solidFill>
                <a:latin typeface="Arial" panose="020B0604020202020204" pitchFamily="34" charset="0"/>
                <a:ea typeface="宋体" panose="02010600030101010101" pitchFamily="2" charset="-122"/>
              </a:rPr>
              <a:t>（结果给出商品的编号及其被订购的总数量）</a:t>
            </a:r>
            <a:endParaRPr lang="zh-CN" altLang="en-US" dirty="0">
              <a:solidFill>
                <a:schemeClr val="accent2"/>
              </a:solidFill>
              <a:latin typeface="Arial" panose="020B0604020202020204" pitchFamily="34" charset="0"/>
              <a:ea typeface="宋体" panose="02010600030101010101" pitchFamily="2" charset="-122"/>
            </a:endParaRPr>
          </a:p>
        </p:txBody>
      </p:sp>
      <p:sp>
        <p:nvSpPr>
          <p:cNvPr id="107529" name="Rectangle 7"/>
          <p:cNvSpPr/>
          <p:nvPr/>
        </p:nvSpPr>
        <p:spPr>
          <a:xfrm>
            <a:off x="381000" y="5448300"/>
            <a:ext cx="8458200" cy="990600"/>
          </a:xfrm>
          <a:prstGeom prst="rect">
            <a:avLst/>
          </a:prstGeom>
          <a:solidFill>
            <a:srgbClr val="EAEAEA"/>
          </a:solid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rgbClr val="FF0000"/>
                </a:solidFill>
                <a:latin typeface="Arial" panose="020B0604020202020204" pitchFamily="34" charset="0"/>
                <a:ea typeface="宋体" panose="02010600030101010101" pitchFamily="2" charset="-122"/>
              </a:rPr>
              <a:t>思考</a:t>
            </a:r>
            <a:r>
              <a:rPr lang="en-US" altLang="x-none" dirty="0">
                <a:solidFill>
                  <a:schemeClr val="tx2"/>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查询每一种商品的销售总数量（包括从没有被订购过的商品）？</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9"/>
                                        </p:tgtEl>
                                        <p:attrNameLst>
                                          <p:attrName>style.visibility</p:attrName>
                                        </p:attrNameLst>
                                      </p:cBhvr>
                                      <p:to>
                                        <p:strVal val="visible"/>
                                      </p:to>
                                    </p:set>
                                    <p:anim calcmode="lin" valueType="num">
                                      <p:cBhvr additive="base">
                                        <p:cTn id="13" dur="500" fill="hold"/>
                                        <p:tgtEl>
                                          <p:spTgt spid="107529"/>
                                        </p:tgtEl>
                                        <p:attrNameLst>
                                          <p:attrName>ppt_x</p:attrName>
                                        </p:attrNameLst>
                                      </p:cBhvr>
                                      <p:tavLst>
                                        <p:tav tm="0">
                                          <p:val>
                                            <p:strVal val="#ppt_x"/>
                                          </p:val>
                                        </p:tav>
                                        <p:tav tm="100000">
                                          <p:val>
                                            <p:strVal val="#ppt_x"/>
                                          </p:val>
                                        </p:tav>
                                      </p:tavLst>
                                    </p:anim>
                                    <p:anim calcmode="lin" valueType="num">
                                      <p:cBhvr additive="base">
                                        <p:cTn id="14"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9"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854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8548" name="Rectangle 2"/>
          <p:cNvSpPr/>
          <p:nvPr/>
        </p:nvSpPr>
        <p:spPr>
          <a:xfrm>
            <a:off x="381000" y="3657600"/>
            <a:ext cx="8458200" cy="1447800"/>
          </a:xfrm>
          <a:prstGeom prst="rect">
            <a:avLst/>
          </a:prstGeom>
          <a:noFill/>
          <a:ln w="9525">
            <a:noFill/>
          </a:ln>
        </p:spPr>
        <p:txBody>
          <a:bodyPr anchor="t"/>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aid,  pid,  SUM(qty)  AS  total</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Orders</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aid, pid</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11620"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11621"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11622" name="Rectangle 5"/>
          <p:cNvSpPr>
            <a:spLocks noGrp="1"/>
          </p:cNvSpPr>
          <p:nvPr>
            <p:ph type="body"/>
          </p:nvPr>
        </p:nvSpPr>
        <p:spPr>
          <a:xfrm>
            <a:off x="533400" y="762000"/>
            <a:ext cx="8458200" cy="1981200"/>
          </a:xfrm>
        </p:spPr>
        <p:txBody>
          <a:bodyPr wrap="square" anchor="t"/>
          <a:p>
            <a:pPr eaLnBrk="1" hangingPunct="1">
              <a:lnSpc>
                <a:spcPct val="100000"/>
              </a:lnSpc>
              <a:spcBef>
                <a:spcPct val="10000"/>
              </a:spcBef>
              <a:buNone/>
            </a:pPr>
            <a:r>
              <a:rPr lang="en-US" altLang="x-none" sz="2800" dirty="0">
                <a:solidFill>
                  <a:srgbClr val="FF0000"/>
                </a:solidFill>
              </a:rPr>
              <a:t>Customers</a:t>
            </a:r>
            <a:r>
              <a:rPr lang="en-US" altLang="x-none" sz="2800" dirty="0"/>
              <a:t> (cid, cname, city, discnt)</a:t>
            </a:r>
            <a:endParaRPr lang="en-US" altLang="x-none" sz="2800" dirty="0"/>
          </a:p>
          <a:p>
            <a:pPr eaLnBrk="1" hangingPunct="1">
              <a:lnSpc>
                <a:spcPct val="100000"/>
              </a:lnSpc>
              <a:spcBef>
                <a:spcPct val="10000"/>
              </a:spcBef>
              <a:buNone/>
            </a:pPr>
            <a:r>
              <a:rPr lang="en-US" altLang="x-none" sz="2800" dirty="0">
                <a:solidFill>
                  <a:srgbClr val="FF0000"/>
                </a:solidFill>
              </a:rPr>
              <a:t>Agents</a:t>
            </a:r>
            <a:r>
              <a:rPr lang="en-US" altLang="x-none" sz="2800" dirty="0"/>
              <a:t> (aid, aname, city, percent)</a:t>
            </a:r>
            <a:endParaRPr lang="en-US" altLang="x-none" sz="2800" dirty="0"/>
          </a:p>
          <a:p>
            <a:pPr eaLnBrk="1" hangingPunct="1">
              <a:lnSpc>
                <a:spcPct val="100000"/>
              </a:lnSpc>
              <a:spcBef>
                <a:spcPct val="10000"/>
              </a:spcBef>
              <a:buNone/>
            </a:pPr>
            <a:r>
              <a:rPr lang="en-US" altLang="x-none" sz="2800" dirty="0">
                <a:solidFill>
                  <a:srgbClr val="FF0000"/>
                </a:solidFill>
              </a:rPr>
              <a:t>Products</a:t>
            </a:r>
            <a:r>
              <a:rPr lang="en-US" altLang="x-none" sz="2800" dirty="0"/>
              <a:t> (pid, pname, city, quantity, price)</a:t>
            </a:r>
            <a:endParaRPr lang="en-US" altLang="x-none" sz="2800" dirty="0"/>
          </a:p>
          <a:p>
            <a:pPr eaLnBrk="1" hangingPunct="1">
              <a:lnSpc>
                <a:spcPct val="100000"/>
              </a:lnSpc>
              <a:spcBef>
                <a:spcPct val="10000"/>
              </a:spcBef>
              <a:buNone/>
            </a:pPr>
            <a:r>
              <a:rPr lang="en-US" altLang="x-none" sz="2800" dirty="0">
                <a:solidFill>
                  <a:srgbClr val="FF0000"/>
                </a:solidFill>
              </a:rPr>
              <a:t>Orders</a:t>
            </a:r>
            <a:r>
              <a:rPr lang="en-US" altLang="x-none" sz="2800" dirty="0"/>
              <a:t> (ordno, month, cid, aid, pid, qty, dollars)</a:t>
            </a:r>
            <a:endParaRPr lang="en-US" altLang="x-none" sz="2800" dirty="0"/>
          </a:p>
        </p:txBody>
      </p:sp>
      <p:sp>
        <p:nvSpPr>
          <p:cNvPr id="111623" name="Rectangle 6"/>
          <p:cNvSpPr/>
          <p:nvPr/>
        </p:nvSpPr>
        <p:spPr>
          <a:xfrm>
            <a:off x="381000" y="30480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8】</a:t>
            </a:r>
            <a:r>
              <a:rPr lang="zh-CN" altLang="en-US" dirty="0">
                <a:solidFill>
                  <a:schemeClr val="tx2"/>
                </a:solidFill>
                <a:latin typeface="Arial" panose="020B0604020202020204" pitchFamily="34" charset="0"/>
                <a:ea typeface="宋体" panose="02010600030101010101" pitchFamily="2" charset="-122"/>
              </a:rPr>
              <a:t>查询每一个供应商在每一种商品上的销售总数量</a:t>
            </a:r>
            <a:endParaRPr lang="zh-CN" altLang="en-US" dirty="0">
              <a:solidFill>
                <a:schemeClr val="tx2"/>
              </a:solidFill>
              <a:latin typeface="Arial" panose="020B0604020202020204" pitchFamily="34" charset="0"/>
              <a:ea typeface="宋体" panose="02010600030101010101" pitchFamily="2" charset="-122"/>
            </a:endParaRPr>
          </a:p>
        </p:txBody>
      </p:sp>
      <p:sp>
        <p:nvSpPr>
          <p:cNvPr id="108553" name="Rectangle 7"/>
          <p:cNvSpPr/>
          <p:nvPr/>
        </p:nvSpPr>
        <p:spPr>
          <a:xfrm>
            <a:off x="381000" y="5105400"/>
            <a:ext cx="8458200" cy="457200"/>
          </a:xfrm>
          <a:prstGeom prst="rect">
            <a:avLst/>
          </a:prstGeom>
          <a:noFill/>
          <a:ln w="9525">
            <a:noFill/>
          </a:ln>
        </p:spPr>
        <p:txBody>
          <a:bodyPr anchor="t"/>
          <a:p>
            <a:pPr marL="1143000" lvl="2" indent="-228600" algn="l" eaLnBrk="1" hangingPunct="1">
              <a:spcBef>
                <a:spcPct val="2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ORDER BY   aid, pid</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108554" name="AutoShape 8"/>
          <p:cNvSpPr/>
          <p:nvPr/>
        </p:nvSpPr>
        <p:spPr>
          <a:xfrm>
            <a:off x="3457575" y="5705475"/>
            <a:ext cx="5654675" cy="1116013"/>
          </a:xfrm>
          <a:prstGeom prst="wedgeRoundRectCallout">
            <a:avLst>
              <a:gd name="adj1" fmla="val -37556"/>
              <a:gd name="adj2" fmla="val -61273"/>
              <a:gd name="adj3" fmla="val 16667"/>
            </a:avLst>
          </a:prstGeom>
          <a:solidFill>
            <a:srgbClr val="EAEAEA"/>
          </a:solidFill>
          <a:ln w="9525" cap="flat" cmpd="sng">
            <a:solidFill>
              <a:schemeClr val="tx1"/>
            </a:solidFill>
            <a:prstDash val="solid"/>
            <a:miter/>
            <a:headEnd type="none" w="med" len="med"/>
            <a:tailEnd type="none" w="med" len="med"/>
          </a:ln>
        </p:spPr>
        <p:txBody>
          <a:bodyPr wrap="square" anchor="t">
            <a:spAutoFit/>
          </a:bodyPr>
          <a:p>
            <a:pPr>
              <a:spcBef>
                <a:spcPct val="50000"/>
              </a:spcBef>
            </a:pPr>
            <a:r>
              <a:rPr lang="zh-CN" altLang="en-US" sz="2000" dirty="0">
                <a:latin typeface="Times New Roman" panose="02020603050405020304" pitchFamily="2" charset="0"/>
                <a:ea typeface="宋体" panose="02010600030101010101" pitchFamily="2" charset="-122"/>
              </a:rPr>
              <a:t>这里的</a:t>
            </a:r>
            <a:r>
              <a:rPr lang="en-US" altLang="zh-CN" sz="2000" dirty="0">
                <a:latin typeface="Times New Roman" panose="02020603050405020304" pitchFamily="2" charset="0"/>
                <a:ea typeface="宋体" panose="02010600030101010101" pitchFamily="2" charset="-122"/>
              </a:rPr>
              <a:t>order by</a:t>
            </a:r>
            <a:r>
              <a:rPr lang="zh-CN" altLang="zh-CN" sz="2000" dirty="0">
                <a:latin typeface="Times New Roman" panose="02020603050405020304" pitchFamily="2" charset="0"/>
                <a:ea typeface="宋体" panose="02010600030101010101" pitchFamily="2" charset="-122"/>
              </a:rPr>
              <a:t>是多余的</a:t>
            </a:r>
            <a:r>
              <a:rPr lang="zh-CN" altLang="en-US" sz="2000" dirty="0">
                <a:latin typeface="Times New Roman" panose="02020603050405020304" pitchFamily="2" charset="0"/>
                <a:ea typeface="宋体" panose="02010600030101010101" pitchFamily="2" charset="-122"/>
              </a:rPr>
              <a:t>！在执行分组统计查询时，</a:t>
            </a:r>
            <a:r>
              <a:rPr lang="en-US" altLang="zh-CN" sz="2000" dirty="0">
                <a:latin typeface="Times New Roman" panose="02020603050405020304" pitchFamily="2" charset="0"/>
                <a:ea typeface="宋体" panose="02010600030101010101" pitchFamily="2" charset="-122"/>
              </a:rPr>
              <a:t>DBMS</a:t>
            </a:r>
            <a:r>
              <a:rPr lang="zh-CN" altLang="en-US" sz="2000" dirty="0">
                <a:latin typeface="Times New Roman" panose="02020603050405020304" pitchFamily="2" charset="0"/>
                <a:ea typeface="宋体" panose="02010600030101010101" pitchFamily="2" charset="-122"/>
              </a:rPr>
              <a:t>为了提高执行效率，将自动对分组进行排序（按照分组属性值的升序）</a:t>
            </a:r>
            <a:endParaRPr lang="zh-CN" altLang="en-US" sz="20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 calcmode="lin" valueType="num">
                                      <p:cBhvr additive="base">
                                        <p:cTn id="7" dur="500" fill="hold"/>
                                        <p:tgtEl>
                                          <p:spTgt spid="108548"/>
                                        </p:tgtEl>
                                        <p:attrNameLst>
                                          <p:attrName>ppt_x</p:attrName>
                                        </p:attrNameLst>
                                      </p:cBhvr>
                                      <p:tavLst>
                                        <p:tav tm="0">
                                          <p:val>
                                            <p:strVal val="#ppt_x"/>
                                          </p:val>
                                        </p:tav>
                                        <p:tav tm="100000">
                                          <p:val>
                                            <p:strVal val="#ppt_x"/>
                                          </p:val>
                                        </p:tav>
                                      </p:tavLst>
                                    </p:anim>
                                    <p:anim calcmode="lin" valueType="num">
                                      <p:cBhvr additive="base">
                                        <p:cTn id="8"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53"/>
                                        </p:tgtEl>
                                        <p:attrNameLst>
                                          <p:attrName>style.visibility</p:attrName>
                                        </p:attrNameLst>
                                      </p:cBhvr>
                                      <p:to>
                                        <p:strVal val="visible"/>
                                      </p:to>
                                    </p:set>
                                    <p:anim calcmode="lin" valueType="num">
                                      <p:cBhvr additive="base">
                                        <p:cTn id="13" dur="500" fill="hold"/>
                                        <p:tgtEl>
                                          <p:spTgt spid="108553"/>
                                        </p:tgtEl>
                                        <p:attrNameLst>
                                          <p:attrName>ppt_x</p:attrName>
                                        </p:attrNameLst>
                                      </p:cBhvr>
                                      <p:tavLst>
                                        <p:tav tm="0">
                                          <p:val>
                                            <p:strVal val="#ppt_x"/>
                                          </p:val>
                                        </p:tav>
                                        <p:tav tm="100000">
                                          <p:val>
                                            <p:strVal val="#ppt_x"/>
                                          </p:val>
                                        </p:tav>
                                      </p:tavLst>
                                    </p:anim>
                                    <p:anim calcmode="lin" valueType="num">
                                      <p:cBhvr additive="base">
                                        <p:cTn id="14" dur="5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08554"/>
                                        </p:tgtEl>
                                        <p:attrNameLst>
                                          <p:attrName>style.visibility</p:attrName>
                                        </p:attrNameLst>
                                      </p:cBhvr>
                                      <p:to>
                                        <p:strVal val="visible"/>
                                      </p:to>
                                    </p:set>
                                    <p:animEffect transition="in" filter="blinds(vertical)">
                                      <p:cBhvr>
                                        <p:cTn id="19" dur="500"/>
                                        <p:tgtEl>
                                          <p:spTgt spid="108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53" grpId="0"/>
      <p:bldP spid="108554"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957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9572" name="Rectangle 2"/>
          <p:cNvSpPr/>
          <p:nvPr/>
        </p:nvSpPr>
        <p:spPr>
          <a:xfrm>
            <a:off x="0" y="4013200"/>
            <a:ext cx="9144000" cy="2209800"/>
          </a:xfrm>
          <a:prstGeom prst="rect">
            <a:avLst/>
          </a:prstGeom>
          <a:noFill/>
          <a:ln w="9525">
            <a:noFill/>
          </a:ln>
        </p:spPr>
        <p:txBody>
          <a:bodyPr anchor="t"/>
          <a:p>
            <a:pPr marL="1143000" lvl="2" indent="-228600" algn="l" eaLnBrk="1" hangingPunct="1">
              <a:spcBef>
                <a:spcPct val="2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SELECT       a.aid, a.aname, p.pid, p.pname, sum(qty)</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FROM           Agents a, Products p, Orders o</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WHERE        a.aid=o.aid and p.pid=o.pid and</a:t>
            </a:r>
            <a:endParaRPr lang="en-US" altLang="x-none" dirty="0">
              <a:solidFill>
                <a:schemeClr val="accent2"/>
              </a:solidFill>
              <a:latin typeface="Arial" panose="020B0604020202020204" pitchFamily="34" charset="0"/>
              <a:ea typeface="宋体" panose="02010600030101010101" pitchFamily="2" charset="-122"/>
            </a:endParaRPr>
          </a:p>
          <a:p>
            <a:pPr marL="2057400" lvl="4" indent="-228600" algn="l" eaLnBrk="1" hangingPunct="1">
              <a:spcBef>
                <a:spcPct val="2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(o.cid = ‘c002’ OR o.cid = ‘c003’)</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GROUP BY   a.aid, a.aname, p.pid, p.pname</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112644"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12645"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12646" name="Rectangle 5"/>
          <p:cNvSpPr>
            <a:spLocks noGrp="1"/>
          </p:cNvSpPr>
          <p:nvPr>
            <p:ph type="body"/>
          </p:nvPr>
        </p:nvSpPr>
        <p:spPr>
          <a:xfrm>
            <a:off x="533400" y="762000"/>
            <a:ext cx="8458200" cy="1981200"/>
          </a:xfrm>
        </p:spPr>
        <p:txBody>
          <a:bodyPr wrap="square" anchor="t"/>
          <a:p>
            <a:pPr eaLnBrk="1" hangingPunct="1">
              <a:lnSpc>
                <a:spcPct val="100000"/>
              </a:lnSpc>
              <a:spcBef>
                <a:spcPct val="10000"/>
              </a:spcBef>
              <a:buNone/>
            </a:pPr>
            <a:r>
              <a:rPr lang="en-US" altLang="x-none" sz="2800" dirty="0">
                <a:solidFill>
                  <a:srgbClr val="FF0000"/>
                </a:solidFill>
              </a:rPr>
              <a:t>Customers</a:t>
            </a:r>
            <a:r>
              <a:rPr lang="en-US" altLang="x-none" sz="2800" dirty="0"/>
              <a:t> (cid, cname, city, discnt)</a:t>
            </a:r>
            <a:endParaRPr lang="en-US" altLang="x-none" sz="2800" dirty="0"/>
          </a:p>
          <a:p>
            <a:pPr eaLnBrk="1" hangingPunct="1">
              <a:lnSpc>
                <a:spcPct val="100000"/>
              </a:lnSpc>
              <a:spcBef>
                <a:spcPct val="10000"/>
              </a:spcBef>
              <a:buNone/>
            </a:pPr>
            <a:r>
              <a:rPr lang="en-US" altLang="x-none" sz="2800" dirty="0">
                <a:solidFill>
                  <a:srgbClr val="FF0000"/>
                </a:solidFill>
              </a:rPr>
              <a:t>Agents</a:t>
            </a:r>
            <a:r>
              <a:rPr lang="en-US" altLang="x-none" sz="2800" dirty="0"/>
              <a:t> (aid, aname, city, percent)</a:t>
            </a:r>
            <a:endParaRPr lang="en-US" altLang="x-none" sz="2800" dirty="0"/>
          </a:p>
          <a:p>
            <a:pPr eaLnBrk="1" hangingPunct="1">
              <a:lnSpc>
                <a:spcPct val="100000"/>
              </a:lnSpc>
              <a:spcBef>
                <a:spcPct val="10000"/>
              </a:spcBef>
              <a:buNone/>
            </a:pPr>
            <a:r>
              <a:rPr lang="en-US" altLang="x-none" sz="2800" dirty="0">
                <a:solidFill>
                  <a:srgbClr val="FF0000"/>
                </a:solidFill>
              </a:rPr>
              <a:t>Products</a:t>
            </a:r>
            <a:r>
              <a:rPr lang="en-US" altLang="x-none" sz="2800" dirty="0"/>
              <a:t> (pid, pname, city, quantity, price)</a:t>
            </a:r>
            <a:endParaRPr lang="en-US" altLang="x-none" sz="2800" dirty="0"/>
          </a:p>
          <a:p>
            <a:pPr eaLnBrk="1" hangingPunct="1">
              <a:lnSpc>
                <a:spcPct val="100000"/>
              </a:lnSpc>
              <a:spcBef>
                <a:spcPct val="10000"/>
              </a:spcBef>
              <a:buNone/>
            </a:pPr>
            <a:r>
              <a:rPr lang="en-US" altLang="x-none" sz="2800" dirty="0">
                <a:solidFill>
                  <a:srgbClr val="FF0000"/>
                </a:solidFill>
              </a:rPr>
              <a:t>Orders</a:t>
            </a:r>
            <a:r>
              <a:rPr lang="en-US" altLang="x-none" sz="2800" dirty="0"/>
              <a:t> (ordno, month, cid, aid, pid, qty, dollars)</a:t>
            </a:r>
            <a:endParaRPr lang="en-US" altLang="x-none" sz="2800" dirty="0"/>
          </a:p>
        </p:txBody>
      </p:sp>
      <p:sp>
        <p:nvSpPr>
          <p:cNvPr id="112647" name="Rectangle 6"/>
          <p:cNvSpPr/>
          <p:nvPr/>
        </p:nvSpPr>
        <p:spPr>
          <a:xfrm>
            <a:off x="304800" y="2708275"/>
            <a:ext cx="8610600" cy="1295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9】</a:t>
            </a:r>
            <a:r>
              <a:rPr lang="zh-CN" altLang="en-US" dirty="0">
                <a:solidFill>
                  <a:schemeClr val="tx2"/>
                </a:solidFill>
                <a:latin typeface="Arial" panose="020B0604020202020204" pitchFamily="34" charset="0"/>
                <a:ea typeface="宋体" panose="02010600030101010101" pitchFamily="2" charset="-122"/>
              </a:rPr>
              <a:t>查询每一个供应商在每一种商品上为‘</a:t>
            </a:r>
            <a:r>
              <a:rPr lang="en-US" altLang="x-none" dirty="0">
                <a:solidFill>
                  <a:schemeClr val="tx2"/>
                </a:solidFill>
                <a:latin typeface="Arial" panose="020B0604020202020204" pitchFamily="34" charset="0"/>
                <a:ea typeface="宋体" panose="02010600030101010101" pitchFamily="2" charset="-122"/>
              </a:rPr>
              <a:t>c002’</a:t>
            </a:r>
            <a:r>
              <a:rPr lang="zh-CN" altLang="en-US" dirty="0">
                <a:solidFill>
                  <a:schemeClr val="tx2"/>
                </a:solidFill>
                <a:latin typeface="Arial" panose="020B0604020202020204" pitchFamily="34" charset="0"/>
                <a:ea typeface="宋体" panose="02010600030101010101" pitchFamily="2" charset="-122"/>
              </a:rPr>
              <a:t>和‘</a:t>
            </a:r>
            <a:r>
              <a:rPr lang="en-US" altLang="x-none" dirty="0">
                <a:solidFill>
                  <a:schemeClr val="tx2"/>
                </a:solidFill>
                <a:latin typeface="Arial" panose="020B0604020202020204" pitchFamily="34" charset="0"/>
                <a:ea typeface="宋体" panose="02010600030101010101" pitchFamily="2" charset="-122"/>
              </a:rPr>
              <a:t>c003’</a:t>
            </a:r>
            <a:r>
              <a:rPr lang="zh-CN" altLang="en-US" dirty="0">
                <a:solidFill>
                  <a:schemeClr val="tx2"/>
                </a:solidFill>
                <a:latin typeface="Arial" panose="020B0604020202020204" pitchFamily="34" charset="0"/>
                <a:ea typeface="宋体" panose="02010600030101010101" pitchFamily="2" charset="-122"/>
              </a:rPr>
              <a:t>两位客户订购的总数量（</a:t>
            </a:r>
            <a:r>
              <a:rPr lang="zh-CN" altLang="en-US" dirty="0">
                <a:solidFill>
                  <a:schemeClr val="accent2"/>
                </a:solidFill>
                <a:latin typeface="Arial" panose="020B0604020202020204" pitchFamily="34" charset="0"/>
                <a:ea typeface="宋体" panose="02010600030101010101" pitchFamily="2" charset="-122"/>
              </a:rPr>
              <a:t>结果给出供应商的编号和名称、商品的编号和名称以及销售总数量</a:t>
            </a:r>
            <a:r>
              <a:rPr lang="zh-CN" altLang="en-US" dirty="0">
                <a:solidFill>
                  <a:schemeClr val="tx2"/>
                </a:solidFill>
                <a:latin typeface="Arial" panose="020B0604020202020204" pitchFamily="34" charset="0"/>
                <a:ea typeface="宋体" panose="02010600030101010101" pitchFamily="2" charset="-122"/>
              </a:rPr>
              <a:t>）</a:t>
            </a:r>
            <a:endParaRPr lang="zh-CN" altLang="en-US" dirty="0">
              <a:solidFill>
                <a:schemeClr val="tx2"/>
              </a:solidFill>
              <a:latin typeface="Arial" panose="020B0604020202020204" pitchFamily="34" charset="0"/>
              <a:ea typeface="宋体" panose="02010600030101010101" pitchFamily="2" charset="-122"/>
            </a:endParaRPr>
          </a:p>
        </p:txBody>
      </p:sp>
      <p:sp>
        <p:nvSpPr>
          <p:cNvPr id="109577" name="Line 7"/>
          <p:cNvSpPr/>
          <p:nvPr/>
        </p:nvSpPr>
        <p:spPr>
          <a:xfrm>
            <a:off x="2819400" y="4394200"/>
            <a:ext cx="4419600" cy="0"/>
          </a:xfrm>
          <a:prstGeom prst="line">
            <a:avLst/>
          </a:prstGeom>
          <a:ln w="381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09578" name="Line 8"/>
          <p:cNvSpPr/>
          <p:nvPr/>
        </p:nvSpPr>
        <p:spPr>
          <a:xfrm>
            <a:off x="2819400" y="6146800"/>
            <a:ext cx="4419600" cy="0"/>
          </a:xfrm>
          <a:prstGeom prst="line">
            <a:avLst/>
          </a:prstGeom>
          <a:ln w="381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2" name="文本框 1"/>
          <p:cNvSpPr txBox="1"/>
          <p:nvPr/>
        </p:nvSpPr>
        <p:spPr>
          <a:xfrm>
            <a:off x="401638" y="6365875"/>
            <a:ext cx="7923212" cy="457200"/>
          </a:xfrm>
          <a:prstGeom prst="rect">
            <a:avLst/>
          </a:prstGeom>
          <a:solidFill>
            <a:schemeClr val="bg1"/>
          </a:solidFill>
          <a:ln w="25400" cap="flat" cmpd="sng">
            <a:solidFill>
              <a:srgbClr val="FF0000"/>
            </a:solidFill>
            <a:prstDash val="sysDot"/>
            <a:round/>
            <a:headEnd type="none" w="med" len="med"/>
            <a:tailEnd type="none" w="med" len="med"/>
          </a:ln>
        </p:spPr>
        <p:txBody>
          <a:bodyPr wrap="square" anchor="t">
            <a:spAutoFit/>
          </a:bodyPr>
          <a:p>
            <a:r>
              <a:rPr lang="zh-CN" altLang="en-US">
                <a:latin typeface="Times New Roman" panose="02020603050405020304" pitchFamily="2" charset="0"/>
                <a:ea typeface="宋体" panose="02010600030101010101" pitchFamily="2" charset="-122"/>
              </a:rPr>
              <a:t>在分组统计查询中，目标属性必须包含所有的分组属性！</a:t>
            </a:r>
            <a:endParaRPr lang="zh-CN" altLang="en-US">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109578"/>
                                        </p:tgtEl>
                                        <p:attrNameLst>
                                          <p:attrName>style.visibility</p:attrName>
                                        </p:attrNameLst>
                                      </p:cBhvr>
                                      <p:to>
                                        <p:strVal val="visible"/>
                                      </p:to>
                                    </p:set>
                                    <p:anim calcmode="lin" valueType="num">
                                      <p:cBhvr>
                                        <p:cTn id="13" dur="500" fill="hold"/>
                                        <p:tgtEl>
                                          <p:spTgt spid="109578"/>
                                        </p:tgtEl>
                                        <p:attrNameLst>
                                          <p:attrName>ppt_x</p:attrName>
                                        </p:attrNameLst>
                                      </p:cBhvr>
                                      <p:tavLst>
                                        <p:tav tm="0">
                                          <p:val>
                                            <p:strVal val="#ppt_x-#ppt_w/2"/>
                                          </p:val>
                                        </p:tav>
                                        <p:tav tm="100000">
                                          <p:val>
                                            <p:strVal val="#ppt_x"/>
                                          </p:val>
                                        </p:tav>
                                      </p:tavLst>
                                    </p:anim>
                                    <p:anim calcmode="lin" valueType="num">
                                      <p:cBhvr>
                                        <p:cTn id="14" dur="500" fill="hold"/>
                                        <p:tgtEl>
                                          <p:spTgt spid="109578"/>
                                        </p:tgtEl>
                                        <p:attrNameLst>
                                          <p:attrName>ppt_y</p:attrName>
                                        </p:attrNameLst>
                                      </p:cBhvr>
                                      <p:tavLst>
                                        <p:tav tm="0">
                                          <p:val>
                                            <p:strVal val="#ppt_y"/>
                                          </p:val>
                                        </p:tav>
                                        <p:tav tm="100000">
                                          <p:val>
                                            <p:strVal val="#ppt_y"/>
                                          </p:val>
                                        </p:tav>
                                      </p:tavLst>
                                    </p:anim>
                                    <p:anim calcmode="lin" valueType="num">
                                      <p:cBhvr>
                                        <p:cTn id="15" dur="500" fill="hold"/>
                                        <p:tgtEl>
                                          <p:spTgt spid="109578"/>
                                        </p:tgtEl>
                                        <p:attrNameLst>
                                          <p:attrName>ppt_w</p:attrName>
                                        </p:attrNameLst>
                                      </p:cBhvr>
                                      <p:tavLst>
                                        <p:tav tm="0">
                                          <p:val>
                                            <p:fltVal val="0.000000"/>
                                          </p:val>
                                        </p:tav>
                                        <p:tav tm="100000">
                                          <p:val>
                                            <p:strVal val="#ppt_w"/>
                                          </p:val>
                                        </p:tav>
                                      </p:tavLst>
                                    </p:anim>
                                    <p:anim calcmode="lin" valueType="num">
                                      <p:cBhvr>
                                        <p:cTn id="16" dur="500" fill="hold"/>
                                        <p:tgtEl>
                                          <p:spTgt spid="10957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nodeType="clickEffect">
                                  <p:stCondLst>
                                    <p:cond delay="0"/>
                                  </p:stCondLst>
                                  <p:childTnLst>
                                    <p:set>
                                      <p:cBhvr>
                                        <p:cTn id="20" dur="1" fill="hold">
                                          <p:stCondLst>
                                            <p:cond delay="0"/>
                                          </p:stCondLst>
                                        </p:cTn>
                                        <p:tgtEl>
                                          <p:spTgt spid="109577"/>
                                        </p:tgtEl>
                                        <p:attrNameLst>
                                          <p:attrName>style.visibility</p:attrName>
                                        </p:attrNameLst>
                                      </p:cBhvr>
                                      <p:to>
                                        <p:strVal val="visible"/>
                                      </p:to>
                                    </p:set>
                                    <p:anim calcmode="lin" valueType="num">
                                      <p:cBhvr>
                                        <p:cTn id="21" dur="500" fill="hold"/>
                                        <p:tgtEl>
                                          <p:spTgt spid="109577"/>
                                        </p:tgtEl>
                                        <p:attrNameLst>
                                          <p:attrName>ppt_x</p:attrName>
                                        </p:attrNameLst>
                                      </p:cBhvr>
                                      <p:tavLst>
                                        <p:tav tm="0">
                                          <p:val>
                                            <p:strVal val="#ppt_x-#ppt_w/2"/>
                                          </p:val>
                                        </p:tav>
                                        <p:tav tm="100000">
                                          <p:val>
                                            <p:strVal val="#ppt_x"/>
                                          </p:val>
                                        </p:tav>
                                      </p:tavLst>
                                    </p:anim>
                                    <p:anim calcmode="lin" valueType="num">
                                      <p:cBhvr>
                                        <p:cTn id="22" dur="500" fill="hold"/>
                                        <p:tgtEl>
                                          <p:spTgt spid="109577"/>
                                        </p:tgtEl>
                                        <p:attrNameLst>
                                          <p:attrName>ppt_y</p:attrName>
                                        </p:attrNameLst>
                                      </p:cBhvr>
                                      <p:tavLst>
                                        <p:tav tm="0">
                                          <p:val>
                                            <p:strVal val="#ppt_y"/>
                                          </p:val>
                                        </p:tav>
                                        <p:tav tm="100000">
                                          <p:val>
                                            <p:strVal val="#ppt_y"/>
                                          </p:val>
                                        </p:tav>
                                      </p:tavLst>
                                    </p:anim>
                                    <p:anim calcmode="lin" valueType="num">
                                      <p:cBhvr>
                                        <p:cTn id="23" dur="500" fill="hold"/>
                                        <p:tgtEl>
                                          <p:spTgt spid="109577"/>
                                        </p:tgtEl>
                                        <p:attrNameLst>
                                          <p:attrName>ppt_w</p:attrName>
                                        </p:attrNameLst>
                                      </p:cBhvr>
                                      <p:tavLst>
                                        <p:tav tm="0">
                                          <p:val>
                                            <p:fltVal val="0.000000"/>
                                          </p:val>
                                        </p:tav>
                                        <p:tav tm="100000">
                                          <p:val>
                                            <p:strVal val="#ppt_w"/>
                                          </p:val>
                                        </p:tav>
                                      </p:tavLst>
                                    </p:anim>
                                    <p:anim calcmode="lin" valueType="num">
                                      <p:cBhvr>
                                        <p:cTn id="24" dur="500" fill="hold"/>
                                        <p:tgtEl>
                                          <p:spTgt spid="10957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05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0596" name="Rectangle 2"/>
          <p:cNvSpPr/>
          <p:nvPr/>
        </p:nvSpPr>
        <p:spPr>
          <a:xfrm>
            <a:off x="0" y="4221163"/>
            <a:ext cx="9144000" cy="2636837"/>
          </a:xfrm>
          <a:prstGeom prst="rect">
            <a:avLst/>
          </a:prstGeom>
          <a:solidFill>
            <a:schemeClr val="bg1"/>
          </a:solidFill>
          <a:ln w="9525">
            <a:noFill/>
          </a:ln>
        </p:spPr>
        <p:txBody>
          <a:bodyPr anchor="t"/>
          <a:p>
            <a:pPr marL="2057400" lvl="4"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pid,  aid,  sum(qty)</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Orders</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pid,  aid</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HAVING         sum(qty)  &gt;  1000</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13668"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13669"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13670" name="Rectangle 5"/>
          <p:cNvSpPr>
            <a:spLocks noGrp="1"/>
          </p:cNvSpPr>
          <p:nvPr>
            <p:ph type="body"/>
          </p:nvPr>
        </p:nvSpPr>
        <p:spPr>
          <a:xfrm>
            <a:off x="533400" y="762000"/>
            <a:ext cx="8458200" cy="1981200"/>
          </a:xfrm>
        </p:spPr>
        <p:txBody>
          <a:bodyPr wrap="square" anchor="t"/>
          <a:p>
            <a:pPr eaLnBrk="1" hangingPunct="1">
              <a:lnSpc>
                <a:spcPct val="100000"/>
              </a:lnSpc>
              <a:spcBef>
                <a:spcPct val="10000"/>
              </a:spcBef>
              <a:buNone/>
            </a:pPr>
            <a:r>
              <a:rPr lang="en-US" altLang="x-none" sz="2800" dirty="0">
                <a:solidFill>
                  <a:srgbClr val="FF0000"/>
                </a:solidFill>
              </a:rPr>
              <a:t>Customers</a:t>
            </a:r>
            <a:r>
              <a:rPr lang="en-US" altLang="x-none" sz="2800" dirty="0"/>
              <a:t> (cid, cname, city, discnt)</a:t>
            </a:r>
            <a:endParaRPr lang="en-US" altLang="x-none" sz="2800" dirty="0"/>
          </a:p>
          <a:p>
            <a:pPr eaLnBrk="1" hangingPunct="1">
              <a:lnSpc>
                <a:spcPct val="100000"/>
              </a:lnSpc>
              <a:spcBef>
                <a:spcPct val="10000"/>
              </a:spcBef>
              <a:buNone/>
            </a:pPr>
            <a:r>
              <a:rPr lang="en-US" altLang="x-none" sz="2800" dirty="0">
                <a:solidFill>
                  <a:srgbClr val="FF0000"/>
                </a:solidFill>
              </a:rPr>
              <a:t>Agents</a:t>
            </a:r>
            <a:r>
              <a:rPr lang="en-US" altLang="x-none" sz="2800" dirty="0"/>
              <a:t> (aid, aname, city, percent)</a:t>
            </a:r>
            <a:endParaRPr lang="en-US" altLang="x-none" sz="2800" dirty="0"/>
          </a:p>
          <a:p>
            <a:pPr eaLnBrk="1" hangingPunct="1">
              <a:lnSpc>
                <a:spcPct val="100000"/>
              </a:lnSpc>
              <a:spcBef>
                <a:spcPct val="10000"/>
              </a:spcBef>
              <a:buNone/>
            </a:pPr>
            <a:r>
              <a:rPr lang="en-US" altLang="x-none" sz="2800" dirty="0">
                <a:solidFill>
                  <a:srgbClr val="FF0000"/>
                </a:solidFill>
              </a:rPr>
              <a:t>Products</a:t>
            </a:r>
            <a:r>
              <a:rPr lang="en-US" altLang="x-none" sz="2800" dirty="0"/>
              <a:t> (pid, pname, city, quantity, price)</a:t>
            </a:r>
            <a:endParaRPr lang="en-US" altLang="x-none" sz="2800" dirty="0"/>
          </a:p>
          <a:p>
            <a:pPr eaLnBrk="1" hangingPunct="1">
              <a:lnSpc>
                <a:spcPct val="100000"/>
              </a:lnSpc>
              <a:spcBef>
                <a:spcPct val="10000"/>
              </a:spcBef>
              <a:buNone/>
            </a:pPr>
            <a:r>
              <a:rPr lang="en-US" altLang="x-none" sz="2800" dirty="0">
                <a:solidFill>
                  <a:srgbClr val="FF0000"/>
                </a:solidFill>
              </a:rPr>
              <a:t>Orders</a:t>
            </a:r>
            <a:r>
              <a:rPr lang="en-US" altLang="x-none" sz="2800" dirty="0"/>
              <a:t> (ordno, month, cid, aid, pid, qty, dollars)</a:t>
            </a:r>
            <a:endParaRPr lang="en-US" altLang="x-none" sz="2800" dirty="0"/>
          </a:p>
        </p:txBody>
      </p:sp>
      <p:sp>
        <p:nvSpPr>
          <p:cNvPr id="113671" name="Rectangle 6"/>
          <p:cNvSpPr/>
          <p:nvPr/>
        </p:nvSpPr>
        <p:spPr>
          <a:xfrm>
            <a:off x="0" y="2708275"/>
            <a:ext cx="9144000" cy="1600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10】</a:t>
            </a:r>
            <a:r>
              <a:rPr lang="zh-CN" altLang="en-US" sz="2800" dirty="0">
                <a:solidFill>
                  <a:schemeClr val="accent2"/>
                </a:solidFill>
                <a:latin typeface="Arial" panose="020B0604020202020204" pitchFamily="34" charset="0"/>
                <a:ea typeface="宋体" panose="02010600030101010101" pitchFamily="2" charset="-122"/>
              </a:rPr>
              <a:t>统计查询每个供应商在每一种商品上的销售总数量，只返回销售总数超过</a:t>
            </a:r>
            <a:r>
              <a:rPr lang="en-US" altLang="x-none" sz="2800" dirty="0">
                <a:solidFill>
                  <a:schemeClr val="accent2"/>
                </a:solidFill>
                <a:latin typeface="Arial" panose="020B0604020202020204" pitchFamily="34" charset="0"/>
                <a:ea typeface="宋体" panose="02010600030101010101" pitchFamily="2" charset="-122"/>
              </a:rPr>
              <a:t>1000</a:t>
            </a:r>
            <a:r>
              <a:rPr lang="zh-CN" altLang="en-US" sz="2800" dirty="0">
                <a:solidFill>
                  <a:schemeClr val="accent2"/>
                </a:solidFill>
                <a:latin typeface="Arial" panose="020B0604020202020204" pitchFamily="34" charset="0"/>
                <a:ea typeface="宋体" panose="02010600030101010101" pitchFamily="2" charset="-122"/>
              </a:rPr>
              <a:t>的统计结果（商品编号、供应商编号及其销售总数量）</a:t>
            </a:r>
            <a:endParaRPr lang="en-US" altLang="x-none" sz="2800"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ppt_x"/>
                                          </p:val>
                                        </p:tav>
                                        <p:tav tm="100000">
                                          <p:val>
                                            <p:strVal val="#ppt_x"/>
                                          </p:val>
                                        </p:tav>
                                      </p:tavLst>
                                    </p:anim>
                                    <p:anim calcmode="lin" valueType="num">
                                      <p:cBhvr additive="base">
                                        <p:cTn id="8"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161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1620" name="Rectangle 2"/>
          <p:cNvSpPr/>
          <p:nvPr/>
        </p:nvSpPr>
        <p:spPr>
          <a:xfrm>
            <a:off x="0" y="4191000"/>
            <a:ext cx="9144000" cy="2057400"/>
          </a:xfrm>
          <a:prstGeom prst="rect">
            <a:avLst/>
          </a:prstGeom>
          <a:noFill/>
          <a:ln w="9525">
            <a:noFill/>
          </a:ln>
        </p:spPr>
        <p:txBody>
          <a:bodyPr anchor="t"/>
          <a:p>
            <a:pPr marL="1600200" lvl="3"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SELECT       pid</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Orders</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GROUP BY   pid</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HAVING         COUNT( distinct cid )  &gt;=  2</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14692"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14693"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14694" name="Rectangle 5"/>
          <p:cNvSpPr>
            <a:spLocks noGrp="1"/>
          </p:cNvSpPr>
          <p:nvPr>
            <p:ph type="body"/>
          </p:nvPr>
        </p:nvSpPr>
        <p:spPr>
          <a:xfrm>
            <a:off x="533400" y="762000"/>
            <a:ext cx="8458200" cy="1905000"/>
          </a:xfrm>
        </p:spPr>
        <p:txBody>
          <a:bodyPr wrap="square" anchor="t"/>
          <a:p>
            <a:pPr eaLnBrk="1" hangingPunct="1">
              <a:lnSpc>
                <a:spcPct val="100000"/>
              </a:lnSpc>
              <a:spcBef>
                <a:spcPct val="10000"/>
              </a:spcBef>
              <a:buNone/>
            </a:pPr>
            <a:r>
              <a:rPr lang="en-US" altLang="x-none" sz="2800" dirty="0"/>
              <a:t>Customers (cid, cname, city, discnt)</a:t>
            </a:r>
            <a:endParaRPr lang="en-US" altLang="x-none" sz="2800" dirty="0"/>
          </a:p>
          <a:p>
            <a:pPr eaLnBrk="1" hangingPunct="1">
              <a:lnSpc>
                <a:spcPct val="100000"/>
              </a:lnSpc>
              <a:spcBef>
                <a:spcPct val="10000"/>
              </a:spcBef>
              <a:buNone/>
            </a:pPr>
            <a:r>
              <a:rPr lang="en-US" altLang="x-none" sz="2800" dirty="0"/>
              <a:t>Agents (aid, aname, city, percent)</a:t>
            </a:r>
            <a:endParaRPr lang="en-US" altLang="x-none" sz="2800" dirty="0"/>
          </a:p>
          <a:p>
            <a:pPr eaLnBrk="1" hangingPunct="1">
              <a:lnSpc>
                <a:spcPct val="100000"/>
              </a:lnSpc>
              <a:spcBef>
                <a:spcPct val="10000"/>
              </a:spcBef>
              <a:buNone/>
            </a:pPr>
            <a:r>
              <a:rPr lang="en-US" altLang="x-none" sz="2800" dirty="0"/>
              <a:t>Products (pid, pname, city, quantity, price)</a:t>
            </a:r>
            <a:endParaRPr lang="en-US" altLang="x-none" sz="2800" dirty="0"/>
          </a:p>
          <a:p>
            <a:pPr eaLnBrk="1" hangingPunct="1">
              <a:lnSpc>
                <a:spcPct val="100000"/>
              </a:lnSpc>
              <a:spcBef>
                <a:spcPct val="10000"/>
              </a:spcBef>
              <a:buNone/>
            </a:pPr>
            <a:r>
              <a:rPr lang="en-US" altLang="x-none" sz="2800" dirty="0"/>
              <a:t>Orders (ordno, month, cid, aid, pid, qty, dollars)</a:t>
            </a:r>
            <a:endParaRPr lang="en-US" altLang="x-none" sz="2800" dirty="0"/>
          </a:p>
        </p:txBody>
      </p:sp>
      <p:sp>
        <p:nvSpPr>
          <p:cNvPr id="114695" name="Rectangle 6"/>
          <p:cNvSpPr/>
          <p:nvPr/>
        </p:nvSpPr>
        <p:spPr>
          <a:xfrm>
            <a:off x="0" y="2924175"/>
            <a:ext cx="9144000" cy="1066800"/>
          </a:xfrm>
          <a:prstGeom prst="rect">
            <a:avLst/>
          </a:prstGeom>
          <a:noFill/>
          <a:ln w="9525">
            <a:noFill/>
          </a:ln>
        </p:spPr>
        <p:txBody>
          <a:bodyPr anchor="t"/>
          <a:p>
            <a:pPr marL="1529080" indent="-1529080">
              <a:lnSpc>
                <a:spcPct val="110000"/>
              </a:lnSpc>
              <a:spcBef>
                <a:spcPct val="20000"/>
              </a:spcBef>
              <a:buFont typeface="Wingdings" panose="05000000000000000000" pitchFamily="2" charset="2"/>
              <a:buNone/>
            </a:pPr>
            <a:r>
              <a:rPr lang="en-US" altLang="x-none"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11】</a:t>
            </a:r>
            <a:r>
              <a:rPr lang="zh-CN" altLang="en-US" sz="2800" dirty="0">
                <a:solidFill>
                  <a:schemeClr val="accent2"/>
                </a:solidFill>
                <a:latin typeface="Arial" panose="020B0604020202020204" pitchFamily="34" charset="0"/>
                <a:ea typeface="宋体" panose="02010600030101010101" pitchFamily="2" charset="-122"/>
              </a:rPr>
              <a:t>至少被两个客户购买过的商品的编号</a:t>
            </a:r>
            <a:endParaRPr lang="zh-CN" altLang="en-US"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参见前面的</a:t>
            </a:r>
            <a:r>
              <a:rPr lang="zh-CN" altLang="en-US" sz="2800" dirty="0">
                <a:solidFill>
                  <a:srgbClr val="FF0000"/>
                </a:solidFill>
                <a:latin typeface="Arial" panose="020B0604020202020204" pitchFamily="34" charset="0"/>
                <a:ea typeface="宋体" panose="02010600030101010101" pitchFamily="2" charset="-122"/>
                <a:hlinkClick r:id="rId1" action="ppaction://hlinksldjump"/>
              </a:rPr>
              <a:t>例</a:t>
            </a:r>
            <a:r>
              <a:rPr lang="en-US" altLang="x-none" sz="2800" dirty="0">
                <a:solidFill>
                  <a:srgbClr val="FF0000"/>
                </a:solidFill>
                <a:latin typeface="Arial" panose="020B0604020202020204" pitchFamily="34" charset="0"/>
                <a:ea typeface="宋体" panose="02010600030101010101" pitchFamily="2" charset="-122"/>
                <a:hlinkClick r:id="rId1" action="ppaction://hlinksldjump"/>
              </a:rPr>
              <a:t>6</a:t>
            </a:r>
            <a:r>
              <a:rPr lang="zh-CN" altLang="en-US"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ppt_x"/>
                                          </p:val>
                                        </p:tav>
                                        <p:tav tm="100000">
                                          <p:val>
                                            <p:strVal val="#ppt_x"/>
                                          </p:val>
                                        </p:tav>
                                      </p:tavLst>
                                    </p:anim>
                                    <p:anim calcmode="lin" valueType="num">
                                      <p:cBhvr additive="base">
                                        <p:cTn id="8"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264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2644" name="Rectangle 2"/>
          <p:cNvSpPr/>
          <p:nvPr/>
        </p:nvSpPr>
        <p:spPr>
          <a:xfrm>
            <a:off x="0" y="3743325"/>
            <a:ext cx="9144000" cy="2133600"/>
          </a:xfrm>
          <a:prstGeom prst="rect">
            <a:avLst/>
          </a:prstGeom>
          <a:noFill/>
          <a:ln w="9525">
            <a:noFill/>
          </a:ln>
        </p:spPr>
        <p:txBody>
          <a:bodyPr anchor="t"/>
          <a:p>
            <a:pPr marL="1143000" lvl="2" indent="-228600" algn="l" eaLnBrk="1" hangingPunct="1">
              <a:spcBef>
                <a:spcPct val="20000"/>
              </a:spcBef>
              <a:buClr>
                <a:schemeClr val="accent2"/>
              </a:buClr>
              <a:buFont typeface="Wingdings" panose="05000000000000000000" pitchFamily="2" charset="2"/>
              <a:buNone/>
            </a:pPr>
            <a:r>
              <a:rPr lang="en-US" altLang="x-none" sz="2800" dirty="0">
                <a:latin typeface="Arial" panose="020B0604020202020204" pitchFamily="34" charset="0"/>
                <a:ea typeface="宋体" panose="02010600030101010101" pitchFamily="2" charset="-122"/>
                <a:sym typeface="Symbol" panose="05050102010706020507" pitchFamily="2" charset="2"/>
              </a:rPr>
              <a:t>SELECT  avg ( t.x )</a:t>
            </a:r>
            <a:endParaRPr lang="en-US" altLang="x-none" sz="2800" dirty="0">
              <a:latin typeface="Arial" panose="020B0604020202020204" pitchFamily="34" charset="0"/>
              <a:ea typeface="宋体" panose="02010600030101010101" pitchFamily="2" charset="-122"/>
              <a:sym typeface="Symbol" panose="05050102010706020507" pitchFamily="2" charset="2"/>
            </a:endParaRPr>
          </a:p>
          <a:p>
            <a:pPr marL="1143000" lvl="2" indent="-228600" algn="l" eaLnBrk="1" hangingPunct="1">
              <a:spcBef>
                <a:spcPct val="20000"/>
              </a:spcBef>
              <a:buClr>
                <a:schemeClr val="accent2"/>
              </a:buClr>
              <a:buFont typeface="Wingdings" panose="05000000000000000000" pitchFamily="2" charset="2"/>
              <a:buNone/>
            </a:pPr>
            <a:r>
              <a:rPr lang="en-US" altLang="x-none" sz="2800" dirty="0">
                <a:latin typeface="Arial" panose="020B0604020202020204" pitchFamily="34" charset="0"/>
                <a:ea typeface="宋体" panose="02010600030101010101" pitchFamily="2" charset="-122"/>
                <a:sym typeface="Symbol" panose="05050102010706020507" pitchFamily="2" charset="2"/>
              </a:rPr>
              <a:t>FROM     ( </a:t>
            </a:r>
            <a:r>
              <a:rPr lang="en-US" altLang="x-none" sz="2800" dirty="0">
                <a:solidFill>
                  <a:srgbClr val="FF0066"/>
                </a:solidFill>
                <a:latin typeface="Arial" panose="020B0604020202020204" pitchFamily="34" charset="0"/>
                <a:ea typeface="宋体" panose="02010600030101010101" pitchFamily="2" charset="-122"/>
                <a:sym typeface="Symbol" panose="05050102010706020507" pitchFamily="2" charset="2"/>
              </a:rPr>
              <a:t>select  aid, max(dollars)  as  x</a:t>
            </a:r>
            <a:endParaRPr lang="en-US" altLang="x-none" sz="2800"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lgn="l" eaLnBrk="1" hangingPunct="1">
              <a:spcBef>
                <a:spcPct val="20000"/>
              </a:spcBef>
              <a:buClr>
                <a:schemeClr val="accent2"/>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2800"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lgn="l" eaLnBrk="1" hangingPunct="1">
              <a:spcBef>
                <a:spcPct val="20000"/>
              </a:spcBef>
              <a:buClr>
                <a:schemeClr val="accent2"/>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sym typeface="Symbol" panose="05050102010706020507" pitchFamily="2" charset="2"/>
              </a:rPr>
              <a:t>		group by  aid</a:t>
            </a:r>
            <a:r>
              <a:rPr lang="en-US" altLang="x-none" sz="2800" dirty="0">
                <a:latin typeface="Arial" panose="020B0604020202020204" pitchFamily="34" charset="0"/>
                <a:ea typeface="宋体" panose="02010600030101010101" pitchFamily="2" charset="-122"/>
                <a:sym typeface="Symbol" panose="05050102010706020507" pitchFamily="2" charset="2"/>
              </a:rPr>
              <a:t> )   t  ;</a:t>
            </a:r>
            <a:endParaRPr lang="en-US" altLang="x-none" sz="2800" dirty="0">
              <a:latin typeface="Arial" panose="020B0604020202020204" pitchFamily="34" charset="0"/>
              <a:ea typeface="宋体" panose="02010600030101010101" pitchFamily="2" charset="-122"/>
              <a:sym typeface="Symbol" panose="05050102010706020507" pitchFamily="2" charset="2"/>
            </a:endParaRPr>
          </a:p>
        </p:txBody>
      </p:sp>
      <p:sp>
        <p:nvSpPr>
          <p:cNvPr id="115716" name="Rectangle 3"/>
          <p:cNvSpPr/>
          <p:nvPr/>
        </p:nvSpPr>
        <p:spPr>
          <a:xfrm>
            <a:off x="0" y="685800"/>
            <a:ext cx="9144000" cy="20574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15717" name="Rectangle 4"/>
          <p:cNvSpPr>
            <a:spLocks noGrp="1"/>
          </p:cNvSpPr>
          <p:nvPr>
            <p:ph type="title"/>
          </p:nvPr>
        </p:nvSpPr>
        <p:spPr/>
        <p:txBody>
          <a:bodyPr wrap="square" anchor="ctr"/>
          <a:p>
            <a:pPr eaLnBrk="1" hangingPunct="1"/>
            <a:r>
              <a:rPr lang="zh-CN" altLang="en-US"/>
              <a:t>分类统计查询的例子</a:t>
            </a:r>
            <a:endParaRPr lang="zh-CN" altLang="en-US"/>
          </a:p>
        </p:txBody>
      </p:sp>
      <p:sp>
        <p:nvSpPr>
          <p:cNvPr id="115718" name="Rectangle 5"/>
          <p:cNvSpPr>
            <a:spLocks noGrp="1"/>
          </p:cNvSpPr>
          <p:nvPr>
            <p:ph type="body"/>
          </p:nvPr>
        </p:nvSpPr>
        <p:spPr>
          <a:xfrm>
            <a:off x="533400" y="762000"/>
            <a:ext cx="8458200" cy="1905000"/>
          </a:xfrm>
        </p:spPr>
        <p:txBody>
          <a:bodyPr wrap="square" anchor="t"/>
          <a:p>
            <a:pPr eaLnBrk="1" hangingPunct="1">
              <a:lnSpc>
                <a:spcPct val="100000"/>
              </a:lnSpc>
              <a:spcBef>
                <a:spcPct val="10000"/>
              </a:spcBef>
              <a:buNone/>
            </a:pPr>
            <a:r>
              <a:rPr lang="en-US" altLang="x-none" sz="2800" dirty="0">
                <a:solidFill>
                  <a:srgbClr val="FF0000"/>
                </a:solidFill>
              </a:rPr>
              <a:t>Customers</a:t>
            </a:r>
            <a:r>
              <a:rPr lang="en-US" altLang="x-none" sz="2800" dirty="0"/>
              <a:t> (cid, cname, city, discnt)</a:t>
            </a:r>
            <a:endParaRPr lang="en-US" altLang="x-none" sz="2800" dirty="0"/>
          </a:p>
          <a:p>
            <a:pPr eaLnBrk="1" hangingPunct="1">
              <a:lnSpc>
                <a:spcPct val="100000"/>
              </a:lnSpc>
              <a:spcBef>
                <a:spcPct val="10000"/>
              </a:spcBef>
              <a:buNone/>
            </a:pPr>
            <a:r>
              <a:rPr lang="en-US" altLang="x-none" sz="2800" dirty="0">
                <a:solidFill>
                  <a:srgbClr val="FF0000"/>
                </a:solidFill>
              </a:rPr>
              <a:t>Agents</a:t>
            </a:r>
            <a:r>
              <a:rPr lang="en-US" altLang="x-none" sz="2800" dirty="0"/>
              <a:t> (aid, aname, city, percent)</a:t>
            </a:r>
            <a:endParaRPr lang="en-US" altLang="x-none" sz="2800" dirty="0"/>
          </a:p>
          <a:p>
            <a:pPr eaLnBrk="1" hangingPunct="1">
              <a:lnSpc>
                <a:spcPct val="100000"/>
              </a:lnSpc>
              <a:spcBef>
                <a:spcPct val="10000"/>
              </a:spcBef>
              <a:buNone/>
            </a:pPr>
            <a:r>
              <a:rPr lang="en-US" altLang="x-none" sz="2800" dirty="0">
                <a:solidFill>
                  <a:srgbClr val="FF0000"/>
                </a:solidFill>
              </a:rPr>
              <a:t>Products</a:t>
            </a:r>
            <a:r>
              <a:rPr lang="en-US" altLang="x-none" sz="2800" dirty="0"/>
              <a:t> (pid, pname, city, quantity, price)</a:t>
            </a:r>
            <a:endParaRPr lang="en-US" altLang="x-none" sz="2800" dirty="0"/>
          </a:p>
          <a:p>
            <a:pPr eaLnBrk="1" hangingPunct="1">
              <a:lnSpc>
                <a:spcPct val="100000"/>
              </a:lnSpc>
              <a:spcBef>
                <a:spcPct val="10000"/>
              </a:spcBef>
              <a:buNone/>
            </a:pPr>
            <a:r>
              <a:rPr lang="en-US" altLang="x-none" sz="2800" dirty="0">
                <a:solidFill>
                  <a:srgbClr val="FF0000"/>
                </a:solidFill>
              </a:rPr>
              <a:t>Orders</a:t>
            </a:r>
            <a:r>
              <a:rPr lang="en-US" altLang="x-none" sz="2800" dirty="0"/>
              <a:t> (ordno, month, cid, aid, pid, qty, dollars)</a:t>
            </a:r>
            <a:endParaRPr lang="en-US" altLang="x-none" sz="2800" dirty="0"/>
          </a:p>
        </p:txBody>
      </p:sp>
      <p:sp>
        <p:nvSpPr>
          <p:cNvPr id="115719" name="Rectangle 6"/>
          <p:cNvSpPr/>
          <p:nvPr/>
        </p:nvSpPr>
        <p:spPr>
          <a:xfrm>
            <a:off x="0" y="2971800"/>
            <a:ext cx="9144000" cy="609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sz="2800" dirty="0">
                <a:solidFill>
                  <a:schemeClr val="tx2"/>
                </a:solidFill>
                <a:latin typeface="Arial" panose="020B0604020202020204" pitchFamily="34" charset="0"/>
                <a:ea typeface="宋体" panose="02010600030101010101" pitchFamily="2" charset="-122"/>
              </a:rPr>
              <a:t>【</a:t>
            </a: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12】</a:t>
            </a:r>
            <a:r>
              <a:rPr lang="zh-CN" altLang="en-US" sz="2800" dirty="0">
                <a:solidFill>
                  <a:schemeClr val="accent2"/>
                </a:solidFill>
                <a:latin typeface="Arial" panose="020B0604020202020204" pitchFamily="34" charset="0"/>
                <a:ea typeface="宋体" panose="02010600030101010101" pitchFamily="2" charset="-122"/>
              </a:rPr>
              <a:t>每个供应商单笔销售最高金额的平均值</a:t>
            </a:r>
            <a:endParaRPr lang="zh-CN" altLang="en-US" sz="2800" dirty="0">
              <a:solidFill>
                <a:schemeClr val="tx2"/>
              </a:solidFill>
              <a:latin typeface="Arial" panose="020B0604020202020204" pitchFamily="34" charset="0"/>
              <a:ea typeface="宋体" panose="02010600030101010101" pitchFamily="2" charset="-122"/>
            </a:endParaRPr>
          </a:p>
        </p:txBody>
      </p:sp>
      <p:sp>
        <p:nvSpPr>
          <p:cNvPr id="2" name="文本框 1"/>
          <p:cNvSpPr txBox="1"/>
          <p:nvPr/>
        </p:nvSpPr>
        <p:spPr>
          <a:xfrm>
            <a:off x="401638" y="6007100"/>
            <a:ext cx="7923212" cy="823913"/>
          </a:xfrm>
          <a:prstGeom prst="rect">
            <a:avLst/>
          </a:prstGeom>
          <a:solidFill>
            <a:schemeClr val="bg1"/>
          </a:solidFill>
          <a:ln w="25400" cap="flat" cmpd="sng">
            <a:solidFill>
              <a:srgbClr val="FF0000"/>
            </a:solidFill>
            <a:prstDash val="sysDot"/>
            <a:round/>
            <a:headEnd type="none" w="med" len="med"/>
            <a:tailEnd type="none" w="med" len="med"/>
          </a:ln>
        </p:spPr>
        <p:txBody>
          <a:bodyPr wrap="square" anchor="t">
            <a:spAutoFit/>
          </a:bodyPr>
          <a:p>
            <a:r>
              <a:rPr lang="zh-CN" altLang="en-US">
                <a:latin typeface="Times New Roman" panose="02020603050405020304" pitchFamily="2" charset="0"/>
                <a:ea typeface="宋体" panose="02010600030101010101" pitchFamily="2" charset="-122"/>
              </a:rPr>
              <a:t>在有些</a:t>
            </a:r>
            <a:r>
              <a:rPr lang="en-US" altLang="zh-CN">
                <a:latin typeface="Times New Roman" panose="02020603050405020304" pitchFamily="2" charset="0"/>
                <a:ea typeface="宋体" panose="02010600030101010101" pitchFamily="2" charset="-122"/>
              </a:rPr>
              <a:t>DBMS</a:t>
            </a:r>
            <a:r>
              <a:rPr lang="zh-CN" altLang="en-US">
                <a:latin typeface="Times New Roman" panose="02020603050405020304" pitchFamily="2" charset="0"/>
                <a:ea typeface="宋体" panose="02010600030101010101" pitchFamily="2" charset="-122"/>
              </a:rPr>
              <a:t>中，允许在</a:t>
            </a:r>
            <a:r>
              <a:rPr lang="en-US" altLang="zh-CN">
                <a:latin typeface="Times New Roman" panose="02020603050405020304" pitchFamily="2" charset="0"/>
                <a:ea typeface="宋体" panose="02010600030101010101" pitchFamily="2" charset="-122"/>
              </a:rPr>
              <a:t>FROM</a:t>
            </a:r>
            <a:r>
              <a:rPr lang="zh-CN" altLang="en-US">
                <a:latin typeface="Times New Roman" panose="02020603050405020304" pitchFamily="2" charset="0"/>
                <a:ea typeface="宋体" panose="02010600030101010101" pitchFamily="2" charset="-122"/>
              </a:rPr>
              <a:t>子句中嵌入子查询，但这不是必须的功能！</a:t>
            </a:r>
            <a:endParaRPr lang="zh-CN" altLang="en-US">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2"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366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6739"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116740" name="Rectangle 3"/>
          <p:cNvSpPr>
            <a:spLocks noGrp="1"/>
          </p:cNvSpPr>
          <p:nvPr>
            <p:ph type="body"/>
          </p:nvPr>
        </p:nvSpPr>
        <p:spPr/>
        <p:txBody>
          <a:bodyPr wrap="square" anchor="t"/>
          <a:p>
            <a:pPr lvl="2" eaLnBrk="1" hangingPunct="1">
              <a:buNone/>
            </a:pPr>
            <a:endParaRPr lang="en-US" altLang="x-none" dirty="0"/>
          </a:p>
          <a:p>
            <a:pPr lvl="1" eaLnBrk="1" hangingPunct="1">
              <a:spcBef>
                <a:spcPct val="50000"/>
              </a:spcBef>
              <a:buNone/>
            </a:pPr>
            <a:r>
              <a:rPr lang="en-US" altLang="x-none" sz="2800" dirty="0">
                <a:solidFill>
                  <a:schemeClr val="accent2"/>
                </a:solidFill>
              </a:rPr>
              <a:t>3.1  SQL</a:t>
            </a:r>
            <a:r>
              <a:rPr lang="zh-CN" altLang="en-US" sz="2800" dirty="0">
                <a:solidFill>
                  <a:schemeClr val="accent2"/>
                </a:solidFill>
              </a:rPr>
              <a:t>的基本查询功能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3.2  </a:t>
            </a:r>
            <a:r>
              <a:rPr lang="zh-CN" altLang="en-US" sz="2800" dirty="0">
                <a:solidFill>
                  <a:schemeClr val="accent2"/>
                </a:solidFill>
              </a:rPr>
              <a:t>分层结构查询与集合谓词使用</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3.3  SELECT</a:t>
            </a:r>
            <a:r>
              <a:rPr lang="zh-CN" altLang="en-US" sz="2800" dirty="0">
                <a:solidFill>
                  <a:schemeClr val="accent2"/>
                </a:solidFill>
              </a:rPr>
              <a:t>语句间的运算</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3.4</a:t>
            </a:r>
            <a:r>
              <a:rPr lang="zh-CN" altLang="en-US" sz="2800" dirty="0">
                <a:solidFill>
                  <a:schemeClr val="accent2"/>
                </a:solidFill>
              </a:rPr>
              <a:t>  </a:t>
            </a:r>
            <a:r>
              <a:rPr lang="en-US" altLang="x-none" sz="2800" dirty="0">
                <a:solidFill>
                  <a:schemeClr val="accent2"/>
                </a:solidFill>
              </a:rPr>
              <a:t>SQL</a:t>
            </a:r>
            <a:r>
              <a:rPr lang="zh-CN" altLang="en-US" sz="2800" dirty="0">
                <a:solidFill>
                  <a:schemeClr val="accent2"/>
                </a:solidFill>
              </a:rPr>
              <a:t>计算、统计、分类的功能</a:t>
            </a:r>
            <a:endParaRPr lang="zh-CN" altLang="en-US" sz="2800" dirty="0">
              <a:solidFill>
                <a:schemeClr val="accent2"/>
              </a:solidFill>
            </a:endParaRPr>
          </a:p>
          <a:p>
            <a:pPr lvl="1" eaLnBrk="1" hangingPunct="1">
              <a:spcBef>
                <a:spcPct val="50000"/>
              </a:spcBef>
              <a:buNone/>
            </a:pPr>
            <a:r>
              <a:rPr lang="en-US" altLang="x-none" sz="2800" u="sng" dirty="0">
                <a:solidFill>
                  <a:srgbClr val="FF0000"/>
                </a:solidFill>
              </a:rPr>
              <a:t>3.5  SELECT</a:t>
            </a:r>
            <a:r>
              <a:rPr lang="zh-CN" altLang="en-US" sz="2800" u="sng" dirty="0">
                <a:solidFill>
                  <a:srgbClr val="FF0000"/>
                </a:solidFill>
              </a:rPr>
              <a:t>语句使用的一般规则</a:t>
            </a:r>
            <a:endParaRPr lang="zh-CN" altLang="en-US" sz="2800" u="sng" dirty="0">
              <a:solidFill>
                <a:srgbClr val="FF000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469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7763" name="Rectangle 2"/>
          <p:cNvSpPr>
            <a:spLocks noGrp="1"/>
          </p:cNvSpPr>
          <p:nvPr>
            <p:ph type="title"/>
          </p:nvPr>
        </p:nvSpPr>
        <p:spPr/>
        <p:txBody>
          <a:bodyPr wrap="square" anchor="ctr"/>
          <a:p>
            <a:pPr eaLnBrk="1" hangingPunct="1"/>
            <a:r>
              <a:rPr lang="en-US" altLang="x-none" dirty="0">
                <a:solidFill>
                  <a:schemeClr val="accent2"/>
                </a:solidFill>
              </a:rPr>
              <a:t>3.5 SELECT</a:t>
            </a:r>
            <a:r>
              <a:rPr lang="zh-CN" altLang="en-US" dirty="0">
                <a:solidFill>
                  <a:schemeClr val="accent2"/>
                </a:solidFill>
              </a:rPr>
              <a:t>语句使用的一般规则</a:t>
            </a:r>
            <a:endParaRPr lang="zh-CN" altLang="en-US" dirty="0">
              <a:solidFill>
                <a:schemeClr val="accent2"/>
              </a:solidFill>
            </a:endParaRPr>
          </a:p>
        </p:txBody>
      </p:sp>
      <p:sp>
        <p:nvSpPr>
          <p:cNvPr id="116740" name="Rectangle 3"/>
          <p:cNvSpPr>
            <a:spLocks noGrp="1"/>
          </p:cNvSpPr>
          <p:nvPr>
            <p:ph type="body"/>
          </p:nvPr>
        </p:nvSpPr>
        <p:spPr>
          <a:xfrm>
            <a:off x="228600" y="620713"/>
            <a:ext cx="8763000" cy="5943600"/>
          </a:xfrm>
        </p:spPr>
        <p:txBody>
          <a:bodyPr wrap="square" anchor="t"/>
          <a:p>
            <a:pPr marL="457200" lvl="0" indent="-457200" eaLnBrk="1" fontAlgn="base" hangingPunct="1"/>
            <a:r>
              <a:rPr lang="zh-CN" altLang="en-US" sz="2800" strike="noStrike" noProof="1" dirty="0">
                <a:solidFill>
                  <a:srgbClr val="FF0066"/>
                </a:solidFill>
              </a:rPr>
              <a:t>映像语句的处理顺序</a:t>
            </a:r>
            <a:endParaRPr lang="zh-CN" altLang="en-US" sz="2800" strike="noStrike" noProof="1" dirty="0">
              <a:solidFill>
                <a:srgbClr val="FF0066"/>
              </a:solidFill>
            </a:endParaRPr>
          </a:p>
          <a:p>
            <a:pPr marL="914400" lvl="1" indent="-457200" eaLnBrk="1" fontAlgn="base" hangingPunct="1">
              <a:buClr>
                <a:schemeClr val="tx2"/>
              </a:buClr>
              <a:buAutoNum type="arabicPeriod"/>
            </a:pPr>
            <a:r>
              <a:rPr lang="zh-CN" altLang="en-US" sz="2800" strike="noStrike" noProof="1" dirty="0">
                <a:solidFill>
                  <a:schemeClr val="accent2"/>
                </a:solidFill>
              </a:rPr>
              <a:t>合并</a:t>
            </a:r>
            <a:r>
              <a:rPr lang="en-US" altLang="x-none" sz="2800" strike="noStrike" noProof="1" dirty="0">
                <a:solidFill>
                  <a:schemeClr val="accent2"/>
                </a:solidFill>
              </a:rPr>
              <a:t>FROM</a:t>
            </a:r>
            <a:r>
              <a:rPr lang="zh-CN" altLang="en-US" sz="2800" strike="noStrike" noProof="1" dirty="0">
                <a:solidFill>
                  <a:schemeClr val="accent2"/>
                </a:solidFill>
              </a:rPr>
              <a:t>子句中的表（笛卡儿乘积）</a:t>
            </a:r>
            <a:endParaRPr lang="en-US" altLang="x-none" sz="2800" strike="noStrike" noProof="1" dirty="0">
              <a:solidFill>
                <a:schemeClr val="accent2"/>
              </a:solidFill>
            </a:endParaRPr>
          </a:p>
          <a:p>
            <a:pPr marL="914400" lvl="1" indent="-457200" eaLnBrk="1" fontAlgn="base" hangingPunct="1">
              <a:buClr>
                <a:schemeClr val="tx2"/>
              </a:buClr>
              <a:buAutoNum type="arabicPeriod"/>
            </a:pPr>
            <a:r>
              <a:rPr lang="zh-CN" altLang="en-US" sz="2800" strike="noStrike" noProof="1" dirty="0">
                <a:solidFill>
                  <a:schemeClr val="accent2"/>
                </a:solidFill>
              </a:rPr>
              <a:t>利用</a:t>
            </a:r>
            <a:r>
              <a:rPr lang="en-US" altLang="x-none" sz="2800" strike="noStrike" noProof="1" dirty="0">
                <a:solidFill>
                  <a:schemeClr val="accent2"/>
                </a:solidFill>
              </a:rPr>
              <a:t>WHERE</a:t>
            </a:r>
            <a:r>
              <a:rPr lang="zh-CN" altLang="en-US" sz="2800" strike="noStrike" noProof="1" dirty="0">
                <a:solidFill>
                  <a:schemeClr val="accent2"/>
                </a:solidFill>
              </a:rPr>
              <a:t>子句中的条件进行元组选择，抛弃不满足</a:t>
            </a:r>
            <a:r>
              <a:rPr lang="en-US" altLang="x-none" sz="2800" strike="noStrike" noProof="1" dirty="0">
                <a:solidFill>
                  <a:schemeClr val="accent2"/>
                </a:solidFill>
              </a:rPr>
              <a:t>WHERE</a:t>
            </a:r>
            <a:r>
              <a:rPr lang="zh-CN" altLang="en-US" sz="2800" strike="noStrike" noProof="1" dirty="0">
                <a:solidFill>
                  <a:schemeClr val="accent2"/>
                </a:solidFill>
              </a:rPr>
              <a:t>条件的那些元组</a:t>
            </a:r>
            <a:endParaRPr lang="zh-CN" altLang="en-US" sz="2800" strike="noStrike" noProof="1" dirty="0">
              <a:solidFill>
                <a:schemeClr val="accent2"/>
              </a:solidFill>
            </a:endParaRPr>
          </a:p>
          <a:p>
            <a:pPr marL="914400" lvl="1" indent="-457200" eaLnBrk="1" fontAlgn="base" hangingPunct="1">
              <a:buClr>
                <a:schemeClr val="tx2"/>
              </a:buClr>
              <a:buAutoNum type="arabicPeriod"/>
            </a:pPr>
            <a:r>
              <a:rPr lang="zh-CN" altLang="en-US" sz="2800" strike="noStrike" noProof="1" dirty="0">
                <a:solidFill>
                  <a:schemeClr val="accent2"/>
                </a:solidFill>
              </a:rPr>
              <a:t>根据</a:t>
            </a:r>
            <a:r>
              <a:rPr lang="en-US" altLang="x-none" sz="2800" strike="noStrike" noProof="1" dirty="0">
                <a:solidFill>
                  <a:schemeClr val="accent2"/>
                </a:solidFill>
              </a:rPr>
              <a:t>GROUP BY</a:t>
            </a:r>
            <a:r>
              <a:rPr lang="zh-CN" altLang="en-US" sz="2800" strike="noStrike" noProof="1" dirty="0">
                <a:solidFill>
                  <a:schemeClr val="accent2"/>
                </a:solidFill>
              </a:rPr>
              <a:t>子句对保留下来的元组进行分组</a:t>
            </a:r>
            <a:endParaRPr lang="zh-CN" altLang="en-US" sz="2800" strike="noStrike" noProof="1" dirty="0">
              <a:solidFill>
                <a:schemeClr val="accent2"/>
              </a:solidFill>
            </a:endParaRPr>
          </a:p>
          <a:p>
            <a:pPr marL="914400" lvl="1" indent="-457200" eaLnBrk="1" fontAlgn="base" hangingPunct="1">
              <a:buClr>
                <a:schemeClr val="tx2"/>
              </a:buClr>
              <a:buAutoNum type="arabicPeriod"/>
            </a:pPr>
            <a:r>
              <a:rPr lang="zh-CN" altLang="en-US" sz="2800" strike="noStrike" noProof="1" dirty="0">
                <a:solidFill>
                  <a:schemeClr val="accent2"/>
                </a:solidFill>
              </a:rPr>
              <a:t>利用</a:t>
            </a:r>
            <a:r>
              <a:rPr lang="en-US" altLang="x-none" sz="2800" strike="noStrike" noProof="1" dirty="0">
                <a:solidFill>
                  <a:schemeClr val="accent2"/>
                </a:solidFill>
              </a:rPr>
              <a:t>HAVING</a:t>
            </a:r>
            <a:r>
              <a:rPr lang="zh-CN" altLang="en-US" sz="2800" strike="noStrike" noProof="1" dirty="0">
                <a:solidFill>
                  <a:schemeClr val="accent2"/>
                </a:solidFill>
              </a:rPr>
              <a:t>子句中的条件对分组后的元组集合（</a:t>
            </a:r>
            <a:r>
              <a:rPr lang="en-US" altLang="x-none" sz="2800" strike="noStrike" noProof="1" dirty="0">
                <a:solidFill>
                  <a:schemeClr val="accent2"/>
                </a:solidFill>
              </a:rPr>
              <a:t>group</a:t>
            </a:r>
            <a:r>
              <a:rPr lang="zh-CN" altLang="en-US" sz="2800" strike="noStrike" noProof="1" dirty="0">
                <a:solidFill>
                  <a:schemeClr val="accent2"/>
                </a:solidFill>
              </a:rPr>
              <a:t>）进行选择，抛弃不满足</a:t>
            </a:r>
            <a:r>
              <a:rPr lang="en-US" altLang="x-none" sz="2800" strike="noStrike" noProof="1" dirty="0">
                <a:solidFill>
                  <a:schemeClr val="accent2"/>
                </a:solidFill>
              </a:rPr>
              <a:t>HAVING</a:t>
            </a:r>
            <a:r>
              <a:rPr lang="zh-CN" altLang="en-US" sz="2800" strike="noStrike" noProof="1" dirty="0">
                <a:solidFill>
                  <a:schemeClr val="accent2"/>
                </a:solidFill>
              </a:rPr>
              <a:t>条件的那些元组集合</a:t>
            </a:r>
            <a:endParaRPr lang="zh-CN" altLang="en-US" sz="2800" strike="noStrike" noProof="1" dirty="0">
              <a:solidFill>
                <a:schemeClr val="accent2"/>
              </a:solidFill>
            </a:endParaRPr>
          </a:p>
          <a:p>
            <a:pPr marL="971550" lvl="1" indent="-514350" eaLnBrk="1" fontAlgn="base" hangingPunct="1">
              <a:buClr>
                <a:schemeClr val="tx2"/>
              </a:buClr>
              <a:buAutoNum type="arabicPeriod"/>
            </a:pPr>
            <a:r>
              <a:rPr lang="zh-CN" altLang="en-US" sz="2800" strike="noStrike" noProof="1" dirty="0">
                <a:solidFill>
                  <a:schemeClr val="accent2"/>
                </a:solidFill>
              </a:rPr>
              <a:t>根据</a:t>
            </a:r>
            <a:r>
              <a:rPr lang="en-US" altLang="x-none" sz="2800" strike="noStrike" noProof="1" dirty="0">
                <a:solidFill>
                  <a:schemeClr val="accent2"/>
                </a:solidFill>
              </a:rPr>
              <a:t>SELECT</a:t>
            </a:r>
            <a:r>
              <a:rPr lang="zh-CN" altLang="en-US" sz="2800" strike="noStrike" noProof="1" dirty="0">
                <a:solidFill>
                  <a:schemeClr val="accent2"/>
                </a:solidFill>
              </a:rPr>
              <a:t>子句进行统计计算，生成结果关系中的元组：</a:t>
            </a:r>
            <a:r>
              <a:rPr lang="en-US" altLang="x-none" sz="2800" strike="noStrike" noProof="1" dirty="0">
                <a:solidFill>
                  <a:srgbClr val="FF0000"/>
                </a:solidFill>
              </a:rPr>
              <a:t>a group</a:t>
            </a:r>
            <a:r>
              <a:rPr lang="en-US" altLang="x-none" sz="2800" strike="noStrike" noProof="1" dirty="0">
                <a:solidFill>
                  <a:schemeClr val="accent1"/>
                </a:solidFill>
              </a:rPr>
              <a:t> </a:t>
            </a:r>
            <a:r>
              <a:rPr lang="en-US" altLang="x-none" sz="2800" strike="noStrike" noProof="1" dirty="0">
                <a:solidFill>
                  <a:schemeClr val="accent1"/>
                </a:solidFill>
                <a:sym typeface="Wingdings" panose="05000000000000000000" pitchFamily="2" charset="2"/>
              </a:rPr>
              <a:t> </a:t>
            </a:r>
            <a:r>
              <a:rPr lang="en-US" altLang="x-none" sz="2800" strike="noStrike" noProof="1" dirty="0">
                <a:solidFill>
                  <a:srgbClr val="FF0000"/>
                </a:solidFill>
                <a:sym typeface="Wingdings" panose="05000000000000000000" pitchFamily="2" charset="2"/>
              </a:rPr>
              <a:t>a result row</a:t>
            </a:r>
            <a:endParaRPr lang="en-US" altLang="x-none" sz="2800" strike="noStrike" noProof="1" dirty="0">
              <a:solidFill>
                <a:srgbClr val="FF0000"/>
              </a:solidFill>
              <a:sym typeface="Wingdings" panose="05000000000000000000" pitchFamily="2" charset="2"/>
            </a:endParaRPr>
          </a:p>
          <a:p>
            <a:pPr marL="971550" lvl="1" indent="-514350" eaLnBrk="1" fontAlgn="base" hangingPunct="1">
              <a:buClr>
                <a:schemeClr val="tx2"/>
              </a:buClr>
              <a:buAutoNum type="arabicPeriod"/>
            </a:pPr>
            <a:r>
              <a:rPr lang="zh-CN" altLang="en-US" sz="2800" strike="noStrike" noProof="1" dirty="0">
                <a:solidFill>
                  <a:schemeClr val="accent2"/>
                </a:solidFill>
                <a:sym typeface="Wingdings" panose="05000000000000000000" pitchFamily="2" charset="2"/>
              </a:rPr>
              <a:t>根据</a:t>
            </a:r>
            <a:r>
              <a:rPr lang="en-US" altLang="x-none" sz="2800" strike="noStrike" noProof="1" dirty="0">
                <a:solidFill>
                  <a:schemeClr val="accent2"/>
                </a:solidFill>
                <a:sym typeface="Wingdings" panose="05000000000000000000" pitchFamily="2" charset="2"/>
              </a:rPr>
              <a:t>ORDER BY</a:t>
            </a:r>
            <a:r>
              <a:rPr lang="zh-CN" altLang="en-US" sz="2800" strike="noStrike" noProof="1" dirty="0">
                <a:solidFill>
                  <a:schemeClr val="accent2"/>
                </a:solidFill>
                <a:sym typeface="Wingdings" panose="05000000000000000000" pitchFamily="2" charset="2"/>
              </a:rPr>
              <a:t>子句对查询结果进行排序</a:t>
            </a:r>
            <a:endParaRPr lang="zh-CN" altLang="en-US" sz="2800" strike="noStrike" noProof="1" dirty="0">
              <a:solidFill>
                <a:schemeClr val="accent2"/>
              </a:solidFill>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wrap="square" anchor="ctr"/>
          <a:p>
            <a:pPr eaLnBrk="1" hangingPunct="1"/>
            <a:r>
              <a:rPr lang="zh-CN" altLang="en-US"/>
              <a:t>图形字符串</a:t>
            </a:r>
            <a:endParaRPr lang="zh-CN" altLang="en-US"/>
          </a:p>
        </p:txBody>
      </p:sp>
      <p:sp>
        <p:nvSpPr>
          <p:cNvPr id="16386" name="内容占位符 2"/>
          <p:cNvSpPr>
            <a:spLocks noGrp="1"/>
          </p:cNvSpPr>
          <p:nvPr>
            <p:ph idx="4294967295"/>
          </p:nvPr>
        </p:nvSpPr>
        <p:spPr/>
        <p:txBody>
          <a:bodyPr wrap="square" anchor="t"/>
          <a:p>
            <a:pPr eaLnBrk="1" hangingPunct="1"/>
            <a:r>
              <a:rPr lang="zh-CN" altLang="en-US" dirty="0"/>
              <a:t>图形字符串是代表双字节字符数据的字节序列。图形字符串包括类型为</a:t>
            </a:r>
            <a:r>
              <a:rPr lang="en-US" altLang="x-none" dirty="0"/>
              <a:t>GRAPHIC(n)</a:t>
            </a:r>
            <a:r>
              <a:rPr lang="zh-CN" altLang="en-US" dirty="0"/>
              <a:t>的定长图形字符串和类型为</a:t>
            </a:r>
            <a:r>
              <a:rPr lang="en-US" altLang="x-none" dirty="0"/>
              <a:t>VARGRAPHIC(n)</a:t>
            </a:r>
            <a:r>
              <a:rPr lang="zh-CN" altLang="en-US" dirty="0"/>
              <a:t>、</a:t>
            </a:r>
            <a:r>
              <a:rPr lang="en-US" altLang="x-none" dirty="0"/>
              <a:t>LONG VARGRAPHIC</a:t>
            </a:r>
            <a:r>
              <a:rPr lang="zh-CN" altLang="en-US" dirty="0"/>
              <a:t>和</a:t>
            </a:r>
            <a:r>
              <a:rPr lang="en-US" altLang="x-none" dirty="0"/>
              <a:t>DBCLOB(n)</a:t>
            </a:r>
            <a:r>
              <a:rPr lang="zh-CN" altLang="en-US" dirty="0"/>
              <a:t>的变长图形字符串。字符串的长度就是序列中双字节字符的数目</a:t>
            </a:r>
            <a:endParaRPr lang="en-US" altLang="x-none" dirty="0"/>
          </a:p>
          <a:p>
            <a:pPr lvl="1" eaLnBrk="1" hangingPunct="1"/>
            <a:r>
              <a:rPr lang="zh-CN" altLang="en-US" dirty="0"/>
              <a:t>定长图形字符串</a:t>
            </a:r>
            <a:endParaRPr lang="en-US" altLang="x-none" dirty="0"/>
          </a:p>
          <a:p>
            <a:pPr lvl="2" eaLnBrk="1" hangingPunct="1"/>
            <a:r>
              <a:rPr lang="zh-CN" altLang="en-US" dirty="0"/>
              <a:t>定长图形字符串的长度介于</a:t>
            </a:r>
            <a:r>
              <a:rPr lang="en-US" altLang="x-none" dirty="0"/>
              <a:t>1</a:t>
            </a:r>
            <a:r>
              <a:rPr lang="zh-CN" altLang="en-US" dirty="0"/>
              <a:t>到</a:t>
            </a:r>
            <a:r>
              <a:rPr lang="en-US" altLang="x-none" dirty="0"/>
              <a:t>127</a:t>
            </a:r>
            <a:r>
              <a:rPr lang="zh-CN" altLang="en-US" dirty="0"/>
              <a:t>个双字节字符之间。如果没有指定长度，就认为是</a:t>
            </a:r>
            <a:r>
              <a:rPr lang="en-US" altLang="x-none" dirty="0"/>
              <a:t>1</a:t>
            </a:r>
            <a:r>
              <a:rPr lang="zh-CN" altLang="en-US" dirty="0"/>
              <a:t>个字节</a:t>
            </a:r>
            <a:endParaRPr lang="en-US" altLang="x-none" dirty="0"/>
          </a:p>
          <a:p>
            <a:pPr lvl="1" eaLnBrk="1" hangingPunct="1"/>
            <a:r>
              <a:rPr lang="zh-CN" altLang="en-US" dirty="0"/>
              <a:t>变长图形字符串</a:t>
            </a:r>
            <a:endParaRPr lang="en-US" altLang="x-none" dirty="0"/>
          </a:p>
          <a:p>
            <a:pPr lvl="2" eaLnBrk="1" hangingPunct="1"/>
            <a:r>
              <a:rPr lang="en-US" altLang="x-none" dirty="0"/>
              <a:t>VARGRAPHIC(n)</a:t>
            </a:r>
            <a:r>
              <a:rPr lang="zh-CN" altLang="en-US" dirty="0"/>
              <a:t>类型的字符串是变长图形字符串，最大长度可达</a:t>
            </a:r>
            <a:r>
              <a:rPr lang="en-US" altLang="x-none" dirty="0"/>
              <a:t>16,336</a:t>
            </a:r>
            <a:r>
              <a:rPr lang="zh-CN" altLang="en-US" dirty="0"/>
              <a:t>个双字节字符</a:t>
            </a:r>
            <a:endParaRPr lang="en-US" altLang="x-none" dirty="0"/>
          </a:p>
          <a:p>
            <a:pPr lvl="1" eaLnBrk="1" hangingPunct="1"/>
            <a:endParaRPr lang="zh-CN" altLang="en-US" dirty="0"/>
          </a:p>
        </p:txBody>
      </p:sp>
      <p:sp>
        <p:nvSpPr>
          <p:cNvPr id="1638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536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15713"/>
          <p:cNvSpPr>
            <a:spLocks noGrp="1"/>
          </p:cNvSpPr>
          <p:nvPr>
            <p:ph type="title"/>
          </p:nvPr>
        </p:nvSpPr>
        <p:spPr/>
        <p:txBody>
          <a:bodyPr anchor="ctr"/>
          <a:p>
            <a:endParaRPr lang="zh-CN" altLang="en-US"/>
          </a:p>
        </p:txBody>
      </p:sp>
      <p:sp>
        <p:nvSpPr>
          <p:cNvPr id="118786" name="文本占位符 115714"/>
          <p:cNvSpPr>
            <a:spLocks noGrp="1"/>
          </p:cNvSpPr>
          <p:nvPr>
            <p:ph idx="1"/>
          </p:nvPr>
        </p:nvSpPr>
        <p:spPr/>
        <p:txBody>
          <a:bodyPr anchor="t"/>
          <a:p>
            <a:r>
              <a:rPr lang="zh-CN" altLang="en-US" sz="2800" dirty="0"/>
              <a:t>复杂查询的例子</a:t>
            </a:r>
            <a:r>
              <a:rPr lang="en-US" altLang="x-none" sz="2800" dirty="0"/>
              <a:t>(</a:t>
            </a:r>
            <a:r>
              <a:rPr lang="zh-CN" altLang="en-US" sz="2800" dirty="0"/>
              <a:t>除法</a:t>
            </a:r>
            <a:r>
              <a:rPr lang="en-US" altLang="x-none" sz="2800" dirty="0"/>
              <a:t>)  </a:t>
            </a:r>
            <a:r>
              <a:rPr lang="en-US" altLang="x-none" sz="3600" dirty="0">
                <a:cs typeface="Times New Roman" panose="02020603050405020304" pitchFamily="2" charset="0"/>
                <a:hlinkClick r:id="rId1" action="ppaction://hlinkpres?slideindex=1&amp;slidetitle="/>
              </a:rPr>
              <a:t>◄</a:t>
            </a:r>
            <a:endParaRPr lang="en-US" altLang="x-none" sz="3600" dirty="0">
              <a:cs typeface="Times New Roman" panose="02020603050405020304" pitchFamily="2" charset="0"/>
            </a:endParaRPr>
          </a:p>
          <a:p>
            <a:r>
              <a:rPr lang="zh-CN" altLang="en-US" sz="2800" dirty="0"/>
              <a:t>子查询的例子 </a:t>
            </a:r>
            <a:r>
              <a:rPr lang="zh-CN" altLang="en-US" sz="3600" dirty="0">
                <a:cs typeface="Times New Roman" panose="02020603050405020304" pitchFamily="2" charset="0"/>
                <a:hlinkClick r:id="rId2" action="ppaction://hlinkpres?slideindex=1&amp;slidetitle="/>
              </a:rPr>
              <a:t>◄</a:t>
            </a:r>
            <a:endParaRPr lang="zh-CN" altLang="en-US" sz="3600" dirty="0">
              <a:cs typeface="Times New Roman" panose="02020603050405020304" pitchFamily="2" charset="0"/>
            </a:endParaRPr>
          </a:p>
          <a:p>
            <a:r>
              <a:rPr lang="zh-CN" altLang="en-US" sz="2800" dirty="0"/>
              <a:t>量化比较谓词的例子 </a:t>
            </a:r>
            <a:r>
              <a:rPr lang="zh-CN" altLang="en-US" sz="3600" dirty="0">
                <a:cs typeface="Times New Roman" panose="02020603050405020304" pitchFamily="2" charset="0"/>
                <a:hlinkClick r:id="rId3" action="ppaction://hlinkpres?slideindex=1&amp;slidetitle="/>
              </a:rPr>
              <a:t>◄</a:t>
            </a:r>
            <a:endParaRPr lang="zh-CN" altLang="en-US" sz="3600" dirty="0">
              <a:cs typeface="Times New Roman" panose="02020603050405020304" pitchFamily="2" charset="0"/>
            </a:endParaRPr>
          </a:p>
          <a:p>
            <a:r>
              <a:rPr lang="en-US" altLang="x-none" sz="2800" dirty="0"/>
              <a:t>SQL</a:t>
            </a:r>
            <a:r>
              <a:rPr lang="zh-CN" altLang="en-US" sz="2800" dirty="0"/>
              <a:t>查询的多样性 </a:t>
            </a:r>
            <a:r>
              <a:rPr lang="zh-CN" altLang="en-US" sz="3600" dirty="0">
                <a:cs typeface="Times New Roman" panose="02020603050405020304" pitchFamily="2" charset="0"/>
                <a:hlinkClick r:id="rId4" action="ppaction://hlinkpres?slideindex=1&amp;slidetitle="/>
              </a:rPr>
              <a:t>◄</a:t>
            </a:r>
            <a:endParaRPr lang="zh-CN" altLang="en-US" sz="3600" dirty="0">
              <a:ea typeface="Times New Roman" panose="02020603050405020304" pitchFamily="2"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673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9811" name="Rectangle 2"/>
          <p:cNvSpPr>
            <a:spLocks noGrp="1"/>
          </p:cNvSpPr>
          <p:nvPr>
            <p:ph type="title"/>
          </p:nvPr>
        </p:nvSpPr>
        <p:spPr/>
        <p:txBody>
          <a:bodyPr wrap="square" anchor="ctr"/>
          <a:p>
            <a:pPr eaLnBrk="1" hangingPunct="1"/>
            <a:r>
              <a:rPr lang="en-US" altLang="x-none" dirty="0"/>
              <a:t> </a:t>
            </a:r>
            <a:r>
              <a:rPr lang="zh-CN" altLang="en-US" dirty="0"/>
              <a:t>关系数据库系统数据子语言</a:t>
            </a:r>
            <a:r>
              <a:rPr lang="en-US" altLang="x-none" dirty="0"/>
              <a:t>SQL</a:t>
            </a:r>
            <a:endParaRPr lang="en-US" altLang="x-none" dirty="0"/>
          </a:p>
        </p:txBody>
      </p:sp>
      <p:sp>
        <p:nvSpPr>
          <p:cNvPr id="119812" name="Rectangle 3"/>
          <p:cNvSpPr>
            <a:spLocks noGrp="1"/>
          </p:cNvSpPr>
          <p:nvPr>
            <p:ph type="body"/>
          </p:nvPr>
        </p:nvSpPr>
        <p:spPr>
          <a:xfrm>
            <a:off x="685800" y="1143000"/>
            <a:ext cx="7772400" cy="4114800"/>
          </a:xfrm>
        </p:spPr>
        <p:txBody>
          <a:bodyPr wrap="square" anchor="t"/>
          <a:p>
            <a:pPr lvl="2" eaLnBrk="1" hangingPunct="1">
              <a:lnSpc>
                <a:spcPct val="130000"/>
              </a:lnSpc>
              <a:buNone/>
            </a:pPr>
            <a:r>
              <a:rPr lang="en-US" altLang="x-none" sz="2800" dirty="0"/>
              <a:t>1. SQL</a:t>
            </a:r>
            <a:r>
              <a:rPr lang="zh-CN" altLang="en-US" sz="2800" dirty="0"/>
              <a:t>概貌</a:t>
            </a:r>
            <a:endParaRPr lang="zh-CN" altLang="en-US" sz="2800" dirty="0"/>
          </a:p>
          <a:p>
            <a:pPr lvl="2" eaLnBrk="1" hangingPunct="1">
              <a:lnSpc>
                <a:spcPct val="130000"/>
              </a:lnSpc>
              <a:buNone/>
            </a:pPr>
            <a:r>
              <a:rPr lang="en-US" altLang="x-none" sz="2800" dirty="0"/>
              <a:t>2. SQL</a:t>
            </a:r>
            <a:r>
              <a:rPr lang="zh-CN" altLang="en-US" sz="2800" dirty="0"/>
              <a:t>数据定义功能</a:t>
            </a:r>
            <a:endParaRPr lang="zh-CN" altLang="en-US" sz="2800" dirty="0"/>
          </a:p>
          <a:p>
            <a:pPr lvl="2" eaLnBrk="1" hangingPunct="1">
              <a:lnSpc>
                <a:spcPct val="130000"/>
              </a:lnSpc>
              <a:buNone/>
            </a:pPr>
            <a:r>
              <a:rPr lang="en-US" altLang="x-none" sz="2800" dirty="0"/>
              <a:t>3. SQL</a:t>
            </a:r>
            <a:r>
              <a:rPr lang="zh-CN" altLang="en-US" sz="2800" dirty="0"/>
              <a:t>数据操纵功能</a:t>
            </a:r>
            <a:endParaRPr lang="zh-CN" altLang="en-US" sz="2800" dirty="0"/>
          </a:p>
          <a:p>
            <a:pPr lvl="2" eaLnBrk="1" hangingPunct="1">
              <a:lnSpc>
                <a:spcPct val="130000"/>
              </a:lnSpc>
              <a:buNone/>
            </a:pPr>
            <a:r>
              <a:rPr lang="en-US" altLang="x-none" sz="2800" u="sng" dirty="0">
                <a:solidFill>
                  <a:srgbClr val="FF0000"/>
                </a:solidFill>
              </a:rPr>
              <a:t>4. SQL</a:t>
            </a:r>
            <a:r>
              <a:rPr lang="zh-CN" altLang="en-US" sz="2800" u="sng" dirty="0">
                <a:solidFill>
                  <a:srgbClr val="FF0000"/>
                </a:solidFill>
              </a:rPr>
              <a:t>的更新功能</a:t>
            </a:r>
            <a:endParaRPr lang="zh-CN" altLang="en-US" sz="2800" u="sng" dirty="0">
              <a:solidFill>
                <a:srgbClr val="FF0000"/>
              </a:solidFill>
            </a:endParaRPr>
          </a:p>
          <a:p>
            <a:pPr lvl="2" eaLnBrk="1" hangingPunct="1">
              <a:lnSpc>
                <a:spcPct val="130000"/>
              </a:lnSpc>
              <a:buNone/>
            </a:pPr>
            <a:r>
              <a:rPr lang="en-US" altLang="x-none" sz="2800" dirty="0"/>
              <a:t>5. </a:t>
            </a:r>
            <a:r>
              <a:rPr lang="zh-CN" altLang="en-US" sz="2800" dirty="0"/>
              <a:t>视图</a:t>
            </a:r>
            <a:endParaRPr lang="zh-CN" altLang="en-US" sz="28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776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7764" name="Rectangle 2"/>
          <p:cNvSpPr>
            <a:spLocks noGrp="1"/>
          </p:cNvSpPr>
          <p:nvPr>
            <p:ph type="body"/>
          </p:nvPr>
        </p:nvSpPr>
        <p:spPr>
          <a:xfrm>
            <a:off x="381000" y="690563"/>
            <a:ext cx="8458200" cy="5943600"/>
          </a:xfrm>
        </p:spPr>
        <p:txBody>
          <a:bodyPr wrap="square" anchor="t"/>
          <a:p>
            <a:pPr eaLnBrk="1" hangingPunct="1">
              <a:spcBef>
                <a:spcPct val="40000"/>
              </a:spcBef>
            </a:pPr>
            <a:r>
              <a:rPr lang="zh-CN" altLang="en-US" sz="2800" dirty="0"/>
              <a:t>删除功能</a:t>
            </a:r>
            <a:endParaRPr lang="zh-CN" altLang="en-US" sz="2800" dirty="0"/>
          </a:p>
          <a:p>
            <a:pPr eaLnBrk="1" hangingPunct="1">
              <a:spcBef>
                <a:spcPct val="40000"/>
              </a:spcBef>
            </a:pPr>
            <a:endParaRPr lang="zh-CN" altLang="en-US" sz="2800" dirty="0"/>
          </a:p>
          <a:p>
            <a:pPr eaLnBrk="1" hangingPunct="1">
              <a:spcBef>
                <a:spcPct val="40000"/>
              </a:spcBef>
            </a:pPr>
            <a:endParaRPr lang="zh-CN" altLang="en-US" sz="2800" dirty="0"/>
          </a:p>
          <a:p>
            <a:pPr lvl="1" eaLnBrk="1" hangingPunct="1">
              <a:spcBef>
                <a:spcPct val="40000"/>
              </a:spcBef>
            </a:pPr>
            <a:r>
              <a:rPr lang="zh-CN" altLang="en-US" sz="2800" dirty="0">
                <a:solidFill>
                  <a:schemeClr val="accent2"/>
                </a:solidFill>
              </a:rPr>
              <a:t>在</a:t>
            </a:r>
            <a:r>
              <a:rPr lang="en-US" altLang="x-none" sz="2800" dirty="0">
                <a:solidFill>
                  <a:schemeClr val="accent2"/>
                </a:solidFill>
              </a:rPr>
              <a:t>table_name</a:t>
            </a:r>
            <a:r>
              <a:rPr lang="zh-CN" altLang="en-US" sz="2800" dirty="0">
                <a:solidFill>
                  <a:schemeClr val="accent2"/>
                </a:solidFill>
              </a:rPr>
              <a:t>表中删除符合条件 </a:t>
            </a:r>
            <a:r>
              <a:rPr lang="en-US" altLang="x-none" sz="2800" dirty="0">
                <a:solidFill>
                  <a:schemeClr val="accent2"/>
                </a:solidFill>
              </a:rPr>
              <a:t>search_condition</a:t>
            </a:r>
            <a:r>
              <a:rPr lang="zh-CN" altLang="en-US" sz="2800" dirty="0">
                <a:solidFill>
                  <a:schemeClr val="accent2"/>
                </a:solidFill>
              </a:rPr>
              <a:t>的元组</a:t>
            </a:r>
            <a:endParaRPr lang="zh-CN" altLang="en-US" sz="2800" dirty="0">
              <a:solidFill>
                <a:schemeClr val="accent2"/>
              </a:solidFill>
            </a:endParaRPr>
          </a:p>
          <a:p>
            <a:pPr lvl="1" eaLnBrk="1" hangingPunct="1">
              <a:spcBef>
                <a:spcPct val="40000"/>
              </a:spcBef>
            </a:pPr>
            <a:r>
              <a:rPr lang="zh-CN" altLang="en-US" sz="2800" dirty="0">
                <a:solidFill>
                  <a:schemeClr val="accent2"/>
                </a:solidFill>
              </a:rPr>
              <a:t>在省略</a:t>
            </a:r>
            <a:r>
              <a:rPr lang="en-US" altLang="x-none" sz="2800" dirty="0">
                <a:solidFill>
                  <a:schemeClr val="accent2"/>
                </a:solidFill>
              </a:rPr>
              <a:t>WHERE</a:t>
            </a:r>
            <a:r>
              <a:rPr lang="zh-CN" altLang="en-US" sz="2800" dirty="0">
                <a:solidFill>
                  <a:schemeClr val="accent2"/>
                </a:solidFill>
              </a:rPr>
              <a:t>子句的情况下，删除表 </a:t>
            </a:r>
            <a:r>
              <a:rPr lang="en-US" altLang="x-none" sz="2800" dirty="0">
                <a:solidFill>
                  <a:schemeClr val="accent2"/>
                </a:solidFill>
              </a:rPr>
              <a:t>table_name</a:t>
            </a:r>
            <a:r>
              <a:rPr lang="zh-CN" altLang="en-US" sz="2800" dirty="0">
                <a:solidFill>
                  <a:schemeClr val="accent2"/>
                </a:solidFill>
              </a:rPr>
              <a:t>中的所有元组</a:t>
            </a:r>
            <a:endParaRPr lang="zh-CN" altLang="en-US" sz="2800" dirty="0">
              <a:solidFill>
                <a:schemeClr val="accent2"/>
              </a:solidFill>
            </a:endParaRPr>
          </a:p>
          <a:p>
            <a:pPr lvl="1" eaLnBrk="1" hangingPunct="1">
              <a:spcBef>
                <a:spcPct val="40000"/>
              </a:spcBef>
            </a:pPr>
            <a:r>
              <a:rPr lang="en-US" altLang="x-none" sz="2800" dirty="0">
                <a:solidFill>
                  <a:schemeClr val="accent2"/>
                </a:solidFill>
              </a:rPr>
              <a:t>WHERE</a:t>
            </a:r>
            <a:r>
              <a:rPr lang="zh-CN" altLang="en-US" sz="2800" dirty="0">
                <a:solidFill>
                  <a:schemeClr val="accent2"/>
                </a:solidFill>
              </a:rPr>
              <a:t>子句的构造方式与映像语句中的</a:t>
            </a:r>
            <a:r>
              <a:rPr lang="en-US" altLang="x-none" sz="2800" dirty="0">
                <a:solidFill>
                  <a:schemeClr val="accent2"/>
                </a:solidFill>
              </a:rPr>
              <a:t>WHERE</a:t>
            </a:r>
            <a:r>
              <a:rPr lang="zh-CN" altLang="en-US" sz="2800" dirty="0">
                <a:solidFill>
                  <a:schemeClr val="accent2"/>
                </a:solidFill>
              </a:rPr>
              <a:t>子句一样，也可以在其中嵌入子查询（</a:t>
            </a:r>
            <a:r>
              <a:rPr lang="en-US" altLang="x-none" sz="2800" dirty="0">
                <a:solidFill>
                  <a:schemeClr val="accent2"/>
                </a:solidFill>
              </a:rPr>
              <a:t>subquery</a:t>
            </a:r>
            <a:r>
              <a:rPr lang="zh-CN" altLang="en-US" sz="2800" dirty="0">
                <a:solidFill>
                  <a:schemeClr val="accent2"/>
                </a:solidFill>
              </a:rPr>
              <a:t>）</a:t>
            </a:r>
            <a:endParaRPr lang="en-US" altLang="x-none" sz="2800" dirty="0">
              <a:solidFill>
                <a:schemeClr val="accent2"/>
              </a:solidFill>
            </a:endParaRPr>
          </a:p>
        </p:txBody>
      </p:sp>
      <p:sp>
        <p:nvSpPr>
          <p:cNvPr id="120836" name="Rectangle 3"/>
          <p:cNvSpPr/>
          <p:nvPr/>
        </p:nvSpPr>
        <p:spPr>
          <a:xfrm>
            <a:off x="1143000" y="1241425"/>
            <a:ext cx="6096000" cy="1219200"/>
          </a:xfrm>
          <a:prstGeom prst="rect">
            <a:avLst/>
          </a:prstGeom>
          <a:solidFill>
            <a:srgbClr val="CCFFFF"/>
          </a:solidFill>
          <a:ln w="9525">
            <a:noFill/>
          </a:ln>
        </p:spPr>
        <p:txBody>
          <a:bodyPr wrap="none" anchor="ctr"/>
          <a:p>
            <a:pPr lvl="1"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DELETE  FROM  table_name</a:t>
            </a:r>
            <a:endParaRPr lang="en-US" altLang="x-none" sz="2800" dirty="0">
              <a:latin typeface="Arial" panose="020B0604020202020204" pitchFamily="34" charset="0"/>
              <a:ea typeface="宋体" panose="02010600030101010101" pitchFamily="2" charset="-122"/>
            </a:endParaRPr>
          </a:p>
          <a:p>
            <a:pPr lvl="1" indent="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WHERE  search_condition </a:t>
            </a:r>
            <a:r>
              <a:rPr lang="en-US" altLang="x-none" sz="2800" dirty="0">
                <a:solidFill>
                  <a:srgbClr val="FF00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endParaRPr lang="en-US" altLang="x-none" sz="2800" dirty="0">
              <a:latin typeface="Arial" panose="020B0604020202020204" pitchFamily="34" charset="0"/>
              <a:ea typeface="宋体" panose="02010600030101010101" pitchFamily="2" charset="-122"/>
            </a:endParaRPr>
          </a:p>
        </p:txBody>
      </p:sp>
      <p:sp>
        <p:nvSpPr>
          <p:cNvPr id="120837" name="Rectangle 4"/>
          <p:cNvSpPr>
            <a:spLocks noGrp="1"/>
          </p:cNvSpPr>
          <p:nvPr>
            <p:ph type="title"/>
          </p:nvPr>
        </p:nvSpPr>
        <p:spPr/>
        <p:txBody>
          <a:bodyPr wrap="square" anchor="ctr"/>
          <a:p>
            <a:pPr eaLnBrk="1" hangingPunct="1"/>
            <a:r>
              <a:rPr lang="en-US" altLang="x-none" dirty="0"/>
              <a:t>4. SQL</a:t>
            </a:r>
            <a:r>
              <a:rPr lang="zh-CN" altLang="en-US" dirty="0"/>
              <a:t>的更新功能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64">
                                            <p:txEl>
                                              <p:charRg st="7" end="47"/>
                                            </p:txEl>
                                          </p:spTgt>
                                        </p:tgtEl>
                                        <p:attrNameLst>
                                          <p:attrName>style.visibility</p:attrName>
                                        </p:attrNameLst>
                                      </p:cBhvr>
                                      <p:to>
                                        <p:strVal val="visible"/>
                                      </p:to>
                                    </p:set>
                                    <p:animEffect transition="in" filter="blinds(horizontal)">
                                      <p:cBhvr>
                                        <p:cTn id="7" dur="500"/>
                                        <p:tgtEl>
                                          <p:spTgt spid="117764">
                                            <p:txEl>
                                              <p:charRg st="7"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64">
                                            <p:txEl>
                                              <p:charRg st="47" end="83"/>
                                            </p:txEl>
                                          </p:spTgt>
                                        </p:tgtEl>
                                        <p:attrNameLst>
                                          <p:attrName>style.visibility</p:attrName>
                                        </p:attrNameLst>
                                      </p:cBhvr>
                                      <p:to>
                                        <p:strVal val="visible"/>
                                      </p:to>
                                    </p:set>
                                    <p:animEffect transition="in" filter="blinds(horizontal)">
                                      <p:cBhvr>
                                        <p:cTn id="12" dur="500"/>
                                        <p:tgtEl>
                                          <p:spTgt spid="117764">
                                            <p:txEl>
                                              <p:charRg st="47"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7764">
                                            <p:txEl>
                                              <p:charRg st="83" end="134"/>
                                            </p:txEl>
                                          </p:spTgt>
                                        </p:tgtEl>
                                        <p:attrNameLst>
                                          <p:attrName>style.visibility</p:attrName>
                                        </p:attrNameLst>
                                      </p:cBhvr>
                                      <p:to>
                                        <p:strVal val="visible"/>
                                      </p:to>
                                    </p:set>
                                    <p:animEffect transition="in" filter="blinds(horizontal)">
                                      <p:cBhvr>
                                        <p:cTn id="17" dur="500"/>
                                        <p:tgtEl>
                                          <p:spTgt spid="117764">
                                            <p:txEl>
                                              <p:charRg st="83"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878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1859" name="Rectangle 2"/>
          <p:cNvSpPr>
            <a:spLocks noGrp="1"/>
          </p:cNvSpPr>
          <p:nvPr>
            <p:ph type="title"/>
          </p:nvPr>
        </p:nvSpPr>
        <p:spPr/>
        <p:txBody>
          <a:bodyPr wrap="square" anchor="ctr"/>
          <a:p>
            <a:pPr eaLnBrk="1" hangingPunct="1"/>
            <a:r>
              <a:rPr lang="zh-CN" altLang="en-US"/>
              <a:t>数据删除的例子</a:t>
            </a:r>
            <a:endParaRPr lang="zh-CN" altLang="en-US"/>
          </a:p>
        </p:txBody>
      </p:sp>
      <p:sp>
        <p:nvSpPr>
          <p:cNvPr id="121860" name="Rectangle 3"/>
          <p:cNvSpPr/>
          <p:nvPr/>
        </p:nvSpPr>
        <p:spPr>
          <a:xfrm>
            <a:off x="762000" y="762000"/>
            <a:ext cx="60960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3.62</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删除姓名为</a:t>
            </a:r>
            <a:r>
              <a:rPr lang="en-US" altLang="x-none" sz="2800" dirty="0">
                <a:latin typeface="Times New Roman" panose="02020603050405020304" pitchFamily="2" charset="0"/>
                <a:ea typeface="宋体" panose="02010600030101010101" pitchFamily="2" charset="-122"/>
                <a:cs typeface="Times New Roman" panose="02020603050405020304" pitchFamily="2" charset="0"/>
              </a:rPr>
              <a:t>wang</a:t>
            </a:r>
            <a:r>
              <a:rPr lang="zh-CN" altLang="en-US" sz="2800" dirty="0">
                <a:latin typeface="宋体" panose="02010600030101010101" pitchFamily="2" charset="-122"/>
                <a:ea typeface="宋体" panose="02010600030101010101" pitchFamily="2" charset="-122"/>
              </a:rPr>
              <a:t>的学生记录</a:t>
            </a:r>
            <a:endParaRPr lang="zh-CN" altLang="en-US" sz="2800" dirty="0">
              <a:latin typeface="Arial" panose="020B0604020202020204" pitchFamily="34" charset="0"/>
              <a:ea typeface="宋体" panose="02010600030101010101" pitchFamily="2" charset="-122"/>
            </a:endParaRPr>
          </a:p>
        </p:txBody>
      </p:sp>
      <p:sp>
        <p:nvSpPr>
          <p:cNvPr id="118790" name="Rectangle 4"/>
          <p:cNvSpPr/>
          <p:nvPr/>
        </p:nvSpPr>
        <p:spPr>
          <a:xfrm>
            <a:off x="1524000" y="1447800"/>
            <a:ext cx="6096000" cy="11430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DELETE  FROM  S</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WHERE   sn = ‘wang’</a:t>
            </a:r>
            <a:endParaRPr lang="en-US" altLang="x-none" sz="2800" baseline="30000" dirty="0">
              <a:solidFill>
                <a:schemeClr val="accent2"/>
              </a:solidFill>
              <a:latin typeface="Arial" panose="020B0604020202020204" pitchFamily="34" charset="0"/>
              <a:ea typeface="宋体" panose="02010600030101010101" pitchFamily="2" charset="-122"/>
            </a:endParaRPr>
          </a:p>
        </p:txBody>
      </p:sp>
      <p:sp>
        <p:nvSpPr>
          <p:cNvPr id="118791" name="Rectangle 5"/>
          <p:cNvSpPr/>
          <p:nvPr/>
        </p:nvSpPr>
        <p:spPr>
          <a:xfrm>
            <a:off x="762000" y="2819400"/>
            <a:ext cx="80010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3.63</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删除计算机系</a:t>
            </a:r>
            <a:r>
              <a:rPr lang="zh-CN" altLang="en-US" sz="2800" dirty="0">
                <a:latin typeface="Arial" panose="020B0604020202020204" pitchFamily="34" charset="0"/>
                <a:ea typeface="宋体" panose="02010600030101010101" pitchFamily="2" charset="-122"/>
                <a:cs typeface="Arial" panose="020B0604020202020204" pitchFamily="34" charset="0"/>
              </a:rPr>
              <a:t>（</a:t>
            </a:r>
            <a:r>
              <a:rPr lang="en-US" altLang="x-none" sz="2800" dirty="0">
                <a:latin typeface="Arial" panose="020B0604020202020204" pitchFamily="34" charset="0"/>
                <a:ea typeface="宋体" panose="02010600030101010101" pitchFamily="2" charset="-122"/>
                <a:cs typeface="Arial" panose="020B0604020202020204" pitchFamily="34" charset="0"/>
              </a:rPr>
              <a:t>CS</a:t>
            </a:r>
            <a:r>
              <a:rPr lang="zh-CN" altLang="en-US" sz="2800" dirty="0">
                <a:latin typeface="Arial" panose="020B0604020202020204" pitchFamily="34" charset="0"/>
                <a:ea typeface="宋体" panose="02010600030101010101" pitchFamily="2" charset="-122"/>
                <a:cs typeface="Arial" panose="020B0604020202020204" pitchFamily="34" charset="0"/>
              </a:rPr>
              <a:t>）</a:t>
            </a:r>
            <a:r>
              <a:rPr lang="zh-CN" altLang="en-US" sz="2800" dirty="0">
                <a:latin typeface="宋体" panose="02010600030101010101" pitchFamily="2" charset="-122"/>
                <a:ea typeface="宋体" panose="02010600030101010101" pitchFamily="2" charset="-122"/>
              </a:rPr>
              <a:t>全体学生的选课记录</a:t>
            </a:r>
            <a:endParaRPr lang="zh-CN" altLang="en-US" sz="2800" dirty="0">
              <a:latin typeface="Arial" panose="020B0604020202020204" pitchFamily="34" charset="0"/>
              <a:ea typeface="宋体" panose="02010600030101010101" pitchFamily="2" charset="-122"/>
            </a:endParaRPr>
          </a:p>
        </p:txBody>
      </p:sp>
      <p:sp>
        <p:nvSpPr>
          <p:cNvPr id="118792" name="Rectangle 6"/>
          <p:cNvSpPr/>
          <p:nvPr/>
        </p:nvSpPr>
        <p:spPr>
          <a:xfrm>
            <a:off x="838200" y="3429000"/>
            <a:ext cx="7848600" cy="25908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DELETE</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WHERE   sno   IN   ( </a:t>
            </a:r>
            <a:r>
              <a:rPr lang="en-US" altLang="x-none" sz="2800" dirty="0">
                <a:solidFill>
                  <a:srgbClr val="FF0000"/>
                </a:solidFill>
                <a:latin typeface="Arial" panose="020B0604020202020204" pitchFamily="34" charset="0"/>
                <a:ea typeface="宋体" panose="02010600030101010101" pitchFamily="2" charset="-122"/>
              </a:rPr>
              <a:t>SELECT  sno</a:t>
            </a:r>
            <a:endParaRPr lang="en-US" altLang="x-none" sz="2800" baseline="30000" dirty="0">
              <a:solidFill>
                <a:srgbClr val="FF0000"/>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FROM  S</a:t>
            </a:r>
            <a:endParaRPr lang="en-US" altLang="x-none" sz="2800" dirty="0">
              <a:solidFill>
                <a:srgbClr val="FF0000"/>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WHERE   sd = ‘CS’</a:t>
            </a:r>
            <a:r>
              <a:rPr lang="en-US" altLang="x-none" sz="2800" dirty="0">
                <a:solidFill>
                  <a:schemeClr val="accent2"/>
                </a:solidFill>
                <a:latin typeface="Arial" panose="020B0604020202020204" pitchFamily="34" charset="0"/>
                <a:ea typeface="宋体" panose="02010600030101010101" pitchFamily="2" charset="-122"/>
              </a:rPr>
              <a:t> ) ;</a:t>
            </a:r>
            <a:endParaRPr lang="en-US" altLang="x-none" sz="2800" baseline="300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90"/>
                                        </p:tgtEl>
                                        <p:attrNameLst>
                                          <p:attrName>style.visibility</p:attrName>
                                        </p:attrNameLst>
                                      </p:cBhvr>
                                      <p:to>
                                        <p:strVal val="visible"/>
                                      </p:to>
                                    </p:set>
                                    <p:anim calcmode="lin" valueType="num">
                                      <p:cBhvr additive="base">
                                        <p:cTn id="7" dur="500" fill="hold"/>
                                        <p:tgtEl>
                                          <p:spTgt spid="118790"/>
                                        </p:tgtEl>
                                        <p:attrNameLst>
                                          <p:attrName>ppt_x</p:attrName>
                                        </p:attrNameLst>
                                      </p:cBhvr>
                                      <p:tavLst>
                                        <p:tav tm="0">
                                          <p:val>
                                            <p:strVal val="#ppt_x"/>
                                          </p:val>
                                        </p:tav>
                                        <p:tav tm="100000">
                                          <p:val>
                                            <p:strVal val="#ppt_x"/>
                                          </p:val>
                                        </p:tav>
                                      </p:tavLst>
                                    </p:anim>
                                    <p:anim calcmode="lin" valueType="num">
                                      <p:cBhvr additive="base">
                                        <p:cTn id="8" dur="500" fill="hold"/>
                                        <p:tgtEl>
                                          <p:spTgt spid="1187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8791"/>
                                        </p:tgtEl>
                                        <p:attrNameLst>
                                          <p:attrName>style.visibility</p:attrName>
                                        </p:attrNameLst>
                                      </p:cBhvr>
                                      <p:to>
                                        <p:strVal val="visible"/>
                                      </p:to>
                                    </p:set>
                                    <p:animEffect transition="in" filter="blinds(horizontal)">
                                      <p:cBhvr>
                                        <p:cTn id="13" dur="500"/>
                                        <p:tgtEl>
                                          <p:spTgt spid="11879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8792"/>
                                        </p:tgtEl>
                                        <p:attrNameLst>
                                          <p:attrName>style.visibility</p:attrName>
                                        </p:attrNameLst>
                                      </p:cBhvr>
                                      <p:to>
                                        <p:strVal val="visible"/>
                                      </p:to>
                                    </p:set>
                                    <p:anim calcmode="lin" valueType="num">
                                      <p:cBhvr additive="base">
                                        <p:cTn id="18" dur="500" fill="hold"/>
                                        <p:tgtEl>
                                          <p:spTgt spid="118792"/>
                                        </p:tgtEl>
                                        <p:attrNameLst>
                                          <p:attrName>ppt_x</p:attrName>
                                        </p:attrNameLst>
                                      </p:cBhvr>
                                      <p:tavLst>
                                        <p:tav tm="0">
                                          <p:val>
                                            <p:strVal val="#ppt_x"/>
                                          </p:val>
                                        </p:tav>
                                        <p:tav tm="100000">
                                          <p:val>
                                            <p:strVal val="#ppt_x"/>
                                          </p:val>
                                        </p:tav>
                                      </p:tavLst>
                                    </p:anim>
                                    <p:anim calcmode="lin" valueType="num">
                                      <p:cBhvr additive="base">
                                        <p:cTn id="19"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1" grpId="0"/>
      <p:bldP spid="11879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1981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2883" name="Rectangle 2"/>
          <p:cNvSpPr>
            <a:spLocks noGrp="1"/>
          </p:cNvSpPr>
          <p:nvPr>
            <p:ph type="body"/>
          </p:nvPr>
        </p:nvSpPr>
        <p:spPr>
          <a:xfrm>
            <a:off x="76200" y="990600"/>
            <a:ext cx="2895600" cy="533400"/>
          </a:xfrm>
        </p:spPr>
        <p:txBody>
          <a:bodyPr wrap="square" anchor="t"/>
          <a:p>
            <a:pPr eaLnBrk="1" hangingPunct="1">
              <a:lnSpc>
                <a:spcPct val="120000"/>
              </a:lnSpc>
            </a:pPr>
            <a:r>
              <a:rPr lang="zh-CN" altLang="en-US"/>
              <a:t>元组插入功能</a:t>
            </a:r>
            <a:endParaRPr lang="zh-CN" altLang="en-US">
              <a:solidFill>
                <a:schemeClr val="tx1"/>
              </a:solidFill>
            </a:endParaRPr>
          </a:p>
        </p:txBody>
      </p:sp>
      <p:sp>
        <p:nvSpPr>
          <p:cNvPr id="122884" name="Rectangle 3"/>
          <p:cNvSpPr/>
          <p:nvPr/>
        </p:nvSpPr>
        <p:spPr>
          <a:xfrm>
            <a:off x="685800" y="1828800"/>
            <a:ext cx="8229600" cy="1981200"/>
          </a:xfrm>
          <a:prstGeom prst="rect">
            <a:avLst/>
          </a:prstGeom>
          <a:solidFill>
            <a:srgbClr val="CCFFFF"/>
          </a:solidFill>
          <a:ln w="9525">
            <a:noFill/>
          </a:ln>
        </p:spPr>
        <p:txBody>
          <a:bodyPr wrap="none" anchor="ctr"/>
          <a:p>
            <a:pPr>
              <a:lnSpc>
                <a:spcPct val="160000"/>
              </a:lnSpc>
              <a:spcBef>
                <a:spcPct val="20000"/>
              </a:spcBef>
            </a:pPr>
            <a:r>
              <a:rPr lang="en-US" altLang="x-none" dirty="0">
                <a:latin typeface="Arial" panose="020B0604020202020204" pitchFamily="34" charset="0"/>
                <a:ea typeface="宋体" panose="02010600030101010101" pitchFamily="2" charset="-122"/>
              </a:rPr>
              <a:t>INSERT</a:t>
            </a:r>
            <a:endParaRPr lang="en-US" altLang="x-none" dirty="0">
              <a:latin typeface="Arial" panose="020B0604020202020204" pitchFamily="34" charset="0"/>
              <a:ea typeface="宋体" panose="02010600030101010101" pitchFamily="2" charset="-122"/>
            </a:endParaRPr>
          </a:p>
          <a:p>
            <a:pPr>
              <a:lnSpc>
                <a:spcPct val="160000"/>
              </a:lnSpc>
              <a:spcBef>
                <a:spcPct val="20000"/>
              </a:spcBef>
            </a:pPr>
            <a:r>
              <a:rPr lang="en-US" altLang="x-none" dirty="0">
                <a:latin typeface="Arial" panose="020B0604020202020204" pitchFamily="34" charset="0"/>
                <a:ea typeface="宋体" panose="02010600030101010101" pitchFamily="2" charset="-122"/>
              </a:rPr>
              <a:t>INTO  tabname </a:t>
            </a:r>
            <a:r>
              <a:rPr lang="en-US" altLang="x-none"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colname </a:t>
            </a:r>
            <a:r>
              <a:rPr lang="en-US" altLang="x-none" dirty="0">
                <a:solidFill>
                  <a:srgbClr val="FF0000"/>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colname … </a:t>
            </a:r>
            <a:r>
              <a:rPr lang="en-US" altLang="x-none"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a:t>
            </a:r>
            <a:r>
              <a:rPr lang="en-US" altLang="x-none" dirty="0">
                <a:solidFill>
                  <a:srgbClr val="FF0000"/>
                </a:solidFill>
                <a:latin typeface="Arial" panose="020B0604020202020204" pitchFamily="34" charset="0"/>
                <a:ea typeface="宋体" panose="02010600030101010101" pitchFamily="2" charset="-122"/>
              </a:rPr>
              <a:t>]</a:t>
            </a:r>
            <a:endParaRPr lang="en-US" altLang="x-none" dirty="0">
              <a:solidFill>
                <a:srgbClr val="FF0000"/>
              </a:solidFill>
              <a:latin typeface="Arial" panose="020B0604020202020204" pitchFamily="34" charset="0"/>
              <a:ea typeface="宋体" panose="02010600030101010101" pitchFamily="2" charset="-122"/>
            </a:endParaRPr>
          </a:p>
          <a:p>
            <a:pPr>
              <a:lnSpc>
                <a:spcPct val="160000"/>
              </a:lnSpc>
              <a:spcBef>
                <a:spcPct val="20000"/>
              </a:spcBef>
            </a:pPr>
            <a:r>
              <a:rPr lang="en-US" altLang="x-none" dirty="0">
                <a:latin typeface="Arial" panose="020B0604020202020204" pitchFamily="34" charset="0"/>
                <a:ea typeface="宋体" panose="02010600030101010101" pitchFamily="2" charset="-122"/>
              </a:rPr>
              <a:t>VALUES  ( expr</a:t>
            </a:r>
            <a:r>
              <a:rPr lang="en-US" altLang="x-none" dirty="0">
                <a:solidFill>
                  <a:srgbClr val="FF0000"/>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NULL </a:t>
            </a:r>
            <a:r>
              <a:rPr lang="en-US" altLang="x-none"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expr</a:t>
            </a:r>
            <a:r>
              <a:rPr lang="en-US" altLang="x-none" dirty="0">
                <a:solidFill>
                  <a:srgbClr val="FF0000"/>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NULL … </a:t>
            </a:r>
            <a:r>
              <a:rPr lang="en-US" altLang="x-none"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 </a:t>
            </a:r>
            <a:r>
              <a:rPr lang="en-US" altLang="x-none" dirty="0">
                <a:solidFill>
                  <a:srgbClr val="FF0000"/>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subquery;</a:t>
            </a:r>
            <a:endParaRPr lang="en-US" altLang="x-none" dirty="0">
              <a:latin typeface="Arial" panose="020B0604020202020204" pitchFamily="34" charset="0"/>
              <a:ea typeface="宋体" panose="02010600030101010101" pitchFamily="2" charset="-122"/>
            </a:endParaRPr>
          </a:p>
        </p:txBody>
      </p:sp>
      <p:sp>
        <p:nvSpPr>
          <p:cNvPr id="122885" name="Rectangle 4"/>
          <p:cNvSpPr>
            <a:spLocks noGrp="1"/>
          </p:cNvSpPr>
          <p:nvPr>
            <p:ph type="title"/>
          </p:nvPr>
        </p:nvSpPr>
        <p:spPr/>
        <p:txBody>
          <a:bodyPr wrap="square" anchor="ctr"/>
          <a:p>
            <a:pPr eaLnBrk="1" hangingPunct="1"/>
            <a:r>
              <a:rPr lang="en-US" altLang="x-none" dirty="0"/>
              <a:t>4. SQL</a:t>
            </a:r>
            <a:r>
              <a:rPr lang="zh-CN" altLang="en-US" dirty="0"/>
              <a:t>的更新功能</a:t>
            </a:r>
            <a:endParaRPr lang="zh-CN" altLang="en-US" dirty="0"/>
          </a:p>
        </p:txBody>
      </p:sp>
      <p:grpSp>
        <p:nvGrpSpPr>
          <p:cNvPr id="119815" name="组合 119814"/>
          <p:cNvGrpSpPr/>
          <p:nvPr/>
        </p:nvGrpSpPr>
        <p:grpSpPr>
          <a:xfrm>
            <a:off x="3124200" y="762000"/>
            <a:ext cx="5943600" cy="2514600"/>
            <a:chOff x="0" y="0"/>
            <a:chExt cx="3744" cy="1526"/>
          </a:xfrm>
        </p:grpSpPr>
        <p:sp>
          <p:nvSpPr>
            <p:cNvPr id="122887" name="Line 6"/>
            <p:cNvSpPr/>
            <p:nvPr/>
          </p:nvSpPr>
          <p:spPr>
            <a:xfrm flipV="1">
              <a:off x="48" y="1430"/>
              <a:ext cx="2448" cy="0"/>
            </a:xfrm>
            <a:prstGeom prst="line">
              <a:avLst/>
            </a:prstGeom>
            <a:ln w="38100" cap="flat" cmpd="sng">
              <a:solidFill>
                <a:schemeClr val="accent2"/>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88" name="Line 7"/>
            <p:cNvSpPr/>
            <p:nvPr/>
          </p:nvSpPr>
          <p:spPr>
            <a:xfrm>
              <a:off x="2256" y="1430"/>
              <a:ext cx="0" cy="96"/>
            </a:xfrm>
            <a:prstGeom prst="line">
              <a:avLst/>
            </a:prstGeom>
            <a:ln w="38100" cap="flat" cmpd="sng">
              <a:solidFill>
                <a:schemeClr val="accent2"/>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89" name="Line 8"/>
            <p:cNvSpPr/>
            <p:nvPr/>
          </p:nvSpPr>
          <p:spPr>
            <a:xfrm flipH="1">
              <a:off x="2640" y="518"/>
              <a:ext cx="336" cy="1008"/>
            </a:xfrm>
            <a:prstGeom prst="line">
              <a:avLst/>
            </a:prstGeom>
            <a:ln w="38100" cap="flat" cmpd="sng">
              <a:solidFill>
                <a:schemeClr val="accent2"/>
              </a:solidFill>
              <a:prstDash val="solid"/>
              <a:round/>
              <a:headEnd type="arrow"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0" name="Line 9"/>
            <p:cNvSpPr/>
            <p:nvPr/>
          </p:nvSpPr>
          <p:spPr>
            <a:xfrm flipV="1">
              <a:off x="2256" y="1526"/>
              <a:ext cx="384" cy="0"/>
            </a:xfrm>
            <a:prstGeom prst="line">
              <a:avLst/>
            </a:prstGeom>
            <a:ln w="38100" cap="flat" cmpd="sng">
              <a:solidFill>
                <a:schemeClr val="accent2"/>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1" name="Text Box 10"/>
            <p:cNvSpPr txBox="1"/>
            <p:nvPr/>
          </p:nvSpPr>
          <p:spPr>
            <a:xfrm>
              <a:off x="0" y="0"/>
              <a:ext cx="3744" cy="505"/>
            </a:xfrm>
            <a:prstGeom prst="rect">
              <a:avLst/>
            </a:prstGeom>
            <a:noFill/>
            <a:ln w="9525" cap="flat" cmpd="sng">
              <a:solidFill>
                <a:schemeClr val="accent2"/>
              </a:solidFill>
              <a:prstDash val="solid"/>
              <a:miter/>
              <a:headEnd type="none" w="med" len="med"/>
              <a:tailEnd type="none" w="med" len="med"/>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属性名列表可以被省略。在此情况下，属性的排列顺序采用基表定义中的顺序</a:t>
              </a:r>
              <a:endParaRPr lang="zh-CN" altLang="en-US" dirty="0">
                <a:latin typeface="Times New Roman" panose="02020603050405020304" pitchFamily="2" charset="0"/>
                <a:ea typeface="宋体" panose="02010600030101010101" pitchFamily="2" charset="-122"/>
              </a:endParaRPr>
            </a:p>
          </p:txBody>
        </p:sp>
      </p:grpSp>
      <p:grpSp>
        <p:nvGrpSpPr>
          <p:cNvPr id="119821" name="组合 119820"/>
          <p:cNvGrpSpPr/>
          <p:nvPr/>
        </p:nvGrpSpPr>
        <p:grpSpPr>
          <a:xfrm>
            <a:off x="304800" y="3810000"/>
            <a:ext cx="3733800" cy="911225"/>
            <a:chOff x="0" y="0"/>
            <a:chExt cx="2352" cy="491"/>
          </a:xfrm>
        </p:grpSpPr>
        <p:sp>
          <p:nvSpPr>
            <p:cNvPr id="122893" name="Line 12"/>
            <p:cNvSpPr/>
            <p:nvPr/>
          </p:nvSpPr>
          <p:spPr>
            <a:xfrm flipV="1">
              <a:off x="1296" y="0"/>
              <a:ext cx="1056" cy="0"/>
            </a:xfrm>
            <a:prstGeom prst="line">
              <a:avLst/>
            </a:prstGeom>
            <a:ln w="38100" cap="flat" cmpd="sng">
              <a:solidFill>
                <a:schemeClr val="accent2"/>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4" name="Line 13"/>
            <p:cNvSpPr/>
            <p:nvPr/>
          </p:nvSpPr>
          <p:spPr>
            <a:xfrm flipV="1">
              <a:off x="1344" y="0"/>
              <a:ext cx="384" cy="240"/>
            </a:xfrm>
            <a:prstGeom prst="line">
              <a:avLst/>
            </a:prstGeom>
            <a:ln w="38100" cap="flat" cmpd="sng">
              <a:solidFill>
                <a:schemeClr val="accent2"/>
              </a:solidFill>
              <a:prstDash val="solid"/>
              <a:round/>
              <a:headEnd type="arrow"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5" name="Text Box 14"/>
            <p:cNvSpPr txBox="1"/>
            <p:nvPr/>
          </p:nvSpPr>
          <p:spPr>
            <a:xfrm>
              <a:off x="0" y="240"/>
              <a:ext cx="2256" cy="251"/>
            </a:xfrm>
            <a:prstGeom prst="rect">
              <a:avLst/>
            </a:prstGeom>
            <a:noFill/>
            <a:ln w="9525" cap="flat" cmpd="sng">
              <a:solidFill>
                <a:schemeClr val="accent2"/>
              </a:solidFill>
              <a:prstDash val="solid"/>
              <a:miter/>
              <a:headEnd type="none" w="med" len="med"/>
              <a:tailEnd type="none" w="med" len="med"/>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属性值，</a:t>
              </a:r>
              <a:r>
                <a:rPr lang="en-US" altLang="x-none" dirty="0">
                  <a:latin typeface="Times New Roman" panose="02020603050405020304" pitchFamily="2" charset="0"/>
                  <a:ea typeface="宋体" panose="02010600030101010101" pitchFamily="2" charset="-122"/>
                </a:rPr>
                <a:t>NULL</a:t>
              </a:r>
              <a:r>
                <a:rPr lang="zh-CN" altLang="en-US" dirty="0">
                  <a:latin typeface="Times New Roman" panose="02020603050405020304" pitchFamily="2" charset="0"/>
                  <a:ea typeface="宋体" panose="02010600030101010101" pitchFamily="2" charset="-122"/>
                </a:rPr>
                <a:t>表示空值</a:t>
              </a:r>
              <a:endParaRPr lang="zh-CN" altLang="en-US" dirty="0">
                <a:latin typeface="Times New Roman" panose="02020603050405020304" pitchFamily="2" charset="0"/>
                <a:ea typeface="宋体" panose="02010600030101010101" pitchFamily="2" charset="-122"/>
              </a:endParaRPr>
            </a:p>
          </p:txBody>
        </p:sp>
      </p:grpSp>
      <p:grpSp>
        <p:nvGrpSpPr>
          <p:cNvPr id="119825" name="组合 119824"/>
          <p:cNvGrpSpPr/>
          <p:nvPr/>
        </p:nvGrpSpPr>
        <p:grpSpPr>
          <a:xfrm>
            <a:off x="2286000" y="3883025"/>
            <a:ext cx="6553200" cy="1603375"/>
            <a:chOff x="0" y="0"/>
            <a:chExt cx="4128" cy="1010"/>
          </a:xfrm>
        </p:grpSpPr>
        <p:sp>
          <p:nvSpPr>
            <p:cNvPr id="122897" name="Line 16"/>
            <p:cNvSpPr/>
            <p:nvPr/>
          </p:nvSpPr>
          <p:spPr>
            <a:xfrm flipV="1">
              <a:off x="0" y="0"/>
              <a:ext cx="2880" cy="16"/>
            </a:xfrm>
            <a:prstGeom prst="line">
              <a:avLst/>
            </a:prstGeom>
            <a:ln w="38100" cap="flat" cmpd="sng">
              <a:solidFill>
                <a:schemeClr val="accent2"/>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8" name="Line 17"/>
            <p:cNvSpPr/>
            <p:nvPr/>
          </p:nvSpPr>
          <p:spPr>
            <a:xfrm flipH="1" flipV="1">
              <a:off x="1488" y="0"/>
              <a:ext cx="432" cy="256"/>
            </a:xfrm>
            <a:prstGeom prst="line">
              <a:avLst/>
            </a:prstGeom>
            <a:ln w="38100" cap="flat" cmpd="sng">
              <a:solidFill>
                <a:schemeClr val="accent2"/>
              </a:solidFill>
              <a:prstDash val="solid"/>
              <a:round/>
              <a:headEnd type="arrow"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899" name="Text Box 18"/>
            <p:cNvSpPr txBox="1"/>
            <p:nvPr/>
          </p:nvSpPr>
          <p:spPr>
            <a:xfrm>
              <a:off x="1248" y="256"/>
              <a:ext cx="2880" cy="754"/>
            </a:xfrm>
            <a:prstGeom prst="rect">
              <a:avLst/>
            </a:prstGeom>
            <a:noFill/>
            <a:ln w="9525" cap="flat" cmpd="sng">
              <a:solidFill>
                <a:schemeClr val="accent2"/>
              </a:solidFill>
              <a:prstDash val="solid"/>
              <a:miter/>
              <a:headEnd type="none" w="med" len="med"/>
              <a:tailEnd type="none" w="med" len="med"/>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被插入的常量元组值。其中属性值的数量及其排列顺序必须与</a:t>
              </a:r>
              <a:r>
                <a:rPr lang="en-US" altLang="x-none" dirty="0">
                  <a:latin typeface="Times New Roman" panose="02020603050405020304" pitchFamily="2" charset="0"/>
                  <a:ea typeface="宋体" panose="02010600030101010101" pitchFamily="2" charset="-122"/>
                </a:rPr>
                <a:t>INTO</a:t>
              </a:r>
              <a:r>
                <a:rPr lang="zh-CN" altLang="en-US" dirty="0">
                  <a:latin typeface="Times New Roman" panose="02020603050405020304" pitchFamily="2" charset="0"/>
                  <a:ea typeface="宋体" panose="02010600030101010101" pitchFamily="2" charset="-122"/>
                </a:rPr>
                <a:t>子句中的属性名列表一致</a:t>
              </a:r>
              <a:endParaRPr lang="zh-CN" altLang="en-US" dirty="0">
                <a:latin typeface="Times New Roman" panose="02020603050405020304" pitchFamily="2" charset="0"/>
                <a:ea typeface="宋体" panose="02010600030101010101" pitchFamily="2" charset="-122"/>
              </a:endParaRPr>
            </a:p>
          </p:txBody>
        </p:sp>
      </p:grpSp>
      <p:grpSp>
        <p:nvGrpSpPr>
          <p:cNvPr id="119829" name="组合 119828"/>
          <p:cNvGrpSpPr/>
          <p:nvPr/>
        </p:nvGrpSpPr>
        <p:grpSpPr>
          <a:xfrm>
            <a:off x="533400" y="3733800"/>
            <a:ext cx="6477000" cy="2347913"/>
            <a:chOff x="0" y="0"/>
            <a:chExt cx="4080" cy="1437"/>
          </a:xfrm>
        </p:grpSpPr>
        <p:sp>
          <p:nvSpPr>
            <p:cNvPr id="122901" name="Line 20"/>
            <p:cNvSpPr/>
            <p:nvPr/>
          </p:nvSpPr>
          <p:spPr>
            <a:xfrm flipV="1">
              <a:off x="192" y="0"/>
              <a:ext cx="3888" cy="0"/>
            </a:xfrm>
            <a:prstGeom prst="line">
              <a:avLst/>
            </a:prstGeom>
            <a:ln w="3810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02" name="Line 21"/>
            <p:cNvSpPr/>
            <p:nvPr/>
          </p:nvSpPr>
          <p:spPr>
            <a:xfrm flipH="1" flipV="1">
              <a:off x="864" y="0"/>
              <a:ext cx="0" cy="1152"/>
            </a:xfrm>
            <a:prstGeom prst="line">
              <a:avLst/>
            </a:prstGeom>
            <a:ln w="38100" cap="flat" cmpd="sng">
              <a:solidFill>
                <a:srgbClr val="FF0000"/>
              </a:solidFill>
              <a:prstDash val="solid"/>
              <a:round/>
              <a:headEnd type="arrow"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03" name="Text Box 22"/>
            <p:cNvSpPr txBox="1"/>
            <p:nvPr/>
          </p:nvSpPr>
          <p:spPr>
            <a:xfrm>
              <a:off x="0" y="1152"/>
              <a:ext cx="1680" cy="285"/>
            </a:xfrm>
            <a:prstGeom prst="rect">
              <a:avLst/>
            </a:prstGeom>
            <a:noFill/>
            <a:ln w="9525" cap="flat" cmpd="sng">
              <a:solidFill>
                <a:srgbClr val="FF0000"/>
              </a:solidFill>
              <a:prstDash val="solid"/>
              <a:miter/>
              <a:headEnd type="none" w="med" len="med"/>
              <a:tailEnd type="none" w="med" len="med"/>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插入单个常量元组</a:t>
              </a:r>
              <a:endParaRPr lang="zh-CN" altLang="en-US" dirty="0">
                <a:latin typeface="Times New Roman" panose="02020603050405020304" pitchFamily="2" charset="0"/>
                <a:ea typeface="宋体" panose="02010600030101010101" pitchFamily="2" charset="-122"/>
              </a:endParaRPr>
            </a:p>
          </p:txBody>
        </p:sp>
      </p:grpSp>
      <p:grpSp>
        <p:nvGrpSpPr>
          <p:cNvPr id="119833" name="组合 119832"/>
          <p:cNvGrpSpPr/>
          <p:nvPr/>
        </p:nvGrpSpPr>
        <p:grpSpPr>
          <a:xfrm>
            <a:off x="3657600" y="3733800"/>
            <a:ext cx="5410200" cy="3025775"/>
            <a:chOff x="0" y="0"/>
            <a:chExt cx="3408" cy="1906"/>
          </a:xfrm>
        </p:grpSpPr>
        <p:sp>
          <p:nvSpPr>
            <p:cNvPr id="122905" name="Line 24"/>
            <p:cNvSpPr/>
            <p:nvPr/>
          </p:nvSpPr>
          <p:spPr>
            <a:xfrm flipV="1">
              <a:off x="2304" y="0"/>
              <a:ext cx="816" cy="0"/>
            </a:xfrm>
            <a:prstGeom prst="line">
              <a:avLst/>
            </a:prstGeom>
            <a:ln w="38100" cap="flat" cmpd="sng">
              <a:solidFill>
                <a:srgbClr val="FF0000"/>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06" name="Line 25"/>
            <p:cNvSpPr/>
            <p:nvPr/>
          </p:nvSpPr>
          <p:spPr>
            <a:xfrm flipH="1" flipV="1">
              <a:off x="2640" y="0"/>
              <a:ext cx="0" cy="1152"/>
            </a:xfrm>
            <a:prstGeom prst="line">
              <a:avLst/>
            </a:prstGeom>
            <a:ln w="38100" cap="flat" cmpd="sng">
              <a:solidFill>
                <a:srgbClr val="FF0000"/>
              </a:solidFill>
              <a:prstDash val="solid"/>
              <a:round/>
              <a:headEnd type="arrow"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22907" name="Text Box 26"/>
            <p:cNvSpPr txBox="1"/>
            <p:nvPr/>
          </p:nvSpPr>
          <p:spPr>
            <a:xfrm>
              <a:off x="0" y="1152"/>
              <a:ext cx="3408" cy="754"/>
            </a:xfrm>
            <a:prstGeom prst="rect">
              <a:avLst/>
            </a:prstGeom>
            <a:noFill/>
            <a:ln w="9525" cap="flat" cmpd="sng">
              <a:solidFill>
                <a:srgbClr val="FF0000"/>
              </a:solidFill>
              <a:prstDash val="solid"/>
              <a:miter/>
              <a:headEnd type="none" w="med" len="med"/>
              <a:tailEnd type="none" w="med" len="med"/>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将子查询的查询结果插入到表</a:t>
              </a:r>
              <a:r>
                <a:rPr lang="en-US" altLang="x-none" dirty="0">
                  <a:latin typeface="Times New Roman" panose="02020603050405020304" pitchFamily="2" charset="0"/>
                  <a:ea typeface="宋体" panose="02010600030101010101" pitchFamily="2" charset="-122"/>
                </a:rPr>
                <a:t>tabname</a:t>
              </a:r>
              <a:r>
                <a:rPr lang="zh-CN" altLang="en-US" dirty="0">
                  <a:latin typeface="Times New Roman" panose="02020603050405020304" pitchFamily="2" charset="0"/>
                  <a:ea typeface="宋体" panose="02010600030101010101" pitchFamily="2" charset="-122"/>
                </a:rPr>
                <a:t>中。子查询结果属性的排列顺序必须与</a:t>
              </a:r>
              <a:r>
                <a:rPr lang="en-US" altLang="x-none" dirty="0">
                  <a:latin typeface="Times New Roman" panose="02020603050405020304" pitchFamily="2" charset="0"/>
                  <a:ea typeface="宋体" panose="02010600030101010101" pitchFamily="2" charset="-122"/>
                </a:rPr>
                <a:t>INTO</a:t>
              </a:r>
              <a:r>
                <a:rPr lang="zh-CN" altLang="en-US" dirty="0">
                  <a:latin typeface="Times New Roman" panose="02020603050405020304" pitchFamily="2" charset="0"/>
                  <a:ea typeface="宋体" panose="02010600030101010101" pitchFamily="2" charset="-122"/>
                </a:rPr>
                <a:t>子句中的顺序一致</a:t>
              </a:r>
              <a:endParaRPr lang="zh-CN" altLang="en-US"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linds(horizontal)">
                                      <p:cBhvr>
                                        <p:cTn id="7" dur="500"/>
                                        <p:tgtEl>
                                          <p:spTgt spid="119815"/>
                                        </p:tgtEl>
                                      </p:cBhvr>
                                    </p:animEffect>
                                  </p:childTnLst>
                                  <p:subTnLst>
                                    <p:set>
                                      <p:cBhvr override="childStyle">
                                        <p:cTn dur="1" fill="hold" display="0" masterRel="nextClick" afterEffect="1"/>
                                        <p:tgtEl>
                                          <p:spTgt spid="1198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21"/>
                                        </p:tgtEl>
                                        <p:attrNameLst>
                                          <p:attrName>style.visibility</p:attrName>
                                        </p:attrNameLst>
                                      </p:cBhvr>
                                      <p:to>
                                        <p:strVal val="visible"/>
                                      </p:to>
                                    </p:set>
                                    <p:animEffect transition="in" filter="blinds(horizontal)">
                                      <p:cBhvr>
                                        <p:cTn id="12" dur="500"/>
                                        <p:tgtEl>
                                          <p:spTgt spid="119821"/>
                                        </p:tgtEl>
                                      </p:cBhvr>
                                    </p:animEffect>
                                  </p:childTnLst>
                                  <p:subTnLst>
                                    <p:set>
                                      <p:cBhvr override="childStyle">
                                        <p:cTn dur="1" fill="hold" display="0" masterRel="nextClick" afterEffect="1"/>
                                        <p:tgtEl>
                                          <p:spTgt spid="1198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25"/>
                                        </p:tgtEl>
                                        <p:attrNameLst>
                                          <p:attrName>style.visibility</p:attrName>
                                        </p:attrNameLst>
                                      </p:cBhvr>
                                      <p:to>
                                        <p:strVal val="visible"/>
                                      </p:to>
                                    </p:set>
                                    <p:animEffect transition="in" filter="blinds(horizontal)">
                                      <p:cBhvr>
                                        <p:cTn id="17" dur="500"/>
                                        <p:tgtEl>
                                          <p:spTgt spid="119825"/>
                                        </p:tgtEl>
                                      </p:cBhvr>
                                    </p:animEffect>
                                  </p:childTnLst>
                                  <p:subTnLst>
                                    <p:set>
                                      <p:cBhvr override="childStyle">
                                        <p:cTn dur="1" fill="hold" display="0" masterRel="nextClick" afterEffect="1"/>
                                        <p:tgtEl>
                                          <p:spTgt spid="11982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12" fill="hold" nodeType="clickEffect">
                                  <p:stCondLst>
                                    <p:cond delay="0"/>
                                  </p:stCondLst>
                                  <p:childTnLst>
                                    <p:set>
                                      <p:cBhvr>
                                        <p:cTn id="21" dur="1" fill="hold">
                                          <p:stCondLst>
                                            <p:cond delay="0"/>
                                          </p:stCondLst>
                                        </p:cTn>
                                        <p:tgtEl>
                                          <p:spTgt spid="119829"/>
                                        </p:tgtEl>
                                        <p:attrNameLst>
                                          <p:attrName>style.visibility</p:attrName>
                                        </p:attrNameLst>
                                      </p:cBhvr>
                                      <p:to>
                                        <p:strVal val="visible"/>
                                      </p:to>
                                    </p:set>
                                    <p:anim calcmode="lin" valueType="num">
                                      <p:cBhvr additive="base">
                                        <p:cTn id="22" dur="500" fill="hold"/>
                                        <p:tgtEl>
                                          <p:spTgt spid="119829"/>
                                        </p:tgtEl>
                                        <p:attrNameLst>
                                          <p:attrName>ppt_x</p:attrName>
                                        </p:attrNameLst>
                                      </p:cBhvr>
                                      <p:tavLst>
                                        <p:tav tm="0">
                                          <p:val>
                                            <p:strVal val="0-#ppt_w/2"/>
                                          </p:val>
                                        </p:tav>
                                        <p:tav tm="100000">
                                          <p:val>
                                            <p:strVal val="#ppt_x"/>
                                          </p:val>
                                        </p:tav>
                                      </p:tavLst>
                                    </p:anim>
                                    <p:anim calcmode="lin" valueType="num">
                                      <p:cBhvr additive="base">
                                        <p:cTn id="23" dur="500" fill="hold"/>
                                        <p:tgtEl>
                                          <p:spTgt spid="11982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6" fill="hold" nodeType="clickEffect">
                                  <p:stCondLst>
                                    <p:cond delay="0"/>
                                  </p:stCondLst>
                                  <p:childTnLst>
                                    <p:set>
                                      <p:cBhvr>
                                        <p:cTn id="27" dur="1" fill="hold">
                                          <p:stCondLst>
                                            <p:cond delay="0"/>
                                          </p:stCondLst>
                                        </p:cTn>
                                        <p:tgtEl>
                                          <p:spTgt spid="119833"/>
                                        </p:tgtEl>
                                        <p:attrNameLst>
                                          <p:attrName>style.visibility</p:attrName>
                                        </p:attrNameLst>
                                      </p:cBhvr>
                                      <p:to>
                                        <p:strVal val="visible"/>
                                      </p:to>
                                    </p:set>
                                    <p:anim calcmode="lin" valueType="num">
                                      <p:cBhvr additive="base">
                                        <p:cTn id="28" dur="500" fill="hold"/>
                                        <p:tgtEl>
                                          <p:spTgt spid="119833"/>
                                        </p:tgtEl>
                                        <p:attrNameLst>
                                          <p:attrName>ppt_x</p:attrName>
                                        </p:attrNameLst>
                                      </p:cBhvr>
                                      <p:tavLst>
                                        <p:tav tm="0">
                                          <p:val>
                                            <p:strVal val="1+#ppt_w/2"/>
                                          </p:val>
                                        </p:tav>
                                        <p:tav tm="100000">
                                          <p:val>
                                            <p:strVal val="#ppt_x"/>
                                          </p:val>
                                        </p:tav>
                                      </p:tavLst>
                                    </p:anim>
                                    <p:anim calcmode="lin" valueType="num">
                                      <p:cBhvr additive="base">
                                        <p:cTn id="29" dur="500" fill="hold"/>
                                        <p:tgtEl>
                                          <p:spTgt spid="1198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083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3907" name="Rectangle 2"/>
          <p:cNvSpPr>
            <a:spLocks noGrp="1"/>
          </p:cNvSpPr>
          <p:nvPr>
            <p:ph type="title"/>
          </p:nvPr>
        </p:nvSpPr>
        <p:spPr/>
        <p:txBody>
          <a:bodyPr wrap="square" anchor="ctr"/>
          <a:p>
            <a:pPr eaLnBrk="1" hangingPunct="1"/>
            <a:r>
              <a:rPr lang="zh-CN" altLang="en-US"/>
              <a:t>数据插入的例子</a:t>
            </a:r>
            <a:endParaRPr lang="zh-CN" altLang="en-US"/>
          </a:p>
        </p:txBody>
      </p:sp>
      <p:sp>
        <p:nvSpPr>
          <p:cNvPr id="123908" name="Rectangle 3"/>
          <p:cNvSpPr/>
          <p:nvPr/>
        </p:nvSpPr>
        <p:spPr>
          <a:xfrm>
            <a:off x="762000" y="762000"/>
            <a:ext cx="71628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3.64</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插入一个选课记录（</a:t>
            </a:r>
            <a:r>
              <a:rPr lang="en-US" altLang="x-none" sz="2800" dirty="0">
                <a:latin typeface="Times New Roman" panose="02020603050405020304" pitchFamily="2" charset="0"/>
                <a:ea typeface="宋体" panose="02010600030101010101" pitchFamily="2" charset="-122"/>
                <a:cs typeface="Times New Roman" panose="02020603050405020304" pitchFamily="2" charset="0"/>
              </a:rPr>
              <a:t>S</a:t>
            </a:r>
            <a:r>
              <a:rPr lang="en-US" altLang="x-none" sz="2800" baseline="-30000" dirty="0">
                <a:latin typeface="Times New Roman" panose="02020603050405020304" pitchFamily="2" charset="0"/>
                <a:ea typeface="宋体" panose="02010600030101010101" pitchFamily="2" charset="-122"/>
                <a:cs typeface="Times New Roman" panose="02020603050405020304" pitchFamily="2" charset="0"/>
              </a:rPr>
              <a:t>10</a:t>
            </a:r>
            <a:r>
              <a:rPr lang="en-US" altLang="x-none" sz="2800" dirty="0">
                <a:latin typeface="Times New Roman" panose="02020603050405020304" pitchFamily="2" charset="0"/>
                <a:ea typeface="宋体" panose="02010600030101010101" pitchFamily="2" charset="-122"/>
                <a:cs typeface="Times New Roman" panose="02020603050405020304" pitchFamily="2" charset="0"/>
              </a:rPr>
              <a:t>, C</a:t>
            </a:r>
            <a:r>
              <a:rPr lang="en-US" altLang="x-none" sz="2800" baseline="-30000" dirty="0">
                <a:latin typeface="Times New Roman" panose="02020603050405020304" pitchFamily="2" charset="0"/>
                <a:ea typeface="宋体" panose="02010600030101010101" pitchFamily="2" charset="-122"/>
                <a:cs typeface="Times New Roman" panose="02020603050405020304" pitchFamily="2" charset="0"/>
              </a:rPr>
              <a:t>15</a:t>
            </a:r>
            <a:r>
              <a:rPr lang="en-US" altLang="x-none" sz="2800" dirty="0">
                <a:latin typeface="Times New Roman" panose="02020603050405020304" pitchFamily="2" charset="0"/>
                <a:ea typeface="宋体" panose="02010600030101010101" pitchFamily="2" charset="-122"/>
                <a:cs typeface="Times New Roman" panose="02020603050405020304" pitchFamily="2" charset="0"/>
              </a:rPr>
              <a:t>, B</a:t>
            </a:r>
            <a:r>
              <a:rPr lang="zh-CN" altLang="en-US" sz="2800" dirty="0">
                <a:latin typeface="宋体" panose="02010600030101010101" pitchFamily="2" charset="-12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120838" name="Rectangle 4"/>
          <p:cNvSpPr/>
          <p:nvPr/>
        </p:nvSpPr>
        <p:spPr>
          <a:xfrm>
            <a:off x="1524000" y="1447800"/>
            <a:ext cx="6096000" cy="11430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INSERT  INTO  SC</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VALUES (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a:t>
            </a:r>
            <a:r>
              <a:rPr lang="en-US" altLang="x-none" sz="2800" baseline="-30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10</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C</a:t>
            </a:r>
            <a:r>
              <a:rPr lang="en-US" altLang="x-none" sz="2800" baseline="-30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15</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B’ </a:t>
            </a: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20839" name="Rectangle 5"/>
          <p:cNvSpPr/>
          <p:nvPr/>
        </p:nvSpPr>
        <p:spPr>
          <a:xfrm>
            <a:off x="533400" y="3048000"/>
            <a:ext cx="8229600" cy="990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cs typeface="Arial" panose="020B0604020202020204" pitchFamily="34" charset="0"/>
              </a:rPr>
              <a:t>【</a:t>
            </a:r>
            <a:r>
              <a:rPr lang="zh-CN" altLang="en-US" dirty="0">
                <a:solidFill>
                  <a:schemeClr val="tx2"/>
                </a:solidFill>
                <a:latin typeface="Arial" panose="020B0604020202020204" pitchFamily="34" charset="0"/>
                <a:ea typeface="宋体" panose="02010600030101010101" pitchFamily="2" charset="-122"/>
                <a:cs typeface="Arial" panose="020B0604020202020204" pitchFamily="34" charset="0"/>
              </a:rPr>
              <a:t>例</a:t>
            </a:r>
            <a:r>
              <a:rPr lang="en-US" altLang="x-none" dirty="0">
                <a:solidFill>
                  <a:schemeClr val="tx2"/>
                </a:solidFill>
                <a:latin typeface="Arial" panose="020B0604020202020204" pitchFamily="34" charset="0"/>
                <a:ea typeface="宋体" panose="02010600030101010101" pitchFamily="2" charset="-122"/>
                <a:cs typeface="Arial" panose="020B0604020202020204" pitchFamily="34" charset="0"/>
              </a:rPr>
              <a:t>】</a:t>
            </a:r>
            <a:r>
              <a:rPr lang="zh-CN" altLang="en-US" sz="2800" dirty="0">
                <a:latin typeface="Arial" panose="020B0604020202020204" pitchFamily="34" charset="0"/>
                <a:ea typeface="宋体" panose="02010600030101010101" pitchFamily="2" charset="-122"/>
                <a:cs typeface="Arial" panose="020B0604020202020204" pitchFamily="34" charset="0"/>
              </a:rPr>
              <a:t>插入计算机系（</a:t>
            </a:r>
            <a:r>
              <a:rPr lang="en-US" altLang="x-none" sz="2800" dirty="0">
                <a:latin typeface="Arial" panose="020B0604020202020204" pitchFamily="34" charset="0"/>
                <a:ea typeface="宋体" panose="02010600030101010101" pitchFamily="2" charset="-122"/>
                <a:cs typeface="Arial" panose="020B0604020202020204" pitchFamily="34" charset="0"/>
              </a:rPr>
              <a:t>CS</a:t>
            </a:r>
            <a:r>
              <a:rPr lang="zh-CN" altLang="en-US" sz="2800" dirty="0">
                <a:latin typeface="Arial" panose="020B0604020202020204" pitchFamily="34" charset="0"/>
                <a:ea typeface="宋体" panose="02010600030101010101" pitchFamily="2" charset="-122"/>
                <a:cs typeface="Arial" panose="020B0604020202020204" pitchFamily="34" charset="0"/>
              </a:rPr>
              <a:t>）学生选修数据库（</a:t>
            </a:r>
            <a:r>
              <a:rPr lang="en-US" altLang="x-none" sz="2800" dirty="0">
                <a:latin typeface="Arial" panose="020B0604020202020204" pitchFamily="34" charset="0"/>
                <a:ea typeface="宋体" panose="02010600030101010101" pitchFamily="2" charset="-122"/>
                <a:cs typeface="Arial" panose="020B0604020202020204" pitchFamily="34" charset="0"/>
              </a:rPr>
              <a:t>Database</a:t>
            </a:r>
            <a:r>
              <a:rPr lang="zh-CN" altLang="en-US" sz="2800" dirty="0">
                <a:latin typeface="Arial" panose="020B0604020202020204" pitchFamily="34" charset="0"/>
                <a:ea typeface="宋体" panose="02010600030101010101" pitchFamily="2" charset="-122"/>
                <a:cs typeface="Arial" panose="020B0604020202020204" pitchFamily="34" charset="0"/>
              </a:rPr>
              <a:t>）课的选课记录</a:t>
            </a:r>
            <a:endParaRPr lang="zh-CN" altLang="en-US" sz="2800" dirty="0">
              <a:latin typeface="Arial" panose="020B0604020202020204" pitchFamily="34" charset="0"/>
              <a:ea typeface="Arial" panose="020B0604020202020204" pitchFamily="34" charset="0"/>
            </a:endParaRPr>
          </a:p>
        </p:txBody>
      </p:sp>
      <p:sp>
        <p:nvSpPr>
          <p:cNvPr id="120840" name="Rectangle 6"/>
          <p:cNvSpPr/>
          <p:nvPr/>
        </p:nvSpPr>
        <p:spPr>
          <a:xfrm>
            <a:off x="457200" y="4267200"/>
            <a:ext cx="8305800" cy="19050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INSERT  INTO  SC ( sno,  cno )</a:t>
            </a:r>
            <a:endParaRPr lang="en-US" altLang="x-none" sz="2800"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SELECT  sno,  cno</a:t>
            </a:r>
            <a:endParaRPr lang="en-US" altLang="x-none" sz="2800" baseline="30000" dirty="0">
              <a:solidFill>
                <a:srgbClr val="FF0000"/>
              </a:solidFill>
              <a:latin typeface="Arial" panose="020B0604020202020204" pitchFamily="34" charset="0"/>
              <a:ea typeface="宋体" panose="02010600030101010101" pitchFamily="2" charset="-122"/>
            </a:endParaRPr>
          </a:p>
          <a:p>
            <a:pPr marL="1600200" lvl="3" indent="-22860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FROM     </a:t>
            </a:r>
            <a:r>
              <a:rPr lang="en-US" altLang="x-none" sz="1000" dirty="0">
                <a:solidFill>
                  <a:srgbClr val="FF0000"/>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S,  C</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WHERE   sd = ‘CS’ and cn = ‘Database’</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 calcmode="lin" valueType="num">
                                      <p:cBhvr additive="base">
                                        <p:cTn id="7" dur="500" fill="hold"/>
                                        <p:tgtEl>
                                          <p:spTgt spid="120838"/>
                                        </p:tgtEl>
                                        <p:attrNameLst>
                                          <p:attrName>ppt_x</p:attrName>
                                        </p:attrNameLst>
                                      </p:cBhvr>
                                      <p:tavLst>
                                        <p:tav tm="0">
                                          <p:val>
                                            <p:strVal val="#ppt_x"/>
                                          </p:val>
                                        </p:tav>
                                        <p:tav tm="100000">
                                          <p:val>
                                            <p:strVal val="#ppt_x"/>
                                          </p:val>
                                        </p:tav>
                                      </p:tavLst>
                                    </p:anim>
                                    <p:anim calcmode="lin" valueType="num">
                                      <p:cBhvr additive="base">
                                        <p:cTn id="8" dur="500" fill="hold"/>
                                        <p:tgtEl>
                                          <p:spTgt spid="1208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0839"/>
                                        </p:tgtEl>
                                        <p:attrNameLst>
                                          <p:attrName>style.visibility</p:attrName>
                                        </p:attrNameLst>
                                      </p:cBhvr>
                                      <p:to>
                                        <p:strVal val="visible"/>
                                      </p:to>
                                    </p:set>
                                    <p:animEffect transition="in" filter="blinds(horizontal)">
                                      <p:cBhvr>
                                        <p:cTn id="13" dur="500"/>
                                        <p:tgtEl>
                                          <p:spTgt spid="12083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0840"/>
                                        </p:tgtEl>
                                        <p:attrNameLst>
                                          <p:attrName>style.visibility</p:attrName>
                                        </p:attrNameLst>
                                      </p:cBhvr>
                                      <p:to>
                                        <p:strVal val="visible"/>
                                      </p:to>
                                    </p:set>
                                    <p:anim calcmode="lin" valueType="num">
                                      <p:cBhvr additive="base">
                                        <p:cTn id="18" dur="500" fill="hold"/>
                                        <p:tgtEl>
                                          <p:spTgt spid="120840"/>
                                        </p:tgtEl>
                                        <p:attrNameLst>
                                          <p:attrName>ppt_x</p:attrName>
                                        </p:attrNameLst>
                                      </p:cBhvr>
                                      <p:tavLst>
                                        <p:tav tm="0">
                                          <p:val>
                                            <p:strVal val="#ppt_x"/>
                                          </p:val>
                                        </p:tav>
                                        <p:tav tm="100000">
                                          <p:val>
                                            <p:strVal val="#ppt_x"/>
                                          </p:val>
                                        </p:tav>
                                      </p:tavLst>
                                    </p:anim>
                                    <p:anim calcmode="lin" valueType="num">
                                      <p:cBhvr additive="base">
                                        <p:cTn id="19" dur="500" fill="hold"/>
                                        <p:tgtEl>
                                          <p:spTgt spid="120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p:bldP spid="120839" grpId="0"/>
      <p:bldP spid="120840"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185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4931" name="Rectangle 1026"/>
          <p:cNvSpPr>
            <a:spLocks noGrp="1"/>
          </p:cNvSpPr>
          <p:nvPr>
            <p:ph type="body"/>
          </p:nvPr>
        </p:nvSpPr>
        <p:spPr>
          <a:xfrm>
            <a:off x="533400" y="914400"/>
            <a:ext cx="8001000" cy="5410200"/>
          </a:xfrm>
        </p:spPr>
        <p:txBody>
          <a:bodyPr wrap="square" anchor="t"/>
          <a:p>
            <a:pPr eaLnBrk="1" hangingPunct="1">
              <a:lnSpc>
                <a:spcPct val="120000"/>
              </a:lnSpc>
            </a:pPr>
            <a:r>
              <a:rPr lang="zh-CN" altLang="en-US" sz="2800" dirty="0"/>
              <a:t>修改功能</a:t>
            </a:r>
            <a:endParaRPr lang="zh-CN" altLang="en-US" sz="2800" dirty="0"/>
          </a:p>
          <a:p>
            <a:pPr eaLnBrk="1" hangingPunct="1">
              <a:lnSpc>
                <a:spcPct val="120000"/>
              </a:lnSpc>
            </a:pPr>
            <a:endParaRPr lang="zh-CN" altLang="en-US" sz="2800" dirty="0"/>
          </a:p>
          <a:p>
            <a:pPr eaLnBrk="1" hangingPunct="1">
              <a:lnSpc>
                <a:spcPct val="120000"/>
              </a:lnSpc>
            </a:pPr>
            <a:endParaRPr lang="zh-CN" altLang="en-US" sz="2800" dirty="0"/>
          </a:p>
          <a:p>
            <a:pPr eaLnBrk="1" hangingPunct="1">
              <a:lnSpc>
                <a:spcPct val="120000"/>
              </a:lnSpc>
            </a:pPr>
            <a:endParaRPr lang="zh-CN" altLang="en-US" sz="2800" dirty="0"/>
          </a:p>
          <a:p>
            <a:pPr eaLnBrk="1" hangingPunct="1">
              <a:lnSpc>
                <a:spcPct val="120000"/>
              </a:lnSpc>
            </a:pPr>
            <a:endParaRPr lang="zh-CN" altLang="en-US" sz="2800" dirty="0">
              <a:solidFill>
                <a:schemeClr val="tx1"/>
              </a:solidFill>
            </a:endParaRPr>
          </a:p>
          <a:p>
            <a:pPr lvl="1" eaLnBrk="1" hangingPunct="1">
              <a:lnSpc>
                <a:spcPct val="120000"/>
              </a:lnSpc>
            </a:pPr>
            <a:r>
              <a:rPr lang="zh-CN" altLang="en-US" sz="2800" dirty="0">
                <a:solidFill>
                  <a:schemeClr val="accent2"/>
                </a:solidFill>
              </a:rPr>
              <a:t>修改指定基表</a:t>
            </a:r>
            <a:r>
              <a:rPr lang="en-US" altLang="x-none" sz="2800" dirty="0">
                <a:solidFill>
                  <a:schemeClr val="accent2"/>
                </a:solidFill>
              </a:rPr>
              <a:t>table_name</a:t>
            </a:r>
            <a:r>
              <a:rPr lang="zh-CN" altLang="en-US" sz="2800" dirty="0">
                <a:solidFill>
                  <a:schemeClr val="accent2"/>
                </a:solidFill>
              </a:rPr>
              <a:t>中满足</a:t>
            </a:r>
            <a:r>
              <a:rPr lang="en-US" altLang="x-none" sz="2800" dirty="0">
                <a:solidFill>
                  <a:schemeClr val="accent2"/>
                </a:solidFill>
              </a:rPr>
              <a:t>WHERE</a:t>
            </a:r>
            <a:r>
              <a:rPr lang="zh-CN" altLang="en-US" sz="2800" dirty="0">
                <a:solidFill>
                  <a:schemeClr val="accent2"/>
                </a:solidFill>
              </a:rPr>
              <a:t>条件的元组</a:t>
            </a:r>
            <a:endParaRPr lang="zh-CN" altLang="en-US" sz="2800" dirty="0">
              <a:solidFill>
                <a:schemeClr val="accent2"/>
              </a:solidFill>
            </a:endParaRPr>
          </a:p>
          <a:p>
            <a:pPr lvl="2" eaLnBrk="1" hangingPunct="1">
              <a:lnSpc>
                <a:spcPct val="120000"/>
              </a:lnSpc>
            </a:pPr>
            <a:r>
              <a:rPr lang="zh-CN" altLang="en-US" sz="2800" dirty="0">
                <a:solidFill>
                  <a:schemeClr val="tx1"/>
                </a:solidFill>
              </a:rPr>
              <a:t>即：用</a:t>
            </a:r>
            <a:r>
              <a:rPr lang="en-US" altLang="x-none" sz="2800" dirty="0">
                <a:solidFill>
                  <a:schemeClr val="tx1"/>
                </a:solidFill>
              </a:rPr>
              <a:t>SET</a:t>
            </a:r>
            <a:r>
              <a:rPr lang="zh-CN" altLang="en-US" sz="2800" dirty="0">
                <a:solidFill>
                  <a:schemeClr val="tx1"/>
                </a:solidFill>
              </a:rPr>
              <a:t>子句中的赋值语句修改相关元组上的属性值</a:t>
            </a:r>
            <a:endParaRPr lang="zh-CN" altLang="en-US" sz="2800" dirty="0">
              <a:solidFill>
                <a:schemeClr val="tx1"/>
              </a:solidFill>
            </a:endParaRPr>
          </a:p>
        </p:txBody>
      </p:sp>
      <p:sp>
        <p:nvSpPr>
          <p:cNvPr id="124932" name="Rectangle 1027"/>
          <p:cNvSpPr/>
          <p:nvPr/>
        </p:nvSpPr>
        <p:spPr>
          <a:xfrm>
            <a:off x="1295400" y="1600200"/>
            <a:ext cx="7620000" cy="1752600"/>
          </a:xfrm>
          <a:prstGeom prst="rect">
            <a:avLst/>
          </a:prstGeom>
          <a:solidFill>
            <a:srgbClr val="CCFFFF"/>
          </a:solidFill>
          <a:ln w="9525">
            <a:noFill/>
          </a:ln>
        </p:spPr>
        <p:txBody>
          <a:bodyPr wrap="none" anchor="ctr"/>
          <a:p>
            <a:pPr>
              <a:spcBef>
                <a:spcPct val="20000"/>
              </a:spcBef>
              <a:buClr>
                <a:schemeClr val="accent2"/>
              </a:buClr>
              <a:buFont typeface="Wingdings" panose="05000000000000000000" pitchFamily="2" charset="2"/>
              <a:buNone/>
            </a:pPr>
            <a:r>
              <a:rPr lang="en-US" altLang="x-none" sz="2800" dirty="0">
                <a:latin typeface="Arial" panose="020B0604020202020204" pitchFamily="34" charset="0"/>
                <a:ea typeface="宋体" panose="02010600030101010101" pitchFamily="2" charset="-122"/>
              </a:rPr>
              <a:t>UPDATE  table_name</a:t>
            </a:r>
            <a:endParaRPr lang="en-US" altLang="x-none" sz="2800" dirty="0">
              <a:latin typeface="Arial" panose="020B0604020202020204" pitchFamily="34" charset="0"/>
              <a:ea typeface="宋体" panose="02010600030101010101" pitchFamily="2" charset="-122"/>
            </a:endParaRPr>
          </a:p>
          <a:p>
            <a:pPr>
              <a:spcBef>
                <a:spcPct val="20000"/>
              </a:spcBef>
              <a:buClr>
                <a:schemeClr val="accent2"/>
              </a:buClr>
              <a:buFont typeface="Wingdings" panose="05000000000000000000" pitchFamily="2" charset="2"/>
              <a:buNone/>
            </a:pPr>
            <a:r>
              <a:rPr lang="en-US" altLang="x-none" sz="2800" dirty="0">
                <a:latin typeface="Arial" panose="020B0604020202020204" pitchFamily="34" charset="0"/>
                <a:ea typeface="宋体" panose="02010600030101010101" pitchFamily="2" charset="-122"/>
              </a:rPr>
              <a:t>SET  colname = expr | NULL | subquery, ......</a:t>
            </a:r>
            <a:endParaRPr lang="en-US" altLang="x-none" sz="2800" dirty="0">
              <a:latin typeface="Arial" panose="020B0604020202020204" pitchFamily="34" charset="0"/>
              <a:ea typeface="宋体" panose="02010600030101010101" pitchFamily="2" charset="-122"/>
            </a:endParaRPr>
          </a:p>
          <a:p>
            <a:pPr>
              <a:spcBef>
                <a:spcPct val="20000"/>
              </a:spcBef>
              <a:buClr>
                <a:schemeClr val="accent2"/>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WHERE  search_condition </a:t>
            </a:r>
            <a:r>
              <a:rPr lang="en-US" altLang="x-none" sz="2800" dirty="0">
                <a:solidFill>
                  <a:srgbClr val="FF00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endParaRPr lang="en-US" altLang="x-none" sz="2800" dirty="0">
              <a:latin typeface="Arial" panose="020B0604020202020204" pitchFamily="34" charset="0"/>
              <a:ea typeface="宋体" panose="02010600030101010101" pitchFamily="2" charset="-122"/>
            </a:endParaRPr>
          </a:p>
        </p:txBody>
      </p:sp>
      <p:sp>
        <p:nvSpPr>
          <p:cNvPr id="124933" name="Rectangle 1028"/>
          <p:cNvSpPr>
            <a:spLocks noGrp="1"/>
          </p:cNvSpPr>
          <p:nvPr>
            <p:ph type="title"/>
          </p:nvPr>
        </p:nvSpPr>
        <p:spPr/>
        <p:txBody>
          <a:bodyPr wrap="square" anchor="ctr"/>
          <a:p>
            <a:pPr eaLnBrk="1" hangingPunct="1"/>
            <a:r>
              <a:rPr lang="en-US" altLang="x-none" dirty="0"/>
              <a:t>4. SQL</a:t>
            </a:r>
            <a:r>
              <a:rPr lang="zh-CN" altLang="en-US" dirty="0"/>
              <a:t>的更新功能</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288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5955" name="Rectangle 2"/>
          <p:cNvSpPr>
            <a:spLocks noGrp="1"/>
          </p:cNvSpPr>
          <p:nvPr>
            <p:ph type="title"/>
          </p:nvPr>
        </p:nvSpPr>
        <p:spPr/>
        <p:txBody>
          <a:bodyPr wrap="square" anchor="ctr"/>
          <a:p>
            <a:pPr eaLnBrk="1" hangingPunct="1"/>
            <a:r>
              <a:rPr lang="zh-CN" altLang="en-US"/>
              <a:t>数据更新的例子</a:t>
            </a:r>
            <a:endParaRPr lang="zh-CN" altLang="en-US"/>
          </a:p>
        </p:txBody>
      </p:sp>
      <p:sp>
        <p:nvSpPr>
          <p:cNvPr id="125956" name="Rectangle 3"/>
          <p:cNvSpPr/>
          <p:nvPr/>
        </p:nvSpPr>
        <p:spPr>
          <a:xfrm>
            <a:off x="609600" y="1066800"/>
            <a:ext cx="8153400" cy="609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3.66】</a:t>
            </a:r>
            <a:r>
              <a:rPr lang="zh-CN" altLang="en-US" sz="2800" dirty="0">
                <a:latin typeface="Arial" panose="020B0604020202020204" pitchFamily="34" charset="0"/>
                <a:ea typeface="宋体" panose="02010600030101010101" pitchFamily="2" charset="-122"/>
                <a:cs typeface="Arial" panose="020B0604020202020204" pitchFamily="34" charset="0"/>
              </a:rPr>
              <a:t>将学号为</a:t>
            </a:r>
            <a:r>
              <a:rPr lang="en-US" altLang="x-none" sz="2800" dirty="0">
                <a:latin typeface="Arial" panose="020B0604020202020204" pitchFamily="34" charset="0"/>
                <a:ea typeface="宋体" panose="02010600030101010101" pitchFamily="2" charset="-122"/>
                <a:cs typeface="Arial" panose="020B0604020202020204" pitchFamily="34" charset="0"/>
              </a:rPr>
              <a:t>S</a:t>
            </a:r>
            <a:r>
              <a:rPr lang="en-US" altLang="x-none" sz="2800" baseline="-30000" dirty="0">
                <a:latin typeface="Arial" panose="020B0604020202020204" pitchFamily="34" charset="0"/>
                <a:ea typeface="宋体" panose="02010600030101010101" pitchFamily="2" charset="-122"/>
                <a:cs typeface="Arial" panose="020B0604020202020204" pitchFamily="34" charset="0"/>
              </a:rPr>
              <a:t>16</a:t>
            </a:r>
            <a:r>
              <a:rPr lang="zh-CN" altLang="en-US" sz="2800" dirty="0">
                <a:latin typeface="Arial" panose="020B0604020202020204" pitchFamily="34" charset="0"/>
                <a:ea typeface="宋体" panose="02010600030101010101" pitchFamily="2" charset="-122"/>
                <a:cs typeface="Arial" panose="020B0604020202020204" pitchFamily="34" charset="0"/>
              </a:rPr>
              <a:t>的学生系别改为</a:t>
            </a:r>
            <a:r>
              <a:rPr lang="en-US" altLang="x-none" sz="2800" dirty="0">
                <a:latin typeface="Arial" panose="020B0604020202020204" pitchFamily="34" charset="0"/>
                <a:ea typeface="宋体" panose="02010600030101010101" pitchFamily="2" charset="-122"/>
                <a:cs typeface="Arial" panose="020B0604020202020204" pitchFamily="34" charset="0"/>
              </a:rPr>
              <a:t>CS</a:t>
            </a:r>
            <a:endParaRPr lang="en-US" altLang="x-none" sz="2800" dirty="0">
              <a:latin typeface="Arial" panose="020B0604020202020204" pitchFamily="34" charset="0"/>
              <a:ea typeface="Arial" panose="020B0604020202020204" pitchFamily="34" charset="0"/>
            </a:endParaRPr>
          </a:p>
        </p:txBody>
      </p:sp>
      <p:sp>
        <p:nvSpPr>
          <p:cNvPr id="122886" name="Rectangle 4"/>
          <p:cNvSpPr/>
          <p:nvPr/>
        </p:nvSpPr>
        <p:spPr>
          <a:xfrm>
            <a:off x="609600" y="1828800"/>
            <a:ext cx="8229600" cy="2514600"/>
          </a:xfrm>
          <a:prstGeom prst="rect">
            <a:avLst/>
          </a:prstGeom>
          <a:noFill/>
          <a:ln w="9525">
            <a:noFill/>
          </a:ln>
        </p:spPr>
        <p:txBody>
          <a:bodyPr anchor="t"/>
          <a:p>
            <a:pPr marL="1143000" lvl="2" indent="-228600" algn="just" eaLnBrk="1" hangingPunct="1">
              <a:lnSpc>
                <a:spcPct val="120000"/>
              </a:lnSpc>
              <a:spcBef>
                <a:spcPct val="5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UPDATE   S</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143000" lvl="2" indent="-228600" algn="just" eaLnBrk="1" hangingPunct="1">
              <a:lnSpc>
                <a:spcPct val="120000"/>
              </a:lnSpc>
              <a:spcBef>
                <a:spcPct val="5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SET  sd</a:t>
            </a:r>
            <a:r>
              <a:rPr lang="zh-CN" altLang="en-US"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‘CS’</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143000" lvl="2" indent="-228600" algn="l" eaLnBrk="1" hangingPunct="1">
              <a:lnSpc>
                <a:spcPct val="120000"/>
              </a:lnSpc>
              <a:spcBef>
                <a:spcPct val="5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WHERE   sno</a:t>
            </a:r>
            <a:r>
              <a:rPr lang="zh-CN" altLang="en-US"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a:t>
            </a:r>
            <a:r>
              <a:rPr lang="en-US" altLang="x-none" sz="2800" baseline="-25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16</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a:t>
            </a:r>
            <a:endParaRPr lang="en-US" altLang="x-none"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additive="base">
                                        <p:cTn id="7" dur="500" fill="hold"/>
                                        <p:tgtEl>
                                          <p:spTgt spid="122886"/>
                                        </p:tgtEl>
                                        <p:attrNameLst>
                                          <p:attrName>ppt_x</p:attrName>
                                        </p:attrNameLst>
                                      </p:cBhvr>
                                      <p:tavLst>
                                        <p:tav tm="0">
                                          <p:val>
                                            <p:strVal val="#ppt_x"/>
                                          </p:val>
                                        </p:tav>
                                        <p:tav tm="100000">
                                          <p:val>
                                            <p:strVal val="#ppt_x"/>
                                          </p:val>
                                        </p:tav>
                                      </p:tavLst>
                                    </p:anim>
                                    <p:anim calcmode="lin" valueType="num">
                                      <p:cBhvr additive="base">
                                        <p:cTn id="8"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390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6979" name="Rectangle 2"/>
          <p:cNvSpPr>
            <a:spLocks noGrp="1"/>
          </p:cNvSpPr>
          <p:nvPr>
            <p:ph type="title"/>
          </p:nvPr>
        </p:nvSpPr>
        <p:spPr/>
        <p:txBody>
          <a:bodyPr wrap="square" anchor="ctr"/>
          <a:p>
            <a:pPr eaLnBrk="1" hangingPunct="1"/>
            <a:r>
              <a:rPr lang="zh-CN" altLang="en-US"/>
              <a:t>数据更新的例子</a:t>
            </a:r>
            <a:endParaRPr lang="zh-CN" altLang="en-US"/>
          </a:p>
        </p:txBody>
      </p:sp>
      <p:sp>
        <p:nvSpPr>
          <p:cNvPr id="126980" name="Rectangle 3"/>
          <p:cNvSpPr/>
          <p:nvPr/>
        </p:nvSpPr>
        <p:spPr>
          <a:xfrm>
            <a:off x="609600" y="1066800"/>
            <a:ext cx="8153400" cy="609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3.67】</a:t>
            </a:r>
            <a:r>
              <a:rPr lang="zh-CN" altLang="en-US" sz="2800" dirty="0">
                <a:latin typeface="宋体" panose="02010600030101010101" pitchFamily="2" charset="-122"/>
                <a:ea typeface="宋体" panose="02010600030101010101" pitchFamily="2" charset="-122"/>
              </a:rPr>
              <a:t>将数学系学生的年龄均加</a:t>
            </a:r>
            <a:r>
              <a:rPr lang="en-US" altLang="x-none"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岁</a:t>
            </a:r>
            <a:endParaRPr lang="zh-CN" altLang="en-US" sz="2800" dirty="0">
              <a:latin typeface="宋体" panose="02010600030101010101" pitchFamily="2" charset="-122"/>
              <a:ea typeface="宋体" panose="02010600030101010101" pitchFamily="2" charset="-122"/>
            </a:endParaRPr>
          </a:p>
        </p:txBody>
      </p:sp>
      <p:sp>
        <p:nvSpPr>
          <p:cNvPr id="123910" name="Rectangle 4"/>
          <p:cNvSpPr/>
          <p:nvPr/>
        </p:nvSpPr>
        <p:spPr>
          <a:xfrm>
            <a:off x="609600" y="1828800"/>
            <a:ext cx="8229600" cy="2514600"/>
          </a:xfrm>
          <a:prstGeom prst="rect">
            <a:avLst/>
          </a:prstGeom>
          <a:noFill/>
          <a:ln w="9525">
            <a:noFill/>
          </a:ln>
        </p:spPr>
        <p:txBody>
          <a:bodyPr anchor="t"/>
          <a:p>
            <a:pPr marL="1143000" lvl="2" indent="-228600" algn="just" eaLnBrk="1" hangingPunct="1">
              <a:lnSpc>
                <a:spcPct val="120000"/>
              </a:lnSpc>
              <a:spcBef>
                <a:spcPct val="4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UPDATE   S</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143000" lvl="2" indent="-228600" algn="just" eaLnBrk="1" hangingPunct="1">
              <a:lnSpc>
                <a:spcPct val="120000"/>
              </a:lnSpc>
              <a:spcBef>
                <a:spcPct val="4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SET          </a:t>
            </a:r>
            <a:r>
              <a:rPr lang="en-US" altLang="x-none" sz="1000" dirty="0">
                <a:solidFill>
                  <a:schemeClr val="accent2"/>
                </a:solidFill>
                <a:latin typeface="Arial" panose="020B0604020202020204" pitchFamily="34" charset="0"/>
                <a:ea typeface="宋体" panose="02010600030101010101" pitchFamily="2" charset="-122"/>
                <a:cs typeface="Times New Roman" panose="02020603050405020304" pitchFamily="2" charset="0"/>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sa</a:t>
            </a:r>
            <a:r>
              <a:rPr lang="zh-CN" altLang="en-US"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sa+1</a:t>
            </a:r>
            <a:endPar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endParaRPr>
          </a:p>
          <a:p>
            <a:pPr marL="1143000" lvl="2" indent="-228600" algn="l" eaLnBrk="1" hangingPunct="1">
              <a:lnSpc>
                <a:spcPct val="120000"/>
              </a:lnSpc>
              <a:spcBef>
                <a:spcPct val="4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WHERE    sd</a:t>
            </a:r>
            <a:r>
              <a:rPr lang="zh-CN" altLang="en-US"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cs typeface="Times New Roman" panose="02020603050405020304" pitchFamily="2" charset="0"/>
              </a:rPr>
              <a:t>MA’</a:t>
            </a:r>
            <a:endParaRPr lang="en-US" altLang="x-none"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 calcmode="lin" valueType="num">
                                      <p:cBhvr additive="base">
                                        <p:cTn id="7" dur="500" fill="hold"/>
                                        <p:tgtEl>
                                          <p:spTgt spid="123910"/>
                                        </p:tgtEl>
                                        <p:attrNameLst>
                                          <p:attrName>ppt_x</p:attrName>
                                        </p:attrNameLst>
                                      </p:cBhvr>
                                      <p:tavLst>
                                        <p:tav tm="0">
                                          <p:val>
                                            <p:strVal val="#ppt_x"/>
                                          </p:val>
                                        </p:tav>
                                        <p:tav tm="100000">
                                          <p:val>
                                            <p:strVal val="#ppt_x"/>
                                          </p:val>
                                        </p:tav>
                                      </p:tavLst>
                                    </p:anim>
                                    <p:anim calcmode="lin" valueType="num">
                                      <p:cBhvr additive="base">
                                        <p:cTn id="8"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493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8003" name="Rectangle 2"/>
          <p:cNvSpPr>
            <a:spLocks noGrp="1"/>
          </p:cNvSpPr>
          <p:nvPr>
            <p:ph type="title"/>
          </p:nvPr>
        </p:nvSpPr>
        <p:spPr/>
        <p:txBody>
          <a:bodyPr wrap="square" anchor="ctr"/>
          <a:p>
            <a:pPr eaLnBrk="1" hangingPunct="1"/>
            <a:r>
              <a:rPr lang="zh-CN" altLang="en-US"/>
              <a:t>数据更新的例子</a:t>
            </a:r>
            <a:endParaRPr lang="zh-CN" altLang="en-US"/>
          </a:p>
        </p:txBody>
      </p:sp>
      <p:sp>
        <p:nvSpPr>
          <p:cNvPr id="128004" name="Rectangle 3"/>
          <p:cNvSpPr/>
          <p:nvPr/>
        </p:nvSpPr>
        <p:spPr>
          <a:xfrm>
            <a:off x="609600" y="1066800"/>
            <a:ext cx="8153400" cy="609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3.68】</a:t>
            </a:r>
            <a:r>
              <a:rPr lang="zh-CN" altLang="en-US" sz="2800" dirty="0">
                <a:latin typeface="宋体" panose="02010600030101010101" pitchFamily="2" charset="-122"/>
                <a:ea typeface="宋体" panose="02010600030101010101" pitchFamily="2" charset="-122"/>
              </a:rPr>
              <a:t>将计算机系学生的成绩全置零</a:t>
            </a:r>
            <a:endParaRPr lang="zh-CN" altLang="en-US" sz="2800" dirty="0">
              <a:latin typeface="宋体" panose="02010600030101010101" pitchFamily="2" charset="-122"/>
              <a:ea typeface="宋体" panose="02010600030101010101" pitchFamily="2" charset="-122"/>
            </a:endParaRPr>
          </a:p>
        </p:txBody>
      </p:sp>
      <p:sp>
        <p:nvSpPr>
          <p:cNvPr id="124934" name="Rectangle 4"/>
          <p:cNvSpPr/>
          <p:nvPr/>
        </p:nvSpPr>
        <p:spPr>
          <a:xfrm>
            <a:off x="609600" y="1828800"/>
            <a:ext cx="8229600" cy="2514600"/>
          </a:xfrm>
          <a:prstGeom prst="rect">
            <a:avLst/>
          </a:prstGeom>
          <a:noFill/>
          <a:ln w="9525">
            <a:noFill/>
          </a:ln>
        </p:spPr>
        <p:txBody>
          <a:bodyPr anchor="t"/>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UPDATE  SC</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SET   G = 0</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WHERE  sno  IN  ( </a:t>
            </a:r>
            <a:r>
              <a:rPr lang="en-US" altLang="x-none" sz="2800" dirty="0">
                <a:solidFill>
                  <a:srgbClr val="FF0000"/>
                </a:solidFill>
                <a:latin typeface="Arial" panose="020B0604020202020204" pitchFamily="34" charset="0"/>
                <a:ea typeface="宋体" panose="02010600030101010101" pitchFamily="2" charset="-122"/>
              </a:rPr>
              <a:t>SELECT   sno</a:t>
            </a:r>
            <a:endParaRPr lang="en-US" altLang="x-none" sz="2800" baseline="30000" dirty="0">
              <a:solidFill>
                <a:srgbClr val="FF0000"/>
              </a:solidFill>
              <a:latin typeface="Arial" panose="020B0604020202020204" pitchFamily="34" charset="0"/>
              <a:ea typeface="宋体" panose="02010600030101010101" pitchFamily="2" charset="-122"/>
            </a:endParaRPr>
          </a:p>
          <a:p>
            <a:pPr marL="2057400" lvl="4" indent="-22860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FROM     S</a:t>
            </a:r>
            <a:endParaRPr lang="en-US" altLang="x-none" sz="2800" dirty="0">
              <a:solidFill>
                <a:srgbClr val="FF0000"/>
              </a:solidFill>
              <a:latin typeface="Arial" panose="020B0604020202020204" pitchFamily="34" charset="0"/>
              <a:ea typeface="宋体" panose="02010600030101010101" pitchFamily="2" charset="-122"/>
            </a:endParaRPr>
          </a:p>
          <a:p>
            <a:pPr marL="2057400" lvl="4" indent="-228600" algn="l" eaLnBrk="1" hangingPunct="1">
              <a:spcBef>
                <a:spcPct val="10000"/>
              </a:spcBef>
              <a:buClr>
                <a:srgbClr val="FF0066"/>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			      WHERE   sd = ‘CS’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 calcmode="lin" valueType="num">
                                      <p:cBhvr additive="base">
                                        <p:cTn id="7" dur="500" fill="hold"/>
                                        <p:tgtEl>
                                          <p:spTgt spid="124934"/>
                                        </p:tgtEl>
                                        <p:attrNameLst>
                                          <p:attrName>ppt_x</p:attrName>
                                        </p:attrNameLst>
                                      </p:cBhvr>
                                      <p:tavLst>
                                        <p:tav tm="0">
                                          <p:val>
                                            <p:strVal val="#ppt_x"/>
                                          </p:val>
                                        </p:tav>
                                        <p:tav tm="100000">
                                          <p:val>
                                            <p:strVal val="#ppt_x"/>
                                          </p:val>
                                        </p:tav>
                                      </p:tavLst>
                                    </p:anim>
                                    <p:anim calcmode="lin" valueType="num">
                                      <p:cBhvr additive="base">
                                        <p:cTn id="8"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wrap="square" anchor="ctr"/>
          <a:p>
            <a:pPr eaLnBrk="1" hangingPunct="1"/>
            <a:r>
              <a:rPr lang="zh-CN" altLang="en-US"/>
              <a:t>图形字符串</a:t>
            </a:r>
            <a:endParaRPr lang="zh-CN" altLang="en-US"/>
          </a:p>
        </p:txBody>
      </p:sp>
      <p:sp>
        <p:nvSpPr>
          <p:cNvPr id="17410" name="内容占位符 2"/>
          <p:cNvSpPr>
            <a:spLocks noGrp="1"/>
          </p:cNvSpPr>
          <p:nvPr>
            <p:ph idx="4294967295"/>
          </p:nvPr>
        </p:nvSpPr>
        <p:spPr/>
        <p:txBody>
          <a:bodyPr wrap="square" anchor="t"/>
          <a:p>
            <a:pPr lvl="1" eaLnBrk="1" hangingPunct="1"/>
            <a:r>
              <a:rPr lang="en-US" altLang="x-none" dirty="0"/>
              <a:t>LONG VARGRAPHIC</a:t>
            </a:r>
            <a:endParaRPr lang="en-US" altLang="x-none" dirty="0"/>
          </a:p>
          <a:p>
            <a:pPr lvl="2" eaLnBrk="1" hangingPunct="1"/>
            <a:r>
              <a:rPr lang="en-US" altLang="x-none" dirty="0"/>
              <a:t>LONG VARGRAPHIC</a:t>
            </a:r>
            <a:r>
              <a:rPr lang="zh-CN" altLang="en-US" dirty="0"/>
              <a:t>类型的字符串是变长图形字符串，最大长度可达</a:t>
            </a:r>
            <a:r>
              <a:rPr lang="en-US" altLang="x-none" dirty="0"/>
              <a:t>16,350</a:t>
            </a:r>
            <a:r>
              <a:rPr lang="zh-CN" altLang="en-US" dirty="0"/>
              <a:t>个双字节字符</a:t>
            </a:r>
            <a:endParaRPr lang="en-US" altLang="x-none" dirty="0"/>
          </a:p>
          <a:p>
            <a:pPr lvl="1" eaLnBrk="1" hangingPunct="1"/>
            <a:r>
              <a:rPr lang="zh-CN" altLang="en-US" dirty="0"/>
              <a:t>双字节字符大对象字符串</a:t>
            </a:r>
            <a:endParaRPr lang="en-US" altLang="x-none" dirty="0"/>
          </a:p>
          <a:p>
            <a:pPr lvl="2" eaLnBrk="1" hangingPunct="1"/>
            <a:r>
              <a:rPr lang="zh-CN" altLang="en-US" dirty="0"/>
              <a:t>双字节字符大对象是变长双字节字符图形字符串，最大可达</a:t>
            </a:r>
            <a:r>
              <a:rPr lang="en-US" altLang="x-none" dirty="0"/>
              <a:t>1,073,741,823</a:t>
            </a:r>
            <a:r>
              <a:rPr lang="zh-CN" altLang="en-US" dirty="0"/>
              <a:t>字符</a:t>
            </a:r>
            <a:endParaRPr lang="en-US" altLang="x-none" dirty="0"/>
          </a:p>
          <a:p>
            <a:pPr lvl="2" eaLnBrk="1" hangingPunct="1"/>
            <a:r>
              <a:rPr lang="en-US" altLang="x-none" dirty="0"/>
              <a:t>DBCLOB</a:t>
            </a:r>
            <a:r>
              <a:rPr lang="zh-CN" altLang="en-US" dirty="0"/>
              <a:t>用于存储基于大</a:t>
            </a:r>
            <a:r>
              <a:rPr lang="en-US" altLang="x-none" dirty="0"/>
              <a:t>DBCS</a:t>
            </a:r>
            <a:r>
              <a:rPr lang="zh-CN" altLang="en-US" dirty="0"/>
              <a:t>字符的数据</a:t>
            </a:r>
            <a:endParaRPr lang="zh-CN" altLang="en-US" dirty="0"/>
          </a:p>
        </p:txBody>
      </p:sp>
      <p:sp>
        <p:nvSpPr>
          <p:cNvPr id="1741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638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595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29027" name="Rectangle 2"/>
          <p:cNvSpPr>
            <a:spLocks noGrp="1"/>
          </p:cNvSpPr>
          <p:nvPr>
            <p:ph type="title"/>
          </p:nvPr>
        </p:nvSpPr>
        <p:spPr/>
        <p:txBody>
          <a:bodyPr wrap="square" anchor="ctr"/>
          <a:p>
            <a:pPr eaLnBrk="1" hangingPunct="1"/>
            <a:r>
              <a:rPr lang="en-US" altLang="x-none" dirty="0"/>
              <a:t> </a:t>
            </a:r>
            <a:r>
              <a:rPr lang="zh-CN" altLang="en-US" dirty="0"/>
              <a:t>关系数据库系统数据子语言</a:t>
            </a:r>
            <a:r>
              <a:rPr lang="en-US" altLang="x-none" dirty="0"/>
              <a:t>SQL</a:t>
            </a:r>
            <a:endParaRPr lang="en-US" altLang="x-none" dirty="0"/>
          </a:p>
        </p:txBody>
      </p:sp>
      <p:sp>
        <p:nvSpPr>
          <p:cNvPr id="129028" name="Rectangle 3"/>
          <p:cNvSpPr>
            <a:spLocks noGrp="1"/>
          </p:cNvSpPr>
          <p:nvPr>
            <p:ph type="body"/>
          </p:nvPr>
        </p:nvSpPr>
        <p:spPr>
          <a:xfrm>
            <a:off x="685800" y="1143000"/>
            <a:ext cx="7772400" cy="4114800"/>
          </a:xfrm>
        </p:spPr>
        <p:txBody>
          <a:bodyPr wrap="square" anchor="t"/>
          <a:p>
            <a:pPr lvl="2" eaLnBrk="1" hangingPunct="1">
              <a:lnSpc>
                <a:spcPct val="130000"/>
              </a:lnSpc>
              <a:buNone/>
            </a:pPr>
            <a:r>
              <a:rPr lang="en-US" altLang="x-none" sz="2800" dirty="0"/>
              <a:t>1. SQL</a:t>
            </a:r>
            <a:r>
              <a:rPr lang="zh-CN" altLang="en-US" sz="2800" dirty="0"/>
              <a:t>概貌</a:t>
            </a:r>
            <a:endParaRPr lang="zh-CN" altLang="en-US" sz="2800" dirty="0"/>
          </a:p>
          <a:p>
            <a:pPr lvl="2" eaLnBrk="1" hangingPunct="1">
              <a:lnSpc>
                <a:spcPct val="130000"/>
              </a:lnSpc>
              <a:buNone/>
            </a:pPr>
            <a:r>
              <a:rPr lang="en-US" altLang="x-none" sz="2800" dirty="0"/>
              <a:t>2. SQL</a:t>
            </a:r>
            <a:r>
              <a:rPr lang="zh-CN" altLang="en-US" sz="2800" dirty="0"/>
              <a:t>数据定义功能</a:t>
            </a:r>
            <a:endParaRPr lang="zh-CN" altLang="en-US" sz="2800" dirty="0"/>
          </a:p>
          <a:p>
            <a:pPr lvl="2" eaLnBrk="1" hangingPunct="1">
              <a:lnSpc>
                <a:spcPct val="130000"/>
              </a:lnSpc>
              <a:buNone/>
            </a:pPr>
            <a:r>
              <a:rPr lang="en-US" altLang="x-none" sz="2800" dirty="0"/>
              <a:t>3. SQL</a:t>
            </a:r>
            <a:r>
              <a:rPr lang="zh-CN" altLang="en-US" sz="2800" dirty="0"/>
              <a:t>数据操纵功能</a:t>
            </a:r>
            <a:endParaRPr lang="zh-CN" altLang="en-US" sz="2800" dirty="0"/>
          </a:p>
          <a:p>
            <a:pPr lvl="2" eaLnBrk="1" hangingPunct="1">
              <a:lnSpc>
                <a:spcPct val="130000"/>
              </a:lnSpc>
              <a:buNone/>
            </a:pPr>
            <a:r>
              <a:rPr lang="en-US" altLang="x-none" sz="2800" dirty="0"/>
              <a:t>4. SQL</a:t>
            </a:r>
            <a:r>
              <a:rPr lang="zh-CN" altLang="en-US" sz="2800" dirty="0"/>
              <a:t>的更新功能</a:t>
            </a:r>
            <a:endParaRPr lang="zh-CN" altLang="en-US" sz="2800" dirty="0"/>
          </a:p>
          <a:p>
            <a:pPr lvl="2" eaLnBrk="1" hangingPunct="1">
              <a:lnSpc>
                <a:spcPct val="130000"/>
              </a:lnSpc>
              <a:buNone/>
            </a:pPr>
            <a:r>
              <a:rPr lang="en-US" altLang="x-none" sz="2800" u="sng" dirty="0">
                <a:solidFill>
                  <a:srgbClr val="FF0000"/>
                </a:solidFill>
              </a:rPr>
              <a:t>5. </a:t>
            </a:r>
            <a:r>
              <a:rPr lang="zh-CN" altLang="en-US" sz="2800" u="sng" dirty="0">
                <a:solidFill>
                  <a:srgbClr val="FF0000"/>
                </a:solidFill>
              </a:rPr>
              <a:t>视图</a:t>
            </a:r>
            <a:endParaRPr lang="zh-CN" altLang="en-US" sz="2800" u="sng" dirty="0">
              <a:solidFill>
                <a:srgbClr val="FF0000"/>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697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0051"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0052" name="Rectangle 3"/>
          <p:cNvSpPr>
            <a:spLocks noGrp="1"/>
          </p:cNvSpPr>
          <p:nvPr>
            <p:ph type="body"/>
          </p:nvPr>
        </p:nvSpPr>
        <p:spPr>
          <a:xfrm>
            <a:off x="381000" y="914400"/>
            <a:ext cx="8458200" cy="1600200"/>
          </a:xfrm>
        </p:spPr>
        <p:txBody>
          <a:bodyPr wrap="square" anchor="t"/>
          <a:p>
            <a:pPr eaLnBrk="1" hangingPunct="1">
              <a:lnSpc>
                <a:spcPct val="120000"/>
              </a:lnSpc>
            </a:pPr>
            <a:r>
              <a:rPr lang="zh-CN" altLang="en-US" dirty="0">
                <a:solidFill>
                  <a:srgbClr val="FF0000"/>
                </a:solidFill>
              </a:rPr>
              <a:t>视图</a:t>
            </a:r>
            <a:r>
              <a:rPr lang="zh-CN" altLang="en-US" dirty="0"/>
              <a:t>（</a:t>
            </a:r>
            <a:r>
              <a:rPr lang="en-US" altLang="x-none" dirty="0"/>
              <a:t>view</a:t>
            </a:r>
            <a:r>
              <a:rPr lang="zh-CN" altLang="en-US" dirty="0"/>
              <a:t>）</a:t>
            </a:r>
            <a:endParaRPr lang="en-US" altLang="x-none" dirty="0"/>
          </a:p>
          <a:p>
            <a:pPr lvl="1" eaLnBrk="1" hangingPunct="1">
              <a:lnSpc>
                <a:spcPct val="120000"/>
              </a:lnSpc>
            </a:pPr>
            <a:r>
              <a:rPr lang="zh-CN" altLang="en-US" dirty="0"/>
              <a:t>由若干张表经映像语句构筑而成的表</a:t>
            </a:r>
            <a:endParaRPr lang="zh-CN" altLang="en-US" dirty="0"/>
          </a:p>
          <a:p>
            <a:pPr lvl="1" eaLnBrk="1" hangingPunct="1">
              <a:lnSpc>
                <a:spcPct val="120000"/>
              </a:lnSpc>
            </a:pPr>
            <a:r>
              <a:rPr lang="zh-CN" altLang="en-US" dirty="0"/>
              <a:t>又称为：导出表（</a:t>
            </a:r>
            <a:r>
              <a:rPr lang="en-US" altLang="x-none" dirty="0"/>
              <a:t>drived table</a:t>
            </a:r>
            <a:r>
              <a:rPr lang="zh-CN" altLang="en-US" dirty="0"/>
              <a:t>）</a:t>
            </a:r>
            <a:endParaRPr lang="en-US" altLang="x-none" dirty="0"/>
          </a:p>
        </p:txBody>
      </p:sp>
      <p:sp>
        <p:nvSpPr>
          <p:cNvPr id="126982" name="Rectangle 4"/>
          <p:cNvSpPr/>
          <p:nvPr/>
        </p:nvSpPr>
        <p:spPr>
          <a:xfrm>
            <a:off x="381000" y="3048000"/>
            <a:ext cx="8458200" cy="3505200"/>
          </a:xfrm>
          <a:prstGeom prst="rect">
            <a:avLst/>
          </a:prstGeom>
          <a:noFill/>
          <a:ln w="9525">
            <a:noFill/>
          </a:ln>
        </p:spPr>
        <p:txBody>
          <a:bodyPr anchor="t"/>
          <a:p>
            <a:pPr marL="342900" indent="-342900">
              <a:lnSpc>
                <a:spcPct val="120000"/>
              </a:lnSpc>
              <a:spcBef>
                <a:spcPct val="20000"/>
              </a:spcBef>
              <a:buFont typeface="Wingdings" panose="05000000000000000000" pitchFamily="2" charset="2"/>
              <a:buChar char="q"/>
            </a:pPr>
            <a:r>
              <a:rPr lang="zh-CN" altLang="en-US" dirty="0">
                <a:solidFill>
                  <a:srgbClr val="FF0000"/>
                </a:solidFill>
                <a:latin typeface="Times New Roman" panose="02020603050405020304" pitchFamily="2" charset="0"/>
                <a:ea typeface="宋体" panose="02010600030101010101" pitchFamily="2" charset="-122"/>
              </a:rPr>
              <a:t>视图</a:t>
            </a:r>
            <a:r>
              <a:rPr lang="zh-CN" altLang="en-US" dirty="0">
                <a:solidFill>
                  <a:schemeClr val="accent2"/>
                </a:solidFill>
                <a:latin typeface="Times New Roman" panose="02020603050405020304" pitchFamily="2" charset="0"/>
                <a:ea typeface="宋体" panose="02010600030101010101" pitchFamily="2" charset="-122"/>
              </a:rPr>
              <a:t>（</a:t>
            </a:r>
            <a:r>
              <a:rPr lang="en-US" altLang="x-none" dirty="0">
                <a:solidFill>
                  <a:schemeClr val="accent2"/>
                </a:solidFill>
                <a:latin typeface="Times New Roman" panose="02020603050405020304" pitchFamily="2" charset="0"/>
                <a:ea typeface="宋体" panose="02010600030101010101" pitchFamily="2" charset="-122"/>
              </a:rPr>
              <a:t>view</a:t>
            </a:r>
            <a:r>
              <a:rPr lang="zh-CN" altLang="en-US" dirty="0">
                <a:solidFill>
                  <a:schemeClr val="accent2"/>
                </a:solidFill>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与</a:t>
            </a:r>
            <a:r>
              <a:rPr lang="zh-CN" altLang="en-US" dirty="0">
                <a:solidFill>
                  <a:srgbClr val="FF0000"/>
                </a:solidFill>
                <a:latin typeface="Times New Roman" panose="02020603050405020304" pitchFamily="2" charset="0"/>
                <a:ea typeface="宋体" panose="02010600030101010101" pitchFamily="2" charset="-122"/>
              </a:rPr>
              <a:t>基表（</a:t>
            </a:r>
            <a:r>
              <a:rPr lang="en-US" altLang="x-none" dirty="0">
                <a:solidFill>
                  <a:schemeClr val="accent2"/>
                </a:solidFill>
                <a:latin typeface="Times New Roman" panose="02020603050405020304" pitchFamily="2" charset="0"/>
                <a:ea typeface="宋体" panose="02010600030101010101" pitchFamily="2" charset="-122"/>
              </a:rPr>
              <a:t>base table</a:t>
            </a:r>
            <a:r>
              <a:rPr lang="zh-CN" altLang="en-US" dirty="0">
                <a:solidFill>
                  <a:schemeClr val="accent2"/>
                </a:solidFill>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的区别</a:t>
            </a:r>
            <a:endParaRPr lang="zh-CN" altLang="en-US" dirty="0">
              <a:latin typeface="Times New Roman" panose="02020603050405020304" pitchFamily="2" charset="0"/>
              <a:ea typeface="宋体" panose="02010600030101010101" pitchFamily="2" charset="-122"/>
            </a:endParaRPr>
          </a:p>
          <a:p>
            <a:pPr marL="742950" lvl="1" indent="-285750" algn="l" eaLnBrk="1" hangingPunct="1">
              <a:lnSpc>
                <a:spcPct val="120000"/>
              </a:lnSpc>
              <a:spcBef>
                <a:spcPct val="20000"/>
              </a:spcBef>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被称为视图的二维表本身（结构与数据）并不实际存在于数据库内，而仅仅保留了其构造信息（有关视图的定义信息）。因此视图又被称为‘虚表’（</a:t>
            </a:r>
            <a:r>
              <a:rPr lang="en-US" altLang="x-none" dirty="0">
                <a:latin typeface="Times New Roman" panose="02020603050405020304" pitchFamily="2" charset="0"/>
                <a:ea typeface="宋体" panose="02010600030101010101" pitchFamily="2" charset="-122"/>
              </a:rPr>
              <a:t>virtual table</a:t>
            </a:r>
            <a:r>
              <a:rPr lang="zh-CN" altLang="en-US"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742950" lvl="1" indent="-285750" algn="l" eaLnBrk="1" hangingPunct="1">
              <a:lnSpc>
                <a:spcPct val="120000"/>
              </a:lnSpc>
              <a:spcBef>
                <a:spcPct val="20000"/>
              </a:spcBef>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当用户执行视图上的访问操作时，数据库管理系统将根据视图的定义命令将用户对于视图的访问操作转换成相应基表上的访问操作</a:t>
            </a: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blinds(horizontal)">
                                      <p:cBhvr>
                                        <p:cTn id="7" dur="5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800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1075"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1076" name="Rectangle 3"/>
          <p:cNvSpPr>
            <a:spLocks noGrp="1"/>
          </p:cNvSpPr>
          <p:nvPr>
            <p:ph type="body"/>
          </p:nvPr>
        </p:nvSpPr>
        <p:spPr>
          <a:xfrm>
            <a:off x="0" y="762000"/>
            <a:ext cx="9144000" cy="1447800"/>
          </a:xfrm>
        </p:spPr>
        <p:txBody>
          <a:bodyPr wrap="square" anchor="t"/>
          <a:p>
            <a:pPr eaLnBrk="1" hangingPunct="1">
              <a:buNone/>
            </a:pPr>
            <a:r>
              <a:rPr lang="en-US" altLang="x-none" dirty="0">
                <a:solidFill>
                  <a:srgbClr val="FF0000"/>
                </a:solidFill>
              </a:rPr>
              <a:t>1</a:t>
            </a:r>
            <a:r>
              <a:rPr lang="zh-CN" altLang="en-US" dirty="0">
                <a:solidFill>
                  <a:srgbClr val="FF0000"/>
                </a:solidFill>
              </a:rPr>
              <a:t>．视图定义</a:t>
            </a:r>
            <a:endParaRPr lang="zh-CN" altLang="en-US" dirty="0">
              <a:solidFill>
                <a:srgbClr val="FF0000"/>
              </a:solidFill>
            </a:endParaRPr>
          </a:p>
          <a:p>
            <a:pPr lvl="1" eaLnBrk="1" hangingPunct="1">
              <a:buNone/>
            </a:pPr>
            <a:r>
              <a:rPr lang="en-US" altLang="x-none" dirty="0"/>
              <a:t>CREATE  VIEW  &lt;</a:t>
            </a:r>
            <a:r>
              <a:rPr lang="zh-CN" altLang="en-US" dirty="0"/>
              <a:t>视图名</a:t>
            </a:r>
            <a:r>
              <a:rPr lang="en-US" altLang="x-none" dirty="0"/>
              <a:t>&gt;  </a:t>
            </a:r>
            <a:r>
              <a:rPr lang="en-US" altLang="x-none" dirty="0">
                <a:solidFill>
                  <a:srgbClr val="FF0000"/>
                </a:solidFill>
              </a:rPr>
              <a:t>[</a:t>
            </a:r>
            <a:r>
              <a:rPr lang="en-US" altLang="x-none" dirty="0"/>
              <a:t> ( &lt;</a:t>
            </a:r>
            <a:r>
              <a:rPr lang="zh-CN" altLang="en-US" dirty="0"/>
              <a:t>列名</a:t>
            </a:r>
            <a:r>
              <a:rPr lang="en-US" altLang="x-none" dirty="0"/>
              <a:t>&gt; </a:t>
            </a:r>
            <a:r>
              <a:rPr lang="en-US" altLang="x-none" dirty="0">
                <a:solidFill>
                  <a:srgbClr val="FF0000"/>
                </a:solidFill>
              </a:rPr>
              <a:t>{ </a:t>
            </a:r>
            <a:r>
              <a:rPr lang="en-US" altLang="x-none" dirty="0"/>
              <a:t>, &lt;</a:t>
            </a:r>
            <a:r>
              <a:rPr lang="zh-CN" altLang="en-US" dirty="0"/>
              <a:t>列名</a:t>
            </a:r>
            <a:r>
              <a:rPr lang="en-US" altLang="x-none" dirty="0"/>
              <a:t>&gt; </a:t>
            </a:r>
            <a:r>
              <a:rPr lang="en-US" altLang="x-none" dirty="0">
                <a:latin typeface="Arial" panose="020B0604020202020204" pitchFamily="34" charset="0"/>
              </a:rPr>
              <a:t>…</a:t>
            </a:r>
            <a:r>
              <a:rPr lang="en-US" altLang="x-none" dirty="0"/>
              <a:t> </a:t>
            </a:r>
            <a:r>
              <a:rPr lang="en-US" altLang="x-none" dirty="0">
                <a:solidFill>
                  <a:srgbClr val="FF0000"/>
                </a:solidFill>
              </a:rPr>
              <a:t>}</a:t>
            </a:r>
            <a:r>
              <a:rPr lang="en-US" altLang="x-none" dirty="0"/>
              <a:t> ) </a:t>
            </a:r>
            <a:r>
              <a:rPr lang="en-US" altLang="x-none" dirty="0">
                <a:solidFill>
                  <a:srgbClr val="FF0000"/>
                </a:solidFill>
              </a:rPr>
              <a:t>]</a:t>
            </a:r>
            <a:endParaRPr lang="en-US" altLang="x-none" dirty="0">
              <a:solidFill>
                <a:srgbClr val="FF0000"/>
              </a:solidFill>
            </a:endParaRPr>
          </a:p>
          <a:p>
            <a:pPr lvl="3" eaLnBrk="1" hangingPunct="1">
              <a:buNone/>
            </a:pPr>
            <a:r>
              <a:rPr lang="en-US" altLang="x-none" dirty="0"/>
              <a:t>AS  &lt;</a:t>
            </a:r>
            <a:r>
              <a:rPr lang="zh-CN" altLang="en-US" dirty="0"/>
              <a:t>映像语句</a:t>
            </a:r>
            <a:r>
              <a:rPr lang="en-US" altLang="x-none" dirty="0"/>
              <a:t>&gt;   [ WITH  CHECK  OPTION ]</a:t>
            </a:r>
            <a:endParaRPr lang="en-US" altLang="x-none" dirty="0"/>
          </a:p>
        </p:txBody>
      </p:sp>
      <p:sp>
        <p:nvSpPr>
          <p:cNvPr id="128006" name="Rectangle 4"/>
          <p:cNvSpPr/>
          <p:nvPr/>
        </p:nvSpPr>
        <p:spPr>
          <a:xfrm>
            <a:off x="0" y="2438400"/>
            <a:ext cx="9144000" cy="4419600"/>
          </a:xfrm>
          <a:prstGeom prst="rect">
            <a:avLst/>
          </a:prstGeom>
          <a:solidFill>
            <a:schemeClr val="bg1"/>
          </a:solidFill>
          <a:ln w="9525">
            <a:noFill/>
          </a:ln>
        </p:spPr>
        <p:txBody>
          <a:bodyPr anchor="t"/>
          <a:p>
            <a:pPr marL="742950" lvl="1" indent="-285750" algn="l" eaLnBrk="1" hangingPunct="1">
              <a:spcBef>
                <a:spcPct val="20000"/>
              </a:spcBef>
              <a:buFont typeface="Wingdings" panose="05000000000000000000" pitchFamily="2" charset="2"/>
              <a:buChar char="Ø"/>
            </a:pPr>
            <a:r>
              <a:rPr lang="zh-CN" altLang="en-US" dirty="0">
                <a:solidFill>
                  <a:schemeClr val="accent2"/>
                </a:solidFill>
                <a:latin typeface="Arial" panose="020B0604020202020204" pitchFamily="34" charset="0"/>
                <a:ea typeface="宋体" panose="02010600030101010101" pitchFamily="2" charset="-122"/>
              </a:rPr>
              <a:t>创建一个以</a:t>
            </a:r>
            <a:r>
              <a:rPr lang="en-US" altLang="x-none" dirty="0">
                <a:solidFill>
                  <a:schemeClr val="accent2"/>
                </a:solidFill>
                <a:latin typeface="Arial" panose="020B0604020202020204" pitchFamily="34" charset="0"/>
                <a:ea typeface="宋体" panose="02010600030101010101" pitchFamily="2" charset="-122"/>
              </a:rPr>
              <a:t>&lt;</a:t>
            </a:r>
            <a:r>
              <a:rPr lang="zh-CN" altLang="en-US" dirty="0">
                <a:solidFill>
                  <a:schemeClr val="accent2"/>
                </a:solidFill>
                <a:latin typeface="Arial" panose="020B0604020202020204" pitchFamily="34" charset="0"/>
                <a:ea typeface="宋体" panose="02010600030101010101" pitchFamily="2" charset="-122"/>
              </a:rPr>
              <a:t>视图名</a:t>
            </a:r>
            <a:r>
              <a:rPr lang="en-US" altLang="x-none" dirty="0">
                <a:solidFill>
                  <a:schemeClr val="accent2"/>
                </a:solidFill>
                <a:latin typeface="Arial" panose="020B0604020202020204" pitchFamily="34" charset="0"/>
                <a:ea typeface="宋体" panose="02010600030101010101" pitchFamily="2" charset="-122"/>
              </a:rPr>
              <a:t>&gt; </a:t>
            </a:r>
            <a:r>
              <a:rPr lang="zh-CN" altLang="en-US" dirty="0">
                <a:solidFill>
                  <a:schemeClr val="accent2"/>
                </a:solidFill>
                <a:latin typeface="Arial" panose="020B0604020202020204" pitchFamily="34" charset="0"/>
                <a:ea typeface="宋体" panose="02010600030101010101" pitchFamily="2" charset="-122"/>
              </a:rPr>
              <a:t>为表名的视图，对应的数据查询语句是</a:t>
            </a:r>
            <a:r>
              <a:rPr lang="en-US" altLang="x-none" dirty="0">
                <a:solidFill>
                  <a:schemeClr val="accent2"/>
                </a:solidFill>
                <a:latin typeface="Arial" panose="020B0604020202020204" pitchFamily="34" charset="0"/>
                <a:ea typeface="宋体" panose="02010600030101010101" pitchFamily="2" charset="-122"/>
              </a:rPr>
              <a:t>&lt;</a:t>
            </a:r>
            <a:r>
              <a:rPr lang="zh-CN" altLang="en-US" dirty="0">
                <a:solidFill>
                  <a:schemeClr val="accent2"/>
                </a:solidFill>
                <a:latin typeface="Arial" panose="020B0604020202020204" pitchFamily="34" charset="0"/>
                <a:ea typeface="宋体" panose="02010600030101010101" pitchFamily="2" charset="-122"/>
              </a:rPr>
              <a:t>映像语句</a:t>
            </a:r>
            <a:r>
              <a:rPr lang="en-US" altLang="x-none" dirty="0">
                <a:solidFill>
                  <a:schemeClr val="accent2"/>
                </a:solidFill>
                <a:latin typeface="Arial" panose="020B0604020202020204" pitchFamily="34" charset="0"/>
                <a:ea typeface="宋体" panose="02010600030101010101" pitchFamily="2" charset="-122"/>
              </a:rPr>
              <a:t>&gt;</a:t>
            </a:r>
            <a:r>
              <a:rPr lang="zh-CN" altLang="en-US" dirty="0">
                <a:solidFill>
                  <a:schemeClr val="accent2"/>
                </a:solidFill>
                <a:latin typeface="Arial" panose="020B0604020202020204" pitchFamily="34" charset="0"/>
                <a:ea typeface="宋体" panose="02010600030101010101" pitchFamily="2" charset="-122"/>
              </a:rPr>
              <a:t>。以</a:t>
            </a:r>
            <a:r>
              <a:rPr lang="en-US" altLang="x-none" dirty="0">
                <a:solidFill>
                  <a:schemeClr val="accent2"/>
                </a:solidFill>
                <a:latin typeface="Arial" panose="020B0604020202020204" pitchFamily="34" charset="0"/>
                <a:ea typeface="宋体" panose="02010600030101010101" pitchFamily="2" charset="-122"/>
              </a:rPr>
              <a:t>&lt;</a:t>
            </a:r>
            <a:r>
              <a:rPr lang="zh-CN" altLang="en-US" dirty="0">
                <a:solidFill>
                  <a:schemeClr val="accent2"/>
                </a:solidFill>
                <a:latin typeface="Arial" panose="020B0604020202020204" pitchFamily="34" charset="0"/>
                <a:ea typeface="宋体" panose="02010600030101010101" pitchFamily="2" charset="-122"/>
              </a:rPr>
              <a:t>映像语句</a:t>
            </a:r>
            <a:r>
              <a:rPr lang="en-US" altLang="x-none" dirty="0">
                <a:solidFill>
                  <a:schemeClr val="accent2"/>
                </a:solidFill>
                <a:latin typeface="Arial" panose="020B0604020202020204" pitchFamily="34" charset="0"/>
                <a:ea typeface="宋体" panose="02010600030101010101" pitchFamily="2" charset="-122"/>
              </a:rPr>
              <a:t>&gt;</a:t>
            </a:r>
            <a:r>
              <a:rPr lang="zh-CN" altLang="en-US" dirty="0">
                <a:solidFill>
                  <a:schemeClr val="accent2"/>
                </a:solidFill>
                <a:latin typeface="Arial" panose="020B0604020202020204" pitchFamily="34" charset="0"/>
                <a:ea typeface="宋体" panose="02010600030101010101" pitchFamily="2" charset="-122"/>
              </a:rPr>
              <a:t>作查询所得到的查询结果即是该视图中的元组</a:t>
            </a:r>
            <a:endParaRPr lang="zh-CN" altLang="en-US"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Font typeface="Wingdings" panose="05000000000000000000" pitchFamily="2" charset="2"/>
              <a:buChar char="Ø"/>
            </a:pPr>
            <a:endParaRPr lang="zh-CN" altLang="en-US" sz="12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Font typeface="Wingdings" panose="05000000000000000000" pitchFamily="2" charset="2"/>
              <a:buChar char="Ø"/>
            </a:pPr>
            <a:r>
              <a:rPr lang="zh-CN" altLang="en-US" dirty="0">
                <a:solidFill>
                  <a:schemeClr val="accent2"/>
                </a:solidFill>
                <a:latin typeface="Arial" panose="020B0604020202020204" pitchFamily="34" charset="0"/>
                <a:ea typeface="宋体" panose="02010600030101010101" pitchFamily="2" charset="-122"/>
              </a:rPr>
              <a:t>如果没有给视图中的属性命名，则用</a:t>
            </a:r>
            <a:r>
              <a:rPr lang="en-US" altLang="x-none" dirty="0">
                <a:solidFill>
                  <a:schemeClr val="accent2"/>
                </a:solidFill>
                <a:latin typeface="Arial" panose="020B0604020202020204" pitchFamily="34" charset="0"/>
                <a:ea typeface="宋体" panose="02010600030101010101" pitchFamily="2" charset="-122"/>
              </a:rPr>
              <a:t>&lt;</a:t>
            </a:r>
            <a:r>
              <a:rPr lang="zh-CN" altLang="en-US" dirty="0">
                <a:solidFill>
                  <a:schemeClr val="accent2"/>
                </a:solidFill>
                <a:latin typeface="Arial" panose="020B0604020202020204" pitchFamily="34" charset="0"/>
                <a:ea typeface="宋体" panose="02010600030101010101" pitchFamily="2" charset="-122"/>
              </a:rPr>
              <a:t>映像语句</a:t>
            </a:r>
            <a:r>
              <a:rPr lang="en-US" altLang="x-none" dirty="0">
                <a:solidFill>
                  <a:schemeClr val="accent2"/>
                </a:solidFill>
                <a:latin typeface="Arial" panose="020B0604020202020204" pitchFamily="34" charset="0"/>
                <a:ea typeface="宋体" panose="02010600030101010101" pitchFamily="2" charset="-122"/>
              </a:rPr>
              <a:t>&gt;</a:t>
            </a:r>
            <a:r>
              <a:rPr lang="zh-CN" altLang="en-US" dirty="0">
                <a:solidFill>
                  <a:schemeClr val="accent2"/>
                </a:solidFill>
                <a:latin typeface="Arial" panose="020B0604020202020204" pitchFamily="34" charset="0"/>
                <a:ea typeface="宋体" panose="02010600030101010101" pitchFamily="2" charset="-122"/>
              </a:rPr>
              <a:t>的</a:t>
            </a:r>
            <a:r>
              <a:rPr lang="en-US" altLang="x-none" dirty="0">
                <a:solidFill>
                  <a:schemeClr val="accent2"/>
                </a:solidFill>
                <a:latin typeface="Arial" panose="020B0604020202020204" pitchFamily="34" charset="0"/>
                <a:ea typeface="宋体" panose="02010600030101010101" pitchFamily="2" charset="-122"/>
              </a:rPr>
              <a:t>SELECT</a:t>
            </a:r>
            <a:r>
              <a:rPr lang="zh-CN" altLang="en-US" dirty="0">
                <a:solidFill>
                  <a:schemeClr val="accent2"/>
                </a:solidFill>
                <a:latin typeface="Arial" panose="020B0604020202020204" pitchFamily="34" charset="0"/>
                <a:ea typeface="宋体" panose="02010600030101010101" pitchFamily="2" charset="-122"/>
              </a:rPr>
              <a:t>子句中的属性名作为视图属性的属性名。否则视图中的属性必需与</a:t>
            </a:r>
            <a:r>
              <a:rPr lang="en-US" altLang="x-none" dirty="0">
                <a:solidFill>
                  <a:schemeClr val="accent2"/>
                </a:solidFill>
                <a:latin typeface="Arial" panose="020B0604020202020204" pitchFamily="34" charset="0"/>
                <a:ea typeface="宋体" panose="02010600030101010101" pitchFamily="2" charset="-122"/>
              </a:rPr>
              <a:t>&lt;</a:t>
            </a:r>
            <a:r>
              <a:rPr lang="zh-CN" altLang="en-US" dirty="0">
                <a:solidFill>
                  <a:schemeClr val="accent2"/>
                </a:solidFill>
                <a:latin typeface="Arial" panose="020B0604020202020204" pitchFamily="34" charset="0"/>
                <a:ea typeface="宋体" panose="02010600030101010101" pitchFamily="2" charset="-122"/>
              </a:rPr>
              <a:t>映像语句</a:t>
            </a:r>
            <a:r>
              <a:rPr lang="en-US" altLang="x-none" dirty="0">
                <a:solidFill>
                  <a:schemeClr val="accent2"/>
                </a:solidFill>
                <a:latin typeface="Arial" panose="020B0604020202020204" pitchFamily="34" charset="0"/>
                <a:ea typeface="宋体" panose="02010600030101010101" pitchFamily="2" charset="-122"/>
              </a:rPr>
              <a:t>&gt;</a:t>
            </a:r>
            <a:r>
              <a:rPr lang="zh-CN" altLang="en-US" dirty="0">
                <a:solidFill>
                  <a:schemeClr val="accent2"/>
                </a:solidFill>
                <a:latin typeface="Arial" panose="020B0604020202020204" pitchFamily="34" charset="0"/>
                <a:ea typeface="宋体" panose="02010600030101010101" pitchFamily="2" charset="-122"/>
              </a:rPr>
              <a:t>的</a:t>
            </a:r>
            <a:r>
              <a:rPr lang="en-US" altLang="x-none" dirty="0">
                <a:solidFill>
                  <a:schemeClr val="accent2"/>
                </a:solidFill>
                <a:latin typeface="Arial" panose="020B0604020202020204" pitchFamily="34" charset="0"/>
                <a:ea typeface="宋体" panose="02010600030101010101" pitchFamily="2" charset="-122"/>
              </a:rPr>
              <a:t>SELECT</a:t>
            </a:r>
            <a:r>
              <a:rPr lang="zh-CN" altLang="en-US" dirty="0">
                <a:solidFill>
                  <a:schemeClr val="accent2"/>
                </a:solidFill>
                <a:latin typeface="Arial" panose="020B0604020202020204" pitchFamily="34" charset="0"/>
                <a:ea typeface="宋体" panose="02010600030101010101" pitchFamily="2" charset="-122"/>
              </a:rPr>
              <a:t>子句中的结果属性一一对应</a:t>
            </a:r>
            <a:endParaRPr lang="zh-CN" altLang="en-US"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Font typeface="Wingdings" panose="05000000000000000000" pitchFamily="2" charset="2"/>
              <a:buChar char="Ø"/>
            </a:pPr>
            <a:endParaRPr lang="zh-CN" altLang="en-US" sz="12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Font typeface="Wingdings" panose="05000000000000000000" pitchFamily="2" charset="2"/>
              <a:buChar char="Ø"/>
            </a:pPr>
            <a:r>
              <a:rPr lang="en-US" altLang="x-none" dirty="0">
                <a:solidFill>
                  <a:schemeClr val="accent2"/>
                </a:solidFill>
                <a:latin typeface="Arial" panose="020B0604020202020204" pitchFamily="34" charset="0"/>
                <a:ea typeface="宋体" panose="02010600030101010101" pitchFamily="2" charset="-122"/>
              </a:rPr>
              <a:t>WITH CHECK OPTION</a:t>
            </a:r>
            <a:r>
              <a:rPr lang="zh-CN" altLang="en-US" dirty="0">
                <a:solidFill>
                  <a:schemeClr val="accent2"/>
                </a:solidFill>
                <a:latin typeface="Arial" panose="020B0604020202020204" pitchFamily="34" charset="0"/>
                <a:ea typeface="宋体" panose="02010600030101010101" pitchFamily="2" charset="-122"/>
              </a:rPr>
              <a:t>用于约束视图上的修改操作：</a:t>
            </a:r>
            <a:r>
              <a:rPr lang="zh-CN" altLang="en-US" u="sng" dirty="0">
                <a:solidFill>
                  <a:srgbClr val="FF0000"/>
                </a:solidFill>
                <a:latin typeface="Arial" panose="020B0604020202020204" pitchFamily="34" charset="0"/>
                <a:ea typeface="宋体" panose="02010600030101010101" pitchFamily="2" charset="-122"/>
              </a:rPr>
              <a:t>如果允许在该视图上执行更新操作，则其更新后的结果元组仍然必需满足视图的定义条件。即通过该视图插入或修改后的新元组能够通过该视图上的查询操作查出来</a:t>
            </a:r>
            <a:endParaRPr lang="zh-CN" altLang="en-US" u="sng"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6">
                                            <p:txEl>
                                              <p:charRg st="0" end="63"/>
                                            </p:txEl>
                                          </p:spTgt>
                                        </p:tgtEl>
                                        <p:attrNameLst>
                                          <p:attrName>style.visibility</p:attrName>
                                        </p:attrNameLst>
                                      </p:cBhvr>
                                      <p:to>
                                        <p:strVal val="visible"/>
                                      </p:to>
                                    </p:set>
                                    <p:animEffect transition="in" filter="blinds(horizontal)">
                                      <p:cBhvr>
                                        <p:cTn id="12" dur="500"/>
                                        <p:tgtEl>
                                          <p:spTgt spid="128006">
                                            <p:txEl>
                                              <p:charRg st="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6">
                                            <p:txEl>
                                              <p:charRg st="64" end="148"/>
                                            </p:txEl>
                                          </p:spTgt>
                                        </p:tgtEl>
                                        <p:attrNameLst>
                                          <p:attrName>style.visibility</p:attrName>
                                        </p:attrNameLst>
                                      </p:cBhvr>
                                      <p:to>
                                        <p:strVal val="visible"/>
                                      </p:to>
                                    </p:set>
                                    <p:animEffect transition="in" filter="blinds(horizontal)">
                                      <p:cBhvr>
                                        <p:cTn id="17" dur="500"/>
                                        <p:tgtEl>
                                          <p:spTgt spid="128006">
                                            <p:txEl>
                                              <p:charRg st="64"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6">
                                            <p:txEl>
                                              <p:charRg st="149" end="252"/>
                                            </p:txEl>
                                          </p:spTgt>
                                        </p:tgtEl>
                                        <p:attrNameLst>
                                          <p:attrName>style.visibility</p:attrName>
                                        </p:attrNameLst>
                                      </p:cBhvr>
                                      <p:to>
                                        <p:strVal val="visible"/>
                                      </p:to>
                                    </p:set>
                                    <p:animEffect transition="in" filter="blinds(horizontal)">
                                      <p:cBhvr>
                                        <p:cTn id="22" dur="500"/>
                                        <p:tgtEl>
                                          <p:spTgt spid="128006">
                                            <p:txEl>
                                              <p:charRg st="149"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ldLvl="2" animBg="1"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2902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2099"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2100" name="Rectangle 3"/>
          <p:cNvSpPr>
            <a:spLocks noGrp="1"/>
          </p:cNvSpPr>
          <p:nvPr>
            <p:ph type="body"/>
          </p:nvPr>
        </p:nvSpPr>
        <p:spPr>
          <a:xfrm>
            <a:off x="685800" y="762000"/>
            <a:ext cx="7772400" cy="533400"/>
          </a:xfrm>
        </p:spPr>
        <p:txBody>
          <a:bodyPr wrap="square" anchor="t"/>
          <a:p>
            <a:pPr eaLnBrk="1" hangingPunct="1"/>
            <a:r>
              <a:rPr lang="zh-CN" altLang="en-US">
                <a:solidFill>
                  <a:srgbClr val="FF0000"/>
                </a:solidFill>
              </a:rPr>
              <a:t>视图定义的例子</a:t>
            </a:r>
            <a:endParaRPr lang="zh-CN" altLang="en-US">
              <a:solidFill>
                <a:srgbClr val="FF0000"/>
              </a:solidFill>
            </a:endParaRPr>
          </a:p>
        </p:txBody>
      </p:sp>
      <p:sp>
        <p:nvSpPr>
          <p:cNvPr id="132101" name="Rectangle 4"/>
          <p:cNvSpPr/>
          <p:nvPr/>
        </p:nvSpPr>
        <p:spPr>
          <a:xfrm>
            <a:off x="187325" y="1219200"/>
            <a:ext cx="60960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3.69</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定义一个计算机系学生的视图</a:t>
            </a:r>
            <a:endParaRPr lang="zh-CN" altLang="en-US" sz="2800" dirty="0">
              <a:latin typeface="宋体" panose="02010600030101010101" pitchFamily="2" charset="-122"/>
              <a:ea typeface="宋体" panose="02010600030101010101" pitchFamily="2" charset="-122"/>
            </a:endParaRPr>
          </a:p>
        </p:txBody>
      </p:sp>
      <p:sp>
        <p:nvSpPr>
          <p:cNvPr id="129031" name="Rectangle 5"/>
          <p:cNvSpPr/>
          <p:nvPr/>
        </p:nvSpPr>
        <p:spPr>
          <a:xfrm>
            <a:off x="1524000" y="1828800"/>
            <a:ext cx="6096000" cy="1676400"/>
          </a:xfrm>
          <a:prstGeom prst="rect">
            <a:avLst/>
          </a:prstGeom>
          <a:noFill/>
          <a:ln w="9525">
            <a:noFill/>
          </a:ln>
        </p:spPr>
        <p:txBody>
          <a:bodyPr anchor="t"/>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CREATE   VIEW   CS_S</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AS   SELECT   *</a:t>
            </a:r>
            <a:endParaRPr lang="en-US" altLang="x-none"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FROM      S</a:t>
            </a:r>
            <a:endParaRPr lang="en-US" altLang="x-none" dirty="0">
              <a:solidFill>
                <a:schemeClr val="accent2"/>
              </a:solidFill>
              <a:latin typeface="Arial" panose="020B0604020202020204" pitchFamily="34" charset="0"/>
              <a:ea typeface="宋体" panose="02010600030101010101" pitchFamily="2" charset="-122"/>
            </a:endParaRPr>
          </a:p>
          <a:p>
            <a:pPr marL="1600200" lvl="3" indent="-22860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WHERE   sd = ‘CS’</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129032" name="Rectangle 6"/>
          <p:cNvSpPr/>
          <p:nvPr/>
        </p:nvSpPr>
        <p:spPr>
          <a:xfrm>
            <a:off x="190500" y="4078288"/>
            <a:ext cx="8921750" cy="646112"/>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3.70</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定义学生姓名和他修读的课程名及其成绩的视图</a:t>
            </a:r>
            <a:endParaRPr lang="zh-CN" altLang="en-US" sz="2800" dirty="0">
              <a:latin typeface="Arial" panose="020B0604020202020204" pitchFamily="34" charset="0"/>
              <a:ea typeface="宋体" panose="02010600030101010101" pitchFamily="2" charset="-122"/>
            </a:endParaRPr>
          </a:p>
        </p:txBody>
      </p:sp>
      <p:sp>
        <p:nvSpPr>
          <p:cNvPr id="129033" name="Rectangle 7"/>
          <p:cNvSpPr/>
          <p:nvPr/>
        </p:nvSpPr>
        <p:spPr>
          <a:xfrm>
            <a:off x="685800" y="4800600"/>
            <a:ext cx="8077200" cy="1676400"/>
          </a:xfrm>
          <a:prstGeom prst="rect">
            <a:avLst/>
          </a:prstGeom>
          <a:noFill/>
          <a:ln w="9525">
            <a:noFill/>
          </a:ln>
        </p:spPr>
        <p:txBody>
          <a:bodyPr anchor="t"/>
          <a:p>
            <a:pPr marL="342900" indent="-342900">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CREATE   VIEW   S_C_G ( sn, cn, G )</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AS  SELECT  sn, cn, G</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FROM     </a:t>
            </a:r>
            <a:r>
              <a:rPr lang="en-US" altLang="x-none" sz="1000" dirty="0">
                <a:solidFill>
                  <a:schemeClr val="accent2"/>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S, C, SC</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WHERE   S.sno = SC.sno and C.cno = SC.cno</a:t>
            </a:r>
            <a:endParaRPr lang="en-US" altLang="x-none" baseline="300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 calcmode="lin" valueType="num">
                                      <p:cBhvr additive="base">
                                        <p:cTn id="7" dur="500" fill="hold"/>
                                        <p:tgtEl>
                                          <p:spTgt spid="129031"/>
                                        </p:tgtEl>
                                        <p:attrNameLst>
                                          <p:attrName>ppt_x</p:attrName>
                                        </p:attrNameLst>
                                      </p:cBhvr>
                                      <p:tavLst>
                                        <p:tav tm="0">
                                          <p:val>
                                            <p:strVal val="#ppt_x"/>
                                          </p:val>
                                        </p:tav>
                                        <p:tav tm="100000">
                                          <p:val>
                                            <p:strVal val="#ppt_x"/>
                                          </p:val>
                                        </p:tav>
                                      </p:tavLst>
                                    </p:anim>
                                    <p:anim calcmode="lin" valueType="num">
                                      <p:cBhvr additive="base">
                                        <p:cTn id="8" dur="500" fill="hold"/>
                                        <p:tgtEl>
                                          <p:spTgt spid="129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9032"/>
                                        </p:tgtEl>
                                        <p:attrNameLst>
                                          <p:attrName>style.visibility</p:attrName>
                                        </p:attrNameLst>
                                      </p:cBhvr>
                                      <p:to>
                                        <p:strVal val="visible"/>
                                      </p:to>
                                    </p:set>
                                    <p:animEffect transition="in" filter="blinds(horizontal)">
                                      <p:cBhvr>
                                        <p:cTn id="13" dur="500"/>
                                        <p:tgtEl>
                                          <p:spTgt spid="1290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9033"/>
                                        </p:tgtEl>
                                        <p:attrNameLst>
                                          <p:attrName>style.visibility</p:attrName>
                                        </p:attrNameLst>
                                      </p:cBhvr>
                                      <p:to>
                                        <p:strVal val="visible"/>
                                      </p:to>
                                    </p:set>
                                    <p:anim calcmode="lin" valueType="num">
                                      <p:cBhvr additive="base">
                                        <p:cTn id="18" dur="500" fill="hold"/>
                                        <p:tgtEl>
                                          <p:spTgt spid="129033"/>
                                        </p:tgtEl>
                                        <p:attrNameLst>
                                          <p:attrName>ppt_x</p:attrName>
                                        </p:attrNameLst>
                                      </p:cBhvr>
                                      <p:tavLst>
                                        <p:tav tm="0">
                                          <p:val>
                                            <p:strVal val="#ppt_x"/>
                                          </p:val>
                                        </p:tav>
                                        <p:tav tm="100000">
                                          <p:val>
                                            <p:strVal val="#ppt_x"/>
                                          </p:val>
                                        </p:tav>
                                      </p:tavLst>
                                    </p:anim>
                                    <p:anim calcmode="lin" valueType="num">
                                      <p:cBhvr additive="base">
                                        <p:cTn id="19" dur="500" fill="hold"/>
                                        <p:tgtEl>
                                          <p:spTgt spid="129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p:bldP spid="129032" grpId="0"/>
      <p:bldP spid="12903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3005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3123"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3124" name="Rectangle 3"/>
          <p:cNvSpPr>
            <a:spLocks noGrp="1"/>
          </p:cNvSpPr>
          <p:nvPr>
            <p:ph type="body"/>
          </p:nvPr>
        </p:nvSpPr>
        <p:spPr>
          <a:xfrm>
            <a:off x="685800" y="762000"/>
            <a:ext cx="7772400" cy="533400"/>
          </a:xfrm>
        </p:spPr>
        <p:txBody>
          <a:bodyPr wrap="square" anchor="t"/>
          <a:p>
            <a:pPr eaLnBrk="1" hangingPunct="1"/>
            <a:r>
              <a:rPr lang="zh-CN" altLang="en-US" dirty="0">
                <a:solidFill>
                  <a:srgbClr val="FF0000"/>
                </a:solidFill>
              </a:rPr>
              <a:t>视图定义的例子</a:t>
            </a:r>
            <a:r>
              <a:rPr lang="zh-CN" altLang="en-US" dirty="0"/>
              <a:t>（</a:t>
            </a:r>
            <a:r>
              <a:rPr lang="en-US" altLang="x-none" dirty="0"/>
              <a:t>cont.</a:t>
            </a:r>
            <a:r>
              <a:rPr lang="zh-CN" altLang="en-US" dirty="0"/>
              <a:t>）</a:t>
            </a:r>
            <a:endParaRPr lang="en-US" altLang="x-none" dirty="0"/>
          </a:p>
        </p:txBody>
      </p:sp>
      <p:sp>
        <p:nvSpPr>
          <p:cNvPr id="133125" name="Rectangle 4"/>
          <p:cNvSpPr/>
          <p:nvPr/>
        </p:nvSpPr>
        <p:spPr>
          <a:xfrm>
            <a:off x="533400" y="1447800"/>
            <a:ext cx="8382000" cy="6096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3.71</a:t>
            </a:r>
            <a:r>
              <a:rPr lang="zh-CN" altLang="en-US" dirty="0">
                <a:solidFill>
                  <a:schemeClr val="tx2"/>
                </a:solidFill>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定义学生的学号、姓名及其平均成绩的视图 </a:t>
            </a:r>
            <a:endParaRPr lang="zh-CN" altLang="en-US" sz="2800" dirty="0">
              <a:latin typeface="宋体" panose="02010600030101010101" pitchFamily="2" charset="-122"/>
              <a:ea typeface="宋体" panose="02010600030101010101" pitchFamily="2" charset="-122"/>
            </a:endParaRPr>
          </a:p>
        </p:txBody>
      </p:sp>
      <p:sp>
        <p:nvSpPr>
          <p:cNvPr id="130055" name="Rectangle 5"/>
          <p:cNvSpPr/>
          <p:nvPr/>
        </p:nvSpPr>
        <p:spPr>
          <a:xfrm>
            <a:off x="1295400" y="2209800"/>
            <a:ext cx="7239000" cy="3200400"/>
          </a:xfrm>
          <a:prstGeom prst="rect">
            <a:avLst/>
          </a:prstGeom>
          <a:noFill/>
          <a:ln w="9525">
            <a:noFill/>
          </a:ln>
        </p:spPr>
        <p:txBody>
          <a:bodyPr anchor="t"/>
          <a:p>
            <a:pPr marL="342900" indent="-342900">
              <a:lnSpc>
                <a:spcPct val="120000"/>
              </a:lnSpc>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CREATE   VIEW   S_G ( sno, sn, Avg_G )</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20000"/>
              </a:lnSpc>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AS  SELECT  sno,  sn,  AVG( G )</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20000"/>
              </a:lnSpc>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FROM      S,  SC</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20000"/>
              </a:lnSpc>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WHERE   S.sno = SC.sno</a:t>
            </a:r>
            <a:endParaRPr lang="en-US" altLang="x-none" sz="2800" baseline="30000"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20000"/>
              </a:lnSpc>
              <a:spcBef>
                <a:spcPct val="20000"/>
              </a:spcBef>
              <a:buClr>
                <a:srgbClr val="FF0066"/>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GROUP BY   sno, sn</a:t>
            </a:r>
            <a:endParaRPr lang="en-US" altLang="x-none"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 calcmode="lin" valueType="num">
                                      <p:cBhvr additive="base">
                                        <p:cTn id="7" dur="500" fill="hold"/>
                                        <p:tgtEl>
                                          <p:spTgt spid="130055"/>
                                        </p:tgtEl>
                                        <p:attrNameLst>
                                          <p:attrName>ppt_x</p:attrName>
                                        </p:attrNameLst>
                                      </p:cBhvr>
                                      <p:tavLst>
                                        <p:tav tm="0">
                                          <p:val>
                                            <p:strVal val="#ppt_x"/>
                                          </p:val>
                                        </p:tav>
                                        <p:tav tm="100000">
                                          <p:val>
                                            <p:strVal val="#ppt_x"/>
                                          </p:val>
                                        </p:tav>
                                      </p:tavLst>
                                    </p:anim>
                                    <p:anim calcmode="lin" valueType="num">
                                      <p:cBhvr additive="base">
                                        <p:cTn id="8" dur="500" fill="hold"/>
                                        <p:tgtEl>
                                          <p:spTgt spid="130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3107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4147"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4148" name="Rectangle 3"/>
          <p:cNvSpPr>
            <a:spLocks noGrp="1"/>
          </p:cNvSpPr>
          <p:nvPr>
            <p:ph type="body"/>
          </p:nvPr>
        </p:nvSpPr>
        <p:spPr>
          <a:xfrm>
            <a:off x="685800" y="762000"/>
            <a:ext cx="7772400" cy="1219200"/>
          </a:xfrm>
        </p:spPr>
        <p:txBody>
          <a:bodyPr wrap="square" anchor="t"/>
          <a:p>
            <a:pPr eaLnBrk="1" hangingPunct="1"/>
            <a:r>
              <a:rPr lang="zh-CN" altLang="en-US" sz="2800" dirty="0">
                <a:solidFill>
                  <a:srgbClr val="FF0000"/>
                </a:solidFill>
              </a:rPr>
              <a:t>视图的嵌套定义</a:t>
            </a:r>
            <a:endParaRPr lang="zh-CN" altLang="en-US" sz="2800" dirty="0">
              <a:solidFill>
                <a:srgbClr val="FF0000"/>
              </a:solidFill>
            </a:endParaRPr>
          </a:p>
          <a:p>
            <a:pPr lvl="1" eaLnBrk="1" hangingPunct="1"/>
            <a:r>
              <a:rPr lang="zh-CN" altLang="en-US" sz="2800" dirty="0"/>
              <a:t>可以利用已有的视图定义新的视图</a:t>
            </a:r>
            <a:endParaRPr lang="zh-CN" altLang="en-US" sz="2800" dirty="0"/>
          </a:p>
        </p:txBody>
      </p:sp>
      <p:sp>
        <p:nvSpPr>
          <p:cNvPr id="131078" name="Rectangle 4"/>
          <p:cNvSpPr/>
          <p:nvPr/>
        </p:nvSpPr>
        <p:spPr>
          <a:xfrm>
            <a:off x="533400" y="2209800"/>
            <a:ext cx="83820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例</a:t>
            </a:r>
            <a:r>
              <a:rPr lang="en-US" altLang="x-none" dirty="0">
                <a:latin typeface="Arial" panose="020B0604020202020204" pitchFamily="34"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定义一个由课程名及该课程的平均成绩构成的视图</a:t>
            </a:r>
            <a:endParaRPr lang="zh-CN" altLang="en-US" dirty="0">
              <a:latin typeface="Times New Roman" panose="02020603050405020304" pitchFamily="2" charset="0"/>
              <a:ea typeface="宋体" panose="02010600030101010101" pitchFamily="2" charset="-122"/>
            </a:endParaRPr>
          </a:p>
        </p:txBody>
      </p:sp>
      <p:sp>
        <p:nvSpPr>
          <p:cNvPr id="131079" name="Rectangle 5"/>
          <p:cNvSpPr/>
          <p:nvPr/>
        </p:nvSpPr>
        <p:spPr>
          <a:xfrm>
            <a:off x="609600" y="2819400"/>
            <a:ext cx="7924800" cy="1905000"/>
          </a:xfrm>
          <a:prstGeom prst="rect">
            <a:avLst/>
          </a:prstGeom>
          <a:solidFill>
            <a:srgbClr val="EAEAEA"/>
          </a:solidFill>
          <a:ln w="9525">
            <a:noFill/>
          </a:ln>
        </p:spPr>
        <p:txBody>
          <a:bodyPr anchor="t"/>
          <a:p>
            <a:pPr marL="742950" lvl="1" indent="-285750" algn="l" eaLnBrk="1" hangingPunct="1">
              <a:spcBef>
                <a:spcPct val="10000"/>
              </a:spcBef>
            </a:pPr>
            <a:r>
              <a:rPr lang="en-US" altLang="x-none" sz="2800" dirty="0">
                <a:solidFill>
                  <a:schemeClr val="accent2"/>
                </a:solidFill>
                <a:latin typeface="Arial" panose="020B0604020202020204" pitchFamily="34" charset="0"/>
                <a:ea typeface="幼圆" panose="02010509060101010101" pitchFamily="1" charset="-122"/>
              </a:rPr>
              <a:t>CREATE  VIEW  C_G ( cn</a:t>
            </a:r>
            <a:r>
              <a:rPr lang="zh-CN" altLang="en-US" sz="2800" dirty="0">
                <a:solidFill>
                  <a:schemeClr val="accent2"/>
                </a:solidFill>
                <a:latin typeface="Arial" panose="020B0604020202020204" pitchFamily="34" charset="0"/>
                <a:ea typeface="幼圆" panose="02010509060101010101" pitchFamily="1" charset="-122"/>
              </a:rPr>
              <a:t>，</a:t>
            </a:r>
            <a:r>
              <a:rPr lang="en-US" altLang="x-none" sz="2800" dirty="0">
                <a:solidFill>
                  <a:schemeClr val="accent2"/>
                </a:solidFill>
                <a:latin typeface="Arial" panose="020B0604020202020204" pitchFamily="34" charset="0"/>
                <a:ea typeface="幼圆" panose="02010509060101010101" pitchFamily="1" charset="-122"/>
              </a:rPr>
              <a:t>Cavg )</a:t>
            </a:r>
            <a:endParaRPr lang="en-US" altLang="x-none" sz="2800" dirty="0">
              <a:solidFill>
                <a:schemeClr val="accent2"/>
              </a:solidFill>
              <a:latin typeface="Arial" panose="020B0604020202020204" pitchFamily="34" charset="0"/>
              <a:ea typeface="幼圆" panose="02010509060101010101" pitchFamily="1" charset="-122"/>
            </a:endParaRPr>
          </a:p>
          <a:p>
            <a:pPr marL="1600200" lvl="3" indent="-228600" algn="l" eaLnBrk="1" hangingPunct="1">
              <a:spcBef>
                <a:spcPct val="10000"/>
              </a:spcBef>
            </a:pPr>
            <a:r>
              <a:rPr lang="en-US" altLang="x-none" sz="2800" dirty="0">
                <a:solidFill>
                  <a:schemeClr val="accent2"/>
                </a:solidFill>
                <a:latin typeface="Arial" panose="020B0604020202020204" pitchFamily="34" charset="0"/>
                <a:ea typeface="幼圆" panose="02010509060101010101" pitchFamily="1" charset="-122"/>
              </a:rPr>
              <a:t>AS  SELECT  cn</a:t>
            </a:r>
            <a:r>
              <a:rPr lang="zh-CN" altLang="en-US" sz="2800" dirty="0">
                <a:solidFill>
                  <a:schemeClr val="accent2"/>
                </a:solidFill>
                <a:latin typeface="Arial" panose="020B0604020202020204" pitchFamily="34" charset="0"/>
                <a:ea typeface="幼圆" panose="02010509060101010101" pitchFamily="1" charset="-122"/>
              </a:rPr>
              <a:t>，</a:t>
            </a:r>
            <a:r>
              <a:rPr lang="en-US" altLang="x-none" sz="2800" dirty="0">
                <a:solidFill>
                  <a:schemeClr val="accent2"/>
                </a:solidFill>
                <a:latin typeface="Arial" panose="020B0604020202020204" pitchFamily="34" charset="0"/>
                <a:ea typeface="幼圆" panose="02010509060101010101" pitchFamily="1" charset="-122"/>
              </a:rPr>
              <a:t>AVG( G )</a:t>
            </a:r>
            <a:endParaRPr lang="en-US" altLang="x-none" sz="2800" dirty="0">
              <a:solidFill>
                <a:schemeClr val="accent2"/>
              </a:solidFill>
              <a:latin typeface="Arial" panose="020B0604020202020204" pitchFamily="34" charset="0"/>
              <a:ea typeface="幼圆" panose="02010509060101010101" pitchFamily="1" charset="-122"/>
            </a:endParaRPr>
          </a:p>
          <a:p>
            <a:pPr marL="2057400" lvl="4" indent="-228600" algn="l" eaLnBrk="1" hangingPunct="1">
              <a:spcBef>
                <a:spcPct val="10000"/>
              </a:spcBef>
            </a:pPr>
            <a:r>
              <a:rPr lang="en-US" altLang="x-none" sz="2800" dirty="0">
                <a:solidFill>
                  <a:schemeClr val="accent2"/>
                </a:solidFill>
                <a:latin typeface="Arial" panose="020B0604020202020204" pitchFamily="34" charset="0"/>
                <a:ea typeface="幼圆" panose="02010509060101010101" pitchFamily="1" charset="-122"/>
              </a:rPr>
              <a:t>	FROM      S_C_G</a:t>
            </a:r>
            <a:endParaRPr lang="en-US" altLang="x-none" sz="2800" dirty="0">
              <a:solidFill>
                <a:schemeClr val="accent2"/>
              </a:solidFill>
              <a:latin typeface="Arial" panose="020B0604020202020204" pitchFamily="34" charset="0"/>
              <a:ea typeface="幼圆" panose="02010509060101010101" pitchFamily="1" charset="-122"/>
            </a:endParaRPr>
          </a:p>
          <a:p>
            <a:pPr marL="2057400" lvl="4" indent="-228600" algn="l" eaLnBrk="1" hangingPunct="1">
              <a:spcBef>
                <a:spcPct val="10000"/>
              </a:spcBef>
            </a:pPr>
            <a:r>
              <a:rPr lang="en-US" altLang="x-none" sz="2800" dirty="0">
                <a:solidFill>
                  <a:schemeClr val="accent2"/>
                </a:solidFill>
                <a:latin typeface="Arial" panose="020B0604020202020204" pitchFamily="34" charset="0"/>
                <a:ea typeface="宋体" panose="02010600030101010101" pitchFamily="2" charset="-122"/>
              </a:rPr>
              <a:t>	GROUP  BY  cn</a:t>
            </a:r>
            <a:endParaRPr lang="en-US" altLang="x-none" sz="2800" dirty="0">
              <a:solidFill>
                <a:schemeClr val="accent2"/>
              </a:solidFill>
              <a:latin typeface="Arial" panose="020B0604020202020204" pitchFamily="34" charset="0"/>
              <a:ea typeface="宋体" panose="02010600030101010101" pitchFamily="2" charset="-122"/>
            </a:endParaRPr>
          </a:p>
        </p:txBody>
      </p:sp>
      <p:grpSp>
        <p:nvGrpSpPr>
          <p:cNvPr id="131080" name="组合 131079"/>
          <p:cNvGrpSpPr/>
          <p:nvPr/>
        </p:nvGrpSpPr>
        <p:grpSpPr>
          <a:xfrm>
            <a:off x="595313" y="4038600"/>
            <a:ext cx="8091487" cy="2579688"/>
            <a:chOff x="0" y="0"/>
            <a:chExt cx="4656" cy="1625"/>
          </a:xfrm>
        </p:grpSpPr>
        <p:grpSp>
          <p:nvGrpSpPr>
            <p:cNvPr id="134152" name="组合 131080"/>
            <p:cNvGrpSpPr/>
            <p:nvPr/>
          </p:nvGrpSpPr>
          <p:grpSpPr>
            <a:xfrm>
              <a:off x="0" y="0"/>
              <a:ext cx="4560" cy="1625"/>
              <a:chOff x="0" y="0"/>
              <a:chExt cx="4560" cy="1625"/>
            </a:xfrm>
          </p:grpSpPr>
          <p:sp>
            <p:nvSpPr>
              <p:cNvPr id="134153" name="AutoShape 8"/>
              <p:cNvSpPr/>
              <p:nvPr/>
            </p:nvSpPr>
            <p:spPr>
              <a:xfrm>
                <a:off x="0" y="569"/>
                <a:ext cx="4560" cy="1056"/>
              </a:xfrm>
              <a:prstGeom prst="flowChartProcess">
                <a:avLst/>
              </a:prstGeom>
              <a:solidFill>
                <a:schemeClr val="bg1"/>
              </a:solidFill>
              <a:ln w="38100" cap="flat" cmpd="sng">
                <a:solidFill>
                  <a:srgbClr val="FF0000"/>
                </a:solidFill>
                <a:prstDash val="solid"/>
                <a:miter/>
                <a:headEnd type="none" w="med" len="med"/>
                <a:tailEnd type="none" w="med" len="med"/>
              </a:ln>
            </p:spPr>
            <p:txBody>
              <a:bodyPr anchor="t"/>
              <a:p>
                <a:pPr marL="342900" indent="-342900">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CREATE   VIEW   S_C_G ( sn, cn, G )</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AS  SELECT  sn, cn, G</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FROM     S, C, SC</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dirty="0">
                    <a:solidFill>
                      <a:schemeClr val="accent2"/>
                    </a:solidFill>
                    <a:latin typeface="Arial" panose="020B0604020202020204" pitchFamily="34" charset="0"/>
                    <a:ea typeface="宋体" panose="02010600030101010101" pitchFamily="2" charset="-122"/>
                  </a:rPr>
                  <a:t>	    WHERE   S.sno = SC.sno and C.cno = SC.cno</a:t>
                </a:r>
                <a:endParaRPr lang="en-US" altLang="x-none" baseline="30000" dirty="0">
                  <a:solidFill>
                    <a:schemeClr val="accent2"/>
                  </a:solidFill>
                  <a:latin typeface="Arial" panose="020B0604020202020204" pitchFamily="34" charset="0"/>
                  <a:ea typeface="宋体" panose="02010600030101010101" pitchFamily="2" charset="-122"/>
                </a:endParaRPr>
              </a:p>
            </p:txBody>
          </p:sp>
          <p:sp>
            <p:nvSpPr>
              <p:cNvPr id="134154" name="Freeform 9"/>
              <p:cNvSpPr/>
              <p:nvPr/>
            </p:nvSpPr>
            <p:spPr>
              <a:xfrm>
                <a:off x="2928" y="0"/>
                <a:ext cx="848" cy="624"/>
              </a:xfrm>
              <a:custGeom>
                <a:avLst/>
                <a:gdLst/>
                <a:ahLst/>
                <a:cxnLst>
                  <a:cxn ang="0">
                    <a:pos x="0" y="0"/>
                  </a:cxn>
                  <a:cxn ang="0">
                    <a:pos x="720" y="192"/>
                  </a:cxn>
                  <a:cxn ang="0">
                    <a:pos x="768" y="624"/>
                  </a:cxn>
                </a:cxnLst>
                <a:pathLst>
                  <a:path w="848" h="624">
                    <a:moveTo>
                      <a:pt x="0" y="0"/>
                    </a:moveTo>
                    <a:cubicBezTo>
                      <a:pt x="296" y="44"/>
                      <a:pt x="592" y="88"/>
                      <a:pt x="720" y="192"/>
                    </a:cubicBezTo>
                    <a:cubicBezTo>
                      <a:pt x="848" y="296"/>
                      <a:pt x="808" y="460"/>
                      <a:pt x="768" y="624"/>
                    </a:cubicBezTo>
                  </a:path>
                </a:pathLst>
              </a:custGeom>
              <a:noFill/>
              <a:ln w="38100" cap="flat" cmpd="sng">
                <a:solidFill>
                  <a:srgbClr val="FF0000"/>
                </a:solidFill>
                <a:prstDash val="solid"/>
                <a:round/>
                <a:headEnd type="none" w="med" len="med"/>
                <a:tailEnd type="arrow" w="med" len="med"/>
              </a:ln>
            </p:spPr>
            <p:txBody>
              <a:bodyPr/>
              <a:p>
                <a:endParaRPr lang="zh-CN" altLang="en-US"/>
              </a:p>
            </p:txBody>
          </p:sp>
        </p:grpSp>
        <p:sp>
          <p:nvSpPr>
            <p:cNvPr id="134155" name="Text Box 10"/>
            <p:cNvSpPr txBox="1"/>
            <p:nvPr/>
          </p:nvSpPr>
          <p:spPr>
            <a:xfrm>
              <a:off x="3648" y="48"/>
              <a:ext cx="1008" cy="442"/>
            </a:xfrm>
            <a:prstGeom prst="rect">
              <a:avLst/>
            </a:prstGeom>
            <a:noFill/>
            <a:ln w="9525">
              <a:noFill/>
            </a:ln>
          </p:spPr>
          <p:txBody>
            <a:bodyPr anchor="t">
              <a:spAutoFit/>
            </a:bodyPr>
            <a:p>
              <a:pPr algn="ctr">
                <a:spcBef>
                  <a:spcPct val="50000"/>
                </a:spcBef>
              </a:pPr>
              <a:r>
                <a:rPr lang="zh-CN" altLang="en-US" sz="2000" dirty="0">
                  <a:solidFill>
                    <a:srgbClr val="FF0000"/>
                  </a:solidFill>
                  <a:latin typeface="Times New Roman" panose="02020603050405020304" pitchFamily="2" charset="0"/>
                  <a:ea typeface="宋体" panose="02010600030101010101" pitchFamily="2" charset="-122"/>
                </a:rPr>
                <a:t>经定义已经存在的视图</a:t>
              </a:r>
              <a:endParaRPr lang="zh-CN" altLang="en-US" sz="2000" dirty="0">
                <a:solidFill>
                  <a:srgbClr val="FF0000"/>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linds(horizontal)">
                                      <p:cBhvr>
                                        <p:cTn id="7" dur="500"/>
                                        <p:tgtEl>
                                          <p:spTgt spid="1310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 calcmode="lin" valueType="num">
                                      <p:cBhvr additive="base">
                                        <p:cTn id="12" dur="500" fill="hold"/>
                                        <p:tgtEl>
                                          <p:spTgt spid="131079"/>
                                        </p:tgtEl>
                                        <p:attrNameLst>
                                          <p:attrName>ppt_x</p:attrName>
                                        </p:attrNameLst>
                                      </p:cBhvr>
                                      <p:tavLst>
                                        <p:tav tm="0">
                                          <p:val>
                                            <p:strVal val="#ppt_x"/>
                                          </p:val>
                                        </p:tav>
                                        <p:tav tm="100000">
                                          <p:val>
                                            <p:strVal val="#ppt_x"/>
                                          </p:val>
                                        </p:tav>
                                      </p:tavLst>
                                    </p:anim>
                                    <p:anim calcmode="lin" valueType="num">
                                      <p:cBhvr additive="base">
                                        <p:cTn id="13" dur="500" fill="hold"/>
                                        <p:tgtEl>
                                          <p:spTgt spid="1310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1080"/>
                                        </p:tgtEl>
                                        <p:attrNameLst>
                                          <p:attrName>style.visibility</p:attrName>
                                        </p:attrNameLst>
                                      </p:cBhvr>
                                      <p:to>
                                        <p:strVal val="visible"/>
                                      </p:to>
                                    </p:set>
                                    <p:animEffect transition="in" filter="blinds(horizontal)">
                                      <p:cBhvr>
                                        <p:cTn id="18" dur="500"/>
                                        <p:tgtEl>
                                          <p:spTgt spid="13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P spid="131079"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320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5171"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5172" name="Rectangle 3"/>
          <p:cNvSpPr>
            <a:spLocks noGrp="1"/>
          </p:cNvSpPr>
          <p:nvPr>
            <p:ph type="body"/>
          </p:nvPr>
        </p:nvSpPr>
        <p:spPr>
          <a:xfrm>
            <a:off x="685800" y="762000"/>
            <a:ext cx="7772400" cy="990600"/>
          </a:xfrm>
        </p:spPr>
        <p:txBody>
          <a:bodyPr wrap="square" anchor="t"/>
          <a:p>
            <a:pPr eaLnBrk="1" hangingPunct="1">
              <a:buNone/>
            </a:pPr>
            <a:r>
              <a:rPr lang="en-US" altLang="x-none" dirty="0">
                <a:solidFill>
                  <a:srgbClr val="FF0000"/>
                </a:solidFill>
              </a:rPr>
              <a:t>2.  </a:t>
            </a:r>
            <a:r>
              <a:rPr lang="zh-CN" altLang="en-US" dirty="0">
                <a:solidFill>
                  <a:srgbClr val="FF0000"/>
                </a:solidFill>
              </a:rPr>
              <a:t>视图的删除</a:t>
            </a:r>
            <a:endParaRPr lang="zh-CN" altLang="en-US" sz="1200" dirty="0"/>
          </a:p>
          <a:p>
            <a:pPr lvl="2" eaLnBrk="1" hangingPunct="1">
              <a:buNone/>
            </a:pPr>
            <a:r>
              <a:rPr lang="en-US" altLang="x-none" dirty="0"/>
              <a:t>DROP  VIEW  &lt;</a:t>
            </a:r>
            <a:r>
              <a:rPr lang="zh-CN" altLang="en-US" dirty="0"/>
              <a:t>视图名</a:t>
            </a:r>
            <a:r>
              <a:rPr lang="en-US" altLang="x-none" dirty="0"/>
              <a:t>&gt;</a:t>
            </a:r>
            <a:endParaRPr lang="en-US" altLang="x-none" dirty="0"/>
          </a:p>
        </p:txBody>
      </p:sp>
      <p:sp>
        <p:nvSpPr>
          <p:cNvPr id="135173" name="Rectangle 4"/>
          <p:cNvSpPr/>
          <p:nvPr/>
        </p:nvSpPr>
        <p:spPr>
          <a:xfrm>
            <a:off x="609600" y="1676400"/>
            <a:ext cx="8229600" cy="838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在执行视图的删除操作时，将连带删除定义在该视图上的其它视图</a:t>
            </a:r>
            <a:endParaRPr lang="zh-CN" altLang="en-US" dirty="0">
              <a:latin typeface="Times New Roman" panose="02020603050405020304" pitchFamily="2" charset="0"/>
              <a:ea typeface="宋体" panose="02010600030101010101" pitchFamily="2" charset="-122"/>
            </a:endParaRPr>
          </a:p>
        </p:txBody>
      </p:sp>
      <p:grpSp>
        <p:nvGrpSpPr>
          <p:cNvPr id="132103" name="组合 132102"/>
          <p:cNvGrpSpPr/>
          <p:nvPr/>
        </p:nvGrpSpPr>
        <p:grpSpPr>
          <a:xfrm>
            <a:off x="609600" y="2559050"/>
            <a:ext cx="8229600" cy="4038600"/>
            <a:chOff x="0" y="0"/>
            <a:chExt cx="5184" cy="2544"/>
          </a:xfrm>
        </p:grpSpPr>
        <p:sp>
          <p:nvSpPr>
            <p:cNvPr id="135175" name="Rectangle 6"/>
            <p:cNvSpPr/>
            <p:nvPr/>
          </p:nvSpPr>
          <p:spPr>
            <a:xfrm>
              <a:off x="336" y="1632"/>
              <a:ext cx="4368" cy="912"/>
            </a:xfrm>
            <a:prstGeom prst="rect">
              <a:avLst/>
            </a:prstGeom>
            <a:solidFill>
              <a:srgbClr val="EAEAEA"/>
            </a:solidFill>
            <a:ln w="38100" cap="flat" cmpd="sng">
              <a:solidFill>
                <a:schemeClr val="accent2"/>
              </a:solidFill>
              <a:prstDash val="solid"/>
              <a:miter/>
              <a:headEnd type="none" w="med" len="med"/>
              <a:tailEnd type="none" w="med" len="med"/>
            </a:ln>
          </p:spPr>
          <p:txBody>
            <a:bodyPr anchor="t"/>
            <a:p>
              <a:pPr marL="342900" indent="-342900">
                <a:spcBef>
                  <a:spcPct val="10000"/>
                </a:spcBef>
              </a:pPr>
              <a:r>
                <a:rPr lang="en-US" altLang="x-none" sz="2000" dirty="0">
                  <a:solidFill>
                    <a:schemeClr val="accent2"/>
                  </a:solidFill>
                  <a:latin typeface="Arial" panose="020B0604020202020204" pitchFamily="34" charset="0"/>
                  <a:ea typeface="幼圆" panose="02010509060101010101" pitchFamily="1" charset="-122"/>
                </a:rPr>
                <a:t>CREATE  VIEW  C_G ( cn</a:t>
              </a:r>
              <a:r>
                <a:rPr lang="zh-CN" altLang="en-US" sz="2000" dirty="0">
                  <a:solidFill>
                    <a:schemeClr val="accent2"/>
                  </a:solidFill>
                  <a:latin typeface="Arial" panose="020B0604020202020204" pitchFamily="34" charset="0"/>
                  <a:ea typeface="幼圆" panose="02010509060101010101" pitchFamily="1" charset="-122"/>
                </a:rPr>
                <a:t>，</a:t>
              </a:r>
              <a:r>
                <a:rPr lang="en-US" altLang="x-none" sz="2000" dirty="0">
                  <a:solidFill>
                    <a:schemeClr val="accent2"/>
                  </a:solidFill>
                  <a:latin typeface="Arial" panose="020B0604020202020204" pitchFamily="34" charset="0"/>
                  <a:ea typeface="幼圆" panose="02010509060101010101" pitchFamily="1" charset="-122"/>
                </a:rPr>
                <a:t>Cavg )</a:t>
              </a:r>
              <a:endParaRPr lang="en-US" altLang="x-none" sz="2000" dirty="0">
                <a:solidFill>
                  <a:schemeClr val="accent2"/>
                </a:solidFill>
                <a:latin typeface="Arial" panose="020B0604020202020204" pitchFamily="34" charset="0"/>
                <a:ea typeface="幼圆" panose="02010509060101010101" pitchFamily="1" charset="-122"/>
              </a:endParaRPr>
            </a:p>
            <a:p>
              <a:pPr marL="742950" lvl="1" indent="-285750" algn="l" eaLnBrk="1" hangingPunct="1">
                <a:spcBef>
                  <a:spcPct val="10000"/>
                </a:spcBef>
              </a:pPr>
              <a:r>
                <a:rPr lang="en-US" altLang="x-none" sz="2000" dirty="0">
                  <a:solidFill>
                    <a:schemeClr val="accent2"/>
                  </a:solidFill>
                  <a:latin typeface="Arial" panose="020B0604020202020204" pitchFamily="34" charset="0"/>
                  <a:ea typeface="幼圆" panose="02010509060101010101" pitchFamily="1" charset="-122"/>
                </a:rPr>
                <a:t>AS  SELECT  cn</a:t>
              </a:r>
              <a:r>
                <a:rPr lang="zh-CN" altLang="en-US" sz="2000" dirty="0">
                  <a:solidFill>
                    <a:schemeClr val="accent2"/>
                  </a:solidFill>
                  <a:latin typeface="Arial" panose="020B0604020202020204" pitchFamily="34" charset="0"/>
                  <a:ea typeface="幼圆" panose="02010509060101010101" pitchFamily="1" charset="-122"/>
                </a:rPr>
                <a:t>，</a:t>
              </a:r>
              <a:r>
                <a:rPr lang="en-US" altLang="x-none" sz="2000" dirty="0">
                  <a:solidFill>
                    <a:schemeClr val="accent2"/>
                  </a:solidFill>
                  <a:latin typeface="Arial" panose="020B0604020202020204" pitchFamily="34" charset="0"/>
                  <a:ea typeface="幼圆" panose="02010509060101010101" pitchFamily="1" charset="-122"/>
                </a:rPr>
                <a:t>AVG( G )</a:t>
              </a:r>
              <a:endParaRPr lang="en-US" altLang="x-none" sz="2000" dirty="0">
                <a:solidFill>
                  <a:schemeClr val="accent2"/>
                </a:solidFill>
                <a:latin typeface="Arial" panose="020B0604020202020204" pitchFamily="34" charset="0"/>
                <a:ea typeface="幼圆" panose="02010509060101010101" pitchFamily="1" charset="-122"/>
              </a:endParaRPr>
            </a:p>
            <a:p>
              <a:pPr marL="1143000" lvl="2" indent="-228600" algn="l" eaLnBrk="1" hangingPunct="1">
                <a:spcBef>
                  <a:spcPct val="10000"/>
                </a:spcBef>
              </a:pPr>
              <a:r>
                <a:rPr lang="en-US" altLang="x-none" sz="2000" dirty="0">
                  <a:solidFill>
                    <a:schemeClr val="accent2"/>
                  </a:solidFill>
                  <a:latin typeface="Arial" panose="020B0604020202020204" pitchFamily="34" charset="0"/>
                  <a:ea typeface="幼圆" panose="02010509060101010101" pitchFamily="1" charset="-122"/>
                </a:rPr>
                <a:t>	FROM      S_C_G</a:t>
              </a:r>
              <a:endParaRPr lang="en-US" altLang="x-none" sz="2000" dirty="0">
                <a:solidFill>
                  <a:schemeClr val="accent2"/>
                </a:solidFill>
                <a:latin typeface="Arial" panose="020B0604020202020204" pitchFamily="34" charset="0"/>
                <a:ea typeface="幼圆" panose="02010509060101010101" pitchFamily="1" charset="-122"/>
              </a:endParaRPr>
            </a:p>
            <a:p>
              <a:pPr marL="1143000" lvl="2" indent="-228600" algn="l" eaLnBrk="1" hangingPunct="1">
                <a:spcBef>
                  <a:spcPct val="10000"/>
                </a:spcBef>
              </a:pPr>
              <a:r>
                <a:rPr lang="en-US" altLang="x-none" sz="2000" dirty="0">
                  <a:solidFill>
                    <a:schemeClr val="accent2"/>
                  </a:solidFill>
                  <a:latin typeface="Arial" panose="020B0604020202020204" pitchFamily="34" charset="0"/>
                  <a:ea typeface="宋体" panose="02010600030101010101" pitchFamily="2" charset="-122"/>
                </a:rPr>
                <a:t>	GROUP  BY  cn</a:t>
              </a:r>
              <a:endParaRPr lang="en-US" altLang="x-none" sz="2000" dirty="0">
                <a:solidFill>
                  <a:schemeClr val="accent2"/>
                </a:solidFill>
                <a:latin typeface="Arial" panose="020B0604020202020204" pitchFamily="34" charset="0"/>
                <a:ea typeface="宋体" panose="02010600030101010101" pitchFamily="2" charset="-122"/>
              </a:endParaRPr>
            </a:p>
          </p:txBody>
        </p:sp>
        <p:sp>
          <p:nvSpPr>
            <p:cNvPr id="135176" name="AutoShape 7"/>
            <p:cNvSpPr/>
            <p:nvPr/>
          </p:nvSpPr>
          <p:spPr>
            <a:xfrm>
              <a:off x="336" y="624"/>
              <a:ext cx="4368" cy="912"/>
            </a:xfrm>
            <a:prstGeom prst="flowChartProcess">
              <a:avLst/>
            </a:prstGeom>
            <a:solidFill>
              <a:schemeClr val="bg1"/>
            </a:solidFill>
            <a:ln w="38100" cap="flat" cmpd="sng">
              <a:solidFill>
                <a:srgbClr val="FF0000"/>
              </a:solidFill>
              <a:prstDash val="solid"/>
              <a:miter/>
              <a:headEnd type="none" w="med" len="med"/>
              <a:tailEnd type="none" w="med" len="med"/>
            </a:ln>
          </p:spPr>
          <p:txBody>
            <a:bodyPr anchor="t"/>
            <a:p>
              <a:pPr marL="342900" indent="-342900">
                <a:spcBef>
                  <a:spcPct val="10000"/>
                </a:spcBef>
                <a:buClr>
                  <a:srgbClr val="FF0066"/>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CREATE   VIEW   S_C_G ( sn, cn, G )</a:t>
              </a:r>
              <a:endParaRPr lang="en-US" altLang="x-none" sz="20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AS  SELECT  sn, cn, G</a:t>
              </a:r>
              <a:endParaRPr lang="en-US" altLang="x-none" sz="20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		  FROM     S, C, SC</a:t>
              </a:r>
              <a:endParaRPr lang="en-US" altLang="x-none" sz="2000"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10000"/>
                </a:spcBef>
                <a:buClr>
                  <a:srgbClr val="FF0066"/>
                </a:buClr>
                <a:buFont typeface="Wingdings" panose="05000000000000000000" pitchFamily="2" charset="2"/>
                <a:buNone/>
              </a:pPr>
              <a:r>
                <a:rPr lang="en-US" altLang="x-none" sz="2000" dirty="0">
                  <a:solidFill>
                    <a:schemeClr val="accent2"/>
                  </a:solidFill>
                  <a:latin typeface="Arial" panose="020B0604020202020204" pitchFamily="34" charset="0"/>
                  <a:ea typeface="宋体" panose="02010600030101010101" pitchFamily="2" charset="-122"/>
                </a:rPr>
                <a:t>	    WHERE   S.sno = SC.sno and C.cno = SC.cno</a:t>
              </a:r>
              <a:endParaRPr lang="en-US" altLang="x-none" sz="2000" baseline="30000" dirty="0">
                <a:solidFill>
                  <a:schemeClr val="accent2"/>
                </a:solidFill>
                <a:latin typeface="Arial" panose="020B0604020202020204" pitchFamily="34" charset="0"/>
                <a:ea typeface="宋体" panose="02010600030101010101" pitchFamily="2" charset="-122"/>
              </a:endParaRPr>
            </a:p>
          </p:txBody>
        </p:sp>
        <p:sp>
          <p:nvSpPr>
            <p:cNvPr id="135177" name="Rectangle 8"/>
            <p:cNvSpPr/>
            <p:nvPr/>
          </p:nvSpPr>
          <p:spPr>
            <a:xfrm>
              <a:off x="0" y="0"/>
              <a:ext cx="5184" cy="576"/>
            </a:xfrm>
            <a:prstGeom prst="rect">
              <a:avLst/>
            </a:prstGeom>
            <a:noFill/>
            <a:ln w="9525">
              <a:noFill/>
            </a:ln>
          </p:spPr>
          <p:txBody>
            <a:bodyPr anchor="t"/>
            <a:p>
              <a:pPr marL="342900" indent="-342900">
                <a:lnSpc>
                  <a:spcPct val="110000"/>
                </a:lnSpc>
                <a:spcBef>
                  <a:spcPct val="20000"/>
                </a:spcBef>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例：执行 ‘</a:t>
              </a:r>
              <a:r>
                <a:rPr lang="en-US" altLang="x-none" dirty="0">
                  <a:solidFill>
                    <a:srgbClr val="FF0000"/>
                  </a:solidFill>
                  <a:latin typeface="Times New Roman" panose="02020603050405020304" pitchFamily="2" charset="0"/>
                  <a:ea typeface="宋体" panose="02010600030101010101" pitchFamily="2" charset="-122"/>
                </a:rPr>
                <a:t>DROP VIEW S_C_G</a:t>
              </a:r>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命令将连带删除之前用下述命令创建的视图 </a:t>
              </a:r>
              <a:r>
                <a:rPr lang="en-US" altLang="x-none" dirty="0">
                  <a:latin typeface="Times New Roman" panose="02020603050405020304" pitchFamily="2" charset="0"/>
                  <a:ea typeface="宋体" panose="02010600030101010101" pitchFamily="2" charset="-122"/>
                </a:rPr>
                <a:t>C_G </a:t>
              </a:r>
              <a:r>
                <a:rPr lang="zh-CN" altLang="en-US" dirty="0">
                  <a:latin typeface="Times New Roman" panose="02020603050405020304" pitchFamily="2" charset="0"/>
                  <a:ea typeface="宋体" panose="02010600030101010101" pitchFamily="2" charset="-122"/>
                </a:rPr>
                <a:t>和视图 </a:t>
              </a:r>
              <a:r>
                <a:rPr lang="en-US" altLang="x-none" dirty="0">
                  <a:latin typeface="Times New Roman" panose="02020603050405020304" pitchFamily="2" charset="0"/>
                  <a:ea typeface="宋体" panose="02010600030101010101" pitchFamily="2" charset="-122"/>
                </a:rPr>
                <a:t>S_C_G</a:t>
              </a:r>
              <a:endParaRPr lang="en-US" altLang="x-none"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103"/>
                                        </p:tgtEl>
                                        <p:attrNameLst>
                                          <p:attrName>style.visibility</p:attrName>
                                        </p:attrNameLst>
                                      </p:cBhvr>
                                      <p:to>
                                        <p:strVal val="visible"/>
                                      </p:to>
                                    </p:set>
                                    <p:animEffect transition="in" filter="blinds(horizontal)">
                                      <p:cBhvr>
                                        <p:cTn id="7"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331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36195"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36196" name="Rectangle 3"/>
          <p:cNvSpPr>
            <a:spLocks noGrp="1"/>
          </p:cNvSpPr>
          <p:nvPr>
            <p:ph type="body"/>
          </p:nvPr>
        </p:nvSpPr>
        <p:spPr/>
        <p:txBody>
          <a:bodyPr wrap="square" anchor="t"/>
          <a:p>
            <a:pPr eaLnBrk="1" hangingPunct="1">
              <a:buNone/>
            </a:pPr>
            <a:r>
              <a:rPr lang="en-US" altLang="x-none" dirty="0">
                <a:solidFill>
                  <a:srgbClr val="FF0000"/>
                </a:solidFill>
              </a:rPr>
              <a:t>3.  </a:t>
            </a:r>
            <a:r>
              <a:rPr lang="zh-CN" altLang="en-US" dirty="0">
                <a:solidFill>
                  <a:srgbClr val="FF0000"/>
                </a:solidFill>
              </a:rPr>
              <a:t>视图上的操作</a:t>
            </a:r>
            <a:endParaRPr lang="zh-CN" altLang="en-US" dirty="0">
              <a:solidFill>
                <a:srgbClr val="FF0000"/>
              </a:solidFill>
            </a:endParaRPr>
          </a:p>
          <a:p>
            <a:pPr eaLnBrk="1" hangingPunct="1">
              <a:buNone/>
            </a:pPr>
            <a:endParaRPr lang="zh-CN" altLang="en-US" sz="1200" dirty="0">
              <a:solidFill>
                <a:srgbClr val="FF0000"/>
              </a:solidFill>
            </a:endParaRPr>
          </a:p>
          <a:p>
            <a:pPr lvl="1" eaLnBrk="1" hangingPunct="1"/>
            <a:r>
              <a:rPr lang="zh-CN" altLang="en-US" dirty="0"/>
              <a:t>对视图可以作查询操作</a:t>
            </a:r>
            <a:endParaRPr lang="zh-CN" altLang="en-US" dirty="0"/>
          </a:p>
          <a:p>
            <a:pPr lvl="2" eaLnBrk="1" hangingPunct="1"/>
            <a:r>
              <a:rPr lang="zh-CN" altLang="en-US" dirty="0"/>
              <a:t>视图上的查询操作将首先被改写为基表上的查询操作，然后才能得到执行</a:t>
            </a:r>
            <a:endParaRPr lang="zh-CN" altLang="en-US" dirty="0"/>
          </a:p>
          <a:p>
            <a:pPr lvl="2" eaLnBrk="1" hangingPunct="1"/>
            <a:endParaRPr lang="zh-CN" altLang="en-US" dirty="0"/>
          </a:p>
          <a:p>
            <a:pPr lvl="1" eaLnBrk="1" hangingPunct="1"/>
            <a:r>
              <a:rPr lang="zh-CN" altLang="en-US" dirty="0"/>
              <a:t>一般不允许执行视图上的更新操作，只有在特殊情况下才可以进行： </a:t>
            </a:r>
            <a:endParaRPr lang="zh-CN" altLang="en-US" dirty="0"/>
          </a:p>
          <a:p>
            <a:pPr lvl="2" eaLnBrk="1" hangingPunct="1"/>
            <a:r>
              <a:rPr lang="zh-CN" altLang="en-US" sz="2800" dirty="0"/>
              <a:t>视图的每一行必须对应基表的惟一一行</a:t>
            </a:r>
            <a:endParaRPr lang="zh-CN" altLang="en-US" sz="2800" dirty="0"/>
          </a:p>
          <a:p>
            <a:pPr lvl="2" eaLnBrk="1" hangingPunct="1"/>
            <a:r>
              <a:rPr lang="zh-CN" altLang="en-US" sz="2800" dirty="0"/>
              <a:t>视图的每一列必须对应基表的惟一一列</a:t>
            </a:r>
            <a:endParaRPr lang="zh-CN" altLang="en-US" sz="28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34145"/>
          <p:cNvSpPr>
            <a:spLocks noGrp="1"/>
          </p:cNvSpPr>
          <p:nvPr>
            <p:ph type="title"/>
          </p:nvPr>
        </p:nvSpPr>
        <p:spPr/>
        <p:txBody>
          <a:bodyPr anchor="ctr"/>
          <a:p>
            <a:r>
              <a:rPr lang="en-US" altLang="x-none" dirty="0"/>
              <a:t>5. </a:t>
            </a:r>
            <a:r>
              <a:rPr lang="zh-CN" altLang="en-US" dirty="0"/>
              <a:t>视图</a:t>
            </a:r>
            <a:endParaRPr lang="en-US" altLang="x-none" dirty="0"/>
          </a:p>
        </p:txBody>
      </p:sp>
      <p:sp>
        <p:nvSpPr>
          <p:cNvPr id="137218" name="文本占位符 134146"/>
          <p:cNvSpPr>
            <a:spLocks noGrp="1"/>
          </p:cNvSpPr>
          <p:nvPr>
            <p:ph idx="1"/>
          </p:nvPr>
        </p:nvSpPr>
        <p:spPr>
          <a:xfrm>
            <a:off x="0" y="2930525"/>
            <a:ext cx="9144000" cy="1001713"/>
          </a:xfrm>
        </p:spPr>
        <p:txBody>
          <a:bodyPr anchor="t"/>
          <a:p>
            <a:r>
              <a:rPr lang="zh-CN" altLang="en-US" dirty="0"/>
              <a:t>例：在</a:t>
            </a:r>
            <a:r>
              <a:rPr lang="en-US" altLang="x-none" dirty="0"/>
              <a:t>MyCAP</a:t>
            </a:r>
            <a:r>
              <a:rPr lang="zh-CN" altLang="en-US" dirty="0"/>
              <a:t>数据库中，创建一个包含</a:t>
            </a:r>
            <a:r>
              <a:rPr lang="en-US" altLang="x-none" dirty="0"/>
              <a:t>Orders</a:t>
            </a:r>
            <a:r>
              <a:rPr lang="zh-CN" altLang="en-US" dirty="0"/>
              <a:t>和</a:t>
            </a:r>
            <a:r>
              <a:rPr lang="en-US" altLang="x-none" dirty="0"/>
              <a:t>Agents</a:t>
            </a:r>
            <a:r>
              <a:rPr lang="zh-CN" altLang="en-US" dirty="0"/>
              <a:t>表中的所有属性的视图。</a:t>
            </a:r>
            <a:endParaRPr lang="zh-CN" altLang="en-US" dirty="0"/>
          </a:p>
        </p:txBody>
      </p:sp>
      <p:sp>
        <p:nvSpPr>
          <p:cNvPr id="134148" name="文本框 134147"/>
          <p:cNvSpPr txBox="1"/>
          <p:nvPr/>
        </p:nvSpPr>
        <p:spPr>
          <a:xfrm>
            <a:off x="0" y="4005263"/>
            <a:ext cx="9144000" cy="2526665"/>
          </a:xfrm>
          <a:prstGeom prst="rect">
            <a:avLst/>
          </a:prstGeom>
          <a:solidFill>
            <a:srgbClr val="CCFFFF"/>
          </a:solidFill>
          <a:ln w="9525">
            <a:noFill/>
          </a:ln>
        </p:spPr>
        <p:txBody>
          <a:bodyPr anchor="t">
            <a:spAutoFit/>
          </a:bodyPr>
          <a:p>
            <a:pPr lvl="1">
              <a:lnSpc>
                <a:spcPct val="110000"/>
              </a:lnSpc>
            </a:pPr>
            <a:r>
              <a:rPr lang="en-US" altLang="x-none" dirty="0">
                <a:solidFill>
                  <a:schemeClr val="accent2"/>
                </a:solidFill>
                <a:latin typeface="Arial" panose="020B0604020202020204" pitchFamily="34" charset="0"/>
                <a:ea typeface="宋体" panose="02010600030101010101" pitchFamily="2" charset="-122"/>
              </a:rPr>
              <a:t>CREATE VIEW</a:t>
            </a:r>
            <a:r>
              <a:rPr lang="en-US" altLang="x-none" dirty="0">
                <a:latin typeface="Arial" panose="020B0604020202020204" pitchFamily="34" charset="0"/>
                <a:ea typeface="宋体" panose="02010600030101010101" pitchFamily="2" charset="-122"/>
              </a:rPr>
              <a:t>  agentorders (ordno, month, cid, aid,</a:t>
            </a:r>
            <a:endParaRPr lang="en-US" altLang="x-none" dirty="0">
              <a:latin typeface="Arial" panose="020B0604020202020204" pitchFamily="34" charset="0"/>
              <a:ea typeface="宋体" panose="02010600030101010101" pitchFamily="2" charset="-122"/>
            </a:endParaRPr>
          </a:p>
          <a:p>
            <a:pPr lvl="3" indent="0" algn="l" eaLnBrk="1" hangingPunct="1">
              <a:lnSpc>
                <a:spcPct val="110000"/>
              </a:lnSpc>
            </a:pPr>
            <a:r>
              <a:rPr lang="en-US" altLang="x-none" dirty="0">
                <a:latin typeface="Arial" panose="020B0604020202020204" pitchFamily="34" charset="0"/>
                <a:ea typeface="宋体" panose="02010600030101010101" pitchFamily="2" charset="-122"/>
              </a:rPr>
              <a:t>pid, qty, charge, aname, acity, percent)</a:t>
            </a:r>
            <a:endParaRPr lang="en-US" altLang="x-none"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dirty="0">
                <a:solidFill>
                  <a:schemeClr val="accent2"/>
                </a:solidFill>
                <a:latin typeface="Arial" panose="020B0604020202020204" pitchFamily="34" charset="0"/>
                <a:ea typeface="宋体" panose="02010600030101010101" pitchFamily="2" charset="-122"/>
              </a:rPr>
              <a:t>AS</a:t>
            </a:r>
            <a:r>
              <a:rPr lang="en-US" altLang="x-none" dirty="0">
                <a:latin typeface="Arial" panose="020B0604020202020204" pitchFamily="34" charset="0"/>
                <a:ea typeface="宋体" panose="02010600030101010101" pitchFamily="2" charset="-122"/>
              </a:rPr>
              <a:t> SELECT  o.ordno, o.month, o.cid, o.aid, o.pid,</a:t>
            </a:r>
            <a:endParaRPr lang="en-US" altLang="x-none" dirty="0">
              <a:latin typeface="Arial" panose="020B0604020202020204" pitchFamily="34" charset="0"/>
              <a:ea typeface="宋体" panose="02010600030101010101" pitchFamily="2" charset="-122"/>
            </a:endParaRPr>
          </a:p>
          <a:p>
            <a:pPr lvl="4" indent="0" algn="l" eaLnBrk="1" hangingPunct="1">
              <a:lnSpc>
                <a:spcPct val="110000"/>
              </a:lnSpc>
            </a:pPr>
            <a:r>
              <a:rPr lang="en-US" altLang="x-none" dirty="0">
                <a:latin typeface="Arial" panose="020B0604020202020204" pitchFamily="34" charset="0"/>
                <a:ea typeface="宋体" panose="02010600030101010101" pitchFamily="2" charset="-122"/>
              </a:rPr>
              <a:t>o.qty, o.dollars, a.aname, a.city, a.percent</a:t>
            </a:r>
            <a:endParaRPr lang="en-US" altLang="x-none" dirty="0">
              <a:latin typeface="Arial" panose="020B0604020202020204" pitchFamily="34" charset="0"/>
              <a:ea typeface="宋体" panose="02010600030101010101" pitchFamily="2" charset="-122"/>
            </a:endParaRPr>
          </a:p>
          <a:p>
            <a:pPr lvl="3" indent="0" algn="l" eaLnBrk="1" hangingPunct="1">
              <a:lnSpc>
                <a:spcPct val="110000"/>
              </a:lnSpc>
            </a:pPr>
            <a:r>
              <a:rPr lang="en-US" altLang="x-none" dirty="0">
                <a:latin typeface="Arial" panose="020B0604020202020204" pitchFamily="34" charset="0"/>
                <a:ea typeface="宋体" panose="02010600030101010101" pitchFamily="2" charset="-122"/>
              </a:rPr>
              <a:t>FROM  orders o, agents a</a:t>
            </a:r>
            <a:endParaRPr lang="en-US" altLang="x-none" dirty="0">
              <a:latin typeface="Arial" panose="020B0604020202020204" pitchFamily="34" charset="0"/>
              <a:ea typeface="宋体" panose="02010600030101010101" pitchFamily="2" charset="-122"/>
            </a:endParaRPr>
          </a:p>
          <a:p>
            <a:pPr lvl="3" indent="0" algn="l" eaLnBrk="1" hangingPunct="1">
              <a:lnSpc>
                <a:spcPct val="110000"/>
              </a:lnSpc>
            </a:pPr>
            <a:r>
              <a:rPr lang="en-US" altLang="x-none" dirty="0">
                <a:latin typeface="Arial" panose="020B0604020202020204" pitchFamily="34" charset="0"/>
                <a:ea typeface="宋体" panose="02010600030101010101" pitchFamily="2" charset="-122"/>
              </a:rPr>
              <a:t>WHERE  o.aid = a.aid;</a:t>
            </a:r>
            <a:endParaRPr lang="en-US" altLang="x-none" dirty="0">
              <a:latin typeface="Arial" panose="020B0604020202020204" pitchFamily="34" charset="0"/>
              <a:ea typeface="宋体" panose="02010600030101010101" pitchFamily="2" charset="-122"/>
            </a:endParaRPr>
          </a:p>
        </p:txBody>
      </p:sp>
      <p:grpSp>
        <p:nvGrpSpPr>
          <p:cNvPr id="137220" name="组合 134148"/>
          <p:cNvGrpSpPr/>
          <p:nvPr/>
        </p:nvGrpSpPr>
        <p:grpSpPr>
          <a:xfrm>
            <a:off x="0" y="692150"/>
            <a:ext cx="9144000" cy="2232025"/>
            <a:chOff x="0" y="0"/>
            <a:chExt cx="5760" cy="1406"/>
          </a:xfrm>
        </p:grpSpPr>
        <p:sp>
          <p:nvSpPr>
            <p:cNvPr id="137221" name="Rectangle 2"/>
            <p:cNvSpPr/>
            <p:nvPr/>
          </p:nvSpPr>
          <p:spPr>
            <a:xfrm>
              <a:off x="0" y="0"/>
              <a:ext cx="5760" cy="1406"/>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22" name="Rectangle 4"/>
            <p:cNvSpPr/>
            <p:nvPr/>
          </p:nvSpPr>
          <p:spPr>
            <a:xfrm>
              <a:off x="295" y="48"/>
              <a:ext cx="5261" cy="1222"/>
            </a:xfrm>
            <a:prstGeom prst="rect">
              <a:avLst/>
            </a:prstGeom>
            <a:noFill/>
            <a:ln w="9525">
              <a:noFill/>
            </a:ln>
          </p:spPr>
          <p:txBody>
            <a:bodyPr tIns="0" anchor="t"/>
            <a:p>
              <a:pPr marL="342900" indent="-342900" eaLnBrk="0" hangingPunct="0">
                <a:lnSpc>
                  <a:spcPct val="110000"/>
                </a:lnSpc>
                <a:spcBef>
                  <a:spcPct val="10000"/>
                </a:spcBef>
                <a:buFont typeface="Wingdings" panose="05000000000000000000" pitchFamily="2" charset="2"/>
                <a:buNone/>
              </a:pPr>
              <a:r>
                <a:rPr lang="en-US" altLang="x-none" sz="2800" b="0" dirty="0">
                  <a:solidFill>
                    <a:schemeClr val="accent2"/>
                  </a:solidFill>
                  <a:latin typeface="Times New Roman" panose="02020603050405020304" pitchFamily="2" charset="0"/>
                  <a:ea typeface="宋体" panose="02010600030101010101" pitchFamily="2" charset="-122"/>
                </a:rPr>
                <a:t>Customers (cid, cname, city, discnt)</a:t>
              </a:r>
              <a:endParaRPr lang="en-US" altLang="x-none" sz="2800" b="0" dirty="0">
                <a:solidFill>
                  <a:schemeClr val="accent2"/>
                </a:solidFill>
                <a:latin typeface="Times New Roman" panose="02020603050405020304" pitchFamily="2" charset="0"/>
                <a:ea typeface="宋体" panose="02010600030101010101" pitchFamily="2" charset="-122"/>
              </a:endParaRPr>
            </a:p>
            <a:p>
              <a:pPr marL="342900" indent="-342900" eaLnBrk="0" hangingPunct="0">
                <a:lnSpc>
                  <a:spcPct val="110000"/>
                </a:lnSpc>
                <a:spcBef>
                  <a:spcPct val="10000"/>
                </a:spcBef>
                <a:buFont typeface="Wingdings" panose="05000000000000000000" pitchFamily="2" charset="2"/>
                <a:buNone/>
              </a:pPr>
              <a:r>
                <a:rPr lang="en-US" altLang="x-none" sz="2800" b="0" dirty="0">
                  <a:solidFill>
                    <a:schemeClr val="accent2"/>
                  </a:solidFill>
                  <a:latin typeface="Times New Roman" panose="02020603050405020304" pitchFamily="2" charset="0"/>
                  <a:ea typeface="宋体" panose="02010600030101010101" pitchFamily="2" charset="-122"/>
                </a:rPr>
                <a:t>Agents (aid, aname, city, percent)</a:t>
              </a:r>
              <a:endParaRPr lang="en-US" altLang="x-none" sz="2800" b="0" dirty="0">
                <a:solidFill>
                  <a:schemeClr val="accent2"/>
                </a:solidFill>
                <a:latin typeface="Times New Roman" panose="02020603050405020304" pitchFamily="2" charset="0"/>
                <a:ea typeface="宋体" panose="02010600030101010101" pitchFamily="2" charset="-122"/>
              </a:endParaRPr>
            </a:p>
            <a:p>
              <a:pPr marL="342900" indent="-342900" eaLnBrk="0" hangingPunct="0">
                <a:lnSpc>
                  <a:spcPct val="110000"/>
                </a:lnSpc>
                <a:spcBef>
                  <a:spcPct val="10000"/>
                </a:spcBef>
                <a:buFont typeface="Wingdings" panose="05000000000000000000" pitchFamily="2" charset="2"/>
                <a:buNone/>
              </a:pPr>
              <a:r>
                <a:rPr lang="en-US" altLang="x-none" sz="2800" b="0" dirty="0">
                  <a:solidFill>
                    <a:schemeClr val="accent2"/>
                  </a:solidFill>
                  <a:latin typeface="Times New Roman" panose="02020603050405020304" pitchFamily="2" charset="0"/>
                  <a:ea typeface="宋体" panose="02010600030101010101" pitchFamily="2" charset="-122"/>
                </a:rPr>
                <a:t>Products (pid, pname, city, quantity, price)</a:t>
              </a:r>
              <a:endParaRPr lang="en-US" altLang="x-none" sz="2800" b="0" dirty="0">
                <a:solidFill>
                  <a:schemeClr val="accent2"/>
                </a:solidFill>
                <a:latin typeface="Times New Roman" panose="02020603050405020304" pitchFamily="2" charset="0"/>
                <a:ea typeface="宋体" panose="02010600030101010101" pitchFamily="2" charset="-122"/>
              </a:endParaRPr>
            </a:p>
            <a:p>
              <a:pPr marL="342900" indent="-342900" eaLnBrk="0" hangingPunct="0">
                <a:lnSpc>
                  <a:spcPct val="110000"/>
                </a:lnSpc>
                <a:spcBef>
                  <a:spcPct val="10000"/>
                </a:spcBef>
                <a:buFont typeface="Wingdings" panose="05000000000000000000" pitchFamily="2" charset="2"/>
                <a:buNone/>
              </a:pPr>
              <a:r>
                <a:rPr lang="en-US" altLang="x-none" sz="2800" b="0" dirty="0">
                  <a:solidFill>
                    <a:schemeClr val="accent2"/>
                  </a:solidFill>
                  <a:latin typeface="Times New Roman" panose="02020603050405020304" pitchFamily="2" charset="0"/>
                  <a:ea typeface="宋体" panose="02010600030101010101" pitchFamily="2" charset="-122"/>
                </a:rPr>
                <a:t>Orders (ordno, month, cid, aid, pid, qty, dollars)</a:t>
              </a:r>
              <a:endParaRPr lang="en-US" altLang="x-none" sz="2800" b="0" dirty="0">
                <a:solidFill>
                  <a:schemeClr val="accent2"/>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blinds(horizontal)">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35169"/>
          <p:cNvSpPr>
            <a:spLocks noGrp="1"/>
          </p:cNvSpPr>
          <p:nvPr>
            <p:ph type="title"/>
          </p:nvPr>
        </p:nvSpPr>
        <p:spPr/>
        <p:txBody>
          <a:bodyPr anchor="ctr"/>
          <a:p>
            <a:r>
              <a:rPr lang="en-US" altLang="x-none" dirty="0"/>
              <a:t>5. </a:t>
            </a:r>
            <a:r>
              <a:rPr lang="zh-CN" altLang="en-US" dirty="0"/>
              <a:t>视图</a:t>
            </a:r>
            <a:endParaRPr lang="en-US" altLang="x-none" dirty="0"/>
          </a:p>
        </p:txBody>
      </p:sp>
      <p:sp>
        <p:nvSpPr>
          <p:cNvPr id="135171" name="文本框 135170"/>
          <p:cNvSpPr txBox="1"/>
          <p:nvPr/>
        </p:nvSpPr>
        <p:spPr>
          <a:xfrm>
            <a:off x="0" y="4868863"/>
            <a:ext cx="9144000" cy="1414462"/>
          </a:xfrm>
          <a:prstGeom prst="rect">
            <a:avLst/>
          </a:prstGeom>
          <a:solidFill>
            <a:srgbClr val="CCFFFF"/>
          </a:solidFill>
          <a:ln w="9525">
            <a:noFill/>
          </a:ln>
        </p:spPr>
        <p:txBody>
          <a:bodyPr anchor="t">
            <a:spAutoFit/>
          </a:bodyPr>
          <a:p>
            <a:pPr lvl="3" indent="0" algn="l" eaLnBrk="1" hangingPunct="1"/>
            <a:r>
              <a:rPr lang="en-US" altLang="x-none" sz="2800" dirty="0">
                <a:latin typeface="Arial" panose="020B0604020202020204" pitchFamily="34" charset="0"/>
                <a:ea typeface="宋体" panose="02010600030101010101" pitchFamily="2" charset="-122"/>
              </a:rPr>
              <a:t>	SELECT  sum (charge)</a:t>
            </a:r>
            <a:endParaRPr lang="en-US" altLang="x-none" sz="2800" dirty="0">
              <a:latin typeface="Arial" panose="020B0604020202020204" pitchFamily="34" charset="0"/>
              <a:ea typeface="宋体" panose="02010600030101010101" pitchFamily="2" charset="-122"/>
            </a:endParaRPr>
          </a:p>
          <a:p>
            <a:pPr lvl="2" indent="0" algn="l" eaLnBrk="1" hangingPunct="1"/>
            <a:r>
              <a:rPr lang="en-US" altLang="x-none" sz="2800" dirty="0">
                <a:latin typeface="Arial" panose="020B0604020202020204" pitchFamily="34" charset="0"/>
                <a:ea typeface="宋体" panose="02010600030101010101" pitchFamily="2" charset="-122"/>
              </a:rPr>
              <a:t>	FROM     agentorders</a:t>
            </a:r>
            <a:endParaRPr lang="en-US" altLang="x-none" sz="2800" dirty="0">
              <a:latin typeface="Arial" panose="020B0604020202020204" pitchFamily="34" charset="0"/>
              <a:ea typeface="宋体" panose="02010600030101010101" pitchFamily="2" charset="-122"/>
            </a:endParaRPr>
          </a:p>
          <a:p>
            <a:pPr lvl="4" indent="0" algn="l" eaLnBrk="1" hangingPunct="1">
              <a:lnSpc>
                <a:spcPct val="110000"/>
              </a:lnSpc>
            </a:pPr>
            <a:r>
              <a:rPr lang="en-US" altLang="x-none" sz="2800" dirty="0">
                <a:latin typeface="Arial" panose="020B0604020202020204" pitchFamily="34" charset="0"/>
                <a:ea typeface="宋体" panose="02010600030101010101" pitchFamily="2" charset="-122"/>
              </a:rPr>
              <a:t>WHERE  acity = 'Toledo';</a:t>
            </a:r>
            <a:endParaRPr lang="en-US" altLang="x-none" sz="2800" dirty="0">
              <a:latin typeface="Arial" panose="020B0604020202020204" pitchFamily="34" charset="0"/>
              <a:ea typeface="宋体" panose="02010600030101010101" pitchFamily="2" charset="-122"/>
            </a:endParaRPr>
          </a:p>
        </p:txBody>
      </p:sp>
      <p:sp>
        <p:nvSpPr>
          <p:cNvPr id="138243" name="矩形 135171"/>
          <p:cNvSpPr/>
          <p:nvPr/>
        </p:nvSpPr>
        <p:spPr>
          <a:xfrm>
            <a:off x="0" y="3789363"/>
            <a:ext cx="9144000" cy="1008062"/>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zh-CN" altLang="en-US" sz="2800" dirty="0">
                <a:solidFill>
                  <a:srgbClr val="FF0000"/>
                </a:solidFill>
                <a:latin typeface="Arial" panose="020B0604020202020204" pitchFamily="34" charset="0"/>
                <a:ea typeface="宋体" panose="02010600030101010101" pitchFamily="2" charset="-122"/>
              </a:rPr>
              <a:t>视图上的查询：</a:t>
            </a:r>
            <a:r>
              <a:rPr lang="zh-CN" altLang="en-US" sz="2800" dirty="0">
                <a:solidFill>
                  <a:schemeClr val="accent2"/>
                </a:solidFill>
                <a:latin typeface="Arial" panose="020B0604020202020204" pitchFamily="34" charset="0"/>
                <a:ea typeface="宋体" panose="02010600030101010101" pitchFamily="2" charset="-122"/>
              </a:rPr>
              <a:t>统计位于</a:t>
            </a:r>
            <a:r>
              <a:rPr lang="en-US" altLang="x-none" sz="2800" dirty="0">
                <a:solidFill>
                  <a:schemeClr val="accent2"/>
                </a:solidFill>
                <a:latin typeface="Arial" panose="020B0604020202020204" pitchFamily="34" charset="0"/>
                <a:ea typeface="宋体" panose="02010600030101010101" pitchFamily="2" charset="-122"/>
              </a:rPr>
              <a:t>Toledo</a:t>
            </a:r>
            <a:r>
              <a:rPr lang="zh-CN" altLang="en-US" sz="2800" dirty="0">
                <a:solidFill>
                  <a:schemeClr val="accent2"/>
                </a:solidFill>
                <a:latin typeface="Arial" panose="020B0604020202020204" pitchFamily="34" charset="0"/>
                <a:ea typeface="宋体" panose="02010600030101010101" pitchFamily="2" charset="-122"/>
              </a:rPr>
              <a:t>市的所有供应商的销售金额总和。</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138244" name="文本框 135172"/>
          <p:cNvSpPr txBox="1"/>
          <p:nvPr/>
        </p:nvSpPr>
        <p:spPr>
          <a:xfrm>
            <a:off x="0" y="692150"/>
            <a:ext cx="9144000" cy="2911475"/>
          </a:xfrm>
          <a:prstGeom prst="rect">
            <a:avLst/>
          </a:prstGeom>
          <a:solidFill>
            <a:srgbClr val="CCFFFF"/>
          </a:solidFill>
          <a:ln w="9525">
            <a:noFill/>
          </a:ln>
        </p:spPr>
        <p:txBody>
          <a:bodyPr anchor="t">
            <a:spAutoFit/>
          </a:bodyPr>
          <a:p>
            <a:pPr>
              <a:lnSpc>
                <a:spcPct val="110000"/>
              </a:lnSpc>
            </a:pPr>
            <a:r>
              <a:rPr lang="en-US" altLang="x-none" sz="2800" dirty="0">
                <a:solidFill>
                  <a:schemeClr val="accent2"/>
                </a:solidFill>
                <a:latin typeface="Arial" panose="020B0604020202020204" pitchFamily="34" charset="0"/>
                <a:ea typeface="宋体" panose="02010600030101010101" pitchFamily="2" charset="-122"/>
              </a:rPr>
              <a:t>CREATE VIEW</a:t>
            </a:r>
            <a:r>
              <a:rPr lang="en-US" altLang="x-none" sz="2800" dirty="0">
                <a:latin typeface="Arial" panose="020B0604020202020204" pitchFamily="34" charset="0"/>
                <a:ea typeface="宋体" panose="02010600030101010101" pitchFamily="2" charset="-122"/>
              </a:rPr>
              <a:t>  agentorders (ordno, month, cid, aid,</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pid, qty, charge, aname, acity, percent)</a:t>
            </a:r>
            <a:endParaRPr lang="en-US" altLang="x-none" sz="2800" dirty="0">
              <a:latin typeface="Arial" panose="020B0604020202020204" pitchFamily="34" charset="0"/>
              <a:ea typeface="宋体" panose="02010600030101010101" pitchFamily="2" charset="-122"/>
            </a:endParaRPr>
          </a:p>
          <a:p>
            <a:pPr lvl="1" indent="0" algn="l" eaLnBrk="1" hangingPunct="1">
              <a:lnSpc>
                <a:spcPct val="110000"/>
              </a:lnSpc>
            </a:pPr>
            <a:r>
              <a:rPr lang="en-US" altLang="x-none" sz="2800" dirty="0">
                <a:solidFill>
                  <a:schemeClr val="accent2"/>
                </a:solidFill>
                <a:latin typeface="Arial" panose="020B0604020202020204" pitchFamily="34" charset="0"/>
                <a:ea typeface="宋体" panose="02010600030101010101" pitchFamily="2" charset="-122"/>
              </a:rPr>
              <a:t>AS</a:t>
            </a:r>
            <a:r>
              <a:rPr lang="en-US" altLang="x-none" sz="2800" dirty="0">
                <a:latin typeface="Arial" panose="020B0604020202020204" pitchFamily="34" charset="0"/>
                <a:ea typeface="宋体" panose="02010600030101010101" pitchFamily="2" charset="-122"/>
              </a:rPr>
              <a:t> SELECT  o.ordno, o.month, o.cid, o.aid, o.pid,</a:t>
            </a:r>
            <a:endParaRPr lang="en-US" altLang="x-none" sz="2800" dirty="0">
              <a:latin typeface="Arial" panose="020B0604020202020204" pitchFamily="34" charset="0"/>
              <a:ea typeface="宋体" panose="02010600030101010101" pitchFamily="2" charset="-122"/>
            </a:endParaRPr>
          </a:p>
          <a:p>
            <a:pPr lvl="3" indent="0" algn="l" eaLnBrk="1" hangingPunct="1">
              <a:lnSpc>
                <a:spcPct val="110000"/>
              </a:lnSpc>
            </a:pPr>
            <a:r>
              <a:rPr lang="en-US" altLang="x-none" sz="2800" dirty="0">
                <a:latin typeface="Arial" panose="020B0604020202020204" pitchFamily="34" charset="0"/>
                <a:ea typeface="宋体" panose="02010600030101010101" pitchFamily="2" charset="-122"/>
              </a:rPr>
              <a:t>o.qty, o.dollars, a.aname, a.city, a.percent</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FROM  orders o, agents a</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WHERE  o.aid = a.aid;</a:t>
            </a:r>
            <a:endParaRPr lang="en-US" altLang="x-none"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blinds(horizontal)">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wrap="square" anchor="ctr"/>
          <a:p>
            <a:pPr eaLnBrk="1" hangingPunct="1"/>
            <a:r>
              <a:rPr lang="zh-CN" altLang="en-US"/>
              <a:t>二进制数据类型</a:t>
            </a:r>
            <a:endParaRPr lang="zh-CN" altLang="en-US"/>
          </a:p>
        </p:txBody>
      </p:sp>
      <p:sp>
        <p:nvSpPr>
          <p:cNvPr id="18434" name="内容占位符 2"/>
          <p:cNvSpPr>
            <a:spLocks noGrp="1"/>
          </p:cNvSpPr>
          <p:nvPr>
            <p:ph idx="4294967295"/>
          </p:nvPr>
        </p:nvSpPr>
        <p:spPr/>
        <p:txBody>
          <a:bodyPr wrap="square" anchor="t"/>
          <a:p>
            <a:pPr eaLnBrk="1" hangingPunct="1"/>
            <a:r>
              <a:rPr lang="zh-CN" altLang="en-US" dirty="0"/>
              <a:t>二进制串是字节序列</a:t>
            </a:r>
            <a:endParaRPr lang="en-US" altLang="x-none" dirty="0"/>
          </a:p>
          <a:p>
            <a:pPr eaLnBrk="1" hangingPunct="1"/>
            <a:r>
              <a:rPr lang="zh-CN" altLang="en-US" dirty="0"/>
              <a:t>二进制串包括可变长度的</a:t>
            </a:r>
            <a:r>
              <a:rPr lang="en-US" altLang="x-none" dirty="0"/>
              <a:t>BLOB(n)</a:t>
            </a:r>
            <a:r>
              <a:rPr lang="zh-CN" altLang="en-US" dirty="0"/>
              <a:t>类型，它用于容纳非传统型的数据，诸如图片、语音或混合媒体等，还可以容纳用户定义类型及函数的结构化数据</a:t>
            </a:r>
            <a:endParaRPr lang="en-US" altLang="x-none" dirty="0"/>
          </a:p>
          <a:p>
            <a:pPr eaLnBrk="1" hangingPunct="1"/>
            <a:r>
              <a:rPr lang="zh-CN" altLang="en-US" dirty="0"/>
              <a:t>二进制大对象，</a:t>
            </a:r>
            <a:r>
              <a:rPr lang="en-US" altLang="x-none" dirty="0"/>
              <a:t>BLOB(n[K|M|G])</a:t>
            </a:r>
            <a:r>
              <a:rPr lang="zh-CN" altLang="en-US" dirty="0"/>
              <a:t>：最长可达</a:t>
            </a:r>
            <a:r>
              <a:rPr lang="en-US" altLang="x-none" dirty="0"/>
              <a:t>2,147,483,647</a:t>
            </a:r>
            <a:r>
              <a:rPr lang="zh-CN" altLang="en-US" dirty="0"/>
              <a:t>字节</a:t>
            </a:r>
            <a:endParaRPr lang="zh-CN" altLang="en-US" dirty="0"/>
          </a:p>
        </p:txBody>
      </p:sp>
      <p:sp>
        <p:nvSpPr>
          <p:cNvPr id="1843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741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36193"/>
          <p:cNvSpPr>
            <a:spLocks noGrp="1"/>
          </p:cNvSpPr>
          <p:nvPr>
            <p:ph type="title"/>
          </p:nvPr>
        </p:nvSpPr>
        <p:spPr/>
        <p:txBody>
          <a:bodyPr anchor="ctr"/>
          <a:p>
            <a:r>
              <a:rPr lang="en-US" altLang="x-none" dirty="0"/>
              <a:t>5. </a:t>
            </a:r>
            <a:r>
              <a:rPr lang="zh-CN" altLang="en-US" dirty="0"/>
              <a:t>视图</a:t>
            </a:r>
            <a:endParaRPr lang="en-US" altLang="x-none" dirty="0"/>
          </a:p>
        </p:txBody>
      </p:sp>
      <p:sp>
        <p:nvSpPr>
          <p:cNvPr id="139266" name="文本占位符 136194"/>
          <p:cNvSpPr>
            <a:spLocks noGrp="1"/>
          </p:cNvSpPr>
          <p:nvPr>
            <p:ph idx="1"/>
          </p:nvPr>
        </p:nvSpPr>
        <p:spPr>
          <a:xfrm>
            <a:off x="685800" y="914400"/>
            <a:ext cx="3022600" cy="569913"/>
          </a:xfrm>
        </p:spPr>
        <p:txBody>
          <a:bodyPr anchor="t"/>
          <a:p>
            <a:r>
              <a:rPr lang="zh-CN" altLang="en-US" sz="2800"/>
              <a:t>视图上的查询</a:t>
            </a:r>
            <a:endParaRPr lang="zh-CN" altLang="en-US" sz="2800"/>
          </a:p>
        </p:txBody>
      </p:sp>
      <p:sp>
        <p:nvSpPr>
          <p:cNvPr id="139267" name="文本框 136195"/>
          <p:cNvSpPr txBox="1"/>
          <p:nvPr/>
        </p:nvSpPr>
        <p:spPr>
          <a:xfrm>
            <a:off x="755650" y="1484313"/>
            <a:ext cx="8388350" cy="1673225"/>
          </a:xfrm>
          <a:prstGeom prst="rect">
            <a:avLst/>
          </a:prstGeom>
          <a:solidFill>
            <a:srgbClr val="CCFFFF"/>
          </a:solid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SELECT  sum (</a:t>
            </a:r>
            <a:r>
              <a:rPr lang="en-US" altLang="x-none" sz="2800" u="sng" dirty="0">
                <a:latin typeface="Arial" panose="020B0604020202020204" pitchFamily="34" charset="0"/>
                <a:ea typeface="宋体" panose="02010600030101010101" pitchFamily="2" charset="-122"/>
              </a:rPr>
              <a:t>charge</a:t>
            </a:r>
            <a:r>
              <a:rPr lang="en-US" altLang="x-none"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FROM     </a:t>
            </a:r>
            <a:r>
              <a:rPr lang="en-US" altLang="x-none" sz="2800" u="sng" dirty="0">
                <a:latin typeface="Arial" panose="020B0604020202020204" pitchFamily="34" charset="0"/>
                <a:ea typeface="宋体" panose="02010600030101010101" pitchFamily="2" charset="-122"/>
              </a:rPr>
              <a:t>agentorders</a:t>
            </a:r>
            <a:endParaRPr lang="en-US" altLang="x-none" sz="2800" u="sng"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WHERE  </a:t>
            </a:r>
            <a:r>
              <a:rPr lang="en-US" altLang="x-none" sz="2800" u="sng" dirty="0">
                <a:latin typeface="Arial" panose="020B0604020202020204" pitchFamily="34" charset="0"/>
                <a:ea typeface="宋体" panose="02010600030101010101" pitchFamily="2" charset="-122"/>
              </a:rPr>
              <a:t>acity = 'Toledo'</a:t>
            </a:r>
            <a:r>
              <a:rPr lang="en-US" altLang="x-none"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sp>
        <p:nvSpPr>
          <p:cNvPr id="136197" name="文本框 136196"/>
          <p:cNvSpPr txBox="1"/>
          <p:nvPr/>
        </p:nvSpPr>
        <p:spPr>
          <a:xfrm>
            <a:off x="762000" y="4291013"/>
            <a:ext cx="8382000" cy="1673225"/>
          </a:xfrm>
          <a:prstGeom prst="rect">
            <a:avLst/>
          </a:prstGeom>
          <a:solidFill>
            <a:srgbClr val="CCFFFF"/>
          </a:solid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SELECT  sum(</a:t>
            </a:r>
            <a:r>
              <a:rPr lang="en-US" altLang="x-none" sz="2800" u="sng" dirty="0">
                <a:latin typeface="Arial" panose="020B0604020202020204" pitchFamily="34" charset="0"/>
                <a:ea typeface="宋体" panose="02010600030101010101" pitchFamily="2" charset="-122"/>
              </a:rPr>
              <a:t>o.dollars</a:t>
            </a:r>
            <a:r>
              <a:rPr lang="en-US" altLang="x-none"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FROM     </a:t>
            </a:r>
            <a:r>
              <a:rPr lang="en-US" altLang="x-none" sz="2800" u="sng" dirty="0">
                <a:latin typeface="Arial" panose="020B0604020202020204" pitchFamily="34" charset="0"/>
                <a:ea typeface="宋体" panose="02010600030101010101" pitchFamily="2" charset="-122"/>
              </a:rPr>
              <a:t>orders o, agents a</a:t>
            </a:r>
            <a:endParaRPr lang="en-US" altLang="x-none" sz="2800" u="sng"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WHERE  </a:t>
            </a:r>
            <a:r>
              <a:rPr lang="en-US" altLang="x-none" sz="2800" u="sng" dirty="0">
                <a:latin typeface="Arial" panose="020B0604020202020204" pitchFamily="34" charset="0"/>
                <a:ea typeface="宋体" panose="02010600030101010101" pitchFamily="2" charset="-122"/>
              </a:rPr>
              <a:t>o.aid = a.aid and a.city = 'Toledo'</a:t>
            </a:r>
            <a:r>
              <a:rPr lang="en-US" altLang="x-none"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sp>
        <p:nvSpPr>
          <p:cNvPr id="136198" name="未知"/>
          <p:cNvSpPr/>
          <p:nvPr/>
        </p:nvSpPr>
        <p:spPr>
          <a:xfrm>
            <a:off x="5005388" y="1268413"/>
            <a:ext cx="1943100" cy="3097212"/>
          </a:xfrm>
          <a:custGeom>
            <a:avLst/>
            <a:gdLst/>
            <a:ahLst/>
            <a:cxnLst/>
            <a:pathLst>
              <a:path w="1224" h="1536">
                <a:moveTo>
                  <a:pt x="0" y="240"/>
                </a:moveTo>
                <a:cubicBezTo>
                  <a:pt x="68" y="168"/>
                  <a:pt x="136" y="96"/>
                  <a:pt x="336" y="96"/>
                </a:cubicBezTo>
                <a:cubicBezTo>
                  <a:pt x="536" y="96"/>
                  <a:pt x="1224" y="0"/>
                  <a:pt x="1200" y="240"/>
                </a:cubicBezTo>
                <a:cubicBezTo>
                  <a:pt x="1176" y="480"/>
                  <a:pt x="376" y="1352"/>
                  <a:pt x="192" y="1536"/>
                </a:cubicBezTo>
              </a:path>
            </a:pathLst>
          </a:custGeom>
          <a:noFill/>
          <a:ln w="25400" cap="flat" cmpd="sng">
            <a:solidFill>
              <a:schemeClr val="tx1"/>
            </a:solidFill>
            <a:prstDash val="solid"/>
            <a:round/>
            <a:headEnd type="none" w="med" len="med"/>
            <a:tailEnd type="arrow" w="med" len="med"/>
          </a:ln>
        </p:spPr>
        <p:txBody>
          <a:bodyPr/>
          <a:p>
            <a:endParaRPr lang="zh-CN" altLang="en-US"/>
          </a:p>
        </p:txBody>
      </p:sp>
      <p:sp>
        <p:nvSpPr>
          <p:cNvPr id="136199" name="未知"/>
          <p:cNvSpPr/>
          <p:nvPr/>
        </p:nvSpPr>
        <p:spPr>
          <a:xfrm>
            <a:off x="5457825" y="2133600"/>
            <a:ext cx="1778000" cy="2879725"/>
          </a:xfrm>
          <a:custGeom>
            <a:avLst/>
            <a:gdLst/>
            <a:ahLst/>
            <a:cxnLst/>
            <a:pathLst>
              <a:path w="1120" h="1360">
                <a:moveTo>
                  <a:pt x="0" y="112"/>
                </a:moveTo>
                <a:cubicBezTo>
                  <a:pt x="496" y="56"/>
                  <a:pt x="992" y="0"/>
                  <a:pt x="1056" y="208"/>
                </a:cubicBezTo>
                <a:cubicBezTo>
                  <a:pt x="1120" y="416"/>
                  <a:pt x="752" y="888"/>
                  <a:pt x="384" y="1360"/>
                </a:cubicBezTo>
              </a:path>
            </a:pathLst>
          </a:custGeom>
          <a:noFill/>
          <a:ln w="25400" cap="flat" cmpd="sng">
            <a:solidFill>
              <a:srgbClr val="FF00FF"/>
            </a:solidFill>
            <a:prstDash val="solid"/>
            <a:round/>
            <a:headEnd type="none" w="med" len="med"/>
            <a:tailEnd type="arrow" w="med" len="med"/>
          </a:ln>
        </p:spPr>
        <p:txBody>
          <a:bodyPr/>
          <a:p>
            <a:endParaRPr lang="zh-CN" altLang="en-US"/>
          </a:p>
        </p:txBody>
      </p:sp>
      <p:sp>
        <p:nvSpPr>
          <p:cNvPr id="136200" name="未知"/>
          <p:cNvSpPr/>
          <p:nvPr/>
        </p:nvSpPr>
        <p:spPr>
          <a:xfrm>
            <a:off x="1187450" y="3213100"/>
            <a:ext cx="2095500" cy="3644900"/>
          </a:xfrm>
          <a:custGeom>
            <a:avLst/>
            <a:gdLst/>
            <a:ahLst/>
            <a:cxnLst/>
            <a:pathLst>
              <a:path w="1320" h="1808">
                <a:moveTo>
                  <a:pt x="1320" y="0"/>
                </a:moveTo>
                <a:cubicBezTo>
                  <a:pt x="1252" y="48"/>
                  <a:pt x="1184" y="96"/>
                  <a:pt x="984" y="192"/>
                </a:cubicBezTo>
                <a:cubicBezTo>
                  <a:pt x="784" y="288"/>
                  <a:pt x="240" y="328"/>
                  <a:pt x="120" y="576"/>
                </a:cubicBezTo>
                <a:cubicBezTo>
                  <a:pt x="0" y="824"/>
                  <a:pt x="64" y="1552"/>
                  <a:pt x="264" y="1680"/>
                </a:cubicBezTo>
                <a:cubicBezTo>
                  <a:pt x="464" y="1808"/>
                  <a:pt x="892" y="1576"/>
                  <a:pt x="1320" y="1344"/>
                </a:cubicBezTo>
              </a:path>
            </a:pathLst>
          </a:custGeom>
          <a:noFill/>
          <a:ln w="25400" cap="flat" cmpd="sng">
            <a:solidFill>
              <a:schemeClr val="accent2"/>
            </a:solidFill>
            <a:prstDash val="solid"/>
            <a:round/>
            <a:headEnd type="none" w="med" len="med"/>
            <a:tailEnd type="arrow" w="med" len="med"/>
          </a:ln>
        </p:spPr>
        <p:txBody>
          <a:bodyPr/>
          <a:p>
            <a:endParaRPr lang="zh-CN" altLang="en-US"/>
          </a:p>
        </p:txBody>
      </p:sp>
      <p:sp>
        <p:nvSpPr>
          <p:cNvPr id="136201" name="矩形 136200"/>
          <p:cNvSpPr/>
          <p:nvPr/>
        </p:nvSpPr>
        <p:spPr>
          <a:xfrm>
            <a:off x="468313" y="3644900"/>
            <a:ext cx="5832475" cy="569913"/>
          </a:xfrm>
          <a:prstGeom prst="rect">
            <a:avLst/>
          </a:prstGeom>
          <a:noFill/>
          <a:ln w="9525">
            <a:noFill/>
          </a:ln>
        </p:spPr>
        <p:txBody>
          <a:bodyPr anchor="t"/>
          <a:p>
            <a:pPr marL="342900" indent="-342900" eaLnBrk="0" hangingPunct="0">
              <a:lnSpc>
                <a:spcPct val="110000"/>
              </a:lnSpc>
              <a:spcBef>
                <a:spcPct val="20000"/>
              </a:spcBef>
              <a:buFont typeface="Wingdings" panose="05000000000000000000" pitchFamily="2" charset="2"/>
              <a:buChar char="q"/>
            </a:pPr>
            <a:r>
              <a:rPr lang="zh-CN" altLang="en-US" sz="2800" b="0" dirty="0">
                <a:solidFill>
                  <a:schemeClr val="accent2"/>
                </a:solidFill>
                <a:latin typeface="Arial" panose="020B0604020202020204" pitchFamily="34" charset="0"/>
                <a:ea typeface="宋体" panose="02010600030101010101" pitchFamily="2" charset="-122"/>
              </a:rPr>
              <a:t>查询重写 </a:t>
            </a:r>
            <a:r>
              <a:rPr lang="en-US" altLang="x-none" sz="2800" b="0" dirty="0">
                <a:solidFill>
                  <a:schemeClr val="accent2"/>
                </a:solidFill>
                <a:latin typeface="Arial" panose="020B0604020202020204" pitchFamily="34" charset="0"/>
                <a:ea typeface="宋体" panose="02010600030101010101" pitchFamily="2" charset="-122"/>
              </a:rPr>
              <a:t>(Query Modification)</a:t>
            </a:r>
            <a:endParaRPr lang="en-US" altLang="x-none" sz="2800" b="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01"/>
                                        </p:tgtEl>
                                        <p:attrNameLst>
                                          <p:attrName>style.visibility</p:attrName>
                                        </p:attrNameLst>
                                      </p:cBhvr>
                                      <p:to>
                                        <p:strVal val="visible"/>
                                      </p:to>
                                    </p:set>
                                    <p:animEffect transition="in" filter="blinds(horizontal)">
                                      <p:cBhvr>
                                        <p:cTn id="7" dur="500"/>
                                        <p:tgtEl>
                                          <p:spTgt spid="1362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blinds(horizontal)">
                                      <p:cBhvr>
                                        <p:cTn id="12" dur="500"/>
                                        <p:tgtEl>
                                          <p:spTgt spid="136197"/>
                                        </p:tgtEl>
                                      </p:cBhvr>
                                    </p:animEffect>
                                  </p:childTnLst>
                                </p:cTn>
                              </p:par>
                            </p:childTnLst>
                          </p:cTn>
                        </p:par>
                        <p:par>
                          <p:cTn id="13" fill="hold">
                            <p:stCondLst>
                              <p:cond delay="500"/>
                            </p:stCondLst>
                            <p:childTnLst>
                              <p:par>
                                <p:cTn id="14" presetID="16" presetClass="entr" presetSubtype="42" fill="hold" nodeType="afterEffect">
                                  <p:stCondLst>
                                    <p:cond delay="0"/>
                                  </p:stCondLst>
                                  <p:childTnLst>
                                    <p:set>
                                      <p:cBhvr>
                                        <p:cTn id="15" dur="1" fill="hold">
                                          <p:stCondLst>
                                            <p:cond delay="0"/>
                                          </p:stCondLst>
                                        </p:cTn>
                                        <p:tgtEl>
                                          <p:spTgt spid="136198"/>
                                        </p:tgtEl>
                                        <p:attrNameLst>
                                          <p:attrName>style.visibility</p:attrName>
                                        </p:attrNameLst>
                                      </p:cBhvr>
                                      <p:to>
                                        <p:strVal val="visible"/>
                                      </p:to>
                                    </p:set>
                                    <p:animEffect transition="in" filter="barn(outHorizontal)">
                                      <p:cBhvr>
                                        <p:cTn id="16" dur="500"/>
                                        <p:tgtEl>
                                          <p:spTgt spid="136198"/>
                                        </p:tgtEl>
                                      </p:cBhvr>
                                    </p:animEffect>
                                  </p:childTnLst>
                                </p:cTn>
                              </p:par>
                            </p:childTnLst>
                          </p:cTn>
                        </p:par>
                        <p:par>
                          <p:cTn id="17" fill="hold">
                            <p:stCondLst>
                              <p:cond delay="1000"/>
                            </p:stCondLst>
                            <p:childTnLst>
                              <p:par>
                                <p:cTn id="18" presetID="16" presetClass="entr" presetSubtype="42" fill="hold" nodeType="afterEffect">
                                  <p:stCondLst>
                                    <p:cond delay="0"/>
                                  </p:stCondLst>
                                  <p:childTnLst>
                                    <p:set>
                                      <p:cBhvr>
                                        <p:cTn id="19" dur="1" fill="hold">
                                          <p:stCondLst>
                                            <p:cond delay="0"/>
                                          </p:stCondLst>
                                        </p:cTn>
                                        <p:tgtEl>
                                          <p:spTgt spid="136199"/>
                                        </p:tgtEl>
                                        <p:attrNameLst>
                                          <p:attrName>style.visibility</p:attrName>
                                        </p:attrNameLst>
                                      </p:cBhvr>
                                      <p:to>
                                        <p:strVal val="visible"/>
                                      </p:to>
                                    </p:set>
                                    <p:animEffect transition="in" filter="barn(outHorizontal)">
                                      <p:cBhvr>
                                        <p:cTn id="20" dur="500"/>
                                        <p:tgtEl>
                                          <p:spTgt spid="136199"/>
                                        </p:tgtEl>
                                      </p:cBhvr>
                                    </p:animEffect>
                                  </p:childTnLst>
                                </p:cTn>
                              </p:par>
                            </p:childTnLst>
                          </p:cTn>
                        </p:par>
                        <p:par>
                          <p:cTn id="21" fill="hold">
                            <p:stCondLst>
                              <p:cond delay="1500"/>
                            </p:stCondLst>
                            <p:childTnLst>
                              <p:par>
                                <p:cTn id="22" presetID="16" presetClass="entr" presetSubtype="42" fill="hold" nodeType="afterEffect">
                                  <p:stCondLst>
                                    <p:cond delay="0"/>
                                  </p:stCondLst>
                                  <p:childTnLst>
                                    <p:set>
                                      <p:cBhvr>
                                        <p:cTn id="23" dur="1" fill="hold">
                                          <p:stCondLst>
                                            <p:cond delay="0"/>
                                          </p:stCondLst>
                                        </p:cTn>
                                        <p:tgtEl>
                                          <p:spTgt spid="136200"/>
                                        </p:tgtEl>
                                        <p:attrNameLst>
                                          <p:attrName>style.visibility</p:attrName>
                                        </p:attrNameLst>
                                      </p:cBhvr>
                                      <p:to>
                                        <p:strVal val="visible"/>
                                      </p:to>
                                    </p:set>
                                    <p:animEffect transition="in" filter="barn(outHorizontal)">
                                      <p:cBhvr>
                                        <p:cTn id="24"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P spid="13620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文本框 137217"/>
          <p:cNvSpPr txBox="1"/>
          <p:nvPr/>
        </p:nvSpPr>
        <p:spPr>
          <a:xfrm>
            <a:off x="0" y="3070225"/>
            <a:ext cx="9037638" cy="1690688"/>
          </a:xfrm>
          <a:prstGeom prst="rect">
            <a:avLst/>
          </a:prstGeom>
          <a:solidFill>
            <a:srgbClr val="CCFFFF"/>
          </a:solidFill>
          <a:ln w="19050" cap="flat" cmpd="sng">
            <a:solidFill>
              <a:srgbClr val="FF0000"/>
            </a:solidFill>
            <a:prstDash val="solid"/>
            <a:miter/>
            <a:headEnd type="none" w="med" len="med"/>
            <a:tailEnd type="none" w="med" len="med"/>
          </a:ln>
        </p:spPr>
        <p:txBody>
          <a:bodyPr wrap="square" lIns="90170" tIns="46990" rIns="90170" bIns="46990" anchor="t">
            <a:spAutoFit/>
          </a:bodyPr>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sum (</a:t>
            </a:r>
            <a:r>
              <a:rPr lang="en-US" altLang="x-none" sz="2800" u="sng" dirty="0">
                <a:solidFill>
                  <a:schemeClr val="accent2"/>
                </a:solidFill>
                <a:latin typeface="Arial" panose="020B0604020202020204" pitchFamily="34" charset="0"/>
                <a:ea typeface="宋体" panose="02010600030101010101" pitchFamily="2" charset="-122"/>
              </a:rPr>
              <a:t>charge</a:t>
            </a: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a:t>
            </a:r>
            <a:r>
              <a:rPr lang="en-US" altLang="x-none" sz="2800" u="sng" dirty="0">
                <a:solidFill>
                  <a:schemeClr val="accent2"/>
                </a:solidFill>
                <a:latin typeface="Arial" panose="020B0604020202020204" pitchFamily="34" charset="0"/>
                <a:ea typeface="宋体" panose="02010600030101010101" pitchFamily="2" charset="-122"/>
              </a:rPr>
              <a:t>agentorders</a:t>
            </a:r>
            <a:endParaRPr lang="en-US" altLang="x-none" sz="2800" u="sng" dirty="0">
              <a:solidFill>
                <a:schemeClr val="accent2"/>
              </a:solidFill>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a:t>
            </a:r>
            <a:r>
              <a:rPr lang="en-US" altLang="x-none" sz="2800" u="sng" dirty="0">
                <a:solidFill>
                  <a:schemeClr val="accent2"/>
                </a:solidFill>
                <a:latin typeface="Arial" panose="020B0604020202020204" pitchFamily="34" charset="0"/>
                <a:ea typeface="宋体" panose="02010600030101010101" pitchFamily="2" charset="-122"/>
              </a:rPr>
              <a:t>acity</a:t>
            </a:r>
            <a:r>
              <a:rPr lang="en-US" altLang="x-none" sz="2800" dirty="0">
                <a:solidFill>
                  <a:schemeClr val="accent2"/>
                </a:solidFill>
                <a:latin typeface="Arial" panose="020B0604020202020204" pitchFamily="34" charset="0"/>
                <a:ea typeface="宋体" panose="02010600030101010101" pitchFamily="2" charset="-122"/>
              </a:rPr>
              <a:t> = 'Toledo';</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40290" name="文本框 137218"/>
          <p:cNvSpPr txBox="1"/>
          <p:nvPr/>
        </p:nvSpPr>
        <p:spPr>
          <a:xfrm>
            <a:off x="0" y="4924425"/>
            <a:ext cx="9037638" cy="1692275"/>
          </a:xfrm>
          <a:prstGeom prst="rect">
            <a:avLst/>
          </a:prstGeom>
          <a:solidFill>
            <a:srgbClr val="CCFFFF"/>
          </a:solidFill>
          <a:ln w="19050" cap="flat" cmpd="sng">
            <a:solidFill>
              <a:srgbClr val="FF0000"/>
            </a:solidFill>
            <a:prstDash val="solid"/>
            <a:miter/>
            <a:headEnd type="none" w="med" len="med"/>
            <a:tailEnd type="none" w="med" len="med"/>
          </a:ln>
        </p:spPr>
        <p:txBody>
          <a:bodyPr wrap="square" lIns="90170" tIns="46990" rIns="90170" bIns="46990" anchor="t">
            <a:spAutoFit/>
          </a:bodyPr>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sum(</a:t>
            </a:r>
            <a:r>
              <a:rPr lang="en-US" altLang="x-none" sz="2800" u="sng" dirty="0">
                <a:solidFill>
                  <a:schemeClr val="accent2"/>
                </a:solidFill>
                <a:latin typeface="Arial" panose="020B0604020202020204" pitchFamily="34" charset="0"/>
                <a:ea typeface="宋体" panose="02010600030101010101" pitchFamily="2" charset="-122"/>
              </a:rPr>
              <a:t>o.dollars</a:t>
            </a: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a:t>
            </a:r>
            <a:r>
              <a:rPr lang="en-US" altLang="x-none" sz="2800" u="sng" dirty="0">
                <a:solidFill>
                  <a:schemeClr val="accent2"/>
                </a:solidFill>
                <a:latin typeface="Arial" panose="020B0604020202020204" pitchFamily="34" charset="0"/>
                <a:ea typeface="宋体" panose="02010600030101010101" pitchFamily="2" charset="-122"/>
              </a:rPr>
              <a:t>orders o, agents a</a:t>
            </a:r>
            <a:endParaRPr lang="en-US" altLang="x-none" sz="2800" u="sng" dirty="0">
              <a:solidFill>
                <a:schemeClr val="accent2"/>
              </a:solidFill>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a:t>
            </a:r>
            <a:r>
              <a:rPr lang="en-US" altLang="x-none" sz="2800" u="sng" dirty="0">
                <a:solidFill>
                  <a:schemeClr val="accent2"/>
                </a:solidFill>
                <a:latin typeface="Arial" panose="020B0604020202020204" pitchFamily="34" charset="0"/>
                <a:ea typeface="宋体" panose="02010600030101010101" pitchFamily="2" charset="-122"/>
              </a:rPr>
              <a:t>o.aid = a.aid and a.city</a:t>
            </a:r>
            <a:r>
              <a:rPr lang="en-US" altLang="x-none" sz="2800" dirty="0">
                <a:solidFill>
                  <a:schemeClr val="accent2"/>
                </a:solidFill>
                <a:latin typeface="Arial" panose="020B0604020202020204" pitchFamily="34" charset="0"/>
                <a:ea typeface="宋体" panose="02010600030101010101" pitchFamily="2" charset="-122"/>
              </a:rPr>
              <a:t> = 'Toledo';</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40291" name="文本框 137219"/>
          <p:cNvSpPr txBox="1"/>
          <p:nvPr/>
        </p:nvSpPr>
        <p:spPr>
          <a:xfrm>
            <a:off x="0" y="-19050"/>
            <a:ext cx="9144000" cy="2906713"/>
          </a:xfrm>
          <a:prstGeom prst="rect">
            <a:avLst/>
          </a:prstGeom>
          <a:solidFill>
            <a:schemeClr val="bg1"/>
          </a:solidFill>
          <a:ln w="9525">
            <a:noFill/>
          </a:ln>
        </p:spPr>
        <p:txBody>
          <a:bodyPr lIns="90170" tIns="46990" rIns="90170" bIns="46990" anchor="t">
            <a:spAutoFit/>
          </a:bodyPr>
          <a:p>
            <a:pPr>
              <a:lnSpc>
                <a:spcPct val="110000"/>
              </a:lnSpc>
            </a:pPr>
            <a:r>
              <a:rPr lang="en-US" altLang="x-none" sz="2800" dirty="0">
                <a:solidFill>
                  <a:schemeClr val="accent2"/>
                </a:solidFill>
                <a:latin typeface="Arial" panose="020B0604020202020204" pitchFamily="34" charset="0"/>
                <a:ea typeface="宋体" panose="02010600030101010101" pitchFamily="2" charset="-122"/>
              </a:rPr>
              <a:t>CREATE VIEW</a:t>
            </a:r>
            <a:r>
              <a:rPr lang="en-US" altLang="x-none" sz="2800" dirty="0">
                <a:latin typeface="Arial" panose="020B0604020202020204" pitchFamily="34" charset="0"/>
                <a:ea typeface="宋体" panose="02010600030101010101" pitchFamily="2" charset="-122"/>
              </a:rPr>
              <a:t>  agentorders (ordno, month, cid, aid,</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pid, qty, charge, aname, acity, percent)</a:t>
            </a:r>
            <a:endParaRPr lang="en-US" altLang="x-none" sz="2800" dirty="0">
              <a:latin typeface="Arial" panose="020B0604020202020204" pitchFamily="34" charset="0"/>
              <a:ea typeface="宋体" panose="02010600030101010101" pitchFamily="2" charset="-122"/>
            </a:endParaRPr>
          </a:p>
          <a:p>
            <a:pPr lvl="1" indent="0" algn="l" eaLnBrk="1" hangingPunct="1">
              <a:lnSpc>
                <a:spcPct val="110000"/>
              </a:lnSpc>
            </a:pPr>
            <a:r>
              <a:rPr lang="en-US" altLang="x-none" sz="2800" dirty="0">
                <a:solidFill>
                  <a:schemeClr val="accent2"/>
                </a:solidFill>
                <a:latin typeface="Arial" panose="020B0604020202020204" pitchFamily="34" charset="0"/>
                <a:ea typeface="宋体" panose="02010600030101010101" pitchFamily="2" charset="-122"/>
              </a:rPr>
              <a:t>AS</a:t>
            </a:r>
            <a:r>
              <a:rPr lang="en-US" altLang="x-none" sz="2800" dirty="0">
                <a:latin typeface="Arial" panose="020B0604020202020204" pitchFamily="34" charset="0"/>
                <a:ea typeface="宋体" panose="02010600030101010101" pitchFamily="2" charset="-122"/>
              </a:rPr>
              <a:t> SELECT  o.ordno, o.month, o.cid, o.aid, o.pid,</a:t>
            </a:r>
            <a:endParaRPr lang="en-US" altLang="x-none" sz="2800" dirty="0">
              <a:latin typeface="Arial" panose="020B0604020202020204" pitchFamily="34" charset="0"/>
              <a:ea typeface="宋体" panose="02010600030101010101" pitchFamily="2" charset="-122"/>
            </a:endParaRPr>
          </a:p>
          <a:p>
            <a:pPr lvl="3" indent="0" algn="l" eaLnBrk="1" hangingPunct="1">
              <a:lnSpc>
                <a:spcPct val="110000"/>
              </a:lnSpc>
            </a:pPr>
            <a:r>
              <a:rPr lang="en-US" altLang="x-none" sz="2800" dirty="0">
                <a:latin typeface="Arial" panose="020B0604020202020204" pitchFamily="34" charset="0"/>
                <a:ea typeface="宋体" panose="02010600030101010101" pitchFamily="2" charset="-122"/>
              </a:rPr>
              <a:t>o.qty, o.dollars, a.aname, a.city, a.percent</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FROM  orders o, agents a</a:t>
            </a:r>
            <a:endParaRPr lang="en-US" altLang="x-none" sz="2800" dirty="0">
              <a:latin typeface="Arial" panose="020B0604020202020204" pitchFamily="34" charset="0"/>
              <a:ea typeface="宋体" panose="02010600030101010101" pitchFamily="2" charset="-122"/>
            </a:endParaRPr>
          </a:p>
          <a:p>
            <a:pPr lvl="2" indent="0" algn="l" eaLnBrk="1" hangingPunct="1">
              <a:lnSpc>
                <a:spcPct val="110000"/>
              </a:lnSpc>
            </a:pPr>
            <a:r>
              <a:rPr lang="en-US" altLang="x-none" sz="2800" dirty="0">
                <a:latin typeface="Arial" panose="020B0604020202020204" pitchFamily="34" charset="0"/>
                <a:ea typeface="宋体" panose="02010600030101010101" pitchFamily="2" charset="-122"/>
              </a:rPr>
              <a:t>WHERE  o.aid = a.aid;</a:t>
            </a:r>
            <a:endParaRPr lang="en-US" altLang="x-none" sz="2800" dirty="0">
              <a:latin typeface="Arial" panose="020B0604020202020204" pitchFamily="34" charset="0"/>
              <a:ea typeface="宋体" panose="02010600030101010101" pitchFamily="2" charset="-122"/>
            </a:endParaRPr>
          </a:p>
        </p:txBody>
      </p:sp>
      <p:sp>
        <p:nvSpPr>
          <p:cNvPr id="140292" name="文本占位符 137220"/>
          <p:cNvSpPr>
            <a:spLocks noGrp="1"/>
          </p:cNvSpPr>
          <p:nvPr>
            <p:ph idx="1"/>
          </p:nvPr>
        </p:nvSpPr>
        <p:spPr>
          <a:xfrm>
            <a:off x="7885113" y="2349500"/>
            <a:ext cx="1223962" cy="3384550"/>
          </a:xfrm>
          <a:solidFill>
            <a:schemeClr val="bg1"/>
          </a:solidFill>
          <a:ln w="25400">
            <a:solidFill>
              <a:schemeClr val="tx1"/>
            </a:solidFill>
            <a:miter/>
          </a:ln>
        </p:spPr>
        <p:txBody>
          <a:bodyPr vert="eaVert" lIns="90170" tIns="46990" rIns="90170" bIns="46990" anchor="t"/>
          <a:p>
            <a:pPr>
              <a:buNone/>
            </a:pPr>
            <a:r>
              <a:rPr lang="zh-CN" altLang="en-US" sz="2800" dirty="0"/>
              <a:t>视图定义，视图上的查询和查询重写</a:t>
            </a:r>
            <a:endParaRPr lang="en-US" altLang="x-none" sz="28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38241"/>
          <p:cNvSpPr>
            <a:spLocks noGrp="1"/>
          </p:cNvSpPr>
          <p:nvPr>
            <p:ph type="title"/>
          </p:nvPr>
        </p:nvSpPr>
        <p:spPr/>
        <p:txBody>
          <a:bodyPr anchor="ctr"/>
          <a:p>
            <a:r>
              <a:rPr lang="en-US" altLang="x-none" dirty="0"/>
              <a:t>5. </a:t>
            </a:r>
            <a:r>
              <a:rPr lang="zh-CN" altLang="en-US" dirty="0"/>
              <a:t>视图</a:t>
            </a:r>
            <a:endParaRPr lang="en-US" altLang="x-none" dirty="0"/>
          </a:p>
        </p:txBody>
      </p:sp>
      <p:sp>
        <p:nvSpPr>
          <p:cNvPr id="141314" name="文本占位符 138242"/>
          <p:cNvSpPr>
            <a:spLocks noGrp="1"/>
          </p:cNvSpPr>
          <p:nvPr>
            <p:ph idx="1"/>
          </p:nvPr>
        </p:nvSpPr>
        <p:spPr>
          <a:xfrm>
            <a:off x="0" y="765175"/>
            <a:ext cx="9144000" cy="5257800"/>
          </a:xfrm>
        </p:spPr>
        <p:txBody>
          <a:bodyPr anchor="t"/>
          <a:p>
            <a:pPr>
              <a:lnSpc>
                <a:spcPct val="100000"/>
              </a:lnSpc>
            </a:pPr>
            <a:r>
              <a:rPr lang="zh-CN" altLang="en-US" sz="2800" dirty="0"/>
              <a:t>例：</a:t>
            </a:r>
            <a:r>
              <a:rPr lang="en-US" altLang="x-none" sz="2800" dirty="0">
                <a:solidFill>
                  <a:schemeClr val="tx1"/>
                </a:solidFill>
              </a:rPr>
              <a:t>Create Views with ‘</a:t>
            </a:r>
            <a:r>
              <a:rPr lang="en-US" altLang="x-none" sz="2800" dirty="0"/>
              <a:t>WITH CHECK OPTION</a:t>
            </a:r>
            <a:r>
              <a:rPr lang="en-US" altLang="x-none" sz="2800" dirty="0">
                <a:solidFill>
                  <a:schemeClr val="tx1"/>
                </a:solidFill>
              </a:rPr>
              <a:t>’</a:t>
            </a:r>
            <a:endParaRPr lang="en-US" altLang="x-none" sz="2800" dirty="0">
              <a:solidFill>
                <a:schemeClr val="tx1"/>
              </a:solidFill>
            </a:endParaRPr>
          </a:p>
          <a:p>
            <a:pPr>
              <a:lnSpc>
                <a:spcPct val="100000"/>
              </a:lnSpc>
              <a:buNone/>
            </a:pPr>
            <a:r>
              <a:rPr lang="en-US" altLang="x-none" sz="2800" dirty="0"/>
              <a:t>Assume: No CHECK clause on discnt of customers</a:t>
            </a:r>
            <a:endParaRPr lang="en-US" altLang="x-none" sz="2800" dirty="0"/>
          </a:p>
        </p:txBody>
      </p:sp>
      <p:sp>
        <p:nvSpPr>
          <p:cNvPr id="141315" name="文本框 138243"/>
          <p:cNvSpPr txBox="1"/>
          <p:nvPr/>
        </p:nvSpPr>
        <p:spPr>
          <a:xfrm>
            <a:off x="755650" y="1916113"/>
            <a:ext cx="7200900" cy="2227262"/>
          </a:xfrm>
          <a:prstGeom prst="rect">
            <a:avLst/>
          </a:prstGeom>
          <a:solidFill>
            <a:srgbClr val="CCFFFF"/>
          </a:solidFill>
          <a:ln w="9525">
            <a:noFill/>
          </a:ln>
        </p:spPr>
        <p:txBody>
          <a:bodyPr anchor="t">
            <a:spAutoFit/>
          </a:bodyPr>
          <a:p>
            <a:pPr lvl="2" indent="0" algn="l" eaLnBrk="1" hangingPunct="1"/>
            <a:r>
              <a:rPr lang="en-US" altLang="x-none" sz="2800" dirty="0">
                <a:solidFill>
                  <a:schemeClr val="accent2"/>
                </a:solidFill>
                <a:latin typeface="Arial" panose="020B0604020202020204" pitchFamily="34" charset="0"/>
                <a:ea typeface="宋体" panose="02010600030101010101" pitchFamily="2" charset="-122"/>
              </a:rPr>
              <a:t>CREATE VIEW</a:t>
            </a:r>
            <a:r>
              <a:rPr lang="en-US" altLang="x-none" sz="2800" dirty="0">
                <a:latin typeface="Arial" panose="020B0604020202020204" pitchFamily="34" charset="0"/>
                <a:ea typeface="宋体" panose="02010600030101010101" pitchFamily="2" charset="-122"/>
              </a:rPr>
              <a:t>  custs</a:t>
            </a:r>
            <a:endParaRPr lang="en-US" altLang="x-none" sz="2800" dirty="0">
              <a:latin typeface="Arial" panose="020B0604020202020204" pitchFamily="34" charset="0"/>
              <a:ea typeface="宋体" panose="02010600030101010101" pitchFamily="2" charset="-122"/>
            </a:endParaRPr>
          </a:p>
          <a:p>
            <a:pPr lvl="3" indent="0" algn="l" eaLnBrk="1" hangingPunct="1"/>
            <a:r>
              <a:rPr lang="en-US" altLang="x-none" sz="2800" dirty="0">
                <a:solidFill>
                  <a:schemeClr val="accent2"/>
                </a:solidFill>
                <a:latin typeface="Arial" panose="020B0604020202020204" pitchFamily="34" charset="0"/>
                <a:ea typeface="宋体" panose="02010600030101010101" pitchFamily="2" charset="-122"/>
              </a:rPr>
              <a:t>AS</a:t>
            </a:r>
            <a:r>
              <a:rPr lang="en-US" altLang="x-none" sz="2800" dirty="0">
                <a:latin typeface="Arial" panose="020B0604020202020204" pitchFamily="34" charset="0"/>
                <a:ea typeface="宋体" panose="02010600030101010101" pitchFamily="2" charset="-122"/>
              </a:rPr>
              <a:t> SELECT  *</a:t>
            </a:r>
            <a:endParaRPr lang="en-US" altLang="x-none" sz="2800" dirty="0">
              <a:latin typeface="Arial" panose="020B0604020202020204" pitchFamily="34" charset="0"/>
              <a:ea typeface="宋体" panose="02010600030101010101" pitchFamily="2" charset="-122"/>
            </a:endParaRPr>
          </a:p>
          <a:p>
            <a:pPr lvl="4" indent="0" algn="l" eaLnBrk="1" hangingPunct="1"/>
            <a:r>
              <a:rPr lang="en-US" altLang="x-none" sz="2800" dirty="0">
                <a:latin typeface="Arial" panose="020B0604020202020204" pitchFamily="34" charset="0"/>
                <a:ea typeface="宋体" panose="02010600030101010101" pitchFamily="2" charset="-122"/>
              </a:rPr>
              <a:t> FROM  customers</a:t>
            </a:r>
            <a:endParaRPr lang="en-US" altLang="x-none" sz="2800" dirty="0">
              <a:latin typeface="Arial" panose="020B0604020202020204" pitchFamily="34" charset="0"/>
              <a:ea typeface="宋体" panose="02010600030101010101" pitchFamily="2" charset="-122"/>
            </a:endParaRPr>
          </a:p>
          <a:p>
            <a:pPr lvl="4" indent="0" algn="l" eaLnBrk="1" hangingPunct="1"/>
            <a:r>
              <a:rPr lang="en-US" altLang="x-none" sz="2800" dirty="0">
                <a:latin typeface="Arial" panose="020B0604020202020204" pitchFamily="34" charset="0"/>
                <a:ea typeface="宋体" panose="02010600030101010101" pitchFamily="2" charset="-122"/>
              </a:rPr>
              <a:t> WHERE  discnt &lt;= 15.0</a:t>
            </a:r>
            <a:endParaRPr lang="en-US" altLang="x-none" sz="2800" dirty="0">
              <a:latin typeface="Arial" panose="020B0604020202020204" pitchFamily="34" charset="0"/>
              <a:ea typeface="宋体" panose="02010600030101010101" pitchFamily="2" charset="-122"/>
            </a:endParaRPr>
          </a:p>
          <a:p>
            <a:pPr lvl="4" indent="0" algn="l" eaLnBrk="1" hangingPunct="1"/>
            <a:r>
              <a:rPr lang="en-US" altLang="x-none" sz="2800" dirty="0">
                <a:latin typeface="Arial" panose="020B0604020202020204" pitchFamily="34" charset="0"/>
                <a:ea typeface="宋体" panose="02010600030101010101" pitchFamily="2" charset="-122"/>
              </a:rPr>
              <a:t> WITH CHECK OPTION;</a:t>
            </a:r>
            <a:endParaRPr lang="en-US" altLang="x-none" sz="2800" dirty="0">
              <a:latin typeface="Arial" panose="020B0604020202020204" pitchFamily="34" charset="0"/>
              <a:ea typeface="宋体" panose="02010600030101010101" pitchFamily="2" charset="-122"/>
            </a:endParaRPr>
          </a:p>
        </p:txBody>
      </p:sp>
      <p:grpSp>
        <p:nvGrpSpPr>
          <p:cNvPr id="138245" name="组合 138244"/>
          <p:cNvGrpSpPr/>
          <p:nvPr/>
        </p:nvGrpSpPr>
        <p:grpSpPr>
          <a:xfrm>
            <a:off x="0" y="4437063"/>
            <a:ext cx="9144000" cy="2232025"/>
            <a:chOff x="0" y="0"/>
            <a:chExt cx="5760" cy="1406"/>
          </a:xfrm>
        </p:grpSpPr>
        <p:sp>
          <p:nvSpPr>
            <p:cNvPr id="141317" name="矩形 138245"/>
            <p:cNvSpPr/>
            <p:nvPr/>
          </p:nvSpPr>
          <p:spPr>
            <a:xfrm>
              <a:off x="0" y="0"/>
              <a:ext cx="5760" cy="1406"/>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2800" dirty="0">
                  <a:solidFill>
                    <a:schemeClr val="accent2"/>
                  </a:solidFill>
                  <a:latin typeface="Arial" panose="020B0604020202020204" pitchFamily="34" charset="0"/>
                  <a:ea typeface="宋体" panose="02010600030101010101" pitchFamily="2" charset="-122"/>
                </a:rPr>
                <a:t>Now cannot insert/update a row into custs with discnt &gt; 15.0:</a:t>
              </a:r>
              <a:endParaRPr lang="en-US" altLang="x-none" sz="2800"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tx1"/>
                </a:buClr>
                <a:buFont typeface="Wingdings" panose="05000000000000000000" pitchFamily="2" charset="2"/>
                <a:buChar char="q"/>
              </a:pPr>
              <a:endParaRPr lang="en-US" altLang="x-none" sz="2800"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tx1"/>
                </a:buClr>
                <a:buFont typeface="Wingdings" panose="05000000000000000000" pitchFamily="2" charset="2"/>
                <a:buChar char="q"/>
              </a:pPr>
              <a:endParaRPr lang="en-US" altLang="x-none" sz="1400"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10000"/>
                </a:spcBef>
                <a:buClr>
                  <a:schemeClr val="tx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This insert will fails.</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141318" name="文本框 138246"/>
            <p:cNvSpPr txBox="1"/>
            <p:nvPr/>
          </p:nvSpPr>
          <p:spPr>
            <a:xfrm>
              <a:off x="0" y="619"/>
              <a:ext cx="5760" cy="360"/>
            </a:xfrm>
            <a:prstGeom prst="rect">
              <a:avLst/>
            </a:prstGeom>
            <a:solidFill>
              <a:srgbClr val="CCFFFF"/>
            </a:solidFill>
            <a:ln w="9525" cap="flat" cmpd="sng">
              <a:solidFill>
                <a:schemeClr val="tx1"/>
              </a:solidFill>
              <a:prstDash val="solid"/>
              <a:miter/>
              <a:headEnd type="none" w="med" len="med"/>
              <a:tailEnd type="none" w="med" len="med"/>
            </a:ln>
          </p:spPr>
          <p:txBody>
            <a:bodyPr anchor="t">
              <a:spAutoFit/>
            </a:bodyPr>
            <a:p>
              <a:pPr algn="ctr">
                <a:lnSpc>
                  <a:spcPct val="110000"/>
                </a:lnSpc>
              </a:pPr>
              <a:r>
                <a:rPr lang="en-US" altLang="x-none" sz="2800" dirty="0">
                  <a:latin typeface="Arial" panose="020B0604020202020204" pitchFamily="34" charset="0"/>
                  <a:ea typeface="宋体" panose="02010600030101010101" pitchFamily="2" charset="-122"/>
                </a:rPr>
                <a:t>insert into custs values(‘c009’, ‘AM’, ‘Kyoto’, 16.0);</a:t>
              </a:r>
              <a:endParaRPr lang="en-US" altLang="x-none" sz="2800"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39265"/>
          <p:cNvSpPr>
            <a:spLocks noGrp="1"/>
          </p:cNvSpPr>
          <p:nvPr>
            <p:ph type="title"/>
          </p:nvPr>
        </p:nvSpPr>
        <p:spPr/>
        <p:txBody>
          <a:bodyPr anchor="ctr"/>
          <a:p>
            <a:r>
              <a:rPr lang="en-US" altLang="x-none" dirty="0"/>
              <a:t>5. </a:t>
            </a:r>
            <a:r>
              <a:rPr lang="zh-CN" altLang="en-US" dirty="0"/>
              <a:t>视图</a:t>
            </a:r>
            <a:endParaRPr lang="en-US" altLang="x-none" dirty="0"/>
          </a:p>
        </p:txBody>
      </p:sp>
      <p:sp>
        <p:nvSpPr>
          <p:cNvPr id="142338" name="文本占位符 139266"/>
          <p:cNvSpPr>
            <a:spLocks noGrp="1"/>
          </p:cNvSpPr>
          <p:nvPr>
            <p:ph idx="1"/>
          </p:nvPr>
        </p:nvSpPr>
        <p:spPr>
          <a:xfrm>
            <a:off x="457200" y="765175"/>
            <a:ext cx="8229600" cy="457200"/>
          </a:xfrm>
        </p:spPr>
        <p:txBody>
          <a:bodyPr anchor="t"/>
          <a:p>
            <a:r>
              <a:rPr lang="en-US" altLang="x-none" sz="2800" dirty="0"/>
              <a:t>Consider the update:</a:t>
            </a:r>
            <a:endParaRPr lang="en-US" altLang="x-none" sz="2800" dirty="0"/>
          </a:p>
        </p:txBody>
      </p:sp>
      <p:sp>
        <p:nvSpPr>
          <p:cNvPr id="142339" name="文本框 139267"/>
          <p:cNvSpPr txBox="1"/>
          <p:nvPr/>
        </p:nvSpPr>
        <p:spPr>
          <a:xfrm>
            <a:off x="990600" y="1335088"/>
            <a:ext cx="7829550" cy="561975"/>
          </a:xfrm>
          <a:prstGeom prst="rect">
            <a:avLst/>
          </a:prstGeom>
          <a:solidFill>
            <a:srgbClr val="CCFFFF"/>
          </a:solidFill>
          <a:ln w="9525">
            <a:noFill/>
          </a:ln>
        </p:spPr>
        <p:txBody>
          <a:bodyPr anchor="t">
            <a:spAutoFit/>
          </a:bodyPr>
          <a:p>
            <a:pPr lvl="1" indent="0" algn="l" eaLnBrk="1" hangingPunct="1">
              <a:lnSpc>
                <a:spcPct val="110000"/>
              </a:lnSpc>
            </a:pPr>
            <a:r>
              <a:rPr lang="en-US" altLang="x-none" sz="2800" dirty="0">
                <a:solidFill>
                  <a:srgbClr val="FF0000"/>
                </a:solidFill>
                <a:latin typeface="Arial" panose="020B0604020202020204" pitchFamily="34" charset="0"/>
                <a:ea typeface="宋体" panose="02010600030101010101" pitchFamily="2" charset="-122"/>
              </a:rPr>
              <a:t>update  custs  set  discnt = discnt + 4.0;</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139269" name="矩形 139268"/>
          <p:cNvSpPr/>
          <p:nvPr/>
        </p:nvSpPr>
        <p:spPr>
          <a:xfrm>
            <a:off x="0" y="5856288"/>
            <a:ext cx="9144000" cy="885825"/>
          </a:xfrm>
          <a:prstGeom prst="rect">
            <a:avLst/>
          </a:prstGeom>
          <a:solidFill>
            <a:srgbClr val="CCFFCC"/>
          </a:solidFill>
          <a:ln w="9525" cap="flat" cmpd="sng">
            <a:solidFill>
              <a:schemeClr val="tx1"/>
            </a:solidFill>
            <a:prstDash val="solid"/>
            <a:miter/>
            <a:headEnd type="none" w="med" len="med"/>
            <a:tailEnd type="none" w="med" len="med"/>
          </a:ln>
        </p:spPr>
        <p:txBody>
          <a:bodyPr anchor="t"/>
          <a:p>
            <a:pPr marL="342900" indent="-342900">
              <a:lnSpc>
                <a:spcPct val="90000"/>
              </a:lnSpc>
              <a:spcBef>
                <a:spcPct val="20000"/>
              </a:spcBef>
              <a:buClr>
                <a:schemeClr val="tx1"/>
              </a:buClr>
              <a:buFont typeface="Wingdings" panose="05000000000000000000" pitchFamily="2" charset="2"/>
              <a:buChar char="q"/>
            </a:pPr>
            <a:r>
              <a:rPr lang="en-US" altLang="x-none" sz="2800" u="sng" dirty="0">
                <a:solidFill>
                  <a:srgbClr val="FF0066"/>
                </a:solidFill>
                <a:latin typeface="Arial" panose="020B0604020202020204" pitchFamily="34" charset="0"/>
                <a:ea typeface="宋体" panose="02010600030101010101" pitchFamily="2" charset="-122"/>
              </a:rPr>
              <a:t>Note, this insert and update statement can execute on the base table customers.</a:t>
            </a:r>
            <a:endParaRPr lang="en-US" altLang="x-none" sz="2800" u="sng" dirty="0">
              <a:solidFill>
                <a:srgbClr val="FF0066"/>
              </a:solidFill>
              <a:latin typeface="Arial" panose="020B0604020202020204" pitchFamily="34" charset="0"/>
              <a:ea typeface="宋体" panose="02010600030101010101" pitchFamily="2" charset="-122"/>
            </a:endParaRPr>
          </a:p>
        </p:txBody>
      </p:sp>
      <p:grpSp>
        <p:nvGrpSpPr>
          <p:cNvPr id="139270" name="组合 139269"/>
          <p:cNvGrpSpPr/>
          <p:nvPr/>
        </p:nvGrpSpPr>
        <p:grpSpPr>
          <a:xfrm>
            <a:off x="468313" y="1989138"/>
            <a:ext cx="8229600" cy="3455987"/>
            <a:chOff x="0" y="0"/>
            <a:chExt cx="5184" cy="2177"/>
          </a:xfrm>
        </p:grpSpPr>
        <p:sp>
          <p:nvSpPr>
            <p:cNvPr id="142342" name="矩形 139270"/>
            <p:cNvSpPr/>
            <p:nvPr/>
          </p:nvSpPr>
          <p:spPr>
            <a:xfrm>
              <a:off x="3538" y="1905"/>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0.00</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3" name="矩形 139271"/>
            <p:cNvSpPr/>
            <p:nvPr/>
          </p:nvSpPr>
          <p:spPr>
            <a:xfrm>
              <a:off x="2515" y="1918"/>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Kyoto</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4" name="矩形 139272"/>
            <p:cNvSpPr/>
            <p:nvPr/>
          </p:nvSpPr>
          <p:spPr>
            <a:xfrm>
              <a:off x="1335" y="1918"/>
              <a:ext cx="1180"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ACME</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5" name="矩形 139273"/>
            <p:cNvSpPr/>
            <p:nvPr/>
          </p:nvSpPr>
          <p:spPr>
            <a:xfrm>
              <a:off x="597" y="1918"/>
              <a:ext cx="738"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c006</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6" name="矩形 139274"/>
            <p:cNvSpPr/>
            <p:nvPr/>
          </p:nvSpPr>
          <p:spPr>
            <a:xfrm>
              <a:off x="3548" y="1659"/>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8.00</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7" name="矩形 139275"/>
            <p:cNvSpPr/>
            <p:nvPr/>
          </p:nvSpPr>
          <p:spPr>
            <a:xfrm>
              <a:off x="2515" y="1659"/>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Duluth</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8" name="矩形 139276"/>
            <p:cNvSpPr/>
            <p:nvPr/>
          </p:nvSpPr>
          <p:spPr>
            <a:xfrm>
              <a:off x="1335" y="1659"/>
              <a:ext cx="1180"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ACME</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49" name="矩形 139277"/>
            <p:cNvSpPr/>
            <p:nvPr/>
          </p:nvSpPr>
          <p:spPr>
            <a:xfrm>
              <a:off x="597" y="1659"/>
              <a:ext cx="738"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c004</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0" name="矩形 139278"/>
            <p:cNvSpPr/>
            <p:nvPr/>
          </p:nvSpPr>
          <p:spPr>
            <a:xfrm>
              <a:off x="3548" y="1400"/>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8.00</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1" name="矩形 139279"/>
            <p:cNvSpPr/>
            <p:nvPr/>
          </p:nvSpPr>
          <p:spPr>
            <a:xfrm>
              <a:off x="2515" y="1400"/>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Dallas</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2" name="矩形 139280"/>
            <p:cNvSpPr/>
            <p:nvPr/>
          </p:nvSpPr>
          <p:spPr>
            <a:xfrm>
              <a:off x="1335" y="1400"/>
              <a:ext cx="1180"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Allied</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3" name="矩形 139281"/>
            <p:cNvSpPr/>
            <p:nvPr/>
          </p:nvSpPr>
          <p:spPr>
            <a:xfrm>
              <a:off x="597" y="1400"/>
              <a:ext cx="738"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c003</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4" name="矩形 139282"/>
            <p:cNvSpPr/>
            <p:nvPr/>
          </p:nvSpPr>
          <p:spPr>
            <a:xfrm>
              <a:off x="3548" y="1140"/>
              <a:ext cx="1033" cy="260"/>
            </a:xfrm>
            <a:prstGeom prst="rect">
              <a:avLst/>
            </a:prstGeom>
            <a:solidFill>
              <a:srgbClr val="CCFFFF"/>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12.00</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5" name="矩形 139283"/>
            <p:cNvSpPr/>
            <p:nvPr/>
          </p:nvSpPr>
          <p:spPr>
            <a:xfrm>
              <a:off x="2515" y="1140"/>
              <a:ext cx="1033" cy="260"/>
            </a:xfrm>
            <a:prstGeom prst="rect">
              <a:avLst/>
            </a:prstGeom>
            <a:solidFill>
              <a:srgbClr val="CCFFFF"/>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Dallas</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6" name="矩形 139284"/>
            <p:cNvSpPr/>
            <p:nvPr/>
          </p:nvSpPr>
          <p:spPr>
            <a:xfrm>
              <a:off x="1335" y="1140"/>
              <a:ext cx="1180" cy="260"/>
            </a:xfrm>
            <a:prstGeom prst="rect">
              <a:avLst/>
            </a:prstGeom>
            <a:solidFill>
              <a:srgbClr val="CCFFFF"/>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Basics</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7" name="矩形 139285"/>
            <p:cNvSpPr/>
            <p:nvPr/>
          </p:nvSpPr>
          <p:spPr>
            <a:xfrm>
              <a:off x="597" y="1140"/>
              <a:ext cx="738" cy="260"/>
            </a:xfrm>
            <a:prstGeom prst="rect">
              <a:avLst/>
            </a:prstGeom>
            <a:solidFill>
              <a:srgbClr val="CCFFFF"/>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c002</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8" name="矩形 139286"/>
            <p:cNvSpPr/>
            <p:nvPr/>
          </p:nvSpPr>
          <p:spPr>
            <a:xfrm>
              <a:off x="3548" y="881"/>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10.00</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59" name="矩形 139287"/>
            <p:cNvSpPr/>
            <p:nvPr/>
          </p:nvSpPr>
          <p:spPr>
            <a:xfrm>
              <a:off x="2515" y="881"/>
              <a:ext cx="1033"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Duluth</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0" name="矩形 139288"/>
            <p:cNvSpPr/>
            <p:nvPr/>
          </p:nvSpPr>
          <p:spPr>
            <a:xfrm>
              <a:off x="1335" y="881"/>
              <a:ext cx="1180"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TipTop</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1" name="矩形 139289"/>
            <p:cNvSpPr/>
            <p:nvPr/>
          </p:nvSpPr>
          <p:spPr>
            <a:xfrm>
              <a:off x="597" y="881"/>
              <a:ext cx="738" cy="259"/>
            </a:xfrm>
            <a:prstGeom prst="rect">
              <a:avLst/>
            </a:prstGeom>
            <a:no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c001</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2" name="矩形 139290"/>
            <p:cNvSpPr/>
            <p:nvPr/>
          </p:nvSpPr>
          <p:spPr>
            <a:xfrm>
              <a:off x="3548" y="632"/>
              <a:ext cx="1033" cy="249"/>
            </a:xfrm>
            <a:prstGeom prst="rect">
              <a:avLst/>
            </a:prstGeom>
            <a:solidFill>
              <a:schemeClr val="folHlink"/>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discnt</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3" name="矩形 139291"/>
            <p:cNvSpPr/>
            <p:nvPr/>
          </p:nvSpPr>
          <p:spPr>
            <a:xfrm>
              <a:off x="2515" y="632"/>
              <a:ext cx="1033" cy="249"/>
            </a:xfrm>
            <a:prstGeom prst="rect">
              <a:avLst/>
            </a:prstGeom>
            <a:solidFill>
              <a:schemeClr val="folHlink"/>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city</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4" name="矩形 139292"/>
            <p:cNvSpPr/>
            <p:nvPr/>
          </p:nvSpPr>
          <p:spPr>
            <a:xfrm>
              <a:off x="1335" y="632"/>
              <a:ext cx="1180" cy="249"/>
            </a:xfrm>
            <a:prstGeom prst="rect">
              <a:avLst/>
            </a:prstGeom>
            <a:solidFill>
              <a:schemeClr val="folHlink"/>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dirty="0">
                  <a:solidFill>
                    <a:schemeClr val="accent2"/>
                  </a:solidFill>
                  <a:latin typeface="Times New Roman" panose="02020603050405020304" pitchFamily="2" charset="0"/>
                  <a:ea typeface="宋体" panose="02010600030101010101" pitchFamily="2" charset="-122"/>
                </a:rPr>
                <a:t>cname</a:t>
              </a:r>
              <a:endParaRPr lang="en-US" altLang="x-none" sz="2000" b="0" dirty="0">
                <a:solidFill>
                  <a:schemeClr val="accent2"/>
                </a:solidFill>
                <a:latin typeface="Times New Roman" panose="02020603050405020304" pitchFamily="2" charset="0"/>
                <a:ea typeface="宋体" panose="02010600030101010101" pitchFamily="2" charset="-122"/>
              </a:endParaRPr>
            </a:p>
          </p:txBody>
        </p:sp>
        <p:sp>
          <p:nvSpPr>
            <p:cNvPr id="142365" name="矩形 139293"/>
            <p:cNvSpPr/>
            <p:nvPr/>
          </p:nvSpPr>
          <p:spPr>
            <a:xfrm>
              <a:off x="597" y="619"/>
              <a:ext cx="738" cy="249"/>
            </a:xfrm>
            <a:prstGeom prst="rect">
              <a:avLst/>
            </a:prstGeom>
            <a:solidFill>
              <a:schemeClr val="folHlink"/>
            </a:solidFill>
            <a:ln w="9525">
              <a:noFill/>
            </a:ln>
          </p:spPr>
          <p:txBody>
            <a:bodyPr anchor="ctr"/>
            <a:p>
              <a:pPr algn="ctr" eaLnBrk="0" hangingPunct="0">
                <a:lnSpc>
                  <a:spcPct val="110000"/>
                </a:lnSpc>
                <a:spcBef>
                  <a:spcPct val="20000"/>
                </a:spcBef>
                <a:buFont typeface="Wingdings" panose="05000000000000000000" pitchFamily="2" charset="2"/>
                <a:buNone/>
              </a:pPr>
              <a:r>
                <a:rPr lang="en-US" altLang="x-none" sz="2000" b="0" u="sng" dirty="0">
                  <a:solidFill>
                    <a:schemeClr val="accent2"/>
                  </a:solidFill>
                  <a:latin typeface="Times New Roman" panose="02020603050405020304" pitchFamily="2" charset="0"/>
                  <a:ea typeface="宋体" panose="02010600030101010101" pitchFamily="2" charset="-122"/>
                </a:rPr>
                <a:t>cid</a:t>
              </a:r>
              <a:endParaRPr lang="en-US" altLang="x-none" sz="2000" b="0" u="sng" dirty="0">
                <a:solidFill>
                  <a:schemeClr val="accent2"/>
                </a:solidFill>
                <a:latin typeface="Times New Roman" panose="02020603050405020304" pitchFamily="2" charset="0"/>
                <a:ea typeface="宋体" panose="02010600030101010101" pitchFamily="2" charset="-122"/>
              </a:endParaRPr>
            </a:p>
          </p:txBody>
        </p:sp>
        <p:sp>
          <p:nvSpPr>
            <p:cNvPr id="142366" name="直接连接符 139294"/>
            <p:cNvSpPr/>
            <p:nvPr/>
          </p:nvSpPr>
          <p:spPr>
            <a:xfrm>
              <a:off x="597" y="632"/>
              <a:ext cx="398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67" name="直接连接符 139295"/>
            <p:cNvSpPr/>
            <p:nvPr/>
          </p:nvSpPr>
          <p:spPr>
            <a:xfrm>
              <a:off x="597" y="881"/>
              <a:ext cx="398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68" name="直接连接符 139296"/>
            <p:cNvSpPr/>
            <p:nvPr/>
          </p:nvSpPr>
          <p:spPr>
            <a:xfrm>
              <a:off x="597" y="1140"/>
              <a:ext cx="398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69" name="直接连接符 139297"/>
            <p:cNvSpPr/>
            <p:nvPr/>
          </p:nvSpPr>
          <p:spPr>
            <a:xfrm>
              <a:off x="597" y="1400"/>
              <a:ext cx="398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0" name="直接连接符 139298"/>
            <p:cNvSpPr/>
            <p:nvPr/>
          </p:nvSpPr>
          <p:spPr>
            <a:xfrm>
              <a:off x="597" y="1659"/>
              <a:ext cx="398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1" name="直接连接符 139299"/>
            <p:cNvSpPr/>
            <p:nvPr/>
          </p:nvSpPr>
          <p:spPr>
            <a:xfrm>
              <a:off x="597" y="2177"/>
              <a:ext cx="398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2" name="直接连接符 139300"/>
            <p:cNvSpPr/>
            <p:nvPr/>
          </p:nvSpPr>
          <p:spPr>
            <a:xfrm>
              <a:off x="597" y="632"/>
              <a:ext cx="0" cy="1545"/>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3" name="直接连接符 139301"/>
            <p:cNvSpPr/>
            <p:nvPr/>
          </p:nvSpPr>
          <p:spPr>
            <a:xfrm>
              <a:off x="1335" y="632"/>
              <a:ext cx="0" cy="1545"/>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4" name="直接连接符 139302"/>
            <p:cNvSpPr/>
            <p:nvPr/>
          </p:nvSpPr>
          <p:spPr>
            <a:xfrm>
              <a:off x="2515" y="632"/>
              <a:ext cx="0" cy="1545"/>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5" name="直接连接符 139303"/>
            <p:cNvSpPr/>
            <p:nvPr/>
          </p:nvSpPr>
          <p:spPr>
            <a:xfrm>
              <a:off x="3548" y="632"/>
              <a:ext cx="0" cy="1545"/>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6" name="直接连接符 139304"/>
            <p:cNvSpPr/>
            <p:nvPr/>
          </p:nvSpPr>
          <p:spPr>
            <a:xfrm>
              <a:off x="4581" y="632"/>
              <a:ext cx="0" cy="1545"/>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7" name="直接连接符 139305"/>
            <p:cNvSpPr/>
            <p:nvPr/>
          </p:nvSpPr>
          <p:spPr>
            <a:xfrm>
              <a:off x="597" y="1918"/>
              <a:ext cx="398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142378" name="矩形 139306"/>
            <p:cNvSpPr/>
            <p:nvPr/>
          </p:nvSpPr>
          <p:spPr>
            <a:xfrm>
              <a:off x="0" y="0"/>
              <a:ext cx="5184" cy="528"/>
            </a:xfrm>
            <a:prstGeom prst="rect">
              <a:avLst/>
            </a:prstGeom>
            <a:noFill/>
            <a:ln w="9525">
              <a:noFill/>
            </a:ln>
          </p:spPr>
          <p:txBody>
            <a:bodyPr anchor="t"/>
            <a:p>
              <a:pPr marL="742950" lvl="1" indent="-285750" algn="l" eaLnBrk="1" hangingPunct="1">
                <a:spcBef>
                  <a:spcPct val="20000"/>
                </a:spcBef>
                <a:buClr>
                  <a:schemeClr val="tx1"/>
                </a:buClr>
                <a:buFont typeface="Wingdings" panose="05000000000000000000" pitchFamily="2" charset="2"/>
                <a:buChar char="Ø"/>
              </a:pPr>
              <a:r>
                <a:rPr lang="en-US" altLang="x-none" sz="2800" dirty="0">
                  <a:solidFill>
                    <a:schemeClr val="accent2"/>
                  </a:solidFill>
                  <a:latin typeface="Arial" panose="020B0604020202020204" pitchFamily="34" charset="0"/>
                  <a:ea typeface="宋体" panose="02010600030101010101" pitchFamily="2" charset="-122"/>
                </a:rPr>
                <a:t>This update fails for customer c002 on the basis of the values of Figure 2.2</a:t>
              </a:r>
              <a:endParaRPr lang="en-US" altLang="x-none" sz="2800"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blinds(horizontal)">
                                      <p:cBhvr>
                                        <p:cTn id="7" dur="500"/>
                                        <p:tgtEl>
                                          <p:spTgt spid="1392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9"/>
                                        </p:tgtEl>
                                        <p:attrNameLst>
                                          <p:attrName>style.visibility</p:attrName>
                                        </p:attrNameLst>
                                      </p:cBhvr>
                                      <p:to>
                                        <p:strVal val="visible"/>
                                      </p:to>
                                    </p:set>
                                    <p:animEffect transition="in" filter="blinds(horizontal)">
                                      <p:cBhvr>
                                        <p:cTn id="12"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4029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43363" name="Rectangle 2"/>
          <p:cNvSpPr>
            <a:spLocks noGrp="1"/>
          </p:cNvSpPr>
          <p:nvPr>
            <p:ph type="title"/>
          </p:nvPr>
        </p:nvSpPr>
        <p:spPr/>
        <p:txBody>
          <a:bodyPr wrap="square" anchor="ctr"/>
          <a:p>
            <a:pPr eaLnBrk="1" hangingPunct="1"/>
            <a:r>
              <a:rPr lang="en-US" altLang="x-none" dirty="0"/>
              <a:t>5. </a:t>
            </a:r>
            <a:r>
              <a:rPr lang="zh-CN" altLang="en-US" dirty="0"/>
              <a:t>视图</a:t>
            </a:r>
            <a:endParaRPr lang="zh-CN" altLang="en-US" dirty="0"/>
          </a:p>
        </p:txBody>
      </p:sp>
      <p:sp>
        <p:nvSpPr>
          <p:cNvPr id="143364" name="Rectangle 3"/>
          <p:cNvSpPr>
            <a:spLocks noGrp="1"/>
          </p:cNvSpPr>
          <p:nvPr>
            <p:ph type="body"/>
          </p:nvPr>
        </p:nvSpPr>
        <p:spPr/>
        <p:txBody>
          <a:bodyPr wrap="square" anchor="t"/>
          <a:p>
            <a:pPr eaLnBrk="1" hangingPunct="1">
              <a:lnSpc>
                <a:spcPct val="130000"/>
              </a:lnSpc>
            </a:pPr>
            <a:r>
              <a:rPr lang="zh-CN" altLang="en-US" dirty="0">
                <a:solidFill>
                  <a:srgbClr val="FF0000"/>
                </a:solidFill>
              </a:rPr>
              <a:t>视图的优点</a:t>
            </a:r>
            <a:endParaRPr lang="zh-CN" altLang="en-US" dirty="0">
              <a:solidFill>
                <a:srgbClr val="FF0000"/>
              </a:solidFill>
            </a:endParaRPr>
          </a:p>
          <a:p>
            <a:pPr lvl="1" eaLnBrk="1" hangingPunct="1">
              <a:lnSpc>
                <a:spcPct val="130000"/>
              </a:lnSpc>
            </a:pPr>
            <a:r>
              <a:rPr lang="zh-CN" altLang="en-US" dirty="0"/>
              <a:t>提高了数据独立性</a:t>
            </a:r>
            <a:endParaRPr lang="zh-CN" altLang="en-US" dirty="0"/>
          </a:p>
          <a:p>
            <a:pPr lvl="1" eaLnBrk="1" hangingPunct="1">
              <a:lnSpc>
                <a:spcPct val="130000"/>
              </a:lnSpc>
            </a:pPr>
            <a:r>
              <a:rPr lang="zh-CN" altLang="en-US" dirty="0"/>
              <a:t>简化用户观点</a:t>
            </a:r>
            <a:endParaRPr lang="zh-CN" altLang="en-US" dirty="0"/>
          </a:p>
          <a:p>
            <a:pPr lvl="1" eaLnBrk="1" hangingPunct="1">
              <a:lnSpc>
                <a:spcPct val="130000"/>
              </a:lnSpc>
            </a:pPr>
            <a:r>
              <a:rPr lang="zh-CN" altLang="en-US" dirty="0"/>
              <a:t>提供自动的安全保护功能</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wrap="square" anchor="ctr"/>
          <a:p>
            <a:pPr eaLnBrk="1" hangingPunct="1"/>
            <a:r>
              <a:rPr lang="zh-CN" altLang="en-US"/>
              <a:t>日期时间数据类型</a:t>
            </a:r>
            <a:endParaRPr lang="zh-CN" altLang="en-US"/>
          </a:p>
        </p:txBody>
      </p:sp>
      <p:sp>
        <p:nvSpPr>
          <p:cNvPr id="19458" name="内容占位符 2"/>
          <p:cNvSpPr>
            <a:spLocks noGrp="1"/>
          </p:cNvSpPr>
          <p:nvPr>
            <p:ph idx="4294967295"/>
          </p:nvPr>
        </p:nvSpPr>
        <p:spPr/>
        <p:txBody>
          <a:bodyPr wrap="square" anchor="t"/>
          <a:p>
            <a:pPr eaLnBrk="1" hangingPunct="1"/>
            <a:r>
              <a:rPr lang="en-US" altLang="x-none" dirty="0"/>
              <a:t>DATE</a:t>
            </a:r>
            <a:r>
              <a:rPr lang="zh-CN" altLang="en-US" dirty="0"/>
              <a:t>是一个由三部分组成的值（年、月和日）。年份部分的范围是从</a:t>
            </a:r>
            <a:r>
              <a:rPr lang="en-US" altLang="x-none" dirty="0"/>
              <a:t>0001</a:t>
            </a:r>
            <a:r>
              <a:rPr lang="zh-CN" altLang="en-US" dirty="0"/>
              <a:t>到</a:t>
            </a:r>
            <a:r>
              <a:rPr lang="en-US" altLang="x-none" dirty="0"/>
              <a:t>9999</a:t>
            </a:r>
            <a:r>
              <a:rPr lang="zh-CN" altLang="en-US" dirty="0"/>
              <a:t>。月份部分的范围是从</a:t>
            </a:r>
            <a:r>
              <a:rPr lang="en-US" altLang="x-none" dirty="0"/>
              <a:t>1</a:t>
            </a:r>
            <a:r>
              <a:rPr lang="zh-CN" altLang="en-US" dirty="0"/>
              <a:t>到</a:t>
            </a:r>
            <a:r>
              <a:rPr lang="en-US" altLang="x-none" dirty="0"/>
              <a:t>12</a:t>
            </a:r>
            <a:r>
              <a:rPr lang="zh-CN" altLang="en-US" dirty="0"/>
              <a:t>。日部分的范围是从</a:t>
            </a:r>
            <a:r>
              <a:rPr lang="en-US" altLang="x-none" dirty="0"/>
              <a:t>1</a:t>
            </a:r>
            <a:r>
              <a:rPr lang="zh-CN" altLang="en-US" dirty="0"/>
              <a:t>到</a:t>
            </a:r>
            <a:r>
              <a:rPr lang="en-US" altLang="x-none" dirty="0"/>
              <a:t>n</a:t>
            </a:r>
            <a:r>
              <a:rPr lang="zh-CN" altLang="en-US" dirty="0"/>
              <a:t>，</a:t>
            </a:r>
            <a:r>
              <a:rPr lang="en-US" altLang="x-none" dirty="0"/>
              <a:t>n</a:t>
            </a:r>
            <a:r>
              <a:rPr lang="zh-CN" altLang="en-US" dirty="0"/>
              <a:t>的值取决于月份。</a:t>
            </a:r>
            <a:r>
              <a:rPr lang="en-US" altLang="x-none" dirty="0"/>
              <a:t>DATE</a:t>
            </a:r>
            <a:r>
              <a:rPr lang="zh-CN" altLang="en-US" dirty="0"/>
              <a:t>列长</a:t>
            </a:r>
            <a:r>
              <a:rPr lang="en-US" altLang="x-none" dirty="0"/>
              <a:t>10</a:t>
            </a:r>
            <a:r>
              <a:rPr lang="zh-CN" altLang="en-US" dirty="0"/>
              <a:t>个字节</a:t>
            </a:r>
            <a:endParaRPr lang="en-US" altLang="x-none" dirty="0"/>
          </a:p>
          <a:p>
            <a:pPr eaLnBrk="1" hangingPunct="1"/>
            <a:r>
              <a:rPr lang="en-US" altLang="x-none" dirty="0"/>
              <a:t>TIME</a:t>
            </a:r>
            <a:r>
              <a:rPr lang="zh-CN" altLang="en-US" dirty="0"/>
              <a:t>是一个由三部分组成的值（小时、分和秒）。小时部分的范围是从</a:t>
            </a:r>
            <a:r>
              <a:rPr lang="en-US" altLang="x-none" dirty="0"/>
              <a:t>0</a:t>
            </a:r>
            <a:r>
              <a:rPr lang="zh-CN" altLang="en-US" dirty="0"/>
              <a:t>到</a:t>
            </a:r>
            <a:r>
              <a:rPr lang="en-US" altLang="x-none" dirty="0"/>
              <a:t>24</a:t>
            </a:r>
            <a:r>
              <a:rPr lang="zh-CN" altLang="en-US" dirty="0"/>
              <a:t>。分和秒部分的范围都是从</a:t>
            </a:r>
            <a:r>
              <a:rPr lang="en-US" altLang="x-none" dirty="0"/>
              <a:t>0</a:t>
            </a:r>
            <a:r>
              <a:rPr lang="zh-CN" altLang="en-US" dirty="0"/>
              <a:t>到</a:t>
            </a:r>
            <a:r>
              <a:rPr lang="en-US" altLang="x-none" dirty="0"/>
              <a:t>59</a:t>
            </a:r>
            <a:r>
              <a:rPr lang="zh-CN" altLang="en-US" dirty="0"/>
              <a:t>。如果小时为</a:t>
            </a:r>
            <a:r>
              <a:rPr lang="en-US" altLang="x-none" dirty="0"/>
              <a:t>24</a:t>
            </a:r>
            <a:r>
              <a:rPr lang="zh-CN" altLang="en-US" dirty="0"/>
              <a:t>，分和秒的值都是</a:t>
            </a:r>
            <a:r>
              <a:rPr lang="en-US" altLang="x-none" dirty="0"/>
              <a:t>0</a:t>
            </a:r>
            <a:r>
              <a:rPr lang="zh-CN" altLang="en-US" dirty="0"/>
              <a:t>。</a:t>
            </a:r>
            <a:r>
              <a:rPr lang="en-US" altLang="x-none" dirty="0"/>
              <a:t>TIME</a:t>
            </a:r>
            <a:r>
              <a:rPr lang="zh-CN" altLang="en-US" dirty="0"/>
              <a:t>列长</a:t>
            </a:r>
            <a:r>
              <a:rPr lang="en-US" altLang="x-none" dirty="0"/>
              <a:t>8</a:t>
            </a:r>
            <a:r>
              <a:rPr lang="zh-CN" altLang="en-US" dirty="0"/>
              <a:t>个字节</a:t>
            </a:r>
            <a:endParaRPr lang="en-US" altLang="x-none" dirty="0"/>
          </a:p>
          <a:p>
            <a:pPr eaLnBrk="1" hangingPunct="1"/>
            <a:r>
              <a:rPr lang="en-US" altLang="x-none" dirty="0"/>
              <a:t>TIMESTAMP</a:t>
            </a:r>
            <a:r>
              <a:rPr lang="zh-CN" altLang="en-US" dirty="0"/>
              <a:t>是一个由七部分组成的值（年、月、日、小时、分钟、秒和微秒）。微秒部分的范围是从</a:t>
            </a:r>
            <a:r>
              <a:rPr lang="en-US" altLang="x-none" dirty="0"/>
              <a:t>000000</a:t>
            </a:r>
            <a:r>
              <a:rPr lang="zh-CN" altLang="en-US" dirty="0"/>
              <a:t>到</a:t>
            </a:r>
            <a:r>
              <a:rPr lang="en-US" altLang="x-none" dirty="0"/>
              <a:t>999999</a:t>
            </a:r>
            <a:r>
              <a:rPr lang="zh-CN" altLang="en-US" dirty="0"/>
              <a:t>。</a:t>
            </a:r>
            <a:r>
              <a:rPr lang="en-US" altLang="x-none" dirty="0"/>
              <a:t>TIMESTAMP</a:t>
            </a:r>
            <a:r>
              <a:rPr lang="zh-CN" altLang="en-US" dirty="0"/>
              <a:t>列的长度是</a:t>
            </a:r>
            <a:r>
              <a:rPr lang="en-US" altLang="x-none" dirty="0"/>
              <a:t>26</a:t>
            </a:r>
            <a:r>
              <a:rPr lang="zh-CN" altLang="en-US" dirty="0"/>
              <a:t>字节</a:t>
            </a:r>
            <a:endParaRPr lang="zh-CN" altLang="en-US" dirty="0"/>
          </a:p>
        </p:txBody>
      </p:sp>
      <p:sp>
        <p:nvSpPr>
          <p:cNvPr id="1945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843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wrap="square" anchor="ctr"/>
          <a:p>
            <a:pPr eaLnBrk="1" hangingPunct="1"/>
            <a:r>
              <a:rPr lang="zh-CN" altLang="en-US"/>
              <a:t>日期时间类型的值的字符串表示</a:t>
            </a:r>
            <a:endParaRPr lang="zh-CN" altLang="en-US"/>
          </a:p>
        </p:txBody>
      </p:sp>
      <p:sp>
        <p:nvSpPr>
          <p:cNvPr id="20482" name="内容占位符 2"/>
          <p:cNvSpPr>
            <a:spLocks noGrp="1"/>
          </p:cNvSpPr>
          <p:nvPr>
            <p:ph idx="4294967295"/>
          </p:nvPr>
        </p:nvSpPr>
        <p:spPr/>
        <p:txBody>
          <a:bodyPr wrap="square" anchor="t"/>
          <a:p>
            <a:pPr eaLnBrk="1" hangingPunct="1"/>
            <a:r>
              <a:rPr lang="zh-CN" altLang="en-US" dirty="0"/>
              <a:t>日期、时间和时间戳也可以用字符串来表示，</a:t>
            </a:r>
            <a:r>
              <a:rPr lang="en-US" altLang="x-none" dirty="0"/>
              <a:t>CHAR</a:t>
            </a:r>
            <a:r>
              <a:rPr lang="zh-CN" altLang="en-US" dirty="0"/>
              <a:t>标量函数可用来创建日期时间类型的值的字符串表示</a:t>
            </a:r>
            <a:endParaRPr lang="en-US" altLang="x-none" dirty="0"/>
          </a:p>
          <a:p>
            <a:pPr eaLnBrk="1" hangingPunct="1"/>
            <a:r>
              <a:rPr lang="zh-CN" altLang="en-US" dirty="0"/>
              <a:t>日期值的字符串表示是一个以数字开始，长度不少于</a:t>
            </a:r>
            <a:r>
              <a:rPr lang="en-US" altLang="x-none" dirty="0"/>
              <a:t>8</a:t>
            </a:r>
            <a:r>
              <a:rPr lang="zh-CN" altLang="en-US" dirty="0"/>
              <a:t>个字符的字符串。日期值的月份和日部分中前面的零可以略去</a:t>
            </a:r>
            <a:endParaRPr lang="en-US" altLang="x-none" dirty="0"/>
          </a:p>
          <a:p>
            <a:pPr eaLnBrk="1" hangingPunct="1"/>
            <a:r>
              <a:rPr lang="zh-CN" altLang="en-US" dirty="0"/>
              <a:t>时间值的字符串表示是以数字开头，长度不少于</a:t>
            </a:r>
            <a:r>
              <a:rPr lang="en-US" altLang="x-none" dirty="0"/>
              <a:t>4</a:t>
            </a:r>
            <a:r>
              <a:rPr lang="zh-CN" altLang="en-US" dirty="0"/>
              <a:t>个字符的字符串。时间值的小时部分前面的零可以省略，秒部分可以完全省略</a:t>
            </a:r>
            <a:endParaRPr lang="en-US" altLang="x-none" dirty="0"/>
          </a:p>
          <a:p>
            <a:pPr eaLnBrk="1" hangingPunct="1"/>
            <a:r>
              <a:rPr lang="zh-CN" altLang="en-US" dirty="0"/>
              <a:t>时间戳值的字符串表示是以数字开头，长度不少于</a:t>
            </a:r>
            <a:r>
              <a:rPr lang="en-US" altLang="x-none" dirty="0"/>
              <a:t>16</a:t>
            </a:r>
            <a:r>
              <a:rPr lang="zh-CN" altLang="en-US" dirty="0"/>
              <a:t>个字符的字符串。完整的时间戳字符串表示形式为</a:t>
            </a:r>
            <a:r>
              <a:rPr lang="en-US" altLang="x-none" dirty="0"/>
              <a:t>yyyy-mm-dd-hh.mm.ss.nnnnnn</a:t>
            </a:r>
            <a:r>
              <a:rPr lang="zh-CN" altLang="en-US" dirty="0"/>
              <a:t>。时间戳的月、日或小时等几部分前面的零可省略，微秒可截断或完全省略</a:t>
            </a:r>
            <a:endParaRPr lang="zh-CN" altLang="en-US" dirty="0"/>
          </a:p>
        </p:txBody>
      </p:sp>
      <p:sp>
        <p:nvSpPr>
          <p:cNvPr id="2048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946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048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1507"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1508" name="Rectangle 3"/>
          <p:cNvSpPr>
            <a:spLocks noGrp="1"/>
          </p:cNvSpPr>
          <p:nvPr>
            <p:ph type="body"/>
          </p:nvPr>
        </p:nvSpPr>
        <p:spPr/>
        <p:txBody>
          <a:bodyPr wrap="square" anchor="t"/>
          <a:p>
            <a:pPr eaLnBrk="1" hangingPunct="1"/>
            <a:r>
              <a:rPr lang="zh-CN" altLang="en-US" dirty="0"/>
              <a:t>基表的创建命令</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marL="914400" lvl="1" indent="-457200" eaLnBrk="1" hangingPunct="1"/>
            <a:r>
              <a:rPr lang="zh-CN" altLang="en-US" dirty="0"/>
              <a:t>命令的格式定义符号</a:t>
            </a:r>
            <a:endParaRPr lang="zh-CN" altLang="en-US" dirty="0"/>
          </a:p>
          <a:p>
            <a:pPr lvl="3" eaLnBrk="1" hangingPunct="1">
              <a:buClr>
                <a:srgbClr val="CC6600"/>
              </a:buClr>
            </a:pPr>
            <a:r>
              <a:rPr lang="en-US" altLang="x-none" dirty="0">
                <a:solidFill>
                  <a:srgbClr val="FF0066"/>
                </a:solidFill>
              </a:rPr>
              <a:t>  [</a:t>
            </a:r>
            <a:r>
              <a:rPr lang="en-US" altLang="x-none" dirty="0"/>
              <a:t> ... </a:t>
            </a:r>
            <a:r>
              <a:rPr lang="en-US" altLang="x-none" dirty="0">
                <a:solidFill>
                  <a:srgbClr val="FF0066"/>
                </a:solidFill>
              </a:rPr>
              <a:t>]    /* 0</a:t>
            </a:r>
            <a:r>
              <a:rPr lang="zh-CN" altLang="en-US" dirty="0">
                <a:solidFill>
                  <a:srgbClr val="FF0066"/>
                </a:solidFill>
              </a:rPr>
              <a:t>或</a:t>
            </a:r>
            <a:r>
              <a:rPr lang="en-US" altLang="x-none" dirty="0">
                <a:solidFill>
                  <a:srgbClr val="FF0066"/>
                </a:solidFill>
              </a:rPr>
              <a:t>1</a:t>
            </a:r>
            <a:r>
              <a:rPr lang="zh-CN" altLang="en-US" dirty="0">
                <a:solidFill>
                  <a:srgbClr val="FF0066"/>
                </a:solidFill>
              </a:rPr>
              <a:t>个 </a:t>
            </a:r>
            <a:r>
              <a:rPr lang="en-US" altLang="x-none" dirty="0">
                <a:solidFill>
                  <a:srgbClr val="FF0066"/>
                </a:solidFill>
              </a:rPr>
              <a:t>*/</a:t>
            </a:r>
            <a:endParaRPr lang="en-US" altLang="x-none" dirty="0">
              <a:solidFill>
                <a:srgbClr val="FF0066"/>
              </a:solidFill>
            </a:endParaRPr>
          </a:p>
          <a:p>
            <a:pPr lvl="3" eaLnBrk="1" hangingPunct="1">
              <a:buClr>
                <a:srgbClr val="CC6600"/>
              </a:buClr>
            </a:pPr>
            <a:r>
              <a:rPr lang="en-US" altLang="x-none" dirty="0">
                <a:solidFill>
                  <a:srgbClr val="FF0066"/>
                </a:solidFill>
              </a:rPr>
              <a:t>  {</a:t>
            </a:r>
            <a:r>
              <a:rPr lang="en-US" altLang="x-none" dirty="0"/>
              <a:t> ... </a:t>
            </a:r>
            <a:r>
              <a:rPr lang="en-US" altLang="x-none" dirty="0">
                <a:solidFill>
                  <a:srgbClr val="FF0066"/>
                </a:solidFill>
              </a:rPr>
              <a:t>}    /* 0</a:t>
            </a:r>
            <a:r>
              <a:rPr lang="zh-CN" altLang="en-US" dirty="0">
                <a:solidFill>
                  <a:srgbClr val="FF0066"/>
                </a:solidFill>
              </a:rPr>
              <a:t>到若干个</a:t>
            </a:r>
            <a:r>
              <a:rPr lang="en-US" altLang="x-none" dirty="0">
                <a:solidFill>
                  <a:srgbClr val="FF0066"/>
                </a:solidFill>
              </a:rPr>
              <a:t> */</a:t>
            </a:r>
            <a:endParaRPr lang="en-US" altLang="x-none" dirty="0">
              <a:solidFill>
                <a:srgbClr val="FF0066"/>
              </a:solidFill>
            </a:endParaRPr>
          </a:p>
          <a:p>
            <a:pPr marL="1828800" lvl="3" indent="-457200" eaLnBrk="1" hangingPunct="1">
              <a:buClr>
                <a:srgbClr val="CC6600"/>
              </a:buClr>
            </a:pPr>
            <a:r>
              <a:rPr lang="en-US" altLang="x-none" dirty="0">
                <a:solidFill>
                  <a:schemeClr val="accent2"/>
                </a:solidFill>
              </a:rPr>
              <a:t>CREATE  TABLE</a:t>
            </a:r>
            <a:endParaRPr lang="en-US" altLang="x-none" dirty="0">
              <a:solidFill>
                <a:schemeClr val="accent2"/>
              </a:solidFill>
            </a:endParaRPr>
          </a:p>
          <a:p>
            <a:pPr marL="1828800" lvl="3" indent="-457200" eaLnBrk="1" hangingPunct="1">
              <a:buClr>
                <a:srgbClr val="CC6600"/>
              </a:buClr>
            </a:pPr>
            <a:r>
              <a:rPr lang="en-US" altLang="x-none" dirty="0">
                <a:solidFill>
                  <a:schemeClr val="accent2"/>
                </a:solidFill>
              </a:rPr>
              <a:t>NOT  NULL</a:t>
            </a:r>
            <a:endParaRPr lang="en-US" altLang="x-none" dirty="0"/>
          </a:p>
        </p:txBody>
      </p:sp>
      <p:sp>
        <p:nvSpPr>
          <p:cNvPr id="21509" name="Text Box 4"/>
          <p:cNvSpPr txBox="1"/>
          <p:nvPr/>
        </p:nvSpPr>
        <p:spPr>
          <a:xfrm>
            <a:off x="1371600" y="1627188"/>
            <a:ext cx="6400800" cy="1976437"/>
          </a:xfrm>
          <a:prstGeom prst="rect">
            <a:avLst/>
          </a:prstGeom>
          <a:solidFill>
            <a:srgbClr val="CCFFCC"/>
          </a:solidFill>
          <a:ln w="9525">
            <a:noFill/>
          </a:ln>
        </p:spPr>
        <p:txBody>
          <a:bodyPr anchor="t">
            <a:spAutoFit/>
          </a:bodyPr>
          <a:p>
            <a:pPr>
              <a:lnSpc>
                <a:spcPct val="90000"/>
              </a:lnSpc>
              <a:spcBef>
                <a:spcPct val="50000"/>
              </a:spcBef>
            </a:pPr>
            <a:r>
              <a:rPr lang="en-US" altLang="x-none" dirty="0">
                <a:solidFill>
                  <a:schemeClr val="accent2"/>
                </a:solidFill>
                <a:latin typeface="Arial" panose="020B0604020202020204" pitchFamily="34" charset="0"/>
                <a:ea typeface="宋体" panose="02010600030101010101" pitchFamily="2" charset="-122"/>
              </a:rPr>
              <a:t>CREATE  TABLE </a:t>
            </a:r>
            <a:r>
              <a:rPr lang="en-US" altLang="x-none" dirty="0">
                <a:latin typeface="Arial" panose="020B0604020202020204" pitchFamily="34" charset="0"/>
                <a:ea typeface="宋体" panose="02010600030101010101" pitchFamily="2" charset="-122"/>
              </a:rPr>
              <a:t> tablename (</a:t>
            </a:r>
            <a:endParaRPr lang="en-US" altLang="x-none" dirty="0">
              <a:latin typeface="Arial" panose="020B0604020202020204" pitchFamily="34" charset="0"/>
              <a:ea typeface="宋体" panose="02010600030101010101" pitchFamily="2" charset="-122"/>
            </a:endParaRPr>
          </a:p>
          <a:p>
            <a:pPr lvl="1" indent="0" algn="l" eaLnBrk="1" hangingPunct="1">
              <a:lnSpc>
                <a:spcPct val="90000"/>
              </a:lnSpc>
              <a:spcBef>
                <a:spcPct val="50000"/>
              </a:spcBef>
            </a:pPr>
            <a:r>
              <a:rPr lang="en-US" altLang="x-none" dirty="0">
                <a:latin typeface="Arial" panose="020B0604020202020204" pitchFamily="34" charset="0"/>
                <a:ea typeface="宋体" panose="02010600030101010101" pitchFamily="2" charset="-122"/>
              </a:rPr>
              <a:t>colname  datatype  </a:t>
            </a:r>
            <a:r>
              <a:rPr lang="en-US" altLang="x-none" dirty="0">
                <a:solidFill>
                  <a:srgbClr val="FF0066"/>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NOT NULL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lvl="1" indent="0" algn="l" eaLnBrk="1" hangingPunct="1">
              <a:lnSpc>
                <a:spcPct val="90000"/>
              </a:lnSpc>
              <a:spcBef>
                <a:spcPct val="50000"/>
              </a:spcBef>
            </a:pPr>
            <a:r>
              <a:rPr lang="en-US" altLang="x-none" dirty="0">
                <a:solidFill>
                  <a:srgbClr val="FF0066"/>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colname  datatype  </a:t>
            </a:r>
            <a:r>
              <a:rPr lang="en-US" altLang="x-none" dirty="0">
                <a:solidFill>
                  <a:srgbClr val="FF0066"/>
                </a:solidFill>
                <a:latin typeface="Arial" panose="020B0604020202020204" pitchFamily="34" charset="0"/>
                <a:ea typeface="宋体" panose="02010600030101010101" pitchFamily="2" charset="-122"/>
              </a:rPr>
              <a:t>[</a:t>
            </a:r>
            <a:r>
              <a:rPr lang="en-US" altLang="x-none" dirty="0">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NOT NULL</a:t>
            </a:r>
            <a:r>
              <a:rPr lang="en-US" altLang="x-none" dirty="0">
                <a:solidFill>
                  <a:srgbClr val="FF0066"/>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a:lnSpc>
                <a:spcPct val="90000"/>
              </a:lnSpc>
              <a:spcBef>
                <a:spcPct val="50000"/>
              </a:spcBef>
            </a:pP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0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 name="Rectangle 2"/>
          <p:cNvSpPr>
            <a:spLocks noGrp="1"/>
          </p:cNvSpPr>
          <p:nvPr>
            <p:ph type="title"/>
          </p:nvPr>
        </p:nvSpPr>
        <p:spPr/>
        <p:txBody>
          <a:bodyPr wrap="square" anchor="ctr"/>
          <a:p>
            <a:pPr eaLnBrk="1" hangingPunct="1"/>
            <a:r>
              <a:rPr lang="en-US" altLang="x-none" dirty="0"/>
              <a:t> </a:t>
            </a:r>
            <a:r>
              <a:rPr lang="zh-CN" altLang="en-US" dirty="0"/>
              <a:t>关系数据库语言</a:t>
            </a:r>
            <a:r>
              <a:rPr lang="en-US" altLang="x-none" dirty="0"/>
              <a:t>SQL’92</a:t>
            </a:r>
            <a:endParaRPr lang="en-US" altLang="x-none" dirty="0"/>
          </a:p>
        </p:txBody>
      </p:sp>
      <p:sp>
        <p:nvSpPr>
          <p:cNvPr id="4100" name="Rectangle 3"/>
          <p:cNvSpPr>
            <a:spLocks noGrp="1"/>
          </p:cNvSpPr>
          <p:nvPr>
            <p:ph type="body"/>
          </p:nvPr>
        </p:nvSpPr>
        <p:spPr>
          <a:xfrm>
            <a:off x="685800" y="1143000"/>
            <a:ext cx="7772400" cy="4114800"/>
          </a:xfrm>
        </p:spPr>
        <p:txBody>
          <a:bodyPr wrap="square" anchor="t"/>
          <a:p>
            <a:pPr lvl="2" eaLnBrk="1" hangingPunct="1">
              <a:lnSpc>
                <a:spcPct val="130000"/>
              </a:lnSpc>
              <a:buNone/>
            </a:pPr>
            <a:r>
              <a:rPr lang="en-US" altLang="x-none" sz="2800" u="sng" dirty="0">
                <a:solidFill>
                  <a:srgbClr val="FF0000"/>
                </a:solidFill>
              </a:rPr>
              <a:t>1. SQL</a:t>
            </a:r>
            <a:r>
              <a:rPr lang="zh-CN" altLang="en-US" sz="2800" u="sng" dirty="0">
                <a:solidFill>
                  <a:srgbClr val="FF0000"/>
                </a:solidFill>
              </a:rPr>
              <a:t>概貌</a:t>
            </a:r>
            <a:endParaRPr lang="zh-CN" altLang="en-US" sz="2800" u="sng" dirty="0">
              <a:solidFill>
                <a:srgbClr val="FF0000"/>
              </a:solidFill>
            </a:endParaRPr>
          </a:p>
          <a:p>
            <a:pPr lvl="2" eaLnBrk="1" hangingPunct="1">
              <a:lnSpc>
                <a:spcPct val="130000"/>
              </a:lnSpc>
              <a:buNone/>
            </a:pPr>
            <a:r>
              <a:rPr lang="en-US" altLang="x-none" sz="2800" dirty="0"/>
              <a:t>2. SQL</a:t>
            </a:r>
            <a:r>
              <a:rPr lang="zh-CN" altLang="en-US" sz="2800" dirty="0"/>
              <a:t>数据定义功能</a:t>
            </a:r>
            <a:endParaRPr lang="zh-CN" altLang="en-US" sz="2800" dirty="0"/>
          </a:p>
          <a:p>
            <a:pPr lvl="2" eaLnBrk="1" hangingPunct="1">
              <a:lnSpc>
                <a:spcPct val="130000"/>
              </a:lnSpc>
              <a:buNone/>
            </a:pPr>
            <a:r>
              <a:rPr lang="en-US" altLang="x-none" sz="2800" dirty="0"/>
              <a:t>3. SQL</a:t>
            </a:r>
            <a:r>
              <a:rPr lang="zh-CN" altLang="en-US" sz="2800" dirty="0"/>
              <a:t>数据操纵功能</a:t>
            </a:r>
            <a:endParaRPr lang="zh-CN" altLang="en-US" sz="2800" dirty="0"/>
          </a:p>
          <a:p>
            <a:pPr lvl="2" eaLnBrk="1" hangingPunct="1">
              <a:lnSpc>
                <a:spcPct val="130000"/>
              </a:lnSpc>
              <a:buNone/>
            </a:pPr>
            <a:r>
              <a:rPr lang="en-US" altLang="x-none" sz="2800" dirty="0"/>
              <a:t>4. SQL</a:t>
            </a:r>
            <a:r>
              <a:rPr lang="zh-CN" altLang="en-US" sz="2800" dirty="0"/>
              <a:t>的更新功能</a:t>
            </a:r>
            <a:endParaRPr lang="zh-CN" altLang="en-US" sz="2800" dirty="0"/>
          </a:p>
          <a:p>
            <a:pPr lvl="2" eaLnBrk="1" hangingPunct="1">
              <a:lnSpc>
                <a:spcPct val="130000"/>
              </a:lnSpc>
              <a:buNone/>
            </a:pPr>
            <a:r>
              <a:rPr lang="en-US" altLang="x-none" sz="2800" dirty="0"/>
              <a:t>5. </a:t>
            </a:r>
            <a:r>
              <a:rPr lang="zh-CN" altLang="en-US" sz="2800" dirty="0"/>
              <a:t>视图</a:t>
            </a:r>
            <a:endParaRPr lang="zh-CN" altLang="en-US" sz="2800" dirty="0"/>
          </a:p>
          <a:p>
            <a:pPr lvl="2" eaLnBrk="1" hangingPunct="1">
              <a:lnSpc>
                <a:spcPct val="130000"/>
              </a:lnSpc>
              <a:buNone/>
            </a:pPr>
            <a:r>
              <a:rPr lang="en-US" altLang="x-none" sz="2800" dirty="0"/>
              <a:t>6. DB2 SQL</a:t>
            </a:r>
            <a:endParaRPr lang="en-US" altLang="x-none"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150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2531"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2532" name="Rectangle 3"/>
          <p:cNvSpPr>
            <a:spLocks noGrp="1"/>
          </p:cNvSpPr>
          <p:nvPr>
            <p:ph type="body"/>
          </p:nvPr>
        </p:nvSpPr>
        <p:spPr/>
        <p:txBody>
          <a:bodyPr wrap="square" anchor="t"/>
          <a:p>
            <a:pPr eaLnBrk="1" hangingPunct="1">
              <a:buNone/>
            </a:pPr>
            <a:r>
              <a:rPr lang="en-US" altLang="x-none" dirty="0"/>
              <a:t>【</a:t>
            </a:r>
            <a:r>
              <a:rPr lang="zh-CN" altLang="en-US" dirty="0"/>
              <a:t>例</a:t>
            </a:r>
            <a:r>
              <a:rPr lang="en-US" altLang="x-none" dirty="0"/>
              <a:t>】</a:t>
            </a:r>
            <a:r>
              <a:rPr lang="zh-CN" altLang="en-US" dirty="0"/>
              <a:t>创建‘学生’基表</a:t>
            </a:r>
            <a:r>
              <a:rPr lang="en-US" altLang="x-none" dirty="0"/>
              <a:t>S</a:t>
            </a:r>
            <a:endParaRPr lang="en-US" altLang="x-none" dirty="0"/>
          </a:p>
          <a:p>
            <a:pPr eaLnBrk="1" hangingPunct="1">
              <a:buNone/>
            </a:pPr>
            <a:endParaRPr lang="en-US" altLang="x-none" sz="1000" dirty="0"/>
          </a:p>
          <a:p>
            <a:pPr lvl="2" eaLnBrk="1" hangingPunct="1">
              <a:buNone/>
            </a:pPr>
            <a:r>
              <a:rPr lang="en-US" altLang="x-none" dirty="0"/>
              <a:t>CREATE  TABLE  S (</a:t>
            </a:r>
            <a:endParaRPr lang="en-US" altLang="x-none" dirty="0"/>
          </a:p>
          <a:p>
            <a:pPr lvl="3" eaLnBrk="1" hangingPunct="1">
              <a:buNone/>
            </a:pPr>
            <a:r>
              <a:rPr lang="en-US" altLang="x-none" dirty="0"/>
              <a:t>sno  CHAR(5)  NOT  NULL,</a:t>
            </a:r>
            <a:endParaRPr lang="en-US" altLang="x-none" dirty="0"/>
          </a:p>
          <a:p>
            <a:pPr lvl="3" eaLnBrk="1" hangingPunct="1">
              <a:buNone/>
            </a:pPr>
            <a:r>
              <a:rPr lang="en-US" altLang="x-none" dirty="0"/>
              <a:t>sn  CHAR(20),</a:t>
            </a:r>
            <a:endParaRPr lang="en-US" altLang="x-none" dirty="0"/>
          </a:p>
          <a:p>
            <a:pPr lvl="3" eaLnBrk="1" hangingPunct="1">
              <a:buNone/>
            </a:pPr>
            <a:r>
              <a:rPr lang="en-US" altLang="x-none" dirty="0"/>
              <a:t>sd  CHAR(2),</a:t>
            </a:r>
            <a:endParaRPr lang="en-US" altLang="x-none" dirty="0"/>
          </a:p>
          <a:p>
            <a:pPr lvl="3" eaLnBrk="1" hangingPunct="1">
              <a:buNone/>
            </a:pPr>
            <a:r>
              <a:rPr lang="en-US" altLang="x-none" dirty="0"/>
              <a:t>sa  SMALLINT</a:t>
            </a:r>
            <a:endParaRPr lang="en-US" altLang="x-none" dirty="0"/>
          </a:p>
          <a:p>
            <a:pPr lvl="2" eaLnBrk="1" hangingPunct="1">
              <a:buNone/>
            </a:pPr>
            <a:r>
              <a:rPr lang="en-US" altLang="x-none" dirty="0"/>
              <a:t>);</a:t>
            </a:r>
            <a:endParaRPr lang="en-US" altLang="x-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355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4579"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4580" name="Rectangle 3"/>
          <p:cNvSpPr>
            <a:spLocks noGrp="1"/>
          </p:cNvSpPr>
          <p:nvPr>
            <p:ph type="body"/>
          </p:nvPr>
        </p:nvSpPr>
        <p:spPr/>
        <p:txBody>
          <a:bodyPr wrap="square" anchor="t"/>
          <a:p>
            <a:pPr eaLnBrk="1" hangingPunct="1">
              <a:buNone/>
            </a:pPr>
            <a:r>
              <a:rPr lang="en-US" altLang="x-none" dirty="0"/>
              <a:t>【</a:t>
            </a:r>
            <a:r>
              <a:rPr lang="zh-CN" altLang="en-US" dirty="0"/>
              <a:t>例</a:t>
            </a:r>
            <a:r>
              <a:rPr lang="en-US" altLang="x-none" dirty="0"/>
              <a:t>】</a:t>
            </a:r>
            <a:r>
              <a:rPr lang="zh-CN" altLang="en-US" dirty="0"/>
              <a:t>创建‘课程’基表</a:t>
            </a:r>
            <a:r>
              <a:rPr lang="en-US" altLang="x-none" dirty="0"/>
              <a:t>C</a:t>
            </a:r>
            <a:endParaRPr lang="en-US" altLang="x-none" dirty="0"/>
          </a:p>
          <a:p>
            <a:pPr eaLnBrk="1" hangingPunct="1">
              <a:buNone/>
            </a:pPr>
            <a:endParaRPr lang="en-US" altLang="x-none" sz="1000" dirty="0"/>
          </a:p>
          <a:p>
            <a:pPr lvl="2" eaLnBrk="1" hangingPunct="1">
              <a:buNone/>
            </a:pPr>
            <a:r>
              <a:rPr lang="en-US" altLang="x-none" dirty="0"/>
              <a:t>CREATE  TABLE  C (</a:t>
            </a:r>
            <a:endParaRPr lang="en-US" altLang="x-none" dirty="0"/>
          </a:p>
          <a:p>
            <a:pPr lvl="3" eaLnBrk="1" hangingPunct="1">
              <a:buNone/>
            </a:pPr>
            <a:r>
              <a:rPr lang="en-US" altLang="x-none" dirty="0"/>
              <a:t>cno  CHAR(4)  NOT  NULL,</a:t>
            </a:r>
            <a:endParaRPr lang="en-US" altLang="x-none" dirty="0"/>
          </a:p>
          <a:p>
            <a:pPr lvl="3" eaLnBrk="1" hangingPunct="1">
              <a:buNone/>
            </a:pPr>
            <a:r>
              <a:rPr lang="en-US" altLang="x-none" dirty="0"/>
              <a:t>cn  CHAR(30),</a:t>
            </a:r>
            <a:endParaRPr lang="en-US" altLang="x-none" dirty="0"/>
          </a:p>
          <a:p>
            <a:pPr lvl="3" eaLnBrk="1" hangingPunct="1">
              <a:buNone/>
            </a:pPr>
            <a:r>
              <a:rPr lang="en-US" altLang="x-none" dirty="0"/>
              <a:t>pcno  CHAR(4)</a:t>
            </a:r>
            <a:endParaRPr lang="en-US" altLang="x-none" dirty="0"/>
          </a:p>
          <a:p>
            <a:pPr lvl="2" eaLnBrk="1" hangingPunct="1">
              <a:buNone/>
            </a:pPr>
            <a:r>
              <a:rPr lang="en-US" altLang="x-none" dirty="0"/>
              <a:t>);</a:t>
            </a:r>
            <a:endParaRPr lang="en-US" altLang="x-non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457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5603"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5604" name="Rectangle 3"/>
          <p:cNvSpPr>
            <a:spLocks noGrp="1"/>
          </p:cNvSpPr>
          <p:nvPr>
            <p:ph type="body"/>
          </p:nvPr>
        </p:nvSpPr>
        <p:spPr/>
        <p:txBody>
          <a:bodyPr wrap="square" anchor="t"/>
          <a:p>
            <a:pPr eaLnBrk="1" hangingPunct="1">
              <a:buNone/>
            </a:pPr>
            <a:r>
              <a:rPr lang="en-US" altLang="x-none" dirty="0"/>
              <a:t>【</a:t>
            </a:r>
            <a:r>
              <a:rPr lang="zh-CN" altLang="en-US" dirty="0"/>
              <a:t>例</a:t>
            </a:r>
            <a:r>
              <a:rPr lang="en-US" altLang="x-none" dirty="0"/>
              <a:t>】</a:t>
            </a:r>
            <a:r>
              <a:rPr lang="zh-CN" altLang="en-US" dirty="0"/>
              <a:t>创建‘选课’基表</a:t>
            </a:r>
            <a:r>
              <a:rPr lang="en-US" altLang="x-none" dirty="0"/>
              <a:t>SC</a:t>
            </a:r>
            <a:endParaRPr lang="en-US" altLang="x-none" dirty="0"/>
          </a:p>
          <a:p>
            <a:pPr eaLnBrk="1" hangingPunct="1">
              <a:buNone/>
            </a:pPr>
            <a:endParaRPr lang="en-US" altLang="x-none" sz="1000" dirty="0"/>
          </a:p>
          <a:p>
            <a:pPr lvl="2" eaLnBrk="1" hangingPunct="1">
              <a:buNone/>
            </a:pPr>
            <a:r>
              <a:rPr lang="en-US" altLang="x-none" dirty="0"/>
              <a:t>CREATE  TABLE  SC (</a:t>
            </a:r>
            <a:endParaRPr lang="en-US" altLang="x-none" dirty="0"/>
          </a:p>
          <a:p>
            <a:pPr lvl="3" eaLnBrk="1" hangingPunct="1">
              <a:buNone/>
            </a:pPr>
            <a:r>
              <a:rPr lang="en-US" altLang="x-none" dirty="0"/>
              <a:t>sno  CHAR(5)  NOT  NULL,</a:t>
            </a:r>
            <a:endParaRPr lang="en-US" altLang="x-none" dirty="0"/>
          </a:p>
          <a:p>
            <a:pPr lvl="3" eaLnBrk="1" hangingPunct="1">
              <a:buNone/>
            </a:pPr>
            <a:r>
              <a:rPr lang="en-US" altLang="x-none" dirty="0"/>
              <a:t>cno  CHAR(4)  NOT  NULL,</a:t>
            </a:r>
            <a:endParaRPr lang="en-US" altLang="x-none" dirty="0"/>
          </a:p>
          <a:p>
            <a:pPr lvl="3" eaLnBrk="1" hangingPunct="1">
              <a:buNone/>
            </a:pPr>
            <a:r>
              <a:rPr lang="en-US" altLang="x-none" dirty="0"/>
              <a:t>g  CHAR(1)</a:t>
            </a:r>
            <a:endParaRPr lang="en-US" altLang="x-none" dirty="0"/>
          </a:p>
          <a:p>
            <a:pPr lvl="2" eaLnBrk="1" hangingPunct="1">
              <a:buNone/>
            </a:pPr>
            <a:r>
              <a:rPr lang="en-US" altLang="x-none" dirty="0"/>
              <a:t>);</a:t>
            </a:r>
            <a:endParaRPr lang="en-US" altLang="x-non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560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6627"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6628" name="Rectangle 3"/>
          <p:cNvSpPr>
            <a:spLocks noGrp="1"/>
          </p:cNvSpPr>
          <p:nvPr>
            <p:ph type="body"/>
          </p:nvPr>
        </p:nvSpPr>
        <p:spPr/>
        <p:txBody>
          <a:bodyPr wrap="square" anchor="t"/>
          <a:p>
            <a:pPr eaLnBrk="1" hangingPunct="1"/>
            <a:r>
              <a:rPr lang="zh-CN" altLang="en-US" dirty="0"/>
              <a:t>基表的修改命令</a:t>
            </a:r>
            <a:endParaRPr lang="zh-CN" altLang="en-US" dirty="0"/>
          </a:p>
          <a:p>
            <a:pPr lvl="1" eaLnBrk="1" hangingPunct="1"/>
            <a:r>
              <a:rPr lang="zh-CN" altLang="en-US" dirty="0"/>
              <a:t>是对基表定义信息的修改，包括：</a:t>
            </a:r>
            <a:endParaRPr lang="zh-CN" altLang="en-US" dirty="0"/>
          </a:p>
          <a:p>
            <a:pPr marL="914400" lvl="2" indent="0" eaLnBrk="1" hangingPunct="1">
              <a:buClr>
                <a:srgbClr val="CC6600"/>
              </a:buClr>
              <a:buNone/>
            </a:pPr>
            <a:r>
              <a:rPr lang="en-US" altLang="x-none" dirty="0"/>
              <a:t>1) </a:t>
            </a:r>
            <a:r>
              <a:rPr lang="zh-CN" altLang="en-US" dirty="0"/>
              <a:t>对基表结构的修改</a:t>
            </a:r>
            <a:endParaRPr lang="zh-CN" altLang="en-US" dirty="0"/>
          </a:p>
          <a:p>
            <a:pPr lvl="3" eaLnBrk="1" hangingPunct="1">
              <a:buFont typeface="Arial" panose="020B0604020202020204" pitchFamily="34" charset="0"/>
              <a:buChar char="•"/>
            </a:pPr>
            <a:r>
              <a:rPr lang="zh-CN" altLang="en-US" dirty="0"/>
              <a:t>表中属性的增加</a:t>
            </a:r>
            <a:r>
              <a:rPr lang="en-US" altLang="x-none" dirty="0"/>
              <a:t>/</a:t>
            </a:r>
            <a:r>
              <a:rPr lang="zh-CN" altLang="en-US" dirty="0"/>
              <a:t>删除</a:t>
            </a:r>
            <a:endParaRPr lang="zh-CN" altLang="en-US" dirty="0"/>
          </a:p>
          <a:p>
            <a:pPr marL="2286000" lvl="4" indent="-457200" eaLnBrk="1" hangingPunct="1">
              <a:buNone/>
            </a:pPr>
            <a:endParaRPr lang="zh-CN" altLang="en-US" dirty="0"/>
          </a:p>
          <a:p>
            <a:pPr marL="2286000" lvl="4" indent="-457200" eaLnBrk="1" hangingPunct="1">
              <a:buNone/>
            </a:pPr>
            <a:endParaRPr lang="zh-CN" altLang="en-US" dirty="0"/>
          </a:p>
          <a:p>
            <a:pPr marL="2286000" lvl="4" indent="-457200" eaLnBrk="1" hangingPunct="1">
              <a:buNone/>
            </a:pPr>
            <a:endParaRPr lang="zh-CN" altLang="en-US" dirty="0"/>
          </a:p>
          <a:p>
            <a:pPr lvl="3" eaLnBrk="1" hangingPunct="1"/>
            <a:endParaRPr lang="zh-CN" altLang="en-US" dirty="0">
              <a:solidFill>
                <a:schemeClr val="accent2"/>
              </a:solidFill>
            </a:endParaRPr>
          </a:p>
          <a:p>
            <a:pPr marL="914400" lvl="2" indent="0" eaLnBrk="1" hangingPunct="1">
              <a:buClr>
                <a:srgbClr val="CC6600"/>
              </a:buClr>
              <a:buNone/>
            </a:pPr>
            <a:r>
              <a:rPr lang="en-US" altLang="x-none" dirty="0"/>
              <a:t>2) </a:t>
            </a:r>
            <a:r>
              <a:rPr lang="zh-CN" altLang="en-US" dirty="0"/>
              <a:t>数据完整性约束的修改</a:t>
            </a:r>
            <a:endParaRPr lang="zh-CN" altLang="en-US" dirty="0"/>
          </a:p>
        </p:txBody>
      </p:sp>
      <p:sp>
        <p:nvSpPr>
          <p:cNvPr id="26629" name="Text Box 4"/>
          <p:cNvSpPr txBox="1"/>
          <p:nvPr/>
        </p:nvSpPr>
        <p:spPr>
          <a:xfrm>
            <a:off x="893763" y="2971800"/>
            <a:ext cx="7999412" cy="1116013"/>
          </a:xfrm>
          <a:prstGeom prst="rect">
            <a:avLst/>
          </a:prstGeom>
          <a:solidFill>
            <a:srgbClr val="CCFFCC"/>
          </a:solidFill>
          <a:ln w="9525">
            <a:noFill/>
          </a:ln>
        </p:spPr>
        <p:txBody>
          <a:bodyPr wrap="square" anchor="t">
            <a:spAutoFit/>
          </a:bodyPr>
          <a:p>
            <a:pPr eaLnBrk="0" hangingPunct="0">
              <a:lnSpc>
                <a:spcPct val="140000"/>
              </a:lnSpc>
            </a:pP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ALTER  TABLE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基表名</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  ADD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列名</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数据类型</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a:t>
            </a:r>
            <a:endPar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endParaRPr>
          </a:p>
          <a:p>
            <a:pPr eaLnBrk="0" hangingPunct="0">
              <a:lnSpc>
                <a:spcPct val="140000"/>
              </a:lnSpc>
            </a:pP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ALTER  TABLE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基表名</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  DROP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列名</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 ;</a:t>
            </a:r>
            <a:endPar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662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7651"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27652" name="Rectangle 3"/>
          <p:cNvSpPr>
            <a:spLocks noGrp="1"/>
          </p:cNvSpPr>
          <p:nvPr>
            <p:ph type="body"/>
          </p:nvPr>
        </p:nvSpPr>
        <p:spPr/>
        <p:txBody>
          <a:bodyPr wrap="square" anchor="t"/>
          <a:p>
            <a:pPr eaLnBrk="1" hangingPunct="1"/>
            <a:r>
              <a:rPr lang="zh-CN" altLang="en-US" dirty="0"/>
              <a:t>基表的删除命令</a:t>
            </a:r>
            <a:endParaRPr lang="zh-CN" altLang="en-US" dirty="0"/>
          </a:p>
          <a:p>
            <a:pPr lvl="1" eaLnBrk="1" hangingPunct="1"/>
            <a:r>
              <a:rPr lang="zh-CN" altLang="en-US" dirty="0"/>
              <a:t>删除指定的表及其数据</a:t>
            </a:r>
            <a:endParaRPr lang="zh-CN" altLang="en-US" dirty="0"/>
          </a:p>
        </p:txBody>
      </p:sp>
      <p:sp>
        <p:nvSpPr>
          <p:cNvPr id="27653" name="Text Box 4"/>
          <p:cNvSpPr txBox="1"/>
          <p:nvPr/>
        </p:nvSpPr>
        <p:spPr>
          <a:xfrm>
            <a:off x="2133600" y="2057400"/>
            <a:ext cx="3810000" cy="609600"/>
          </a:xfrm>
          <a:prstGeom prst="rect">
            <a:avLst/>
          </a:prstGeom>
          <a:solidFill>
            <a:srgbClr val="CCFFCC"/>
          </a:solidFill>
          <a:ln w="9525">
            <a:noFill/>
          </a:ln>
        </p:spPr>
        <p:txBody>
          <a:bodyPr anchor="t">
            <a:spAutoFit/>
          </a:bodyPr>
          <a:p>
            <a:pPr eaLnBrk="0" hangingPunct="0">
              <a:lnSpc>
                <a:spcPct val="140000"/>
              </a:lnSpc>
            </a:pP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DROP  TABLE  &lt;</a:t>
            </a:r>
            <a:r>
              <a:rPr lang="zh-CN" altLang="en-US" dirty="0">
                <a:solidFill>
                  <a:schemeClr val="accent2"/>
                </a:solidFill>
                <a:latin typeface="Arial" panose="020B0604020202020204" pitchFamily="34" charset="0"/>
                <a:ea typeface="宋体" panose="02010600030101010101" pitchFamily="2" charset="-122"/>
                <a:sym typeface="Wingdings 3" panose="05040102010807070707" pitchFamily="2" charset="2"/>
              </a:rPr>
              <a:t>基表名</a:t>
            </a:r>
            <a:r>
              <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rPr>
              <a:t>&gt;;</a:t>
            </a:r>
            <a:endParaRPr lang="en-US" altLang="x-none" dirty="0">
              <a:solidFill>
                <a:schemeClr val="accent2"/>
              </a:solidFill>
              <a:latin typeface="Arial" panose="020B0604020202020204" pitchFamily="34" charset="0"/>
              <a:ea typeface="宋体" panose="02010600030101010101" pitchFamily="2" charset="-122"/>
              <a:sym typeface="Wingdings 3" panose="05040102010807070707"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765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8675" name="Rectangle 2"/>
          <p:cNvSpPr>
            <a:spLocks noGrp="1"/>
          </p:cNvSpPr>
          <p:nvPr>
            <p:ph type="title"/>
          </p:nvPr>
        </p:nvSpPr>
        <p:spPr/>
        <p:txBody>
          <a:bodyPr wrap="square" anchor="ctr"/>
          <a:p>
            <a:pPr eaLnBrk="1" hangingPunct="1"/>
            <a:r>
              <a:rPr lang="en-US" altLang="x-none" dirty="0"/>
              <a:t> </a:t>
            </a:r>
            <a:r>
              <a:rPr lang="zh-CN" altLang="en-US" dirty="0"/>
              <a:t>关系数据库系统数据子语言</a:t>
            </a:r>
            <a:r>
              <a:rPr lang="en-US" altLang="x-none" dirty="0"/>
              <a:t>SQL</a:t>
            </a:r>
            <a:endParaRPr lang="en-US" altLang="x-none" dirty="0"/>
          </a:p>
        </p:txBody>
      </p:sp>
      <p:sp>
        <p:nvSpPr>
          <p:cNvPr id="28676" name="Rectangle 3"/>
          <p:cNvSpPr>
            <a:spLocks noGrp="1"/>
          </p:cNvSpPr>
          <p:nvPr>
            <p:ph type="body"/>
          </p:nvPr>
        </p:nvSpPr>
        <p:spPr>
          <a:xfrm>
            <a:off x="685800" y="1143000"/>
            <a:ext cx="7772400" cy="4114800"/>
          </a:xfrm>
        </p:spPr>
        <p:txBody>
          <a:bodyPr wrap="square" anchor="t"/>
          <a:p>
            <a:pPr lvl="2" eaLnBrk="1" hangingPunct="1">
              <a:lnSpc>
                <a:spcPct val="130000"/>
              </a:lnSpc>
              <a:buNone/>
            </a:pPr>
            <a:r>
              <a:rPr lang="en-US" altLang="x-none" sz="2800" dirty="0"/>
              <a:t>1. SQL</a:t>
            </a:r>
            <a:r>
              <a:rPr lang="zh-CN" altLang="en-US" sz="2800" dirty="0"/>
              <a:t>概貌</a:t>
            </a:r>
            <a:endParaRPr lang="zh-CN" altLang="en-US" sz="2800" dirty="0"/>
          </a:p>
          <a:p>
            <a:pPr lvl="2" eaLnBrk="1" hangingPunct="1">
              <a:lnSpc>
                <a:spcPct val="130000"/>
              </a:lnSpc>
              <a:buNone/>
            </a:pPr>
            <a:r>
              <a:rPr lang="en-US" altLang="x-none" sz="2800" dirty="0"/>
              <a:t>2. SQL</a:t>
            </a:r>
            <a:r>
              <a:rPr lang="zh-CN" altLang="en-US" sz="2800" dirty="0"/>
              <a:t>数据定义功能</a:t>
            </a:r>
            <a:endParaRPr lang="zh-CN" altLang="en-US" sz="2800" dirty="0"/>
          </a:p>
          <a:p>
            <a:pPr lvl="2" eaLnBrk="1" hangingPunct="1">
              <a:lnSpc>
                <a:spcPct val="130000"/>
              </a:lnSpc>
              <a:buNone/>
            </a:pPr>
            <a:r>
              <a:rPr lang="en-US" altLang="x-none" sz="2800" u="sng" dirty="0">
                <a:solidFill>
                  <a:srgbClr val="FF0000"/>
                </a:solidFill>
              </a:rPr>
              <a:t>3. SQL</a:t>
            </a:r>
            <a:r>
              <a:rPr lang="zh-CN" altLang="en-US" sz="2800" u="sng" dirty="0">
                <a:solidFill>
                  <a:srgbClr val="FF0000"/>
                </a:solidFill>
              </a:rPr>
              <a:t>数据操纵功能</a:t>
            </a:r>
            <a:endParaRPr lang="zh-CN" altLang="en-US" sz="2800" u="sng" dirty="0">
              <a:solidFill>
                <a:srgbClr val="FF0000"/>
              </a:solidFill>
            </a:endParaRPr>
          </a:p>
          <a:p>
            <a:pPr lvl="2" eaLnBrk="1" hangingPunct="1">
              <a:lnSpc>
                <a:spcPct val="130000"/>
              </a:lnSpc>
              <a:buNone/>
            </a:pPr>
            <a:r>
              <a:rPr lang="en-US" altLang="x-none" sz="2800" dirty="0"/>
              <a:t>4. SQL</a:t>
            </a:r>
            <a:r>
              <a:rPr lang="zh-CN" altLang="en-US" sz="2800" dirty="0"/>
              <a:t>的更新功能</a:t>
            </a:r>
            <a:endParaRPr lang="zh-CN" altLang="en-US" sz="2800" dirty="0"/>
          </a:p>
          <a:p>
            <a:pPr lvl="2" eaLnBrk="1" hangingPunct="1">
              <a:lnSpc>
                <a:spcPct val="130000"/>
              </a:lnSpc>
              <a:buNone/>
            </a:pPr>
            <a:r>
              <a:rPr lang="en-US" altLang="x-none" sz="2800" dirty="0"/>
              <a:t>5. </a:t>
            </a:r>
            <a:r>
              <a:rPr lang="zh-CN" altLang="en-US" sz="2800" dirty="0"/>
              <a:t>视图</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1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9" name="Rectangle 2"/>
          <p:cNvSpPr>
            <a:spLocks noGrp="1"/>
          </p:cNvSpPr>
          <p:nvPr>
            <p:ph type="title"/>
          </p:nvPr>
        </p:nvSpPr>
        <p:spPr/>
        <p:txBody>
          <a:bodyPr wrap="square" anchor="ctr"/>
          <a:p>
            <a:pPr eaLnBrk="1" hangingPunct="1"/>
            <a:r>
              <a:rPr lang="en-US" altLang="x-none" dirty="0"/>
              <a:t>SQL</a:t>
            </a:r>
            <a:r>
              <a:rPr lang="zh-CN" altLang="x-none" dirty="0"/>
              <a:t>语法</a:t>
            </a:r>
            <a:endParaRPr lang="zh-CN" altLang="x-none" dirty="0"/>
          </a:p>
        </p:txBody>
      </p:sp>
      <p:sp>
        <p:nvSpPr>
          <p:cNvPr id="9220" name="Rectangle 3"/>
          <p:cNvSpPr>
            <a:spLocks noGrp="1"/>
          </p:cNvSpPr>
          <p:nvPr>
            <p:ph type="body"/>
          </p:nvPr>
        </p:nvSpPr>
        <p:spPr>
          <a:xfrm>
            <a:off x="207010" y="771525"/>
            <a:ext cx="8908415" cy="5897245"/>
          </a:xfrm>
        </p:spPr>
        <p:txBody>
          <a:bodyPr wrap="square" anchor="t"/>
          <a:p>
            <a:pPr eaLnBrk="1" hangingPunct="1">
              <a:lnSpc>
                <a:spcPct val="100000"/>
              </a:lnSpc>
            </a:pPr>
            <a:r>
              <a:rPr lang="en-US" altLang="x-none" sz="2200" dirty="0"/>
              <a:t>SQL</a:t>
            </a:r>
            <a:r>
              <a:rPr lang="zh-CN" altLang="x-none" sz="2200" dirty="0"/>
              <a:t>语言的基本语言成分</a:t>
            </a:r>
            <a:endParaRPr lang="zh-CN" altLang="x-none" sz="2200" dirty="0"/>
          </a:p>
          <a:p>
            <a:pPr lvl="1" eaLnBrk="1" hangingPunct="1">
              <a:lnSpc>
                <a:spcPct val="100000"/>
              </a:lnSpc>
            </a:pPr>
            <a:r>
              <a:rPr lang="zh-CN" altLang="en-US" sz="2200" dirty="0">
                <a:solidFill>
                  <a:srgbClr val="FF0000"/>
                </a:solidFill>
              </a:rPr>
              <a:t>符号</a:t>
            </a:r>
            <a:r>
              <a:rPr lang="zh-CN" altLang="en-US" sz="2200" dirty="0"/>
              <a:t>：</a:t>
            </a:r>
            <a:r>
              <a:rPr lang="en-US" altLang="zh-CN" sz="2200" dirty="0"/>
              <a:t>26</a:t>
            </a:r>
            <a:r>
              <a:rPr lang="zh-CN" altLang="en-US" sz="2200" dirty="0"/>
              <a:t>个英文字母，阿拉伯数字，括号，四则运算，</a:t>
            </a:r>
            <a:r>
              <a:rPr lang="en-US" altLang="zh-CN" sz="2200" dirty="0"/>
              <a:t>......</a:t>
            </a:r>
            <a:endParaRPr lang="zh-CN" altLang="en-US" sz="2200" dirty="0"/>
          </a:p>
          <a:p>
            <a:pPr lvl="1" eaLnBrk="1" hangingPunct="1">
              <a:lnSpc>
                <a:spcPct val="100000"/>
              </a:lnSpc>
            </a:pPr>
            <a:r>
              <a:rPr lang="zh-CN" altLang="zh-CN" sz="2200" dirty="0">
                <a:solidFill>
                  <a:srgbClr val="FF0000"/>
                </a:solidFill>
              </a:rPr>
              <a:t>保留字</a:t>
            </a:r>
            <a:r>
              <a:rPr lang="zh-CN" altLang="zh-CN" sz="2200" dirty="0"/>
              <a:t>：</a:t>
            </a:r>
            <a:r>
              <a:rPr lang="zh-CN" altLang="en-US" sz="2200" dirty="0"/>
              <a:t>在</a:t>
            </a:r>
            <a:r>
              <a:rPr lang="en-US" altLang="zh-CN" sz="2200" dirty="0"/>
              <a:t>SQL</a:t>
            </a:r>
            <a:r>
              <a:rPr lang="zh-CN" altLang="en-US" sz="2200" dirty="0"/>
              <a:t>语言中具有特定含义的语言成分，通常是一个英文单词（或缩写），通常用于标识一条</a:t>
            </a:r>
            <a:r>
              <a:rPr lang="en-US" altLang="zh-CN" sz="2200" dirty="0"/>
              <a:t>SQL</a:t>
            </a:r>
            <a:r>
              <a:rPr lang="zh-CN" altLang="en-US" sz="2200" dirty="0"/>
              <a:t>语句的组成成分，也包括系统内置的系统表、存储过程</a:t>
            </a:r>
            <a:r>
              <a:rPr lang="en-US" altLang="zh-CN" sz="2200" dirty="0"/>
              <a:t>/</a:t>
            </a:r>
            <a:r>
              <a:rPr lang="zh-CN" altLang="en-US" sz="2200" dirty="0"/>
              <a:t>函数、</a:t>
            </a:r>
            <a:r>
              <a:rPr lang="en-US" altLang="zh-CN" sz="2200" dirty="0"/>
              <a:t>SQL</a:t>
            </a:r>
            <a:r>
              <a:rPr lang="zh-CN" altLang="en-US" sz="2200" dirty="0"/>
              <a:t>函数等等，例如：</a:t>
            </a:r>
            <a:endParaRPr lang="zh-CN" altLang="en-US" sz="2200" dirty="0"/>
          </a:p>
          <a:p>
            <a:pPr lvl="2" eaLnBrk="1" hangingPunct="1">
              <a:lnSpc>
                <a:spcPct val="100000"/>
              </a:lnSpc>
            </a:pPr>
            <a:r>
              <a:rPr lang="zh-CN" altLang="en-US" sz="2200" dirty="0"/>
              <a:t>用于标识语句类型：</a:t>
            </a:r>
            <a:r>
              <a:rPr lang="en-US" altLang="zh-CN" sz="2200" dirty="0"/>
              <a:t>create, select, insert, alter, ......</a:t>
            </a:r>
            <a:endParaRPr lang="en-US" altLang="zh-CN" sz="2200" dirty="0"/>
          </a:p>
          <a:p>
            <a:pPr lvl="2" eaLnBrk="1" hangingPunct="1">
              <a:lnSpc>
                <a:spcPct val="100000"/>
              </a:lnSpc>
            </a:pPr>
            <a:r>
              <a:rPr lang="zh-CN" altLang="zh-CN" sz="2200" dirty="0"/>
              <a:t>用于标识对象类型：</a:t>
            </a:r>
            <a:r>
              <a:rPr lang="en-US" altLang="zh-CN" sz="2200" dirty="0"/>
              <a:t>table, view, procedure, trigger, ......</a:t>
            </a:r>
            <a:endParaRPr lang="en-US" altLang="zh-CN" sz="2200" dirty="0"/>
          </a:p>
          <a:p>
            <a:pPr lvl="2" eaLnBrk="1" hangingPunct="1">
              <a:lnSpc>
                <a:spcPct val="100000"/>
              </a:lnSpc>
            </a:pPr>
            <a:r>
              <a:rPr lang="zh-CN" altLang="en-US" sz="2200" dirty="0"/>
              <a:t>用于标识语句成分：</a:t>
            </a:r>
            <a:r>
              <a:rPr lang="en-US" altLang="zh-CN" sz="2200" dirty="0"/>
              <a:t>unique, primary key, with check option, ......</a:t>
            </a:r>
            <a:endParaRPr lang="en-US" altLang="zh-CN" sz="2200" dirty="0"/>
          </a:p>
          <a:p>
            <a:pPr lvl="2" eaLnBrk="1" hangingPunct="1">
              <a:lnSpc>
                <a:spcPct val="100000"/>
              </a:lnSpc>
            </a:pPr>
            <a:r>
              <a:rPr lang="zh-CN" altLang="zh-CN" sz="2200" dirty="0"/>
              <a:t>数据类型，内置函数，</a:t>
            </a:r>
            <a:r>
              <a:rPr lang="en-US" altLang="zh-CN" sz="2200" dirty="0"/>
              <a:t>......</a:t>
            </a:r>
            <a:endParaRPr lang="en-US" altLang="zh-CN" sz="2200" dirty="0"/>
          </a:p>
          <a:p>
            <a:pPr lvl="2" eaLnBrk="1" hangingPunct="1">
              <a:lnSpc>
                <a:spcPct val="100000"/>
              </a:lnSpc>
            </a:pPr>
            <a:r>
              <a:rPr lang="zh-CN" altLang="en-US" sz="2200" dirty="0"/>
              <a:t>可编程</a:t>
            </a:r>
            <a:r>
              <a:rPr lang="en-US" altLang="zh-CN" sz="2200" dirty="0"/>
              <a:t>SQL</a:t>
            </a:r>
            <a:r>
              <a:rPr lang="zh-CN" altLang="en-US" sz="2200" dirty="0"/>
              <a:t>中的流程控制命令：</a:t>
            </a:r>
            <a:r>
              <a:rPr lang="en-US" altLang="zh-CN" sz="2200" dirty="0"/>
              <a:t>if...then...else, while..., for ...</a:t>
            </a:r>
            <a:endParaRPr lang="en-US" altLang="zh-CN" sz="2200" dirty="0"/>
          </a:p>
          <a:p>
            <a:pPr lvl="1" eaLnBrk="1" hangingPunct="1">
              <a:lnSpc>
                <a:spcPct val="100000"/>
              </a:lnSpc>
            </a:pPr>
            <a:r>
              <a:rPr lang="zh-CN" altLang="en-US" sz="2200" dirty="0">
                <a:solidFill>
                  <a:srgbClr val="FF0000"/>
                </a:solidFill>
              </a:rPr>
              <a:t>标识符</a:t>
            </a:r>
            <a:r>
              <a:rPr lang="zh-CN" altLang="en-US" sz="2200" dirty="0"/>
              <a:t>：用于对由用户创建的数据库对象进行命名，包括表、视图、属性、存储过程</a:t>
            </a:r>
            <a:r>
              <a:rPr lang="en-US" altLang="zh-CN" sz="2200" dirty="0"/>
              <a:t>/</a:t>
            </a:r>
            <a:r>
              <a:rPr lang="zh-CN" altLang="zh-CN" sz="2200" dirty="0"/>
              <a:t>函数、触发器、变量</a:t>
            </a:r>
            <a:r>
              <a:rPr lang="en-US" altLang="zh-CN" sz="2200" dirty="0"/>
              <a:t>......</a:t>
            </a:r>
            <a:endParaRPr lang="en-US" altLang="zh-CN" sz="2200" dirty="0"/>
          </a:p>
          <a:p>
            <a:pPr lvl="1" eaLnBrk="1" hangingPunct="1">
              <a:lnSpc>
                <a:spcPct val="100000"/>
              </a:lnSpc>
            </a:pPr>
            <a:r>
              <a:rPr lang="zh-CN" altLang="en-US" sz="2200" dirty="0">
                <a:solidFill>
                  <a:srgbClr val="FF0000"/>
                </a:solidFill>
              </a:rPr>
              <a:t>常量</a:t>
            </a:r>
            <a:r>
              <a:rPr lang="zh-CN" altLang="en-US" sz="2200" dirty="0"/>
              <a:t>：数值常量、字符（串）常量、日期</a:t>
            </a:r>
            <a:r>
              <a:rPr lang="en-US" altLang="zh-CN" sz="2200" dirty="0"/>
              <a:t>/</a:t>
            </a:r>
            <a:r>
              <a:rPr lang="zh-CN" altLang="en-US" sz="2200" dirty="0"/>
              <a:t>时间常量</a:t>
            </a:r>
            <a:endParaRPr lang="zh-CN" altLang="en-US" sz="2200" dirty="0"/>
          </a:p>
          <a:p>
            <a:pPr lvl="1" eaLnBrk="1" hangingPunct="1">
              <a:lnSpc>
                <a:spcPct val="100000"/>
              </a:lnSpc>
            </a:pPr>
            <a:endParaRPr lang="zh-CN" altLang="zh-CN"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1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9" name="Rectangle 2"/>
          <p:cNvSpPr>
            <a:spLocks noGrp="1"/>
          </p:cNvSpPr>
          <p:nvPr>
            <p:ph type="title"/>
          </p:nvPr>
        </p:nvSpPr>
        <p:spPr/>
        <p:txBody>
          <a:bodyPr wrap="square" anchor="ctr"/>
          <a:p>
            <a:pPr eaLnBrk="1" hangingPunct="1"/>
            <a:r>
              <a:rPr lang="en-US" altLang="x-none" dirty="0"/>
              <a:t>SQL</a:t>
            </a:r>
            <a:r>
              <a:rPr lang="zh-CN" altLang="en-US" dirty="0"/>
              <a:t>语法</a:t>
            </a:r>
            <a:endParaRPr lang="zh-CN" altLang="en-US" dirty="0"/>
          </a:p>
        </p:txBody>
      </p:sp>
      <p:sp>
        <p:nvSpPr>
          <p:cNvPr id="9220" name="Rectangle 3"/>
          <p:cNvSpPr>
            <a:spLocks noGrp="1"/>
          </p:cNvSpPr>
          <p:nvPr>
            <p:ph type="body"/>
          </p:nvPr>
        </p:nvSpPr>
        <p:spPr>
          <a:xfrm>
            <a:off x="207010" y="771525"/>
            <a:ext cx="8908415" cy="5897245"/>
          </a:xfrm>
        </p:spPr>
        <p:txBody>
          <a:bodyPr wrap="square" anchor="t"/>
          <a:p>
            <a:pPr eaLnBrk="1" hangingPunct="1">
              <a:lnSpc>
                <a:spcPct val="100000"/>
              </a:lnSpc>
            </a:pPr>
            <a:r>
              <a:rPr lang="en-US" altLang="x-none" sz="2200" dirty="0"/>
              <a:t>SQL</a:t>
            </a:r>
            <a:r>
              <a:rPr lang="zh-CN" altLang="x-none" sz="2200" dirty="0"/>
              <a:t>语言的基本表示规范（交互式</a:t>
            </a:r>
            <a:r>
              <a:rPr lang="en-US" altLang="zh-CN" sz="2200" dirty="0"/>
              <a:t>SQL</a:t>
            </a:r>
            <a:r>
              <a:rPr lang="zh-CN" altLang="en-US" sz="2200" dirty="0"/>
              <a:t>）</a:t>
            </a:r>
            <a:endParaRPr lang="zh-CN" altLang="en-US" sz="2200" dirty="0"/>
          </a:p>
          <a:p>
            <a:pPr lvl="1" eaLnBrk="1" hangingPunct="1">
              <a:lnSpc>
                <a:spcPct val="100000"/>
              </a:lnSpc>
            </a:pPr>
            <a:r>
              <a:rPr lang="zh-CN" altLang="en-US" sz="2200" dirty="0"/>
              <a:t>一条完整的</a:t>
            </a:r>
            <a:r>
              <a:rPr lang="en-US" altLang="zh-CN" sz="2200" dirty="0"/>
              <a:t>SQL</a:t>
            </a:r>
            <a:r>
              <a:rPr lang="zh-CN" altLang="en-US" sz="2200" dirty="0"/>
              <a:t>语句，通常以命令动词开始，以分号</a:t>
            </a:r>
            <a:r>
              <a:rPr lang="en-US" altLang="zh-CN" sz="2200" dirty="0"/>
              <a:t>';'</a:t>
            </a:r>
            <a:r>
              <a:rPr lang="zh-CN" altLang="zh-CN" sz="2200" dirty="0"/>
              <a:t>作为结束符</a:t>
            </a:r>
            <a:endParaRPr lang="zh-CN" altLang="zh-CN" sz="2200" dirty="0"/>
          </a:p>
          <a:p>
            <a:pPr lvl="2" eaLnBrk="1" hangingPunct="1">
              <a:lnSpc>
                <a:spcPct val="100000"/>
              </a:lnSpc>
            </a:pPr>
            <a:r>
              <a:rPr lang="zh-CN" altLang="zh-CN" sz="2200" dirty="0"/>
              <a:t>在交互式</a:t>
            </a:r>
            <a:r>
              <a:rPr lang="en-US" altLang="zh-CN" sz="2200" dirty="0"/>
              <a:t>SQL</a:t>
            </a:r>
            <a:r>
              <a:rPr lang="zh-CN" altLang="en-US" sz="2200" dirty="0"/>
              <a:t>执行窗口中，可以一次只执行一条</a:t>
            </a:r>
            <a:r>
              <a:rPr lang="en-US" altLang="zh-CN" sz="2200" dirty="0"/>
              <a:t>SQL</a:t>
            </a:r>
            <a:r>
              <a:rPr lang="zh-CN" altLang="en-US" sz="2200" dirty="0"/>
              <a:t>语句，也可以一次执行多条</a:t>
            </a:r>
            <a:r>
              <a:rPr lang="en-US" altLang="zh-CN" sz="2200" dirty="0"/>
              <a:t>SQL</a:t>
            </a:r>
            <a:r>
              <a:rPr lang="zh-CN" altLang="en-US" sz="2200" dirty="0"/>
              <a:t>语句（批处理）</a:t>
            </a:r>
            <a:endParaRPr lang="zh-CN" altLang="en-US" sz="2200" dirty="0"/>
          </a:p>
          <a:p>
            <a:pPr lvl="2" eaLnBrk="1" hangingPunct="1">
              <a:lnSpc>
                <a:spcPct val="100000"/>
              </a:lnSpc>
            </a:pPr>
            <a:r>
              <a:rPr lang="zh-CN" altLang="en-US" sz="2200" dirty="0"/>
              <a:t>在批处理执行方式下，分号既作为前一条</a:t>
            </a:r>
            <a:r>
              <a:rPr lang="en-US" altLang="zh-CN" sz="2200" dirty="0"/>
              <a:t>SQL</a:t>
            </a:r>
            <a:r>
              <a:rPr lang="zh-CN" altLang="en-US" sz="2200" dirty="0"/>
              <a:t>语句的结束符，也可以看做是不同</a:t>
            </a:r>
            <a:r>
              <a:rPr lang="en-US" altLang="zh-CN" sz="2200" dirty="0"/>
              <a:t>SQL</a:t>
            </a:r>
            <a:r>
              <a:rPr lang="zh-CN" altLang="en-US" sz="2200" dirty="0"/>
              <a:t>语句之间的分隔符</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t>除常量外，</a:t>
            </a:r>
            <a:r>
              <a:rPr lang="en-US" altLang="zh-CN" sz="2200" dirty="0"/>
              <a:t>SQL</a:t>
            </a:r>
            <a:r>
              <a:rPr lang="zh-CN" altLang="en-US" sz="2200" dirty="0"/>
              <a:t>语言中的其他语言成分仅支持西文字符，且（字母）不区分大小写</a:t>
            </a:r>
            <a:endParaRPr lang="zh-CN" altLang="en-US" sz="2200" dirty="0"/>
          </a:p>
          <a:p>
            <a:pPr lvl="2" eaLnBrk="1" hangingPunct="1">
              <a:lnSpc>
                <a:spcPct val="100000"/>
              </a:lnSpc>
            </a:pPr>
            <a:r>
              <a:rPr lang="zh-CN" altLang="en-US" sz="2200" dirty="0"/>
              <a:t>保留字、表名、列名等都不区分大小写（在个别数据库系统中有例外）</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t>字符或日期</a:t>
            </a:r>
            <a:r>
              <a:rPr lang="en-US" altLang="zh-CN" sz="2200" dirty="0"/>
              <a:t>/</a:t>
            </a:r>
            <a:r>
              <a:rPr lang="zh-CN" altLang="en-US" sz="2200" dirty="0"/>
              <a:t>时间类型的常量需要使用单引号定界符，可支持不同的日期显示格式</a:t>
            </a:r>
            <a:endParaRPr lang="zh-CN" altLang="en-US" sz="2200" dirty="0"/>
          </a:p>
          <a:p>
            <a:pPr lvl="1" eaLnBrk="1" hangingPunct="1">
              <a:lnSpc>
                <a:spcPct val="100000"/>
              </a:lnSpc>
            </a:pPr>
            <a:endParaRPr lang="zh-CN" altLang="zh-CN"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867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29699"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29700" name="Rectangle 3"/>
          <p:cNvSpPr>
            <a:spLocks noGrp="1"/>
          </p:cNvSpPr>
          <p:nvPr>
            <p:ph type="body"/>
          </p:nvPr>
        </p:nvSpPr>
        <p:spPr/>
        <p:txBody>
          <a:bodyPr wrap="square" anchor="t"/>
          <a:p>
            <a:pPr eaLnBrk="1" hangingPunct="1">
              <a:lnSpc>
                <a:spcPct val="100000"/>
              </a:lnSpc>
            </a:pPr>
            <a:r>
              <a:rPr lang="zh-CN" altLang="en-US" dirty="0"/>
              <a:t>数据查询</a:t>
            </a:r>
            <a:endParaRPr lang="zh-CN" altLang="en-US" dirty="0"/>
          </a:p>
          <a:p>
            <a:pPr eaLnBrk="1" hangingPunct="1">
              <a:lnSpc>
                <a:spcPct val="100000"/>
              </a:lnSpc>
            </a:pPr>
            <a:r>
              <a:rPr lang="zh-CN" altLang="en-US" dirty="0"/>
              <a:t>插入、删除、修改</a:t>
            </a:r>
            <a:endParaRPr lang="zh-CN" altLang="en-US" dirty="0"/>
          </a:p>
          <a:p>
            <a:pPr eaLnBrk="1" hangingPunct="1">
              <a:lnSpc>
                <a:spcPct val="100000"/>
              </a:lnSpc>
            </a:pPr>
            <a:r>
              <a:rPr lang="zh-CN" altLang="en-US" dirty="0"/>
              <a:t>作为自含式语言还具有如下功能：</a:t>
            </a:r>
            <a:endParaRPr lang="zh-CN" altLang="en-US" dirty="0"/>
          </a:p>
          <a:p>
            <a:pPr lvl="1" eaLnBrk="1" hangingPunct="1">
              <a:lnSpc>
                <a:spcPct val="100000"/>
              </a:lnSpc>
              <a:buChar char="ü"/>
            </a:pPr>
            <a:r>
              <a:rPr lang="zh-CN" altLang="en-US" dirty="0"/>
              <a:t>赋值功能</a:t>
            </a:r>
            <a:endParaRPr lang="zh-CN" altLang="en-US" dirty="0"/>
          </a:p>
          <a:p>
            <a:pPr lvl="1" eaLnBrk="1" hangingPunct="1">
              <a:lnSpc>
                <a:spcPct val="100000"/>
              </a:lnSpc>
              <a:buChar char="ü"/>
            </a:pPr>
            <a:r>
              <a:rPr lang="zh-CN" altLang="en-US" dirty="0"/>
              <a:t>计算功能</a:t>
            </a:r>
            <a:endParaRPr lang="zh-CN" altLang="en-US" dirty="0"/>
          </a:p>
          <a:p>
            <a:pPr lvl="2" eaLnBrk="1" hangingPunct="1">
              <a:lnSpc>
                <a:spcPct val="100000"/>
              </a:lnSpc>
              <a:buChar char="•"/>
            </a:pPr>
            <a:r>
              <a:rPr lang="zh-CN" altLang="en-US" dirty="0"/>
              <a:t>简单的四则运算</a:t>
            </a:r>
            <a:endParaRPr lang="zh-CN" altLang="en-US" dirty="0"/>
          </a:p>
          <a:p>
            <a:pPr lvl="2" eaLnBrk="1" hangingPunct="1">
              <a:lnSpc>
                <a:spcPct val="100000"/>
              </a:lnSpc>
              <a:buChar char="•"/>
            </a:pPr>
            <a:r>
              <a:rPr lang="zh-CN" altLang="en-US" dirty="0"/>
              <a:t>统计计算</a:t>
            </a:r>
            <a:endParaRPr lang="zh-CN" altLang="en-US" dirty="0"/>
          </a:p>
          <a:p>
            <a:pPr lvl="3" eaLnBrk="1" hangingPunct="1">
              <a:lnSpc>
                <a:spcPct val="100000"/>
              </a:lnSpc>
              <a:buChar char="«"/>
            </a:pPr>
            <a:r>
              <a:rPr lang="zh-CN" altLang="en-US" dirty="0"/>
              <a:t>求总数</a:t>
            </a:r>
            <a:endParaRPr lang="zh-CN" altLang="en-US" dirty="0"/>
          </a:p>
          <a:p>
            <a:pPr lvl="3" eaLnBrk="1" hangingPunct="1">
              <a:lnSpc>
                <a:spcPct val="100000"/>
              </a:lnSpc>
              <a:buChar char="«"/>
            </a:pPr>
            <a:r>
              <a:rPr lang="zh-CN" altLang="en-US" dirty="0"/>
              <a:t>求和、求平均值</a:t>
            </a:r>
            <a:endParaRPr lang="zh-CN" altLang="en-US" dirty="0"/>
          </a:p>
          <a:p>
            <a:pPr lvl="3" eaLnBrk="1" hangingPunct="1">
              <a:lnSpc>
                <a:spcPct val="100000"/>
              </a:lnSpc>
              <a:buChar char="«"/>
            </a:pPr>
            <a:r>
              <a:rPr lang="zh-CN" altLang="en-US" dirty="0"/>
              <a:t>求最大值、求最小值</a:t>
            </a:r>
            <a:endParaRPr lang="zh-CN" altLang="en-US" dirty="0"/>
          </a:p>
          <a:p>
            <a:pPr lvl="2" eaLnBrk="1" hangingPunct="1">
              <a:lnSpc>
                <a:spcPct val="100000"/>
              </a:lnSpc>
              <a:buChar char="•"/>
            </a:pPr>
            <a:r>
              <a:rPr lang="zh-CN" altLang="en-US" dirty="0"/>
              <a:t>分组统计</a:t>
            </a:r>
            <a:endParaRPr lang="zh-CN" altLang="en-US" dirty="0"/>
          </a:p>
          <a:p>
            <a:pPr lvl="1" eaLnBrk="1" hangingPunct="1">
              <a:lnSpc>
                <a:spcPct val="100000"/>
              </a:lnSpc>
              <a:buChar char="ü"/>
            </a:pPr>
            <a:r>
              <a:rPr lang="zh-CN" altLang="en-US" dirty="0"/>
              <a:t>输入</a:t>
            </a:r>
            <a:r>
              <a:rPr lang="en-US" altLang="x-none" dirty="0"/>
              <a:t>/</a:t>
            </a:r>
            <a:r>
              <a:rPr lang="zh-CN" altLang="en-US" dirty="0"/>
              <a:t>出功能</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296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0723" name="Rectangle 6"/>
          <p:cNvSpPr/>
          <p:nvPr/>
        </p:nvSpPr>
        <p:spPr>
          <a:xfrm>
            <a:off x="685800" y="2286000"/>
            <a:ext cx="7772400" cy="1295400"/>
          </a:xfrm>
          <a:prstGeom prst="rect">
            <a:avLst/>
          </a:prstGeom>
          <a:noFill/>
          <a:ln w="9525">
            <a:noFill/>
          </a:ln>
        </p:spPr>
        <p:txBody>
          <a:bodyPr anchor="t"/>
          <a:p>
            <a:pPr marL="742950" lvl="1" indent="-285750" algn="l" eaLnBrk="1" hangingPunct="1">
              <a:lnSpc>
                <a:spcPct val="110000"/>
              </a:lnSpc>
              <a:spcBef>
                <a:spcPct val="20000"/>
              </a:spcBef>
              <a:buFont typeface="Wingdings" panose="05000000000000000000" pitchFamily="2" charset="2"/>
              <a:buChar char="Ø"/>
            </a:pPr>
            <a:r>
              <a:rPr lang="zh-CN" altLang="en-US" sz="2800" dirty="0">
                <a:latin typeface="Arial" panose="020B0604020202020204" pitchFamily="34" charset="0"/>
                <a:ea typeface="宋体" panose="02010600030101010101" pitchFamily="2" charset="-122"/>
              </a:rPr>
              <a:t>关系代数</a:t>
            </a:r>
            <a:endParaRPr lang="zh-CN" altLang="en-US" sz="2800" dirty="0">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rPr>
              <a:t>A1, A2, ..., Am</a:t>
            </a:r>
            <a:r>
              <a:rPr lang="en-US" altLang="x-none" sz="28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800" dirty="0">
                <a:solidFill>
                  <a:schemeClr val="accent2"/>
                </a:solidFill>
                <a:latin typeface="Arial" panose="020B0604020202020204" pitchFamily="34" charset="0"/>
                <a:ea typeface="宋体" panose="02010600030101010101" pitchFamily="2" charset="-122"/>
              </a:rPr>
              <a:t>(</a:t>
            </a:r>
            <a:r>
              <a:rPr lang="en-US" altLang="x-none" sz="28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800" dirty="0">
                <a:solidFill>
                  <a:schemeClr val="accent2"/>
                </a:solidFill>
                <a:latin typeface="Arial" panose="020B0604020202020204" pitchFamily="34" charset="0"/>
                <a:ea typeface="宋体" panose="02010600030101010101" pitchFamily="2" charset="-122"/>
                <a:sym typeface="Symbol" panose="05050102010706020507" pitchFamily="2" charset="2"/>
              </a:rPr>
              <a:t>σ</a:t>
            </a:r>
            <a:r>
              <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rPr>
              <a:t>F</a:t>
            </a:r>
            <a:r>
              <a:rPr lang="en-US" altLang="x-none" sz="2800" baseline="-250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800" dirty="0">
                <a:solidFill>
                  <a:schemeClr val="accent2"/>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R</a:t>
            </a:r>
            <a:r>
              <a:rPr lang="en-US" altLang="x-none" sz="2800" baseline="-25000" dirty="0">
                <a:solidFill>
                  <a:srgbClr val="FF0000"/>
                </a:solidFill>
                <a:latin typeface="Arial" panose="020B0604020202020204" pitchFamily="34" charset="0"/>
                <a:ea typeface="宋体" panose="02010600030101010101" pitchFamily="2" charset="-122"/>
              </a:rPr>
              <a:t>1</a:t>
            </a:r>
            <a:r>
              <a:rPr lang="en-US" altLang="x-none" sz="2800" dirty="0">
                <a:solidFill>
                  <a:schemeClr val="accent2"/>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R</a:t>
            </a:r>
            <a:r>
              <a:rPr lang="en-US" altLang="x-none" sz="2800" baseline="-25000" dirty="0">
                <a:solidFill>
                  <a:srgbClr val="FF0000"/>
                </a:solidFill>
                <a:latin typeface="Arial" panose="020B0604020202020204" pitchFamily="34" charset="0"/>
                <a:ea typeface="宋体" panose="02010600030101010101" pitchFamily="2" charset="-122"/>
              </a:rPr>
              <a:t>2</a:t>
            </a:r>
            <a:r>
              <a:rPr lang="en-US" altLang="x-none" sz="2800" dirty="0">
                <a:solidFill>
                  <a:schemeClr val="accent2"/>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R</a:t>
            </a:r>
            <a:r>
              <a:rPr lang="en-US" altLang="x-none" sz="2800" baseline="-25000" dirty="0">
                <a:solidFill>
                  <a:srgbClr val="FF0000"/>
                </a:solidFill>
                <a:latin typeface="Arial" panose="020B0604020202020204" pitchFamily="34" charset="0"/>
                <a:ea typeface="宋体" panose="02010600030101010101" pitchFamily="2" charset="-122"/>
              </a:rPr>
              <a:t>n </a:t>
            </a:r>
            <a:r>
              <a:rPr lang="en-US" altLang="x-none" sz="2800" dirty="0">
                <a:solidFill>
                  <a:schemeClr val="accent2"/>
                </a:solidFill>
                <a:latin typeface="Arial" panose="020B0604020202020204" pitchFamily="34" charset="0"/>
                <a:ea typeface="宋体" panose="02010600030101010101" pitchFamily="2" charset="-122"/>
              </a:rPr>
              <a:t>) )</a:t>
            </a:r>
            <a:endPar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30724" name="Rectangle 4"/>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30725" name="Rectangle 5"/>
          <p:cNvSpPr>
            <a:spLocks noGrp="1"/>
          </p:cNvSpPr>
          <p:nvPr>
            <p:ph type="body"/>
          </p:nvPr>
        </p:nvSpPr>
        <p:spPr>
          <a:xfrm>
            <a:off x="304800" y="914400"/>
            <a:ext cx="8839200" cy="1219200"/>
          </a:xfrm>
        </p:spPr>
        <p:txBody>
          <a:bodyPr wrap="square" anchor="t"/>
          <a:p>
            <a:pPr eaLnBrk="1" hangingPunct="1"/>
            <a:r>
              <a:rPr lang="zh-CN" altLang="en-US" sz="2800" dirty="0"/>
              <a:t>数据查询功能</a:t>
            </a:r>
            <a:endParaRPr lang="zh-CN" altLang="en-US" sz="2800" dirty="0"/>
          </a:p>
          <a:p>
            <a:pPr lvl="1" eaLnBrk="1" hangingPunct="1">
              <a:buNone/>
            </a:pPr>
            <a:r>
              <a:rPr lang="en-US" altLang="x-none" sz="2800" dirty="0"/>
              <a:t>SQL</a:t>
            </a:r>
            <a:r>
              <a:rPr lang="zh-CN" altLang="en-US" sz="2800" dirty="0"/>
              <a:t>语言数据查询功能的数学基础来源于关系代数</a:t>
            </a:r>
            <a:endParaRPr lang="zh-CN" altLang="en-US" sz="2800" dirty="0"/>
          </a:p>
        </p:txBody>
      </p:sp>
      <p:sp>
        <p:nvSpPr>
          <p:cNvPr id="30726" name="Rectangle 7"/>
          <p:cNvSpPr/>
          <p:nvPr/>
        </p:nvSpPr>
        <p:spPr>
          <a:xfrm>
            <a:off x="685800" y="3962400"/>
            <a:ext cx="7772400" cy="2209800"/>
          </a:xfrm>
          <a:prstGeom prst="rect">
            <a:avLst/>
          </a:prstGeom>
          <a:noFill/>
          <a:ln w="9525">
            <a:noFill/>
          </a:ln>
        </p:spPr>
        <p:txBody>
          <a:bodyPr anchor="t"/>
          <a:p>
            <a:pPr marL="742950" lvl="1" indent="-285750" algn="l" eaLnBrk="1" hangingPunct="1">
              <a:lnSpc>
                <a:spcPct val="110000"/>
              </a:lnSpc>
              <a:spcBef>
                <a:spcPct val="20000"/>
              </a:spcBef>
              <a:buFont typeface="Wingdings" panose="05000000000000000000" pitchFamily="2" charset="2"/>
              <a:buChar char="Ø"/>
            </a:pPr>
            <a:r>
              <a:rPr lang="en-US" altLang="x-none" sz="2800" dirty="0">
                <a:latin typeface="Arial" panose="020B0604020202020204" pitchFamily="34" charset="0"/>
                <a:ea typeface="宋体" panose="02010600030101010101" pitchFamily="2" charset="-122"/>
                <a:sym typeface="Symbol" panose="05050102010706020507" pitchFamily="2" charset="2"/>
              </a:rPr>
              <a:t>SQL</a:t>
            </a:r>
            <a:r>
              <a:rPr lang="zh-CN" altLang="en-US" sz="2800" dirty="0">
                <a:latin typeface="Arial" panose="020B0604020202020204" pitchFamily="34" charset="0"/>
                <a:ea typeface="宋体" panose="02010600030101010101" pitchFamily="2" charset="-122"/>
                <a:sym typeface="Symbol" panose="05050102010706020507" pitchFamily="2" charset="2"/>
              </a:rPr>
              <a:t>语言</a:t>
            </a:r>
            <a:endParaRPr lang="zh-CN" altLang="en-US" sz="2800" dirty="0">
              <a:latin typeface="Arial" panose="020B0604020202020204" pitchFamily="34" charset="0"/>
              <a:ea typeface="宋体" panose="02010600030101010101" pitchFamily="2" charset="-122"/>
              <a:sym typeface="Symbol" panose="05050102010706020507" pitchFamily="2" charset="2"/>
            </a:endParaRPr>
          </a:p>
          <a:p>
            <a:pPr marL="1600200" lvl="3" indent="-228600" algn="l" eaLnBrk="1" hangingPunct="1">
              <a:lnSpc>
                <a:spcPct val="110000"/>
              </a:lnSpc>
              <a:spcBef>
                <a:spcPct val="20000"/>
              </a:spcBef>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1000"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rPr>
              <a:t>A</a:t>
            </a:r>
            <a:r>
              <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rPr>
              <a:t>1</a:t>
            </a:r>
            <a:r>
              <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rPr>
              <a:t>, A</a:t>
            </a:r>
            <a:r>
              <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rPr>
              <a:t>2</a:t>
            </a:r>
            <a:r>
              <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rPr>
              <a:t>, ..., A</a:t>
            </a:r>
            <a:r>
              <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rPr>
              <a:t>m</a:t>
            </a:r>
            <a:endPar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600200" lvl="3" indent="-228600" algn="l" eaLnBrk="1" hangingPunct="1">
              <a:lnSpc>
                <a:spcPct val="110000"/>
              </a:lnSpc>
              <a:spcBef>
                <a:spcPct val="20000"/>
              </a:spcBef>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2800" dirty="0">
                <a:solidFill>
                  <a:srgbClr val="FF0000"/>
                </a:solidFill>
                <a:latin typeface="Arial" panose="020B0604020202020204" pitchFamily="34" charset="0"/>
                <a:ea typeface="宋体" panose="02010600030101010101" pitchFamily="2" charset="-122"/>
              </a:rPr>
              <a:t>R</a:t>
            </a:r>
            <a:r>
              <a:rPr lang="en-US" altLang="x-none" sz="2800" baseline="-25000" dirty="0">
                <a:solidFill>
                  <a:srgbClr val="FF0000"/>
                </a:solidFill>
                <a:latin typeface="Arial" panose="020B0604020202020204" pitchFamily="34" charset="0"/>
                <a:ea typeface="宋体" panose="02010600030101010101" pitchFamily="2" charset="-122"/>
              </a:rPr>
              <a:t>1</a:t>
            </a:r>
            <a:r>
              <a:rPr lang="en-US" altLang="x-none" sz="2800" dirty="0">
                <a:solidFill>
                  <a:srgbClr val="FF0000"/>
                </a:solidFill>
                <a:latin typeface="Arial" panose="020B0604020202020204" pitchFamily="34" charset="0"/>
                <a:ea typeface="宋体" panose="02010600030101010101" pitchFamily="2" charset="-122"/>
              </a:rPr>
              <a:t>, R</a:t>
            </a:r>
            <a:r>
              <a:rPr lang="en-US" altLang="x-none" sz="2800" baseline="-25000" dirty="0">
                <a:solidFill>
                  <a:srgbClr val="FF0000"/>
                </a:solidFill>
                <a:latin typeface="Arial" panose="020B0604020202020204" pitchFamily="34" charset="0"/>
                <a:ea typeface="宋体" panose="02010600030101010101" pitchFamily="2" charset="-122"/>
              </a:rPr>
              <a:t>2</a:t>
            </a:r>
            <a:r>
              <a:rPr lang="en-US" altLang="x-none" sz="2800" dirty="0">
                <a:solidFill>
                  <a:srgbClr val="FF0000"/>
                </a:solidFill>
                <a:latin typeface="Arial" panose="020B0604020202020204" pitchFamily="34" charset="0"/>
                <a:ea typeface="宋体" panose="02010600030101010101" pitchFamily="2" charset="-122"/>
              </a:rPr>
              <a:t>, ……, R</a:t>
            </a:r>
            <a:r>
              <a:rPr lang="en-US" altLang="x-none" sz="2800" baseline="-25000" dirty="0">
                <a:solidFill>
                  <a:srgbClr val="FF0000"/>
                </a:solidFill>
                <a:latin typeface="Arial" panose="020B0604020202020204" pitchFamily="34" charset="0"/>
                <a:ea typeface="宋体" panose="02010600030101010101" pitchFamily="2" charset="-122"/>
              </a:rPr>
              <a:t>n</a:t>
            </a:r>
            <a:endParaRPr lang="en-US" altLang="x-none" sz="2800" baseline="-25000"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600200" lvl="3" indent="-228600" algn="l" eaLnBrk="1" hangingPunct="1">
              <a:lnSpc>
                <a:spcPct val="110000"/>
              </a:lnSpc>
              <a:spcBef>
                <a:spcPct val="20000"/>
              </a:spcBef>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rPr>
              <a:t>F</a:t>
            </a:r>
            <a:endParaRPr lang="en-US" altLang="x-none" sz="28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
          <p:cNvSpPr>
            <a:spLocks noGrp="1"/>
          </p:cNvSpPr>
          <p:nvPr>
            <p:ph type="title"/>
          </p:nvPr>
        </p:nvSpPr>
        <p:spPr/>
        <p:txBody>
          <a:bodyPr anchor="ctr"/>
          <a:p>
            <a:r>
              <a:rPr lang="en-US" altLang="x-none" dirty="0"/>
              <a:t>1. SQL</a:t>
            </a:r>
            <a:r>
              <a:rPr lang="zh-CN" altLang="en-US" dirty="0"/>
              <a:t>概貌</a:t>
            </a:r>
            <a:endParaRPr lang="zh-CN" altLang="en-US"/>
          </a:p>
        </p:txBody>
      </p:sp>
      <p:sp>
        <p:nvSpPr>
          <p:cNvPr id="5122" name="内容占位符 5"/>
          <p:cNvSpPr>
            <a:spLocks noGrp="1"/>
          </p:cNvSpPr>
          <p:nvPr>
            <p:ph idx="1"/>
          </p:nvPr>
        </p:nvSpPr>
        <p:spPr>
          <a:xfrm>
            <a:off x="357188" y="860425"/>
            <a:ext cx="8101012" cy="5464175"/>
          </a:xfrm>
        </p:spPr>
        <p:txBody>
          <a:bodyPr anchor="t"/>
          <a:p>
            <a:pPr>
              <a:spcBef>
                <a:spcPts val="1200"/>
              </a:spcBef>
            </a:pPr>
            <a:r>
              <a:rPr lang="zh-CN" altLang="zh-CN" sz="2200"/>
              <a:t>SQL是Structured Query Language的缩写，它的前身是著名的关系数据库原型系统System R所采用的SEQUEL语言。</a:t>
            </a:r>
            <a:endParaRPr lang="zh-CN" altLang="zh-CN" sz="2200"/>
          </a:p>
          <a:p>
            <a:pPr>
              <a:spcBef>
                <a:spcPts val="1200"/>
              </a:spcBef>
            </a:pPr>
            <a:r>
              <a:rPr lang="zh-CN" altLang="en-US" sz="2200"/>
              <a:t>为了在各个数据库厂商之间取得更大的统一性，美国国家标准学会（American National Standards Institute, ANSI）于1986年发布了第一个SQL标准</a:t>
            </a:r>
            <a:r>
              <a:rPr lang="en-US" altLang="zh-CN" sz="2200"/>
              <a:t>(SQL1)</a:t>
            </a:r>
            <a:r>
              <a:rPr lang="zh-CN" altLang="en-US" sz="2200"/>
              <a:t>；于1989年发布了第二个版本，并在1992年对第二个版本进行了更新，即SQL92标准</a:t>
            </a:r>
            <a:r>
              <a:rPr lang="en-US" altLang="zh-CN" sz="2200"/>
              <a:t>(</a:t>
            </a:r>
            <a:r>
              <a:rPr lang="zh-CN" altLang="en-US" sz="2200"/>
              <a:t>SQL2</a:t>
            </a:r>
            <a:r>
              <a:rPr lang="en-US" altLang="zh-CN" sz="2200"/>
              <a:t>)</a:t>
            </a:r>
            <a:r>
              <a:rPr lang="zh-CN" altLang="en-US" sz="2200"/>
              <a:t>；于1999年再次更新为SQL99标准</a:t>
            </a:r>
            <a:r>
              <a:rPr lang="en-US" altLang="zh-CN" sz="2200"/>
              <a:t>(</a:t>
            </a:r>
            <a:r>
              <a:rPr lang="zh-CN" altLang="en-US" sz="2200"/>
              <a:t>SQL3</a:t>
            </a:r>
            <a:r>
              <a:rPr lang="en-US" altLang="zh-CN" sz="2200"/>
              <a:t>)</a:t>
            </a:r>
            <a:r>
              <a:rPr lang="zh-CN" altLang="en-US" sz="2200"/>
              <a:t>。</a:t>
            </a:r>
            <a:endParaRPr lang="zh-CN" altLang="en-US" sz="2200"/>
          </a:p>
          <a:p>
            <a:pPr>
              <a:spcBef>
                <a:spcPts val="1200"/>
              </a:spcBef>
            </a:pPr>
            <a:r>
              <a:rPr lang="zh-CN" altLang="en-US" sz="2200"/>
              <a:t>对于各种关系数据库产品，SQL标准规范化了很多数据库语言的语法结构。随着开源数据库产品（例如MySQL、PostgreSQL等）日渐流行并由虚拟团队而不是大型公司开发，这些标准变得更加重要。</a:t>
            </a:r>
            <a:endParaRPr lang="zh-CN" altLang="en-US"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07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1747" name="Rectangle 5"/>
          <p:cNvSpPr>
            <a:spLocks noGrp="1"/>
          </p:cNvSpPr>
          <p:nvPr>
            <p:ph type="body"/>
          </p:nvPr>
        </p:nvSpPr>
        <p:spPr>
          <a:xfrm>
            <a:off x="381000" y="692150"/>
            <a:ext cx="8458200" cy="5562600"/>
          </a:xfrm>
        </p:spPr>
        <p:txBody>
          <a:bodyPr wrap="square" anchor="t"/>
          <a:p>
            <a:pPr eaLnBrk="1" hangingPunct="1"/>
            <a:r>
              <a:rPr lang="zh-CN" altLang="en-US" sz="2800" dirty="0"/>
              <a:t>假设</a:t>
            </a:r>
            <a:r>
              <a:rPr lang="en-US" altLang="x-none" sz="2800" dirty="0"/>
              <a:t>: </a:t>
            </a:r>
            <a:r>
              <a:rPr lang="en-US" altLang="x-none" sz="2800" dirty="0">
                <a:solidFill>
                  <a:schemeClr val="tx1"/>
                </a:solidFill>
              </a:rPr>
              <a:t>Head(R) = { A</a:t>
            </a:r>
            <a:r>
              <a:rPr lang="en-US" altLang="x-none" sz="2800" baseline="-25000" dirty="0">
                <a:solidFill>
                  <a:schemeClr val="tx1"/>
                </a:solidFill>
              </a:rPr>
              <a:t>1</a:t>
            </a:r>
            <a:r>
              <a:rPr lang="en-US" altLang="x-none" sz="2800" dirty="0">
                <a:solidFill>
                  <a:schemeClr val="tx1"/>
                </a:solidFill>
              </a:rPr>
              <a:t>, </a:t>
            </a:r>
            <a:r>
              <a:rPr lang="en-US" altLang="x-none" sz="2800" dirty="0">
                <a:solidFill>
                  <a:schemeClr val="tx1"/>
                </a:solidFill>
                <a:latin typeface="Arial" panose="020B0604020202020204" pitchFamily="34" charset="0"/>
              </a:rPr>
              <a:t>…</a:t>
            </a:r>
            <a:r>
              <a:rPr lang="en-US" altLang="x-none" sz="2800" dirty="0">
                <a:solidFill>
                  <a:schemeClr val="tx1"/>
                </a:solidFill>
              </a:rPr>
              <a:t>, A</a:t>
            </a:r>
            <a:r>
              <a:rPr lang="en-US" altLang="x-none" sz="2800" baseline="-25000" dirty="0">
                <a:solidFill>
                  <a:schemeClr val="tx1"/>
                </a:solidFill>
              </a:rPr>
              <a:t>n</a:t>
            </a:r>
            <a:r>
              <a:rPr lang="en-US" altLang="x-none" sz="2800" dirty="0">
                <a:solidFill>
                  <a:schemeClr val="tx1"/>
                </a:solidFill>
              </a:rPr>
              <a:t>, B</a:t>
            </a:r>
            <a:r>
              <a:rPr lang="en-US" altLang="x-none" sz="2800" baseline="-25000" dirty="0">
                <a:solidFill>
                  <a:schemeClr val="tx1"/>
                </a:solidFill>
              </a:rPr>
              <a:t>1</a:t>
            </a:r>
            <a:r>
              <a:rPr lang="en-US" altLang="x-none" sz="2800" dirty="0">
                <a:solidFill>
                  <a:schemeClr val="tx1"/>
                </a:solidFill>
              </a:rPr>
              <a:t>, </a:t>
            </a:r>
            <a:r>
              <a:rPr lang="en-US" altLang="x-none" sz="2800" dirty="0">
                <a:solidFill>
                  <a:schemeClr val="tx1"/>
                </a:solidFill>
                <a:latin typeface="Arial" panose="020B0604020202020204" pitchFamily="34" charset="0"/>
              </a:rPr>
              <a:t>…</a:t>
            </a:r>
            <a:r>
              <a:rPr lang="en-US" altLang="x-none" sz="2800" dirty="0">
                <a:solidFill>
                  <a:schemeClr val="tx1"/>
                </a:solidFill>
              </a:rPr>
              <a:t>, B</a:t>
            </a:r>
            <a:r>
              <a:rPr lang="en-US" altLang="x-none" sz="2800" baseline="-25000" dirty="0">
                <a:solidFill>
                  <a:schemeClr val="tx1"/>
                </a:solidFill>
              </a:rPr>
              <a:t>k </a:t>
            </a:r>
            <a:r>
              <a:rPr lang="en-US" altLang="x-none" sz="2800" dirty="0">
                <a:solidFill>
                  <a:schemeClr val="tx1"/>
                </a:solidFill>
              </a:rPr>
              <a:t>}</a:t>
            </a:r>
            <a:endParaRPr lang="en-US" altLang="x-none" sz="2800" dirty="0">
              <a:solidFill>
                <a:schemeClr val="tx1"/>
              </a:solidFill>
            </a:endParaRPr>
          </a:p>
          <a:p>
            <a:pPr lvl="1" eaLnBrk="1" hangingPunct="1">
              <a:buNone/>
            </a:pPr>
            <a:r>
              <a:rPr lang="en-US" altLang="x-none" sz="2800" dirty="0"/>
              <a:t>         Head(S) = { B</a:t>
            </a:r>
            <a:r>
              <a:rPr lang="en-US" altLang="x-none" sz="2800" baseline="-25000" dirty="0"/>
              <a:t>1</a:t>
            </a:r>
            <a:r>
              <a:rPr lang="en-US" altLang="x-none" sz="2800" dirty="0"/>
              <a:t>, </a:t>
            </a:r>
            <a:r>
              <a:rPr lang="en-US" altLang="x-none" sz="2800" dirty="0">
                <a:latin typeface="Arial" panose="020B0604020202020204" pitchFamily="34" charset="0"/>
              </a:rPr>
              <a:t>…</a:t>
            </a:r>
            <a:r>
              <a:rPr lang="en-US" altLang="x-none" sz="2800" dirty="0"/>
              <a:t>, B</a:t>
            </a:r>
            <a:r>
              <a:rPr lang="en-US" altLang="x-none" sz="2800" baseline="-25000" dirty="0"/>
              <a:t>k</a:t>
            </a:r>
            <a:r>
              <a:rPr lang="en-US" altLang="x-none" sz="2800" dirty="0"/>
              <a:t>, C</a:t>
            </a:r>
            <a:r>
              <a:rPr lang="en-US" altLang="x-none" sz="2800" baseline="-25000" dirty="0"/>
              <a:t>1</a:t>
            </a:r>
            <a:r>
              <a:rPr lang="en-US" altLang="x-none" sz="2800" dirty="0"/>
              <a:t>, </a:t>
            </a:r>
            <a:r>
              <a:rPr lang="en-US" altLang="x-none" sz="2800" dirty="0">
                <a:latin typeface="Arial" panose="020B0604020202020204" pitchFamily="34" charset="0"/>
              </a:rPr>
              <a:t>…</a:t>
            </a:r>
            <a:r>
              <a:rPr lang="en-US" altLang="x-none" sz="2800" dirty="0"/>
              <a:t>, C</a:t>
            </a:r>
            <a:r>
              <a:rPr lang="en-US" altLang="x-none" sz="2800" baseline="-25000" dirty="0"/>
              <a:t>m </a:t>
            </a:r>
            <a:r>
              <a:rPr lang="en-US" altLang="x-none" sz="2800" dirty="0"/>
              <a:t>}</a:t>
            </a:r>
            <a:endParaRPr lang="en-US" altLang="x-none" sz="2800" dirty="0"/>
          </a:p>
          <a:p>
            <a:pPr lvl="1" eaLnBrk="1" hangingPunct="1">
              <a:buNone/>
            </a:pPr>
            <a:endParaRPr lang="en-US" altLang="x-none" sz="1400" dirty="0"/>
          </a:p>
          <a:p>
            <a:pPr lvl="1" eaLnBrk="1" hangingPunct="1"/>
            <a:r>
              <a:rPr lang="zh-CN" altLang="en-US" sz="2800" dirty="0"/>
              <a:t>关系代数</a:t>
            </a:r>
            <a:endParaRPr lang="zh-CN" altLang="en-US" sz="2800" dirty="0"/>
          </a:p>
          <a:p>
            <a:pPr lvl="3" eaLnBrk="1" hangingPunct="1">
              <a:buNone/>
            </a:pPr>
            <a:r>
              <a:rPr lang="zh-CN" altLang="en-US" sz="2800" dirty="0">
                <a:solidFill>
                  <a:schemeClr val="accent2"/>
                </a:solidFill>
                <a:sym typeface="Symbol" panose="05050102010706020507" pitchFamily="2" charset="2"/>
              </a:rPr>
              <a:t></a:t>
            </a:r>
            <a:r>
              <a:rPr lang="en-US" altLang="x-none" sz="2800" baseline="-25000" dirty="0">
                <a:solidFill>
                  <a:srgbClr val="FF0000"/>
                </a:solidFill>
                <a:sym typeface="Symbol" panose="05050102010706020507" pitchFamily="2" charset="2"/>
              </a:rPr>
              <a:t>A1, A2, ..., Am</a:t>
            </a:r>
            <a:r>
              <a:rPr lang="en-US" altLang="x-none" sz="2800" baseline="-25000" dirty="0">
                <a:solidFill>
                  <a:schemeClr val="accent2"/>
                </a:solidFill>
                <a:sym typeface="Symbol" panose="05050102010706020507" pitchFamily="2" charset="2"/>
              </a:rPr>
              <a:t> </a:t>
            </a:r>
            <a:r>
              <a:rPr lang="en-US" altLang="x-none" sz="2800" dirty="0">
                <a:solidFill>
                  <a:schemeClr val="accent2"/>
                </a:solidFill>
              </a:rPr>
              <a:t>(</a:t>
            </a:r>
            <a:r>
              <a:rPr lang="en-US" altLang="x-none" sz="2800" baseline="-25000" dirty="0">
                <a:solidFill>
                  <a:schemeClr val="accent2"/>
                </a:solidFill>
                <a:sym typeface="Symbol" panose="05050102010706020507" pitchFamily="2" charset="2"/>
              </a:rPr>
              <a:t> </a:t>
            </a:r>
            <a:r>
              <a:rPr lang="zh-CN" altLang="en-US" sz="2800" dirty="0">
                <a:solidFill>
                  <a:schemeClr val="accent2"/>
                </a:solidFill>
                <a:sym typeface="Symbol" panose="05050102010706020507" pitchFamily="2" charset="2"/>
              </a:rPr>
              <a:t>σ</a:t>
            </a:r>
            <a:r>
              <a:rPr lang="en-US" altLang="x-none" sz="2800" baseline="-25000" dirty="0">
                <a:solidFill>
                  <a:srgbClr val="FF0000"/>
                </a:solidFill>
                <a:sym typeface="Symbol" panose="05050102010706020507" pitchFamily="2" charset="2"/>
              </a:rPr>
              <a:t>F</a:t>
            </a:r>
            <a:r>
              <a:rPr lang="en-US" altLang="x-none" sz="2800" baseline="-25000" dirty="0">
                <a:solidFill>
                  <a:schemeClr val="accent2"/>
                </a:solidFill>
                <a:sym typeface="Symbol" panose="05050102010706020507" pitchFamily="2" charset="2"/>
              </a:rPr>
              <a:t> </a:t>
            </a:r>
            <a:r>
              <a:rPr lang="en-US" altLang="x-none" sz="2800" dirty="0">
                <a:solidFill>
                  <a:schemeClr val="accent2"/>
                </a:solidFill>
              </a:rPr>
              <a:t>( </a:t>
            </a:r>
            <a:r>
              <a:rPr lang="en-US" altLang="x-none" sz="2800" dirty="0">
                <a:solidFill>
                  <a:srgbClr val="FF0000"/>
                </a:solidFill>
              </a:rPr>
              <a:t>R          S</a:t>
            </a:r>
            <a:r>
              <a:rPr lang="en-US" altLang="x-none" sz="2800" baseline="-25000" dirty="0">
                <a:solidFill>
                  <a:srgbClr val="FF0000"/>
                </a:solidFill>
              </a:rPr>
              <a:t> </a:t>
            </a:r>
            <a:r>
              <a:rPr lang="en-US" altLang="x-none" sz="2800" dirty="0">
                <a:solidFill>
                  <a:schemeClr val="accent2"/>
                </a:solidFill>
              </a:rPr>
              <a:t>) )</a:t>
            </a:r>
            <a:endParaRPr lang="en-US" altLang="x-none" sz="2800" dirty="0">
              <a:solidFill>
                <a:schemeClr val="accent2"/>
              </a:solidFill>
            </a:endParaRPr>
          </a:p>
          <a:p>
            <a:pPr lvl="3" eaLnBrk="1" hangingPunct="1">
              <a:buNone/>
            </a:pPr>
            <a:endParaRPr lang="en-US" altLang="x-none" sz="1400" dirty="0">
              <a:sym typeface="Symbol" panose="05050102010706020507" pitchFamily="2" charset="2"/>
            </a:endParaRPr>
          </a:p>
          <a:p>
            <a:pPr lvl="1" eaLnBrk="1" hangingPunct="1"/>
            <a:r>
              <a:rPr lang="en-US" altLang="x-none" sz="2800" dirty="0">
                <a:sym typeface="Symbol" panose="05050102010706020507" pitchFamily="2" charset="2"/>
              </a:rPr>
              <a:t>SQL</a:t>
            </a:r>
            <a:r>
              <a:rPr lang="zh-CN" altLang="en-US" sz="2800" dirty="0">
                <a:sym typeface="Symbol" panose="05050102010706020507" pitchFamily="2" charset="2"/>
              </a:rPr>
              <a:t>语言</a:t>
            </a:r>
            <a:endParaRPr lang="zh-CN" altLang="en-US" sz="2800" dirty="0">
              <a:sym typeface="Symbol" panose="05050102010706020507" pitchFamily="2" charset="2"/>
            </a:endParaRPr>
          </a:p>
          <a:p>
            <a:pPr lvl="3" eaLnBrk="1" hangingPunct="1">
              <a:buNone/>
            </a:pPr>
            <a:r>
              <a:rPr lang="en-US" altLang="x-none" sz="2800" dirty="0">
                <a:solidFill>
                  <a:schemeClr val="accent2"/>
                </a:solidFill>
                <a:sym typeface="Symbol" panose="05050102010706020507" pitchFamily="2" charset="2"/>
              </a:rPr>
              <a:t>SELECT  </a:t>
            </a:r>
            <a:r>
              <a:rPr lang="en-US" altLang="x-none" sz="2800" dirty="0">
                <a:solidFill>
                  <a:srgbClr val="FF0000"/>
                </a:solidFill>
                <a:sym typeface="Symbol" panose="05050102010706020507" pitchFamily="2" charset="2"/>
              </a:rPr>
              <a:t>A</a:t>
            </a:r>
            <a:r>
              <a:rPr lang="en-US" altLang="x-none" sz="2800" baseline="-25000" dirty="0">
                <a:solidFill>
                  <a:srgbClr val="FF0000"/>
                </a:solidFill>
                <a:sym typeface="Symbol" panose="05050102010706020507" pitchFamily="2" charset="2"/>
              </a:rPr>
              <a:t>1</a:t>
            </a:r>
            <a:r>
              <a:rPr lang="en-US" altLang="x-none" sz="2800" dirty="0">
                <a:solidFill>
                  <a:srgbClr val="FF0000"/>
                </a:solidFill>
                <a:sym typeface="Symbol" panose="05050102010706020507" pitchFamily="2" charset="2"/>
              </a:rPr>
              <a:t>, A</a:t>
            </a:r>
            <a:r>
              <a:rPr lang="en-US" altLang="x-none" sz="2800" baseline="-25000" dirty="0">
                <a:solidFill>
                  <a:srgbClr val="FF0000"/>
                </a:solidFill>
                <a:sym typeface="Symbol" panose="05050102010706020507" pitchFamily="2" charset="2"/>
              </a:rPr>
              <a:t>2</a:t>
            </a:r>
            <a:r>
              <a:rPr lang="en-US" altLang="x-none" sz="2800" dirty="0">
                <a:solidFill>
                  <a:srgbClr val="FF0000"/>
                </a:solidFill>
                <a:sym typeface="Symbol" panose="05050102010706020507" pitchFamily="2" charset="2"/>
              </a:rPr>
              <a:t>, ..., A</a:t>
            </a:r>
            <a:r>
              <a:rPr lang="en-US" altLang="x-none" sz="2800" baseline="-25000" dirty="0">
                <a:solidFill>
                  <a:srgbClr val="FF0000"/>
                </a:solidFill>
                <a:sym typeface="Symbol" panose="05050102010706020507" pitchFamily="2" charset="2"/>
              </a:rPr>
              <a:t>m</a:t>
            </a:r>
            <a:endParaRPr lang="en-US" altLang="x-none" sz="2800" dirty="0">
              <a:solidFill>
                <a:srgbClr val="FF0000"/>
              </a:solidFill>
              <a:sym typeface="Symbol" panose="05050102010706020507" pitchFamily="2" charset="2"/>
            </a:endParaRPr>
          </a:p>
          <a:p>
            <a:pPr lvl="3" eaLnBrk="1" hangingPunct="1">
              <a:buNone/>
            </a:pPr>
            <a:r>
              <a:rPr lang="en-US" altLang="x-none" sz="2800" dirty="0">
                <a:solidFill>
                  <a:schemeClr val="accent2"/>
                </a:solidFill>
                <a:sym typeface="Symbol" panose="05050102010706020507" pitchFamily="2" charset="2"/>
              </a:rPr>
              <a:t>FROM      </a:t>
            </a:r>
            <a:r>
              <a:rPr lang="en-US" altLang="x-none" sz="2800" dirty="0">
                <a:solidFill>
                  <a:srgbClr val="FF0000"/>
                </a:solidFill>
              </a:rPr>
              <a:t>R, S</a:t>
            </a:r>
            <a:endParaRPr lang="en-US" altLang="x-none" sz="2800" baseline="-25000" dirty="0">
              <a:solidFill>
                <a:srgbClr val="FF0000"/>
              </a:solidFill>
              <a:sym typeface="Symbol" panose="05050102010706020507" pitchFamily="2" charset="2"/>
            </a:endParaRPr>
          </a:p>
          <a:p>
            <a:pPr lvl="3" eaLnBrk="1" hangingPunct="1">
              <a:buNone/>
            </a:pPr>
            <a:r>
              <a:rPr lang="en-US" altLang="x-none" sz="2800" dirty="0">
                <a:solidFill>
                  <a:schemeClr val="accent2"/>
                </a:solidFill>
                <a:sym typeface="Symbol" panose="05050102010706020507" pitchFamily="2" charset="2"/>
              </a:rPr>
              <a:t>WHERE   </a:t>
            </a:r>
            <a:r>
              <a:rPr lang="en-US" altLang="x-none" sz="2800" dirty="0">
                <a:solidFill>
                  <a:srgbClr val="FF0000"/>
                </a:solidFill>
                <a:sym typeface="Symbol" panose="05050102010706020507" pitchFamily="2" charset="2"/>
              </a:rPr>
              <a:t>F </a:t>
            </a:r>
            <a:r>
              <a:rPr lang="en-US" altLang="x-none" sz="2800" dirty="0">
                <a:sym typeface="Symbol" panose="05050102010706020507" pitchFamily="2" charset="2"/>
              </a:rPr>
              <a:t>and</a:t>
            </a:r>
            <a:r>
              <a:rPr lang="en-US" altLang="x-none" sz="2800" dirty="0">
                <a:solidFill>
                  <a:schemeClr val="accent1"/>
                </a:solidFill>
                <a:sym typeface="Symbol" panose="05050102010706020507" pitchFamily="2" charset="2"/>
              </a:rPr>
              <a:t> </a:t>
            </a:r>
            <a:r>
              <a:rPr lang="en-US" altLang="x-none" sz="2800" dirty="0">
                <a:solidFill>
                  <a:srgbClr val="FF0000"/>
                </a:solidFill>
                <a:sym typeface="Symbol" panose="05050102010706020507" pitchFamily="2" charset="2"/>
              </a:rPr>
              <a:t>R.</a:t>
            </a:r>
            <a:r>
              <a:rPr lang="en-US" altLang="x-none" sz="2800" dirty="0">
                <a:solidFill>
                  <a:srgbClr val="FF0000"/>
                </a:solidFill>
              </a:rPr>
              <a:t>B</a:t>
            </a:r>
            <a:r>
              <a:rPr lang="en-US" altLang="x-none" sz="2800" baseline="-25000" dirty="0">
                <a:solidFill>
                  <a:srgbClr val="FF0000"/>
                </a:solidFill>
              </a:rPr>
              <a:t>1</a:t>
            </a:r>
            <a:r>
              <a:rPr lang="en-US" altLang="x-none" sz="2800" dirty="0">
                <a:solidFill>
                  <a:srgbClr val="FF0000"/>
                </a:solidFill>
                <a:sym typeface="Symbol" panose="05050102010706020507" pitchFamily="2" charset="2"/>
              </a:rPr>
              <a:t>=S.</a:t>
            </a:r>
            <a:r>
              <a:rPr lang="en-US" altLang="x-none" sz="2800" dirty="0">
                <a:solidFill>
                  <a:srgbClr val="FF0000"/>
                </a:solidFill>
              </a:rPr>
              <a:t>B</a:t>
            </a:r>
            <a:r>
              <a:rPr lang="en-US" altLang="x-none" sz="2800" baseline="-25000" dirty="0">
                <a:solidFill>
                  <a:srgbClr val="FF0000"/>
                </a:solidFill>
              </a:rPr>
              <a:t>1</a:t>
            </a:r>
            <a:r>
              <a:rPr lang="en-US" altLang="x-none" sz="2800" dirty="0">
                <a:solidFill>
                  <a:schemeClr val="accent1"/>
                </a:solidFill>
                <a:sym typeface="Symbol" panose="05050102010706020507" pitchFamily="2" charset="2"/>
              </a:rPr>
              <a:t> </a:t>
            </a:r>
            <a:r>
              <a:rPr lang="en-US" altLang="x-none" sz="2800" dirty="0">
                <a:sym typeface="Symbol" panose="05050102010706020507" pitchFamily="2" charset="2"/>
              </a:rPr>
              <a:t>and</a:t>
            </a:r>
            <a:r>
              <a:rPr lang="en-US" altLang="x-none" sz="2800" dirty="0">
                <a:solidFill>
                  <a:schemeClr val="accent1"/>
                </a:solidFill>
                <a:sym typeface="Symbol" panose="05050102010706020507" pitchFamily="2" charset="2"/>
              </a:rPr>
              <a:t> </a:t>
            </a:r>
            <a:r>
              <a:rPr lang="en-US" altLang="x-none" sz="2800" dirty="0">
                <a:solidFill>
                  <a:srgbClr val="FF0000"/>
                </a:solidFill>
                <a:sym typeface="Symbol" panose="05050102010706020507" pitchFamily="2" charset="2"/>
              </a:rPr>
              <a:t>R.</a:t>
            </a:r>
            <a:r>
              <a:rPr lang="en-US" altLang="x-none" sz="2800" dirty="0">
                <a:solidFill>
                  <a:srgbClr val="FF0000"/>
                </a:solidFill>
              </a:rPr>
              <a:t>B</a:t>
            </a:r>
            <a:r>
              <a:rPr lang="en-US" altLang="x-none" sz="2800" baseline="-25000" dirty="0">
                <a:solidFill>
                  <a:srgbClr val="FF0000"/>
                </a:solidFill>
              </a:rPr>
              <a:t>2</a:t>
            </a:r>
            <a:r>
              <a:rPr lang="en-US" altLang="x-none" sz="2800" dirty="0">
                <a:solidFill>
                  <a:srgbClr val="FF0000"/>
                </a:solidFill>
                <a:sym typeface="Symbol" panose="05050102010706020507" pitchFamily="2" charset="2"/>
              </a:rPr>
              <a:t>=S.</a:t>
            </a:r>
            <a:r>
              <a:rPr lang="en-US" altLang="x-none" sz="2800" dirty="0">
                <a:solidFill>
                  <a:srgbClr val="FF0000"/>
                </a:solidFill>
              </a:rPr>
              <a:t>B</a:t>
            </a:r>
            <a:r>
              <a:rPr lang="en-US" altLang="x-none" sz="2800" baseline="-25000" dirty="0">
                <a:solidFill>
                  <a:srgbClr val="FF0000"/>
                </a:solidFill>
              </a:rPr>
              <a:t>2</a:t>
            </a:r>
            <a:endParaRPr lang="en-US" altLang="x-none" sz="2800" baseline="-25000" dirty="0">
              <a:solidFill>
                <a:srgbClr val="FF0000"/>
              </a:solidFill>
            </a:endParaRPr>
          </a:p>
          <a:p>
            <a:pPr lvl="3" eaLnBrk="1" hangingPunct="1">
              <a:buNone/>
            </a:pPr>
            <a:r>
              <a:rPr lang="en-US" altLang="x-none" sz="2800" dirty="0">
                <a:solidFill>
                  <a:schemeClr val="accent1"/>
                </a:solidFill>
                <a:sym typeface="Symbol" panose="05050102010706020507" pitchFamily="2" charset="2"/>
              </a:rPr>
              <a:t>                    </a:t>
            </a:r>
            <a:r>
              <a:rPr lang="en-US" altLang="x-none" sz="2800" dirty="0">
                <a:sym typeface="Symbol" panose="05050102010706020507" pitchFamily="2" charset="2"/>
              </a:rPr>
              <a:t>and</a:t>
            </a:r>
            <a:r>
              <a:rPr lang="en-US" altLang="x-none" sz="2800" dirty="0">
                <a:solidFill>
                  <a:schemeClr val="accent1"/>
                </a:solidFill>
                <a:sym typeface="Symbol" panose="05050102010706020507" pitchFamily="2" charset="2"/>
              </a:rPr>
              <a:t> </a:t>
            </a:r>
            <a:r>
              <a:rPr lang="en-US" altLang="x-none" sz="2800" dirty="0">
                <a:latin typeface="Arial" panose="020B0604020202020204" pitchFamily="34" charset="0"/>
                <a:sym typeface="Symbol" panose="05050102010706020507" pitchFamily="2" charset="2"/>
              </a:rPr>
              <a:t>……</a:t>
            </a:r>
            <a:r>
              <a:rPr lang="en-US" altLang="x-none" sz="2800" dirty="0">
                <a:solidFill>
                  <a:schemeClr val="accent1"/>
                </a:solidFill>
                <a:sym typeface="Symbol" panose="05050102010706020507" pitchFamily="2" charset="2"/>
              </a:rPr>
              <a:t> </a:t>
            </a:r>
            <a:r>
              <a:rPr lang="en-US" altLang="x-none" sz="2800" dirty="0">
                <a:sym typeface="Symbol" panose="05050102010706020507" pitchFamily="2" charset="2"/>
              </a:rPr>
              <a:t>and</a:t>
            </a:r>
            <a:r>
              <a:rPr lang="en-US" altLang="x-none" sz="2800" dirty="0">
                <a:solidFill>
                  <a:schemeClr val="accent1"/>
                </a:solidFill>
                <a:sym typeface="Symbol" panose="05050102010706020507" pitchFamily="2" charset="2"/>
              </a:rPr>
              <a:t> </a:t>
            </a:r>
            <a:r>
              <a:rPr lang="en-US" altLang="x-none" sz="2800" dirty="0">
                <a:solidFill>
                  <a:srgbClr val="FF0000"/>
                </a:solidFill>
                <a:sym typeface="Symbol" panose="05050102010706020507" pitchFamily="2" charset="2"/>
              </a:rPr>
              <a:t>R.</a:t>
            </a:r>
            <a:r>
              <a:rPr lang="en-US" altLang="x-none" sz="2800" dirty="0">
                <a:solidFill>
                  <a:srgbClr val="FF0000"/>
                </a:solidFill>
              </a:rPr>
              <a:t>B</a:t>
            </a:r>
            <a:r>
              <a:rPr lang="en-US" altLang="x-none" sz="2800" baseline="-25000" dirty="0">
                <a:solidFill>
                  <a:srgbClr val="FF0000"/>
                </a:solidFill>
              </a:rPr>
              <a:t>k</a:t>
            </a:r>
            <a:r>
              <a:rPr lang="en-US" altLang="x-none" sz="2800" dirty="0">
                <a:solidFill>
                  <a:srgbClr val="FF0000"/>
                </a:solidFill>
                <a:sym typeface="Symbol" panose="05050102010706020507" pitchFamily="2" charset="2"/>
              </a:rPr>
              <a:t>=S.</a:t>
            </a:r>
            <a:r>
              <a:rPr lang="en-US" altLang="x-none" sz="2800" dirty="0">
                <a:solidFill>
                  <a:srgbClr val="FF0000"/>
                </a:solidFill>
              </a:rPr>
              <a:t>B</a:t>
            </a:r>
            <a:r>
              <a:rPr lang="en-US" altLang="x-none" sz="2800" baseline="-25000" dirty="0">
                <a:solidFill>
                  <a:srgbClr val="FF0000"/>
                </a:solidFill>
              </a:rPr>
              <a:t>k</a:t>
            </a:r>
            <a:endParaRPr lang="en-US" altLang="x-none" sz="2800" dirty="0">
              <a:solidFill>
                <a:srgbClr val="FF0000"/>
              </a:solidFill>
            </a:endParaRPr>
          </a:p>
        </p:txBody>
      </p:sp>
      <p:sp>
        <p:nvSpPr>
          <p:cNvPr id="31748" name="Rectangle 4"/>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graphicFrame>
        <p:nvGraphicFramePr>
          <p:cNvPr id="31749" name="Object 6"/>
          <p:cNvGraphicFramePr>
            <a:graphicFrameLocks noChangeAspect="1"/>
          </p:cNvGraphicFramePr>
          <p:nvPr/>
        </p:nvGraphicFramePr>
        <p:xfrm>
          <a:off x="4862513" y="2832100"/>
          <a:ext cx="923925" cy="282575"/>
        </p:xfrm>
        <a:graphic>
          <a:graphicData uri="http://schemas.openxmlformats.org/presentationml/2006/ole">
            <mc:AlternateContent xmlns:mc="http://schemas.openxmlformats.org/markup-compatibility/2006">
              <mc:Choice xmlns:v="urn:schemas-microsoft-com:vml" Requires="v">
                <p:oleObj spid="_x0000_s3076" name="" r:id="rId1" imgW="528955" imgH="198120" progId="Word.Picture.8">
                  <p:embed/>
                </p:oleObj>
              </mc:Choice>
              <mc:Fallback>
                <p:oleObj name="" r:id="rId1" imgW="528955" imgH="198120" progId="Word.Picture.8">
                  <p:embed/>
                  <p:pic>
                    <p:nvPicPr>
                      <p:cNvPr id="0" name="图片 3075"/>
                      <p:cNvPicPr/>
                      <p:nvPr/>
                    </p:nvPicPr>
                    <p:blipFill>
                      <a:blip r:embed="rId2"/>
                      <a:stretch>
                        <a:fillRect/>
                      </a:stretch>
                    </p:blipFill>
                    <p:spPr>
                      <a:xfrm>
                        <a:off x="4862513" y="2832100"/>
                        <a:ext cx="923925" cy="282575"/>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3"/>
          <p:cNvSpPr txBox="1">
            <a:spLocks noGrp="1"/>
          </p:cNvSpPr>
          <p:nvPr/>
        </p:nvSpPr>
        <p:spPr>
          <a:xfrm>
            <a:off x="0" y="6448425"/>
            <a:ext cx="5724525" cy="187325"/>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2771" name="灯片编号占位符 4"/>
          <p:cNvSpPr txBox="1">
            <a:spLocks noGrp="1"/>
          </p:cNvSpPr>
          <p:nvPr/>
        </p:nvSpPr>
        <p:spPr>
          <a:xfrm>
            <a:off x="7086600" y="633095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3795" name="Rectangle 5"/>
          <p:cNvSpPr/>
          <p:nvPr/>
        </p:nvSpPr>
        <p:spPr>
          <a:xfrm>
            <a:off x="2819400" y="1606550"/>
            <a:ext cx="5867400" cy="4191000"/>
          </a:xfrm>
          <a:prstGeom prst="rect">
            <a:avLst/>
          </a:prstGeom>
          <a:noFill/>
          <a:ln w="9525">
            <a:noFill/>
          </a:ln>
        </p:spPr>
        <p:txBody>
          <a:bodyPr anchor="t"/>
          <a:p>
            <a:pPr marL="342900" indent="-342900">
              <a:lnSpc>
                <a:spcPct val="140000"/>
              </a:lnSpc>
              <a:spcBef>
                <a:spcPct val="20000"/>
              </a:spcBef>
            </a:pPr>
            <a:r>
              <a:rPr lang="en-US" altLang="x-none" dirty="0">
                <a:solidFill>
                  <a:schemeClr val="accent2"/>
                </a:solidFill>
                <a:latin typeface="Arial" panose="020B0604020202020204" pitchFamily="34" charset="0"/>
                <a:ea typeface="宋体" panose="02010600030101010101" pitchFamily="2" charset="-122"/>
              </a:rPr>
              <a:t>SELECT  </a:t>
            </a:r>
            <a:r>
              <a:rPr lang="en-US" altLang="x-none" dirty="0">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latin typeface="Arial" panose="020B0604020202020204" pitchFamily="34" charset="0"/>
                <a:ea typeface="宋体" panose="02010600030101010101" pitchFamily="2" charset="-122"/>
              </a:rPr>
              <a:t>colname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latin typeface="Arial" panose="020B0604020202020204" pitchFamily="34" charset="0"/>
                <a:ea typeface="宋体" panose="02010600030101010101" pitchFamily="2" charset="-122"/>
              </a:rPr>
              <a:t>colname </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marL="342900" indent="-342900">
              <a:lnSpc>
                <a:spcPct val="140000"/>
              </a:lnSpc>
              <a:spcBef>
                <a:spcPct val="20000"/>
              </a:spcBef>
            </a:pPr>
            <a:r>
              <a:rPr lang="en-US" altLang="x-none" dirty="0">
                <a:solidFill>
                  <a:schemeClr val="accent2"/>
                </a:solidFill>
                <a:latin typeface="Arial" panose="020B0604020202020204" pitchFamily="34" charset="0"/>
                <a:ea typeface="宋体" panose="02010600030101010101" pitchFamily="2" charset="-122"/>
              </a:rPr>
              <a:t>FROM  </a:t>
            </a:r>
            <a:r>
              <a:rPr lang="en-US" altLang="x-none" dirty="0">
                <a:latin typeface="Arial" panose="020B0604020202020204" pitchFamily="34" charset="0"/>
                <a:ea typeface="宋体" panose="02010600030101010101" pitchFamily="2" charset="-122"/>
              </a:rPr>
              <a:t>tablename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latin typeface="Arial" panose="020B0604020202020204" pitchFamily="34" charset="0"/>
                <a:ea typeface="宋体" panose="02010600030101010101" pitchFamily="2" charset="-122"/>
              </a:rPr>
              <a:t>tablename </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marL="342900" indent="-342900">
              <a:lnSpc>
                <a:spcPct val="140000"/>
              </a:lnSpc>
              <a:spcBef>
                <a:spcPct val="20000"/>
              </a:spcBef>
            </a:pP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WHERE  </a:t>
            </a:r>
            <a:r>
              <a:rPr lang="en-US" altLang="x-none" dirty="0">
                <a:latin typeface="Arial" panose="020B0604020202020204" pitchFamily="34" charset="0"/>
                <a:ea typeface="宋体" panose="02010600030101010101" pitchFamily="2" charset="-122"/>
              </a:rPr>
              <a:t>search_condition</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chemeClr val="accent2"/>
              </a:solidFill>
              <a:latin typeface="Arial" panose="020B0604020202020204" pitchFamily="34" charset="0"/>
              <a:ea typeface="宋体" panose="02010600030101010101" pitchFamily="2" charset="-122"/>
            </a:endParaRPr>
          </a:p>
          <a:p>
            <a:pPr marL="342900" indent="-342900">
              <a:lnSpc>
                <a:spcPct val="140000"/>
              </a:lnSpc>
              <a:spcBef>
                <a:spcPct val="20000"/>
              </a:spcBef>
            </a:pP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GROUP BY  </a:t>
            </a:r>
            <a:r>
              <a:rPr lang="en-US" altLang="x-none" dirty="0">
                <a:latin typeface="Arial" panose="020B0604020202020204" pitchFamily="34" charset="0"/>
                <a:ea typeface="宋体" panose="02010600030101010101" pitchFamily="2" charset="-122"/>
              </a:rPr>
              <a:t>colname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latin typeface="Arial" panose="020B0604020202020204" pitchFamily="34" charset="0"/>
                <a:ea typeface="宋体" panose="02010600030101010101" pitchFamily="2" charset="-122"/>
              </a:rPr>
              <a:t>colname </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marL="342900" indent="-342900">
              <a:lnSpc>
                <a:spcPct val="140000"/>
              </a:lnSpc>
              <a:spcBef>
                <a:spcPct val="20000"/>
              </a:spcBef>
            </a:pP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HAVING  </a:t>
            </a:r>
            <a:r>
              <a:rPr lang="en-US" altLang="x-none" dirty="0">
                <a:latin typeface="Arial" panose="020B0604020202020204" pitchFamily="34" charset="0"/>
                <a:ea typeface="宋体" panose="02010600030101010101" pitchFamily="2" charset="-122"/>
              </a:rPr>
              <a:t>group_condition</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 ]</a:t>
            </a:r>
            <a:endParaRPr lang="en-US" altLang="x-none" dirty="0">
              <a:solidFill>
                <a:schemeClr val="accent2"/>
              </a:solidFill>
              <a:latin typeface="Arial" panose="020B0604020202020204" pitchFamily="34" charset="0"/>
              <a:ea typeface="宋体" panose="02010600030101010101" pitchFamily="2" charset="-122"/>
            </a:endParaRPr>
          </a:p>
          <a:p>
            <a:pPr marL="342900" indent="-342900">
              <a:lnSpc>
                <a:spcPct val="140000"/>
              </a:lnSpc>
              <a:spcBef>
                <a:spcPct val="20000"/>
              </a:spcBef>
            </a:pP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ORDER BY  </a:t>
            </a:r>
            <a:r>
              <a:rPr lang="en-US" altLang="x-none" dirty="0">
                <a:latin typeface="Arial" panose="020B0604020202020204" pitchFamily="34" charset="0"/>
                <a:ea typeface="宋体" panose="02010600030101010101" pitchFamily="2" charset="-122"/>
              </a:rPr>
              <a:t>colname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ASC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DESC </a:t>
            </a:r>
            <a:r>
              <a:rPr lang="en-US" altLang="x-none" dirty="0">
                <a:solidFill>
                  <a:srgbClr val="FF0066"/>
                </a:solidFill>
                <a:latin typeface="Arial" panose="020B0604020202020204" pitchFamily="34" charset="0"/>
                <a:ea typeface="宋体" panose="02010600030101010101" pitchFamily="2" charset="-122"/>
              </a:rPr>
              <a:t>]</a:t>
            </a:r>
            <a:endParaRPr lang="en-US" altLang="x-none" dirty="0">
              <a:solidFill>
                <a:srgbClr val="FF0066"/>
              </a:solidFill>
              <a:latin typeface="Arial" panose="020B0604020202020204" pitchFamily="34" charset="0"/>
              <a:ea typeface="宋体" panose="02010600030101010101" pitchFamily="2" charset="-122"/>
            </a:endParaRPr>
          </a:p>
          <a:p>
            <a:pPr marL="1143000" lvl="2" indent="-228600" algn="l" eaLnBrk="1" hangingPunct="1">
              <a:lnSpc>
                <a:spcPct val="140000"/>
              </a:lnSpc>
              <a:spcBef>
                <a:spcPct val="20000"/>
              </a:spcBef>
            </a:pP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latin typeface="Arial" panose="020B0604020202020204" pitchFamily="34" charset="0"/>
                <a:ea typeface="宋体" panose="02010600030101010101" pitchFamily="2" charset="-122"/>
              </a:rPr>
              <a:t>colname </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ASC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DESC</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 ...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66"/>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33796" name="Rectangle 3"/>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33797" name="Rectangle 4"/>
          <p:cNvSpPr>
            <a:spLocks noGrp="1"/>
          </p:cNvSpPr>
          <p:nvPr>
            <p:ph type="body"/>
          </p:nvPr>
        </p:nvSpPr>
        <p:spPr>
          <a:xfrm>
            <a:off x="685800" y="692150"/>
            <a:ext cx="7772400" cy="762000"/>
          </a:xfrm>
        </p:spPr>
        <p:txBody>
          <a:bodyPr wrap="square" anchor="t"/>
          <a:p>
            <a:pPr eaLnBrk="1" hangingPunct="1">
              <a:lnSpc>
                <a:spcPct val="140000"/>
              </a:lnSpc>
            </a:pPr>
            <a:r>
              <a:rPr lang="zh-CN" altLang="en-US" sz="2800"/>
              <a:t>映像语句</a:t>
            </a:r>
            <a:endParaRPr lang="zh-CN" altLang="en-US" sz="2800"/>
          </a:p>
        </p:txBody>
      </p:sp>
      <p:sp>
        <p:nvSpPr>
          <p:cNvPr id="33798" name="Rectangle 6"/>
          <p:cNvSpPr/>
          <p:nvPr/>
        </p:nvSpPr>
        <p:spPr>
          <a:xfrm>
            <a:off x="609600" y="1606550"/>
            <a:ext cx="2590800" cy="3581400"/>
          </a:xfrm>
          <a:prstGeom prst="rect">
            <a:avLst/>
          </a:prstGeom>
          <a:noFill/>
          <a:ln w="9525">
            <a:noFill/>
          </a:ln>
        </p:spPr>
        <p:txBody>
          <a:bodyPr anchor="t"/>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目  标   子  句：</a:t>
            </a:r>
            <a:endParaRPr lang="zh-CN" altLang="en-US" dirty="0">
              <a:latin typeface="Arial" panose="020B0604020202020204" pitchFamily="34" charset="0"/>
              <a:ea typeface="宋体" panose="02010600030101010101" pitchFamily="2" charset="-122"/>
            </a:endParaRPr>
          </a:p>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范  围   子  句：</a:t>
            </a:r>
            <a:endParaRPr lang="zh-CN" altLang="en-US" dirty="0">
              <a:latin typeface="Arial" panose="020B0604020202020204" pitchFamily="34" charset="0"/>
              <a:ea typeface="宋体" panose="02010600030101010101" pitchFamily="2" charset="-122"/>
            </a:endParaRPr>
          </a:p>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条  件   子  句：</a:t>
            </a:r>
            <a:endParaRPr lang="zh-CN" altLang="en-US" dirty="0">
              <a:latin typeface="Arial" panose="020B0604020202020204" pitchFamily="34" charset="0"/>
              <a:ea typeface="宋体" panose="02010600030101010101" pitchFamily="2" charset="-122"/>
            </a:endParaRPr>
          </a:p>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分  组   子  句：</a:t>
            </a:r>
            <a:endParaRPr lang="zh-CN" altLang="en-US" dirty="0">
              <a:latin typeface="Arial" panose="020B0604020202020204" pitchFamily="34" charset="0"/>
              <a:ea typeface="宋体" panose="02010600030101010101" pitchFamily="2" charset="-122"/>
            </a:endParaRPr>
          </a:p>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分组查询子句：</a:t>
            </a:r>
            <a:endParaRPr lang="zh-CN" altLang="en-US" dirty="0">
              <a:latin typeface="Arial" panose="020B0604020202020204" pitchFamily="34" charset="0"/>
              <a:ea typeface="宋体" panose="02010600030101010101" pitchFamily="2" charset="-122"/>
            </a:endParaRPr>
          </a:p>
          <a:p>
            <a:pPr marL="342900" indent="-342900">
              <a:lnSpc>
                <a:spcPct val="140000"/>
              </a:lnSpc>
              <a:spcBef>
                <a:spcPct val="20000"/>
              </a:spcBef>
            </a:pPr>
            <a:r>
              <a:rPr lang="zh-CN" altLang="en-US" dirty="0">
                <a:latin typeface="Arial" panose="020B0604020202020204" pitchFamily="34" charset="0"/>
                <a:ea typeface="宋体" panose="02010600030101010101" pitchFamily="2" charset="-122"/>
              </a:rPr>
              <a:t>排序输出子句：</a:t>
            </a:r>
            <a:endParaRPr lang="zh-CN" altLang="en-US" dirty="0">
              <a:latin typeface="Arial" panose="020B0604020202020204" pitchFamily="34" charset="0"/>
              <a:ea typeface="宋体" panose="02010600030101010101" pitchFamily="2" charset="-122"/>
            </a:endParaRPr>
          </a:p>
        </p:txBody>
      </p:sp>
      <p:sp>
        <p:nvSpPr>
          <p:cNvPr id="2" name="圆角矩形 1"/>
          <p:cNvSpPr/>
          <p:nvPr/>
        </p:nvSpPr>
        <p:spPr>
          <a:xfrm>
            <a:off x="2717800" y="1462405"/>
            <a:ext cx="6085840" cy="45078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37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3796" name="Rectangle 7"/>
          <p:cNvSpPr/>
          <p:nvPr/>
        </p:nvSpPr>
        <p:spPr>
          <a:xfrm>
            <a:off x="685800" y="3200400"/>
            <a:ext cx="7772400" cy="1219200"/>
          </a:xfrm>
          <a:prstGeom prst="rect">
            <a:avLst/>
          </a:prstGeom>
          <a:noFill/>
          <a:ln w="9525">
            <a:noFill/>
          </a:ln>
        </p:spPr>
        <p:txBody>
          <a:bodyPr anchor="t"/>
          <a:p>
            <a:pPr marL="1143000" lvl="2" indent="-228600" algn="l" eaLnBrk="1" hangingPunct="1">
              <a:lnSpc>
                <a:spcPct val="120000"/>
              </a:lnSpc>
              <a:spcBef>
                <a:spcPct val="20000"/>
              </a:spcBef>
            </a:pP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GROUP BY  colname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 colname ... </a:t>
            </a:r>
            <a:r>
              <a:rPr lang="en-US" altLang="x-none" sz="2800" dirty="0">
                <a:solidFill>
                  <a:srgbClr val="FF0066"/>
                </a:solidFill>
                <a:latin typeface="Arial" panose="020B0604020202020204" pitchFamily="34" charset="0"/>
                <a:ea typeface="宋体" panose="02010600030101010101" pitchFamily="2" charset="-122"/>
              </a:rPr>
              <a:t>}</a:t>
            </a:r>
            <a:endParaRPr lang="en-US" altLang="x-none" sz="2800" dirty="0">
              <a:solidFill>
                <a:srgbClr val="FF0066"/>
              </a:solidFill>
              <a:latin typeface="Arial" panose="020B0604020202020204" pitchFamily="34" charset="0"/>
              <a:ea typeface="宋体" panose="02010600030101010101" pitchFamily="2" charset="-122"/>
            </a:endParaRPr>
          </a:p>
          <a:p>
            <a:pPr marL="1600200" lvl="3" indent="-228600" algn="l" eaLnBrk="1" hangingPunct="1">
              <a:lnSpc>
                <a:spcPct val="120000"/>
              </a:lnSpc>
              <a:spcBef>
                <a:spcPct val="20000"/>
              </a:spcBef>
            </a:pP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HAVING  group_condition </a:t>
            </a:r>
            <a:r>
              <a:rPr lang="en-US" altLang="x-none" sz="2800" dirty="0">
                <a:solidFill>
                  <a:srgbClr val="FF0066"/>
                </a:solidFill>
                <a:latin typeface="Arial" panose="020B0604020202020204" pitchFamily="34" charset="0"/>
                <a:ea typeface="宋体" panose="02010600030101010101" pitchFamily="2" charset="-122"/>
              </a:rPr>
              <a:t>] ]</a:t>
            </a:r>
            <a:endParaRPr lang="en-US" altLang="x-none" sz="2800" dirty="0">
              <a:latin typeface="Arial" panose="020B0604020202020204" pitchFamily="34" charset="0"/>
              <a:ea typeface="宋体" panose="02010600030101010101" pitchFamily="2" charset="-122"/>
            </a:endParaRPr>
          </a:p>
        </p:txBody>
      </p:sp>
      <p:sp>
        <p:nvSpPr>
          <p:cNvPr id="33797" name="Rectangle 4"/>
          <p:cNvSpPr/>
          <p:nvPr/>
        </p:nvSpPr>
        <p:spPr>
          <a:xfrm>
            <a:off x="685800" y="1981200"/>
            <a:ext cx="7772400" cy="609600"/>
          </a:xfrm>
          <a:prstGeom prst="rect">
            <a:avLst/>
          </a:prstGeom>
          <a:noFill/>
          <a:ln w="9525">
            <a:noFill/>
          </a:ln>
        </p:spPr>
        <p:txBody>
          <a:bodyPr anchor="t"/>
          <a:p>
            <a:pPr marL="1143000" lvl="2" indent="-228600" algn="l" eaLnBrk="1" hangingPunct="1">
              <a:lnSpc>
                <a:spcPct val="140000"/>
              </a:lnSpc>
              <a:spcBef>
                <a:spcPct val="20000"/>
              </a:spcBef>
            </a:pPr>
            <a:r>
              <a:rPr lang="en-US" altLang="x-none" sz="2800" dirty="0">
                <a:latin typeface="Arial" panose="020B0604020202020204" pitchFamily="34" charset="0"/>
                <a:ea typeface="宋体" panose="02010600030101010101" pitchFamily="2" charset="-122"/>
              </a:rPr>
              <a:t>FROM  tablename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 tablename ... </a:t>
            </a:r>
            <a:r>
              <a:rPr lang="en-US" altLang="x-none" sz="2800" dirty="0">
                <a:solidFill>
                  <a:srgbClr val="FF0066"/>
                </a:solidFill>
                <a:latin typeface="Arial" panose="020B0604020202020204" pitchFamily="34" charset="0"/>
                <a:ea typeface="宋体" panose="02010600030101010101" pitchFamily="2" charset="-122"/>
              </a:rPr>
              <a:t>}</a:t>
            </a:r>
            <a:endParaRPr lang="en-US" altLang="x-none" sz="2800" dirty="0">
              <a:solidFill>
                <a:srgbClr val="FF0066"/>
              </a:solidFill>
              <a:latin typeface="Arial" panose="020B0604020202020204" pitchFamily="34" charset="0"/>
              <a:ea typeface="宋体" panose="02010600030101010101" pitchFamily="2" charset="-122"/>
            </a:endParaRPr>
          </a:p>
        </p:txBody>
      </p:sp>
      <p:sp>
        <p:nvSpPr>
          <p:cNvPr id="34821"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34822" name="Rectangle 3"/>
          <p:cNvSpPr>
            <a:spLocks noGrp="1"/>
          </p:cNvSpPr>
          <p:nvPr>
            <p:ph type="body"/>
          </p:nvPr>
        </p:nvSpPr>
        <p:spPr>
          <a:xfrm>
            <a:off x="685800" y="762000"/>
            <a:ext cx="7772400" cy="685800"/>
          </a:xfrm>
        </p:spPr>
        <p:txBody>
          <a:bodyPr wrap="square" anchor="t"/>
          <a:p>
            <a:pPr eaLnBrk="1" hangingPunct="1"/>
            <a:r>
              <a:rPr lang="zh-CN" altLang="en-US" sz="2800"/>
              <a:t>映像语句各子句的执行顺序</a:t>
            </a:r>
            <a:endParaRPr lang="zh-CN" altLang="en-US" sz="2800"/>
          </a:p>
        </p:txBody>
      </p:sp>
      <p:sp>
        <p:nvSpPr>
          <p:cNvPr id="33800" name="Rectangle 5"/>
          <p:cNvSpPr/>
          <p:nvPr/>
        </p:nvSpPr>
        <p:spPr>
          <a:xfrm>
            <a:off x="685800" y="2590800"/>
            <a:ext cx="7772400" cy="609600"/>
          </a:xfrm>
          <a:prstGeom prst="rect">
            <a:avLst/>
          </a:prstGeom>
          <a:noFill/>
          <a:ln w="9525">
            <a:noFill/>
          </a:ln>
        </p:spPr>
        <p:txBody>
          <a:bodyPr anchor="t"/>
          <a:p>
            <a:pPr marL="1143000" lvl="2" indent="-228600" algn="l" eaLnBrk="1" hangingPunct="1">
              <a:lnSpc>
                <a:spcPct val="140000"/>
              </a:lnSpc>
              <a:spcBef>
                <a:spcPct val="20000"/>
              </a:spcBef>
            </a:pP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WHERE  search_condition </a:t>
            </a:r>
            <a:r>
              <a:rPr lang="en-US" altLang="x-none" sz="2800" dirty="0">
                <a:solidFill>
                  <a:srgbClr val="FF0066"/>
                </a:solidFill>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sp>
        <p:nvSpPr>
          <p:cNvPr id="33801" name="Rectangle 6"/>
          <p:cNvSpPr/>
          <p:nvPr/>
        </p:nvSpPr>
        <p:spPr>
          <a:xfrm>
            <a:off x="685800" y="3124200"/>
            <a:ext cx="7772400" cy="685800"/>
          </a:xfrm>
          <a:prstGeom prst="rect">
            <a:avLst/>
          </a:prstGeom>
          <a:noFill/>
          <a:ln w="9525">
            <a:noFill/>
          </a:ln>
        </p:spPr>
        <p:txBody>
          <a:bodyPr anchor="t"/>
          <a:p>
            <a:pPr marL="1143000" lvl="2" indent="-228600" algn="l" eaLnBrk="1" hangingPunct="1">
              <a:lnSpc>
                <a:spcPct val="140000"/>
              </a:lnSpc>
              <a:spcBef>
                <a:spcPct val="20000"/>
              </a:spcBef>
            </a:pP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GROUP BY  colname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 colname ... </a:t>
            </a:r>
            <a:r>
              <a:rPr lang="en-US" altLang="x-none" sz="2800" dirty="0">
                <a:solidFill>
                  <a:srgbClr val="FF0066"/>
                </a:solidFill>
                <a:latin typeface="Arial" panose="020B0604020202020204" pitchFamily="34" charset="0"/>
                <a:ea typeface="宋体" panose="02010600030101010101" pitchFamily="2" charset="-122"/>
              </a:rPr>
              <a:t>} ]</a:t>
            </a:r>
            <a:endParaRPr lang="en-US" altLang="x-none" sz="2800" dirty="0">
              <a:latin typeface="Arial" panose="020B0604020202020204" pitchFamily="34" charset="0"/>
              <a:ea typeface="宋体" panose="02010600030101010101" pitchFamily="2" charset="-122"/>
            </a:endParaRPr>
          </a:p>
        </p:txBody>
      </p:sp>
      <p:sp>
        <p:nvSpPr>
          <p:cNvPr id="33802" name="Rectangle 8"/>
          <p:cNvSpPr/>
          <p:nvPr/>
        </p:nvSpPr>
        <p:spPr>
          <a:xfrm>
            <a:off x="685800" y="1371600"/>
            <a:ext cx="7772400" cy="685800"/>
          </a:xfrm>
          <a:prstGeom prst="rect">
            <a:avLst/>
          </a:prstGeom>
          <a:noFill/>
          <a:ln w="9525">
            <a:noFill/>
          </a:ln>
        </p:spPr>
        <p:txBody>
          <a:bodyPr anchor="t"/>
          <a:p>
            <a:pPr marL="1143000" lvl="2" indent="-228600" algn="l" eaLnBrk="1" hangingPunct="1">
              <a:lnSpc>
                <a:spcPct val="140000"/>
              </a:lnSpc>
              <a:spcBef>
                <a:spcPct val="20000"/>
              </a:spcBef>
            </a:pPr>
            <a:r>
              <a:rPr lang="en-US" altLang="x-none" sz="2800" dirty="0">
                <a:latin typeface="Arial" panose="020B0604020202020204" pitchFamily="34" charset="0"/>
                <a:ea typeface="宋体" panose="02010600030101010101" pitchFamily="2" charset="-122"/>
              </a:rPr>
              <a:t>SELECT  *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colname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 colname ... </a:t>
            </a:r>
            <a:r>
              <a:rPr lang="en-US" altLang="x-none" sz="2800" dirty="0">
                <a:solidFill>
                  <a:srgbClr val="FF0066"/>
                </a:solidFill>
                <a:latin typeface="Arial" panose="020B0604020202020204" pitchFamily="34" charset="0"/>
                <a:ea typeface="宋体" panose="02010600030101010101" pitchFamily="2" charset="-122"/>
              </a:rPr>
              <a:t>}</a:t>
            </a:r>
            <a:endParaRPr lang="en-US" altLang="x-none" sz="2800" dirty="0">
              <a:solidFill>
                <a:srgbClr val="FF0066"/>
              </a:solidFill>
              <a:latin typeface="Arial" panose="020B0604020202020204" pitchFamily="34" charset="0"/>
              <a:ea typeface="宋体" panose="02010600030101010101" pitchFamily="2" charset="-122"/>
            </a:endParaRPr>
          </a:p>
        </p:txBody>
      </p:sp>
      <p:sp>
        <p:nvSpPr>
          <p:cNvPr id="33803" name="Rectangle 9"/>
          <p:cNvSpPr/>
          <p:nvPr/>
        </p:nvSpPr>
        <p:spPr>
          <a:xfrm>
            <a:off x="685800" y="4419600"/>
            <a:ext cx="7772400" cy="1219200"/>
          </a:xfrm>
          <a:prstGeom prst="rect">
            <a:avLst/>
          </a:prstGeom>
          <a:noFill/>
          <a:ln w="9525">
            <a:noFill/>
          </a:ln>
        </p:spPr>
        <p:txBody>
          <a:bodyPr anchor="t"/>
          <a:p>
            <a:pPr marL="1143000" lvl="2" indent="-228600" algn="l" eaLnBrk="1" hangingPunct="1">
              <a:lnSpc>
                <a:spcPct val="120000"/>
              </a:lnSpc>
              <a:spcBef>
                <a:spcPct val="20000"/>
              </a:spcBef>
            </a:pP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ORDER BY  colname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ASC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DESC </a:t>
            </a:r>
            <a:r>
              <a:rPr lang="en-US" altLang="x-none" sz="2800" dirty="0">
                <a:solidFill>
                  <a:srgbClr val="FF0066"/>
                </a:solidFill>
                <a:latin typeface="Arial" panose="020B0604020202020204" pitchFamily="34" charset="0"/>
                <a:ea typeface="宋体" panose="02010600030101010101" pitchFamily="2" charset="-122"/>
              </a:rPr>
              <a:t>]</a:t>
            </a:r>
            <a:endParaRPr lang="en-US" altLang="x-none" sz="2800" dirty="0">
              <a:solidFill>
                <a:srgbClr val="FF0066"/>
              </a:solidFill>
              <a:latin typeface="Arial" panose="020B0604020202020204" pitchFamily="34" charset="0"/>
              <a:ea typeface="宋体" panose="02010600030101010101" pitchFamily="2" charset="-122"/>
            </a:endParaRPr>
          </a:p>
          <a:p>
            <a:pPr marL="2057400" lvl="4" indent="-228600" algn="l" eaLnBrk="1" hangingPunct="1">
              <a:lnSpc>
                <a:spcPct val="120000"/>
              </a:lnSpc>
              <a:spcBef>
                <a:spcPct val="20000"/>
              </a:spcBef>
            </a:pPr>
            <a:r>
              <a:rPr lang="en-US" altLang="x-none" sz="2800" dirty="0">
                <a:latin typeface="Arial" panose="020B0604020202020204" pitchFamily="34" charset="0"/>
                <a:ea typeface="宋体" panose="02010600030101010101" pitchFamily="2" charset="-122"/>
              </a:rPr>
              <a:t>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 colname </a:t>
            </a:r>
            <a:r>
              <a:rPr lang="en-US" altLang="x-none" sz="2800" dirty="0">
                <a:solidFill>
                  <a:srgbClr val="FF0066"/>
                </a:solidFill>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ASC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DESC</a:t>
            </a:r>
            <a:r>
              <a:rPr lang="en-US" altLang="x-none" sz="2800" dirty="0">
                <a:solidFill>
                  <a:srgbClr val="FF0066"/>
                </a:solidFill>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 ...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r>
              <a:rPr lang="en-US" altLang="x-none" sz="2800" dirty="0">
                <a:solidFill>
                  <a:srgbClr val="FF0066"/>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a:t>
            </a:r>
            <a:endParaRPr lang="en-US" altLang="x-none"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 calcmode="lin" valueType="num">
                                      <p:cBhvr additive="base">
                                        <p:cTn id="12" dur="500" fill="hold"/>
                                        <p:tgtEl>
                                          <p:spTgt spid="33800"/>
                                        </p:tgtEl>
                                        <p:attrNameLst>
                                          <p:attrName>ppt_x</p:attrName>
                                        </p:attrNameLst>
                                      </p:cBhvr>
                                      <p:tavLst>
                                        <p:tav tm="0">
                                          <p:val>
                                            <p:strVal val="#ppt_x"/>
                                          </p:val>
                                        </p:tav>
                                        <p:tav tm="100000">
                                          <p:val>
                                            <p:strVal val="#ppt_x"/>
                                          </p:val>
                                        </p:tav>
                                      </p:tavLst>
                                    </p:anim>
                                    <p:anim calcmode="lin" valueType="num">
                                      <p:cBhvr additive="base">
                                        <p:cTn id="13"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801"/>
                                        </p:tgtEl>
                                        <p:attrNameLst>
                                          <p:attrName>style.visibility</p:attrName>
                                        </p:attrNameLst>
                                      </p:cBhvr>
                                      <p:to>
                                        <p:strVal val="visible"/>
                                      </p:to>
                                    </p:set>
                                    <p:anim calcmode="lin" valueType="num">
                                      <p:cBhvr additive="base">
                                        <p:cTn id="18" dur="500" fill="hold"/>
                                        <p:tgtEl>
                                          <p:spTgt spid="33801"/>
                                        </p:tgtEl>
                                        <p:attrNameLst>
                                          <p:attrName>ppt_x</p:attrName>
                                        </p:attrNameLst>
                                      </p:cBhvr>
                                      <p:tavLst>
                                        <p:tav tm="0">
                                          <p:val>
                                            <p:strVal val="#ppt_x"/>
                                          </p:val>
                                        </p:tav>
                                        <p:tav tm="100000">
                                          <p:val>
                                            <p:strVal val="#ppt_x"/>
                                          </p:val>
                                        </p:tav>
                                      </p:tavLst>
                                    </p:anim>
                                    <p:anim calcmode="lin" valueType="num">
                                      <p:cBhvr additive="base">
                                        <p:cTn id="19" dur="500" fill="hold"/>
                                        <p:tgtEl>
                                          <p:spTgt spid="3380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80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796"/>
                                        </p:tgtEl>
                                        <p:attrNameLst>
                                          <p:attrName>style.visibility</p:attrName>
                                        </p:attrNameLst>
                                      </p:cBhvr>
                                      <p:to>
                                        <p:strVal val="visible"/>
                                      </p:to>
                                    </p:set>
                                    <p:animEffect transition="in" filter="blinds(horizontal)">
                                      <p:cBhvr>
                                        <p:cTn id="24" dur="500"/>
                                        <p:tgtEl>
                                          <p:spTgt spid="3379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3802"/>
                                        </p:tgtEl>
                                        <p:attrNameLst>
                                          <p:attrName>style.visibility</p:attrName>
                                        </p:attrNameLst>
                                      </p:cBhvr>
                                      <p:to>
                                        <p:strVal val="visible"/>
                                      </p:to>
                                    </p:set>
                                    <p:animEffect transition="in" filter="blinds(horizontal)">
                                      <p:cBhvr>
                                        <p:cTn id="29" dur="500"/>
                                        <p:tgtEl>
                                          <p:spTgt spid="3380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803"/>
                                        </p:tgtEl>
                                        <p:attrNameLst>
                                          <p:attrName>style.visibility</p:attrName>
                                        </p:attrNameLst>
                                      </p:cBhvr>
                                      <p:to>
                                        <p:strVal val="visible"/>
                                      </p:to>
                                    </p:set>
                                    <p:anim calcmode="lin" valueType="num">
                                      <p:cBhvr additive="base">
                                        <p:cTn id="34" dur="500" fill="hold"/>
                                        <p:tgtEl>
                                          <p:spTgt spid="33803"/>
                                        </p:tgtEl>
                                        <p:attrNameLst>
                                          <p:attrName>ppt_x</p:attrName>
                                        </p:attrNameLst>
                                      </p:cBhvr>
                                      <p:tavLst>
                                        <p:tav tm="0">
                                          <p:val>
                                            <p:strVal val="#ppt_x"/>
                                          </p:val>
                                        </p:tav>
                                        <p:tav tm="100000">
                                          <p:val>
                                            <p:strVal val="#ppt_x"/>
                                          </p:val>
                                        </p:tav>
                                      </p:tavLst>
                                    </p:anim>
                                    <p:anim calcmode="lin" valueType="num">
                                      <p:cBhvr additive="base">
                                        <p:cTn id="35" dur="500" fill="hold"/>
                                        <p:tgtEl>
                                          <p:spTgt spid="33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P spid="33800" grpId="0"/>
      <p:bldP spid="33801" grpId="0"/>
      <p:bldP spid="33802" grpId="0"/>
      <p:bldP spid="3380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481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5843"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35844" name="Rectangle 3"/>
          <p:cNvSpPr>
            <a:spLocks noGrp="1"/>
          </p:cNvSpPr>
          <p:nvPr>
            <p:ph type="body"/>
          </p:nvPr>
        </p:nvSpPr>
        <p:spPr/>
        <p:txBody>
          <a:bodyPr wrap="square" anchor="t"/>
          <a:p>
            <a:pPr lvl="2" eaLnBrk="1" hangingPunct="1">
              <a:buNone/>
            </a:pPr>
            <a:endParaRPr lang="en-US" altLang="x-none" dirty="0"/>
          </a:p>
          <a:p>
            <a:pPr lvl="1" eaLnBrk="1" hangingPunct="1">
              <a:spcBef>
                <a:spcPct val="50000"/>
              </a:spcBef>
              <a:buNone/>
            </a:pPr>
            <a:r>
              <a:rPr lang="en-US" altLang="x-none" sz="2800" u="sng" dirty="0">
                <a:solidFill>
                  <a:srgbClr val="FF0000"/>
                </a:solidFill>
              </a:rPr>
              <a:t>3.1  SQL</a:t>
            </a:r>
            <a:r>
              <a:rPr lang="zh-CN" altLang="en-US" sz="2800" u="sng" dirty="0">
                <a:solidFill>
                  <a:srgbClr val="FF0000"/>
                </a:solidFill>
              </a:rPr>
              <a:t>的基本查询功能</a:t>
            </a:r>
            <a:endParaRPr lang="zh-CN" altLang="en-US" sz="2800" u="sng" dirty="0">
              <a:solidFill>
                <a:srgbClr val="FF0000"/>
              </a:solidFill>
            </a:endParaRPr>
          </a:p>
          <a:p>
            <a:pPr lvl="1" eaLnBrk="1" hangingPunct="1">
              <a:spcBef>
                <a:spcPct val="50000"/>
              </a:spcBef>
              <a:buNone/>
            </a:pPr>
            <a:r>
              <a:rPr lang="en-US" altLang="x-none" sz="2800" dirty="0">
                <a:solidFill>
                  <a:schemeClr val="accent2"/>
                </a:solidFill>
              </a:rPr>
              <a:t>3.2  </a:t>
            </a:r>
            <a:r>
              <a:rPr lang="zh-CN" altLang="en-US" sz="2800" dirty="0">
                <a:solidFill>
                  <a:schemeClr val="accent2"/>
                </a:solidFill>
              </a:rPr>
              <a:t>分层结构查询与集合谓词使用</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3.3  SELECT</a:t>
            </a:r>
            <a:r>
              <a:rPr lang="zh-CN" altLang="en-US" sz="2800" dirty="0">
                <a:solidFill>
                  <a:schemeClr val="accent2"/>
                </a:solidFill>
              </a:rPr>
              <a:t>语句间的运算</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3.4</a:t>
            </a:r>
            <a:r>
              <a:rPr lang="zh-CN" altLang="en-US" sz="2800" dirty="0">
                <a:solidFill>
                  <a:schemeClr val="accent2"/>
                </a:solidFill>
              </a:rPr>
              <a:t>  </a:t>
            </a:r>
            <a:r>
              <a:rPr lang="en-US" altLang="x-none" sz="2800" dirty="0">
                <a:solidFill>
                  <a:schemeClr val="accent2"/>
                </a:solidFill>
              </a:rPr>
              <a:t>SQL</a:t>
            </a:r>
            <a:r>
              <a:rPr lang="zh-CN" altLang="en-US" sz="2800" dirty="0">
                <a:solidFill>
                  <a:schemeClr val="accent2"/>
                </a:solidFill>
              </a:rPr>
              <a:t>计算、统计、分类的功能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3.5  SELECT</a:t>
            </a:r>
            <a:r>
              <a:rPr lang="zh-CN" altLang="en-US" sz="2800" dirty="0">
                <a:solidFill>
                  <a:schemeClr val="accent2"/>
                </a:solidFill>
              </a:rPr>
              <a:t>语句使用的一般规则</a:t>
            </a:r>
            <a:endParaRPr lang="zh-CN" altLang="en-US" sz="2800" dirty="0">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anchor="ctr"/>
          <a:p>
            <a:r>
              <a:rPr lang="en-US" altLang="x-none" dirty="0"/>
              <a:t>3.1 SQL</a:t>
            </a:r>
            <a:r>
              <a:rPr lang="zh-CN" altLang="en-US" dirty="0"/>
              <a:t>的基本查询功能</a:t>
            </a:r>
            <a:endParaRPr lang="zh-CN" altLang="en-US"/>
          </a:p>
        </p:txBody>
      </p:sp>
      <p:sp>
        <p:nvSpPr>
          <p:cNvPr id="36866" name="内容占位符 2"/>
          <p:cNvSpPr>
            <a:spLocks noGrp="1"/>
          </p:cNvSpPr>
          <p:nvPr>
            <p:ph idx="1"/>
          </p:nvPr>
        </p:nvSpPr>
        <p:spPr/>
        <p:txBody>
          <a:bodyPr anchor="t"/>
          <a:p>
            <a:r>
              <a:rPr lang="zh-CN" altLang="zh-CN"/>
              <a:t>基本查询语句</a:t>
            </a:r>
            <a:r>
              <a:rPr lang="en-US" altLang="zh-CN"/>
              <a:t>(select statement)</a:t>
            </a:r>
            <a:r>
              <a:rPr lang="zh-CN" altLang="en-US"/>
              <a:t>的组成</a:t>
            </a:r>
            <a:endParaRPr lang="zh-CN" altLang="en-US"/>
          </a:p>
          <a:p>
            <a:endParaRPr lang="zh-CN" altLang="en-US"/>
          </a:p>
          <a:p>
            <a:r>
              <a:rPr lang="zh-CN" altLang="en-US"/>
              <a:t>基本查询功能</a:t>
            </a:r>
            <a:endParaRPr lang="zh-CN" altLang="en-US"/>
          </a:p>
          <a:p>
            <a:pPr lvl="1"/>
            <a:r>
              <a:rPr lang="zh-CN" altLang="en-US"/>
              <a:t>单表查询</a:t>
            </a:r>
            <a:endParaRPr lang="zh-CN" altLang="en-US"/>
          </a:p>
          <a:p>
            <a:pPr lvl="1"/>
            <a:r>
              <a:rPr lang="zh-CN" altLang="en-US"/>
              <a:t>常用谓词</a:t>
            </a:r>
            <a:endParaRPr lang="zh-CN" altLang="en-US"/>
          </a:p>
          <a:p>
            <a:pPr lvl="1"/>
            <a:r>
              <a:rPr lang="zh-CN" altLang="en-US"/>
              <a:t>表连接查询（θ</a:t>
            </a:r>
            <a:r>
              <a:rPr lang="en-US" altLang="zh-CN"/>
              <a:t>-</a:t>
            </a:r>
            <a:r>
              <a:rPr lang="zh-CN" altLang="en-US"/>
              <a:t>连接）</a:t>
            </a:r>
            <a:endParaRPr lang="zh-CN" altLang="en-US"/>
          </a:p>
          <a:p>
            <a:pPr lvl="1"/>
            <a:r>
              <a:rPr lang="zh-CN" altLang="en-US"/>
              <a:t>表的自连接</a:t>
            </a:r>
            <a:endParaRPr lang="zh-CN" altLang="en-US"/>
          </a:p>
          <a:p>
            <a:pPr lvl="1"/>
            <a:r>
              <a:rPr lang="zh-CN" altLang="en-US"/>
              <a:t>表的重命名 </a:t>
            </a:r>
            <a:r>
              <a:rPr lang="en-US" altLang="zh-CN"/>
              <a:t>(alias)</a:t>
            </a:r>
            <a:endParaRPr lang="en-US" altLang="zh-CN"/>
          </a:p>
          <a:p>
            <a:pPr lvl="1"/>
            <a:r>
              <a:rPr lang="zh-CN" altLang="en-US"/>
              <a:t>结果列的重命名</a:t>
            </a:r>
            <a:endParaRPr lang="zh-CN" altLang="en-US"/>
          </a:p>
          <a:p>
            <a:pPr lvl="1"/>
            <a:r>
              <a:rPr lang="zh-CN" altLang="en-US"/>
              <a:t>结果元组 去重 </a:t>
            </a:r>
            <a:r>
              <a:rPr lang="en-US" altLang="zh-CN"/>
              <a:t>&amp; </a:t>
            </a:r>
            <a:r>
              <a:rPr lang="zh-CN" altLang="en-US"/>
              <a:t>排序</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584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p:txBody>
          <a:bodyPr wrap="square" anchor="ctr"/>
          <a:p>
            <a:pPr eaLnBrk="1" hangingPunct="1"/>
            <a:r>
              <a:rPr lang="en-US" altLang="x-none" dirty="0"/>
              <a:t>3.1 SQL</a:t>
            </a:r>
            <a:r>
              <a:rPr lang="zh-CN" altLang="en-US" dirty="0"/>
              <a:t>的基本查询功能</a:t>
            </a:r>
            <a:endParaRPr lang="zh-CN" altLang="en-US" dirty="0">
              <a:latin typeface="宋体" panose="02010600030101010101" pitchFamily="2" charset="-122"/>
            </a:endParaRPr>
          </a:p>
        </p:txBody>
      </p:sp>
      <p:sp>
        <p:nvSpPr>
          <p:cNvPr id="37892" name="Rectangle 3"/>
          <p:cNvSpPr>
            <a:spLocks noGrp="1"/>
          </p:cNvSpPr>
          <p:nvPr>
            <p:ph type="body"/>
          </p:nvPr>
        </p:nvSpPr>
        <p:spPr>
          <a:xfrm>
            <a:off x="533400" y="914400"/>
            <a:ext cx="8077200" cy="1447800"/>
          </a:xfrm>
        </p:spPr>
        <p:txBody>
          <a:bodyPr wrap="square" anchor="t"/>
          <a:p>
            <a:pPr marL="457200" indent="-457200" eaLnBrk="1" hangingPunct="1"/>
            <a:r>
              <a:rPr lang="zh-CN" altLang="en-US" dirty="0"/>
              <a:t>映像语句的组成</a:t>
            </a:r>
            <a:endParaRPr lang="zh-CN" altLang="en-US" dirty="0"/>
          </a:p>
          <a:p>
            <a:pPr marL="914400" lvl="1" indent="-457200" eaLnBrk="1" hangingPunct="1">
              <a:buAutoNum type="arabicParenR"/>
            </a:pPr>
            <a:r>
              <a:rPr lang="zh-CN" altLang="en-US" dirty="0"/>
              <a:t>目标子句： </a:t>
            </a:r>
            <a:r>
              <a:rPr lang="en-US" altLang="x-none" dirty="0">
                <a:solidFill>
                  <a:schemeClr val="accent2"/>
                </a:solidFill>
              </a:rPr>
              <a:t>SELECT</a:t>
            </a:r>
            <a:r>
              <a:rPr lang="en-US" altLang="x-none" dirty="0"/>
              <a:t>  </a:t>
            </a:r>
            <a:r>
              <a:rPr lang="en-US" altLang="x-none" dirty="0">
                <a:solidFill>
                  <a:schemeClr val="accent1"/>
                </a:solidFill>
              </a:rPr>
              <a:t>*</a:t>
            </a:r>
            <a:r>
              <a:rPr lang="en-US" altLang="x-none" dirty="0"/>
              <a:t> </a:t>
            </a:r>
            <a:r>
              <a:rPr lang="en-US" altLang="x-none" dirty="0">
                <a:solidFill>
                  <a:srgbClr val="FF0066"/>
                </a:solidFill>
              </a:rPr>
              <a:t>|</a:t>
            </a:r>
            <a:r>
              <a:rPr lang="en-US" altLang="x-none" dirty="0"/>
              <a:t> </a:t>
            </a:r>
            <a:r>
              <a:rPr lang="en-US" altLang="x-none" dirty="0">
                <a:solidFill>
                  <a:schemeClr val="accent1"/>
                </a:solidFill>
              </a:rPr>
              <a:t>colname</a:t>
            </a:r>
            <a:r>
              <a:rPr lang="en-US" altLang="x-none" dirty="0"/>
              <a:t> </a:t>
            </a:r>
            <a:r>
              <a:rPr lang="en-US" altLang="x-none" dirty="0">
                <a:solidFill>
                  <a:srgbClr val="FF0066"/>
                </a:solidFill>
              </a:rPr>
              <a:t>{</a:t>
            </a:r>
            <a:r>
              <a:rPr lang="en-US" altLang="x-none" dirty="0"/>
              <a:t> , </a:t>
            </a:r>
            <a:r>
              <a:rPr lang="en-US" altLang="x-none" dirty="0">
                <a:solidFill>
                  <a:schemeClr val="accent1"/>
                </a:solidFill>
              </a:rPr>
              <a:t>colname</a:t>
            </a:r>
            <a:r>
              <a:rPr lang="en-US" altLang="x-none" dirty="0"/>
              <a:t> ... </a:t>
            </a:r>
            <a:r>
              <a:rPr lang="en-US" altLang="x-none" dirty="0">
                <a:solidFill>
                  <a:srgbClr val="FF0066"/>
                </a:solidFill>
              </a:rPr>
              <a:t>}</a:t>
            </a:r>
            <a:endParaRPr lang="en-US" altLang="x-none" dirty="0">
              <a:solidFill>
                <a:srgbClr val="FF0066"/>
              </a:solidFill>
            </a:endParaRPr>
          </a:p>
          <a:p>
            <a:pPr marL="1371600" lvl="2" indent="-457200" eaLnBrk="1" hangingPunct="1"/>
            <a:r>
              <a:rPr lang="zh-CN" altLang="en-US" dirty="0"/>
              <a:t>定义结果关系所需要的属性</a:t>
            </a:r>
            <a:endParaRPr lang="zh-CN" altLang="en-US" dirty="0"/>
          </a:p>
        </p:txBody>
      </p:sp>
      <p:sp>
        <p:nvSpPr>
          <p:cNvPr id="35846" name="Rectangle 4"/>
          <p:cNvSpPr/>
          <p:nvPr/>
        </p:nvSpPr>
        <p:spPr>
          <a:xfrm>
            <a:off x="533400" y="2565400"/>
            <a:ext cx="8077200" cy="3810000"/>
          </a:xfrm>
          <a:prstGeom prst="rect">
            <a:avLst/>
          </a:prstGeom>
          <a:noFill/>
          <a:ln w="9525">
            <a:noFill/>
          </a:ln>
        </p:spPr>
        <p:txBody>
          <a:bodyPr anchor="t"/>
          <a:p>
            <a:pPr marL="914400" lvl="1" indent="-457200" algn="l" eaLnBrk="1" hangingPunct="1">
              <a:spcBef>
                <a:spcPct val="20000"/>
              </a:spcBef>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目标子句的构造方式</a:t>
            </a:r>
            <a:endParaRPr lang="zh-CN" altLang="en-US" dirty="0">
              <a:latin typeface="Arial" panose="020B0604020202020204" pitchFamily="34" charset="0"/>
              <a:ea typeface="宋体" panose="02010600030101010101" pitchFamily="2" charset="-122"/>
            </a:endParaRPr>
          </a:p>
          <a:p>
            <a:pPr marL="1371600" lvl="2" indent="-457200" algn="l" eaLnBrk="1" hangingPunct="1">
              <a:spcBef>
                <a:spcPct val="20000"/>
              </a:spcBef>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给出结果属性的属性名</a:t>
            </a:r>
            <a:endParaRPr lang="zh-CN" altLang="en-US" dirty="0">
              <a:solidFill>
                <a:schemeClr val="accent2"/>
              </a:solidFill>
              <a:latin typeface="Arial" panose="020B0604020202020204" pitchFamily="34" charset="0"/>
              <a:ea typeface="宋体" panose="02010600030101010101" pitchFamily="2" charset="-122"/>
            </a:endParaRPr>
          </a:p>
          <a:p>
            <a:pPr marL="1828800" lvl="3" indent="-457200" algn="l" eaLnBrk="1" hangingPunct="1">
              <a:spcBef>
                <a:spcPct val="20000"/>
              </a:spcBef>
              <a:buFont typeface="Wingdings" panose="05000000000000000000" pitchFamily="2" charset="2"/>
              <a:buChar char="§"/>
            </a:pPr>
            <a:r>
              <a:rPr lang="zh-CN" altLang="en-US" dirty="0">
                <a:latin typeface="Arial" panose="020B0604020202020204" pitchFamily="34" charset="0"/>
                <a:ea typeface="宋体" panose="02010600030101010101" pitchFamily="2" charset="-122"/>
              </a:rPr>
              <a:t>可以通过‘</a:t>
            </a:r>
            <a:r>
              <a:rPr lang="zh-CN" altLang="en-US" dirty="0">
                <a:solidFill>
                  <a:srgbClr val="FF0000"/>
                </a:solidFill>
                <a:latin typeface="Arial" panose="020B0604020202020204" pitchFamily="34" charset="0"/>
                <a:ea typeface="宋体" panose="02010600030101010101" pitchFamily="2" charset="-122"/>
              </a:rPr>
              <a:t>表名</a:t>
            </a:r>
            <a:r>
              <a:rPr lang="en-US" altLang="x-none" dirty="0">
                <a:solidFill>
                  <a:srgbClr val="FF0000"/>
                </a:solidFill>
                <a:latin typeface="Arial" panose="020B0604020202020204" pitchFamily="34" charset="0"/>
                <a:ea typeface="宋体" panose="02010600030101010101" pitchFamily="2" charset="-122"/>
              </a:rPr>
              <a:t>.</a:t>
            </a:r>
            <a:r>
              <a:rPr lang="zh-CN" altLang="en-US" dirty="0">
                <a:solidFill>
                  <a:srgbClr val="FF0000"/>
                </a:solidFill>
                <a:latin typeface="Arial" panose="020B0604020202020204" pitchFamily="34" charset="0"/>
                <a:ea typeface="宋体" panose="02010600030101010101" pitchFamily="2" charset="-122"/>
              </a:rPr>
              <a:t>属性名</a:t>
            </a:r>
            <a:r>
              <a:rPr lang="zh-CN" altLang="en-US" dirty="0">
                <a:latin typeface="Arial" panose="020B0604020202020204" pitchFamily="34" charset="0"/>
                <a:ea typeface="宋体" panose="02010600030101010101" pitchFamily="2" charset="-122"/>
              </a:rPr>
              <a:t>’的方式来表明是哪一张表中的属性</a:t>
            </a:r>
            <a:endParaRPr lang="zh-CN" altLang="en-US" dirty="0">
              <a:latin typeface="Arial" panose="020B0604020202020204" pitchFamily="34" charset="0"/>
              <a:ea typeface="宋体" panose="02010600030101010101" pitchFamily="2" charset="-122"/>
            </a:endParaRPr>
          </a:p>
          <a:p>
            <a:pPr marL="1828800" lvl="3" indent="-457200" algn="l" eaLnBrk="1" hangingPunct="1">
              <a:spcBef>
                <a:spcPct val="20000"/>
              </a:spcBef>
              <a:buFont typeface="Wingdings" panose="05000000000000000000" pitchFamily="2" charset="2"/>
              <a:buChar char="§"/>
            </a:pPr>
            <a:r>
              <a:rPr lang="zh-CN" altLang="en-US" dirty="0">
                <a:latin typeface="Arial" panose="020B0604020202020204" pitchFamily="34" charset="0"/>
                <a:ea typeface="宋体" panose="02010600030101010101" pitchFamily="2" charset="-122"/>
              </a:rPr>
              <a:t>结果属性的重命名</a:t>
            </a:r>
            <a:endParaRPr lang="zh-CN" altLang="en-US" dirty="0">
              <a:latin typeface="Arial" panose="020B0604020202020204" pitchFamily="34" charset="0"/>
              <a:ea typeface="宋体" panose="02010600030101010101" pitchFamily="2" charset="-122"/>
            </a:endParaRPr>
          </a:p>
          <a:p>
            <a:pPr marL="2286000" lvl="4" indent="-457200" algn="l" eaLnBrk="1" hangingPunct="1">
              <a:spcBef>
                <a:spcPct val="20000"/>
              </a:spcBef>
              <a:buFont typeface="Arial" panose="020B0604020202020204" pitchFamily="34" charset="0"/>
              <a:buChar char="»"/>
            </a:pPr>
            <a:r>
              <a:rPr lang="en-US" altLang="x-none" dirty="0">
                <a:solidFill>
                  <a:schemeClr val="accent2"/>
                </a:solidFill>
                <a:latin typeface="Arial" panose="020B0604020202020204" pitchFamily="34" charset="0"/>
                <a:ea typeface="宋体" panose="02010600030101010101" pitchFamily="2" charset="-122"/>
              </a:rPr>
              <a:t>&lt;column_expression&gt;  </a:t>
            </a:r>
            <a:r>
              <a:rPr lang="en-US" altLang="x-none" dirty="0">
                <a:solidFill>
                  <a:srgbClr val="FF0000"/>
                </a:solidFill>
                <a:latin typeface="Arial" panose="020B0604020202020204" pitchFamily="34" charset="0"/>
                <a:ea typeface="宋体" panose="02010600030101010101" pitchFamily="2" charset="-122"/>
              </a:rPr>
              <a:t>AS</a:t>
            </a:r>
            <a:r>
              <a:rPr lang="en-US" altLang="x-none" dirty="0">
                <a:solidFill>
                  <a:schemeClr val="accent2"/>
                </a:solidFill>
                <a:latin typeface="Arial" panose="020B0604020202020204" pitchFamily="34" charset="0"/>
                <a:ea typeface="宋体" panose="02010600030101010101" pitchFamily="2" charset="-122"/>
              </a:rPr>
              <a:t>  &lt;colname&gt;</a:t>
            </a:r>
            <a:endParaRPr lang="en-US" altLang="x-none" dirty="0">
              <a:solidFill>
                <a:schemeClr val="accent2"/>
              </a:solidFill>
              <a:latin typeface="Arial" panose="020B0604020202020204" pitchFamily="34" charset="0"/>
              <a:ea typeface="宋体" panose="02010600030101010101" pitchFamily="2" charset="-122"/>
            </a:endParaRPr>
          </a:p>
          <a:p>
            <a:pPr marL="1371600" lvl="2" indent="-457200" algn="l" eaLnBrk="1" hangingPunct="1">
              <a:spcBef>
                <a:spcPct val="20000"/>
              </a:spcBef>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可用‘ </a:t>
            </a:r>
            <a:r>
              <a:rPr lang="zh-CN" altLang="en-US" dirty="0">
                <a:solidFill>
                  <a:srgbClr val="FF0000"/>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 ’来代替表中的所有属性</a:t>
            </a:r>
            <a:endParaRPr lang="zh-CN" altLang="en-US" dirty="0">
              <a:solidFill>
                <a:schemeClr val="accent2"/>
              </a:solidFill>
              <a:latin typeface="Arial" panose="020B0604020202020204" pitchFamily="34" charset="0"/>
              <a:ea typeface="宋体" panose="02010600030101010101" pitchFamily="2" charset="-122"/>
            </a:endParaRPr>
          </a:p>
          <a:p>
            <a:pPr marL="1371600" lvl="2" indent="-457200" algn="l" eaLnBrk="1" hangingPunct="1">
              <a:spcBef>
                <a:spcPct val="20000"/>
              </a:spcBef>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可使用保留字‘</a:t>
            </a:r>
            <a:r>
              <a:rPr lang="en-US" altLang="x-none" dirty="0">
                <a:solidFill>
                  <a:srgbClr val="FF0000"/>
                </a:solidFill>
                <a:latin typeface="Arial" panose="020B0604020202020204" pitchFamily="34" charset="0"/>
                <a:ea typeface="宋体" panose="02010600030101010101" pitchFamily="2" charset="-122"/>
              </a:rPr>
              <a:t>distinct</a:t>
            </a:r>
            <a:r>
              <a:rPr lang="zh-CN" altLang="en-US" dirty="0">
                <a:solidFill>
                  <a:schemeClr val="accent2"/>
                </a:solidFill>
                <a:latin typeface="Arial" panose="020B0604020202020204" pitchFamily="34" charset="0"/>
                <a:ea typeface="宋体" panose="02010600030101010101" pitchFamily="2" charset="-122"/>
              </a:rPr>
              <a:t>’来消除结果关系中的重复元组</a:t>
            </a:r>
            <a:endParaRPr lang="zh-CN" altLang="en-US"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686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8915" name="Rectangle 2"/>
          <p:cNvSpPr>
            <a:spLocks noGrp="1"/>
          </p:cNvSpPr>
          <p:nvPr>
            <p:ph type="title"/>
          </p:nvPr>
        </p:nvSpPr>
        <p:spPr/>
        <p:txBody>
          <a:bodyPr wrap="square" anchor="ctr"/>
          <a:p>
            <a:pPr eaLnBrk="1" hangingPunct="1"/>
            <a:r>
              <a:rPr lang="en-US" altLang="x-none" dirty="0"/>
              <a:t>3.1 SQL</a:t>
            </a:r>
            <a:r>
              <a:rPr lang="zh-CN" altLang="en-US" dirty="0"/>
              <a:t>的基本查询功能</a:t>
            </a:r>
            <a:endParaRPr lang="zh-CN" altLang="en-US" dirty="0">
              <a:latin typeface="宋体" panose="02010600030101010101" pitchFamily="2" charset="-122"/>
            </a:endParaRPr>
          </a:p>
        </p:txBody>
      </p:sp>
      <p:sp>
        <p:nvSpPr>
          <p:cNvPr id="38916" name="Rectangle 3"/>
          <p:cNvSpPr>
            <a:spLocks noGrp="1"/>
          </p:cNvSpPr>
          <p:nvPr>
            <p:ph type="body"/>
          </p:nvPr>
        </p:nvSpPr>
        <p:spPr/>
        <p:txBody>
          <a:bodyPr wrap="square" anchor="t"/>
          <a:p>
            <a:pPr marL="457200" indent="-457200" eaLnBrk="1" hangingPunct="1"/>
            <a:r>
              <a:rPr lang="zh-CN" altLang="en-US" dirty="0"/>
              <a:t>映像语句的组成（</a:t>
            </a:r>
            <a:r>
              <a:rPr lang="en-US" altLang="x-none" dirty="0"/>
              <a:t>cont.</a:t>
            </a:r>
            <a:r>
              <a:rPr lang="zh-CN" altLang="en-US" dirty="0"/>
              <a:t>）</a:t>
            </a:r>
            <a:endParaRPr lang="en-US" altLang="x-none" dirty="0"/>
          </a:p>
          <a:p>
            <a:pPr marL="914400" lvl="1" indent="-457200" eaLnBrk="1" hangingPunct="1">
              <a:buAutoNum type="arabicParenR" startAt="2"/>
            </a:pPr>
            <a:r>
              <a:rPr lang="zh-CN" altLang="en-US" dirty="0"/>
              <a:t>范围子句： </a:t>
            </a:r>
            <a:r>
              <a:rPr lang="en-US" altLang="x-none" dirty="0">
                <a:solidFill>
                  <a:schemeClr val="accent2"/>
                </a:solidFill>
              </a:rPr>
              <a:t>FROM</a:t>
            </a:r>
            <a:r>
              <a:rPr lang="en-US" altLang="x-none" dirty="0"/>
              <a:t>  </a:t>
            </a:r>
            <a:r>
              <a:rPr lang="en-US" altLang="x-none" dirty="0">
                <a:solidFill>
                  <a:schemeClr val="accent1"/>
                </a:solidFill>
              </a:rPr>
              <a:t>tablename</a:t>
            </a:r>
            <a:r>
              <a:rPr lang="en-US" altLang="x-none" dirty="0"/>
              <a:t> </a:t>
            </a:r>
            <a:r>
              <a:rPr lang="en-US" altLang="x-none" dirty="0">
                <a:solidFill>
                  <a:srgbClr val="FF0066"/>
                </a:solidFill>
              </a:rPr>
              <a:t>{</a:t>
            </a:r>
            <a:r>
              <a:rPr lang="en-US" altLang="x-none" dirty="0"/>
              <a:t> , </a:t>
            </a:r>
            <a:r>
              <a:rPr lang="en-US" altLang="x-none" dirty="0">
                <a:solidFill>
                  <a:schemeClr val="accent1"/>
                </a:solidFill>
              </a:rPr>
              <a:t>tablename</a:t>
            </a:r>
            <a:r>
              <a:rPr lang="en-US" altLang="x-none" dirty="0"/>
              <a:t> ... </a:t>
            </a:r>
            <a:r>
              <a:rPr lang="en-US" altLang="x-none" dirty="0">
                <a:solidFill>
                  <a:srgbClr val="FF0066"/>
                </a:solidFill>
              </a:rPr>
              <a:t>}</a:t>
            </a:r>
            <a:endParaRPr lang="en-US" altLang="x-none" dirty="0">
              <a:solidFill>
                <a:srgbClr val="FF0066"/>
              </a:solidFill>
            </a:endParaRPr>
          </a:p>
          <a:p>
            <a:pPr marL="1371600" lvl="2" indent="-457200" eaLnBrk="1" hangingPunct="1"/>
            <a:r>
              <a:rPr lang="zh-CN" altLang="en-US" dirty="0">
                <a:solidFill>
                  <a:schemeClr val="tx1"/>
                </a:solidFill>
              </a:rPr>
              <a:t>指定操作对象（被访问的关系）</a:t>
            </a:r>
            <a:endParaRPr lang="zh-CN" altLang="en-US" dirty="0">
              <a:solidFill>
                <a:schemeClr val="tx1"/>
              </a:solidFill>
            </a:endParaRPr>
          </a:p>
          <a:p>
            <a:pPr marL="914400" lvl="1" indent="-457200" eaLnBrk="1" hangingPunct="1"/>
            <a:endParaRPr lang="zh-CN" altLang="en-US" dirty="0"/>
          </a:p>
          <a:p>
            <a:pPr marL="914400" lvl="1" indent="-457200" eaLnBrk="1" hangingPunct="1"/>
            <a:r>
              <a:rPr lang="zh-CN" altLang="en-US" dirty="0"/>
              <a:t>可以在</a:t>
            </a:r>
            <a:r>
              <a:rPr lang="en-US" altLang="x-none" dirty="0"/>
              <a:t>FROM</a:t>
            </a:r>
            <a:r>
              <a:rPr lang="zh-CN" altLang="en-US" dirty="0"/>
              <a:t>子句中对一个关系重新命名（即定义一个别名（</a:t>
            </a:r>
            <a:r>
              <a:rPr lang="en-US" altLang="x-none" dirty="0"/>
              <a:t>alias</a:t>
            </a:r>
            <a:r>
              <a:rPr lang="zh-CN" altLang="en-US" dirty="0"/>
              <a:t>））</a:t>
            </a:r>
            <a:endParaRPr lang="en-US" altLang="x-none" dirty="0"/>
          </a:p>
          <a:p>
            <a:pPr marL="1828800" lvl="3" indent="-457200" eaLnBrk="1" hangingPunct="1">
              <a:buNone/>
            </a:pPr>
            <a:r>
              <a:rPr lang="en-US" altLang="x-none" dirty="0">
                <a:solidFill>
                  <a:srgbClr val="FF0000"/>
                </a:solidFill>
              </a:rPr>
              <a:t>&lt;table_name&gt;   &lt;alias_name&gt;</a:t>
            </a:r>
            <a:endParaRPr lang="en-US" altLang="x-none" dirty="0">
              <a:solidFill>
                <a:srgbClr val="FF0000"/>
              </a:solidFill>
            </a:endParaRPr>
          </a:p>
          <a:p>
            <a:pPr marL="1828800" lvl="3" indent="-457200" eaLnBrk="1" hangingPunct="1">
              <a:buNone/>
            </a:pPr>
            <a:endParaRPr lang="en-US" altLang="x-none" sz="1200" dirty="0"/>
          </a:p>
          <a:p>
            <a:pPr marL="1371600" lvl="2" indent="-457200" eaLnBrk="1" hangingPunct="1"/>
            <a:r>
              <a:rPr lang="zh-CN" altLang="en-US" dirty="0"/>
              <a:t>主要用于关系自身的联接运算</a:t>
            </a:r>
            <a:endParaRPr lang="zh-CN" altLang="en-US" dirty="0"/>
          </a:p>
          <a:p>
            <a:pPr marL="1371600" lvl="2" indent="-457200" eaLnBrk="1" hangingPunct="1"/>
            <a:r>
              <a:rPr lang="zh-CN" altLang="en-US" dirty="0"/>
              <a:t>也可以用来简化SQL命令的书写</a:t>
            </a:r>
            <a:endParaRPr lang="zh-CN" altLang="en-US" dirty="0"/>
          </a:p>
        </p:txBody>
      </p:sp>
      <p:sp>
        <p:nvSpPr>
          <p:cNvPr id="36870" name="Text Box 4"/>
          <p:cNvSpPr txBox="1"/>
          <p:nvPr/>
        </p:nvSpPr>
        <p:spPr>
          <a:xfrm>
            <a:off x="900113" y="5621338"/>
            <a:ext cx="7400925" cy="831850"/>
          </a:xfrm>
          <a:prstGeom prst="rect">
            <a:avLst/>
          </a:prstGeom>
          <a:solidFill>
            <a:srgbClr val="CCFFFF"/>
          </a:solidFill>
          <a:ln w="9525">
            <a:noFill/>
            <a:miter/>
          </a:ln>
        </p:spPr>
        <p:txBody>
          <a:bodyPr>
            <a:spAutoFit/>
          </a:bodyPr>
          <a:p>
            <a:pPr>
              <a:spcBef>
                <a:spcPct val="50000"/>
              </a:spcBef>
            </a:pPr>
            <a:r>
              <a:rPr lang="en-US" altLang="x-none" u="sng" noProof="1" dirty="0">
                <a:effectLst>
                  <a:outerShdw blurRad="38100" dist="38100" dir="2700000">
                    <a:srgbClr val="FFFFFF"/>
                  </a:outerShdw>
                </a:effectLst>
                <a:latin typeface="Times New Roman" panose="02020603050405020304" pitchFamily="2" charset="0"/>
                <a:ea typeface="宋体" panose="02010600030101010101" pitchFamily="2" charset="-122"/>
                <a:cs typeface="+mn-ea"/>
              </a:rPr>
              <a:t>‘</a:t>
            </a:r>
            <a:r>
              <a:rPr lang="en-US" altLang="x-none" u="sng"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SELECT</a:t>
            </a:r>
            <a:r>
              <a:rPr lang="zh-CN" altLang="en-US" u="sng"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子句</a:t>
            </a:r>
            <a:r>
              <a:rPr lang="zh-CN" altLang="en-US" u="sng" noProof="1" dirty="0">
                <a:effectLst>
                  <a:outerShdw blurRad="38100" dist="38100" dir="2700000">
                    <a:srgbClr val="FFFFFF"/>
                  </a:outerShdw>
                </a:effectLst>
                <a:latin typeface="Times New Roman" panose="02020603050405020304" pitchFamily="2" charset="0"/>
                <a:ea typeface="宋体" panose="02010600030101010101" pitchFamily="2" charset="-122"/>
                <a:cs typeface="+mn-ea"/>
              </a:rPr>
              <a:t>’和‘</a:t>
            </a:r>
            <a:r>
              <a:rPr lang="en-US" altLang="x-none" u="sng"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FROM</a:t>
            </a:r>
            <a:r>
              <a:rPr lang="zh-CN" altLang="en-US" u="sng"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子句</a:t>
            </a:r>
            <a:r>
              <a:rPr lang="zh-CN" altLang="en-US" u="sng" noProof="1" dirty="0">
                <a:effectLst>
                  <a:outerShdw blurRad="38100" dist="38100" dir="2700000">
                    <a:srgbClr val="FFFFFF"/>
                  </a:outerShdw>
                </a:effectLst>
                <a:latin typeface="Times New Roman" panose="02020603050405020304" pitchFamily="2" charset="0"/>
                <a:ea typeface="宋体" panose="02010600030101010101" pitchFamily="2" charset="-122"/>
                <a:cs typeface="+mn-ea"/>
              </a:rPr>
              <a:t>’是一条映像语句中必不可少的两个组成部分</a:t>
            </a:r>
            <a:endParaRPr lang="zh-CN" altLang="en-US" u="sng" noProof="1" dirty="0">
              <a:effectLst>
                <a:outerShdw blurRad="38100" dist="38100" dir="2700000">
                  <a:srgbClr val="FFFFFF"/>
                </a:outerShdw>
              </a:effectLst>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ppt_x"/>
                                          </p:val>
                                        </p:tav>
                                        <p:tav tm="100000">
                                          <p:val>
                                            <p:strVal val="#ppt_x"/>
                                          </p:val>
                                        </p:tav>
                                      </p:tavLst>
                                    </p:anim>
                                    <p:anim calcmode="lin" valueType="num">
                                      <p:cBhvr additive="base">
                                        <p:cTn id="8"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789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39939" name="Rectangle 2"/>
          <p:cNvSpPr>
            <a:spLocks noGrp="1"/>
          </p:cNvSpPr>
          <p:nvPr>
            <p:ph type="title"/>
          </p:nvPr>
        </p:nvSpPr>
        <p:spPr/>
        <p:txBody>
          <a:bodyPr wrap="square" anchor="ctr"/>
          <a:p>
            <a:pPr eaLnBrk="1" hangingPunct="1"/>
            <a:r>
              <a:rPr lang="en-US" altLang="x-none" dirty="0"/>
              <a:t>3.1 SQL</a:t>
            </a:r>
            <a:r>
              <a:rPr lang="zh-CN" altLang="en-US" dirty="0"/>
              <a:t>的基本查询功能</a:t>
            </a:r>
            <a:endParaRPr lang="zh-CN" altLang="en-US" dirty="0">
              <a:latin typeface="宋体" panose="02010600030101010101" pitchFamily="2" charset="-122"/>
            </a:endParaRPr>
          </a:p>
        </p:txBody>
      </p:sp>
      <p:sp>
        <p:nvSpPr>
          <p:cNvPr id="37893" name="Rectangle 3"/>
          <p:cNvSpPr>
            <a:spLocks noGrp="1"/>
          </p:cNvSpPr>
          <p:nvPr>
            <p:ph type="body"/>
          </p:nvPr>
        </p:nvSpPr>
        <p:spPr>
          <a:xfrm>
            <a:off x="304800" y="914400"/>
            <a:ext cx="8458200" cy="5562600"/>
          </a:xfrm>
          <a:ln>
            <a:miter/>
          </a:ln>
        </p:spPr>
        <p:txBody>
          <a:bodyPr vert="horz" wrap="square" anchor="t"/>
          <a:p>
            <a:pPr marL="457200" lvl="0" indent="-457200" eaLnBrk="1" fontAlgn="base" hangingPunct="1">
              <a:lnSpc>
                <a:spcPct val="105000"/>
              </a:lnSpc>
              <a:spcBef>
                <a:spcPct val="10000"/>
              </a:spcBef>
            </a:pPr>
            <a:r>
              <a:rPr lang="zh-CN" altLang="en-US" strike="noStrike" noProof="1" dirty="0"/>
              <a:t>映像语句的组成 （</a:t>
            </a:r>
            <a:r>
              <a:rPr lang="en-US" altLang="x-none" strike="noStrike" noProof="1" dirty="0"/>
              <a:t>cont.</a:t>
            </a:r>
            <a:r>
              <a:rPr lang="zh-CN" altLang="en-US" strike="noStrike" noProof="1" dirty="0"/>
              <a:t>）</a:t>
            </a:r>
            <a:endParaRPr lang="en-US" altLang="x-none" strike="noStrike" noProof="1" dirty="0"/>
          </a:p>
          <a:p>
            <a:pPr marL="914400" lvl="1" indent="-457200" eaLnBrk="1" fontAlgn="base" hangingPunct="1">
              <a:lnSpc>
                <a:spcPct val="105000"/>
              </a:lnSpc>
              <a:spcBef>
                <a:spcPct val="10000"/>
              </a:spcBef>
              <a:buFont typeface="Wingdings" panose="05000000000000000000" pitchFamily="2" charset="2"/>
              <a:buAutoNum type="arabicParenR" startAt="3"/>
            </a:pPr>
            <a:r>
              <a:rPr lang="zh-CN" altLang="en-US" strike="noStrike" noProof="1" dirty="0"/>
              <a:t>条件子句： </a:t>
            </a:r>
            <a:r>
              <a:rPr lang="en-US" altLang="x-none" strike="noStrike" noProof="1" dirty="0">
                <a:solidFill>
                  <a:schemeClr val="accent2"/>
                </a:solidFill>
                <a:latin typeface="Arial" panose="020B0604020202020204" pitchFamily="34" charset="0"/>
              </a:rPr>
              <a:t>WHERE</a:t>
            </a:r>
            <a:r>
              <a:rPr lang="en-US" altLang="x-none" strike="noStrike" noProof="1" dirty="0">
                <a:latin typeface="Arial" panose="020B0604020202020204" pitchFamily="34" charset="0"/>
              </a:rPr>
              <a:t>  </a:t>
            </a:r>
            <a:r>
              <a:rPr lang="en-US" altLang="x-none" strike="noStrike" noProof="1" dirty="0">
                <a:solidFill>
                  <a:schemeClr val="accent1"/>
                </a:solidFill>
                <a:latin typeface="Arial" panose="020B0604020202020204" pitchFamily="34" charset="0"/>
              </a:rPr>
              <a:t>search_condition</a:t>
            </a:r>
            <a:endParaRPr lang="en-US" altLang="x-none" strike="noStrike" noProof="1" dirty="0">
              <a:solidFill>
                <a:srgbClr val="FF0066"/>
              </a:solidFill>
              <a:latin typeface="Arial" panose="020B0604020202020204" pitchFamily="34" charset="0"/>
            </a:endParaRPr>
          </a:p>
          <a:p>
            <a:pPr marL="1371600" lvl="2" indent="-457200" eaLnBrk="1" fontAlgn="base" hangingPunct="1">
              <a:lnSpc>
                <a:spcPct val="105000"/>
              </a:lnSpc>
              <a:spcBef>
                <a:spcPct val="10000"/>
              </a:spcBef>
            </a:pPr>
            <a:r>
              <a:rPr lang="zh-CN" altLang="en-US" strike="noStrike" noProof="1" dirty="0">
                <a:solidFill>
                  <a:schemeClr val="tx1"/>
                </a:solidFill>
                <a:latin typeface="Arial" panose="020B0604020202020204" pitchFamily="34" charset="0"/>
              </a:rPr>
              <a:t>是映像语句中的可选成分，用于定义查询条件（即结果关系中的元组必须满足的条件）</a:t>
            </a:r>
            <a:endParaRPr lang="zh-CN" altLang="en-US" strike="noStrike" noProof="1" dirty="0">
              <a:solidFill>
                <a:schemeClr val="tx1"/>
              </a:solidFill>
              <a:latin typeface="Arial" panose="020B0604020202020204" pitchFamily="34" charset="0"/>
            </a:endParaRPr>
          </a:p>
          <a:p>
            <a:pPr marL="1371600" lvl="2" indent="-457200" eaLnBrk="1" fontAlgn="base" hangingPunct="1">
              <a:lnSpc>
                <a:spcPct val="105000"/>
              </a:lnSpc>
              <a:spcBef>
                <a:spcPct val="10000"/>
              </a:spcBef>
              <a:buNone/>
            </a:pPr>
            <a:endParaRPr lang="zh-CN" altLang="en-US" sz="1200" strike="noStrike" noProof="1" dirty="0">
              <a:solidFill>
                <a:schemeClr val="tx1"/>
              </a:solidFill>
              <a:latin typeface="Arial" panose="020B0604020202020204" pitchFamily="34" charset="0"/>
            </a:endParaRPr>
          </a:p>
          <a:p>
            <a:pPr marL="1371600" lvl="2" indent="-457200" eaLnBrk="1" fontAlgn="base" hangingPunct="1">
              <a:lnSpc>
                <a:spcPct val="105000"/>
              </a:lnSpc>
              <a:spcBef>
                <a:spcPct val="10000"/>
              </a:spcBef>
            </a:pPr>
            <a:r>
              <a:rPr lang="zh-CN" altLang="en-US" strike="noStrike" noProof="1" dirty="0">
                <a:solidFill>
                  <a:schemeClr val="tx1"/>
                </a:solidFill>
                <a:latin typeface="Arial" panose="020B0604020202020204" pitchFamily="34" charset="0"/>
              </a:rPr>
              <a:t>包括‘</a:t>
            </a:r>
            <a:r>
              <a:rPr lang="zh-CN" altLang="en-US" u="sng" strike="noStrike" noProof="1" dirty="0">
                <a:solidFill>
                  <a:srgbClr val="FF0000"/>
                </a:solidFill>
                <a:effectLst>
                  <a:outerShdw blurRad="38100" dist="38100" dir="2700000">
                    <a:srgbClr val="000000"/>
                  </a:outerShdw>
                </a:effectLst>
                <a:latin typeface="Arial" panose="020B0604020202020204" pitchFamily="34" charset="0"/>
              </a:rPr>
              <a:t>单个关系中的元组选择条件</a:t>
            </a:r>
            <a:r>
              <a:rPr lang="zh-CN" altLang="en-US" strike="noStrike" noProof="1" dirty="0">
                <a:solidFill>
                  <a:schemeClr val="tx1"/>
                </a:solidFill>
                <a:latin typeface="Arial" panose="020B0604020202020204" pitchFamily="34" charset="0"/>
              </a:rPr>
              <a:t>’以及‘</a:t>
            </a:r>
            <a:r>
              <a:rPr lang="zh-CN" altLang="en-US" u="sng" strike="noStrike" noProof="1" dirty="0">
                <a:solidFill>
                  <a:srgbClr val="FF0000"/>
                </a:solidFill>
                <a:effectLst>
                  <a:outerShdw blurRad="38100" dist="38100" dir="2700000">
                    <a:srgbClr val="000000"/>
                  </a:outerShdw>
                </a:effectLst>
                <a:latin typeface="Arial" panose="020B0604020202020204" pitchFamily="34" charset="0"/>
              </a:rPr>
              <a:t>关系与关系之间的联接条件</a:t>
            </a:r>
            <a:r>
              <a:rPr lang="zh-CN" altLang="en-US" strike="noStrike" noProof="1" dirty="0">
                <a:solidFill>
                  <a:schemeClr val="tx1"/>
                </a:solidFill>
                <a:latin typeface="Arial" panose="020B0604020202020204" pitchFamily="34" charset="0"/>
              </a:rPr>
              <a:t>’都需要在</a:t>
            </a:r>
            <a:r>
              <a:rPr lang="en-US" altLang="x-none" strike="noStrike" noProof="1" dirty="0">
                <a:solidFill>
                  <a:schemeClr val="tx1"/>
                </a:solidFill>
                <a:latin typeface="Arial" panose="020B0604020202020204" pitchFamily="34" charset="0"/>
              </a:rPr>
              <a:t>WHERE</a:t>
            </a:r>
            <a:r>
              <a:rPr lang="zh-CN" altLang="en-US" strike="noStrike" noProof="1" dirty="0">
                <a:solidFill>
                  <a:schemeClr val="tx1"/>
                </a:solidFill>
                <a:latin typeface="Arial" panose="020B0604020202020204" pitchFamily="34" charset="0"/>
              </a:rPr>
              <a:t>子句中通过一定的逻辑表达式显式地表示出来。</a:t>
            </a:r>
            <a:endParaRPr lang="zh-CN" altLang="en-US" strike="noStrike" noProof="1" dirty="0">
              <a:solidFill>
                <a:schemeClr val="tx1"/>
              </a:solidFill>
              <a:latin typeface="Arial" panose="020B0604020202020204" pitchFamily="34" charset="0"/>
            </a:endParaRPr>
          </a:p>
          <a:p>
            <a:pPr marL="1828800" lvl="3" indent="-457200" eaLnBrk="1" fontAlgn="base" hangingPunct="1">
              <a:lnSpc>
                <a:spcPct val="105000"/>
              </a:lnSpc>
              <a:spcBef>
                <a:spcPct val="10000"/>
              </a:spcBef>
            </a:pPr>
            <a:r>
              <a:rPr lang="zh-CN" altLang="en-US" strike="noStrike" noProof="1" dirty="0">
                <a:solidFill>
                  <a:schemeClr val="accent2"/>
                </a:solidFill>
                <a:latin typeface="Arial" panose="020B0604020202020204" pitchFamily="34" charset="0"/>
              </a:rPr>
              <a:t>在</a:t>
            </a:r>
            <a:r>
              <a:rPr lang="en-US" altLang="x-none" strike="noStrike" noProof="1" dirty="0">
                <a:solidFill>
                  <a:schemeClr val="accent2"/>
                </a:solidFill>
                <a:latin typeface="Arial" panose="020B0604020202020204" pitchFamily="34" charset="0"/>
              </a:rPr>
              <a:t>FROM</a:t>
            </a:r>
            <a:r>
              <a:rPr lang="zh-CN" altLang="en-US" strike="noStrike" noProof="1" dirty="0">
                <a:solidFill>
                  <a:schemeClr val="accent2"/>
                </a:solidFill>
                <a:latin typeface="Arial" panose="020B0604020202020204" pitchFamily="34" charset="0"/>
              </a:rPr>
              <a:t>子句中给出的关系只是表明此次查询需要访问这些关系，它们之间是通过</a:t>
            </a:r>
            <a:r>
              <a:rPr lang="zh-CN" altLang="en-US" u="sng" strike="noStrike" noProof="1" dirty="0">
                <a:solidFill>
                  <a:srgbClr val="FF0000"/>
                </a:solidFill>
                <a:effectLst>
                  <a:outerShdw blurRad="38100" dist="38100" dir="2700000">
                    <a:srgbClr val="000000"/>
                  </a:outerShdw>
                </a:effectLst>
                <a:latin typeface="Arial" panose="020B0604020202020204" pitchFamily="34" charset="0"/>
              </a:rPr>
              <a:t>笛卡儿乘积</a:t>
            </a:r>
            <a:r>
              <a:rPr lang="zh-CN" altLang="en-US" strike="noStrike" noProof="1" dirty="0">
                <a:solidFill>
                  <a:schemeClr val="accent2"/>
                </a:solidFill>
                <a:latin typeface="Arial" panose="020B0604020202020204" pitchFamily="34" charset="0"/>
              </a:rPr>
              <a:t>运算进行合并的</a:t>
            </a:r>
            <a:endParaRPr lang="zh-CN" altLang="en-US" strike="noStrike" noProof="1" dirty="0">
              <a:solidFill>
                <a:schemeClr val="accent2"/>
              </a:solidFill>
              <a:latin typeface="Arial" panose="020B0604020202020204" pitchFamily="34" charset="0"/>
            </a:endParaRPr>
          </a:p>
          <a:p>
            <a:pPr marL="1828800" lvl="3" indent="-457200" eaLnBrk="1" fontAlgn="base" hangingPunct="1">
              <a:lnSpc>
                <a:spcPct val="105000"/>
              </a:lnSpc>
              <a:spcBef>
                <a:spcPct val="10000"/>
              </a:spcBef>
            </a:pPr>
            <a:r>
              <a:rPr lang="zh-CN" altLang="en-US" strike="noStrike" noProof="1" dirty="0">
                <a:solidFill>
                  <a:schemeClr val="accent2"/>
                </a:solidFill>
                <a:latin typeface="Arial" panose="020B0604020202020204" pitchFamily="34" charset="0"/>
              </a:rPr>
              <a:t>如果需要执行它们之间的‘</a:t>
            </a:r>
            <a:r>
              <a:rPr lang="zh-CN" altLang="en-US" strike="noStrike" noProof="1" dirty="0">
                <a:solidFill>
                  <a:srgbClr val="FF0000"/>
                </a:solidFill>
                <a:effectLst>
                  <a:outerShdw blurRad="38100" dist="38100" dir="2700000">
                    <a:srgbClr val="000000"/>
                  </a:outerShdw>
                </a:effectLst>
                <a:latin typeface="Arial" panose="020B0604020202020204" pitchFamily="34" charset="0"/>
                <a:sym typeface="Symbol" panose="05050102010706020507" pitchFamily="2" charset="2"/>
              </a:rPr>
              <a:t></a:t>
            </a:r>
            <a:r>
              <a:rPr lang="en-US" altLang="x-none" strike="noStrike" noProof="1" dirty="0">
                <a:solidFill>
                  <a:srgbClr val="FF0000"/>
                </a:solidFill>
                <a:effectLst>
                  <a:outerShdw blurRad="38100" dist="38100" dir="2700000">
                    <a:srgbClr val="000000"/>
                  </a:outerShdw>
                </a:effectLst>
                <a:latin typeface="Arial" panose="020B0604020202020204" pitchFamily="34" charset="0"/>
                <a:sym typeface="Symbol" panose="05050102010706020507" pitchFamily="2" charset="2"/>
              </a:rPr>
              <a:t>-</a:t>
            </a:r>
            <a:r>
              <a:rPr lang="zh-CN" altLang="en-US" strike="noStrike" noProof="1" dirty="0">
                <a:solidFill>
                  <a:srgbClr val="FF0000"/>
                </a:solidFill>
                <a:effectLst>
                  <a:outerShdw blurRad="38100" dist="38100" dir="2700000">
                    <a:srgbClr val="000000"/>
                  </a:outerShdw>
                </a:effectLst>
                <a:latin typeface="Arial" panose="020B0604020202020204" pitchFamily="34" charset="0"/>
                <a:sym typeface="Symbol" panose="05050102010706020507" pitchFamily="2" charset="2"/>
              </a:rPr>
              <a:t>联接</a:t>
            </a:r>
            <a:r>
              <a:rPr lang="zh-CN" altLang="en-US" strike="noStrike" noProof="1" dirty="0">
                <a:solidFill>
                  <a:schemeClr val="accent2"/>
                </a:solidFill>
                <a:latin typeface="Arial" panose="020B0604020202020204" pitchFamily="34" charset="0"/>
                <a:sym typeface="Symbol" panose="05050102010706020507" pitchFamily="2" charset="2"/>
              </a:rPr>
              <a:t>’或‘</a:t>
            </a:r>
            <a:r>
              <a:rPr lang="zh-CN" altLang="en-US" strike="noStrike" noProof="1" dirty="0">
                <a:solidFill>
                  <a:srgbClr val="FF0000"/>
                </a:solidFill>
                <a:effectLst>
                  <a:outerShdw blurRad="38100" dist="38100" dir="2700000">
                    <a:srgbClr val="000000"/>
                  </a:outerShdw>
                </a:effectLst>
                <a:latin typeface="Arial" panose="020B0604020202020204" pitchFamily="34" charset="0"/>
                <a:sym typeface="Symbol" panose="05050102010706020507" pitchFamily="2" charset="2"/>
              </a:rPr>
              <a:t>自然联接</a:t>
            </a:r>
            <a:r>
              <a:rPr lang="zh-CN" altLang="en-US" strike="noStrike" noProof="1" dirty="0">
                <a:solidFill>
                  <a:schemeClr val="accent2"/>
                </a:solidFill>
                <a:latin typeface="Arial" panose="020B0604020202020204" pitchFamily="34" charset="0"/>
                <a:sym typeface="Symbol" panose="05050102010706020507" pitchFamily="2" charset="2"/>
              </a:rPr>
              <a:t>’运算，则需要在</a:t>
            </a:r>
            <a:r>
              <a:rPr lang="en-US" altLang="x-none" strike="noStrike" noProof="1" dirty="0">
                <a:solidFill>
                  <a:schemeClr val="accent2"/>
                </a:solidFill>
                <a:latin typeface="Arial" panose="020B0604020202020204" pitchFamily="34" charset="0"/>
                <a:sym typeface="Symbol" panose="05050102010706020507" pitchFamily="2" charset="2"/>
              </a:rPr>
              <a:t>WHERE</a:t>
            </a:r>
            <a:r>
              <a:rPr lang="zh-CN" altLang="en-US" strike="noStrike" noProof="1" dirty="0">
                <a:solidFill>
                  <a:schemeClr val="accent2"/>
                </a:solidFill>
                <a:latin typeface="Arial" panose="020B0604020202020204" pitchFamily="34" charset="0"/>
                <a:sym typeface="Symbol" panose="05050102010706020507" pitchFamily="2" charset="2"/>
              </a:rPr>
              <a:t>子句中显式地给出它们的联接条件</a:t>
            </a:r>
            <a:endParaRPr lang="zh-CN" altLang="en-US" strike="noStrike" noProof="1" dirty="0">
              <a:solidFill>
                <a:schemeClr val="accent2"/>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891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0963" name="Rectangle 2"/>
          <p:cNvSpPr>
            <a:spLocks noGrp="1"/>
          </p:cNvSpPr>
          <p:nvPr>
            <p:ph type="title"/>
          </p:nvPr>
        </p:nvSpPr>
        <p:spPr/>
        <p:txBody>
          <a:bodyPr wrap="square" anchor="ctr"/>
          <a:p>
            <a:pPr eaLnBrk="1" hangingPunct="1"/>
            <a:r>
              <a:rPr lang="en-US" altLang="x-none" dirty="0"/>
              <a:t>3.1 SQL</a:t>
            </a:r>
            <a:r>
              <a:rPr lang="zh-CN" altLang="en-US" dirty="0"/>
              <a:t>的基本查询功能</a:t>
            </a:r>
            <a:endParaRPr lang="zh-CN" altLang="en-US" dirty="0"/>
          </a:p>
        </p:txBody>
      </p:sp>
      <p:sp>
        <p:nvSpPr>
          <p:cNvPr id="40964" name="Rectangle 3"/>
          <p:cNvSpPr>
            <a:spLocks noGrp="1"/>
          </p:cNvSpPr>
          <p:nvPr>
            <p:ph type="body"/>
          </p:nvPr>
        </p:nvSpPr>
        <p:spPr/>
        <p:txBody>
          <a:bodyPr wrap="square" anchor="t"/>
          <a:p>
            <a:pPr eaLnBrk="1" hangingPunct="1"/>
            <a:r>
              <a:rPr lang="en-US" altLang="x-none" sz="2800" dirty="0"/>
              <a:t>SQL</a:t>
            </a:r>
            <a:r>
              <a:rPr lang="zh-CN" altLang="en-US" sz="2800" dirty="0"/>
              <a:t>查询功能的例子</a:t>
            </a:r>
            <a:endParaRPr lang="zh-CN" altLang="en-US" sz="2800" dirty="0"/>
          </a:p>
          <a:p>
            <a:pPr eaLnBrk="1" hangingPunct="1"/>
            <a:endParaRPr lang="zh-CN" altLang="en-US" sz="2800" dirty="0"/>
          </a:p>
          <a:p>
            <a:pPr lvl="2" eaLnBrk="1" hangingPunct="1">
              <a:buNone/>
            </a:pPr>
            <a:r>
              <a:rPr lang="en-US" altLang="x-none" sz="2800" dirty="0"/>
              <a:t>S (sno, sn, sd, sa)</a:t>
            </a:r>
            <a:endParaRPr lang="zh-CN" altLang="en-US" sz="2800" dirty="0"/>
          </a:p>
          <a:p>
            <a:pPr lvl="2" eaLnBrk="1" hangingPunct="1">
              <a:buNone/>
            </a:pPr>
            <a:r>
              <a:rPr lang="en-US" altLang="x-none" sz="2800" dirty="0"/>
              <a:t>C</a:t>
            </a:r>
            <a:r>
              <a:rPr lang="zh-CN" altLang="en-US" sz="2800" dirty="0"/>
              <a:t> </a:t>
            </a:r>
            <a:r>
              <a:rPr lang="en-US" altLang="x-none" sz="2800" dirty="0"/>
              <a:t>(cno, cn, pno)</a:t>
            </a:r>
            <a:endParaRPr lang="zh-CN" altLang="en-US" sz="2800" dirty="0"/>
          </a:p>
          <a:p>
            <a:pPr lvl="2" eaLnBrk="1" hangingPunct="1">
              <a:buNone/>
            </a:pPr>
            <a:r>
              <a:rPr lang="en-US" altLang="x-none" sz="2800" dirty="0"/>
              <a:t>SC</a:t>
            </a:r>
            <a:r>
              <a:rPr lang="zh-CN" altLang="en-US" sz="2800" dirty="0"/>
              <a:t> </a:t>
            </a:r>
            <a:r>
              <a:rPr lang="en-US" altLang="x-none" sz="2800" dirty="0"/>
              <a:t>(sno, cno, g)</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3993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1987" name="Rectangle 2"/>
          <p:cNvSpPr>
            <a:spLocks noGrp="1"/>
          </p:cNvSpPr>
          <p:nvPr>
            <p:ph type="title"/>
          </p:nvPr>
        </p:nvSpPr>
        <p:spPr/>
        <p:txBody>
          <a:bodyPr wrap="square" anchor="ctr"/>
          <a:p>
            <a:pPr eaLnBrk="1" hangingPunct="1"/>
            <a:r>
              <a:rPr lang="en-US" altLang="x-none" dirty="0"/>
              <a:t>(1) </a:t>
            </a:r>
            <a:r>
              <a:rPr lang="zh-CN" altLang="en-US" dirty="0"/>
              <a:t>单表简单查询</a:t>
            </a:r>
            <a:endParaRPr lang="zh-CN" altLang="en-US" dirty="0"/>
          </a:p>
        </p:txBody>
      </p:sp>
      <p:sp>
        <p:nvSpPr>
          <p:cNvPr id="39941" name="Rectangle 3"/>
          <p:cNvSpPr>
            <a:spLocks noGrp="1"/>
          </p:cNvSpPr>
          <p:nvPr>
            <p:ph type="body"/>
          </p:nvPr>
        </p:nvSpPr>
        <p:spPr>
          <a:xfrm>
            <a:off x="685800" y="3276600"/>
            <a:ext cx="7772400" cy="3048000"/>
          </a:xfrm>
        </p:spPr>
        <p:txBody>
          <a:bodyPr wrap="square" anchor="t"/>
          <a:p>
            <a:pPr lvl="1" eaLnBrk="1" hangingPunct="1">
              <a:lnSpc>
                <a:spcPct val="100000"/>
              </a:lnSpc>
              <a:buNone/>
            </a:pPr>
            <a:r>
              <a:rPr lang="en-US" altLang="x-none" sz="2800" dirty="0"/>
              <a:t>【answer 1】</a:t>
            </a:r>
            <a:endParaRPr lang="en-US" altLang="x-none" sz="2800" dirty="0"/>
          </a:p>
          <a:p>
            <a:pPr lvl="2" eaLnBrk="1" hangingPunct="1">
              <a:lnSpc>
                <a:spcPct val="100000"/>
              </a:lnSpc>
              <a:buNone/>
            </a:pPr>
            <a:r>
              <a:rPr lang="en-US" altLang="x-none" sz="2800" dirty="0">
                <a:solidFill>
                  <a:srgbClr val="FF0000"/>
                </a:solidFill>
              </a:rPr>
              <a:t>SELECT  sno, sn, sd, sa  FROM S;</a:t>
            </a:r>
            <a:endParaRPr lang="en-US" altLang="x-none" sz="2800" dirty="0">
              <a:solidFill>
                <a:srgbClr val="FF0000"/>
              </a:solidFill>
            </a:endParaRPr>
          </a:p>
          <a:p>
            <a:pPr lvl="2" eaLnBrk="1" hangingPunct="1">
              <a:lnSpc>
                <a:spcPct val="100000"/>
              </a:lnSpc>
              <a:buNone/>
            </a:pPr>
            <a:endParaRPr lang="en-US" altLang="x-none" sz="2800" dirty="0">
              <a:solidFill>
                <a:srgbClr val="FF0000"/>
              </a:solidFill>
            </a:endParaRPr>
          </a:p>
          <a:p>
            <a:pPr lvl="1" eaLnBrk="1" hangingPunct="1">
              <a:lnSpc>
                <a:spcPct val="100000"/>
              </a:lnSpc>
              <a:buNone/>
            </a:pPr>
            <a:r>
              <a:rPr lang="en-US" altLang="x-none" sz="2800" dirty="0"/>
              <a:t>【answer 2】</a:t>
            </a:r>
            <a:endParaRPr lang="en-US" altLang="x-none" sz="2800" dirty="0">
              <a:solidFill>
                <a:srgbClr val="0000CC"/>
              </a:solidFill>
            </a:endParaRPr>
          </a:p>
          <a:p>
            <a:pPr lvl="2" eaLnBrk="1" hangingPunct="1">
              <a:lnSpc>
                <a:spcPct val="100000"/>
              </a:lnSpc>
              <a:buNone/>
            </a:pPr>
            <a:r>
              <a:rPr lang="en-US" altLang="x-none" sz="2800" dirty="0">
                <a:solidFill>
                  <a:srgbClr val="FF0000"/>
                </a:solidFill>
              </a:rPr>
              <a:t>SELECT  *  FROM  S;</a:t>
            </a:r>
            <a:endParaRPr lang="en-US" altLang="x-none" sz="2800" dirty="0">
              <a:solidFill>
                <a:srgbClr val="FF0000"/>
              </a:solidFill>
            </a:endParaRPr>
          </a:p>
        </p:txBody>
      </p:sp>
      <p:sp>
        <p:nvSpPr>
          <p:cNvPr id="41989"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1990" name="Text Box 5"/>
          <p:cNvSpPr txBox="1"/>
          <p:nvPr/>
        </p:nvSpPr>
        <p:spPr>
          <a:xfrm>
            <a:off x="685800" y="2605088"/>
            <a:ext cx="77724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3.25  </a:t>
            </a:r>
            <a:r>
              <a:rPr lang="zh-CN" altLang="en-US" sz="2800" dirty="0">
                <a:solidFill>
                  <a:schemeClr val="accent2"/>
                </a:solidFill>
                <a:latin typeface="Arial" panose="020B0604020202020204" pitchFamily="34" charset="0"/>
                <a:ea typeface="宋体" panose="02010600030101010101" pitchFamily="2" charset="-122"/>
              </a:rPr>
              <a:t>查询</a:t>
            </a:r>
            <a:r>
              <a:rPr lang="en-US" altLang="x-none" sz="2800" dirty="0">
                <a:solidFill>
                  <a:schemeClr val="accent2"/>
                </a:solidFill>
                <a:latin typeface="Arial" panose="020B0604020202020204" pitchFamily="34" charset="0"/>
                <a:ea typeface="宋体" panose="02010600030101010101" pitchFamily="2" charset="-122"/>
              </a:rPr>
              <a:t>S</a:t>
            </a:r>
            <a:r>
              <a:rPr lang="zh-CN" altLang="en-US" sz="2800" dirty="0">
                <a:solidFill>
                  <a:schemeClr val="accent2"/>
                </a:solidFill>
                <a:latin typeface="Arial" panose="020B0604020202020204" pitchFamily="34" charset="0"/>
                <a:ea typeface="宋体" panose="02010600030101010101" pitchFamily="2" charset="-122"/>
              </a:rPr>
              <a:t>的所有情况</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1">
                                            <p:txEl>
                                              <p:charRg st="0" end="11"/>
                                            </p:txEl>
                                          </p:spTgt>
                                        </p:tgtEl>
                                        <p:attrNameLst>
                                          <p:attrName>style.visibility</p:attrName>
                                        </p:attrNameLst>
                                      </p:cBhvr>
                                      <p:to>
                                        <p:strVal val="visible"/>
                                      </p:to>
                                    </p:set>
                                    <p:animEffect transition="in" filter="blinds(horizontal)">
                                      <p:cBhvr>
                                        <p:cTn id="7" dur="500"/>
                                        <p:tgtEl>
                                          <p:spTgt spid="39941">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41">
                                            <p:txEl>
                                              <p:charRg st="11" end="44"/>
                                            </p:txEl>
                                          </p:spTgt>
                                        </p:tgtEl>
                                        <p:attrNameLst>
                                          <p:attrName>style.visibility</p:attrName>
                                        </p:attrNameLst>
                                      </p:cBhvr>
                                      <p:to>
                                        <p:strVal val="visible"/>
                                      </p:to>
                                    </p:set>
                                    <p:animEffect transition="in" filter="blinds(horizontal)">
                                      <p:cBhvr>
                                        <p:cTn id="10" dur="500"/>
                                        <p:tgtEl>
                                          <p:spTgt spid="39941">
                                            <p:txEl>
                                              <p:charRg st="11" end="4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41">
                                            <p:txEl>
                                              <p:charRg st="45" end="56"/>
                                            </p:txEl>
                                          </p:spTgt>
                                        </p:tgtEl>
                                        <p:attrNameLst>
                                          <p:attrName>style.visibility</p:attrName>
                                        </p:attrNameLst>
                                      </p:cBhvr>
                                      <p:to>
                                        <p:strVal val="visible"/>
                                      </p:to>
                                    </p:set>
                                    <p:animEffect transition="in" filter="blinds(horizontal)">
                                      <p:cBhvr>
                                        <p:cTn id="15" dur="500"/>
                                        <p:tgtEl>
                                          <p:spTgt spid="39941">
                                            <p:txEl>
                                              <p:charRg st="45" end="5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941">
                                            <p:txEl>
                                              <p:charRg st="56" end="76"/>
                                            </p:txEl>
                                          </p:spTgt>
                                        </p:tgtEl>
                                        <p:attrNameLst>
                                          <p:attrName>style.visibility</p:attrName>
                                        </p:attrNameLst>
                                      </p:cBhvr>
                                      <p:to>
                                        <p:strVal val="visible"/>
                                      </p:to>
                                    </p:set>
                                    <p:animEffect transition="in" filter="blinds(horizontal)">
                                      <p:cBhvr>
                                        <p:cTn id="18" dur="500"/>
                                        <p:tgtEl>
                                          <p:spTgt spid="39941">
                                            <p:txEl>
                                              <p:charRg st="56"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ldLvl="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1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147" name="Rectangle 2"/>
          <p:cNvSpPr>
            <a:spLocks noGrp="1"/>
          </p:cNvSpPr>
          <p:nvPr>
            <p:ph type="title"/>
          </p:nvPr>
        </p:nvSpPr>
        <p:spPr/>
        <p:txBody>
          <a:bodyPr wrap="square" anchor="ctr"/>
          <a:p>
            <a:pPr eaLnBrk="1" hangingPunct="1"/>
            <a:r>
              <a:rPr lang="en-US" altLang="x-none" dirty="0"/>
              <a:t>1. SQL</a:t>
            </a:r>
            <a:r>
              <a:rPr lang="zh-CN" altLang="en-US" dirty="0"/>
              <a:t>概貌</a:t>
            </a:r>
            <a:endParaRPr lang="zh-CN" altLang="en-US" dirty="0"/>
          </a:p>
        </p:txBody>
      </p:sp>
      <p:sp>
        <p:nvSpPr>
          <p:cNvPr id="6148" name="Rectangle 3"/>
          <p:cNvSpPr>
            <a:spLocks noGrp="1"/>
          </p:cNvSpPr>
          <p:nvPr>
            <p:ph type="body"/>
          </p:nvPr>
        </p:nvSpPr>
        <p:spPr>
          <a:xfrm>
            <a:off x="203200" y="771525"/>
            <a:ext cx="8788400" cy="5410200"/>
          </a:xfrm>
        </p:spPr>
        <p:txBody>
          <a:bodyPr wrap="square" anchor="t"/>
          <a:p>
            <a:pPr eaLnBrk="1" hangingPunct="1">
              <a:spcBef>
                <a:spcPts val="25"/>
              </a:spcBef>
            </a:pPr>
            <a:r>
              <a:rPr lang="en-US" altLang="x-none" sz="2000" dirty="0">
                <a:latin typeface="宋体" panose="02010600030101010101" pitchFamily="2" charset="-122"/>
              </a:rPr>
              <a:t>SQL history</a:t>
            </a:r>
            <a:endParaRPr lang="en-US" altLang="x-none" sz="2000" dirty="0">
              <a:latin typeface="宋体" panose="02010600030101010101" pitchFamily="2" charset="-122"/>
            </a:endParaRPr>
          </a:p>
          <a:p>
            <a:pPr lvl="1" indent="-228600" eaLnBrk="1" hangingPunct="1">
              <a:spcBef>
                <a:spcPts val="25"/>
              </a:spcBef>
            </a:pPr>
            <a:r>
              <a:rPr lang="en-US" altLang="x-none" sz="2000" dirty="0">
                <a:latin typeface="宋体" panose="02010600030101010101" pitchFamily="2" charset="-122"/>
              </a:rPr>
              <a:t>1970</a:t>
            </a:r>
            <a:r>
              <a:rPr lang="zh-CN" altLang="en-US" sz="2000" dirty="0">
                <a:latin typeface="宋体" panose="02010600030101010101" pitchFamily="2" charset="-122"/>
              </a:rPr>
              <a:t>年，</a:t>
            </a:r>
            <a:r>
              <a:rPr lang="en-US" altLang="x-none" sz="2000" dirty="0">
                <a:latin typeface="宋体" panose="02010600030101010101" pitchFamily="2" charset="-122"/>
              </a:rPr>
              <a:t>SEQUEL</a:t>
            </a:r>
            <a:r>
              <a:rPr lang="zh-CN" altLang="en-US" sz="2000" dirty="0">
                <a:latin typeface="宋体" panose="02010600030101010101" pitchFamily="2" charset="-122"/>
              </a:rPr>
              <a:t>（</a:t>
            </a:r>
            <a:r>
              <a:rPr lang="en-US" altLang="x-none" sz="2000" dirty="0">
                <a:latin typeface="宋体" panose="02010600030101010101" pitchFamily="2" charset="-122"/>
              </a:rPr>
              <a:t>IBM : </a:t>
            </a:r>
            <a:r>
              <a:rPr lang="en-US" altLang="zh-CN" sz="2000" dirty="0">
                <a:latin typeface="宋体" panose="02010600030101010101" pitchFamily="2" charset="-122"/>
              </a:rPr>
              <a:t>System R</a:t>
            </a:r>
            <a:r>
              <a:rPr lang="zh-CN" altLang="en-US" sz="2000" dirty="0">
                <a:latin typeface="宋体" panose="02010600030101010101" pitchFamily="2" charset="-122"/>
              </a:rPr>
              <a:t>）</a:t>
            </a:r>
            <a:endParaRPr lang="en-US" altLang="x-none"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1986年</a:t>
            </a:r>
            <a:r>
              <a:rPr lang="en-US" altLang="zh-CN" sz="2000" dirty="0">
                <a:latin typeface="宋体" panose="02010600030101010101" pitchFamily="2" charset="-122"/>
              </a:rPr>
              <a:t>(v1)</a:t>
            </a:r>
            <a:r>
              <a:rPr lang="zh-CN" altLang="en-US" sz="2000" dirty="0">
                <a:latin typeface="宋体" panose="02010600030101010101" pitchFamily="2" charset="-122"/>
              </a:rPr>
              <a:t>，ANSI X3.135-1986，ISO/IEC 9075:1986，SQL-86 </a:t>
            </a:r>
            <a:endParaRPr lang="zh-CN" altLang="en-US"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1989年</a:t>
            </a:r>
            <a:r>
              <a:rPr lang="en-US" altLang="zh-CN" sz="2000" dirty="0">
                <a:latin typeface="宋体" panose="02010600030101010101" pitchFamily="2" charset="-122"/>
              </a:rPr>
              <a:t>(v2)</a:t>
            </a:r>
            <a:r>
              <a:rPr lang="zh-CN" altLang="en-US" sz="2000" dirty="0">
                <a:latin typeface="宋体" panose="02010600030101010101" pitchFamily="2" charset="-122"/>
              </a:rPr>
              <a:t>，ANSI X3.135-1989，ISO/IEC 9075:1989，SQL-89 </a:t>
            </a:r>
            <a:endParaRPr lang="zh-CN" altLang="en-US"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1992年</a:t>
            </a:r>
            <a:r>
              <a:rPr lang="en-US" altLang="zh-CN" sz="2000" dirty="0">
                <a:latin typeface="宋体" panose="02010600030101010101" pitchFamily="2" charset="-122"/>
              </a:rPr>
              <a:t>(v3)</a:t>
            </a:r>
            <a:r>
              <a:rPr lang="zh-CN" altLang="en-US" sz="2000" dirty="0">
                <a:latin typeface="宋体" panose="02010600030101010101" pitchFamily="2" charset="-122"/>
              </a:rPr>
              <a:t>，ANSI X3.135-1992，ISO/IEC 9075:1992，SQL-92（SQL2）</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1999年</a:t>
            </a:r>
            <a:r>
              <a:rPr lang="en-US" altLang="zh-CN" sz="2000" dirty="0">
                <a:latin typeface="宋体" panose="02010600030101010101" pitchFamily="2" charset="-122"/>
              </a:rPr>
              <a:t>(v4)</a:t>
            </a:r>
            <a:r>
              <a:rPr lang="zh-CN" altLang="zh-CN" sz="2000" dirty="0">
                <a:latin typeface="宋体" panose="02010600030101010101" pitchFamily="2" charset="-122"/>
              </a:rPr>
              <a:t>，</a:t>
            </a:r>
            <a:r>
              <a:rPr lang="zh-CN" altLang="en-US" sz="2000" dirty="0">
                <a:latin typeface="宋体" panose="02010600030101010101" pitchFamily="2" charset="-122"/>
              </a:rPr>
              <a:t>ISO/IEC 9075:1999，SQL:1999（SQL3）</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2003年</a:t>
            </a:r>
            <a:r>
              <a:rPr lang="en-US" altLang="zh-CN" sz="2000" dirty="0">
                <a:latin typeface="宋体" panose="02010600030101010101" pitchFamily="2" charset="-122"/>
              </a:rPr>
              <a:t>(v5)</a:t>
            </a:r>
            <a:r>
              <a:rPr lang="zh-CN" altLang="en-US" sz="2000" dirty="0">
                <a:latin typeface="宋体" panose="02010600030101010101" pitchFamily="2" charset="-122"/>
              </a:rPr>
              <a:t>，ISO/IEC 9075:2003，SQL:2003</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200</a:t>
            </a:r>
            <a:r>
              <a:rPr lang="en-US" altLang="zh-CN" sz="2000" dirty="0">
                <a:latin typeface="宋体" panose="02010600030101010101" pitchFamily="2" charset="-122"/>
              </a:rPr>
              <a:t>6</a:t>
            </a:r>
            <a:r>
              <a:rPr lang="zh-CN" altLang="en-US" sz="2000" dirty="0">
                <a:latin typeface="宋体" panose="02010600030101010101" pitchFamily="2" charset="-122"/>
              </a:rPr>
              <a:t>年</a:t>
            </a:r>
            <a:r>
              <a:rPr lang="en-US" altLang="zh-CN" sz="2000" dirty="0">
                <a:latin typeface="宋体" panose="02010600030101010101" pitchFamily="2" charset="-122"/>
              </a:rPr>
              <a:t>(v5)</a:t>
            </a:r>
            <a:r>
              <a:rPr lang="zh-CN" altLang="en-US" sz="2000" dirty="0">
                <a:latin typeface="宋体" panose="02010600030101010101" pitchFamily="2" charset="-122"/>
              </a:rPr>
              <a:t>，ISO/IEC 9075:200</a:t>
            </a:r>
            <a:r>
              <a:rPr lang="en-US" altLang="zh-CN" sz="2000" dirty="0">
                <a:latin typeface="宋体" panose="02010600030101010101" pitchFamily="2" charset="-122"/>
              </a:rPr>
              <a:t>6</a:t>
            </a:r>
            <a:r>
              <a:rPr lang="zh-CN" altLang="en-US" sz="2000" dirty="0">
                <a:latin typeface="宋体" panose="02010600030101010101" pitchFamily="2" charset="-122"/>
              </a:rPr>
              <a:t>，SQL:200</a:t>
            </a:r>
            <a:r>
              <a:rPr lang="en-US" altLang="zh-CN" sz="2000" dirty="0">
                <a:latin typeface="宋体" panose="02010600030101010101" pitchFamily="2" charset="-122"/>
              </a:rPr>
              <a:t>6</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2008年</a:t>
            </a:r>
            <a:r>
              <a:rPr lang="en-US" altLang="zh-CN" sz="2000" dirty="0">
                <a:latin typeface="宋体" panose="02010600030101010101" pitchFamily="2" charset="-122"/>
              </a:rPr>
              <a:t>(v6)</a:t>
            </a:r>
            <a:r>
              <a:rPr lang="zh-CN" altLang="en-US" sz="2000" dirty="0">
                <a:latin typeface="宋体" panose="02010600030101010101" pitchFamily="2" charset="-122"/>
              </a:rPr>
              <a:t>，ISO/IEC 9075:2008，SQL:2008</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2011年</a:t>
            </a:r>
            <a:r>
              <a:rPr lang="en-US" altLang="zh-CN" sz="2000" dirty="0">
                <a:latin typeface="宋体" panose="02010600030101010101" pitchFamily="2" charset="-122"/>
              </a:rPr>
              <a:t>(v7)</a:t>
            </a:r>
            <a:r>
              <a:rPr lang="zh-CN" altLang="en-US" sz="2000" dirty="0">
                <a:latin typeface="宋体" panose="02010600030101010101" pitchFamily="2" charset="-122"/>
              </a:rPr>
              <a:t>，ISO/IEC 9075:2011，SQL:2011</a:t>
            </a:r>
            <a:endParaRPr lang="zh-CN" altLang="en-US" sz="2000" dirty="0">
              <a:latin typeface="宋体" panose="02010600030101010101" pitchFamily="2" charset="-122"/>
            </a:endParaRPr>
          </a:p>
          <a:p>
            <a:pPr lvl="1" indent="-228600" eaLnBrk="1" hangingPunct="1">
              <a:spcBef>
                <a:spcPts val="25"/>
              </a:spcBef>
            </a:pPr>
            <a:endParaRPr lang="zh-CN" altLang="en-US" sz="2000" dirty="0">
              <a:latin typeface="宋体" panose="02010600030101010101" pitchFamily="2" charset="-122"/>
            </a:endParaRPr>
          </a:p>
          <a:p>
            <a:pPr eaLnBrk="1" hangingPunct="1">
              <a:spcBef>
                <a:spcPts val="25"/>
              </a:spcBef>
            </a:pPr>
            <a:r>
              <a:rPr lang="zh-CN" altLang="x-none" sz="2000" dirty="0">
                <a:latin typeface="宋体" panose="02010600030101010101" pitchFamily="2" charset="-122"/>
              </a:rPr>
              <a:t>其他主要</a:t>
            </a:r>
            <a:r>
              <a:rPr lang="zh-CN" altLang="en-US" sz="2000" dirty="0">
                <a:latin typeface="宋体" panose="02010600030101010101" pitchFamily="2" charset="-122"/>
              </a:rPr>
              <a:t>标准</a:t>
            </a:r>
            <a:endParaRPr lang="zh-CN" altLang="en-US" sz="2000" dirty="0">
              <a:latin typeface="宋体" panose="02010600030101010101" pitchFamily="2" charset="-122"/>
            </a:endParaRPr>
          </a:p>
          <a:p>
            <a:pPr lvl="1" indent="-228600" eaLnBrk="1" hangingPunct="1">
              <a:spcBef>
                <a:spcPts val="25"/>
              </a:spcBef>
            </a:pPr>
            <a:r>
              <a:rPr lang="en-US" altLang="en-US" sz="2000" dirty="0">
                <a:latin typeface="宋体" panose="02010600030101010101" pitchFamily="2" charset="-122"/>
              </a:rPr>
              <a:t>ISO/IEC 13249: </a:t>
            </a:r>
            <a:r>
              <a:rPr lang="zh-CN" altLang="en-US" sz="2000" dirty="0">
                <a:latin typeface="宋体" panose="02010600030101010101" pitchFamily="2" charset="-122"/>
              </a:rPr>
              <a:t>信息技术</a:t>
            </a:r>
            <a:r>
              <a:rPr lang="en-US" altLang="zh-CN" sz="2000" dirty="0">
                <a:latin typeface="宋体" panose="02010600030101010101" pitchFamily="2" charset="-122"/>
              </a:rPr>
              <a:t>--</a:t>
            </a:r>
            <a:r>
              <a:rPr lang="zh-CN" altLang="en-US" sz="2000" dirty="0">
                <a:latin typeface="宋体" panose="02010600030101010101" pitchFamily="2" charset="-122"/>
              </a:rPr>
              <a:t>数据库语言</a:t>
            </a:r>
            <a:r>
              <a:rPr lang="en-US" altLang="zh-CN" sz="2000" dirty="0">
                <a:latin typeface="宋体" panose="02010600030101010101" pitchFamily="2" charset="-122"/>
              </a:rPr>
              <a:t>--SQL</a:t>
            </a:r>
            <a:r>
              <a:rPr lang="zh-CN" altLang="zh-CN" sz="2000" dirty="0">
                <a:latin typeface="宋体" panose="02010600030101010101" pitchFamily="2" charset="-122"/>
              </a:rPr>
              <a:t>多媒体和软件组件（</a:t>
            </a:r>
            <a:r>
              <a:rPr lang="en-US" altLang="en-US" sz="2000" dirty="0">
                <a:latin typeface="宋体" panose="02010600030101010101" pitchFamily="2" charset="-122"/>
              </a:rPr>
              <a:t>2000/2002</a:t>
            </a:r>
            <a:r>
              <a:rPr lang="en-US" altLang="zh-CN" sz="2000" dirty="0">
                <a:latin typeface="宋体" panose="02010600030101010101" pitchFamily="2" charset="-122"/>
              </a:rPr>
              <a:t>/2007/2016</a:t>
            </a:r>
            <a:r>
              <a:rPr lang="zh-CN" altLang="en-US" sz="2000" dirty="0">
                <a:latin typeface="宋体" panose="02010600030101010101" pitchFamily="2" charset="-122"/>
              </a:rPr>
              <a:t>）</a:t>
            </a:r>
            <a:endParaRPr lang="en-US" altLang="zh-CN" sz="2000" dirty="0">
              <a:latin typeface="宋体" panose="02010600030101010101" pitchFamily="2" charset="-122"/>
            </a:endParaRPr>
          </a:p>
          <a:p>
            <a:pPr lvl="1" indent="-228600" eaLnBrk="1" hangingPunct="1">
              <a:spcBef>
                <a:spcPts val="25"/>
              </a:spcBef>
            </a:pPr>
            <a:r>
              <a:rPr lang="zh-CN" altLang="en-US" sz="2000" dirty="0">
                <a:latin typeface="宋体" panose="02010600030101010101" pitchFamily="2" charset="-122"/>
              </a:rPr>
              <a:t>GB/T 12991</a:t>
            </a:r>
            <a:r>
              <a:rPr lang="en-US" altLang="en-US" sz="2000" dirty="0">
                <a:latin typeface="宋体" panose="02010600030101010101" pitchFamily="2" charset="-122"/>
                <a:sym typeface="宋体" panose="02010600030101010101" pitchFamily="2" charset="-122"/>
              </a:rPr>
              <a:t>: </a:t>
            </a:r>
            <a:r>
              <a:rPr lang="zh-CN" altLang="en-US" sz="2000" dirty="0">
                <a:latin typeface="宋体" panose="02010600030101010101" pitchFamily="2" charset="-122"/>
                <a:sym typeface="宋体" panose="02010600030101010101" pitchFamily="2" charset="-122"/>
              </a:rPr>
              <a:t>信息技术</a:t>
            </a:r>
            <a:r>
              <a:rPr lang="en-US" altLang="zh-CN" sz="2000" dirty="0">
                <a:latin typeface="宋体" panose="02010600030101010101" pitchFamily="2" charset="-122"/>
                <a:sym typeface="宋体" panose="02010600030101010101" pitchFamily="2" charset="-122"/>
              </a:rPr>
              <a:t>--</a:t>
            </a:r>
            <a:r>
              <a:rPr lang="zh-CN" altLang="en-US" sz="2000" dirty="0">
                <a:latin typeface="宋体" panose="02010600030101010101" pitchFamily="2" charset="-122"/>
                <a:sym typeface="宋体" panose="02010600030101010101" pitchFamily="2" charset="-122"/>
              </a:rPr>
              <a:t>数据库语言</a:t>
            </a:r>
            <a:r>
              <a:rPr lang="en-US" altLang="zh-CN" sz="2000" dirty="0">
                <a:latin typeface="宋体" panose="02010600030101010101" pitchFamily="2" charset="-122"/>
                <a:sym typeface="宋体" panose="02010600030101010101" pitchFamily="2" charset="-122"/>
              </a:rPr>
              <a:t>--</a:t>
            </a:r>
            <a:r>
              <a:rPr lang="en-US" altLang="zh-CN" sz="2000" dirty="0">
                <a:latin typeface="宋体" panose="02010600030101010101" pitchFamily="2" charset="-122"/>
              </a:rPr>
              <a:t>SQL</a:t>
            </a:r>
            <a:r>
              <a:rPr lang="zh-CN" altLang="en-US" sz="2000" dirty="0">
                <a:latin typeface="宋体" panose="02010600030101010101" pitchFamily="2" charset="-122"/>
              </a:rPr>
              <a:t>中国国家标准（</a:t>
            </a:r>
            <a:r>
              <a:rPr lang="en-US" altLang="zh-CN" sz="2000" dirty="0">
                <a:latin typeface="宋体" panose="02010600030101010101" pitchFamily="2" charset="-122"/>
              </a:rPr>
              <a:t>1991/2008</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charRg st="397" end="404"/>
                                            </p:txEl>
                                          </p:spTgt>
                                        </p:tgtEl>
                                        <p:attrNameLst>
                                          <p:attrName>style.visibility</p:attrName>
                                        </p:attrNameLst>
                                      </p:cBhvr>
                                      <p:to>
                                        <p:strVal val="visible"/>
                                      </p:to>
                                    </p:set>
                                    <p:animEffect transition="in" filter="blinds(horizontal)">
                                      <p:cBhvr>
                                        <p:cTn id="7" dur="500"/>
                                        <p:tgtEl>
                                          <p:spTgt spid="6148">
                                            <p:txEl>
                                              <p:charRg st="397" end="40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xEl>
                                              <p:charRg st="404" end="465"/>
                                            </p:txEl>
                                          </p:spTgt>
                                        </p:tgtEl>
                                        <p:attrNameLst>
                                          <p:attrName>style.visibility</p:attrName>
                                        </p:attrNameLst>
                                      </p:cBhvr>
                                      <p:to>
                                        <p:strVal val="visible"/>
                                      </p:to>
                                    </p:set>
                                    <p:animEffect transition="in" filter="blinds(horizontal)">
                                      <p:cBhvr>
                                        <p:cTn id="10" dur="500"/>
                                        <p:tgtEl>
                                          <p:spTgt spid="6148">
                                            <p:txEl>
                                              <p:charRg st="404" end="4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8">
                                            <p:txEl>
                                              <p:charRg st="465" end="511"/>
                                            </p:txEl>
                                          </p:spTgt>
                                        </p:tgtEl>
                                        <p:attrNameLst>
                                          <p:attrName>style.visibility</p:attrName>
                                        </p:attrNameLst>
                                      </p:cBhvr>
                                      <p:to>
                                        <p:strVal val="visible"/>
                                      </p:to>
                                    </p:set>
                                    <p:animEffect transition="in" filter="blinds(horizontal)">
                                      <p:cBhvr>
                                        <p:cTn id="13" dur="500"/>
                                        <p:tgtEl>
                                          <p:spTgt spid="6148">
                                            <p:txEl>
                                              <p:charRg st="465" end="5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096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p:txBody>
          <a:bodyPr wrap="square" anchor="ctr"/>
          <a:p>
            <a:pPr eaLnBrk="1" hangingPunct="1"/>
            <a:r>
              <a:rPr lang="en-US" altLang="x-none" dirty="0"/>
              <a:t>(1) </a:t>
            </a:r>
            <a:r>
              <a:rPr lang="zh-CN" altLang="en-US" dirty="0"/>
              <a:t>单表简单查询</a:t>
            </a:r>
            <a:endParaRPr lang="zh-CN" altLang="en-US" dirty="0"/>
          </a:p>
        </p:txBody>
      </p:sp>
      <p:sp>
        <p:nvSpPr>
          <p:cNvPr id="40965" name="Rectangle 3"/>
          <p:cNvSpPr>
            <a:spLocks noGrp="1"/>
          </p:cNvSpPr>
          <p:nvPr>
            <p:ph type="body"/>
          </p:nvPr>
        </p:nvSpPr>
        <p:spPr>
          <a:xfrm>
            <a:off x="685800" y="3276600"/>
            <a:ext cx="7772400" cy="3048000"/>
          </a:xfrm>
        </p:spPr>
        <p:txBody>
          <a:bodyPr wrap="square" anchor="t"/>
          <a:p>
            <a:pPr lvl="2" eaLnBrk="1" hangingPunct="1">
              <a:buNone/>
            </a:pPr>
            <a:r>
              <a:rPr lang="en-US" altLang="x-none" sz="2800" dirty="0">
                <a:solidFill>
                  <a:srgbClr val="FF0000"/>
                </a:solidFill>
              </a:rPr>
              <a:t>SELECT  sn</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p:txBody>
      </p:sp>
      <p:sp>
        <p:nvSpPr>
          <p:cNvPr id="43013"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3014" name="Text Box 5"/>
          <p:cNvSpPr txBox="1"/>
          <p:nvPr/>
        </p:nvSpPr>
        <p:spPr>
          <a:xfrm>
            <a:off x="685800" y="2605088"/>
            <a:ext cx="77724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3.26  </a:t>
            </a:r>
            <a:r>
              <a:rPr lang="zh-CN" altLang="en-US" sz="2800" dirty="0">
                <a:solidFill>
                  <a:schemeClr val="accent2"/>
                </a:solidFill>
                <a:latin typeface="Arial" panose="020B0604020202020204" pitchFamily="34" charset="0"/>
                <a:ea typeface="宋体" panose="02010600030101010101" pitchFamily="2" charset="-122"/>
              </a:rPr>
              <a:t>查询全体学生名单</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5">
                                            <p:txEl>
                                              <p:charRg st="0" end="11"/>
                                            </p:txEl>
                                          </p:spTgt>
                                        </p:tgtEl>
                                        <p:attrNameLst>
                                          <p:attrName>style.visibility</p:attrName>
                                        </p:attrNameLst>
                                      </p:cBhvr>
                                      <p:to>
                                        <p:strVal val="visible"/>
                                      </p:to>
                                    </p:set>
                                    <p:animEffect transition="in" filter="blinds(horizontal)">
                                      <p:cBhvr>
                                        <p:cTn id="7" dur="500"/>
                                        <p:tgtEl>
                                          <p:spTgt spid="40965">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5">
                                            <p:txEl>
                                              <p:charRg st="11" end="20"/>
                                            </p:txEl>
                                          </p:spTgt>
                                        </p:tgtEl>
                                        <p:attrNameLst>
                                          <p:attrName>style.visibility</p:attrName>
                                        </p:attrNameLst>
                                      </p:cBhvr>
                                      <p:to>
                                        <p:strVal val="visible"/>
                                      </p:to>
                                    </p:set>
                                    <p:animEffect transition="in" filter="blinds(horizontal)">
                                      <p:cBhvr>
                                        <p:cTn id="10" dur="500"/>
                                        <p:tgtEl>
                                          <p:spTgt spid="40965">
                                            <p:txEl>
                                              <p:charRg st="11"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ldLvl="2"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198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4035" name="Rectangle 2"/>
          <p:cNvSpPr>
            <a:spLocks noGrp="1"/>
          </p:cNvSpPr>
          <p:nvPr>
            <p:ph type="title"/>
          </p:nvPr>
        </p:nvSpPr>
        <p:spPr/>
        <p:txBody>
          <a:bodyPr wrap="square" anchor="ctr"/>
          <a:p>
            <a:pPr eaLnBrk="1" hangingPunct="1"/>
            <a:r>
              <a:rPr lang="en-US" altLang="x-none" dirty="0"/>
              <a:t>(1) </a:t>
            </a:r>
            <a:r>
              <a:rPr lang="zh-CN" altLang="en-US" dirty="0"/>
              <a:t>单表简单查询</a:t>
            </a:r>
            <a:endParaRPr lang="zh-CN" altLang="en-US" dirty="0"/>
          </a:p>
        </p:txBody>
      </p:sp>
      <p:sp>
        <p:nvSpPr>
          <p:cNvPr id="41989" name="Rectangle 3"/>
          <p:cNvSpPr>
            <a:spLocks noGrp="1"/>
          </p:cNvSpPr>
          <p:nvPr>
            <p:ph type="body"/>
          </p:nvPr>
        </p:nvSpPr>
        <p:spPr>
          <a:xfrm>
            <a:off x="685800" y="3276600"/>
            <a:ext cx="7772400" cy="3048000"/>
          </a:xfrm>
        </p:spPr>
        <p:txBody>
          <a:bodyPr wrap="square" anchor="t"/>
          <a:p>
            <a:pPr lvl="2" eaLnBrk="1" hangingPunct="1">
              <a:buNone/>
            </a:pPr>
            <a:r>
              <a:rPr lang="en-US" altLang="x-none" sz="2800" dirty="0">
                <a:solidFill>
                  <a:srgbClr val="FF0000"/>
                </a:solidFill>
              </a:rPr>
              <a:t>SELECT  sno, sn</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a:p>
            <a:pPr lvl="2" eaLnBrk="1" hangingPunct="1">
              <a:buNone/>
            </a:pPr>
            <a:r>
              <a:rPr lang="en-US" altLang="x-none" sz="2800" dirty="0">
                <a:solidFill>
                  <a:srgbClr val="FF0000"/>
                </a:solidFill>
              </a:rPr>
              <a:t>WHERE  sno = ‘990137’;</a:t>
            </a:r>
            <a:endParaRPr lang="en-US" altLang="x-none" sz="2800" dirty="0">
              <a:solidFill>
                <a:srgbClr val="FF0000"/>
              </a:solidFill>
            </a:endParaRPr>
          </a:p>
          <a:p>
            <a:pPr lvl="2" eaLnBrk="1" hangingPunct="1">
              <a:buNone/>
            </a:pPr>
            <a:endParaRPr lang="en-US" altLang="x-none" sz="2800" dirty="0">
              <a:solidFill>
                <a:srgbClr val="FF0000"/>
              </a:solidFill>
            </a:endParaRPr>
          </a:p>
          <a:p>
            <a:pPr eaLnBrk="1" hangingPunct="1"/>
            <a:r>
              <a:rPr lang="zh-CN" altLang="en-US" sz="2800" u="sng" dirty="0">
                <a:solidFill>
                  <a:schemeClr val="tx1"/>
                </a:solidFill>
              </a:rPr>
              <a:t>常用的比较谓词是一些算术比较运算符</a:t>
            </a:r>
            <a:endParaRPr lang="zh-CN" altLang="en-US" sz="2800" u="sng" dirty="0">
              <a:solidFill>
                <a:schemeClr val="tx1"/>
              </a:solidFill>
            </a:endParaRPr>
          </a:p>
        </p:txBody>
      </p:sp>
      <p:sp>
        <p:nvSpPr>
          <p:cNvPr id="44037"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4038" name="Text Box 5"/>
          <p:cNvSpPr txBox="1"/>
          <p:nvPr/>
        </p:nvSpPr>
        <p:spPr>
          <a:xfrm>
            <a:off x="685800" y="2605088"/>
            <a:ext cx="77724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3.27  </a:t>
            </a:r>
            <a:r>
              <a:rPr lang="zh-CN" altLang="en-US" sz="2800" dirty="0">
                <a:solidFill>
                  <a:schemeClr val="accent2"/>
                </a:solidFill>
                <a:latin typeface="Arial" panose="020B0604020202020204" pitchFamily="34" charset="0"/>
                <a:ea typeface="宋体" panose="02010600030101010101" pitchFamily="2" charset="-122"/>
              </a:rPr>
              <a:t>查询学号为</a:t>
            </a:r>
            <a:r>
              <a:rPr lang="en-US" altLang="x-none" sz="2800" dirty="0">
                <a:solidFill>
                  <a:schemeClr val="accent2"/>
                </a:solidFill>
                <a:latin typeface="Arial" panose="020B0604020202020204" pitchFamily="34" charset="0"/>
                <a:ea typeface="宋体" panose="02010600030101010101" pitchFamily="2" charset="-122"/>
              </a:rPr>
              <a:t>990137</a:t>
            </a:r>
            <a:r>
              <a:rPr lang="zh-CN" altLang="en-US" sz="2800" dirty="0">
                <a:solidFill>
                  <a:schemeClr val="accent2"/>
                </a:solidFill>
                <a:latin typeface="Arial" panose="020B0604020202020204" pitchFamily="34" charset="0"/>
                <a:ea typeface="宋体" panose="02010600030101010101" pitchFamily="2" charset="-122"/>
              </a:rPr>
              <a:t>的学生学号与姓名</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xEl>
                                              <p:charRg st="0" end="16"/>
                                            </p:txEl>
                                          </p:spTgt>
                                        </p:tgtEl>
                                        <p:attrNameLst>
                                          <p:attrName>style.visibility</p:attrName>
                                        </p:attrNameLst>
                                      </p:cBhvr>
                                      <p:to>
                                        <p:strVal val="visible"/>
                                      </p:to>
                                    </p:set>
                                    <p:animEffect transition="in" filter="blinds(horizontal)">
                                      <p:cBhvr>
                                        <p:cTn id="7" dur="500"/>
                                        <p:tgtEl>
                                          <p:spTgt spid="41989">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9">
                                            <p:txEl>
                                              <p:charRg st="16" end="24"/>
                                            </p:txEl>
                                          </p:spTgt>
                                        </p:tgtEl>
                                        <p:attrNameLst>
                                          <p:attrName>style.visibility</p:attrName>
                                        </p:attrNameLst>
                                      </p:cBhvr>
                                      <p:to>
                                        <p:strVal val="visible"/>
                                      </p:to>
                                    </p:set>
                                    <p:animEffect transition="in" filter="blinds(horizontal)">
                                      <p:cBhvr>
                                        <p:cTn id="10" dur="500"/>
                                        <p:tgtEl>
                                          <p:spTgt spid="41989">
                                            <p:txEl>
                                              <p:charRg st="16" end="2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9">
                                            <p:txEl>
                                              <p:charRg st="24" end="47"/>
                                            </p:txEl>
                                          </p:spTgt>
                                        </p:tgtEl>
                                        <p:attrNameLst>
                                          <p:attrName>style.visibility</p:attrName>
                                        </p:attrNameLst>
                                      </p:cBhvr>
                                      <p:to>
                                        <p:strVal val="visible"/>
                                      </p:to>
                                    </p:set>
                                    <p:animEffect transition="in" filter="blinds(horizontal)">
                                      <p:cBhvr>
                                        <p:cTn id="13" dur="500"/>
                                        <p:tgtEl>
                                          <p:spTgt spid="41989">
                                            <p:txEl>
                                              <p:charRg st="24" end="4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89">
                                            <p:txEl>
                                              <p:charRg st="48" end="66"/>
                                            </p:txEl>
                                          </p:spTgt>
                                        </p:tgtEl>
                                        <p:attrNameLst>
                                          <p:attrName>style.visibility</p:attrName>
                                        </p:attrNameLst>
                                      </p:cBhvr>
                                      <p:to>
                                        <p:strVal val="visible"/>
                                      </p:to>
                                    </p:set>
                                    <p:animEffect transition="in" filter="blinds(horizontal)">
                                      <p:cBhvr>
                                        <p:cTn id="18" dur="500"/>
                                        <p:tgtEl>
                                          <p:spTgt spid="41989">
                                            <p:txEl>
                                              <p:charRg st="48"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2"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301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5059" name="Rectangle 2"/>
          <p:cNvSpPr>
            <a:spLocks noGrp="1"/>
          </p:cNvSpPr>
          <p:nvPr>
            <p:ph type="title"/>
          </p:nvPr>
        </p:nvSpPr>
        <p:spPr/>
        <p:txBody>
          <a:bodyPr wrap="square" anchor="ctr"/>
          <a:p>
            <a:pPr eaLnBrk="1" hangingPunct="1"/>
            <a:r>
              <a:rPr lang="en-US" altLang="x-none" dirty="0"/>
              <a:t>(1) </a:t>
            </a:r>
            <a:r>
              <a:rPr lang="zh-CN" altLang="en-US" dirty="0"/>
              <a:t>单表简单查询</a:t>
            </a:r>
            <a:endParaRPr lang="zh-CN" altLang="en-US" dirty="0"/>
          </a:p>
        </p:txBody>
      </p:sp>
      <p:sp>
        <p:nvSpPr>
          <p:cNvPr id="43013" name="Rectangle 3"/>
          <p:cNvSpPr>
            <a:spLocks noGrp="1"/>
          </p:cNvSpPr>
          <p:nvPr>
            <p:ph type="body"/>
          </p:nvPr>
        </p:nvSpPr>
        <p:spPr>
          <a:xfrm>
            <a:off x="685800" y="3276600"/>
            <a:ext cx="7772400" cy="3048000"/>
          </a:xfrm>
        </p:spPr>
        <p:txBody>
          <a:bodyPr wrap="square" anchor="t"/>
          <a:p>
            <a:pPr lvl="1">
              <a:spcBef>
                <a:spcPct val="0"/>
              </a:spcBef>
              <a:buNone/>
            </a:pPr>
            <a:r>
              <a:rPr lang="en-US" altLang="x-none" sz="2800" dirty="0">
                <a:solidFill>
                  <a:srgbClr val="FF0000"/>
                </a:solidFill>
              </a:rPr>
              <a:t>SELECT  sn, sno</a:t>
            </a:r>
            <a:endParaRPr lang="en-US" altLang="x-none" sz="2800" dirty="0">
              <a:solidFill>
                <a:srgbClr val="FF0000"/>
              </a:solidFill>
            </a:endParaRPr>
          </a:p>
          <a:p>
            <a:pPr lvl="1">
              <a:spcBef>
                <a:spcPct val="0"/>
              </a:spcBef>
              <a:buNone/>
            </a:pPr>
            <a:r>
              <a:rPr lang="en-US" altLang="x-none" sz="2800" dirty="0">
                <a:solidFill>
                  <a:srgbClr val="FF0000"/>
                </a:solidFill>
              </a:rPr>
              <a:t>FROM  S</a:t>
            </a:r>
            <a:endParaRPr lang="en-US" altLang="x-none" sz="2800" dirty="0">
              <a:solidFill>
                <a:srgbClr val="FF0000"/>
              </a:solidFill>
            </a:endParaRPr>
          </a:p>
          <a:p>
            <a:pPr lvl="1">
              <a:spcBef>
                <a:spcPct val="0"/>
              </a:spcBef>
              <a:buNone/>
            </a:pPr>
            <a:r>
              <a:rPr lang="en-US" altLang="x-none" sz="2800" dirty="0">
                <a:solidFill>
                  <a:srgbClr val="FF0000"/>
                </a:solidFill>
              </a:rPr>
              <a:t>WHERE  sa &gt; 20;</a:t>
            </a:r>
            <a:endParaRPr lang="en-US" altLang="x-none" sz="2800" dirty="0">
              <a:solidFill>
                <a:srgbClr val="FF0000"/>
              </a:solidFill>
            </a:endParaRPr>
          </a:p>
        </p:txBody>
      </p:sp>
      <p:sp>
        <p:nvSpPr>
          <p:cNvPr id="45061"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5062" name="Text Box 5"/>
          <p:cNvSpPr txBox="1"/>
          <p:nvPr/>
        </p:nvSpPr>
        <p:spPr>
          <a:xfrm>
            <a:off x="685800" y="2605088"/>
            <a:ext cx="84582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3.28 </a:t>
            </a:r>
            <a:r>
              <a:rPr lang="zh-CN" altLang="en-US" sz="2800" dirty="0">
                <a:solidFill>
                  <a:schemeClr val="accent2"/>
                </a:solidFill>
                <a:latin typeface="Arial" panose="020B0604020202020204" pitchFamily="34" charset="0"/>
                <a:ea typeface="宋体" panose="02010600030101010101" pitchFamily="2" charset="-122"/>
              </a:rPr>
              <a:t>查询所有年龄大于</a:t>
            </a:r>
            <a:r>
              <a:rPr lang="en-US" altLang="x-none" sz="2800" dirty="0">
                <a:solidFill>
                  <a:schemeClr val="accent2"/>
                </a:solidFill>
                <a:latin typeface="Arial" panose="020B0604020202020204" pitchFamily="34" charset="0"/>
                <a:ea typeface="宋体" panose="02010600030101010101" pitchFamily="2" charset="-122"/>
              </a:rPr>
              <a:t>20</a:t>
            </a:r>
            <a:r>
              <a:rPr lang="zh-CN" altLang="en-US" sz="2800" dirty="0">
                <a:solidFill>
                  <a:schemeClr val="accent2"/>
                </a:solidFill>
                <a:latin typeface="Arial" panose="020B0604020202020204" pitchFamily="34" charset="0"/>
                <a:ea typeface="宋体" panose="02010600030101010101" pitchFamily="2" charset="-122"/>
              </a:rPr>
              <a:t>岁的学生的姓名与学号</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3">
                                            <p:txEl>
                                              <p:charRg st="0" end="16"/>
                                            </p:txEl>
                                          </p:spTgt>
                                        </p:tgtEl>
                                        <p:attrNameLst>
                                          <p:attrName>style.visibility</p:attrName>
                                        </p:attrNameLst>
                                      </p:cBhvr>
                                      <p:to>
                                        <p:strVal val="visible"/>
                                      </p:to>
                                    </p:set>
                                    <p:animEffect transition="in" filter="blinds(horizontal)">
                                      <p:cBhvr>
                                        <p:cTn id="7" dur="500"/>
                                        <p:tgtEl>
                                          <p:spTgt spid="43013">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3">
                                            <p:txEl>
                                              <p:charRg st="16" end="24"/>
                                            </p:txEl>
                                          </p:spTgt>
                                        </p:tgtEl>
                                        <p:attrNameLst>
                                          <p:attrName>style.visibility</p:attrName>
                                        </p:attrNameLst>
                                      </p:cBhvr>
                                      <p:to>
                                        <p:strVal val="visible"/>
                                      </p:to>
                                    </p:set>
                                    <p:animEffect transition="in" filter="blinds(horizontal)">
                                      <p:cBhvr>
                                        <p:cTn id="10" dur="500"/>
                                        <p:tgtEl>
                                          <p:spTgt spid="43013">
                                            <p:txEl>
                                              <p:charRg st="16" end="2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013">
                                            <p:txEl>
                                              <p:charRg st="24" end="40"/>
                                            </p:txEl>
                                          </p:spTgt>
                                        </p:tgtEl>
                                        <p:attrNameLst>
                                          <p:attrName>style.visibility</p:attrName>
                                        </p:attrNameLst>
                                      </p:cBhvr>
                                      <p:to>
                                        <p:strVal val="visible"/>
                                      </p:to>
                                    </p:set>
                                    <p:animEffect transition="in" filter="blinds(horizontal)">
                                      <p:cBhvr>
                                        <p:cTn id="13" dur="500"/>
                                        <p:tgtEl>
                                          <p:spTgt spid="43013">
                                            <p:txEl>
                                              <p:charRg st="24"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403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6083"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46084" name="Rectangle 3"/>
          <p:cNvSpPr>
            <a:spLocks noGrp="1"/>
          </p:cNvSpPr>
          <p:nvPr>
            <p:ph type="body"/>
          </p:nvPr>
        </p:nvSpPr>
        <p:spPr>
          <a:xfrm>
            <a:off x="685800" y="914400"/>
            <a:ext cx="7772400" cy="5638800"/>
          </a:xfrm>
        </p:spPr>
        <p:txBody>
          <a:bodyPr wrap="square" anchor="t"/>
          <a:p>
            <a:pPr eaLnBrk="1" hangingPunct="1">
              <a:lnSpc>
                <a:spcPct val="120000"/>
              </a:lnSpc>
              <a:spcBef>
                <a:spcPct val="30000"/>
              </a:spcBef>
            </a:pPr>
            <a:r>
              <a:rPr lang="zh-CN" altLang="en-US" sz="2800" dirty="0"/>
              <a:t>除常用的算术比较运算符外，</a:t>
            </a:r>
            <a:r>
              <a:rPr lang="en-US" altLang="x-none" sz="2800" dirty="0"/>
              <a:t>SQL</a:t>
            </a:r>
            <a:r>
              <a:rPr lang="zh-CN" altLang="en-US" sz="2800" dirty="0"/>
              <a:t>语言还提供了若干比较谓词，以增强查询语句的表达能力</a:t>
            </a:r>
            <a:endParaRPr lang="en-US" altLang="x-none" sz="2800" dirty="0"/>
          </a:p>
          <a:p>
            <a:pPr marL="930275" lvl="1" indent="-473075" eaLnBrk="1" hangingPunct="1">
              <a:lnSpc>
                <a:spcPct val="120000"/>
              </a:lnSpc>
              <a:spcBef>
                <a:spcPct val="30000"/>
              </a:spcBef>
              <a:buClr>
                <a:srgbClr val="CC6600"/>
              </a:buClr>
            </a:pPr>
            <a:r>
              <a:rPr lang="en-US" altLang="x-none" sz="2800" dirty="0">
                <a:solidFill>
                  <a:srgbClr val="FF0000"/>
                </a:solidFill>
              </a:rPr>
              <a:t>DISTINCT</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BETWEEN … AND …</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NOT  BETWEEN … AND …</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LIKE</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NOT  LIKE</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IS  NULL</a:t>
            </a:r>
            <a:endParaRPr lang="en-US" altLang="x-none" sz="2800" dirty="0">
              <a:solidFill>
                <a:srgbClr val="FF0000"/>
              </a:solidFill>
            </a:endParaRPr>
          </a:p>
          <a:p>
            <a:pPr marL="930275" lvl="1" indent="-473075" eaLnBrk="1" hangingPunct="1">
              <a:lnSpc>
                <a:spcPct val="120000"/>
              </a:lnSpc>
              <a:spcBef>
                <a:spcPct val="30000"/>
              </a:spcBef>
              <a:buClr>
                <a:srgbClr val="CC6600"/>
              </a:buClr>
            </a:pPr>
            <a:r>
              <a:rPr lang="en-US" altLang="x-none" sz="2800" dirty="0">
                <a:solidFill>
                  <a:srgbClr val="FF0000"/>
                </a:solidFill>
              </a:rPr>
              <a:t>IS  NOT  NULL</a:t>
            </a:r>
            <a:endParaRPr lang="en-US" altLang="x-none" sz="2800" dirty="0">
              <a:solidFill>
                <a:srgbClr val="FF0000"/>
              </a:solidFill>
            </a:endParaRPr>
          </a:p>
        </p:txBody>
      </p:sp>
      <p:sp>
        <p:nvSpPr>
          <p:cNvPr id="44038" name="Rectangle 4"/>
          <p:cNvSpPr/>
          <p:nvPr/>
        </p:nvSpPr>
        <p:spPr>
          <a:xfrm>
            <a:off x="4419600" y="4191000"/>
            <a:ext cx="4419600" cy="2152650"/>
          </a:xfrm>
          <a:prstGeom prst="rect">
            <a:avLst/>
          </a:prstGeom>
          <a:solidFill>
            <a:srgbClr val="EAEAEA"/>
          </a:solidFill>
          <a:ln w="9525" cap="flat" cmpd="sng">
            <a:solidFill>
              <a:schemeClr val="tx1"/>
            </a:solidFill>
            <a:prstDash val="solid"/>
            <a:miter/>
            <a:headEnd type="none" w="med" len="med"/>
            <a:tailEnd type="none" w="med" len="med"/>
          </a:ln>
        </p:spPr>
        <p:txBody>
          <a:bodyPr anchor="t">
            <a:spAutoFit/>
          </a:bodyPr>
          <a:p>
            <a:pPr>
              <a:lnSpc>
                <a:spcPct val="120000"/>
              </a:lnSpc>
            </a:pPr>
            <a:r>
              <a:rPr lang="en-US" altLang="x-none" sz="2800" dirty="0">
                <a:latin typeface="Times New Roman" panose="02020603050405020304" pitchFamily="2" charset="0"/>
                <a:ea typeface="宋体" panose="02010600030101010101" pitchFamily="2" charset="-122"/>
              </a:rPr>
              <a:t>DISTINCT</a:t>
            </a:r>
            <a:r>
              <a:rPr lang="zh-CN" altLang="en-US" sz="2800" dirty="0">
                <a:latin typeface="Times New Roman" panose="02020603050405020304" pitchFamily="2" charset="0"/>
                <a:ea typeface="宋体" panose="02010600030101010101" pitchFamily="2" charset="-122"/>
              </a:rPr>
              <a:t>仅用于</a:t>
            </a:r>
            <a:r>
              <a:rPr lang="en-US" altLang="x-none" sz="2800" dirty="0">
                <a:latin typeface="Times New Roman" panose="02020603050405020304" pitchFamily="2" charset="0"/>
                <a:ea typeface="宋体" panose="02010600030101010101" pitchFamily="2" charset="-122"/>
              </a:rPr>
              <a:t>SELECT</a:t>
            </a:r>
            <a:r>
              <a:rPr lang="zh-CN" altLang="en-US" sz="2800" dirty="0">
                <a:latin typeface="Times New Roman" panose="02020603050405020304" pitchFamily="2" charset="0"/>
                <a:ea typeface="宋体" panose="02010600030101010101" pitchFamily="2" charset="-122"/>
              </a:rPr>
              <a:t>子句中，而其它谓词一般用于</a:t>
            </a:r>
            <a:r>
              <a:rPr lang="en-US" altLang="x-none" sz="2800" dirty="0">
                <a:latin typeface="Times New Roman" panose="02020603050405020304" pitchFamily="2" charset="0"/>
                <a:ea typeface="宋体" panose="02010600030101010101" pitchFamily="2" charset="-122"/>
              </a:rPr>
              <a:t>WHERE</a:t>
            </a:r>
            <a:r>
              <a:rPr lang="zh-CN" altLang="en-US" sz="2800" dirty="0">
                <a:latin typeface="Times New Roman" panose="02020603050405020304" pitchFamily="2" charset="0"/>
                <a:ea typeface="宋体" panose="02010600030101010101" pitchFamily="2" charset="-122"/>
              </a:rPr>
              <a:t>子句中，用于构造查询条件</a:t>
            </a:r>
            <a:endParaRPr lang="en-US" altLang="x-none" sz="28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505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7107"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45061" name="Rectangle 3"/>
          <p:cNvSpPr>
            <a:spLocks noGrp="1"/>
          </p:cNvSpPr>
          <p:nvPr>
            <p:ph type="body"/>
          </p:nvPr>
        </p:nvSpPr>
        <p:spPr>
          <a:xfrm>
            <a:off x="685800" y="3276600"/>
            <a:ext cx="7772400" cy="3048000"/>
          </a:xfrm>
        </p:spPr>
        <p:txBody>
          <a:bodyPr wrap="square" anchor="t"/>
          <a:p>
            <a:pPr lvl="2">
              <a:lnSpc>
                <a:spcPct val="130000"/>
              </a:lnSpc>
              <a:spcBef>
                <a:spcPct val="0"/>
              </a:spcBef>
              <a:buNone/>
            </a:pPr>
            <a:r>
              <a:rPr lang="en-US" altLang="x-none" sz="2800" dirty="0">
                <a:solidFill>
                  <a:srgbClr val="FF0000"/>
                </a:solidFill>
              </a:rPr>
              <a:t>SELECT  </a:t>
            </a:r>
            <a:r>
              <a:rPr lang="en-US" altLang="x-none" sz="2800" dirty="0"/>
              <a:t>DISTINCT</a:t>
            </a:r>
            <a:r>
              <a:rPr lang="en-US" altLang="x-none" sz="2800" dirty="0">
                <a:solidFill>
                  <a:srgbClr val="FF0000"/>
                </a:solidFill>
              </a:rPr>
              <a:t>  sno</a:t>
            </a:r>
            <a:endParaRPr lang="en-US" altLang="x-none" sz="2800" dirty="0">
              <a:solidFill>
                <a:srgbClr val="FF0000"/>
              </a:solidFill>
            </a:endParaRPr>
          </a:p>
          <a:p>
            <a:pPr lvl="2">
              <a:lnSpc>
                <a:spcPct val="130000"/>
              </a:lnSpc>
              <a:spcBef>
                <a:spcPct val="0"/>
              </a:spcBef>
              <a:buNone/>
            </a:pPr>
            <a:r>
              <a:rPr lang="en-US" altLang="x-none" sz="2800" dirty="0">
                <a:solidFill>
                  <a:srgbClr val="FF0000"/>
                </a:solidFill>
              </a:rPr>
              <a:t>FROM  SC;</a:t>
            </a:r>
            <a:endParaRPr lang="en-US" altLang="x-none" sz="2800" dirty="0">
              <a:solidFill>
                <a:srgbClr val="FF0000"/>
              </a:solidFill>
            </a:endParaRPr>
          </a:p>
        </p:txBody>
      </p:sp>
      <p:sp>
        <p:nvSpPr>
          <p:cNvPr id="47109"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7110" name="Text Box 5"/>
          <p:cNvSpPr txBox="1"/>
          <p:nvPr/>
        </p:nvSpPr>
        <p:spPr>
          <a:xfrm>
            <a:off x="685800" y="2605088"/>
            <a:ext cx="77724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3.29 </a:t>
            </a:r>
            <a:r>
              <a:rPr lang="zh-CN" altLang="en-US" sz="2800" dirty="0">
                <a:solidFill>
                  <a:schemeClr val="accent2"/>
                </a:solidFill>
                <a:latin typeface="Arial" panose="020B0604020202020204" pitchFamily="34" charset="0"/>
                <a:ea typeface="宋体" panose="02010600030101010101" pitchFamily="2" charset="-122"/>
              </a:rPr>
              <a:t>查询所有选修了课程的学生的学号</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xEl>
                                              <p:charRg st="0" end="22"/>
                                            </p:txEl>
                                          </p:spTgt>
                                        </p:tgtEl>
                                        <p:attrNameLst>
                                          <p:attrName>style.visibility</p:attrName>
                                        </p:attrNameLst>
                                      </p:cBhvr>
                                      <p:to>
                                        <p:strVal val="visible"/>
                                      </p:to>
                                    </p:set>
                                    <p:animEffect transition="in" filter="blinds(horizontal)">
                                      <p:cBhvr>
                                        <p:cTn id="7" dur="500"/>
                                        <p:tgtEl>
                                          <p:spTgt spid="45061">
                                            <p:txEl>
                                              <p:charRg st="0" end="2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61">
                                            <p:txEl>
                                              <p:charRg st="22" end="32"/>
                                            </p:txEl>
                                          </p:spTgt>
                                        </p:tgtEl>
                                        <p:attrNameLst>
                                          <p:attrName>style.visibility</p:attrName>
                                        </p:attrNameLst>
                                      </p:cBhvr>
                                      <p:to>
                                        <p:strVal val="visible"/>
                                      </p:to>
                                    </p:set>
                                    <p:animEffect transition="in" filter="blinds(horizontal)">
                                      <p:cBhvr>
                                        <p:cTn id="10" dur="500"/>
                                        <p:tgtEl>
                                          <p:spTgt spid="45061">
                                            <p:txEl>
                                              <p:charRg st="2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ldLvl="2"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608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8131"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46085" name="Rectangle 3"/>
          <p:cNvSpPr>
            <a:spLocks noGrp="1"/>
          </p:cNvSpPr>
          <p:nvPr>
            <p:ph type="body"/>
          </p:nvPr>
        </p:nvSpPr>
        <p:spPr>
          <a:xfrm>
            <a:off x="685800" y="3733800"/>
            <a:ext cx="7772400" cy="2590800"/>
          </a:xfrm>
        </p:spPr>
        <p:txBody>
          <a:bodyPr wrap="square" anchor="t"/>
          <a:p>
            <a:pPr lvl="2" eaLnBrk="1" hangingPunct="1">
              <a:buNone/>
            </a:pPr>
            <a:r>
              <a:rPr lang="en-US" altLang="x-none" sz="2800" dirty="0">
                <a:solidFill>
                  <a:srgbClr val="FF0000"/>
                </a:solidFill>
              </a:rPr>
              <a:t>SELECT  sn, sa</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a:p>
            <a:pPr lvl="2" eaLnBrk="1" hangingPunct="1">
              <a:buNone/>
            </a:pPr>
            <a:r>
              <a:rPr lang="en-US" altLang="x-none" sz="2800" dirty="0">
                <a:solidFill>
                  <a:srgbClr val="FF0000"/>
                </a:solidFill>
              </a:rPr>
              <a:t>WHERE  sa </a:t>
            </a:r>
            <a:r>
              <a:rPr lang="en-US" altLang="x-none" sz="2800" dirty="0">
                <a:solidFill>
                  <a:schemeClr val="tx2"/>
                </a:solidFill>
              </a:rPr>
              <a:t>BETWEEN</a:t>
            </a:r>
            <a:r>
              <a:rPr lang="en-US" altLang="x-none" sz="2800" dirty="0">
                <a:solidFill>
                  <a:srgbClr val="FF0000"/>
                </a:solidFill>
              </a:rPr>
              <a:t> 18 </a:t>
            </a:r>
            <a:r>
              <a:rPr lang="en-US" altLang="x-none" sz="2800" dirty="0">
                <a:solidFill>
                  <a:schemeClr val="tx2"/>
                </a:solidFill>
              </a:rPr>
              <a:t>AND</a:t>
            </a:r>
            <a:r>
              <a:rPr lang="en-US" altLang="x-none" sz="2800" dirty="0">
                <a:solidFill>
                  <a:srgbClr val="FF0000"/>
                </a:solidFill>
              </a:rPr>
              <a:t> 21;</a:t>
            </a:r>
            <a:endParaRPr lang="en-US" altLang="x-none" sz="2800" dirty="0">
              <a:solidFill>
                <a:srgbClr val="FF0000"/>
              </a:solidFill>
            </a:endParaRPr>
          </a:p>
        </p:txBody>
      </p:sp>
      <p:sp>
        <p:nvSpPr>
          <p:cNvPr id="48133"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8134" name="Text Box 5"/>
          <p:cNvSpPr txBox="1"/>
          <p:nvPr/>
        </p:nvSpPr>
        <p:spPr>
          <a:xfrm>
            <a:off x="685800" y="2605088"/>
            <a:ext cx="7772400" cy="946150"/>
          </a:xfrm>
          <a:prstGeom prst="rect">
            <a:avLst/>
          </a:prstGeom>
          <a:noFill/>
          <a:ln w="9525">
            <a:noFill/>
          </a:ln>
        </p:spPr>
        <p:txBody>
          <a:bodyPr anchor="t">
            <a:spAutoFit/>
          </a:bodyPr>
          <a:p>
            <a:pPr marL="1151255" indent="-1151255">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3.30 </a:t>
            </a:r>
            <a:r>
              <a:rPr lang="zh-CN" altLang="en-US" sz="2800" dirty="0">
                <a:solidFill>
                  <a:schemeClr val="accent2"/>
                </a:solidFill>
                <a:latin typeface="Arial" panose="020B0604020202020204" pitchFamily="34" charset="0"/>
                <a:ea typeface="宋体" panose="02010600030101010101" pitchFamily="2" charset="-122"/>
              </a:rPr>
              <a:t>查询年龄在</a:t>
            </a:r>
            <a:r>
              <a:rPr lang="en-US" altLang="x-none" sz="2800" dirty="0">
                <a:solidFill>
                  <a:schemeClr val="accent2"/>
                </a:solidFill>
                <a:latin typeface="Arial" panose="020B0604020202020204" pitchFamily="34" charset="0"/>
                <a:ea typeface="宋体" panose="02010600030101010101" pitchFamily="2" charset="-122"/>
              </a:rPr>
              <a:t>18</a:t>
            </a:r>
            <a:r>
              <a:rPr lang="zh-CN" altLang="en-US" sz="2800" dirty="0">
                <a:solidFill>
                  <a:schemeClr val="accent2"/>
                </a:solidFill>
                <a:latin typeface="Arial" panose="020B0604020202020204" pitchFamily="34" charset="0"/>
                <a:ea typeface="宋体" panose="02010600030101010101" pitchFamily="2" charset="-122"/>
              </a:rPr>
              <a:t>至</a:t>
            </a:r>
            <a:r>
              <a:rPr lang="en-US" altLang="x-none" sz="2800" dirty="0">
                <a:solidFill>
                  <a:schemeClr val="accent2"/>
                </a:solidFill>
                <a:latin typeface="Arial" panose="020B0604020202020204" pitchFamily="34" charset="0"/>
                <a:ea typeface="宋体" panose="02010600030101010101" pitchFamily="2" charset="-122"/>
              </a:rPr>
              <a:t>21</a:t>
            </a:r>
            <a:r>
              <a:rPr lang="zh-CN" altLang="en-US" sz="2800" dirty="0">
                <a:solidFill>
                  <a:schemeClr val="accent2"/>
                </a:solidFill>
                <a:latin typeface="Arial" panose="020B0604020202020204" pitchFamily="34" charset="0"/>
                <a:ea typeface="宋体" panose="02010600030101010101" pitchFamily="2" charset="-122"/>
              </a:rPr>
              <a:t>岁（包括</a:t>
            </a:r>
            <a:r>
              <a:rPr lang="en-US" altLang="x-none" sz="2800" dirty="0">
                <a:solidFill>
                  <a:schemeClr val="accent2"/>
                </a:solidFill>
                <a:latin typeface="Arial" panose="020B0604020202020204" pitchFamily="34" charset="0"/>
                <a:ea typeface="宋体" panose="02010600030101010101" pitchFamily="2" charset="-122"/>
              </a:rPr>
              <a:t>18</a:t>
            </a:r>
            <a:r>
              <a:rPr lang="zh-CN" altLang="en-US" sz="2800" dirty="0">
                <a:solidFill>
                  <a:schemeClr val="accent2"/>
                </a:solidFill>
                <a:latin typeface="Arial" panose="020B0604020202020204" pitchFamily="34" charset="0"/>
                <a:ea typeface="宋体" panose="02010600030101010101" pitchFamily="2" charset="-122"/>
              </a:rPr>
              <a:t>与</a:t>
            </a:r>
            <a:r>
              <a:rPr lang="en-US" altLang="x-none" sz="2800" dirty="0">
                <a:solidFill>
                  <a:schemeClr val="accent2"/>
                </a:solidFill>
                <a:latin typeface="Arial" panose="020B0604020202020204" pitchFamily="34" charset="0"/>
                <a:ea typeface="宋体" panose="02010600030101010101" pitchFamily="2" charset="-122"/>
              </a:rPr>
              <a:t>21</a:t>
            </a:r>
            <a:r>
              <a:rPr lang="zh-CN" altLang="en-US" sz="2800" dirty="0">
                <a:solidFill>
                  <a:schemeClr val="accent2"/>
                </a:solidFill>
                <a:latin typeface="Arial" panose="020B0604020202020204" pitchFamily="34" charset="0"/>
                <a:ea typeface="宋体" panose="02010600030101010101" pitchFamily="2" charset="-122"/>
              </a:rPr>
              <a:t>岁）的学生姓名与年龄</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xEl>
                                              <p:charRg st="0" end="15"/>
                                            </p:txEl>
                                          </p:spTgt>
                                        </p:tgtEl>
                                        <p:attrNameLst>
                                          <p:attrName>style.visibility</p:attrName>
                                        </p:attrNameLst>
                                      </p:cBhvr>
                                      <p:to>
                                        <p:strVal val="visible"/>
                                      </p:to>
                                    </p:set>
                                    <p:animEffect transition="in" filter="blinds(horizontal)">
                                      <p:cBhvr>
                                        <p:cTn id="7" dur="500"/>
                                        <p:tgtEl>
                                          <p:spTgt spid="46085">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5">
                                            <p:txEl>
                                              <p:charRg st="15" end="23"/>
                                            </p:txEl>
                                          </p:spTgt>
                                        </p:tgtEl>
                                        <p:attrNameLst>
                                          <p:attrName>style.visibility</p:attrName>
                                        </p:attrNameLst>
                                      </p:cBhvr>
                                      <p:to>
                                        <p:strVal val="visible"/>
                                      </p:to>
                                    </p:set>
                                    <p:animEffect transition="in" filter="blinds(horizontal)">
                                      <p:cBhvr>
                                        <p:cTn id="10" dur="500"/>
                                        <p:tgtEl>
                                          <p:spTgt spid="46085">
                                            <p:txEl>
                                              <p:charRg st="15"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5">
                                            <p:txEl>
                                              <p:charRg st="23" end="52"/>
                                            </p:txEl>
                                          </p:spTgt>
                                        </p:tgtEl>
                                        <p:attrNameLst>
                                          <p:attrName>style.visibility</p:attrName>
                                        </p:attrNameLst>
                                      </p:cBhvr>
                                      <p:to>
                                        <p:strVal val="visible"/>
                                      </p:to>
                                    </p:set>
                                    <p:animEffect transition="in" filter="blinds(horizontal)">
                                      <p:cBhvr>
                                        <p:cTn id="13" dur="500"/>
                                        <p:tgtEl>
                                          <p:spTgt spid="46085">
                                            <p:txEl>
                                              <p:charRg st="23"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710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49155"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47109" name="Rectangle 3"/>
          <p:cNvSpPr>
            <a:spLocks noGrp="1"/>
          </p:cNvSpPr>
          <p:nvPr>
            <p:ph type="body"/>
          </p:nvPr>
        </p:nvSpPr>
        <p:spPr>
          <a:xfrm>
            <a:off x="685800" y="3733800"/>
            <a:ext cx="7772400" cy="2590800"/>
          </a:xfrm>
        </p:spPr>
        <p:txBody>
          <a:bodyPr wrap="square" anchor="t"/>
          <a:p>
            <a:pPr lvl="2" eaLnBrk="1" hangingPunct="1">
              <a:buNone/>
            </a:pPr>
            <a:r>
              <a:rPr lang="en-US" altLang="x-none" sz="2800" dirty="0">
                <a:solidFill>
                  <a:srgbClr val="FF0000"/>
                </a:solidFill>
              </a:rPr>
              <a:t>SELECT  sn, sa</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a:p>
            <a:pPr lvl="2" eaLnBrk="1" hangingPunct="1">
              <a:buNone/>
            </a:pPr>
            <a:r>
              <a:rPr lang="en-US" altLang="x-none" sz="2800" dirty="0">
                <a:solidFill>
                  <a:srgbClr val="FF0000"/>
                </a:solidFill>
              </a:rPr>
              <a:t>WHERE  sa </a:t>
            </a:r>
            <a:r>
              <a:rPr lang="en-US" altLang="x-none" sz="2800" dirty="0">
                <a:solidFill>
                  <a:schemeClr val="tx1"/>
                </a:solidFill>
              </a:rPr>
              <a:t>NOT</a:t>
            </a:r>
            <a:r>
              <a:rPr lang="en-US" altLang="x-none" sz="2800" dirty="0">
                <a:solidFill>
                  <a:srgbClr val="FF0000"/>
                </a:solidFill>
              </a:rPr>
              <a:t> </a:t>
            </a:r>
            <a:r>
              <a:rPr lang="en-US" altLang="x-none" sz="2800" dirty="0">
                <a:solidFill>
                  <a:schemeClr val="tx2"/>
                </a:solidFill>
              </a:rPr>
              <a:t>BETWEEN</a:t>
            </a:r>
            <a:r>
              <a:rPr lang="en-US" altLang="x-none" sz="2800" dirty="0">
                <a:solidFill>
                  <a:srgbClr val="FF0000"/>
                </a:solidFill>
              </a:rPr>
              <a:t> 18 </a:t>
            </a:r>
            <a:r>
              <a:rPr lang="en-US" altLang="x-none" sz="2800" dirty="0">
                <a:solidFill>
                  <a:schemeClr val="tx2"/>
                </a:solidFill>
              </a:rPr>
              <a:t>AND</a:t>
            </a:r>
            <a:r>
              <a:rPr lang="en-US" altLang="x-none" sz="2800" dirty="0">
                <a:solidFill>
                  <a:srgbClr val="FF0000"/>
                </a:solidFill>
              </a:rPr>
              <a:t> 21;</a:t>
            </a:r>
            <a:endParaRPr lang="en-US" altLang="x-none" sz="2800" dirty="0">
              <a:solidFill>
                <a:srgbClr val="FF0000"/>
              </a:solidFill>
            </a:endParaRPr>
          </a:p>
        </p:txBody>
      </p:sp>
      <p:sp>
        <p:nvSpPr>
          <p:cNvPr id="49157"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49158" name="Text Box 5"/>
          <p:cNvSpPr txBox="1"/>
          <p:nvPr/>
        </p:nvSpPr>
        <p:spPr>
          <a:xfrm>
            <a:off x="685800" y="2605088"/>
            <a:ext cx="8458200" cy="519112"/>
          </a:xfrm>
          <a:prstGeom prst="rect">
            <a:avLst/>
          </a:prstGeom>
          <a:noFill/>
          <a:ln w="9525">
            <a:noFill/>
          </a:ln>
        </p:spPr>
        <p:txBody>
          <a:bodyPr anchor="t">
            <a:spAutoFit/>
          </a:bodyPr>
          <a:p>
            <a:pPr marL="1151255" indent="-1151255">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3.31 </a:t>
            </a:r>
            <a:r>
              <a:rPr lang="zh-CN" altLang="en-US" sz="2800" dirty="0">
                <a:solidFill>
                  <a:schemeClr val="accent2"/>
                </a:solidFill>
                <a:latin typeface="Arial" panose="020B0604020202020204" pitchFamily="34" charset="0"/>
                <a:ea typeface="宋体" panose="02010600030101010101" pitchFamily="2" charset="-122"/>
              </a:rPr>
              <a:t>查询年龄不在</a:t>
            </a:r>
            <a:r>
              <a:rPr lang="en-US" altLang="x-none" sz="2800" dirty="0">
                <a:solidFill>
                  <a:schemeClr val="accent2"/>
                </a:solidFill>
                <a:latin typeface="Arial" panose="020B0604020202020204" pitchFamily="34" charset="0"/>
                <a:ea typeface="宋体" panose="02010600030101010101" pitchFamily="2" charset="-122"/>
              </a:rPr>
              <a:t>18</a:t>
            </a:r>
            <a:r>
              <a:rPr lang="zh-CN" altLang="en-US" sz="2800" dirty="0">
                <a:solidFill>
                  <a:schemeClr val="accent2"/>
                </a:solidFill>
                <a:latin typeface="Arial" panose="020B0604020202020204" pitchFamily="34" charset="0"/>
                <a:ea typeface="宋体" panose="02010600030101010101" pitchFamily="2" charset="-122"/>
              </a:rPr>
              <a:t>至</a:t>
            </a:r>
            <a:r>
              <a:rPr lang="en-US" altLang="x-none" sz="2800" dirty="0">
                <a:solidFill>
                  <a:schemeClr val="accent2"/>
                </a:solidFill>
                <a:latin typeface="Arial" panose="020B0604020202020204" pitchFamily="34" charset="0"/>
                <a:ea typeface="宋体" panose="02010600030101010101" pitchFamily="2" charset="-122"/>
              </a:rPr>
              <a:t>21</a:t>
            </a:r>
            <a:r>
              <a:rPr lang="zh-CN" altLang="en-US" sz="2800" dirty="0">
                <a:solidFill>
                  <a:schemeClr val="accent2"/>
                </a:solidFill>
                <a:latin typeface="Arial" panose="020B0604020202020204" pitchFamily="34" charset="0"/>
                <a:ea typeface="宋体" panose="02010600030101010101" pitchFamily="2" charset="-122"/>
              </a:rPr>
              <a:t>岁的学生姓名与年龄</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9">
                                            <p:txEl>
                                              <p:charRg st="0" end="15"/>
                                            </p:txEl>
                                          </p:spTgt>
                                        </p:tgtEl>
                                        <p:attrNameLst>
                                          <p:attrName>style.visibility</p:attrName>
                                        </p:attrNameLst>
                                      </p:cBhvr>
                                      <p:to>
                                        <p:strVal val="visible"/>
                                      </p:to>
                                    </p:set>
                                    <p:animEffect transition="in" filter="blinds(horizontal)">
                                      <p:cBhvr>
                                        <p:cTn id="7" dur="500"/>
                                        <p:tgtEl>
                                          <p:spTgt spid="47109">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9">
                                            <p:txEl>
                                              <p:charRg st="15" end="23"/>
                                            </p:txEl>
                                          </p:spTgt>
                                        </p:tgtEl>
                                        <p:attrNameLst>
                                          <p:attrName>style.visibility</p:attrName>
                                        </p:attrNameLst>
                                      </p:cBhvr>
                                      <p:to>
                                        <p:strVal val="visible"/>
                                      </p:to>
                                    </p:set>
                                    <p:animEffect transition="in" filter="blinds(horizontal)">
                                      <p:cBhvr>
                                        <p:cTn id="10" dur="500"/>
                                        <p:tgtEl>
                                          <p:spTgt spid="47109">
                                            <p:txEl>
                                              <p:charRg st="15"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9">
                                            <p:txEl>
                                              <p:charRg st="23" end="56"/>
                                            </p:txEl>
                                          </p:spTgt>
                                        </p:tgtEl>
                                        <p:attrNameLst>
                                          <p:attrName>style.visibility</p:attrName>
                                        </p:attrNameLst>
                                      </p:cBhvr>
                                      <p:to>
                                        <p:strVal val="visible"/>
                                      </p:to>
                                    </p:set>
                                    <p:animEffect transition="in" filter="blinds(horizontal)">
                                      <p:cBhvr>
                                        <p:cTn id="13" dur="500"/>
                                        <p:tgtEl>
                                          <p:spTgt spid="47109">
                                            <p:txEl>
                                              <p:charRg st="23"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ldLvl="2"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813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0179"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50180" name="Rectangle 3"/>
          <p:cNvSpPr>
            <a:spLocks noGrp="1"/>
          </p:cNvSpPr>
          <p:nvPr>
            <p:ph type="body"/>
          </p:nvPr>
        </p:nvSpPr>
        <p:spPr>
          <a:xfrm>
            <a:off x="381000" y="838200"/>
            <a:ext cx="8458200" cy="5715000"/>
          </a:xfrm>
        </p:spPr>
        <p:txBody>
          <a:bodyPr wrap="square" anchor="t"/>
          <a:p>
            <a:pPr eaLnBrk="1" hangingPunct="1">
              <a:spcBef>
                <a:spcPct val="10000"/>
              </a:spcBef>
            </a:pPr>
            <a:r>
              <a:rPr lang="en-US" altLang="x-none" sz="2800" dirty="0"/>
              <a:t>LIKE</a:t>
            </a:r>
            <a:r>
              <a:rPr lang="zh-CN" altLang="en-US" sz="2800" dirty="0"/>
              <a:t>谓词的使用方法</a:t>
            </a:r>
            <a:endParaRPr lang="zh-CN" altLang="en-US" sz="2800" dirty="0"/>
          </a:p>
          <a:p>
            <a:pPr lvl="1" eaLnBrk="1" hangingPunct="1">
              <a:spcBef>
                <a:spcPct val="10000"/>
              </a:spcBef>
              <a:buNone/>
            </a:pPr>
            <a:r>
              <a:rPr lang="en-US" altLang="x-none" sz="2800" dirty="0"/>
              <a:t>column </a:t>
            </a:r>
            <a:r>
              <a:rPr lang="en-US" altLang="x-none" sz="2800" dirty="0">
                <a:solidFill>
                  <a:srgbClr val="FF0000"/>
                </a:solidFill>
              </a:rPr>
              <a:t>[NOT] LIKE</a:t>
            </a:r>
            <a:r>
              <a:rPr lang="en-US" altLang="x-none" sz="2800" dirty="0"/>
              <a:t> val1 [ </a:t>
            </a:r>
            <a:r>
              <a:rPr lang="en-US" altLang="x-none" sz="2800" dirty="0">
                <a:solidFill>
                  <a:srgbClr val="FF0000"/>
                </a:solidFill>
              </a:rPr>
              <a:t>ESCAPE</a:t>
            </a:r>
            <a:r>
              <a:rPr lang="en-US" altLang="x-none" sz="2800" dirty="0"/>
              <a:t> val2 ]</a:t>
            </a:r>
            <a:endParaRPr lang="en-US" altLang="x-none" sz="2800" dirty="0"/>
          </a:p>
          <a:p>
            <a:pPr lvl="1" eaLnBrk="1" hangingPunct="1">
              <a:spcBef>
                <a:spcPct val="10000"/>
              </a:spcBef>
              <a:buNone/>
            </a:pPr>
            <a:endParaRPr lang="en-US" altLang="x-none" sz="1400" dirty="0"/>
          </a:p>
          <a:p>
            <a:pPr lvl="1" eaLnBrk="1" hangingPunct="1">
              <a:spcBef>
                <a:spcPct val="10000"/>
              </a:spcBef>
            </a:pPr>
            <a:r>
              <a:rPr lang="zh-CN" altLang="en-US" sz="2800" dirty="0"/>
              <a:t>模版（</a:t>
            </a:r>
            <a:r>
              <a:rPr lang="en-US" altLang="x-none" sz="2800" dirty="0"/>
              <a:t>pattern</a:t>
            </a:r>
            <a:r>
              <a:rPr lang="zh-CN" altLang="en-US" sz="2800" dirty="0"/>
              <a:t>）：</a:t>
            </a:r>
            <a:r>
              <a:rPr lang="en-US" altLang="x-none" sz="2800" dirty="0"/>
              <a:t>val1</a:t>
            </a:r>
            <a:endParaRPr lang="en-US" altLang="x-none" sz="2800" dirty="0"/>
          </a:p>
          <a:p>
            <a:pPr lvl="2" eaLnBrk="1" hangingPunct="1">
              <a:spcBef>
                <a:spcPct val="10000"/>
              </a:spcBef>
            </a:pPr>
            <a:r>
              <a:rPr lang="zh-CN" altLang="en-US" sz="2800" dirty="0"/>
              <a:t>下划线（</a:t>
            </a:r>
            <a:r>
              <a:rPr lang="en-US" altLang="x-none" sz="2800" dirty="0">
                <a:solidFill>
                  <a:srgbClr val="FF0000"/>
                </a:solidFill>
              </a:rPr>
              <a:t>_</a:t>
            </a:r>
            <a:r>
              <a:rPr lang="zh-CN" altLang="en-US" sz="2800" dirty="0"/>
              <a:t>）：</a:t>
            </a:r>
            <a:r>
              <a:rPr lang="zh-CN" altLang="en-US" sz="2800" dirty="0">
                <a:solidFill>
                  <a:schemeClr val="tx2"/>
                </a:solidFill>
              </a:rPr>
              <a:t>可以匹配任意一个字符</a:t>
            </a:r>
            <a:endParaRPr lang="zh-CN" altLang="en-US" sz="2800" dirty="0">
              <a:solidFill>
                <a:schemeClr val="tx2"/>
              </a:solidFill>
            </a:endParaRPr>
          </a:p>
          <a:p>
            <a:pPr lvl="2" eaLnBrk="1" hangingPunct="1">
              <a:spcBef>
                <a:spcPct val="10000"/>
              </a:spcBef>
            </a:pPr>
            <a:r>
              <a:rPr lang="zh-CN" altLang="en-US" sz="2800" dirty="0"/>
              <a:t>百分号（</a:t>
            </a:r>
            <a:r>
              <a:rPr lang="en-US" altLang="x-none" sz="2800" dirty="0">
                <a:solidFill>
                  <a:srgbClr val="FF0000"/>
                </a:solidFill>
              </a:rPr>
              <a:t>%</a:t>
            </a:r>
            <a:r>
              <a:rPr lang="zh-CN" altLang="en-US" sz="2800" dirty="0"/>
              <a:t>）：</a:t>
            </a:r>
            <a:r>
              <a:rPr lang="zh-CN" altLang="en-US" sz="2800" dirty="0">
                <a:solidFill>
                  <a:schemeClr val="tx2"/>
                </a:solidFill>
              </a:rPr>
              <a:t>可以匹配任意一个字符串（包括长度为</a:t>
            </a:r>
            <a:r>
              <a:rPr lang="en-US" altLang="x-none" sz="2800" dirty="0">
                <a:solidFill>
                  <a:schemeClr val="tx2"/>
                </a:solidFill>
              </a:rPr>
              <a:t>0</a:t>
            </a:r>
            <a:r>
              <a:rPr lang="zh-CN" altLang="en-US" sz="2800" dirty="0">
                <a:solidFill>
                  <a:schemeClr val="tx2"/>
                </a:solidFill>
              </a:rPr>
              <a:t>的空字符串）</a:t>
            </a:r>
            <a:endParaRPr lang="zh-CN" altLang="en-US" sz="2800" dirty="0">
              <a:solidFill>
                <a:schemeClr val="tx2"/>
              </a:solidFill>
            </a:endParaRPr>
          </a:p>
          <a:p>
            <a:pPr lvl="2" eaLnBrk="1" hangingPunct="1">
              <a:spcBef>
                <a:spcPct val="10000"/>
              </a:spcBef>
            </a:pPr>
            <a:r>
              <a:rPr lang="zh-CN" altLang="en-US" sz="2800" dirty="0"/>
              <a:t>其它字符：</a:t>
            </a:r>
            <a:r>
              <a:rPr lang="zh-CN" altLang="en-US" sz="2800" dirty="0">
                <a:solidFill>
                  <a:schemeClr val="tx2"/>
                </a:solidFill>
              </a:rPr>
              <a:t>只能匹配其自身</a:t>
            </a:r>
            <a:endParaRPr lang="zh-CN" altLang="en-US" sz="2800" dirty="0">
              <a:solidFill>
                <a:schemeClr val="tx2"/>
              </a:solidFill>
            </a:endParaRPr>
          </a:p>
          <a:p>
            <a:pPr lvl="2" eaLnBrk="1" hangingPunct="1">
              <a:spcBef>
                <a:spcPct val="10000"/>
              </a:spcBef>
            </a:pPr>
            <a:endParaRPr lang="zh-CN" altLang="en-US" sz="1400" dirty="0"/>
          </a:p>
          <a:p>
            <a:pPr lvl="1" eaLnBrk="1" hangingPunct="1">
              <a:spcBef>
                <a:spcPct val="10000"/>
              </a:spcBef>
            </a:pPr>
            <a:r>
              <a:rPr lang="zh-CN" altLang="en-US" sz="2800" dirty="0"/>
              <a:t>转义指示字符：</a:t>
            </a:r>
            <a:r>
              <a:rPr lang="en-US" altLang="x-none" sz="2800" dirty="0"/>
              <a:t>val2</a:t>
            </a:r>
            <a:endParaRPr lang="en-US" altLang="x-none" sz="2800" dirty="0"/>
          </a:p>
          <a:p>
            <a:pPr lvl="2" eaLnBrk="1" hangingPunct="1">
              <a:spcBef>
                <a:spcPct val="10000"/>
              </a:spcBef>
            </a:pPr>
            <a:r>
              <a:rPr lang="zh-CN" altLang="en-US" dirty="0"/>
              <a:t>紧跟在转义指示字符</a:t>
            </a:r>
            <a:r>
              <a:rPr lang="en-US" altLang="x-none" dirty="0"/>
              <a:t>val2</a:t>
            </a:r>
            <a:r>
              <a:rPr lang="zh-CN" altLang="en-US" dirty="0"/>
              <a:t>之后的‘</a:t>
            </a:r>
            <a:r>
              <a:rPr lang="en-US" altLang="x-none" dirty="0"/>
              <a:t>_</a:t>
            </a:r>
            <a:r>
              <a:rPr lang="zh-CN" altLang="en-US" dirty="0"/>
              <a:t>’或‘</a:t>
            </a:r>
            <a:r>
              <a:rPr lang="en-US" altLang="x-none" dirty="0"/>
              <a:t>%</a:t>
            </a:r>
            <a:r>
              <a:rPr lang="zh-CN" altLang="en-US" dirty="0"/>
              <a:t>’（包括转义字符自身）不再是通配符，而是其自身</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4915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1203"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49157" name="Rectangle 3"/>
          <p:cNvSpPr>
            <a:spLocks noGrp="1"/>
          </p:cNvSpPr>
          <p:nvPr>
            <p:ph type="body"/>
          </p:nvPr>
        </p:nvSpPr>
        <p:spPr>
          <a:xfrm>
            <a:off x="685800" y="3276600"/>
            <a:ext cx="7772400" cy="3048000"/>
          </a:xfrm>
        </p:spPr>
        <p:txBody>
          <a:bodyPr wrap="square" anchor="t"/>
          <a:p>
            <a:pPr lvl="2" eaLnBrk="1" hangingPunct="1">
              <a:buNone/>
            </a:pPr>
            <a:r>
              <a:rPr lang="en-US" altLang="x-none" sz="2800" dirty="0">
                <a:solidFill>
                  <a:srgbClr val="FF0000"/>
                </a:solidFill>
              </a:rPr>
              <a:t>SELECT  sn, sd</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a:p>
            <a:pPr lvl="2" eaLnBrk="1" hangingPunct="1">
              <a:buNone/>
            </a:pPr>
            <a:r>
              <a:rPr lang="en-US" altLang="x-none" sz="2800" dirty="0">
                <a:solidFill>
                  <a:srgbClr val="FF0000"/>
                </a:solidFill>
              </a:rPr>
              <a:t>WHERE  sn  </a:t>
            </a:r>
            <a:r>
              <a:rPr lang="en-US" altLang="x-none" sz="2800" dirty="0"/>
              <a:t>LIKE</a:t>
            </a:r>
            <a:r>
              <a:rPr lang="en-US" altLang="x-none" sz="2800" dirty="0">
                <a:solidFill>
                  <a:srgbClr val="FF0000"/>
                </a:solidFill>
              </a:rPr>
              <a:t>  ‘A</a:t>
            </a:r>
            <a:r>
              <a:rPr lang="zh-CN" altLang="en-US" sz="2800" dirty="0">
                <a:solidFill>
                  <a:srgbClr val="FF0000"/>
                </a:solidFill>
              </a:rPr>
              <a:t>％</a:t>
            </a:r>
            <a:r>
              <a:rPr lang="en-US" altLang="x-none" sz="2800" dirty="0">
                <a:solidFill>
                  <a:srgbClr val="FF0000"/>
                </a:solidFill>
              </a:rPr>
              <a:t>’;</a:t>
            </a:r>
            <a:endParaRPr lang="en-US" altLang="x-none" sz="2800" dirty="0">
              <a:solidFill>
                <a:srgbClr val="FF0000"/>
              </a:solidFill>
            </a:endParaRPr>
          </a:p>
        </p:txBody>
      </p:sp>
      <p:sp>
        <p:nvSpPr>
          <p:cNvPr id="51205"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1206" name="Text Box 5"/>
          <p:cNvSpPr txBox="1"/>
          <p:nvPr/>
        </p:nvSpPr>
        <p:spPr>
          <a:xfrm>
            <a:off x="685800" y="2605088"/>
            <a:ext cx="8458200" cy="519112"/>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3.32 </a:t>
            </a:r>
            <a:r>
              <a:rPr lang="zh-CN" altLang="en-US" sz="2800" dirty="0">
                <a:solidFill>
                  <a:schemeClr val="accent2"/>
                </a:solidFill>
                <a:latin typeface="Arial" panose="020B0604020202020204" pitchFamily="34" charset="0"/>
                <a:ea typeface="宋体" panose="02010600030101010101" pitchFamily="2" charset="-122"/>
              </a:rPr>
              <a:t>查询姓名以</a:t>
            </a:r>
            <a:r>
              <a:rPr lang="en-US" altLang="x-none" sz="2800" dirty="0">
                <a:solidFill>
                  <a:schemeClr val="accent2"/>
                </a:solidFill>
                <a:latin typeface="Arial" panose="020B0604020202020204" pitchFamily="34" charset="0"/>
                <a:ea typeface="宋体" panose="02010600030101010101" pitchFamily="2" charset="-122"/>
              </a:rPr>
              <a:t>A</a:t>
            </a:r>
            <a:r>
              <a:rPr lang="zh-CN" altLang="en-US" sz="2800" dirty="0">
                <a:solidFill>
                  <a:schemeClr val="accent2"/>
                </a:solidFill>
                <a:latin typeface="Arial" panose="020B0604020202020204" pitchFamily="34" charset="0"/>
                <a:ea typeface="宋体" panose="02010600030101010101" pitchFamily="2" charset="-122"/>
              </a:rPr>
              <a:t>开头的学生的姓名与所在系别</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7">
                                            <p:txEl>
                                              <p:charRg st="0" end="15"/>
                                            </p:txEl>
                                          </p:spTgt>
                                        </p:tgtEl>
                                        <p:attrNameLst>
                                          <p:attrName>style.visibility</p:attrName>
                                        </p:attrNameLst>
                                      </p:cBhvr>
                                      <p:to>
                                        <p:strVal val="visible"/>
                                      </p:to>
                                    </p:set>
                                    <p:animEffect transition="in" filter="blinds(horizontal)">
                                      <p:cBhvr>
                                        <p:cTn id="7" dur="500"/>
                                        <p:tgtEl>
                                          <p:spTgt spid="49157">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7">
                                            <p:txEl>
                                              <p:charRg st="15" end="26"/>
                                            </p:txEl>
                                          </p:spTgt>
                                        </p:tgtEl>
                                        <p:attrNameLst>
                                          <p:attrName>style.visibility</p:attrName>
                                        </p:attrNameLst>
                                      </p:cBhvr>
                                      <p:to>
                                        <p:strVal val="visible"/>
                                      </p:to>
                                    </p:set>
                                    <p:animEffect transition="in" filter="blinds(horizontal)">
                                      <p:cBhvr>
                                        <p:cTn id="10" dur="500"/>
                                        <p:tgtEl>
                                          <p:spTgt spid="49157">
                                            <p:txEl>
                                              <p:charRg st="15" end="2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157">
                                            <p:txEl>
                                              <p:charRg st="26" end="49"/>
                                            </p:txEl>
                                          </p:spTgt>
                                        </p:tgtEl>
                                        <p:attrNameLst>
                                          <p:attrName>style.visibility</p:attrName>
                                        </p:attrNameLst>
                                      </p:cBhvr>
                                      <p:to>
                                        <p:strVal val="visible"/>
                                      </p:to>
                                    </p:set>
                                    <p:animEffect transition="in" filter="blinds(horizontal)">
                                      <p:cBhvr>
                                        <p:cTn id="13" dur="500"/>
                                        <p:tgtEl>
                                          <p:spTgt spid="49157">
                                            <p:txEl>
                                              <p:charRg st="2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ldLvl="2"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017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2227"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50181" name="Rectangle 3"/>
          <p:cNvSpPr>
            <a:spLocks noGrp="1"/>
          </p:cNvSpPr>
          <p:nvPr>
            <p:ph type="body"/>
          </p:nvPr>
        </p:nvSpPr>
        <p:spPr>
          <a:xfrm>
            <a:off x="685800" y="3886200"/>
            <a:ext cx="7772400" cy="2438400"/>
          </a:xfrm>
        </p:spPr>
        <p:txBody>
          <a:bodyPr wrap="square" anchor="t"/>
          <a:p>
            <a:pPr lvl="2" eaLnBrk="1" hangingPunct="1">
              <a:buNone/>
            </a:pPr>
            <a:r>
              <a:rPr lang="en-US" altLang="x-none" sz="2800" dirty="0">
                <a:solidFill>
                  <a:srgbClr val="FF0000"/>
                </a:solidFill>
              </a:rPr>
              <a:t>SELECT  sn, sd</a:t>
            </a:r>
            <a:endParaRPr lang="en-US" altLang="x-none" sz="2800" dirty="0">
              <a:solidFill>
                <a:srgbClr val="FF0000"/>
              </a:solidFill>
            </a:endParaRPr>
          </a:p>
          <a:p>
            <a:pPr lvl="2" eaLnBrk="1" hangingPunct="1">
              <a:buNone/>
            </a:pPr>
            <a:r>
              <a:rPr lang="en-US" altLang="x-none" sz="2800" dirty="0">
                <a:solidFill>
                  <a:srgbClr val="FF0000"/>
                </a:solidFill>
              </a:rPr>
              <a:t>FROM     S</a:t>
            </a:r>
            <a:endParaRPr lang="en-US" altLang="x-none" sz="2800" dirty="0">
              <a:solidFill>
                <a:srgbClr val="FF0000"/>
              </a:solidFill>
            </a:endParaRPr>
          </a:p>
          <a:p>
            <a:pPr lvl="2" eaLnBrk="1" hangingPunct="1">
              <a:buNone/>
            </a:pPr>
            <a:r>
              <a:rPr lang="en-US" altLang="x-none" sz="2800" dirty="0">
                <a:solidFill>
                  <a:srgbClr val="FF0000"/>
                </a:solidFill>
              </a:rPr>
              <a:t>WHERE  sn  </a:t>
            </a:r>
            <a:r>
              <a:rPr lang="en-US" altLang="x-none" sz="2800" dirty="0"/>
              <a:t>LIKE</a:t>
            </a:r>
            <a:r>
              <a:rPr lang="en-US" altLang="x-none" sz="2800" dirty="0">
                <a:solidFill>
                  <a:srgbClr val="FF0000"/>
                </a:solidFill>
              </a:rPr>
              <a:t>  ‘A_P</a:t>
            </a:r>
            <a:r>
              <a:rPr lang="zh-CN" altLang="en-US" sz="2800" dirty="0">
                <a:solidFill>
                  <a:srgbClr val="FF0000"/>
                </a:solidFill>
              </a:rPr>
              <a:t>％</a:t>
            </a:r>
            <a:r>
              <a:rPr lang="en-US" altLang="x-none" sz="2800" dirty="0">
                <a:solidFill>
                  <a:srgbClr val="FF0000"/>
                </a:solidFill>
              </a:rPr>
              <a:t>’;</a:t>
            </a:r>
            <a:endParaRPr lang="en-US" altLang="x-none" sz="2800" dirty="0">
              <a:solidFill>
                <a:srgbClr val="FF0000"/>
              </a:solidFill>
            </a:endParaRPr>
          </a:p>
        </p:txBody>
      </p:sp>
      <p:sp>
        <p:nvSpPr>
          <p:cNvPr id="52229"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2230" name="Text Box 5"/>
          <p:cNvSpPr txBox="1"/>
          <p:nvPr/>
        </p:nvSpPr>
        <p:spPr>
          <a:xfrm>
            <a:off x="685800" y="2605088"/>
            <a:ext cx="7772400" cy="1117600"/>
          </a:xfrm>
          <a:prstGeom prst="rect">
            <a:avLst/>
          </a:prstGeom>
          <a:noFill/>
          <a:ln w="9525">
            <a:noFill/>
          </a:ln>
        </p:spPr>
        <p:txBody>
          <a:bodyPr anchor="t">
            <a:spAutoFit/>
          </a:bodyPr>
          <a:p>
            <a:pPr marL="1151255" indent="-1151255">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3.33 </a:t>
            </a:r>
            <a:r>
              <a:rPr lang="zh-CN" altLang="en-US" sz="2800" dirty="0">
                <a:solidFill>
                  <a:schemeClr val="accent2"/>
                </a:solidFill>
                <a:latin typeface="Arial" panose="020B0604020202020204" pitchFamily="34" charset="0"/>
                <a:ea typeface="宋体" panose="02010600030101010101" pitchFamily="2" charset="-122"/>
              </a:rPr>
              <a:t>查询姓名以字母</a:t>
            </a:r>
            <a:r>
              <a:rPr lang="en-US" altLang="x-none" sz="2800" dirty="0">
                <a:solidFill>
                  <a:schemeClr val="accent2"/>
                </a:solidFill>
                <a:latin typeface="Arial" panose="020B0604020202020204" pitchFamily="34" charset="0"/>
                <a:ea typeface="宋体" panose="02010600030101010101" pitchFamily="2" charset="-122"/>
              </a:rPr>
              <a:t>A</a:t>
            </a:r>
            <a:r>
              <a:rPr lang="zh-CN" altLang="en-US" sz="2800" dirty="0">
                <a:solidFill>
                  <a:schemeClr val="accent2"/>
                </a:solidFill>
                <a:latin typeface="Arial" panose="020B0604020202020204" pitchFamily="34" charset="0"/>
                <a:ea typeface="宋体" panose="02010600030101010101" pitchFamily="2" charset="-122"/>
              </a:rPr>
              <a:t>开始，且第三个字符必为</a:t>
            </a:r>
            <a:r>
              <a:rPr lang="en-US" altLang="x-none" sz="2800" dirty="0">
                <a:solidFill>
                  <a:schemeClr val="accent2"/>
                </a:solidFill>
                <a:latin typeface="Arial" panose="020B0604020202020204" pitchFamily="34" charset="0"/>
                <a:ea typeface="宋体" panose="02010600030101010101" pitchFamily="2" charset="-122"/>
              </a:rPr>
              <a:t>P</a:t>
            </a:r>
            <a:r>
              <a:rPr lang="zh-CN" altLang="en-US" sz="2800" dirty="0">
                <a:solidFill>
                  <a:schemeClr val="accent2"/>
                </a:solidFill>
                <a:latin typeface="Arial" panose="020B0604020202020204" pitchFamily="34" charset="0"/>
                <a:ea typeface="宋体" panose="02010600030101010101" pitchFamily="2" charset="-122"/>
              </a:rPr>
              <a:t>的学生的姓名与系别</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xEl>
                                              <p:charRg st="0" end="15"/>
                                            </p:txEl>
                                          </p:spTgt>
                                        </p:tgtEl>
                                        <p:attrNameLst>
                                          <p:attrName>style.visibility</p:attrName>
                                        </p:attrNameLst>
                                      </p:cBhvr>
                                      <p:to>
                                        <p:strVal val="visible"/>
                                      </p:to>
                                    </p:set>
                                    <p:animEffect transition="in" filter="blinds(horizontal)">
                                      <p:cBhvr>
                                        <p:cTn id="7" dur="500"/>
                                        <p:tgtEl>
                                          <p:spTgt spid="50181">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181">
                                            <p:txEl>
                                              <p:charRg st="15" end="26"/>
                                            </p:txEl>
                                          </p:spTgt>
                                        </p:tgtEl>
                                        <p:attrNameLst>
                                          <p:attrName>style.visibility</p:attrName>
                                        </p:attrNameLst>
                                      </p:cBhvr>
                                      <p:to>
                                        <p:strVal val="visible"/>
                                      </p:to>
                                    </p:set>
                                    <p:animEffect transition="in" filter="blinds(horizontal)">
                                      <p:cBhvr>
                                        <p:cTn id="10" dur="500"/>
                                        <p:tgtEl>
                                          <p:spTgt spid="50181">
                                            <p:txEl>
                                              <p:charRg st="15" end="2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181">
                                            <p:txEl>
                                              <p:charRg st="26" end="51"/>
                                            </p:txEl>
                                          </p:spTgt>
                                        </p:tgtEl>
                                        <p:attrNameLst>
                                          <p:attrName>style.visibility</p:attrName>
                                        </p:attrNameLst>
                                      </p:cBhvr>
                                      <p:to>
                                        <p:strVal val="visible"/>
                                      </p:to>
                                    </p:set>
                                    <p:animEffect transition="in" filter="blinds(horizontal)">
                                      <p:cBhvr>
                                        <p:cTn id="13" dur="500"/>
                                        <p:tgtEl>
                                          <p:spTgt spid="50181">
                                            <p:txEl>
                                              <p:charRg st="26"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14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171" name="Rectangle 2"/>
          <p:cNvSpPr>
            <a:spLocks noGrp="1"/>
          </p:cNvSpPr>
          <p:nvPr>
            <p:ph type="title"/>
          </p:nvPr>
        </p:nvSpPr>
        <p:spPr/>
        <p:txBody>
          <a:bodyPr wrap="square" anchor="ctr"/>
          <a:p>
            <a:pPr eaLnBrk="1" hangingPunct="1"/>
            <a:r>
              <a:rPr lang="en-US" altLang="x-none" dirty="0"/>
              <a:t>1. SQL</a:t>
            </a:r>
            <a:r>
              <a:rPr lang="zh-CN" altLang="en-US" dirty="0"/>
              <a:t>概貌</a:t>
            </a:r>
            <a:endParaRPr lang="zh-CN" altLang="en-US" dirty="0"/>
          </a:p>
        </p:txBody>
      </p:sp>
      <p:sp>
        <p:nvSpPr>
          <p:cNvPr id="7172" name="Rectangle 3"/>
          <p:cNvSpPr>
            <a:spLocks noGrp="1"/>
          </p:cNvSpPr>
          <p:nvPr>
            <p:ph type="body"/>
          </p:nvPr>
        </p:nvSpPr>
        <p:spPr/>
        <p:txBody>
          <a:bodyPr wrap="square" anchor="t"/>
          <a:p>
            <a:pPr eaLnBrk="1" hangingPunct="1"/>
            <a:r>
              <a:rPr lang="zh-CN" altLang="en-US" dirty="0"/>
              <a:t>基本概念的变化</a:t>
            </a:r>
            <a:endParaRPr lang="zh-CN" altLang="en-US" dirty="0"/>
          </a:p>
          <a:p>
            <a:pPr eaLnBrk="1" hangingPunct="1"/>
            <a:endParaRPr lang="zh-CN" altLang="en-US" dirty="0"/>
          </a:p>
          <a:p>
            <a:pPr eaLnBrk="1" hangingPunct="1"/>
            <a:endParaRPr lang="en-US" altLang="x-none" dirty="0"/>
          </a:p>
        </p:txBody>
      </p:sp>
      <p:graphicFrame>
        <p:nvGraphicFramePr>
          <p:cNvPr id="6150" name="表格 6149"/>
          <p:cNvGraphicFramePr/>
          <p:nvPr/>
        </p:nvGraphicFramePr>
        <p:xfrm>
          <a:off x="838200" y="1752600"/>
          <a:ext cx="7696200" cy="2174875"/>
        </p:xfrm>
        <a:graphic>
          <a:graphicData uri="http://schemas.openxmlformats.org/drawingml/2006/table">
            <a:tbl>
              <a:tblPr/>
              <a:tblGrid>
                <a:gridCol w="1539875"/>
                <a:gridCol w="1736725"/>
                <a:gridCol w="1828800"/>
                <a:gridCol w="1524000"/>
                <a:gridCol w="1066800"/>
              </a:tblGrid>
              <a:tr h="838200">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400">
                          <a:solidFill>
                            <a:srgbClr val="FF0000"/>
                          </a:solidFill>
                        </a:rPr>
                        <a:t>关系模型</a:t>
                      </a:r>
                      <a:endParaRPr lang="zh-CN" altLang="en-US" sz="2400">
                        <a:solidFill>
                          <a:srgbClr val="FF0000"/>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400"/>
                        <a:t>关系</a:t>
                      </a:r>
                      <a:endParaRPr lang="zh-CN" altLang="en-US" sz="240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400"/>
                        <a:t>关系子模式</a:t>
                      </a:r>
                      <a:endParaRPr lang="zh-CN" altLang="en-US" sz="240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400"/>
                        <a:t>属性</a:t>
                      </a:r>
                      <a:endParaRPr lang="zh-CN" altLang="en-US" sz="240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400"/>
                        <a:t>元组</a:t>
                      </a:r>
                      <a:endParaRPr lang="zh-CN" altLang="en-US" sz="2400"/>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13366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400" dirty="0">
                          <a:solidFill>
                            <a:srgbClr val="FF0000"/>
                          </a:solidFill>
                        </a:rPr>
                        <a:t>SQL</a:t>
                      </a:r>
                      <a:endParaRPr lang="en-US" altLang="x-none" sz="2400" dirty="0">
                        <a:solidFill>
                          <a:srgbClr val="FF0000"/>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spcBef>
                          <a:spcPct val="10000"/>
                        </a:spcBef>
                        <a:buFont typeface="Wingdings" panose="05000000000000000000" pitchFamily="2" charset="2"/>
                        <a:buNone/>
                      </a:pPr>
                      <a:r>
                        <a:rPr lang="zh-CN" altLang="en-US" sz="2400" dirty="0"/>
                        <a:t>基表</a:t>
                      </a:r>
                      <a:endParaRPr lang="zh-CN" altLang="en-US" sz="2400" dirty="0"/>
                    </a:p>
                    <a:p>
                      <a:pPr marL="0" lvl="0" indent="0" algn="ctr" eaLnBrk="1" hangingPunct="1">
                        <a:spcBef>
                          <a:spcPct val="10000"/>
                        </a:spcBef>
                        <a:buFont typeface="Wingdings" panose="05000000000000000000" pitchFamily="2" charset="2"/>
                        <a:buNone/>
                      </a:pPr>
                      <a:r>
                        <a:rPr lang="zh-CN" altLang="en-US" dirty="0"/>
                        <a:t>（</a:t>
                      </a:r>
                      <a:r>
                        <a:rPr lang="en-US" altLang="x-none" dirty="0"/>
                        <a:t>base table</a:t>
                      </a:r>
                      <a:r>
                        <a:rPr lang="zh-CN" altLang="en-US" dirty="0"/>
                        <a:t>）</a:t>
                      </a:r>
                      <a:endParaRPr lang="en-US" altLang="x-none" dirty="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spcBef>
                          <a:spcPct val="10000"/>
                        </a:spcBef>
                        <a:buFont typeface="Wingdings" panose="05000000000000000000" pitchFamily="2" charset="2"/>
                        <a:buNone/>
                      </a:pPr>
                      <a:r>
                        <a:rPr lang="zh-CN" altLang="en-US" sz="2400" dirty="0"/>
                        <a:t>视图</a:t>
                      </a:r>
                      <a:endParaRPr lang="zh-CN" altLang="en-US" sz="2400" dirty="0"/>
                    </a:p>
                    <a:p>
                      <a:pPr marL="0" lvl="0" indent="0" algn="ctr" eaLnBrk="1" hangingPunct="1">
                        <a:spcBef>
                          <a:spcPct val="10000"/>
                        </a:spcBef>
                        <a:buFont typeface="Wingdings" panose="05000000000000000000" pitchFamily="2" charset="2"/>
                        <a:buNone/>
                      </a:pPr>
                      <a:r>
                        <a:rPr lang="zh-CN" altLang="en-US" dirty="0"/>
                        <a:t>（</a:t>
                      </a:r>
                      <a:r>
                        <a:rPr lang="en-US" altLang="x-none" dirty="0"/>
                        <a:t>view</a:t>
                      </a:r>
                      <a:r>
                        <a:rPr lang="zh-CN" altLang="en-US" dirty="0"/>
                        <a:t>）</a:t>
                      </a:r>
                      <a:endParaRPr lang="en-US" altLang="x-none" dirty="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spcBef>
                          <a:spcPct val="10000"/>
                        </a:spcBef>
                        <a:buFont typeface="Wingdings" panose="05000000000000000000" pitchFamily="2" charset="2"/>
                        <a:buNone/>
                      </a:pPr>
                      <a:r>
                        <a:rPr lang="zh-CN" altLang="en-US" sz="2400" dirty="0"/>
                        <a:t>列</a:t>
                      </a:r>
                      <a:endParaRPr lang="zh-CN" altLang="en-US" sz="2400" dirty="0"/>
                    </a:p>
                    <a:p>
                      <a:pPr marL="0" lvl="0" indent="0" algn="ctr" eaLnBrk="1" hangingPunct="1">
                        <a:spcBef>
                          <a:spcPct val="10000"/>
                        </a:spcBef>
                        <a:buFont typeface="Wingdings" panose="05000000000000000000" pitchFamily="2" charset="2"/>
                        <a:buNone/>
                      </a:pPr>
                      <a:r>
                        <a:rPr lang="zh-CN" altLang="en-US" dirty="0"/>
                        <a:t>（</a:t>
                      </a:r>
                      <a:r>
                        <a:rPr lang="en-US" altLang="x-none" dirty="0"/>
                        <a:t>column</a:t>
                      </a:r>
                      <a:r>
                        <a:rPr lang="zh-CN" altLang="en-US" dirty="0"/>
                        <a:t>）</a:t>
                      </a:r>
                      <a:endParaRPr lang="en-US" altLang="x-none" dirty="0"/>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spcBef>
                          <a:spcPct val="10000"/>
                        </a:spcBef>
                        <a:buFont typeface="Wingdings" panose="05000000000000000000" pitchFamily="2" charset="2"/>
                        <a:buNone/>
                      </a:pPr>
                      <a:r>
                        <a:rPr lang="zh-CN" altLang="en-US" sz="2400" dirty="0"/>
                        <a:t>行</a:t>
                      </a:r>
                      <a:endParaRPr lang="zh-CN" altLang="en-US" sz="2400" dirty="0"/>
                    </a:p>
                    <a:p>
                      <a:pPr marL="0" lvl="0" indent="0" algn="ctr" eaLnBrk="1" hangingPunct="1">
                        <a:spcBef>
                          <a:spcPct val="10000"/>
                        </a:spcBef>
                        <a:buFont typeface="Wingdings" panose="05000000000000000000" pitchFamily="2" charset="2"/>
                        <a:buNone/>
                      </a:pPr>
                      <a:r>
                        <a:rPr lang="zh-CN" altLang="en-US" dirty="0"/>
                        <a:t>（</a:t>
                      </a:r>
                      <a:r>
                        <a:rPr lang="en-US" altLang="x-none" dirty="0"/>
                        <a:t>row</a:t>
                      </a:r>
                      <a:r>
                        <a:rPr lang="zh-CN" altLang="en-US" dirty="0"/>
                        <a:t>）</a:t>
                      </a:r>
                      <a:endParaRPr lang="en-US" altLang="x-none" sz="2400" dirty="0"/>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170" name="AutoShape 35"/>
          <p:cNvSpPr/>
          <p:nvPr/>
        </p:nvSpPr>
        <p:spPr>
          <a:xfrm>
            <a:off x="5334000" y="4383088"/>
            <a:ext cx="3529013" cy="792162"/>
          </a:xfrm>
          <a:prstGeom prst="borderCallout2">
            <a:avLst>
              <a:gd name="adj1" fmla="val 12926"/>
              <a:gd name="adj2" fmla="val -2440"/>
              <a:gd name="adj3" fmla="val 12926"/>
              <a:gd name="adj4" fmla="val -6708"/>
              <a:gd name="adj5" fmla="val -54398"/>
              <a:gd name="adj6" fmla="val -11028"/>
            </a:avLst>
          </a:prstGeom>
          <a:solidFill>
            <a:srgbClr val="EAEAEA"/>
          </a:solidFill>
          <a:ln w="25400" cap="flat" cmpd="sng">
            <a:solidFill>
              <a:schemeClr val="accent1"/>
            </a:solidFill>
            <a:prstDash val="solid"/>
            <a:miter/>
            <a:headEnd type="none" w="med" len="med"/>
            <a:tailEnd type="arrow" w="med" len="med"/>
          </a:ln>
        </p:spPr>
        <p:txBody>
          <a:bodyPr wrap="square" anchor="t">
            <a:spAutoFit/>
          </a:bodyPr>
          <a:p>
            <a:pPr algn="ctr">
              <a:spcBef>
                <a:spcPct val="10000"/>
              </a:spcBef>
            </a:pPr>
            <a:r>
              <a:rPr lang="zh-CN" altLang="en-US" dirty="0">
                <a:latin typeface="Times New Roman" panose="02020603050405020304" pitchFamily="2" charset="0"/>
                <a:ea typeface="宋体" panose="02010600030101010101" pitchFamily="2" charset="-122"/>
              </a:rPr>
              <a:t>视图也被称为‘虚表’</a:t>
            </a:r>
            <a:endParaRPr lang="zh-CN" altLang="en-US" dirty="0">
              <a:latin typeface="Times New Roman" panose="02020603050405020304" pitchFamily="2" charset="0"/>
              <a:ea typeface="宋体" panose="02010600030101010101" pitchFamily="2" charset="-122"/>
            </a:endParaRPr>
          </a:p>
          <a:p>
            <a:pPr algn="ctr">
              <a:spcBef>
                <a:spcPct val="10000"/>
              </a:spcBef>
            </a:pPr>
            <a:r>
              <a:rPr lang="zh-CN" altLang="en-US" sz="2000" dirty="0">
                <a:latin typeface="Times New Roman" panose="02020603050405020304" pitchFamily="2" charset="0"/>
                <a:ea typeface="宋体" panose="02010600030101010101" pitchFamily="2" charset="-122"/>
              </a:rPr>
              <a:t>（</a:t>
            </a:r>
            <a:r>
              <a:rPr lang="en-US" altLang="x-none" sz="2000" dirty="0">
                <a:latin typeface="Times New Roman" panose="02020603050405020304" pitchFamily="2" charset="0"/>
                <a:ea typeface="宋体" panose="02010600030101010101" pitchFamily="2" charset="-122"/>
              </a:rPr>
              <a:t>virtual table</a:t>
            </a:r>
            <a:r>
              <a:rPr lang="zh-CN" altLang="en-US" sz="2000" dirty="0">
                <a:latin typeface="Times New Roman" panose="02020603050405020304" pitchFamily="2" charset="0"/>
                <a:ea typeface="宋体" panose="02010600030101010101" pitchFamily="2" charset="-122"/>
              </a:rPr>
              <a:t>）</a:t>
            </a:r>
            <a:endParaRPr lang="en-US" altLang="x-none" sz="2000" dirty="0">
              <a:latin typeface="Times New Roman" panose="02020603050405020304" pitchFamily="2" charset="0"/>
              <a:ea typeface="宋体" panose="02010600030101010101" pitchFamily="2" charset="-122"/>
            </a:endParaRPr>
          </a:p>
        </p:txBody>
      </p:sp>
      <p:grpSp>
        <p:nvGrpSpPr>
          <p:cNvPr id="6171" name="组合 6170"/>
          <p:cNvGrpSpPr/>
          <p:nvPr/>
        </p:nvGrpSpPr>
        <p:grpSpPr>
          <a:xfrm>
            <a:off x="2209800" y="3976688"/>
            <a:ext cx="3429000" cy="2278062"/>
            <a:chOff x="0" y="0"/>
            <a:chExt cx="2160" cy="652"/>
          </a:xfrm>
        </p:grpSpPr>
        <p:sp>
          <p:nvSpPr>
            <p:cNvPr id="7195" name="Freeform 36"/>
            <p:cNvSpPr/>
            <p:nvPr/>
          </p:nvSpPr>
          <p:spPr>
            <a:xfrm>
              <a:off x="480" y="0"/>
              <a:ext cx="1104" cy="240"/>
            </a:xfrm>
            <a:custGeom>
              <a:avLst/>
              <a:gdLst/>
              <a:ahLst/>
              <a:cxnLst>
                <a:cxn ang="0">
                  <a:pos x="0" y="0"/>
                </a:cxn>
                <a:cxn ang="0">
                  <a:pos x="576" y="240"/>
                </a:cxn>
                <a:cxn ang="0">
                  <a:pos x="1104" y="0"/>
                </a:cxn>
              </a:cxnLst>
              <a:pathLst>
                <a:path w="1104" h="240">
                  <a:moveTo>
                    <a:pt x="0" y="0"/>
                  </a:moveTo>
                  <a:cubicBezTo>
                    <a:pt x="196" y="120"/>
                    <a:pt x="392" y="240"/>
                    <a:pt x="576" y="240"/>
                  </a:cubicBezTo>
                  <a:cubicBezTo>
                    <a:pt x="760" y="240"/>
                    <a:pt x="932" y="120"/>
                    <a:pt x="1104" y="0"/>
                  </a:cubicBezTo>
                </a:path>
              </a:pathLst>
            </a:custGeom>
            <a:noFill/>
            <a:ln w="25400" cap="flat" cmpd="sng">
              <a:solidFill>
                <a:schemeClr val="tx1"/>
              </a:solidFill>
              <a:prstDash val="solid"/>
              <a:round/>
              <a:headEnd type="none" w="med" len="med"/>
              <a:tailEnd type="none" w="med" len="med"/>
            </a:ln>
          </p:spPr>
          <p:txBody>
            <a:bodyPr/>
            <a:p>
              <a:endParaRPr lang="zh-CN" altLang="en-US"/>
            </a:p>
          </p:txBody>
        </p:sp>
        <p:sp>
          <p:nvSpPr>
            <p:cNvPr id="7196" name="Line 37"/>
            <p:cNvSpPr/>
            <p:nvPr/>
          </p:nvSpPr>
          <p:spPr>
            <a:xfrm>
              <a:off x="1056" y="240"/>
              <a:ext cx="0" cy="144"/>
            </a:xfrm>
            <a:prstGeom prst="line">
              <a:avLst/>
            </a:prstGeom>
            <a:ln w="25400" cap="flat" cmpd="sng">
              <a:solidFill>
                <a:schemeClr val="tx1"/>
              </a:solidFill>
              <a:prstDash val="solid"/>
              <a:round/>
              <a:headEnd type="none" w="med" len="med"/>
              <a:tailEnd type="triangl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7197" name="Text Box 38"/>
            <p:cNvSpPr txBox="1"/>
            <p:nvPr/>
          </p:nvSpPr>
          <p:spPr>
            <a:xfrm>
              <a:off x="0" y="432"/>
              <a:ext cx="2160" cy="220"/>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2" charset="0"/>
                  <a:ea typeface="宋体" panose="02010600030101010101" pitchFamily="2" charset="-122"/>
                </a:rPr>
                <a:t>两者统称为 ‘表’ </a:t>
              </a:r>
              <a:r>
                <a:rPr lang="zh-CN" altLang="en-US" sz="2000" dirty="0">
                  <a:latin typeface="Times New Roman" panose="02020603050405020304" pitchFamily="2" charset="0"/>
                  <a:ea typeface="宋体" panose="02010600030101010101" pitchFamily="2" charset="-122"/>
                </a:rPr>
                <a:t>（</a:t>
              </a:r>
              <a:r>
                <a:rPr lang="en-US" altLang="x-none" sz="2000" dirty="0">
                  <a:latin typeface="Times New Roman" panose="02020603050405020304" pitchFamily="2" charset="0"/>
                  <a:ea typeface="宋体" panose="02010600030101010101" pitchFamily="2" charset="-122"/>
                </a:rPr>
                <a:t>table</a:t>
              </a:r>
              <a:r>
                <a:rPr lang="zh-CN" altLang="en-US" sz="2000"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0"/>
                                        </p:tgtEl>
                                        <p:attrNameLst>
                                          <p:attrName>style.visibility</p:attrName>
                                        </p:attrNameLst>
                                      </p:cBhvr>
                                      <p:to>
                                        <p:strVal val="visible"/>
                                      </p:to>
                                    </p:set>
                                    <p:animEffect transition="in" filter="blinds(horizontal)">
                                      <p:cBhvr>
                                        <p:cTn id="7" dur="500"/>
                                        <p:tgtEl>
                                          <p:spTgt spid="6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1"/>
                                        </p:tgtEl>
                                        <p:attrNameLst>
                                          <p:attrName>style.visibility</p:attrName>
                                        </p:attrNameLst>
                                      </p:cBhvr>
                                      <p:to>
                                        <p:strVal val="visible"/>
                                      </p:to>
                                    </p:set>
                                    <p:animEffect transition="in" filter="blinds(horizontal)">
                                      <p:cBhvr>
                                        <p:cTn id="12"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120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3251"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51205" name="Rectangle 3"/>
          <p:cNvSpPr>
            <a:spLocks noGrp="1"/>
          </p:cNvSpPr>
          <p:nvPr>
            <p:ph type="body"/>
          </p:nvPr>
        </p:nvSpPr>
        <p:spPr>
          <a:xfrm>
            <a:off x="381000" y="765175"/>
            <a:ext cx="8458200" cy="5638800"/>
          </a:xfrm>
        </p:spPr>
        <p:txBody>
          <a:bodyPr wrap="square" anchor="t"/>
          <a:p>
            <a:pPr eaLnBrk="1" hangingPunct="1"/>
            <a:r>
              <a:rPr lang="zh-CN" altLang="en-US" sz="2800" dirty="0"/>
              <a:t>转义字符使用的例子</a:t>
            </a:r>
            <a:endParaRPr lang="zh-CN" altLang="en-US" sz="2800" dirty="0"/>
          </a:p>
          <a:p>
            <a:pPr eaLnBrk="1" hangingPunct="1">
              <a:buNone/>
            </a:pPr>
            <a:r>
              <a:rPr lang="zh-CN" altLang="en-US" dirty="0">
                <a:solidFill>
                  <a:schemeClr val="tx2"/>
                </a:solidFill>
              </a:rPr>
              <a:t>例</a:t>
            </a:r>
            <a:r>
              <a:rPr lang="en-US" altLang="x-none" dirty="0">
                <a:solidFill>
                  <a:schemeClr val="tx2"/>
                </a:solidFill>
              </a:rPr>
              <a:t>1</a:t>
            </a:r>
            <a:r>
              <a:rPr lang="zh-CN" altLang="en-US" dirty="0">
                <a:solidFill>
                  <a:schemeClr val="tx2"/>
                </a:solidFill>
              </a:rPr>
              <a:t>：查询在课程名中含有下划线（</a:t>
            </a:r>
            <a:r>
              <a:rPr lang="en-US" altLang="x-none" dirty="0">
                <a:solidFill>
                  <a:schemeClr val="tx2"/>
                </a:solidFill>
              </a:rPr>
              <a:t>_</a:t>
            </a:r>
            <a:r>
              <a:rPr lang="zh-CN" altLang="en-US" dirty="0">
                <a:solidFill>
                  <a:schemeClr val="tx2"/>
                </a:solidFill>
              </a:rPr>
              <a:t>）的课程的课程号</a:t>
            </a:r>
            <a:endParaRPr lang="zh-CN" altLang="en-US" dirty="0">
              <a:solidFill>
                <a:schemeClr val="tx2"/>
              </a:solidFill>
            </a:endParaRPr>
          </a:p>
          <a:p>
            <a:pPr lvl="2" eaLnBrk="1" hangingPunct="1">
              <a:buNone/>
            </a:pPr>
            <a:r>
              <a:rPr lang="en-US" altLang="x-none" sz="2800" dirty="0"/>
              <a:t>SELECT  cno</a:t>
            </a:r>
            <a:endParaRPr lang="en-US" altLang="x-none" sz="2800" dirty="0"/>
          </a:p>
          <a:p>
            <a:pPr lvl="2" eaLnBrk="1" hangingPunct="1">
              <a:buNone/>
            </a:pPr>
            <a:r>
              <a:rPr lang="en-US" altLang="x-none" sz="2800" dirty="0"/>
              <a:t>FROM  C</a:t>
            </a:r>
            <a:endParaRPr lang="en-US" altLang="x-none" sz="2800" dirty="0"/>
          </a:p>
          <a:p>
            <a:pPr lvl="2" eaLnBrk="1" hangingPunct="1">
              <a:buNone/>
            </a:pPr>
            <a:r>
              <a:rPr lang="en-US" altLang="x-none" sz="2800" dirty="0"/>
              <a:t>WHERE  cn  LIKE  ‘%A_%’  ESCAPE  ‘A’;</a:t>
            </a:r>
            <a:endParaRPr lang="en-US" altLang="x-none" sz="2800" dirty="0"/>
          </a:p>
          <a:p>
            <a:pPr lvl="2" eaLnBrk="1" hangingPunct="1">
              <a:buNone/>
            </a:pPr>
            <a:endParaRPr lang="en-US" altLang="x-none" sz="2800" dirty="0"/>
          </a:p>
          <a:p>
            <a:pPr eaLnBrk="1" hangingPunct="1">
              <a:buNone/>
            </a:pPr>
            <a:r>
              <a:rPr lang="zh-CN" altLang="en-US" dirty="0">
                <a:solidFill>
                  <a:schemeClr val="tx2"/>
                </a:solidFill>
              </a:rPr>
              <a:t>例</a:t>
            </a:r>
            <a:r>
              <a:rPr lang="en-US" altLang="x-none" dirty="0">
                <a:solidFill>
                  <a:schemeClr val="tx2"/>
                </a:solidFill>
              </a:rPr>
              <a:t>2</a:t>
            </a:r>
            <a:r>
              <a:rPr lang="zh-CN" altLang="en-US" dirty="0">
                <a:solidFill>
                  <a:schemeClr val="tx2"/>
                </a:solidFill>
              </a:rPr>
              <a:t>：查询在课程名中含有百分号（</a:t>
            </a:r>
            <a:r>
              <a:rPr lang="en-US" altLang="x-none" dirty="0">
                <a:solidFill>
                  <a:schemeClr val="tx2"/>
                </a:solidFill>
              </a:rPr>
              <a:t>%</a:t>
            </a:r>
            <a:r>
              <a:rPr lang="zh-CN" altLang="en-US" dirty="0">
                <a:solidFill>
                  <a:schemeClr val="tx2"/>
                </a:solidFill>
              </a:rPr>
              <a:t>）的课程的课程号</a:t>
            </a:r>
            <a:endParaRPr lang="zh-CN" altLang="en-US" dirty="0">
              <a:solidFill>
                <a:schemeClr val="tx2"/>
              </a:solidFill>
            </a:endParaRPr>
          </a:p>
          <a:p>
            <a:pPr lvl="2" eaLnBrk="1" hangingPunct="1">
              <a:buNone/>
            </a:pPr>
            <a:r>
              <a:rPr lang="en-US" altLang="x-none" sz="2800" dirty="0"/>
              <a:t>SELECT  cno</a:t>
            </a:r>
            <a:endParaRPr lang="en-US" altLang="x-none" sz="2800" dirty="0"/>
          </a:p>
          <a:p>
            <a:pPr lvl="2" eaLnBrk="1" hangingPunct="1">
              <a:buNone/>
            </a:pPr>
            <a:r>
              <a:rPr lang="en-US" altLang="x-none" sz="2800" dirty="0"/>
              <a:t>FROM  C</a:t>
            </a:r>
            <a:endParaRPr lang="en-US" altLang="x-none" sz="2800" dirty="0"/>
          </a:p>
          <a:p>
            <a:pPr lvl="2" eaLnBrk="1" hangingPunct="1">
              <a:buNone/>
            </a:pPr>
            <a:r>
              <a:rPr lang="en-US" altLang="x-none" sz="2800" dirty="0"/>
              <a:t>WHERE  cn  LIKE  ‘%A%%’  ESCAPE  ‘A’;</a:t>
            </a:r>
            <a:endParaRPr lang="en-US" altLang="x-none"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5">
                                            <p:txEl>
                                              <p:charRg st="95" end="121"/>
                                            </p:txEl>
                                          </p:spTgt>
                                        </p:tgtEl>
                                        <p:attrNameLst>
                                          <p:attrName>style.visibility</p:attrName>
                                        </p:attrNameLst>
                                      </p:cBhvr>
                                      <p:to>
                                        <p:strVal val="visible"/>
                                      </p:to>
                                    </p:set>
                                    <p:anim calcmode="lin" valueType="num">
                                      <p:cBhvr additive="base">
                                        <p:cTn id="7" dur="500" fill="hold"/>
                                        <p:tgtEl>
                                          <p:spTgt spid="51205">
                                            <p:txEl>
                                              <p:charRg st="95" end="1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5">
                                            <p:txEl>
                                              <p:charRg st="95" end="1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5">
                                            <p:txEl>
                                              <p:charRg st="121" end="133"/>
                                            </p:txEl>
                                          </p:spTgt>
                                        </p:tgtEl>
                                        <p:attrNameLst>
                                          <p:attrName>style.visibility</p:attrName>
                                        </p:attrNameLst>
                                      </p:cBhvr>
                                      <p:to>
                                        <p:strVal val="visible"/>
                                      </p:to>
                                    </p:set>
                                    <p:anim calcmode="lin" valueType="num">
                                      <p:cBhvr additive="base">
                                        <p:cTn id="11" dur="500" fill="hold"/>
                                        <p:tgtEl>
                                          <p:spTgt spid="51205">
                                            <p:txEl>
                                              <p:charRg st="121" end="1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5">
                                            <p:txEl>
                                              <p:charRg st="121" end="13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5">
                                            <p:txEl>
                                              <p:charRg st="133" end="141"/>
                                            </p:txEl>
                                          </p:spTgt>
                                        </p:tgtEl>
                                        <p:attrNameLst>
                                          <p:attrName>style.visibility</p:attrName>
                                        </p:attrNameLst>
                                      </p:cBhvr>
                                      <p:to>
                                        <p:strVal val="visible"/>
                                      </p:to>
                                    </p:set>
                                    <p:anim calcmode="lin" valueType="num">
                                      <p:cBhvr additive="base">
                                        <p:cTn id="15" dur="500" fill="hold"/>
                                        <p:tgtEl>
                                          <p:spTgt spid="51205">
                                            <p:txEl>
                                              <p:charRg st="133" end="14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5">
                                            <p:txEl>
                                              <p:charRg st="133" end="14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5">
                                            <p:txEl>
                                              <p:charRg st="141" end="179"/>
                                            </p:txEl>
                                          </p:spTgt>
                                        </p:tgtEl>
                                        <p:attrNameLst>
                                          <p:attrName>style.visibility</p:attrName>
                                        </p:attrNameLst>
                                      </p:cBhvr>
                                      <p:to>
                                        <p:strVal val="visible"/>
                                      </p:to>
                                    </p:set>
                                    <p:anim calcmode="lin" valueType="num">
                                      <p:cBhvr additive="base">
                                        <p:cTn id="19" dur="500" fill="hold"/>
                                        <p:tgtEl>
                                          <p:spTgt spid="51205">
                                            <p:txEl>
                                              <p:charRg st="141" end="17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5">
                                            <p:txEl>
                                              <p:charRg st="141"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222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4275"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52229" name="Rectangle 3"/>
          <p:cNvSpPr>
            <a:spLocks noGrp="1"/>
          </p:cNvSpPr>
          <p:nvPr>
            <p:ph type="body"/>
          </p:nvPr>
        </p:nvSpPr>
        <p:spPr>
          <a:xfrm>
            <a:off x="685800" y="3581400"/>
            <a:ext cx="7772400" cy="2438400"/>
          </a:xfrm>
        </p:spPr>
        <p:txBody>
          <a:bodyPr wrap="square" anchor="t"/>
          <a:p>
            <a:pPr lvl="2" eaLnBrk="1" hangingPunct="1">
              <a:buNone/>
            </a:pPr>
            <a:r>
              <a:rPr lang="en-US" altLang="x-none" sz="2800" dirty="0">
                <a:solidFill>
                  <a:srgbClr val="FF0000"/>
                </a:solidFill>
              </a:rPr>
              <a:t>SELECT  sno, cno</a:t>
            </a:r>
            <a:endParaRPr lang="en-US" altLang="x-none" sz="2800" dirty="0">
              <a:solidFill>
                <a:srgbClr val="FF0000"/>
              </a:solidFill>
            </a:endParaRPr>
          </a:p>
          <a:p>
            <a:pPr lvl="2" eaLnBrk="1" hangingPunct="1">
              <a:buNone/>
            </a:pPr>
            <a:r>
              <a:rPr lang="en-US" altLang="x-none" sz="2800" dirty="0">
                <a:solidFill>
                  <a:srgbClr val="FF0000"/>
                </a:solidFill>
              </a:rPr>
              <a:t>FROM      SC</a:t>
            </a:r>
            <a:endParaRPr lang="en-US" altLang="x-none" sz="2800" dirty="0">
              <a:solidFill>
                <a:srgbClr val="FF0000"/>
              </a:solidFill>
            </a:endParaRPr>
          </a:p>
          <a:p>
            <a:pPr lvl="2" eaLnBrk="1" hangingPunct="1">
              <a:buNone/>
            </a:pPr>
            <a:r>
              <a:rPr lang="en-US" altLang="x-none" sz="2800" dirty="0">
                <a:solidFill>
                  <a:srgbClr val="FF0000"/>
                </a:solidFill>
              </a:rPr>
              <a:t>WHERE   g  </a:t>
            </a:r>
            <a:r>
              <a:rPr lang="en-US" altLang="x-none" sz="2800" dirty="0"/>
              <a:t>IS  NULL</a:t>
            </a:r>
            <a:r>
              <a:rPr lang="en-US" altLang="x-none" sz="2800" dirty="0">
                <a:solidFill>
                  <a:srgbClr val="FF0000"/>
                </a:solidFill>
              </a:rPr>
              <a:t>;</a:t>
            </a:r>
            <a:endParaRPr lang="en-US" altLang="x-none" sz="2800" dirty="0">
              <a:solidFill>
                <a:srgbClr val="FF0000"/>
              </a:solidFill>
            </a:endParaRPr>
          </a:p>
        </p:txBody>
      </p:sp>
      <p:sp>
        <p:nvSpPr>
          <p:cNvPr id="54277"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4278" name="Text Box 5"/>
          <p:cNvSpPr txBox="1"/>
          <p:nvPr/>
        </p:nvSpPr>
        <p:spPr>
          <a:xfrm>
            <a:off x="533400" y="2605088"/>
            <a:ext cx="8610600" cy="604837"/>
          </a:xfrm>
          <a:prstGeom prst="rect">
            <a:avLst/>
          </a:prstGeom>
          <a:noFill/>
          <a:ln w="9525">
            <a:noFill/>
          </a:ln>
        </p:spPr>
        <p:txBody>
          <a:bodyPr anchor="t">
            <a:spAutoFit/>
          </a:bodyPr>
          <a:p>
            <a:pPr marL="1151255" indent="-1151255">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3.34 </a:t>
            </a:r>
            <a:r>
              <a:rPr lang="zh-CN" altLang="en-US" sz="2800" dirty="0">
                <a:solidFill>
                  <a:schemeClr val="accent2"/>
                </a:solidFill>
                <a:latin typeface="Arial" panose="020B0604020202020204" pitchFamily="34" charset="0"/>
                <a:ea typeface="宋体" panose="02010600030101010101" pitchFamily="2" charset="-122"/>
              </a:rPr>
              <a:t>查询无课程分数的选课记录中的学号与课程号</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xEl>
                                              <p:charRg st="0" end="17"/>
                                            </p:txEl>
                                          </p:spTgt>
                                        </p:tgtEl>
                                        <p:attrNameLst>
                                          <p:attrName>style.visibility</p:attrName>
                                        </p:attrNameLst>
                                      </p:cBhvr>
                                      <p:to>
                                        <p:strVal val="visible"/>
                                      </p:to>
                                    </p:set>
                                    <p:animEffect transition="in" filter="blinds(horizontal)">
                                      <p:cBhvr>
                                        <p:cTn id="7" dur="500"/>
                                        <p:tgtEl>
                                          <p:spTgt spid="52229">
                                            <p:txEl>
                                              <p:charRg st="0" end="1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29">
                                            <p:txEl>
                                              <p:charRg st="17" end="30"/>
                                            </p:txEl>
                                          </p:spTgt>
                                        </p:tgtEl>
                                        <p:attrNameLst>
                                          <p:attrName>style.visibility</p:attrName>
                                        </p:attrNameLst>
                                      </p:cBhvr>
                                      <p:to>
                                        <p:strVal val="visible"/>
                                      </p:to>
                                    </p:set>
                                    <p:animEffect transition="in" filter="blinds(horizontal)">
                                      <p:cBhvr>
                                        <p:cTn id="10" dur="500"/>
                                        <p:tgtEl>
                                          <p:spTgt spid="52229">
                                            <p:txEl>
                                              <p:charRg st="17" end="3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229">
                                            <p:txEl>
                                              <p:charRg st="30" end="51"/>
                                            </p:txEl>
                                          </p:spTgt>
                                        </p:tgtEl>
                                        <p:attrNameLst>
                                          <p:attrName>style.visibility</p:attrName>
                                        </p:attrNameLst>
                                      </p:cBhvr>
                                      <p:to>
                                        <p:strVal val="visible"/>
                                      </p:to>
                                    </p:set>
                                    <p:animEffect transition="in" filter="blinds(horizontal)">
                                      <p:cBhvr>
                                        <p:cTn id="13" dur="500"/>
                                        <p:tgtEl>
                                          <p:spTgt spid="52229">
                                            <p:txEl>
                                              <p:charRg st="30"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325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5299" name="Rectangle 2"/>
          <p:cNvSpPr>
            <a:spLocks noGrp="1"/>
          </p:cNvSpPr>
          <p:nvPr>
            <p:ph type="title"/>
          </p:nvPr>
        </p:nvSpPr>
        <p:spPr/>
        <p:txBody>
          <a:bodyPr wrap="square" anchor="ctr"/>
          <a:p>
            <a:pPr eaLnBrk="1" hangingPunct="1"/>
            <a:r>
              <a:rPr lang="en-US" altLang="x-none" dirty="0"/>
              <a:t>(2) </a:t>
            </a:r>
            <a:r>
              <a:rPr lang="zh-CN" altLang="en-US" dirty="0"/>
              <a:t>常用谓词</a:t>
            </a:r>
            <a:endParaRPr lang="zh-CN" altLang="en-US" dirty="0"/>
          </a:p>
        </p:txBody>
      </p:sp>
      <p:sp>
        <p:nvSpPr>
          <p:cNvPr id="53253" name="Rectangle 3"/>
          <p:cNvSpPr>
            <a:spLocks noGrp="1"/>
          </p:cNvSpPr>
          <p:nvPr>
            <p:ph type="body"/>
          </p:nvPr>
        </p:nvSpPr>
        <p:spPr>
          <a:xfrm>
            <a:off x="685800" y="3581400"/>
            <a:ext cx="7772400" cy="2438400"/>
          </a:xfrm>
        </p:spPr>
        <p:txBody>
          <a:bodyPr wrap="square" anchor="t"/>
          <a:p>
            <a:pPr lvl="2" eaLnBrk="1" hangingPunct="1">
              <a:buNone/>
            </a:pPr>
            <a:r>
              <a:rPr lang="en-US" altLang="x-none" sz="2800" dirty="0">
                <a:solidFill>
                  <a:srgbClr val="FF0000"/>
                </a:solidFill>
              </a:rPr>
              <a:t>SELECT  cno</a:t>
            </a:r>
            <a:endParaRPr lang="en-US" altLang="x-none" sz="2800" dirty="0">
              <a:solidFill>
                <a:srgbClr val="FF0000"/>
              </a:solidFill>
            </a:endParaRPr>
          </a:p>
          <a:p>
            <a:pPr lvl="2" eaLnBrk="1" hangingPunct="1">
              <a:buNone/>
            </a:pPr>
            <a:r>
              <a:rPr lang="en-US" altLang="x-none" sz="2800" dirty="0">
                <a:solidFill>
                  <a:srgbClr val="FF0000"/>
                </a:solidFill>
              </a:rPr>
              <a:t>FROM      C</a:t>
            </a:r>
            <a:endParaRPr lang="en-US" altLang="x-none" sz="2800" dirty="0">
              <a:solidFill>
                <a:srgbClr val="FF0000"/>
              </a:solidFill>
            </a:endParaRPr>
          </a:p>
          <a:p>
            <a:pPr lvl="2" eaLnBrk="1" hangingPunct="1">
              <a:buNone/>
            </a:pPr>
            <a:r>
              <a:rPr lang="en-US" altLang="x-none" sz="2800" dirty="0">
                <a:solidFill>
                  <a:srgbClr val="FF0000"/>
                </a:solidFill>
              </a:rPr>
              <a:t>WHERE   pno  </a:t>
            </a:r>
            <a:r>
              <a:rPr lang="en-US" altLang="x-none" sz="2800" dirty="0"/>
              <a:t>IS  NOT  NULL</a:t>
            </a:r>
            <a:r>
              <a:rPr lang="en-US" altLang="x-none" sz="2800" dirty="0">
                <a:solidFill>
                  <a:srgbClr val="FF0000"/>
                </a:solidFill>
              </a:rPr>
              <a:t>;</a:t>
            </a:r>
            <a:endParaRPr lang="en-US" altLang="x-none" sz="2800" dirty="0">
              <a:solidFill>
                <a:srgbClr val="FF0000"/>
              </a:solidFill>
            </a:endParaRPr>
          </a:p>
        </p:txBody>
      </p:sp>
      <p:sp>
        <p:nvSpPr>
          <p:cNvPr id="55301"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5302" name="Text Box 5"/>
          <p:cNvSpPr txBox="1"/>
          <p:nvPr/>
        </p:nvSpPr>
        <p:spPr>
          <a:xfrm>
            <a:off x="533400" y="2605088"/>
            <a:ext cx="8610600" cy="604837"/>
          </a:xfrm>
          <a:prstGeom prst="rect">
            <a:avLst/>
          </a:prstGeom>
          <a:noFill/>
          <a:ln w="9525">
            <a:noFill/>
          </a:ln>
        </p:spPr>
        <p:txBody>
          <a:bodyPr anchor="t">
            <a:spAutoFit/>
          </a:bodyPr>
          <a:p>
            <a:pPr marL="1151255" indent="-1151255">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例：查询预修课程号不为空的课程的课程号</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3">
                                            <p:txEl>
                                              <p:charRg st="0" end="12"/>
                                            </p:txEl>
                                          </p:spTgt>
                                        </p:tgtEl>
                                        <p:attrNameLst>
                                          <p:attrName>style.visibility</p:attrName>
                                        </p:attrNameLst>
                                      </p:cBhvr>
                                      <p:to>
                                        <p:strVal val="visible"/>
                                      </p:to>
                                    </p:set>
                                    <p:animEffect transition="in" filter="blinds(horizontal)">
                                      <p:cBhvr>
                                        <p:cTn id="7" dur="500"/>
                                        <p:tgtEl>
                                          <p:spTgt spid="53253">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53">
                                            <p:txEl>
                                              <p:charRg st="12" end="24"/>
                                            </p:txEl>
                                          </p:spTgt>
                                        </p:tgtEl>
                                        <p:attrNameLst>
                                          <p:attrName>style.visibility</p:attrName>
                                        </p:attrNameLst>
                                      </p:cBhvr>
                                      <p:to>
                                        <p:strVal val="visible"/>
                                      </p:to>
                                    </p:set>
                                    <p:animEffect transition="in" filter="blinds(horizontal)">
                                      <p:cBhvr>
                                        <p:cTn id="10" dur="500"/>
                                        <p:tgtEl>
                                          <p:spTgt spid="53253">
                                            <p:txEl>
                                              <p:charRg st="12" end="2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253">
                                            <p:txEl>
                                              <p:charRg st="24" end="52"/>
                                            </p:txEl>
                                          </p:spTgt>
                                        </p:tgtEl>
                                        <p:attrNameLst>
                                          <p:attrName>style.visibility</p:attrName>
                                        </p:attrNameLst>
                                      </p:cBhvr>
                                      <p:to>
                                        <p:strVal val="visible"/>
                                      </p:to>
                                    </p:set>
                                    <p:animEffect transition="in" filter="blinds(horizontal)">
                                      <p:cBhvr>
                                        <p:cTn id="13" dur="500"/>
                                        <p:tgtEl>
                                          <p:spTgt spid="53253">
                                            <p:txEl>
                                              <p:charRg st="24"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ldLvl="2"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427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6323" name="Rectangle 2"/>
          <p:cNvSpPr>
            <a:spLocks noGrp="1"/>
          </p:cNvSpPr>
          <p:nvPr>
            <p:ph type="title"/>
          </p:nvPr>
        </p:nvSpPr>
        <p:spPr/>
        <p:txBody>
          <a:bodyPr wrap="square" anchor="ctr"/>
          <a:p>
            <a:pPr eaLnBrk="1" hangingPunct="1"/>
            <a:r>
              <a:rPr lang="en-US" altLang="x-none" dirty="0"/>
              <a:t>(3) </a:t>
            </a:r>
            <a:r>
              <a:rPr lang="zh-CN" altLang="en-US" dirty="0"/>
              <a:t>布尔表达式</a:t>
            </a:r>
            <a:endParaRPr lang="zh-CN" altLang="en-US" dirty="0"/>
          </a:p>
        </p:txBody>
      </p:sp>
      <p:sp>
        <p:nvSpPr>
          <p:cNvPr id="56324" name="Rectangle 3"/>
          <p:cNvSpPr>
            <a:spLocks noGrp="1"/>
          </p:cNvSpPr>
          <p:nvPr>
            <p:ph type="body"/>
          </p:nvPr>
        </p:nvSpPr>
        <p:spPr>
          <a:xfrm>
            <a:off x="685800" y="914400"/>
            <a:ext cx="7772400" cy="1828800"/>
          </a:xfrm>
        </p:spPr>
        <p:txBody>
          <a:bodyPr wrap="square" anchor="t"/>
          <a:p>
            <a:pPr eaLnBrk="1" hangingPunct="1"/>
            <a:r>
              <a:rPr lang="zh-CN" altLang="en-US" sz="2800" dirty="0"/>
              <a:t>在</a:t>
            </a:r>
            <a:r>
              <a:rPr lang="en-US" altLang="x-none" sz="2800" dirty="0"/>
              <a:t>WHERE</a:t>
            </a:r>
            <a:r>
              <a:rPr lang="zh-CN" altLang="en-US" sz="2800" dirty="0"/>
              <a:t>子句中，可以使用</a:t>
            </a:r>
            <a:r>
              <a:rPr lang="en-US" altLang="x-none" sz="2800" dirty="0"/>
              <a:t>NOT</a:t>
            </a:r>
            <a:r>
              <a:rPr lang="zh-CN" altLang="en-US" sz="2800" dirty="0"/>
              <a:t>、</a:t>
            </a:r>
            <a:r>
              <a:rPr lang="en-US" altLang="x-none" sz="2800" dirty="0"/>
              <a:t>AND</a:t>
            </a:r>
            <a:r>
              <a:rPr lang="zh-CN" altLang="en-US" sz="2800" dirty="0"/>
              <a:t>与</a:t>
            </a:r>
            <a:r>
              <a:rPr lang="en-US" altLang="x-none" sz="2800" dirty="0"/>
              <a:t>OR</a:t>
            </a:r>
            <a:r>
              <a:rPr lang="zh-CN" altLang="en-US" sz="2800" dirty="0"/>
              <a:t>这三个逻辑运算符构造出复杂的查询条件，称之为布尔表达式</a:t>
            </a:r>
            <a:endParaRPr lang="zh-CN" altLang="en-US" sz="2800" dirty="0"/>
          </a:p>
        </p:txBody>
      </p:sp>
      <p:sp>
        <p:nvSpPr>
          <p:cNvPr id="54278" name="Rectangle 6"/>
          <p:cNvSpPr/>
          <p:nvPr/>
        </p:nvSpPr>
        <p:spPr>
          <a:xfrm>
            <a:off x="685800" y="4343400"/>
            <a:ext cx="7772400" cy="1905000"/>
          </a:xfrm>
          <a:prstGeom prst="rect">
            <a:avLst/>
          </a:prstGeom>
          <a:noFill/>
          <a:ln w="9525">
            <a:noFill/>
          </a:ln>
        </p:spPr>
        <p:txBody>
          <a:bodyPr anchor="t"/>
          <a:p>
            <a:pPr marL="1143000" lvl="2" indent="-228600" algn="l" eaLnBrk="0" hangingPunct="0">
              <a:lnSpc>
                <a:spcPct val="110000"/>
              </a:lnSpc>
            </a:pPr>
            <a:r>
              <a:rPr lang="en-US" altLang="x-none" sz="2800" dirty="0">
                <a:solidFill>
                  <a:srgbClr val="FF0000"/>
                </a:solidFill>
                <a:latin typeface="Arial" panose="020B0604020202020204" pitchFamily="34" charset="0"/>
                <a:ea typeface="宋体" panose="02010600030101010101" pitchFamily="2" charset="-122"/>
              </a:rPr>
              <a:t>SELECT  sn</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0" hangingPunct="0">
              <a:lnSpc>
                <a:spcPct val="110000"/>
              </a:lnSpc>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0" hangingPunct="0">
              <a:lnSpc>
                <a:spcPct val="110000"/>
              </a:lnSpc>
            </a:pPr>
            <a:r>
              <a:rPr lang="en-US" altLang="x-none" sz="2800" dirty="0">
                <a:solidFill>
                  <a:srgbClr val="FF0000"/>
                </a:solidFill>
                <a:latin typeface="Arial" panose="020B0604020202020204" pitchFamily="34" charset="0"/>
                <a:ea typeface="宋体" panose="02010600030101010101" pitchFamily="2" charset="-122"/>
              </a:rPr>
              <a:t>WHERE  sd = ‘CS’  AND  sa &lt;= 20;</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54279" name="Text Box 7"/>
          <p:cNvSpPr txBox="1"/>
          <p:nvPr/>
        </p:nvSpPr>
        <p:spPr>
          <a:xfrm>
            <a:off x="685800" y="2909888"/>
            <a:ext cx="8077200" cy="1117600"/>
          </a:xfrm>
          <a:prstGeom prst="rect">
            <a:avLst/>
          </a:prstGeom>
          <a:noFill/>
          <a:ln w="9525">
            <a:noFill/>
          </a:ln>
        </p:spPr>
        <p:txBody>
          <a:bodyPr anchor="t">
            <a:spAutoFit/>
          </a:bodyPr>
          <a:p>
            <a:pPr marL="1151255" indent="-1151255">
              <a:lnSpc>
                <a:spcPct val="120000"/>
              </a:lnSpc>
              <a:spcBef>
                <a:spcPct val="50000"/>
              </a:spcBef>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3.35 </a:t>
            </a:r>
            <a:r>
              <a:rPr lang="zh-CN" altLang="en-US" sz="2800" dirty="0">
                <a:solidFill>
                  <a:schemeClr val="tx2"/>
                </a:solidFill>
                <a:latin typeface="Arial" panose="020B0604020202020204" pitchFamily="34" charset="0"/>
                <a:ea typeface="宋体" panose="02010600030101010101" pitchFamily="2" charset="-122"/>
              </a:rPr>
              <a:t>查询计算机系（</a:t>
            </a:r>
            <a:r>
              <a:rPr lang="en-US" altLang="x-none" sz="2800" dirty="0">
                <a:solidFill>
                  <a:schemeClr val="tx2"/>
                </a:solidFill>
                <a:latin typeface="Arial" panose="020B0604020202020204" pitchFamily="34" charset="0"/>
                <a:ea typeface="宋体" panose="02010600030101010101" pitchFamily="2" charset="-122"/>
              </a:rPr>
              <a:t>CS</a:t>
            </a:r>
            <a:r>
              <a:rPr lang="zh-CN" altLang="en-US" sz="2800" dirty="0">
                <a:solidFill>
                  <a:schemeClr val="tx2"/>
                </a:solidFill>
                <a:latin typeface="Arial" panose="020B0604020202020204" pitchFamily="34" charset="0"/>
                <a:ea typeface="宋体" panose="02010600030101010101" pitchFamily="2" charset="-122"/>
              </a:rPr>
              <a:t>）年龄小于或等于</a:t>
            </a:r>
            <a:r>
              <a:rPr lang="en-US" altLang="x-none" sz="2800" dirty="0">
                <a:solidFill>
                  <a:schemeClr val="tx2"/>
                </a:solidFill>
                <a:latin typeface="Arial" panose="020B0604020202020204" pitchFamily="34" charset="0"/>
                <a:ea typeface="宋体" panose="02010600030101010101" pitchFamily="2" charset="-122"/>
              </a:rPr>
              <a:t>20</a:t>
            </a:r>
            <a:r>
              <a:rPr lang="zh-CN" altLang="en-US" sz="2800" dirty="0">
                <a:solidFill>
                  <a:schemeClr val="tx2"/>
                </a:solidFill>
                <a:latin typeface="Arial" panose="020B0604020202020204" pitchFamily="34" charset="0"/>
                <a:ea typeface="宋体" panose="02010600030101010101" pitchFamily="2" charset="-122"/>
              </a:rPr>
              <a:t>岁的学生的姓名</a:t>
            </a:r>
            <a:endParaRPr lang="zh-CN" altLang="en-US" sz="2800"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4278">
                                            <p:txEl>
                                              <p:charRg st="0" end="11"/>
                                            </p:txEl>
                                          </p:spTgt>
                                        </p:tgtEl>
                                        <p:attrNameLst>
                                          <p:attrName>style.visibility</p:attrName>
                                        </p:attrNameLst>
                                      </p:cBhvr>
                                      <p:to>
                                        <p:strVal val="visible"/>
                                      </p:to>
                                    </p:set>
                                    <p:animEffect transition="in" filter="blinds(horizontal)">
                                      <p:cBhvr>
                                        <p:cTn id="11" dur="500"/>
                                        <p:tgtEl>
                                          <p:spTgt spid="54278">
                                            <p:txEl>
                                              <p:charRg st="0" end="11"/>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4278">
                                            <p:txEl>
                                              <p:charRg st="11" end="19"/>
                                            </p:txEl>
                                          </p:spTgt>
                                        </p:tgtEl>
                                        <p:attrNameLst>
                                          <p:attrName>style.visibility</p:attrName>
                                        </p:attrNameLst>
                                      </p:cBhvr>
                                      <p:to>
                                        <p:strVal val="visible"/>
                                      </p:to>
                                    </p:set>
                                    <p:animEffect transition="in" filter="blinds(horizontal)">
                                      <p:cBhvr>
                                        <p:cTn id="14" dur="500"/>
                                        <p:tgtEl>
                                          <p:spTgt spid="54278">
                                            <p:txEl>
                                              <p:charRg st="11" end="19"/>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4278">
                                            <p:txEl>
                                              <p:charRg st="19" end="52"/>
                                            </p:txEl>
                                          </p:spTgt>
                                        </p:tgtEl>
                                        <p:attrNameLst>
                                          <p:attrName>style.visibility</p:attrName>
                                        </p:attrNameLst>
                                      </p:cBhvr>
                                      <p:to>
                                        <p:strVal val="visible"/>
                                      </p:to>
                                    </p:set>
                                    <p:animEffect transition="in" filter="blinds(horizontal)">
                                      <p:cBhvr>
                                        <p:cTn id="17" dur="500"/>
                                        <p:tgtEl>
                                          <p:spTgt spid="54278">
                                            <p:txEl>
                                              <p:charRg st="19"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uild="p"/>
      <p:bldP spid="542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52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7347" name="Rectangle 2"/>
          <p:cNvSpPr>
            <a:spLocks noGrp="1"/>
          </p:cNvSpPr>
          <p:nvPr>
            <p:ph type="title"/>
          </p:nvPr>
        </p:nvSpPr>
        <p:spPr/>
        <p:txBody>
          <a:bodyPr wrap="square" anchor="ctr"/>
          <a:p>
            <a:pPr eaLnBrk="1" hangingPunct="1"/>
            <a:r>
              <a:rPr lang="en-US" altLang="x-none" dirty="0"/>
              <a:t>(3) </a:t>
            </a:r>
            <a:r>
              <a:rPr lang="zh-CN" altLang="en-US" dirty="0"/>
              <a:t>布尔表达式</a:t>
            </a:r>
            <a:endParaRPr lang="zh-CN" altLang="en-US" dirty="0"/>
          </a:p>
        </p:txBody>
      </p:sp>
      <p:sp>
        <p:nvSpPr>
          <p:cNvPr id="55301" name="Rectangle 4"/>
          <p:cNvSpPr>
            <a:spLocks noGrp="1"/>
          </p:cNvSpPr>
          <p:nvPr>
            <p:ph type="body"/>
          </p:nvPr>
        </p:nvSpPr>
        <p:spPr>
          <a:xfrm>
            <a:off x="685800" y="3810000"/>
            <a:ext cx="7772400" cy="2286000"/>
          </a:xfrm>
        </p:spPr>
        <p:txBody>
          <a:bodyPr wrap="square" anchor="t"/>
          <a:p>
            <a:pPr lvl="1" eaLnBrk="1" hangingPunct="1">
              <a:buNone/>
            </a:pPr>
            <a:r>
              <a:rPr lang="en-US" altLang="x-none" sz="2800" dirty="0">
                <a:solidFill>
                  <a:srgbClr val="FF0000"/>
                </a:solidFill>
              </a:rPr>
              <a:t>SELECT  sn</a:t>
            </a:r>
            <a:endParaRPr lang="en-US" altLang="x-none" sz="2800" dirty="0">
              <a:solidFill>
                <a:srgbClr val="FF0000"/>
              </a:solidFill>
            </a:endParaRPr>
          </a:p>
          <a:p>
            <a:pPr lvl="1" eaLnBrk="1" hangingPunct="1">
              <a:buNone/>
            </a:pPr>
            <a:r>
              <a:rPr lang="en-US" altLang="x-none" sz="2800" dirty="0">
                <a:solidFill>
                  <a:srgbClr val="FF0000"/>
                </a:solidFill>
              </a:rPr>
              <a:t>FROM      S</a:t>
            </a:r>
            <a:endParaRPr lang="en-US" altLang="x-none" sz="2800" dirty="0">
              <a:solidFill>
                <a:srgbClr val="FF0000"/>
              </a:solidFill>
            </a:endParaRPr>
          </a:p>
          <a:p>
            <a:pPr lvl="1" eaLnBrk="1" hangingPunct="1">
              <a:buNone/>
            </a:pPr>
            <a:r>
              <a:rPr lang="en-US" altLang="x-none" sz="2800" dirty="0">
                <a:solidFill>
                  <a:srgbClr val="FF0000"/>
                </a:solidFill>
              </a:rPr>
              <a:t>WHERE   </a:t>
            </a:r>
            <a:r>
              <a:rPr lang="en-US" altLang="x-none" sz="2800" dirty="0">
                <a:solidFill>
                  <a:schemeClr val="accent2"/>
                </a:solidFill>
              </a:rPr>
              <a:t>NOT</a:t>
            </a:r>
            <a:r>
              <a:rPr lang="en-US" altLang="x-none" sz="2800" dirty="0">
                <a:solidFill>
                  <a:srgbClr val="FF0000"/>
                </a:solidFill>
              </a:rPr>
              <a:t> sd = ‘CS’ </a:t>
            </a:r>
            <a:r>
              <a:rPr lang="en-US" altLang="x-none" sz="2800" dirty="0">
                <a:solidFill>
                  <a:schemeClr val="accent2"/>
                </a:solidFill>
              </a:rPr>
              <a:t>OR </a:t>
            </a:r>
            <a:r>
              <a:rPr lang="en-US" altLang="x-none" sz="2800" dirty="0">
                <a:solidFill>
                  <a:srgbClr val="FF0000"/>
                </a:solidFill>
              </a:rPr>
              <a:t> </a:t>
            </a:r>
            <a:r>
              <a:rPr lang="en-US" altLang="x-none" sz="2800" dirty="0">
                <a:solidFill>
                  <a:schemeClr val="accent2"/>
                </a:solidFill>
              </a:rPr>
              <a:t>NOT</a:t>
            </a:r>
            <a:r>
              <a:rPr lang="en-US" altLang="x-none" sz="2800" dirty="0">
                <a:solidFill>
                  <a:srgbClr val="FF0000"/>
                </a:solidFill>
              </a:rPr>
              <a:t> sa = 18;</a:t>
            </a:r>
            <a:endParaRPr lang="en-US" altLang="x-none" sz="2800" dirty="0">
              <a:solidFill>
                <a:srgbClr val="FF0000"/>
              </a:solidFill>
            </a:endParaRPr>
          </a:p>
        </p:txBody>
      </p:sp>
      <p:sp>
        <p:nvSpPr>
          <p:cNvPr id="57349" name="Text Box 5"/>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7350" name="Text Box 6"/>
          <p:cNvSpPr txBox="1"/>
          <p:nvPr/>
        </p:nvSpPr>
        <p:spPr>
          <a:xfrm>
            <a:off x="307975" y="2605088"/>
            <a:ext cx="8656638" cy="603250"/>
          </a:xfrm>
          <a:prstGeom prst="rect">
            <a:avLst/>
          </a:prstGeom>
          <a:noFill/>
          <a:ln w="9525">
            <a:noFill/>
          </a:ln>
        </p:spPr>
        <p:txBody>
          <a:bodyPr wrap="square"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3.36  </a:t>
            </a:r>
            <a:r>
              <a:rPr lang="zh-CN" altLang="en-US" sz="2800" dirty="0">
                <a:solidFill>
                  <a:schemeClr val="accent2"/>
                </a:solidFill>
                <a:latin typeface="Arial" panose="020B0604020202020204" pitchFamily="34" charset="0"/>
                <a:ea typeface="宋体" panose="02010600030101010101" pitchFamily="2" charset="-122"/>
              </a:rPr>
              <a:t>查询非计算机系或年龄不为</a:t>
            </a:r>
            <a:r>
              <a:rPr lang="en-US" altLang="x-none" sz="2800" dirty="0">
                <a:solidFill>
                  <a:schemeClr val="accent2"/>
                </a:solidFill>
                <a:latin typeface="Arial" panose="020B0604020202020204" pitchFamily="34" charset="0"/>
                <a:ea typeface="宋体" panose="02010600030101010101" pitchFamily="2" charset="-122"/>
              </a:rPr>
              <a:t>18</a:t>
            </a:r>
            <a:r>
              <a:rPr lang="zh-CN" altLang="en-US" sz="2800" dirty="0">
                <a:solidFill>
                  <a:schemeClr val="accent2"/>
                </a:solidFill>
                <a:latin typeface="Arial" panose="020B0604020202020204" pitchFamily="34" charset="0"/>
                <a:ea typeface="宋体" panose="02010600030101010101" pitchFamily="2" charset="-122"/>
              </a:rPr>
              <a:t>岁的学生的姓名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1">
                                            <p:txEl>
                                              <p:charRg st="0" end="11"/>
                                            </p:txEl>
                                          </p:spTgt>
                                        </p:tgtEl>
                                        <p:attrNameLst>
                                          <p:attrName>style.visibility</p:attrName>
                                        </p:attrNameLst>
                                      </p:cBhvr>
                                      <p:to>
                                        <p:strVal val="visible"/>
                                      </p:to>
                                    </p:set>
                                    <p:animEffect transition="in" filter="blinds(horizontal)">
                                      <p:cBhvr>
                                        <p:cTn id="7" dur="500"/>
                                        <p:tgtEl>
                                          <p:spTgt spid="55301">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1">
                                            <p:txEl>
                                              <p:charRg st="11" end="23"/>
                                            </p:txEl>
                                          </p:spTgt>
                                        </p:tgtEl>
                                        <p:attrNameLst>
                                          <p:attrName>style.visibility</p:attrName>
                                        </p:attrNameLst>
                                      </p:cBhvr>
                                      <p:to>
                                        <p:strVal val="visible"/>
                                      </p:to>
                                    </p:set>
                                    <p:animEffect transition="in" filter="blinds(horizontal)">
                                      <p:cBhvr>
                                        <p:cTn id="10" dur="500"/>
                                        <p:tgtEl>
                                          <p:spTgt spid="55301">
                                            <p:txEl>
                                              <p:charRg st="11"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301">
                                            <p:txEl>
                                              <p:charRg st="23" end="62"/>
                                            </p:txEl>
                                          </p:spTgt>
                                        </p:tgtEl>
                                        <p:attrNameLst>
                                          <p:attrName>style.visibility</p:attrName>
                                        </p:attrNameLst>
                                      </p:cBhvr>
                                      <p:to>
                                        <p:strVal val="visible"/>
                                      </p:to>
                                    </p:set>
                                    <p:animEffect transition="in" filter="blinds(horizontal)">
                                      <p:cBhvr>
                                        <p:cTn id="13" dur="500"/>
                                        <p:tgtEl>
                                          <p:spTgt spid="55301">
                                            <p:txEl>
                                              <p:charRg st="23"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63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8371" name="Rectangle 2"/>
          <p:cNvSpPr>
            <a:spLocks noGrp="1"/>
          </p:cNvSpPr>
          <p:nvPr>
            <p:ph type="title"/>
          </p:nvPr>
        </p:nvSpPr>
        <p:spPr/>
        <p:txBody>
          <a:bodyPr wrap="square" anchor="ctr"/>
          <a:p>
            <a:pPr eaLnBrk="1" hangingPunct="1"/>
            <a:r>
              <a:rPr lang="en-US" altLang="x-none" dirty="0"/>
              <a:t>(4) </a:t>
            </a:r>
            <a:r>
              <a:rPr lang="zh-CN" altLang="en-US" dirty="0"/>
              <a:t>简单连接</a:t>
            </a:r>
            <a:endParaRPr lang="zh-CN" altLang="en-US" dirty="0"/>
          </a:p>
        </p:txBody>
      </p:sp>
      <p:sp>
        <p:nvSpPr>
          <p:cNvPr id="58372" name="Rectangle 3"/>
          <p:cNvSpPr>
            <a:spLocks noGrp="1"/>
          </p:cNvSpPr>
          <p:nvPr>
            <p:ph type="body"/>
          </p:nvPr>
        </p:nvSpPr>
        <p:spPr>
          <a:xfrm>
            <a:off x="685800" y="914400"/>
            <a:ext cx="7772400" cy="1219200"/>
          </a:xfrm>
        </p:spPr>
        <p:txBody>
          <a:bodyPr wrap="square" anchor="t"/>
          <a:p>
            <a:pPr eaLnBrk="1" hangingPunct="1"/>
            <a:r>
              <a:rPr lang="zh-CN" altLang="en-US" sz="2800" dirty="0"/>
              <a:t>在</a:t>
            </a:r>
            <a:r>
              <a:rPr lang="en-US" altLang="x-none" sz="2800" dirty="0"/>
              <a:t>WHERE</a:t>
            </a:r>
            <a:r>
              <a:rPr lang="zh-CN" altLang="en-US" sz="2800" dirty="0"/>
              <a:t>子句中，通过两个属性之间的相等比较实现表与表之间的连接</a:t>
            </a:r>
            <a:endParaRPr lang="zh-CN" altLang="en-US" sz="2800" dirty="0"/>
          </a:p>
        </p:txBody>
      </p:sp>
      <p:sp>
        <p:nvSpPr>
          <p:cNvPr id="56326" name="Rectangle 4"/>
          <p:cNvSpPr/>
          <p:nvPr/>
        </p:nvSpPr>
        <p:spPr>
          <a:xfrm>
            <a:off x="685800" y="4038600"/>
            <a:ext cx="8458200" cy="1905000"/>
          </a:xfrm>
          <a:prstGeom prst="rect">
            <a:avLst/>
          </a:prstGeom>
          <a:noFill/>
          <a:ln w="9525">
            <a:noFill/>
          </a:ln>
        </p:spPr>
        <p:txBody>
          <a:bodyPr anchor="t"/>
          <a:p>
            <a:pPr marL="742950" lvl="1" indent="-28575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a:t>
            </a:r>
            <a:endParaRPr lang="en-US" altLang="x-none" sz="2800" dirty="0">
              <a:solidFill>
                <a:srgbClr val="FF0000"/>
              </a:solidFill>
              <a:latin typeface="Arial" panose="020B0604020202020204" pitchFamily="34" charset="0"/>
              <a:ea typeface="宋体" panose="02010600030101010101" pitchFamily="2" charset="-122"/>
            </a:endParaRPr>
          </a:p>
          <a:p>
            <a:pPr marL="742950" lvl="1" indent="-28575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 SC</a:t>
            </a:r>
            <a:endParaRPr lang="en-US" altLang="x-none" sz="2800" dirty="0">
              <a:solidFill>
                <a:srgbClr val="FF0000"/>
              </a:solidFill>
              <a:latin typeface="Arial" panose="020B0604020202020204" pitchFamily="34" charset="0"/>
              <a:ea typeface="宋体" panose="02010600030101010101" pitchFamily="2" charset="-122"/>
            </a:endParaRPr>
          </a:p>
          <a:p>
            <a:pPr marL="742950" lvl="1" indent="-28575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SC</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sno =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sno </a:t>
            </a:r>
            <a:r>
              <a:rPr lang="en-US" altLang="x-none" sz="2800" dirty="0">
                <a:solidFill>
                  <a:schemeClr val="tx2"/>
                </a:solidFill>
                <a:latin typeface="Arial" panose="020B0604020202020204" pitchFamily="34" charset="0"/>
                <a:ea typeface="宋体" panose="02010600030101010101" pitchFamily="2" charset="-122"/>
              </a:rPr>
              <a:t>AND</a:t>
            </a:r>
            <a:r>
              <a:rPr lang="en-US" altLang="x-none" sz="2800" dirty="0">
                <a:solidFill>
                  <a:srgbClr val="FF0000"/>
                </a:solidFill>
                <a:latin typeface="Arial" panose="020B0604020202020204" pitchFamily="34" charset="0"/>
                <a:ea typeface="宋体" panose="02010600030101010101" pitchFamily="2" charset="-122"/>
              </a:rPr>
              <a:t> SC</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cno = ‘C1’;</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56327" name="Text Box 5"/>
          <p:cNvSpPr txBox="1"/>
          <p:nvPr/>
        </p:nvSpPr>
        <p:spPr>
          <a:xfrm>
            <a:off x="685800" y="2909888"/>
            <a:ext cx="8077200" cy="604837"/>
          </a:xfrm>
          <a:prstGeom prst="rect">
            <a:avLst/>
          </a:prstGeom>
          <a:noFill/>
          <a:ln w="9525">
            <a:noFill/>
          </a:ln>
        </p:spPr>
        <p:txBody>
          <a:bodyPr anchor="t">
            <a:spAutoFit/>
          </a:bodyPr>
          <a:p>
            <a:pPr marL="1151255" indent="-1151255">
              <a:lnSpc>
                <a:spcPct val="120000"/>
              </a:lnSpc>
              <a:spcBef>
                <a:spcPct val="50000"/>
              </a:spcBef>
            </a:pPr>
            <a:r>
              <a:rPr lang="zh-CN" altLang="en-US" sz="2800" dirty="0">
                <a:solidFill>
                  <a:schemeClr val="tx2"/>
                </a:solidFill>
                <a:latin typeface="Arial" panose="020B0604020202020204" pitchFamily="34" charset="0"/>
                <a:ea typeface="宋体" panose="02010600030101010101" pitchFamily="2" charset="-122"/>
              </a:rPr>
              <a:t>例</a:t>
            </a:r>
            <a:r>
              <a:rPr lang="en-US" altLang="x-none" sz="2800" dirty="0">
                <a:solidFill>
                  <a:schemeClr val="tx2"/>
                </a:solidFill>
                <a:latin typeface="Arial" panose="020B0604020202020204" pitchFamily="34" charset="0"/>
                <a:ea typeface="宋体" panose="02010600030101010101" pitchFamily="2" charset="-122"/>
              </a:rPr>
              <a:t>3.37  </a:t>
            </a:r>
            <a:r>
              <a:rPr lang="zh-CN" altLang="en-US" sz="2800" dirty="0">
                <a:solidFill>
                  <a:schemeClr val="tx2"/>
                </a:solidFill>
                <a:latin typeface="Arial" panose="020B0604020202020204" pitchFamily="34" charset="0"/>
                <a:ea typeface="宋体" panose="02010600030101010101" pitchFamily="2" charset="-122"/>
              </a:rPr>
              <a:t>查询修读课程号为</a:t>
            </a:r>
            <a:r>
              <a:rPr lang="en-US" altLang="x-none" sz="2800" dirty="0">
                <a:solidFill>
                  <a:schemeClr val="tx2"/>
                </a:solidFill>
                <a:latin typeface="Arial" panose="020B0604020202020204" pitchFamily="34" charset="0"/>
                <a:ea typeface="宋体" panose="02010600030101010101" pitchFamily="2" charset="-122"/>
              </a:rPr>
              <a:t>C1</a:t>
            </a:r>
            <a:r>
              <a:rPr lang="zh-CN" altLang="en-US" sz="2800" dirty="0">
                <a:solidFill>
                  <a:schemeClr val="tx2"/>
                </a:solidFill>
                <a:latin typeface="Arial" panose="020B0604020202020204" pitchFamily="34" charset="0"/>
                <a:ea typeface="宋体" panose="02010600030101010101" pitchFamily="2" charset="-122"/>
              </a:rPr>
              <a:t>的所有学生的姓名</a:t>
            </a:r>
            <a:endParaRPr lang="zh-CN" altLang="en-US" sz="2800"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6326">
                                            <p:txEl>
                                              <p:charRg st="0" end="13"/>
                                            </p:txEl>
                                          </p:spTgt>
                                        </p:tgtEl>
                                        <p:attrNameLst>
                                          <p:attrName>style.visibility</p:attrName>
                                        </p:attrNameLst>
                                      </p:cBhvr>
                                      <p:to>
                                        <p:strVal val="visible"/>
                                      </p:to>
                                    </p:set>
                                    <p:animEffect transition="in" filter="blinds(horizontal)">
                                      <p:cBhvr>
                                        <p:cTn id="11" dur="500"/>
                                        <p:tgtEl>
                                          <p:spTgt spid="56326">
                                            <p:txEl>
                                              <p:charRg st="0" end="13"/>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6326">
                                            <p:txEl>
                                              <p:charRg st="13" end="29"/>
                                            </p:txEl>
                                          </p:spTgt>
                                        </p:tgtEl>
                                        <p:attrNameLst>
                                          <p:attrName>style.visibility</p:attrName>
                                        </p:attrNameLst>
                                      </p:cBhvr>
                                      <p:to>
                                        <p:strVal val="visible"/>
                                      </p:to>
                                    </p:set>
                                    <p:animEffect transition="in" filter="blinds(horizontal)">
                                      <p:cBhvr>
                                        <p:cTn id="14" dur="500"/>
                                        <p:tgtEl>
                                          <p:spTgt spid="56326">
                                            <p:txEl>
                                              <p:charRg st="13" end="29"/>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6326">
                                            <p:txEl>
                                              <p:charRg st="29" end="71"/>
                                            </p:txEl>
                                          </p:spTgt>
                                        </p:tgtEl>
                                        <p:attrNameLst>
                                          <p:attrName>style.visibility</p:attrName>
                                        </p:attrNameLst>
                                      </p:cBhvr>
                                      <p:to>
                                        <p:strVal val="visible"/>
                                      </p:to>
                                    </p:set>
                                    <p:animEffect transition="in" filter="blinds(horizontal)">
                                      <p:cBhvr>
                                        <p:cTn id="17" dur="500"/>
                                        <p:tgtEl>
                                          <p:spTgt spid="56326">
                                            <p:txEl>
                                              <p:charRg st="29"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build="p"/>
      <p:bldP spid="5632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734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59395" name="Rectangle 2"/>
          <p:cNvSpPr>
            <a:spLocks noGrp="1"/>
          </p:cNvSpPr>
          <p:nvPr>
            <p:ph type="title"/>
          </p:nvPr>
        </p:nvSpPr>
        <p:spPr/>
        <p:txBody>
          <a:bodyPr wrap="square" anchor="ctr"/>
          <a:p>
            <a:pPr eaLnBrk="1" hangingPunct="1"/>
            <a:r>
              <a:rPr lang="en-US" altLang="x-none" dirty="0"/>
              <a:t>(4) </a:t>
            </a:r>
            <a:r>
              <a:rPr lang="zh-CN" altLang="en-US" dirty="0"/>
              <a:t>简单连接</a:t>
            </a:r>
            <a:endParaRPr lang="zh-CN" altLang="en-US" dirty="0"/>
          </a:p>
        </p:txBody>
      </p:sp>
      <p:sp>
        <p:nvSpPr>
          <p:cNvPr id="57349" name="Rectangle 3"/>
          <p:cNvSpPr>
            <a:spLocks noGrp="1"/>
          </p:cNvSpPr>
          <p:nvPr>
            <p:ph type="body"/>
          </p:nvPr>
        </p:nvSpPr>
        <p:spPr>
          <a:xfrm>
            <a:off x="685800" y="3810000"/>
            <a:ext cx="7772400" cy="2667000"/>
          </a:xfrm>
        </p:spPr>
        <p:txBody>
          <a:bodyPr wrap="square" anchor="t"/>
          <a:p>
            <a:pPr marL="1981200" lvl="1" indent="-1524000" eaLnBrk="1" hangingPunct="1">
              <a:lnSpc>
                <a:spcPct val="120000"/>
              </a:lnSpc>
              <a:buNone/>
            </a:pPr>
            <a:r>
              <a:rPr lang="en-US" altLang="x-none" sz="2800" dirty="0">
                <a:solidFill>
                  <a:srgbClr val="FF0000"/>
                </a:solidFill>
              </a:rPr>
              <a:t>SELECT  S</a:t>
            </a:r>
            <a:r>
              <a:rPr lang="en-US" altLang="x-none" sz="2800" b="0" dirty="0">
                <a:solidFill>
                  <a:srgbClr val="FF0000"/>
                </a:solidFill>
              </a:rPr>
              <a:t>.</a:t>
            </a:r>
            <a:r>
              <a:rPr lang="en-US" altLang="x-none" sz="2800" dirty="0">
                <a:solidFill>
                  <a:srgbClr val="FF0000"/>
                </a:solidFill>
              </a:rPr>
              <a:t>sn</a:t>
            </a:r>
            <a:endParaRPr lang="en-US" altLang="x-none" sz="2800" dirty="0">
              <a:solidFill>
                <a:srgbClr val="FF0000"/>
              </a:solidFill>
            </a:endParaRPr>
          </a:p>
          <a:p>
            <a:pPr marL="1981200" lvl="1" indent="-1524000" eaLnBrk="1" hangingPunct="1">
              <a:lnSpc>
                <a:spcPct val="120000"/>
              </a:lnSpc>
              <a:buNone/>
            </a:pPr>
            <a:r>
              <a:rPr lang="en-US" altLang="x-none" sz="2800" dirty="0">
                <a:solidFill>
                  <a:srgbClr val="FF0000"/>
                </a:solidFill>
              </a:rPr>
              <a:t>FROM     S, SC, C</a:t>
            </a:r>
            <a:endParaRPr lang="en-US" altLang="x-none" sz="2800" dirty="0">
              <a:solidFill>
                <a:srgbClr val="FF0000"/>
              </a:solidFill>
            </a:endParaRPr>
          </a:p>
          <a:p>
            <a:pPr marL="1981200" lvl="1" indent="-1524000" eaLnBrk="1" hangingPunct="1">
              <a:lnSpc>
                <a:spcPct val="120000"/>
              </a:lnSpc>
              <a:buNone/>
            </a:pPr>
            <a:r>
              <a:rPr lang="en-US" altLang="x-none" sz="2800" dirty="0">
                <a:solidFill>
                  <a:srgbClr val="FF0000"/>
                </a:solidFill>
              </a:rPr>
              <a:t>WHERE  S</a:t>
            </a:r>
            <a:r>
              <a:rPr lang="en-US" altLang="x-none" sz="2800" b="0" dirty="0">
                <a:solidFill>
                  <a:srgbClr val="FF0000"/>
                </a:solidFill>
              </a:rPr>
              <a:t>.</a:t>
            </a:r>
            <a:r>
              <a:rPr lang="en-US" altLang="x-none" sz="2800" dirty="0">
                <a:solidFill>
                  <a:srgbClr val="FF0000"/>
                </a:solidFill>
              </a:rPr>
              <a:t>sno = SC</a:t>
            </a:r>
            <a:r>
              <a:rPr lang="en-US" altLang="x-none" sz="2800" b="0" dirty="0">
                <a:solidFill>
                  <a:srgbClr val="FF0000"/>
                </a:solidFill>
              </a:rPr>
              <a:t>.</a:t>
            </a:r>
            <a:r>
              <a:rPr lang="en-US" altLang="x-none" sz="2800" dirty="0">
                <a:solidFill>
                  <a:srgbClr val="FF0000"/>
                </a:solidFill>
              </a:rPr>
              <a:t>sno </a:t>
            </a:r>
            <a:r>
              <a:rPr lang="en-US" altLang="x-none" sz="2800" dirty="0">
                <a:solidFill>
                  <a:schemeClr val="tx2"/>
                </a:solidFill>
              </a:rPr>
              <a:t>AND</a:t>
            </a:r>
            <a:r>
              <a:rPr lang="en-US" altLang="x-none" sz="2800" dirty="0">
                <a:solidFill>
                  <a:srgbClr val="FF0000"/>
                </a:solidFill>
              </a:rPr>
              <a:t> SC</a:t>
            </a:r>
            <a:r>
              <a:rPr lang="en-US" altLang="x-none" sz="2800" b="0" dirty="0">
                <a:solidFill>
                  <a:srgbClr val="FF0000"/>
                </a:solidFill>
              </a:rPr>
              <a:t>.</a:t>
            </a:r>
            <a:r>
              <a:rPr lang="en-US" altLang="x-none" sz="2800" dirty="0">
                <a:solidFill>
                  <a:srgbClr val="FF0000"/>
                </a:solidFill>
              </a:rPr>
              <a:t>cno = C</a:t>
            </a:r>
            <a:r>
              <a:rPr lang="en-US" altLang="x-none" sz="2800" b="0" dirty="0">
                <a:solidFill>
                  <a:srgbClr val="FF0000"/>
                </a:solidFill>
              </a:rPr>
              <a:t>.</a:t>
            </a:r>
            <a:r>
              <a:rPr lang="en-US" altLang="x-none" sz="2800" dirty="0">
                <a:solidFill>
                  <a:srgbClr val="FF0000"/>
                </a:solidFill>
              </a:rPr>
              <a:t>cno </a:t>
            </a:r>
            <a:r>
              <a:rPr lang="en-US" altLang="x-none" sz="2800" dirty="0">
                <a:solidFill>
                  <a:schemeClr val="tx2"/>
                </a:solidFill>
              </a:rPr>
              <a:t>AND</a:t>
            </a:r>
            <a:r>
              <a:rPr lang="en-US" altLang="x-none" sz="2800" dirty="0">
                <a:solidFill>
                  <a:srgbClr val="FF0000"/>
                </a:solidFill>
              </a:rPr>
              <a:t> C</a:t>
            </a:r>
            <a:r>
              <a:rPr lang="en-US" altLang="x-none" sz="2800" b="0" dirty="0">
                <a:solidFill>
                  <a:srgbClr val="FF0000"/>
                </a:solidFill>
              </a:rPr>
              <a:t>.</a:t>
            </a:r>
            <a:r>
              <a:rPr lang="en-US" altLang="x-none" sz="2800" dirty="0">
                <a:solidFill>
                  <a:srgbClr val="FF0000"/>
                </a:solidFill>
              </a:rPr>
              <a:t>cn = ‘DATABASE’;</a:t>
            </a:r>
            <a:endParaRPr lang="en-US" altLang="x-none" sz="2800" dirty="0">
              <a:solidFill>
                <a:srgbClr val="FF0000"/>
              </a:solidFill>
            </a:endParaRPr>
          </a:p>
        </p:txBody>
      </p:sp>
      <p:sp>
        <p:nvSpPr>
          <p:cNvPr id="59397"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59398" name="Text Box 5"/>
          <p:cNvSpPr txBox="1"/>
          <p:nvPr/>
        </p:nvSpPr>
        <p:spPr>
          <a:xfrm>
            <a:off x="533400" y="2605088"/>
            <a:ext cx="8229600" cy="1117600"/>
          </a:xfrm>
          <a:prstGeom prst="rect">
            <a:avLst/>
          </a:prstGeom>
          <a:noFill/>
          <a:ln w="9525">
            <a:noFill/>
          </a:ln>
        </p:spPr>
        <p:txBody>
          <a:bodyPr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3.38  </a:t>
            </a:r>
            <a:r>
              <a:rPr lang="zh-CN" altLang="en-US" sz="2800" dirty="0">
                <a:solidFill>
                  <a:schemeClr val="accent2"/>
                </a:solidFill>
                <a:latin typeface="Arial" panose="020B0604020202020204" pitchFamily="34" charset="0"/>
                <a:ea typeface="宋体" panose="02010600030101010101" pitchFamily="2" charset="-122"/>
              </a:rPr>
              <a:t>查询修读课程名为</a:t>
            </a:r>
            <a:r>
              <a:rPr lang="en-US" altLang="x-none" sz="2800" dirty="0">
                <a:solidFill>
                  <a:schemeClr val="accent2"/>
                </a:solidFill>
                <a:latin typeface="Arial" panose="020B0604020202020204" pitchFamily="34" charset="0"/>
                <a:ea typeface="宋体" panose="02010600030101010101" pitchFamily="2" charset="-122"/>
              </a:rPr>
              <a:t>DATABASE</a:t>
            </a:r>
            <a:r>
              <a:rPr lang="zh-CN" altLang="en-US" sz="2800" dirty="0">
                <a:solidFill>
                  <a:schemeClr val="accent2"/>
                </a:solidFill>
                <a:latin typeface="Arial" panose="020B0604020202020204" pitchFamily="34" charset="0"/>
                <a:ea typeface="宋体" panose="02010600030101010101" pitchFamily="2" charset="-122"/>
              </a:rPr>
              <a:t>的所有学生的姓名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9">
                                            <p:txEl>
                                              <p:charRg st="0" end="13"/>
                                            </p:txEl>
                                          </p:spTgt>
                                        </p:tgtEl>
                                        <p:attrNameLst>
                                          <p:attrName>style.visibility</p:attrName>
                                        </p:attrNameLst>
                                      </p:cBhvr>
                                      <p:to>
                                        <p:strVal val="visible"/>
                                      </p:to>
                                    </p:set>
                                    <p:animEffect transition="in" filter="blinds(horizontal)">
                                      <p:cBhvr>
                                        <p:cTn id="7" dur="500"/>
                                        <p:tgtEl>
                                          <p:spTgt spid="57349">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9">
                                            <p:txEl>
                                              <p:charRg st="13" end="31"/>
                                            </p:txEl>
                                          </p:spTgt>
                                        </p:tgtEl>
                                        <p:attrNameLst>
                                          <p:attrName>style.visibility</p:attrName>
                                        </p:attrNameLst>
                                      </p:cBhvr>
                                      <p:to>
                                        <p:strVal val="visible"/>
                                      </p:to>
                                    </p:set>
                                    <p:animEffect transition="in" filter="blinds(horizontal)">
                                      <p:cBhvr>
                                        <p:cTn id="10" dur="500"/>
                                        <p:tgtEl>
                                          <p:spTgt spid="57349">
                                            <p:txEl>
                                              <p:charRg st="13" end="3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349">
                                            <p:txEl>
                                              <p:charRg st="31" end="95"/>
                                            </p:txEl>
                                          </p:spTgt>
                                        </p:tgtEl>
                                        <p:attrNameLst>
                                          <p:attrName>style.visibility</p:attrName>
                                        </p:attrNameLst>
                                      </p:cBhvr>
                                      <p:to>
                                        <p:strVal val="visible"/>
                                      </p:to>
                                    </p:set>
                                    <p:animEffect transition="in" filter="blinds(horizontal)">
                                      <p:cBhvr>
                                        <p:cTn id="13" dur="500"/>
                                        <p:tgtEl>
                                          <p:spTgt spid="57349">
                                            <p:txEl>
                                              <p:charRg st="31"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837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0419" name="Rectangle 2"/>
          <p:cNvSpPr>
            <a:spLocks noGrp="1"/>
          </p:cNvSpPr>
          <p:nvPr>
            <p:ph type="title"/>
          </p:nvPr>
        </p:nvSpPr>
        <p:spPr/>
        <p:txBody>
          <a:bodyPr wrap="square" anchor="ctr"/>
          <a:p>
            <a:pPr eaLnBrk="1" hangingPunct="1"/>
            <a:r>
              <a:rPr lang="en-US" altLang="x-none" dirty="0"/>
              <a:t>(5) </a:t>
            </a:r>
            <a:r>
              <a:rPr lang="zh-CN" altLang="en-US" dirty="0"/>
              <a:t>自连接</a:t>
            </a:r>
            <a:endParaRPr lang="zh-CN" altLang="en-US" dirty="0"/>
          </a:p>
        </p:txBody>
      </p:sp>
      <p:sp>
        <p:nvSpPr>
          <p:cNvPr id="60420" name="Rectangle 3"/>
          <p:cNvSpPr>
            <a:spLocks noGrp="1"/>
          </p:cNvSpPr>
          <p:nvPr>
            <p:ph type="body"/>
          </p:nvPr>
        </p:nvSpPr>
        <p:spPr/>
        <p:txBody>
          <a:bodyPr wrap="square" anchor="t"/>
          <a:p>
            <a:pPr eaLnBrk="1" hangingPunct="1">
              <a:lnSpc>
                <a:spcPct val="130000"/>
              </a:lnSpc>
            </a:pPr>
            <a:r>
              <a:rPr lang="zh-CN" altLang="en-US" sz="2800" dirty="0"/>
              <a:t>在查询中，有时需要对相同的表进行连接。为了区分两张相同的表，必须在</a:t>
            </a:r>
            <a:r>
              <a:rPr lang="en-US" altLang="x-none" sz="2800" dirty="0"/>
              <a:t>FROM</a:t>
            </a:r>
            <a:r>
              <a:rPr lang="zh-CN" altLang="en-US" sz="2800" dirty="0"/>
              <a:t>子句中至少对其中之一进行换名（即定义别名），以区分开这两张表</a:t>
            </a:r>
            <a:endParaRPr lang="zh-CN"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593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1443" name="Rectangle 2"/>
          <p:cNvSpPr>
            <a:spLocks noGrp="1"/>
          </p:cNvSpPr>
          <p:nvPr>
            <p:ph type="title"/>
          </p:nvPr>
        </p:nvSpPr>
        <p:spPr/>
        <p:txBody>
          <a:bodyPr wrap="square" anchor="ctr"/>
          <a:p>
            <a:pPr eaLnBrk="1" hangingPunct="1"/>
            <a:r>
              <a:rPr lang="en-US" altLang="x-none" dirty="0"/>
              <a:t>(5) </a:t>
            </a:r>
            <a:r>
              <a:rPr lang="zh-CN" altLang="en-US" dirty="0"/>
              <a:t>自连接</a:t>
            </a:r>
            <a:endParaRPr lang="zh-CN" altLang="en-US" dirty="0"/>
          </a:p>
        </p:txBody>
      </p:sp>
      <p:sp>
        <p:nvSpPr>
          <p:cNvPr id="59397" name="Rectangle 3"/>
          <p:cNvSpPr>
            <a:spLocks noGrp="1"/>
          </p:cNvSpPr>
          <p:nvPr>
            <p:ph type="body"/>
          </p:nvPr>
        </p:nvSpPr>
        <p:spPr>
          <a:xfrm>
            <a:off x="533400" y="2362200"/>
            <a:ext cx="8229600" cy="4191000"/>
          </a:xfrm>
        </p:spPr>
        <p:txBody>
          <a:bodyPr wrap="square" anchor="t"/>
          <a:p>
            <a:pPr lvl="1" eaLnBrk="1" hangingPunct="1"/>
            <a:r>
              <a:rPr lang="zh-CN" altLang="en-US" sz="2800" dirty="0"/>
              <a:t>首先从选课（</a:t>
            </a:r>
            <a:r>
              <a:rPr lang="en-US" altLang="x-none" sz="2800" dirty="0"/>
              <a:t>SC</a:t>
            </a:r>
            <a:r>
              <a:rPr lang="zh-CN" altLang="en-US" sz="2800" dirty="0"/>
              <a:t>）关系中查到</a:t>
            </a:r>
            <a:r>
              <a:rPr lang="en-US" altLang="x-none" sz="2800" dirty="0"/>
              <a:t>S5</a:t>
            </a:r>
            <a:r>
              <a:rPr lang="zh-CN" altLang="en-US" sz="2800" dirty="0"/>
              <a:t>所修过课程的课程号，然后再用这些课程号到选课（</a:t>
            </a:r>
            <a:r>
              <a:rPr lang="en-US" altLang="x-none" sz="2800" dirty="0"/>
              <a:t>SC</a:t>
            </a:r>
            <a:r>
              <a:rPr lang="zh-CN" altLang="en-US" sz="2800" dirty="0"/>
              <a:t>）关系中查出有哪些学生修过其中的课程</a:t>
            </a:r>
            <a:endParaRPr lang="zh-CN" altLang="en-US" sz="2800" dirty="0"/>
          </a:p>
          <a:p>
            <a:pPr lvl="2" eaLnBrk="1" hangingPunct="1"/>
            <a:r>
              <a:rPr lang="zh-CN" altLang="en-US" sz="2800" dirty="0"/>
              <a:t>因此，这是一个表与表自身进行联接的查询，同一个表名（</a:t>
            </a:r>
            <a:r>
              <a:rPr lang="en-US" altLang="x-none" sz="2800" dirty="0"/>
              <a:t>SC</a:t>
            </a:r>
            <a:r>
              <a:rPr lang="zh-CN" altLang="en-US" sz="2800" dirty="0"/>
              <a:t>）需要在</a:t>
            </a:r>
            <a:r>
              <a:rPr lang="en-US" altLang="x-none" sz="2800" dirty="0"/>
              <a:t>FROM</a:t>
            </a:r>
            <a:r>
              <a:rPr lang="zh-CN" altLang="en-US" sz="2800" dirty="0"/>
              <a:t>子句中出现两次</a:t>
            </a:r>
            <a:endParaRPr lang="zh-CN" altLang="en-US" sz="2800" dirty="0"/>
          </a:p>
          <a:p>
            <a:pPr lvl="2" eaLnBrk="1" hangingPunct="1"/>
            <a:r>
              <a:rPr lang="zh-CN" altLang="en-US" sz="2800" dirty="0"/>
              <a:t>为了区分开它们，必须至少对其中的一个（</a:t>
            </a:r>
            <a:r>
              <a:rPr lang="en-US" altLang="x-none" sz="2800" dirty="0"/>
              <a:t>SC</a:t>
            </a:r>
            <a:r>
              <a:rPr lang="zh-CN" altLang="en-US" sz="2800" dirty="0"/>
              <a:t>）进行换名</a:t>
            </a:r>
            <a:endParaRPr lang="zh-CN" altLang="en-US" sz="2800" dirty="0"/>
          </a:p>
        </p:txBody>
      </p:sp>
      <p:sp>
        <p:nvSpPr>
          <p:cNvPr id="61445" name="Text Box 5"/>
          <p:cNvSpPr txBox="1"/>
          <p:nvPr/>
        </p:nvSpPr>
        <p:spPr>
          <a:xfrm>
            <a:off x="533400" y="990600"/>
            <a:ext cx="8229600" cy="1117600"/>
          </a:xfrm>
          <a:prstGeom prst="rect">
            <a:avLst/>
          </a:prstGeom>
          <a:noFill/>
          <a:ln w="9525">
            <a:noFill/>
          </a:ln>
        </p:spPr>
        <p:txBody>
          <a:bodyPr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3.39  </a:t>
            </a:r>
            <a:r>
              <a:rPr lang="zh-CN" altLang="en-US" sz="2800" dirty="0">
                <a:solidFill>
                  <a:schemeClr val="accent2"/>
                </a:solidFill>
                <a:latin typeface="Times New Roman" panose="02020603050405020304" pitchFamily="2" charset="0"/>
                <a:ea typeface="宋体" panose="02010600030101010101" pitchFamily="2" charset="-122"/>
              </a:rPr>
              <a:t>查询至少修读学号为</a:t>
            </a:r>
            <a:r>
              <a:rPr lang="en-US" altLang="x-none" sz="2800" dirty="0">
                <a:solidFill>
                  <a:schemeClr val="accent2"/>
                </a:solidFill>
                <a:latin typeface="Times New Roman" panose="02020603050405020304" pitchFamily="2" charset="0"/>
                <a:ea typeface="宋体" panose="02010600030101010101" pitchFamily="2" charset="-122"/>
              </a:rPr>
              <a:t>S5</a:t>
            </a:r>
            <a:r>
              <a:rPr lang="zh-CN" altLang="en-US" sz="2800" dirty="0">
                <a:solidFill>
                  <a:schemeClr val="accent2"/>
                </a:solidFill>
                <a:latin typeface="Times New Roman" panose="02020603050405020304" pitchFamily="2" charset="0"/>
                <a:ea typeface="宋体" panose="02010600030101010101" pitchFamily="2" charset="-122"/>
              </a:rPr>
              <a:t>的学生所修读的一门课程的学生的学号</a:t>
            </a:r>
            <a:endParaRPr lang="zh-CN" altLang="en-US" sz="28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7">
                                            <p:txEl>
                                              <p:charRg st="0" end="60"/>
                                            </p:txEl>
                                          </p:spTgt>
                                        </p:tgtEl>
                                        <p:attrNameLst>
                                          <p:attrName>style.visibility</p:attrName>
                                        </p:attrNameLst>
                                      </p:cBhvr>
                                      <p:to>
                                        <p:strVal val="visible"/>
                                      </p:to>
                                    </p:set>
                                    <p:animEffect transition="in" filter="blinds(horizontal)">
                                      <p:cBhvr>
                                        <p:cTn id="7" dur="500"/>
                                        <p:tgtEl>
                                          <p:spTgt spid="59397">
                                            <p:txEl>
                                              <p:charRg st="0" end="6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7">
                                            <p:txEl>
                                              <p:charRg st="60" end="104"/>
                                            </p:txEl>
                                          </p:spTgt>
                                        </p:tgtEl>
                                        <p:attrNameLst>
                                          <p:attrName>style.visibility</p:attrName>
                                        </p:attrNameLst>
                                      </p:cBhvr>
                                      <p:to>
                                        <p:strVal val="visible"/>
                                      </p:to>
                                    </p:set>
                                    <p:animEffect transition="in" filter="blinds(horizontal)">
                                      <p:cBhvr>
                                        <p:cTn id="10" dur="500"/>
                                        <p:tgtEl>
                                          <p:spTgt spid="59397">
                                            <p:txEl>
                                              <p:charRg st="60" end="10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7">
                                            <p:txEl>
                                              <p:charRg st="104" end="131"/>
                                            </p:txEl>
                                          </p:spTgt>
                                        </p:tgtEl>
                                        <p:attrNameLst>
                                          <p:attrName>style.visibility</p:attrName>
                                        </p:attrNameLst>
                                      </p:cBhvr>
                                      <p:to>
                                        <p:strVal val="visible"/>
                                      </p:to>
                                    </p:set>
                                    <p:animEffect transition="in" filter="blinds(horizontal)">
                                      <p:cBhvr>
                                        <p:cTn id="13" dur="500"/>
                                        <p:tgtEl>
                                          <p:spTgt spid="59397">
                                            <p:txEl>
                                              <p:charRg st="104"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041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2467" name="Rectangle 2"/>
          <p:cNvSpPr>
            <a:spLocks noGrp="1"/>
          </p:cNvSpPr>
          <p:nvPr>
            <p:ph type="title"/>
          </p:nvPr>
        </p:nvSpPr>
        <p:spPr/>
        <p:txBody>
          <a:bodyPr wrap="square" anchor="ctr"/>
          <a:p>
            <a:pPr eaLnBrk="1" hangingPunct="1"/>
            <a:r>
              <a:rPr lang="en-US" altLang="x-none" dirty="0"/>
              <a:t>(5) </a:t>
            </a:r>
            <a:r>
              <a:rPr lang="zh-CN" altLang="en-US" dirty="0"/>
              <a:t>自连接</a:t>
            </a:r>
            <a:endParaRPr lang="zh-CN" altLang="en-US" dirty="0"/>
          </a:p>
        </p:txBody>
      </p:sp>
      <p:sp>
        <p:nvSpPr>
          <p:cNvPr id="60421" name="Rectangle 3"/>
          <p:cNvSpPr>
            <a:spLocks noGrp="1"/>
          </p:cNvSpPr>
          <p:nvPr>
            <p:ph type="body"/>
          </p:nvPr>
        </p:nvSpPr>
        <p:spPr>
          <a:xfrm>
            <a:off x="685800" y="3810000"/>
            <a:ext cx="7772400" cy="2590800"/>
          </a:xfrm>
        </p:spPr>
        <p:txBody>
          <a:bodyPr wrap="square" anchor="t"/>
          <a:p>
            <a:pPr marL="2081530" lvl="1" indent="-1624330" eaLnBrk="1" hangingPunct="1">
              <a:lnSpc>
                <a:spcPct val="130000"/>
              </a:lnSpc>
              <a:buNone/>
            </a:pPr>
            <a:r>
              <a:rPr lang="en-US" altLang="x-none" sz="2800" dirty="0">
                <a:solidFill>
                  <a:srgbClr val="FF0000"/>
                </a:solidFill>
              </a:rPr>
              <a:t>SELECT  SC1</a:t>
            </a:r>
            <a:r>
              <a:rPr lang="en-US" altLang="x-none" sz="2800" dirty="0">
                <a:solidFill>
                  <a:srgbClr val="FF0000"/>
                </a:solidFill>
                <a:sym typeface="Symbol" panose="05050102010706020507" pitchFamily="2" charset="2"/>
              </a:rPr>
              <a:t>.</a:t>
            </a:r>
            <a:r>
              <a:rPr lang="en-US" altLang="x-none" sz="2800" dirty="0">
                <a:solidFill>
                  <a:srgbClr val="FF0000"/>
                </a:solidFill>
              </a:rPr>
              <a:t>sno</a:t>
            </a:r>
            <a:endParaRPr lang="en-US" altLang="x-none" sz="2800" baseline="30000" dirty="0">
              <a:solidFill>
                <a:srgbClr val="FF0000"/>
              </a:solidFill>
            </a:endParaRPr>
          </a:p>
          <a:p>
            <a:pPr marL="2081530" lvl="1" indent="-1624330" eaLnBrk="1" hangingPunct="1">
              <a:lnSpc>
                <a:spcPct val="130000"/>
              </a:lnSpc>
              <a:buNone/>
            </a:pPr>
            <a:r>
              <a:rPr lang="en-US" altLang="x-none" sz="2800" dirty="0">
                <a:solidFill>
                  <a:srgbClr val="FF0000"/>
                </a:solidFill>
              </a:rPr>
              <a:t>FROM      SC  SC1</a:t>
            </a:r>
            <a:r>
              <a:rPr lang="zh-CN" altLang="en-US" sz="2800" dirty="0">
                <a:solidFill>
                  <a:srgbClr val="FF0000"/>
                </a:solidFill>
              </a:rPr>
              <a:t>，</a:t>
            </a:r>
            <a:r>
              <a:rPr lang="en-US" altLang="x-none" sz="2800" dirty="0">
                <a:solidFill>
                  <a:srgbClr val="FF0000"/>
                </a:solidFill>
              </a:rPr>
              <a:t>SC  SC2</a:t>
            </a:r>
            <a:endParaRPr lang="en-US" altLang="x-none" sz="2800" dirty="0">
              <a:solidFill>
                <a:srgbClr val="FF0000"/>
              </a:solidFill>
            </a:endParaRPr>
          </a:p>
          <a:p>
            <a:pPr marL="2081530" lvl="1" indent="-1624330" eaLnBrk="1" hangingPunct="1">
              <a:lnSpc>
                <a:spcPct val="130000"/>
              </a:lnSpc>
              <a:buNone/>
            </a:pPr>
            <a:r>
              <a:rPr lang="en-US" altLang="x-none" sz="2800" dirty="0">
                <a:solidFill>
                  <a:srgbClr val="FF0000"/>
                </a:solidFill>
              </a:rPr>
              <a:t>WHERE   SC1</a:t>
            </a:r>
            <a:r>
              <a:rPr lang="en-US" altLang="x-none" sz="2800" dirty="0">
                <a:solidFill>
                  <a:srgbClr val="FF0000"/>
                </a:solidFill>
                <a:sym typeface="Symbol" panose="05050102010706020507" pitchFamily="2" charset="2"/>
              </a:rPr>
              <a:t>.</a:t>
            </a:r>
            <a:r>
              <a:rPr lang="en-US" altLang="x-none" sz="2800" dirty="0">
                <a:solidFill>
                  <a:srgbClr val="FF0000"/>
                </a:solidFill>
              </a:rPr>
              <a:t>cno = SC2</a:t>
            </a:r>
            <a:r>
              <a:rPr lang="en-US" altLang="x-none" sz="2800" dirty="0">
                <a:solidFill>
                  <a:srgbClr val="FF0000"/>
                </a:solidFill>
                <a:sym typeface="Symbol" panose="05050102010706020507" pitchFamily="2" charset="2"/>
              </a:rPr>
              <a:t>.</a:t>
            </a:r>
            <a:r>
              <a:rPr lang="en-US" altLang="x-none" sz="2800" dirty="0">
                <a:solidFill>
                  <a:srgbClr val="FF0000"/>
                </a:solidFill>
              </a:rPr>
              <a:t>cno </a:t>
            </a:r>
            <a:r>
              <a:rPr lang="en-US" altLang="x-none" sz="2800" dirty="0">
                <a:solidFill>
                  <a:schemeClr val="tx2"/>
                </a:solidFill>
              </a:rPr>
              <a:t>AND</a:t>
            </a:r>
            <a:r>
              <a:rPr lang="en-US" altLang="x-none" sz="2800" dirty="0">
                <a:solidFill>
                  <a:srgbClr val="FF0000"/>
                </a:solidFill>
              </a:rPr>
              <a:t> SC2</a:t>
            </a:r>
            <a:r>
              <a:rPr lang="en-US" altLang="x-none" sz="2800" dirty="0">
                <a:solidFill>
                  <a:srgbClr val="FF0000"/>
                </a:solidFill>
                <a:sym typeface="Symbol" panose="05050102010706020507" pitchFamily="2" charset="2"/>
              </a:rPr>
              <a:t>.</a:t>
            </a:r>
            <a:r>
              <a:rPr lang="en-US" altLang="x-none" sz="2800" dirty="0">
                <a:solidFill>
                  <a:srgbClr val="FF0000"/>
                </a:solidFill>
              </a:rPr>
              <a:t>sno = ‘S5’</a:t>
            </a:r>
            <a:r>
              <a:rPr lang="zh-CN" altLang="en-US" sz="2800" dirty="0">
                <a:solidFill>
                  <a:srgbClr val="FF0000"/>
                </a:solidFill>
              </a:rPr>
              <a:t>；</a:t>
            </a:r>
            <a:endParaRPr lang="zh-CN" altLang="en-US" sz="2800" dirty="0">
              <a:solidFill>
                <a:srgbClr val="FF0000"/>
              </a:solidFill>
            </a:endParaRPr>
          </a:p>
        </p:txBody>
      </p:sp>
      <p:sp>
        <p:nvSpPr>
          <p:cNvPr id="62469"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62470" name="Text Box 5"/>
          <p:cNvSpPr txBox="1"/>
          <p:nvPr/>
        </p:nvSpPr>
        <p:spPr>
          <a:xfrm>
            <a:off x="533400" y="2605088"/>
            <a:ext cx="8229600" cy="1117600"/>
          </a:xfrm>
          <a:prstGeom prst="rect">
            <a:avLst/>
          </a:prstGeom>
          <a:noFill/>
          <a:ln w="9525">
            <a:noFill/>
          </a:ln>
        </p:spPr>
        <p:txBody>
          <a:bodyPr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3.39  </a:t>
            </a:r>
            <a:r>
              <a:rPr lang="zh-CN" altLang="en-US" sz="2800" dirty="0">
                <a:solidFill>
                  <a:schemeClr val="accent2"/>
                </a:solidFill>
                <a:latin typeface="Times New Roman" panose="02020603050405020304" pitchFamily="2" charset="0"/>
                <a:ea typeface="宋体" panose="02010600030101010101" pitchFamily="2" charset="-122"/>
              </a:rPr>
              <a:t>查询至少修读学号为</a:t>
            </a:r>
            <a:r>
              <a:rPr lang="en-US" altLang="x-none" sz="2800" dirty="0">
                <a:solidFill>
                  <a:schemeClr val="accent2"/>
                </a:solidFill>
                <a:latin typeface="Times New Roman" panose="02020603050405020304" pitchFamily="2" charset="0"/>
                <a:ea typeface="宋体" panose="02010600030101010101" pitchFamily="2" charset="-122"/>
              </a:rPr>
              <a:t>S5</a:t>
            </a:r>
            <a:r>
              <a:rPr lang="zh-CN" altLang="en-US" sz="2800" dirty="0">
                <a:solidFill>
                  <a:schemeClr val="accent2"/>
                </a:solidFill>
                <a:latin typeface="Times New Roman" panose="02020603050405020304" pitchFamily="2" charset="0"/>
                <a:ea typeface="宋体" panose="02010600030101010101" pitchFamily="2" charset="-122"/>
              </a:rPr>
              <a:t>的学生所修读的一门课程的学生的学号</a:t>
            </a:r>
            <a:endParaRPr lang="zh-CN" altLang="en-US" sz="2800"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1">
                                            <p:txEl>
                                              <p:charRg st="0" end="16"/>
                                            </p:txEl>
                                          </p:spTgt>
                                        </p:tgtEl>
                                        <p:attrNameLst>
                                          <p:attrName>style.visibility</p:attrName>
                                        </p:attrNameLst>
                                      </p:cBhvr>
                                      <p:to>
                                        <p:strVal val="visible"/>
                                      </p:to>
                                    </p:set>
                                    <p:animEffect transition="in" filter="blinds(horizontal)">
                                      <p:cBhvr>
                                        <p:cTn id="7" dur="500"/>
                                        <p:tgtEl>
                                          <p:spTgt spid="60421">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21">
                                            <p:txEl>
                                              <p:charRg st="16" end="42"/>
                                            </p:txEl>
                                          </p:spTgt>
                                        </p:tgtEl>
                                        <p:attrNameLst>
                                          <p:attrName>style.visibility</p:attrName>
                                        </p:attrNameLst>
                                      </p:cBhvr>
                                      <p:to>
                                        <p:strVal val="visible"/>
                                      </p:to>
                                    </p:set>
                                    <p:animEffect transition="in" filter="blinds(horizontal)">
                                      <p:cBhvr>
                                        <p:cTn id="10" dur="500"/>
                                        <p:tgtEl>
                                          <p:spTgt spid="60421">
                                            <p:txEl>
                                              <p:charRg st="16" end="4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421">
                                            <p:txEl>
                                              <p:charRg st="42" end="88"/>
                                            </p:txEl>
                                          </p:spTgt>
                                        </p:tgtEl>
                                        <p:attrNameLst>
                                          <p:attrName>style.visibility</p:attrName>
                                        </p:attrNameLst>
                                      </p:cBhvr>
                                      <p:to>
                                        <p:strVal val="visible"/>
                                      </p:to>
                                    </p:set>
                                    <p:animEffect transition="in" filter="blinds(horizontal)">
                                      <p:cBhvr>
                                        <p:cTn id="13" dur="500"/>
                                        <p:tgtEl>
                                          <p:spTgt spid="60421">
                                            <p:txEl>
                                              <p:charRg st="42" end="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17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195" name="Rectangle 2"/>
          <p:cNvSpPr>
            <a:spLocks noGrp="1"/>
          </p:cNvSpPr>
          <p:nvPr>
            <p:ph type="title"/>
          </p:nvPr>
        </p:nvSpPr>
        <p:spPr/>
        <p:txBody>
          <a:bodyPr wrap="square" anchor="ctr"/>
          <a:p>
            <a:pPr eaLnBrk="1" hangingPunct="1"/>
            <a:r>
              <a:rPr lang="en-US" altLang="x-none" dirty="0"/>
              <a:t>1. SQL</a:t>
            </a:r>
            <a:r>
              <a:rPr lang="zh-CN" altLang="en-US" dirty="0"/>
              <a:t>概貌</a:t>
            </a:r>
            <a:endParaRPr lang="zh-CN" altLang="en-US" dirty="0"/>
          </a:p>
        </p:txBody>
      </p:sp>
      <p:sp>
        <p:nvSpPr>
          <p:cNvPr id="8196" name="Rectangle 3"/>
          <p:cNvSpPr>
            <a:spLocks noGrp="1"/>
          </p:cNvSpPr>
          <p:nvPr>
            <p:ph type="body"/>
          </p:nvPr>
        </p:nvSpPr>
        <p:spPr>
          <a:xfrm>
            <a:off x="327025" y="914400"/>
            <a:ext cx="8305800" cy="5410200"/>
          </a:xfrm>
        </p:spPr>
        <p:txBody>
          <a:bodyPr wrap="square" anchor="t"/>
          <a:p>
            <a:pPr eaLnBrk="1" hangingPunct="1"/>
            <a:r>
              <a:rPr lang="en-US" altLang="x-none" dirty="0"/>
              <a:t>SQL</a:t>
            </a:r>
            <a:r>
              <a:rPr lang="zh-CN" altLang="en-US" dirty="0"/>
              <a:t>语言的两种使用方式</a:t>
            </a:r>
            <a:endParaRPr lang="zh-CN" altLang="en-US" dirty="0"/>
          </a:p>
          <a:p>
            <a:pPr lvl="1" eaLnBrk="1" hangingPunct="1"/>
            <a:r>
              <a:rPr lang="zh-CN" altLang="en-US" dirty="0">
                <a:solidFill>
                  <a:srgbClr val="FF0000"/>
                </a:solidFill>
              </a:rPr>
              <a:t>自含式</a:t>
            </a:r>
            <a:endParaRPr lang="zh-CN" altLang="en-US" dirty="0">
              <a:solidFill>
                <a:srgbClr val="FF0000"/>
              </a:solidFill>
            </a:endParaRPr>
          </a:p>
          <a:p>
            <a:pPr lvl="2" eaLnBrk="1" hangingPunct="1"/>
            <a:r>
              <a:rPr lang="zh-CN" altLang="en-US" dirty="0"/>
              <a:t>独立的交互式命令行语言</a:t>
            </a:r>
            <a:endParaRPr lang="zh-CN" altLang="en-US" dirty="0"/>
          </a:p>
          <a:p>
            <a:pPr lvl="2" eaLnBrk="1" hangingPunct="1">
              <a:buNone/>
            </a:pPr>
            <a:endParaRPr lang="zh-CN" altLang="en-US" sz="1000" dirty="0"/>
          </a:p>
          <a:p>
            <a:pPr lvl="1" eaLnBrk="1" hangingPunct="1"/>
            <a:r>
              <a:rPr lang="zh-CN" altLang="en-US" dirty="0">
                <a:solidFill>
                  <a:srgbClr val="FF0000"/>
                </a:solidFill>
              </a:rPr>
              <a:t>嵌入式</a:t>
            </a:r>
            <a:endParaRPr lang="zh-CN" altLang="en-US" dirty="0">
              <a:solidFill>
                <a:srgbClr val="FF0000"/>
              </a:solidFill>
            </a:endParaRPr>
          </a:p>
          <a:p>
            <a:pPr lvl="2" eaLnBrk="1" hangingPunct="1"/>
            <a:r>
              <a:rPr lang="zh-CN" altLang="en-US" dirty="0"/>
              <a:t>嵌入到某种高级程序设计语言（即‘主语言’）中使用</a:t>
            </a:r>
            <a:endParaRPr lang="zh-CN" altLang="en-US" dirty="0"/>
          </a:p>
          <a:p>
            <a:pPr lvl="2" eaLnBrk="1" hangingPunct="1">
              <a:buNone/>
            </a:pPr>
            <a:endParaRPr lang="zh-CN" altLang="en-US" sz="1000" dirty="0"/>
          </a:p>
          <a:p>
            <a:pPr lvl="2" eaLnBrk="1" hangingPunct="1"/>
            <a:r>
              <a:rPr lang="zh-CN" altLang="en-US" dirty="0"/>
              <a:t>嵌入方式</a:t>
            </a:r>
            <a:endParaRPr lang="zh-CN" altLang="en-US" dirty="0"/>
          </a:p>
          <a:p>
            <a:pPr lvl="3" eaLnBrk="1" hangingPunct="1"/>
            <a:r>
              <a:rPr lang="zh-CN" altLang="en-US" dirty="0"/>
              <a:t>嵌入式</a:t>
            </a:r>
            <a:r>
              <a:rPr lang="en-US" altLang="x-none" dirty="0"/>
              <a:t>SQL</a:t>
            </a:r>
            <a:r>
              <a:rPr lang="zh-CN" altLang="en-US" dirty="0"/>
              <a:t>（</a:t>
            </a:r>
            <a:r>
              <a:rPr lang="en-US" altLang="x-none" dirty="0"/>
              <a:t>ESQL</a:t>
            </a:r>
            <a:r>
              <a:rPr lang="zh-CN" altLang="en-US" dirty="0"/>
              <a:t>）</a:t>
            </a:r>
            <a:endParaRPr lang="en-US" altLang="x-none" dirty="0"/>
          </a:p>
          <a:p>
            <a:pPr lvl="3" eaLnBrk="1" hangingPunct="1"/>
            <a:r>
              <a:rPr lang="zh-CN" altLang="en-US" dirty="0"/>
              <a:t>函数调用</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144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3491" name="Rectangle 2"/>
          <p:cNvSpPr>
            <a:spLocks noGrp="1"/>
          </p:cNvSpPr>
          <p:nvPr>
            <p:ph type="title"/>
          </p:nvPr>
        </p:nvSpPr>
        <p:spPr/>
        <p:txBody>
          <a:bodyPr wrap="square" anchor="ctr"/>
          <a:p>
            <a:pPr eaLnBrk="1" hangingPunct="1"/>
            <a:r>
              <a:rPr lang="en-US" altLang="x-none" dirty="0"/>
              <a:t>(6) </a:t>
            </a:r>
            <a:r>
              <a:rPr lang="zh-CN" altLang="en-US" dirty="0"/>
              <a:t>结果排序</a:t>
            </a:r>
            <a:endParaRPr lang="zh-CN" altLang="en-US" dirty="0"/>
          </a:p>
        </p:txBody>
      </p:sp>
      <p:sp>
        <p:nvSpPr>
          <p:cNvPr id="63492" name="Rectangle 3"/>
          <p:cNvSpPr>
            <a:spLocks noGrp="1"/>
          </p:cNvSpPr>
          <p:nvPr>
            <p:ph type="body"/>
          </p:nvPr>
        </p:nvSpPr>
        <p:spPr/>
        <p:txBody>
          <a:bodyPr wrap="square" anchor="t"/>
          <a:p>
            <a:pPr eaLnBrk="1" hangingPunct="1">
              <a:lnSpc>
                <a:spcPct val="120000"/>
              </a:lnSpc>
            </a:pPr>
            <a:r>
              <a:rPr lang="zh-CN" altLang="en-US" sz="2800" dirty="0"/>
              <a:t>有时，希望查询结果能按某种顺序显示，此时须在语句后加一个排序子句</a:t>
            </a:r>
            <a:r>
              <a:rPr lang="en-US" altLang="x-none" sz="2800" dirty="0"/>
              <a:t>ORDER BY</a:t>
            </a:r>
            <a:r>
              <a:rPr lang="zh-CN" altLang="en-US" sz="2800" dirty="0"/>
              <a:t>，该子句具有下面的形式：</a:t>
            </a:r>
            <a:endParaRPr lang="zh-CN" altLang="en-US" sz="2800" dirty="0"/>
          </a:p>
          <a:p>
            <a:pPr lvl="1" eaLnBrk="1" hangingPunct="1">
              <a:lnSpc>
                <a:spcPct val="120000"/>
              </a:lnSpc>
              <a:buNone/>
            </a:pPr>
            <a:r>
              <a:rPr lang="en-US" altLang="x-none" sz="2800" dirty="0"/>
              <a:t>ORDER BY &lt;</a:t>
            </a:r>
            <a:r>
              <a:rPr lang="zh-CN" altLang="en-US" sz="2800" dirty="0"/>
              <a:t>列名</a:t>
            </a:r>
            <a:r>
              <a:rPr lang="en-US" altLang="x-none" sz="2800" dirty="0"/>
              <a:t>&gt; [ ASC | DESC ] { , </a:t>
            </a:r>
            <a:r>
              <a:rPr lang="en-US" altLang="x-none" sz="2800" dirty="0">
                <a:latin typeface="Arial" panose="020B0604020202020204" pitchFamily="34" charset="0"/>
              </a:rPr>
              <a:t>…</a:t>
            </a:r>
            <a:r>
              <a:rPr lang="en-US" altLang="x-none" sz="2800" dirty="0"/>
              <a:t> }</a:t>
            </a:r>
            <a:endParaRPr lang="en-US" altLang="x-none" sz="2800" dirty="0"/>
          </a:p>
          <a:p>
            <a:pPr lvl="1" eaLnBrk="1" hangingPunct="1">
              <a:lnSpc>
                <a:spcPct val="120000"/>
              </a:lnSpc>
              <a:buNone/>
            </a:pPr>
            <a:endParaRPr lang="en-US" altLang="x-none" sz="2800" dirty="0"/>
          </a:p>
          <a:p>
            <a:pPr eaLnBrk="1" hangingPunct="1">
              <a:lnSpc>
                <a:spcPct val="120000"/>
              </a:lnSpc>
            </a:pPr>
            <a:r>
              <a:rPr lang="zh-CN" altLang="en-US" sz="2800" dirty="0"/>
              <a:t>其中：</a:t>
            </a:r>
            <a:endParaRPr lang="zh-CN" altLang="en-US" sz="2800" dirty="0"/>
          </a:p>
          <a:p>
            <a:pPr lvl="1" eaLnBrk="1" hangingPunct="1">
              <a:lnSpc>
                <a:spcPct val="120000"/>
              </a:lnSpc>
            </a:pPr>
            <a:r>
              <a:rPr lang="en-US" altLang="x-none" sz="2800" dirty="0"/>
              <a:t>&lt;</a:t>
            </a:r>
            <a:r>
              <a:rPr lang="zh-CN" altLang="en-US" sz="2800" dirty="0"/>
              <a:t>列名</a:t>
            </a:r>
            <a:r>
              <a:rPr lang="en-US" altLang="x-none" sz="2800" dirty="0"/>
              <a:t>&gt;</a:t>
            </a:r>
            <a:r>
              <a:rPr lang="zh-CN" altLang="en-US" sz="2800" dirty="0"/>
              <a:t>给出了所需排序的列的列名</a:t>
            </a:r>
            <a:endParaRPr lang="zh-CN" altLang="en-US" sz="2800" dirty="0"/>
          </a:p>
          <a:p>
            <a:pPr lvl="1" eaLnBrk="1" hangingPunct="1">
              <a:lnSpc>
                <a:spcPct val="120000"/>
              </a:lnSpc>
            </a:pPr>
            <a:r>
              <a:rPr lang="en-US" altLang="x-none" sz="2800" dirty="0"/>
              <a:t>ASC | DESC</a:t>
            </a:r>
            <a:r>
              <a:rPr lang="zh-CN" altLang="en-US" sz="2800" dirty="0"/>
              <a:t>则给出了排序的升序</a:t>
            </a:r>
            <a:r>
              <a:rPr lang="en-US" altLang="x-none" sz="2800" dirty="0"/>
              <a:t>ASC</a:t>
            </a:r>
            <a:r>
              <a:rPr lang="zh-CN" altLang="en-US" sz="2800" dirty="0"/>
              <a:t>或降序</a:t>
            </a:r>
            <a:r>
              <a:rPr lang="en-US" altLang="x-none" sz="2800" dirty="0"/>
              <a:t>DESC</a:t>
            </a:r>
            <a:r>
              <a:rPr lang="zh-CN" altLang="en-US" sz="2800" dirty="0"/>
              <a:t>，缺省值是升序</a:t>
            </a:r>
            <a:endParaRPr lang="zh-CN"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246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4515" name="Rectangle 2"/>
          <p:cNvSpPr>
            <a:spLocks noGrp="1"/>
          </p:cNvSpPr>
          <p:nvPr>
            <p:ph type="title"/>
          </p:nvPr>
        </p:nvSpPr>
        <p:spPr/>
        <p:txBody>
          <a:bodyPr wrap="square" anchor="ctr"/>
          <a:p>
            <a:pPr eaLnBrk="1" hangingPunct="1"/>
            <a:r>
              <a:rPr lang="en-US" altLang="x-none" dirty="0"/>
              <a:t>(6) </a:t>
            </a:r>
            <a:r>
              <a:rPr lang="zh-CN" altLang="en-US" dirty="0"/>
              <a:t>结果排序</a:t>
            </a:r>
            <a:endParaRPr lang="zh-CN" altLang="en-US" dirty="0"/>
          </a:p>
        </p:txBody>
      </p:sp>
      <p:sp>
        <p:nvSpPr>
          <p:cNvPr id="62469" name="Rectangle 3"/>
          <p:cNvSpPr>
            <a:spLocks noGrp="1"/>
          </p:cNvSpPr>
          <p:nvPr>
            <p:ph type="body"/>
          </p:nvPr>
        </p:nvSpPr>
        <p:spPr>
          <a:xfrm>
            <a:off x="685800" y="3810000"/>
            <a:ext cx="7772400" cy="2286000"/>
          </a:xfrm>
        </p:spPr>
        <p:txBody>
          <a:bodyPr wrap="square" anchor="t"/>
          <a:p>
            <a:pPr lvl="2" eaLnBrk="1" hangingPunct="1">
              <a:spcBef>
                <a:spcPct val="10000"/>
              </a:spcBef>
              <a:buSzPct val="85000"/>
              <a:buNone/>
            </a:pPr>
            <a:r>
              <a:rPr lang="en-US" altLang="x-none" sz="2800" dirty="0">
                <a:solidFill>
                  <a:srgbClr val="FF0000"/>
                </a:solidFill>
              </a:rPr>
              <a:t>SELECT  sno, sn</a:t>
            </a:r>
            <a:endParaRPr lang="en-US" altLang="x-none" sz="2800" dirty="0">
              <a:solidFill>
                <a:srgbClr val="FF0000"/>
              </a:solidFill>
            </a:endParaRPr>
          </a:p>
          <a:p>
            <a:pPr lvl="2" eaLnBrk="1" hangingPunct="1">
              <a:spcBef>
                <a:spcPct val="10000"/>
              </a:spcBef>
              <a:buSzPct val="85000"/>
              <a:buNone/>
            </a:pPr>
            <a:r>
              <a:rPr lang="en-US" altLang="x-none" sz="2800" dirty="0">
                <a:solidFill>
                  <a:srgbClr val="FF0000"/>
                </a:solidFill>
              </a:rPr>
              <a:t>FROM     S</a:t>
            </a:r>
            <a:endParaRPr lang="en-US" altLang="x-none" sz="2800" dirty="0">
              <a:solidFill>
                <a:srgbClr val="FF0000"/>
              </a:solidFill>
            </a:endParaRPr>
          </a:p>
          <a:p>
            <a:pPr lvl="2" eaLnBrk="1" hangingPunct="1">
              <a:spcBef>
                <a:spcPct val="10000"/>
              </a:spcBef>
              <a:buSzPct val="85000"/>
              <a:buNone/>
            </a:pPr>
            <a:r>
              <a:rPr lang="en-US" altLang="x-none" sz="2800" dirty="0">
                <a:solidFill>
                  <a:srgbClr val="FF0000"/>
                </a:solidFill>
              </a:rPr>
              <a:t>WHERE  sd</a:t>
            </a:r>
            <a:r>
              <a:rPr lang="zh-CN" altLang="en-US" sz="2800" dirty="0">
                <a:solidFill>
                  <a:srgbClr val="FF0000"/>
                </a:solidFill>
              </a:rPr>
              <a:t> </a:t>
            </a:r>
            <a:r>
              <a:rPr lang="en-US" altLang="x-none" sz="2800" dirty="0">
                <a:solidFill>
                  <a:srgbClr val="FF0000"/>
                </a:solidFill>
              </a:rPr>
              <a:t>= ‘CS’</a:t>
            </a:r>
            <a:endParaRPr lang="en-US" altLang="x-none" sz="2800" dirty="0">
              <a:solidFill>
                <a:srgbClr val="FF0000"/>
              </a:solidFill>
            </a:endParaRPr>
          </a:p>
          <a:p>
            <a:pPr lvl="2" eaLnBrk="1" hangingPunct="1">
              <a:spcBef>
                <a:spcPct val="10000"/>
              </a:spcBef>
              <a:buSzPct val="85000"/>
              <a:buNone/>
            </a:pPr>
            <a:r>
              <a:rPr lang="en-US" altLang="x-none" sz="2800" dirty="0">
                <a:solidFill>
                  <a:srgbClr val="FF0000"/>
                </a:solidFill>
              </a:rPr>
              <a:t>ORDER  BY  sno  ASC;</a:t>
            </a:r>
            <a:endParaRPr lang="en-US" altLang="x-none" sz="2800" dirty="0">
              <a:solidFill>
                <a:srgbClr val="FF0000"/>
              </a:solidFill>
            </a:endParaRPr>
          </a:p>
        </p:txBody>
      </p:sp>
      <p:sp>
        <p:nvSpPr>
          <p:cNvPr id="64517"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64518" name="Text Box 5"/>
          <p:cNvSpPr txBox="1"/>
          <p:nvPr/>
        </p:nvSpPr>
        <p:spPr>
          <a:xfrm>
            <a:off x="533400" y="2605088"/>
            <a:ext cx="8229600" cy="1074737"/>
          </a:xfrm>
          <a:prstGeom prst="rect">
            <a:avLst/>
          </a:prstGeom>
          <a:noFill/>
          <a:ln w="9525">
            <a:noFill/>
          </a:ln>
        </p:spPr>
        <p:txBody>
          <a:bodyPr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0  </a:t>
            </a:r>
            <a:r>
              <a:rPr lang="zh-CN" altLang="en-US" sz="2800" dirty="0">
                <a:solidFill>
                  <a:schemeClr val="accent2"/>
                </a:solidFill>
                <a:latin typeface="Arial" panose="020B0604020202020204" pitchFamily="34" charset="0"/>
                <a:ea typeface="宋体" panose="02010600030101010101" pitchFamily="2" charset="-122"/>
              </a:rPr>
              <a:t>查询计算机系所有学生名单并按学号顺序升序显示</a:t>
            </a:r>
            <a:endParaRPr lang="zh-CN" altLang="en-US" sz="2800"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9">
                                            <p:txEl>
                                              <p:charRg st="0" end="16"/>
                                            </p:txEl>
                                          </p:spTgt>
                                        </p:tgtEl>
                                        <p:attrNameLst>
                                          <p:attrName>style.visibility</p:attrName>
                                        </p:attrNameLst>
                                      </p:cBhvr>
                                      <p:to>
                                        <p:strVal val="visible"/>
                                      </p:to>
                                    </p:set>
                                    <p:animEffect transition="in" filter="blinds(horizontal)">
                                      <p:cBhvr>
                                        <p:cTn id="7" dur="500"/>
                                        <p:tgtEl>
                                          <p:spTgt spid="62469">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9">
                                            <p:txEl>
                                              <p:charRg st="16" end="27"/>
                                            </p:txEl>
                                          </p:spTgt>
                                        </p:tgtEl>
                                        <p:attrNameLst>
                                          <p:attrName>style.visibility</p:attrName>
                                        </p:attrNameLst>
                                      </p:cBhvr>
                                      <p:to>
                                        <p:strVal val="visible"/>
                                      </p:to>
                                    </p:set>
                                    <p:animEffect transition="in" filter="blinds(horizontal)">
                                      <p:cBhvr>
                                        <p:cTn id="10" dur="500"/>
                                        <p:tgtEl>
                                          <p:spTgt spid="62469">
                                            <p:txEl>
                                              <p:charRg st="16"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2469">
                                            <p:txEl>
                                              <p:charRg st="27" end="44"/>
                                            </p:txEl>
                                          </p:spTgt>
                                        </p:tgtEl>
                                        <p:attrNameLst>
                                          <p:attrName>style.visibility</p:attrName>
                                        </p:attrNameLst>
                                      </p:cBhvr>
                                      <p:to>
                                        <p:strVal val="visible"/>
                                      </p:to>
                                    </p:set>
                                    <p:animEffect transition="in" filter="blinds(horizontal)">
                                      <p:cBhvr>
                                        <p:cTn id="13" dur="500"/>
                                        <p:tgtEl>
                                          <p:spTgt spid="62469">
                                            <p:txEl>
                                              <p:charRg st="27" end="4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469">
                                            <p:txEl>
                                              <p:charRg st="44" end="65"/>
                                            </p:txEl>
                                          </p:spTgt>
                                        </p:tgtEl>
                                        <p:attrNameLst>
                                          <p:attrName>style.visibility</p:attrName>
                                        </p:attrNameLst>
                                      </p:cBhvr>
                                      <p:to>
                                        <p:strVal val="visible"/>
                                      </p:to>
                                    </p:set>
                                    <p:animEffect transition="in" filter="blinds(horizontal)">
                                      <p:cBhvr>
                                        <p:cTn id="16" dur="500"/>
                                        <p:tgtEl>
                                          <p:spTgt spid="62469">
                                            <p:txEl>
                                              <p:charRg st="44"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349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5539" name="Rectangle 2"/>
          <p:cNvSpPr>
            <a:spLocks noGrp="1"/>
          </p:cNvSpPr>
          <p:nvPr>
            <p:ph type="title"/>
          </p:nvPr>
        </p:nvSpPr>
        <p:spPr/>
        <p:txBody>
          <a:bodyPr wrap="square" anchor="ctr"/>
          <a:p>
            <a:pPr eaLnBrk="1" hangingPunct="1"/>
            <a:r>
              <a:rPr lang="en-US" altLang="x-none" dirty="0"/>
              <a:t>(6) </a:t>
            </a:r>
            <a:r>
              <a:rPr lang="zh-CN" altLang="en-US" dirty="0"/>
              <a:t>结果排序</a:t>
            </a:r>
            <a:endParaRPr lang="zh-CN" altLang="en-US" dirty="0"/>
          </a:p>
        </p:txBody>
      </p:sp>
      <p:sp>
        <p:nvSpPr>
          <p:cNvPr id="63493" name="Rectangle 3"/>
          <p:cNvSpPr>
            <a:spLocks noGrp="1"/>
          </p:cNvSpPr>
          <p:nvPr>
            <p:ph type="body"/>
          </p:nvPr>
        </p:nvSpPr>
        <p:spPr>
          <a:xfrm>
            <a:off x="685800" y="3810000"/>
            <a:ext cx="7772400" cy="2286000"/>
          </a:xfrm>
        </p:spPr>
        <p:txBody>
          <a:bodyPr wrap="square" anchor="t"/>
          <a:p>
            <a:pPr lvl="2">
              <a:lnSpc>
                <a:spcPct val="130000"/>
              </a:lnSpc>
              <a:spcBef>
                <a:spcPct val="10000"/>
              </a:spcBef>
              <a:buNone/>
            </a:pPr>
            <a:r>
              <a:rPr lang="en-US" altLang="x-none" sz="2800" dirty="0">
                <a:solidFill>
                  <a:srgbClr val="FF0000"/>
                </a:solidFill>
              </a:rPr>
              <a:t>SELECT  *</a:t>
            </a:r>
            <a:endParaRPr lang="en-US" altLang="x-none" sz="2800" dirty="0">
              <a:solidFill>
                <a:srgbClr val="FF0000"/>
              </a:solidFill>
            </a:endParaRPr>
          </a:p>
          <a:p>
            <a:pPr lvl="2">
              <a:lnSpc>
                <a:spcPct val="130000"/>
              </a:lnSpc>
              <a:spcBef>
                <a:spcPct val="10000"/>
              </a:spcBef>
              <a:buNone/>
            </a:pPr>
            <a:r>
              <a:rPr lang="en-US" altLang="x-none" sz="2800" dirty="0">
                <a:solidFill>
                  <a:srgbClr val="FF0000"/>
                </a:solidFill>
              </a:rPr>
              <a:t>FROM     S</a:t>
            </a:r>
            <a:endParaRPr lang="en-US" altLang="x-none" sz="2800" dirty="0">
              <a:solidFill>
                <a:srgbClr val="FF0000"/>
              </a:solidFill>
            </a:endParaRPr>
          </a:p>
          <a:p>
            <a:pPr lvl="2">
              <a:lnSpc>
                <a:spcPct val="130000"/>
              </a:lnSpc>
              <a:spcBef>
                <a:spcPct val="10000"/>
              </a:spcBef>
              <a:buNone/>
            </a:pPr>
            <a:r>
              <a:rPr lang="en-US" altLang="x-none" sz="2800" dirty="0">
                <a:solidFill>
                  <a:srgbClr val="FF0000"/>
                </a:solidFill>
              </a:rPr>
              <a:t>ORDER BY  sa  DESC;</a:t>
            </a:r>
            <a:endParaRPr lang="en-US" altLang="x-none" sz="2800" dirty="0">
              <a:solidFill>
                <a:srgbClr val="FF0000"/>
              </a:solidFill>
            </a:endParaRPr>
          </a:p>
        </p:txBody>
      </p:sp>
      <p:sp>
        <p:nvSpPr>
          <p:cNvPr id="65541" name="Text Box 4"/>
          <p:cNvSpPr txBox="1"/>
          <p:nvPr/>
        </p:nvSpPr>
        <p:spPr>
          <a:xfrm>
            <a:off x="685800" y="762000"/>
            <a:ext cx="7772400" cy="1673225"/>
          </a:xfrm>
          <a:prstGeom prst="rect">
            <a:avLst/>
          </a:prstGeom>
          <a:noFill/>
          <a:ln w="9525">
            <a:noFill/>
          </a:ln>
        </p:spPr>
        <p:txBody>
          <a:bodyPr anchor="t">
            <a:spAutoFit/>
          </a:bodyPr>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sn, sd, sa)</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(cno, cn, pno)</a:t>
            </a:r>
            <a:endParaRPr lang="zh-CN" altLang="en-US" sz="2800" dirty="0">
              <a:latin typeface="Arial" panose="020B0604020202020204" pitchFamily="34" charset="0"/>
              <a:ea typeface="宋体" panose="02010600030101010101" pitchFamily="2" charset="-122"/>
            </a:endParaRPr>
          </a:p>
          <a:p>
            <a:pPr lvl="2" indent="0" algn="l" eaLnBrk="1" hangingPunct="1">
              <a:lnSpc>
                <a:spcPct val="110000"/>
              </a:lnSpc>
              <a:spcBef>
                <a:spcPct val="20000"/>
              </a:spcBef>
            </a:pPr>
            <a:r>
              <a:rPr lang="en-US" altLang="x-none" sz="2800" dirty="0">
                <a:latin typeface="Arial" panose="020B0604020202020204" pitchFamily="34" charset="0"/>
                <a:ea typeface="宋体" panose="02010600030101010101" pitchFamily="2" charset="-122"/>
              </a:rPr>
              <a:t>SC</a:t>
            </a:r>
            <a:r>
              <a:rPr lang="zh-CN" altLang="en-US" sz="2800" dirty="0">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(sno, cno, g)</a:t>
            </a:r>
            <a:endParaRPr lang="zh-CN" altLang="en-US" sz="2800" dirty="0">
              <a:latin typeface="Arial" panose="020B0604020202020204" pitchFamily="34" charset="0"/>
              <a:ea typeface="宋体" panose="02010600030101010101" pitchFamily="2" charset="-122"/>
            </a:endParaRPr>
          </a:p>
        </p:txBody>
      </p:sp>
      <p:sp>
        <p:nvSpPr>
          <p:cNvPr id="65542" name="Text Box 5"/>
          <p:cNvSpPr txBox="1"/>
          <p:nvPr/>
        </p:nvSpPr>
        <p:spPr>
          <a:xfrm>
            <a:off x="533400" y="2605088"/>
            <a:ext cx="8229600" cy="604837"/>
          </a:xfrm>
          <a:prstGeom prst="rect">
            <a:avLst/>
          </a:prstGeom>
          <a:noFill/>
          <a:ln w="9525">
            <a:noFill/>
          </a:ln>
        </p:spPr>
        <p:txBody>
          <a:bodyPr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1  </a:t>
            </a:r>
            <a:r>
              <a:rPr lang="zh-CN" altLang="en-US" sz="2800" dirty="0">
                <a:solidFill>
                  <a:schemeClr val="accent2"/>
                </a:solidFill>
                <a:latin typeface="Arial" panose="020B0604020202020204" pitchFamily="34" charset="0"/>
                <a:ea typeface="宋体" panose="02010600030101010101" pitchFamily="2" charset="-122"/>
              </a:rPr>
              <a:t>查询</a:t>
            </a:r>
            <a:r>
              <a:rPr lang="zh-CN" altLang="en-US" sz="2800" dirty="0">
                <a:solidFill>
                  <a:schemeClr val="accent2"/>
                </a:solidFill>
                <a:latin typeface="宋体" panose="02010600030101010101" pitchFamily="2" charset="-122"/>
                <a:ea typeface="宋体" panose="02010600030101010101" pitchFamily="2" charset="-122"/>
              </a:rPr>
              <a:t>全体学生情况，结果按学生年龄降序排例</a:t>
            </a:r>
            <a:endParaRPr lang="zh-CN" altLang="en-US" sz="2800" dirty="0">
              <a:solidFill>
                <a:schemeClr val="accent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xEl>
                                              <p:charRg st="0" end="10"/>
                                            </p:txEl>
                                          </p:spTgt>
                                        </p:tgtEl>
                                        <p:attrNameLst>
                                          <p:attrName>style.visibility</p:attrName>
                                        </p:attrNameLst>
                                      </p:cBhvr>
                                      <p:to>
                                        <p:strVal val="visible"/>
                                      </p:to>
                                    </p:set>
                                    <p:animEffect transition="in" filter="blinds(horizontal)">
                                      <p:cBhvr>
                                        <p:cTn id="7" dur="500"/>
                                        <p:tgtEl>
                                          <p:spTgt spid="63493">
                                            <p:txEl>
                                              <p:charRg st="0" end="1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493">
                                            <p:txEl>
                                              <p:charRg st="10" end="21"/>
                                            </p:txEl>
                                          </p:spTgt>
                                        </p:tgtEl>
                                        <p:attrNameLst>
                                          <p:attrName>style.visibility</p:attrName>
                                        </p:attrNameLst>
                                      </p:cBhvr>
                                      <p:to>
                                        <p:strVal val="visible"/>
                                      </p:to>
                                    </p:set>
                                    <p:animEffect transition="in" filter="blinds(horizontal)">
                                      <p:cBhvr>
                                        <p:cTn id="10" dur="500"/>
                                        <p:tgtEl>
                                          <p:spTgt spid="63493">
                                            <p:txEl>
                                              <p:charRg st="10" end="2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493">
                                            <p:txEl>
                                              <p:charRg st="21" end="41"/>
                                            </p:txEl>
                                          </p:spTgt>
                                        </p:tgtEl>
                                        <p:attrNameLst>
                                          <p:attrName>style.visibility</p:attrName>
                                        </p:attrNameLst>
                                      </p:cBhvr>
                                      <p:to>
                                        <p:strVal val="visible"/>
                                      </p:to>
                                    </p:set>
                                    <p:animEffect transition="in" filter="blinds(horizontal)">
                                      <p:cBhvr>
                                        <p:cTn id="13" dur="500"/>
                                        <p:tgtEl>
                                          <p:spTgt spid="63493">
                                            <p:txEl>
                                              <p:charRg st="21" end="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451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6563"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66564" name="Rectangle 3"/>
          <p:cNvSpPr>
            <a:spLocks noGrp="1"/>
          </p:cNvSpPr>
          <p:nvPr>
            <p:ph type="body"/>
          </p:nvPr>
        </p:nvSpPr>
        <p:spPr/>
        <p:txBody>
          <a:bodyPr wrap="square" anchor="t"/>
          <a:p>
            <a:pPr lvl="2" eaLnBrk="1" hangingPunct="1">
              <a:buNone/>
            </a:pPr>
            <a:endParaRPr lang="en-US" altLang="x-none" dirty="0"/>
          </a:p>
          <a:p>
            <a:pPr lvl="1" eaLnBrk="1" hangingPunct="1">
              <a:spcBef>
                <a:spcPct val="50000"/>
              </a:spcBef>
              <a:buNone/>
            </a:pPr>
            <a:r>
              <a:rPr lang="en-US" altLang="x-none" sz="2800" dirty="0">
                <a:solidFill>
                  <a:schemeClr val="accent2"/>
                </a:solidFill>
              </a:rPr>
              <a:t>3.1  SQL</a:t>
            </a:r>
            <a:r>
              <a:rPr lang="zh-CN" altLang="en-US" sz="2800" dirty="0">
                <a:solidFill>
                  <a:schemeClr val="accent2"/>
                </a:solidFill>
              </a:rPr>
              <a:t>的基本查询功能</a:t>
            </a:r>
            <a:endParaRPr lang="zh-CN" altLang="en-US" sz="2800" dirty="0">
              <a:solidFill>
                <a:schemeClr val="accent2"/>
              </a:solidFill>
            </a:endParaRPr>
          </a:p>
          <a:p>
            <a:pPr lvl="1" eaLnBrk="1" hangingPunct="1">
              <a:spcBef>
                <a:spcPct val="50000"/>
              </a:spcBef>
              <a:buNone/>
            </a:pPr>
            <a:r>
              <a:rPr lang="en-US" altLang="x-none" sz="2800" u="sng" dirty="0">
                <a:solidFill>
                  <a:srgbClr val="FF0000"/>
                </a:solidFill>
              </a:rPr>
              <a:t>3.2  </a:t>
            </a:r>
            <a:r>
              <a:rPr lang="zh-CN" altLang="en-US" sz="2800" u="sng" dirty="0">
                <a:solidFill>
                  <a:srgbClr val="FF0000"/>
                </a:solidFill>
              </a:rPr>
              <a:t>分层结构查询与集合谓词使用</a:t>
            </a:r>
            <a:endParaRPr lang="zh-CN" altLang="en-US" sz="2800" u="sng" dirty="0">
              <a:solidFill>
                <a:srgbClr val="FF0000"/>
              </a:solidFill>
            </a:endParaRPr>
          </a:p>
          <a:p>
            <a:pPr lvl="1" eaLnBrk="1" hangingPunct="1">
              <a:spcBef>
                <a:spcPct val="50000"/>
              </a:spcBef>
              <a:buNone/>
            </a:pPr>
            <a:r>
              <a:rPr lang="en-US" altLang="x-none" sz="2800" dirty="0">
                <a:solidFill>
                  <a:schemeClr val="accent2"/>
                </a:solidFill>
              </a:rPr>
              <a:t>3.3  SELECT</a:t>
            </a:r>
            <a:r>
              <a:rPr lang="zh-CN" altLang="en-US" sz="2800" dirty="0">
                <a:solidFill>
                  <a:schemeClr val="accent2"/>
                </a:solidFill>
              </a:rPr>
              <a:t>语句间的运算</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3.4</a:t>
            </a:r>
            <a:r>
              <a:rPr lang="zh-CN" altLang="en-US" sz="2800" dirty="0">
                <a:solidFill>
                  <a:schemeClr val="accent2"/>
                </a:solidFill>
              </a:rPr>
              <a:t>  </a:t>
            </a:r>
            <a:r>
              <a:rPr lang="en-US" altLang="x-none" sz="2800" dirty="0">
                <a:solidFill>
                  <a:schemeClr val="accent2"/>
                </a:solidFill>
              </a:rPr>
              <a:t>SQL</a:t>
            </a:r>
            <a:r>
              <a:rPr lang="zh-CN" altLang="en-US" sz="2800" dirty="0">
                <a:solidFill>
                  <a:schemeClr val="accent2"/>
                </a:solidFill>
              </a:rPr>
              <a:t>计算、统计、分类的功能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3.5  SELECT</a:t>
            </a:r>
            <a:r>
              <a:rPr lang="zh-CN" altLang="en-US" sz="2800" dirty="0">
                <a:solidFill>
                  <a:schemeClr val="accent2"/>
                </a:solidFill>
              </a:rPr>
              <a:t>语句使用的一般规则</a:t>
            </a:r>
            <a:endParaRPr lang="zh-CN" altLang="en-US" sz="2800" dirty="0">
              <a:solidFill>
                <a:schemeClr val="accent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553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7587" name="Rectangle 2"/>
          <p:cNvSpPr>
            <a:spLocks noGrp="1"/>
          </p:cNvSpPr>
          <p:nvPr>
            <p:ph type="title"/>
          </p:nvPr>
        </p:nvSpPr>
        <p:spPr/>
        <p:txBody>
          <a:bodyPr wrap="square" anchor="ctr"/>
          <a:p>
            <a:pPr eaLnBrk="1" hangingPunct="1"/>
            <a:r>
              <a:rPr lang="en-US" altLang="x-none" dirty="0">
                <a:solidFill>
                  <a:schemeClr val="tx1"/>
                </a:solidFill>
              </a:rPr>
              <a:t>3.2 </a:t>
            </a:r>
            <a:r>
              <a:rPr lang="zh-CN" altLang="en-US" dirty="0">
                <a:solidFill>
                  <a:schemeClr val="tx1"/>
                </a:solidFill>
              </a:rPr>
              <a:t>分层结构查询与集合谓词使用</a:t>
            </a:r>
            <a:endParaRPr lang="zh-CN" altLang="en-US" dirty="0">
              <a:solidFill>
                <a:schemeClr val="tx1"/>
              </a:solidFill>
            </a:endParaRPr>
          </a:p>
        </p:txBody>
      </p:sp>
      <p:sp>
        <p:nvSpPr>
          <p:cNvPr id="67588" name="Rectangle 3"/>
          <p:cNvSpPr>
            <a:spLocks noGrp="1"/>
          </p:cNvSpPr>
          <p:nvPr>
            <p:ph type="body"/>
          </p:nvPr>
        </p:nvSpPr>
        <p:spPr/>
        <p:txBody>
          <a:bodyPr wrap="square" anchor="t"/>
          <a:p>
            <a:pPr eaLnBrk="1" hangingPunct="1">
              <a:lnSpc>
                <a:spcPct val="120000"/>
              </a:lnSpc>
            </a:pPr>
            <a:r>
              <a:rPr lang="zh-CN" altLang="en-US" sz="2800"/>
              <a:t>分层结构指的是在一条映像语句的某个子句中嵌入另一条映像语句，被嵌入的映像语句通常称为‘子查询’</a:t>
            </a:r>
            <a:endParaRPr lang="zh-CN" altLang="en-US" sz="2800"/>
          </a:p>
        </p:txBody>
      </p:sp>
      <p:grpSp>
        <p:nvGrpSpPr>
          <p:cNvPr id="65542" name="组合 65541"/>
          <p:cNvGrpSpPr/>
          <p:nvPr/>
        </p:nvGrpSpPr>
        <p:grpSpPr>
          <a:xfrm>
            <a:off x="1066800" y="2801938"/>
            <a:ext cx="2590800" cy="2151062"/>
            <a:chOff x="0" y="0"/>
            <a:chExt cx="1632" cy="1355"/>
          </a:xfrm>
        </p:grpSpPr>
        <p:sp>
          <p:nvSpPr>
            <p:cNvPr id="67590" name="Text Box 5"/>
            <p:cNvSpPr txBox="1"/>
            <p:nvPr/>
          </p:nvSpPr>
          <p:spPr>
            <a:xfrm>
              <a:off x="0" y="322"/>
              <a:ext cx="1632" cy="1033"/>
            </a:xfrm>
            <a:prstGeom prst="rect">
              <a:avLst/>
            </a:prstGeom>
            <a:noFill/>
            <a:ln w="9525" cap="flat" cmpd="sng">
              <a:solidFill>
                <a:schemeClr val="tx1"/>
              </a:solidFill>
              <a:prstDash val="solid"/>
              <a:miter/>
              <a:headEnd type="none" w="med" len="med"/>
              <a:tailEnd type="none" w="med" len="med"/>
            </a:ln>
          </p:spPr>
          <p:txBody>
            <a:bodyPr anchor="t">
              <a:spAutoFit/>
            </a:bodyPr>
            <a:p>
              <a:pPr>
                <a:spcBef>
                  <a:spcPct val="30000"/>
                </a:spcBef>
              </a:pPr>
              <a:r>
                <a:rPr lang="en-US" altLang="x-none" sz="2800" dirty="0">
                  <a:latin typeface="Times New Roman" panose="02020603050405020304" pitchFamily="2" charset="0"/>
                  <a:ea typeface="宋体" panose="02010600030101010101" pitchFamily="2" charset="-122"/>
                </a:rPr>
                <a:t>SELECT  ……</a:t>
              </a:r>
              <a:endParaRPr lang="en-US" altLang="x-none" sz="2800" dirty="0">
                <a:latin typeface="Times New Roman" panose="02020603050405020304" pitchFamily="2" charset="0"/>
                <a:ea typeface="宋体" panose="02010600030101010101" pitchFamily="2" charset="-122"/>
              </a:endParaRPr>
            </a:p>
            <a:p>
              <a:pPr>
                <a:spcBef>
                  <a:spcPct val="30000"/>
                </a:spcBef>
              </a:pPr>
              <a:r>
                <a:rPr lang="en-US" altLang="x-none" sz="2800" dirty="0">
                  <a:latin typeface="Times New Roman" panose="02020603050405020304" pitchFamily="2" charset="0"/>
                  <a:ea typeface="宋体" panose="02010600030101010101" pitchFamily="2" charset="-122"/>
                </a:rPr>
                <a:t>FROM  ……</a:t>
              </a:r>
              <a:endParaRPr lang="en-US" altLang="x-none" sz="2800" dirty="0">
                <a:latin typeface="Times New Roman" panose="02020603050405020304" pitchFamily="2" charset="0"/>
                <a:ea typeface="宋体" panose="02010600030101010101" pitchFamily="2" charset="-122"/>
              </a:endParaRPr>
            </a:p>
            <a:p>
              <a:pPr>
                <a:spcBef>
                  <a:spcPct val="30000"/>
                </a:spcBef>
              </a:pPr>
              <a:r>
                <a:rPr lang="en-US" altLang="x-none" sz="2800" dirty="0">
                  <a:latin typeface="Times New Roman" panose="02020603050405020304" pitchFamily="2" charset="0"/>
                  <a:ea typeface="宋体" panose="02010600030101010101" pitchFamily="2" charset="-122"/>
                </a:rPr>
                <a:t>WHERE  ……</a:t>
              </a:r>
              <a:endParaRPr lang="en-US" altLang="x-none" sz="2800" dirty="0">
                <a:latin typeface="Times New Roman" panose="02020603050405020304" pitchFamily="2" charset="0"/>
                <a:ea typeface="宋体" panose="02010600030101010101" pitchFamily="2" charset="-122"/>
              </a:endParaRPr>
            </a:p>
          </p:txBody>
        </p:sp>
        <p:sp>
          <p:nvSpPr>
            <p:cNvPr id="67591" name="Text Box 6"/>
            <p:cNvSpPr txBox="1"/>
            <p:nvPr/>
          </p:nvSpPr>
          <p:spPr>
            <a:xfrm>
              <a:off x="0" y="0"/>
              <a:ext cx="1632" cy="327"/>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查询 </a:t>
              </a:r>
              <a:r>
                <a:rPr lang="en-US" altLang="x-none" sz="2800" dirty="0">
                  <a:solidFill>
                    <a:schemeClr val="accent2"/>
                  </a:solidFill>
                  <a:latin typeface="Arial" panose="020B0604020202020204" pitchFamily="34" charset="0"/>
                  <a:ea typeface="宋体" panose="02010600030101010101" pitchFamily="2" charset="-122"/>
                </a:rPr>
                <a:t>Q</a:t>
              </a:r>
              <a:r>
                <a:rPr lang="en-US" altLang="x-none" sz="2800" baseline="-25000" dirty="0">
                  <a:solidFill>
                    <a:schemeClr val="accent2"/>
                  </a:solidFill>
                  <a:latin typeface="Arial" panose="020B0604020202020204" pitchFamily="34" charset="0"/>
                  <a:ea typeface="宋体" panose="02010600030101010101" pitchFamily="2" charset="-122"/>
                </a:rPr>
                <a:t>1</a:t>
              </a:r>
              <a:endParaRPr lang="en-US" altLang="x-none" sz="2800" baseline="-25000" dirty="0">
                <a:solidFill>
                  <a:schemeClr val="accent2"/>
                </a:solidFill>
                <a:latin typeface="Arial" panose="020B0604020202020204" pitchFamily="34" charset="0"/>
                <a:ea typeface="宋体" panose="02010600030101010101" pitchFamily="2" charset="-122"/>
              </a:endParaRPr>
            </a:p>
          </p:txBody>
        </p:sp>
      </p:grpSp>
      <p:grpSp>
        <p:nvGrpSpPr>
          <p:cNvPr id="65545" name="组合 65544"/>
          <p:cNvGrpSpPr/>
          <p:nvPr/>
        </p:nvGrpSpPr>
        <p:grpSpPr>
          <a:xfrm>
            <a:off x="3200400" y="3886200"/>
            <a:ext cx="5181600" cy="2211388"/>
            <a:chOff x="0" y="0"/>
            <a:chExt cx="3264" cy="1393"/>
          </a:xfrm>
        </p:grpSpPr>
        <p:grpSp>
          <p:nvGrpSpPr>
            <p:cNvPr id="67593" name="组合 65545"/>
            <p:cNvGrpSpPr/>
            <p:nvPr/>
          </p:nvGrpSpPr>
          <p:grpSpPr>
            <a:xfrm>
              <a:off x="1680" y="0"/>
              <a:ext cx="1584" cy="1393"/>
              <a:chOff x="0" y="0"/>
              <a:chExt cx="1584" cy="1393"/>
            </a:xfrm>
          </p:grpSpPr>
          <p:sp>
            <p:nvSpPr>
              <p:cNvPr id="67594" name="Text Box 9"/>
              <p:cNvSpPr txBox="1"/>
              <p:nvPr/>
            </p:nvSpPr>
            <p:spPr>
              <a:xfrm>
                <a:off x="0" y="360"/>
                <a:ext cx="1584" cy="1033"/>
              </a:xfrm>
              <a:prstGeom prst="rect">
                <a:avLst/>
              </a:prstGeom>
              <a:solidFill>
                <a:srgbClr val="66FFFF"/>
              </a:solidFill>
              <a:ln w="9525" cap="flat" cmpd="sng">
                <a:solidFill>
                  <a:srgbClr val="00FFFF"/>
                </a:solidFill>
                <a:prstDash val="solid"/>
                <a:miter/>
                <a:headEnd type="none" w="med" len="med"/>
                <a:tailEnd type="none" w="med" len="med"/>
              </a:ln>
            </p:spPr>
            <p:txBody>
              <a:bodyPr anchor="t">
                <a:spAutoFit/>
              </a:bodyPr>
              <a:p>
                <a:pPr>
                  <a:spcBef>
                    <a:spcPct val="30000"/>
                  </a:spcBef>
                </a:pPr>
                <a:r>
                  <a:rPr lang="en-US" altLang="x-none" sz="2800" dirty="0">
                    <a:latin typeface="Times New Roman" panose="02020603050405020304" pitchFamily="2" charset="0"/>
                    <a:ea typeface="宋体" panose="02010600030101010101" pitchFamily="2" charset="-122"/>
                  </a:rPr>
                  <a:t>SELECT  ……</a:t>
                </a:r>
                <a:endParaRPr lang="en-US" altLang="x-none" sz="2800" dirty="0">
                  <a:latin typeface="Times New Roman" panose="02020603050405020304" pitchFamily="2" charset="0"/>
                  <a:ea typeface="宋体" panose="02010600030101010101" pitchFamily="2" charset="-122"/>
                </a:endParaRPr>
              </a:p>
              <a:p>
                <a:pPr>
                  <a:spcBef>
                    <a:spcPct val="30000"/>
                  </a:spcBef>
                </a:pPr>
                <a:r>
                  <a:rPr lang="en-US" altLang="x-none" sz="2800" dirty="0">
                    <a:latin typeface="Times New Roman" panose="02020603050405020304" pitchFamily="2" charset="0"/>
                    <a:ea typeface="宋体" panose="02010600030101010101" pitchFamily="2" charset="-122"/>
                  </a:rPr>
                  <a:t>FROM  ……</a:t>
                </a:r>
                <a:endParaRPr lang="en-US" altLang="x-none" sz="2800" dirty="0">
                  <a:latin typeface="Times New Roman" panose="02020603050405020304" pitchFamily="2" charset="0"/>
                  <a:ea typeface="宋体" panose="02010600030101010101" pitchFamily="2" charset="-122"/>
                </a:endParaRPr>
              </a:p>
              <a:p>
                <a:pPr>
                  <a:spcBef>
                    <a:spcPct val="30000"/>
                  </a:spcBef>
                </a:pPr>
                <a:r>
                  <a:rPr lang="en-US" altLang="x-none" sz="2800" dirty="0">
                    <a:latin typeface="Times New Roman" panose="02020603050405020304" pitchFamily="2" charset="0"/>
                    <a:ea typeface="宋体" panose="02010600030101010101" pitchFamily="2" charset="-122"/>
                  </a:rPr>
                  <a:t>WHERE  ……</a:t>
                </a:r>
                <a:endParaRPr lang="en-US" altLang="x-none" sz="2800" dirty="0">
                  <a:latin typeface="Times New Roman" panose="02020603050405020304" pitchFamily="2" charset="0"/>
                  <a:ea typeface="宋体" panose="02010600030101010101" pitchFamily="2" charset="-122"/>
                </a:endParaRPr>
              </a:p>
            </p:txBody>
          </p:sp>
          <p:sp>
            <p:nvSpPr>
              <p:cNvPr id="67595" name="Text Box 10"/>
              <p:cNvSpPr txBox="1"/>
              <p:nvPr/>
            </p:nvSpPr>
            <p:spPr>
              <a:xfrm>
                <a:off x="0" y="0"/>
                <a:ext cx="1584" cy="327"/>
              </a:xfrm>
              <a:prstGeom prst="rect">
                <a:avLst/>
              </a:prstGeom>
              <a:noFill/>
              <a:ln w="9525">
                <a:noFill/>
              </a:ln>
            </p:spPr>
            <p:txBody>
              <a:bodyPr anchor="t">
                <a:spAutoFit/>
              </a:bodyPr>
              <a:p>
                <a:pPr>
                  <a:spcBef>
                    <a:spcPct val="50000"/>
                  </a:spcBef>
                </a:pPr>
                <a:r>
                  <a:rPr lang="zh-CN" altLang="en-US" sz="2800" dirty="0">
                    <a:solidFill>
                      <a:schemeClr val="accent2"/>
                    </a:solidFill>
                    <a:latin typeface="Arial" panose="020B0604020202020204" pitchFamily="34" charset="0"/>
                    <a:ea typeface="宋体" panose="02010600030101010101" pitchFamily="2" charset="-122"/>
                  </a:rPr>
                  <a:t>子查询 </a:t>
                </a:r>
                <a:r>
                  <a:rPr lang="en-US" altLang="x-none" sz="2800" dirty="0">
                    <a:solidFill>
                      <a:schemeClr val="accent2"/>
                    </a:solidFill>
                    <a:latin typeface="Arial" panose="020B0604020202020204" pitchFamily="34" charset="0"/>
                    <a:ea typeface="宋体" panose="02010600030101010101" pitchFamily="2" charset="-122"/>
                  </a:rPr>
                  <a:t>Q</a:t>
                </a:r>
                <a:r>
                  <a:rPr lang="en-US" altLang="x-none" sz="2800" baseline="-25000" dirty="0">
                    <a:solidFill>
                      <a:schemeClr val="accent2"/>
                    </a:solidFill>
                    <a:latin typeface="Arial" panose="020B0604020202020204" pitchFamily="34" charset="0"/>
                    <a:ea typeface="宋体" panose="02010600030101010101" pitchFamily="2" charset="-122"/>
                  </a:rPr>
                  <a:t>11</a:t>
                </a:r>
                <a:endParaRPr lang="en-US" altLang="x-none" sz="2800" baseline="-25000" dirty="0">
                  <a:solidFill>
                    <a:schemeClr val="accent2"/>
                  </a:solidFill>
                  <a:latin typeface="Arial" panose="020B0604020202020204" pitchFamily="34" charset="0"/>
                  <a:ea typeface="宋体" panose="02010600030101010101" pitchFamily="2" charset="-122"/>
                </a:endParaRPr>
              </a:p>
            </p:txBody>
          </p:sp>
        </p:grpSp>
        <p:sp>
          <p:nvSpPr>
            <p:cNvPr id="67596" name="Freeform 14"/>
            <p:cNvSpPr/>
            <p:nvPr/>
          </p:nvSpPr>
          <p:spPr>
            <a:xfrm>
              <a:off x="0" y="360"/>
              <a:ext cx="1584" cy="168"/>
            </a:xfrm>
            <a:custGeom>
              <a:avLst/>
              <a:gdLst/>
              <a:ahLst/>
              <a:cxnLst>
                <a:cxn ang="0">
                  <a:pos x="0" y="24"/>
                </a:cxn>
                <a:cxn ang="0">
                  <a:pos x="720" y="24"/>
                </a:cxn>
                <a:cxn ang="0">
                  <a:pos x="1584" y="168"/>
                </a:cxn>
              </a:cxnLst>
              <a:pathLst>
                <a:path w="1584" h="168">
                  <a:moveTo>
                    <a:pt x="0" y="24"/>
                  </a:moveTo>
                  <a:cubicBezTo>
                    <a:pt x="228" y="12"/>
                    <a:pt x="456" y="0"/>
                    <a:pt x="720" y="24"/>
                  </a:cubicBezTo>
                  <a:cubicBezTo>
                    <a:pt x="984" y="48"/>
                    <a:pt x="1284" y="108"/>
                    <a:pt x="1584" y="168"/>
                  </a:cubicBezTo>
                </a:path>
              </a:pathLst>
            </a:custGeom>
            <a:noFill/>
            <a:ln w="38100" cap="flat" cmpd="sng">
              <a:solidFill>
                <a:srgbClr val="00FFFF"/>
              </a:solidFill>
              <a:prstDash val="solid"/>
              <a:round/>
              <a:headEnd type="none" w="med" len="med"/>
              <a:tailEnd type="arrow"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5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656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8611" name="Rectangle 2"/>
          <p:cNvSpPr>
            <a:spLocks noGrp="1"/>
          </p:cNvSpPr>
          <p:nvPr>
            <p:ph type="title"/>
          </p:nvPr>
        </p:nvSpPr>
        <p:spPr/>
        <p:txBody>
          <a:bodyPr wrap="square" anchor="ctr"/>
          <a:p>
            <a:pPr eaLnBrk="1" hangingPunct="1"/>
            <a:r>
              <a:rPr lang="en-US" altLang="x-none" dirty="0">
                <a:solidFill>
                  <a:schemeClr val="tx1"/>
                </a:solidFill>
              </a:rPr>
              <a:t>3.2 </a:t>
            </a:r>
            <a:r>
              <a:rPr lang="zh-CN" altLang="en-US" dirty="0">
                <a:solidFill>
                  <a:schemeClr val="tx1"/>
                </a:solidFill>
              </a:rPr>
              <a:t>分层结构查询与集合谓词使用</a:t>
            </a:r>
            <a:endParaRPr lang="zh-CN" altLang="en-US" dirty="0">
              <a:solidFill>
                <a:schemeClr val="tx1"/>
              </a:solidFill>
            </a:endParaRPr>
          </a:p>
        </p:txBody>
      </p:sp>
      <p:sp>
        <p:nvSpPr>
          <p:cNvPr id="68612" name="Rectangle 3"/>
          <p:cNvSpPr>
            <a:spLocks noGrp="1"/>
          </p:cNvSpPr>
          <p:nvPr>
            <p:ph type="body"/>
          </p:nvPr>
        </p:nvSpPr>
        <p:spPr/>
        <p:txBody>
          <a:bodyPr wrap="square" anchor="t"/>
          <a:p>
            <a:pPr eaLnBrk="1" hangingPunct="1">
              <a:lnSpc>
                <a:spcPct val="120000"/>
              </a:lnSpc>
            </a:pPr>
            <a:r>
              <a:rPr lang="zh-CN" altLang="en-US" sz="2800" dirty="0"/>
              <a:t>这样的子查询通常被嵌入在 </a:t>
            </a:r>
            <a:r>
              <a:rPr lang="en-US" altLang="x-none" sz="2800" dirty="0"/>
              <a:t>WHERE</a:t>
            </a:r>
            <a:r>
              <a:rPr lang="zh-CN" altLang="en-US" sz="2800" dirty="0"/>
              <a:t>子句中，可以构造出逻辑关系相对复杂但可以描述清晰的查询条件</a:t>
            </a:r>
            <a:endParaRPr lang="zh-CN" altLang="en-US" sz="2800" dirty="0"/>
          </a:p>
          <a:p>
            <a:pPr eaLnBrk="1" hangingPunct="1">
              <a:lnSpc>
                <a:spcPct val="120000"/>
              </a:lnSpc>
            </a:pPr>
            <a:r>
              <a:rPr lang="zh-CN" altLang="en-US" sz="2800" dirty="0"/>
              <a:t>像这样嵌入有子查询的查询语句也被称为‘</a:t>
            </a:r>
            <a:r>
              <a:rPr lang="zh-CN" altLang="en-US" sz="2800" dirty="0">
                <a:solidFill>
                  <a:srgbClr val="FF0000"/>
                </a:solidFill>
              </a:rPr>
              <a:t>嵌套查询</a:t>
            </a:r>
            <a:r>
              <a:rPr lang="zh-CN" altLang="en-US" sz="2800" dirty="0"/>
              <a:t>’。也可以在其它子句中嵌入‘子查询’</a:t>
            </a:r>
            <a:endParaRPr lang="zh-CN" altLang="en-US" sz="2800" dirty="0"/>
          </a:p>
          <a:p>
            <a:pPr eaLnBrk="1" hangingPunct="1">
              <a:lnSpc>
                <a:spcPct val="120000"/>
              </a:lnSpc>
            </a:pPr>
            <a:r>
              <a:rPr lang="zh-CN" altLang="en-US" sz="2800" dirty="0"/>
              <a:t>由于子查询的查询结果是一个集合，因此需要在</a:t>
            </a:r>
            <a:r>
              <a:rPr lang="en-US" altLang="x-none" sz="2800" dirty="0"/>
              <a:t>WHERE</a:t>
            </a:r>
            <a:r>
              <a:rPr lang="zh-CN" altLang="en-US" sz="2800" dirty="0"/>
              <a:t>子句中引入集合谓词</a:t>
            </a:r>
            <a:endParaRPr lang="zh-CN" alt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758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69635" name="Rectangle 2"/>
          <p:cNvSpPr>
            <a:spLocks noGrp="1"/>
          </p:cNvSpPr>
          <p:nvPr>
            <p:ph type="title"/>
          </p:nvPr>
        </p:nvSpPr>
        <p:spPr/>
        <p:txBody>
          <a:bodyPr wrap="square" anchor="ctr"/>
          <a:p>
            <a:pPr eaLnBrk="1" hangingPunct="1"/>
            <a:r>
              <a:rPr lang="en-US" altLang="x-none" dirty="0">
                <a:solidFill>
                  <a:schemeClr val="tx1"/>
                </a:solidFill>
              </a:rPr>
              <a:t>3.2 </a:t>
            </a:r>
            <a:r>
              <a:rPr lang="zh-CN" altLang="en-US" dirty="0">
                <a:solidFill>
                  <a:schemeClr val="tx1"/>
                </a:solidFill>
              </a:rPr>
              <a:t>分层结构查询与集合谓词使用</a:t>
            </a:r>
            <a:endParaRPr lang="zh-CN" altLang="en-US" dirty="0">
              <a:solidFill>
                <a:schemeClr val="tx1"/>
              </a:solidFill>
            </a:endParaRPr>
          </a:p>
        </p:txBody>
      </p:sp>
      <p:sp>
        <p:nvSpPr>
          <p:cNvPr id="69636" name="Rectangle 3"/>
          <p:cNvSpPr>
            <a:spLocks noGrp="1"/>
          </p:cNvSpPr>
          <p:nvPr>
            <p:ph type="body"/>
          </p:nvPr>
        </p:nvSpPr>
        <p:spPr/>
        <p:txBody>
          <a:bodyPr wrap="square" anchor="t"/>
          <a:p>
            <a:pPr eaLnBrk="1" hangingPunct="1">
              <a:lnSpc>
                <a:spcPct val="100000"/>
              </a:lnSpc>
            </a:pPr>
            <a:r>
              <a:rPr lang="en-US" altLang="x-none" sz="2800" dirty="0"/>
              <a:t>WHERE</a:t>
            </a:r>
            <a:r>
              <a:rPr lang="zh-CN" altLang="en-US" sz="2800" dirty="0"/>
              <a:t>子句中的集合谓词主要有：</a:t>
            </a:r>
            <a:endParaRPr lang="zh-CN" altLang="en-US" sz="2800" dirty="0"/>
          </a:p>
          <a:p>
            <a:pPr lvl="1" eaLnBrk="1" hangingPunct="1">
              <a:lnSpc>
                <a:spcPct val="100000"/>
              </a:lnSpc>
            </a:pPr>
            <a:r>
              <a:rPr lang="en-US" altLang="x-none" sz="2800" dirty="0"/>
              <a:t>IN</a:t>
            </a:r>
            <a:r>
              <a:rPr lang="zh-CN" altLang="en-US" sz="2800" dirty="0"/>
              <a:t>谓词：标量与集合量之间的属于比较</a:t>
            </a:r>
            <a:endParaRPr lang="zh-CN" altLang="en-US" sz="2800" dirty="0"/>
          </a:p>
          <a:p>
            <a:pPr lvl="2" eaLnBrk="1" hangingPunct="1">
              <a:lnSpc>
                <a:spcPct val="100000"/>
              </a:lnSpc>
              <a:buNone/>
            </a:pPr>
            <a:r>
              <a:rPr lang="en-US" altLang="x-none" sz="2800" dirty="0"/>
              <a:t>expr</a:t>
            </a:r>
            <a:r>
              <a:rPr lang="en-US" altLang="x-none" sz="2800" dirty="0">
                <a:solidFill>
                  <a:srgbClr val="FF0000"/>
                </a:solidFill>
              </a:rPr>
              <a:t>  </a:t>
            </a:r>
            <a:r>
              <a:rPr lang="en-US" altLang="x-none" sz="2800" dirty="0"/>
              <a:t>[ </a:t>
            </a:r>
            <a:r>
              <a:rPr lang="en-US" altLang="x-none" sz="2800" dirty="0">
                <a:solidFill>
                  <a:srgbClr val="FF0000"/>
                </a:solidFill>
              </a:rPr>
              <a:t>NOT </a:t>
            </a:r>
            <a:r>
              <a:rPr lang="en-US" altLang="x-none" sz="2800" dirty="0"/>
              <a:t>]</a:t>
            </a:r>
            <a:r>
              <a:rPr lang="en-US" altLang="x-none" sz="2800" dirty="0">
                <a:solidFill>
                  <a:srgbClr val="FF0000"/>
                </a:solidFill>
              </a:rPr>
              <a:t> IN </a:t>
            </a:r>
            <a:r>
              <a:rPr lang="en-US" altLang="x-none" sz="2800" dirty="0"/>
              <a:t>( subquery )</a:t>
            </a:r>
            <a:endParaRPr lang="en-US" altLang="x-none" sz="2800" dirty="0"/>
          </a:p>
          <a:p>
            <a:pPr lvl="2" eaLnBrk="1" hangingPunct="1">
              <a:lnSpc>
                <a:spcPct val="100000"/>
              </a:lnSpc>
              <a:buNone/>
            </a:pPr>
            <a:endParaRPr lang="en-US" altLang="x-none" sz="2800" dirty="0"/>
          </a:p>
          <a:p>
            <a:pPr lvl="1" eaLnBrk="1" hangingPunct="1">
              <a:lnSpc>
                <a:spcPct val="100000"/>
              </a:lnSpc>
            </a:pPr>
            <a:r>
              <a:rPr lang="zh-CN" altLang="en-US" sz="2800" dirty="0"/>
              <a:t>限定比较谓词：标量与集合中元素之间的量化比较</a:t>
            </a:r>
            <a:endParaRPr lang="zh-CN" altLang="en-US" sz="2800" dirty="0"/>
          </a:p>
          <a:p>
            <a:pPr lvl="2" eaLnBrk="1" hangingPunct="1">
              <a:lnSpc>
                <a:spcPct val="100000"/>
              </a:lnSpc>
              <a:buNone/>
            </a:pPr>
            <a:r>
              <a:rPr lang="en-US" altLang="x-none" sz="2800" dirty="0"/>
              <a:t>expr</a:t>
            </a:r>
            <a:r>
              <a:rPr lang="en-US" altLang="x-none" sz="2800" dirty="0">
                <a:solidFill>
                  <a:srgbClr val="FF0000"/>
                </a:solidFill>
              </a:rPr>
              <a:t>  </a:t>
            </a:r>
            <a:r>
              <a:rPr lang="en-US" altLang="x-none" sz="2800" dirty="0">
                <a:solidFill>
                  <a:srgbClr val="FF0000"/>
                </a:solidFill>
                <a:sym typeface="Symbol" panose="05050102010706020507" pitchFamily="2" charset="2"/>
              </a:rPr>
              <a:t>  </a:t>
            </a:r>
            <a:r>
              <a:rPr lang="zh-CN" altLang="en-US" sz="2800" dirty="0">
                <a:solidFill>
                  <a:srgbClr val="FF0000"/>
                </a:solidFill>
                <a:sym typeface="Symbol" panose="05050102010706020507" pitchFamily="2" charset="2"/>
              </a:rPr>
              <a:t>SOME</a:t>
            </a:r>
            <a:r>
              <a:rPr lang="en-US" altLang="x-none" sz="2800" dirty="0">
                <a:sym typeface="Symbol" panose="05050102010706020507" pitchFamily="2" charset="2"/>
              </a:rPr>
              <a:t>|</a:t>
            </a:r>
            <a:r>
              <a:rPr lang="en-US" altLang="x-none" sz="2800" dirty="0">
                <a:solidFill>
                  <a:srgbClr val="FF0000"/>
                </a:solidFill>
                <a:sym typeface="Symbol" panose="05050102010706020507" pitchFamily="2" charset="2"/>
              </a:rPr>
              <a:t>ANY</a:t>
            </a:r>
            <a:r>
              <a:rPr lang="en-US" altLang="x-none" sz="2800" dirty="0">
                <a:sym typeface="Symbol" panose="05050102010706020507" pitchFamily="2" charset="2"/>
              </a:rPr>
              <a:t>|</a:t>
            </a:r>
            <a:r>
              <a:rPr lang="en-US" altLang="x-none" sz="2800" dirty="0">
                <a:solidFill>
                  <a:srgbClr val="FF0000"/>
                </a:solidFill>
                <a:sym typeface="Symbol" panose="05050102010706020507" pitchFamily="2" charset="2"/>
              </a:rPr>
              <a:t>ALL </a:t>
            </a:r>
            <a:r>
              <a:rPr lang="en-US" altLang="x-none" sz="2800" dirty="0">
                <a:sym typeface="Symbol" panose="05050102010706020507" pitchFamily="2" charset="2"/>
              </a:rPr>
              <a:t>( subquery )</a:t>
            </a:r>
            <a:endParaRPr lang="en-US" altLang="x-none" sz="2800" dirty="0">
              <a:sym typeface="Symbol" panose="05050102010706020507" pitchFamily="2" charset="2"/>
            </a:endParaRPr>
          </a:p>
          <a:p>
            <a:pPr lvl="2" eaLnBrk="1" hangingPunct="1">
              <a:lnSpc>
                <a:spcPct val="100000"/>
              </a:lnSpc>
              <a:buNone/>
            </a:pPr>
            <a:endParaRPr lang="en-US" altLang="x-none" sz="2800" dirty="0">
              <a:sym typeface="Symbol" panose="05050102010706020507" pitchFamily="2" charset="2"/>
            </a:endParaRPr>
          </a:p>
          <a:p>
            <a:pPr lvl="1" eaLnBrk="1" hangingPunct="1">
              <a:lnSpc>
                <a:spcPct val="100000"/>
              </a:lnSpc>
            </a:pPr>
            <a:r>
              <a:rPr lang="en-US" altLang="x-none" sz="2800" dirty="0"/>
              <a:t>EXISTS</a:t>
            </a:r>
            <a:r>
              <a:rPr lang="zh-CN" altLang="en-US" sz="2800" dirty="0"/>
              <a:t>谓词：是否为空集的判断谓词</a:t>
            </a:r>
            <a:endParaRPr lang="zh-CN" altLang="en-US" sz="2800" dirty="0"/>
          </a:p>
          <a:p>
            <a:pPr lvl="2" eaLnBrk="1" hangingPunct="1">
              <a:lnSpc>
                <a:spcPct val="100000"/>
              </a:lnSpc>
              <a:buNone/>
            </a:pPr>
            <a:r>
              <a:rPr lang="en-US" altLang="x-none" sz="2800" dirty="0"/>
              <a:t>[ </a:t>
            </a:r>
            <a:r>
              <a:rPr lang="en-US" altLang="x-none" sz="2800" dirty="0">
                <a:solidFill>
                  <a:srgbClr val="FF0000"/>
                </a:solidFill>
              </a:rPr>
              <a:t>NOT </a:t>
            </a:r>
            <a:r>
              <a:rPr lang="en-US" altLang="x-none" sz="2800" dirty="0"/>
              <a:t>]</a:t>
            </a:r>
            <a:r>
              <a:rPr lang="en-US" altLang="x-none" sz="2800" dirty="0">
                <a:solidFill>
                  <a:srgbClr val="FF0000"/>
                </a:solidFill>
              </a:rPr>
              <a:t> EXISTS </a:t>
            </a:r>
            <a:r>
              <a:rPr lang="en-US" altLang="x-none" sz="2800" dirty="0"/>
              <a:t>( subquery )</a:t>
            </a:r>
            <a:endParaRPr lang="en-US" altLang="x-none"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861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0659" name="Rectangle 2"/>
          <p:cNvSpPr>
            <a:spLocks noGrp="1"/>
          </p:cNvSpPr>
          <p:nvPr>
            <p:ph type="title"/>
          </p:nvPr>
        </p:nvSpPr>
        <p:spPr/>
        <p:txBody>
          <a:bodyPr wrap="square" anchor="ctr"/>
          <a:p>
            <a:pPr eaLnBrk="1" hangingPunct="1"/>
            <a:r>
              <a:rPr lang="en-US" altLang="x-none" dirty="0">
                <a:solidFill>
                  <a:schemeClr val="tx1"/>
                </a:solidFill>
              </a:rPr>
              <a:t>3.2 </a:t>
            </a:r>
            <a:r>
              <a:rPr lang="zh-CN" altLang="en-US" dirty="0">
                <a:solidFill>
                  <a:schemeClr val="tx1"/>
                </a:solidFill>
              </a:rPr>
              <a:t>分层结构查询与集合谓词使用</a:t>
            </a:r>
            <a:endParaRPr lang="zh-CN" altLang="en-US" dirty="0">
              <a:solidFill>
                <a:schemeClr val="tx1"/>
              </a:solidFill>
            </a:endParaRPr>
          </a:p>
        </p:txBody>
      </p:sp>
      <p:sp>
        <p:nvSpPr>
          <p:cNvPr id="70660" name="Rectangle 3"/>
          <p:cNvSpPr>
            <a:spLocks noGrp="1"/>
          </p:cNvSpPr>
          <p:nvPr>
            <p:ph type="body"/>
          </p:nvPr>
        </p:nvSpPr>
        <p:spPr>
          <a:xfrm>
            <a:off x="685800" y="914400"/>
            <a:ext cx="7848600" cy="5410200"/>
          </a:xfrm>
        </p:spPr>
        <p:txBody>
          <a:bodyPr wrap="square" anchor="t"/>
          <a:p>
            <a:pPr eaLnBrk="1" hangingPunct="1">
              <a:lnSpc>
                <a:spcPct val="130000"/>
              </a:lnSpc>
            </a:pPr>
            <a:r>
              <a:rPr lang="zh-CN" altLang="en-US" sz="2800" dirty="0"/>
              <a:t>嵌套查询的处理顺序</a:t>
            </a:r>
            <a:endParaRPr lang="zh-CN" altLang="en-US" sz="2800" dirty="0"/>
          </a:p>
          <a:p>
            <a:pPr lvl="1" eaLnBrk="1" hangingPunct="1">
              <a:lnSpc>
                <a:spcPct val="130000"/>
              </a:lnSpc>
            </a:pPr>
            <a:r>
              <a:rPr lang="zh-CN" altLang="en-US" sz="2800" dirty="0"/>
              <a:t>一般情况下，嵌套查询中的子查询只需要被执行一次，然后利用所获得的中间查询结果来计算外层的查询语句</a:t>
            </a:r>
            <a:endParaRPr lang="zh-CN" altLang="en-US" sz="2800" dirty="0"/>
          </a:p>
          <a:p>
            <a:pPr lvl="1" eaLnBrk="1" hangingPunct="1">
              <a:lnSpc>
                <a:spcPct val="130000"/>
              </a:lnSpc>
            </a:pPr>
            <a:r>
              <a:rPr lang="zh-CN" altLang="en-US" sz="2800" dirty="0"/>
              <a:t>这样的子查询也被称为</a:t>
            </a:r>
            <a:r>
              <a:rPr lang="zh-CN" altLang="en-US" sz="2800" dirty="0">
                <a:solidFill>
                  <a:srgbClr val="FF0000"/>
                </a:solidFill>
              </a:rPr>
              <a:t>‘</a:t>
            </a:r>
            <a:r>
              <a:rPr lang="zh-CN" altLang="en-US" sz="2800" u="sng" dirty="0">
                <a:solidFill>
                  <a:srgbClr val="FF0000"/>
                </a:solidFill>
              </a:rPr>
              <a:t>独立子查询</a:t>
            </a:r>
            <a:r>
              <a:rPr lang="zh-CN" altLang="en-US" sz="2800" dirty="0">
                <a:solidFill>
                  <a:srgbClr val="FF0000"/>
                </a:solidFill>
              </a:rPr>
              <a:t>’</a:t>
            </a:r>
            <a:r>
              <a:rPr lang="zh-CN" altLang="en-US" sz="2800" dirty="0"/>
              <a:t>，其处理顺序由</a:t>
            </a:r>
            <a:r>
              <a:rPr lang="zh-CN" altLang="en-US" sz="2800" u="sng" dirty="0">
                <a:solidFill>
                  <a:srgbClr val="FF0000"/>
                </a:solidFill>
              </a:rPr>
              <a:t>‘内’到‘外’</a:t>
            </a:r>
            <a:endParaRPr lang="zh-CN" altLang="en-US" sz="2800"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6963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1683" name="Rectangle 2"/>
          <p:cNvSpPr>
            <a:spLocks noGrp="1"/>
          </p:cNvSpPr>
          <p:nvPr>
            <p:ph type="title"/>
          </p:nvPr>
        </p:nvSpPr>
        <p:spPr/>
        <p:txBody>
          <a:bodyPr wrap="square" anchor="ctr"/>
          <a:p>
            <a:pPr eaLnBrk="1" hangingPunct="1"/>
            <a:r>
              <a:rPr lang="en-US" altLang="x-none" dirty="0">
                <a:solidFill>
                  <a:schemeClr val="tx1"/>
                </a:solidFill>
              </a:rPr>
              <a:t>3.2 </a:t>
            </a:r>
            <a:r>
              <a:rPr lang="zh-CN" altLang="en-US" dirty="0">
                <a:solidFill>
                  <a:schemeClr val="tx1"/>
                </a:solidFill>
              </a:rPr>
              <a:t>分层结构查询与集合谓词使用</a:t>
            </a:r>
            <a:endParaRPr lang="zh-CN" altLang="en-US" dirty="0">
              <a:solidFill>
                <a:schemeClr val="tx1"/>
              </a:solidFill>
            </a:endParaRPr>
          </a:p>
        </p:txBody>
      </p:sp>
      <p:sp>
        <p:nvSpPr>
          <p:cNvPr id="71684" name="Rectangle 3"/>
          <p:cNvSpPr>
            <a:spLocks noGrp="1"/>
          </p:cNvSpPr>
          <p:nvPr>
            <p:ph type="body"/>
          </p:nvPr>
        </p:nvSpPr>
        <p:spPr>
          <a:xfrm>
            <a:off x="685800" y="914400"/>
            <a:ext cx="7848600" cy="5410200"/>
          </a:xfrm>
        </p:spPr>
        <p:txBody>
          <a:bodyPr wrap="square" anchor="t"/>
          <a:p>
            <a:pPr eaLnBrk="1" hangingPunct="1">
              <a:lnSpc>
                <a:spcPct val="130000"/>
              </a:lnSpc>
            </a:pPr>
            <a:r>
              <a:rPr lang="zh-CN" altLang="en-US" sz="2800" dirty="0"/>
              <a:t>在有些情况下，在‘子查询’中调用了外层查询中的表及其元组变量。随着外层元组变量的每一次的取值变化，都需要重新执行‘子查询’以获得相关的中间查询结果</a:t>
            </a:r>
            <a:endParaRPr lang="zh-CN" altLang="en-US" sz="2800" dirty="0"/>
          </a:p>
          <a:p>
            <a:pPr lvl="1" eaLnBrk="1" hangingPunct="1">
              <a:lnSpc>
                <a:spcPct val="130000"/>
              </a:lnSpc>
            </a:pPr>
            <a:r>
              <a:rPr lang="zh-CN" altLang="en-US" sz="2800" dirty="0"/>
              <a:t>这样的子查询也被称为 ‘</a:t>
            </a:r>
            <a:r>
              <a:rPr lang="zh-CN" altLang="en-US" sz="2800" u="sng" dirty="0">
                <a:solidFill>
                  <a:srgbClr val="FF0000"/>
                </a:solidFill>
              </a:rPr>
              <a:t>相关子查询</a:t>
            </a:r>
            <a:r>
              <a:rPr lang="zh-CN" altLang="en-US" sz="2800" dirty="0"/>
              <a:t>’，其处理顺序是由</a:t>
            </a:r>
            <a:r>
              <a:rPr lang="zh-CN" altLang="en-US" sz="2800" u="sng" dirty="0">
                <a:solidFill>
                  <a:srgbClr val="FF0000"/>
                </a:solidFill>
              </a:rPr>
              <a:t>‘外’到‘内’</a:t>
            </a:r>
            <a:r>
              <a:rPr lang="zh-CN" altLang="en-US" sz="2800" dirty="0"/>
              <a:t>，直至处理完外层查询表中的所有元组</a:t>
            </a:r>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065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2707" name="Rectangle 2"/>
          <p:cNvSpPr>
            <a:spLocks noGrp="1"/>
          </p:cNvSpPr>
          <p:nvPr>
            <p:ph type="title"/>
          </p:nvPr>
        </p:nvSpPr>
        <p:spPr/>
        <p:txBody>
          <a:bodyPr wrap="square" anchor="ctr"/>
          <a:p>
            <a:pPr eaLnBrk="1" hangingPunct="1"/>
            <a:r>
              <a:rPr lang="en-US" altLang="x-none" dirty="0"/>
              <a:t>(1) IN</a:t>
            </a:r>
            <a:r>
              <a:rPr lang="zh-CN" altLang="en-US" dirty="0"/>
              <a:t>谓词的使用</a:t>
            </a:r>
            <a:endParaRPr lang="zh-CN" altLang="en-US" dirty="0"/>
          </a:p>
        </p:txBody>
      </p:sp>
      <p:sp>
        <p:nvSpPr>
          <p:cNvPr id="70661" name="Rectangle 4"/>
          <p:cNvSpPr/>
          <p:nvPr/>
        </p:nvSpPr>
        <p:spPr>
          <a:xfrm>
            <a:off x="685800" y="2424113"/>
            <a:ext cx="7772400" cy="2286000"/>
          </a:xfrm>
          <a:prstGeom prst="rect">
            <a:avLst/>
          </a:prstGeom>
          <a:noFill/>
          <a:ln w="9525">
            <a:noFill/>
          </a:ln>
        </p:spPr>
        <p:txBody>
          <a:bodyPr anchor="t"/>
          <a:p>
            <a:pPr marL="1143000" lvl="2" indent="-228600" algn="l" eaLnBrk="0" hangingPunct="0">
              <a:lnSpc>
                <a:spcPct val="130000"/>
              </a:lnSpc>
              <a:spcBef>
                <a:spcPct val="10000"/>
              </a:spcBef>
            </a:pPr>
            <a:r>
              <a:rPr lang="en-US" altLang="x-none" sz="2800" dirty="0">
                <a:solidFill>
                  <a:srgbClr val="FF0000"/>
                </a:solidFill>
                <a:latin typeface="Arial" panose="020B0604020202020204" pitchFamily="34" charset="0"/>
                <a:ea typeface="宋体" panose="02010600030101010101" pitchFamily="2" charset="-122"/>
              </a:rPr>
              <a:t>SELECT  sn</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0" hangingPunct="0">
              <a:lnSpc>
                <a:spcPct val="130000"/>
              </a:lnSpc>
              <a:spcBef>
                <a:spcPct val="1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0" hangingPunct="0">
              <a:lnSpc>
                <a:spcPct val="130000"/>
              </a:lnSpc>
              <a:spcBef>
                <a:spcPct val="10000"/>
              </a:spcBef>
            </a:pPr>
            <a:r>
              <a:rPr lang="en-US" altLang="x-none" sz="2800" dirty="0">
                <a:solidFill>
                  <a:srgbClr val="FF0000"/>
                </a:solidFill>
                <a:latin typeface="Arial" panose="020B0604020202020204" pitchFamily="34" charset="0"/>
                <a:ea typeface="宋体" panose="02010600030101010101" pitchFamily="2" charset="-122"/>
              </a:rPr>
              <a:t>WHERE  sd  IN  (</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MA</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CS</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PY</a:t>
            </a:r>
            <a:r>
              <a:rPr lang="en-US" altLang="x-none" sz="2800" dirty="0">
                <a:solidFill>
                  <a:srgbClr val="FF0000"/>
                </a:solidFill>
                <a:latin typeface="Times New Roman" panose="02020603050405020304" pitchFamily="2"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72709" name="Text Box 5"/>
          <p:cNvSpPr txBox="1"/>
          <p:nvPr/>
        </p:nvSpPr>
        <p:spPr>
          <a:xfrm>
            <a:off x="395288" y="1196975"/>
            <a:ext cx="8575675" cy="603250"/>
          </a:xfrm>
          <a:prstGeom prst="rect">
            <a:avLst/>
          </a:prstGeom>
          <a:noFill/>
          <a:ln w="9525">
            <a:noFill/>
          </a:ln>
        </p:spPr>
        <p:txBody>
          <a:bodyPr wrap="square" anchor="t">
            <a:spAutoFit/>
          </a:bodyPr>
          <a:p>
            <a:pPr marL="1230630" indent="-1230630">
              <a:lnSpc>
                <a:spcPct val="120000"/>
              </a:lnSpc>
              <a:spcBef>
                <a:spcPct val="50000"/>
              </a:spcBef>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  </a:t>
            </a:r>
            <a:r>
              <a:rPr lang="zh-CN" altLang="en-US" sz="2800" dirty="0">
                <a:solidFill>
                  <a:schemeClr val="accent2"/>
                </a:solidFill>
                <a:latin typeface="Arial" panose="020B0604020202020204" pitchFamily="34" charset="0"/>
                <a:ea typeface="宋体" panose="02010600030101010101" pitchFamily="2" charset="-122"/>
              </a:rPr>
              <a:t>查询</a:t>
            </a:r>
            <a:r>
              <a:rPr lang="zh-CN" altLang="en-US" sz="2800" dirty="0">
                <a:solidFill>
                  <a:schemeClr val="accent2"/>
                </a:solidFill>
                <a:latin typeface="宋体" panose="02010600030101010101" pitchFamily="2" charset="-122"/>
                <a:ea typeface="宋体" panose="02010600030101010101" pitchFamily="2" charset="-122"/>
              </a:rPr>
              <a:t>在计算机系、数学系及物理系的学生的姓名</a:t>
            </a:r>
            <a:endParaRPr lang="zh-CN" altLang="en-US" sz="2800" dirty="0">
              <a:solidFill>
                <a:schemeClr val="accent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1">
                                            <p:txEl>
                                              <p:charRg st="0" end="11"/>
                                            </p:txEl>
                                          </p:spTgt>
                                        </p:tgtEl>
                                        <p:attrNameLst>
                                          <p:attrName>style.visibility</p:attrName>
                                        </p:attrNameLst>
                                      </p:cBhvr>
                                      <p:to>
                                        <p:strVal val="visible"/>
                                      </p:to>
                                    </p:set>
                                    <p:animEffect transition="in" filter="blinds(horizontal)">
                                      <p:cBhvr>
                                        <p:cTn id="7" dur="500"/>
                                        <p:tgtEl>
                                          <p:spTgt spid="70661">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0661">
                                            <p:txEl>
                                              <p:charRg st="11" end="22"/>
                                            </p:txEl>
                                          </p:spTgt>
                                        </p:tgtEl>
                                        <p:attrNameLst>
                                          <p:attrName>style.visibility</p:attrName>
                                        </p:attrNameLst>
                                      </p:cBhvr>
                                      <p:to>
                                        <p:strVal val="visible"/>
                                      </p:to>
                                    </p:set>
                                    <p:animEffect transition="in" filter="blinds(horizontal)">
                                      <p:cBhvr>
                                        <p:cTn id="10" dur="500"/>
                                        <p:tgtEl>
                                          <p:spTgt spid="70661">
                                            <p:txEl>
                                              <p:charRg st="11" end="2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0661">
                                            <p:txEl>
                                              <p:charRg st="22" end="58"/>
                                            </p:txEl>
                                          </p:spTgt>
                                        </p:tgtEl>
                                        <p:attrNameLst>
                                          <p:attrName>style.visibility</p:attrName>
                                        </p:attrNameLst>
                                      </p:cBhvr>
                                      <p:to>
                                        <p:strVal val="visible"/>
                                      </p:to>
                                    </p:set>
                                    <p:animEffect transition="in" filter="blinds(horizontal)">
                                      <p:cBhvr>
                                        <p:cTn id="13" dur="500"/>
                                        <p:tgtEl>
                                          <p:spTgt spid="70661">
                                            <p:txEl>
                                              <p:charRg st="2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1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9" name="Rectangle 2"/>
          <p:cNvSpPr>
            <a:spLocks noGrp="1"/>
          </p:cNvSpPr>
          <p:nvPr>
            <p:ph type="title"/>
          </p:nvPr>
        </p:nvSpPr>
        <p:spPr/>
        <p:txBody>
          <a:bodyPr wrap="square" anchor="ctr"/>
          <a:p>
            <a:pPr eaLnBrk="1" hangingPunct="1"/>
            <a:r>
              <a:rPr lang="en-US" altLang="x-none" dirty="0"/>
              <a:t>1. SQL</a:t>
            </a:r>
            <a:r>
              <a:rPr lang="zh-CN" altLang="en-US" dirty="0"/>
              <a:t>概貌</a:t>
            </a:r>
            <a:endParaRPr lang="zh-CN" altLang="en-US" dirty="0"/>
          </a:p>
        </p:txBody>
      </p:sp>
      <p:sp>
        <p:nvSpPr>
          <p:cNvPr id="9220" name="Rectangle 3"/>
          <p:cNvSpPr>
            <a:spLocks noGrp="1"/>
          </p:cNvSpPr>
          <p:nvPr>
            <p:ph type="body"/>
          </p:nvPr>
        </p:nvSpPr>
        <p:spPr>
          <a:xfrm>
            <a:off x="469900" y="771525"/>
            <a:ext cx="8305800" cy="5410200"/>
          </a:xfrm>
        </p:spPr>
        <p:txBody>
          <a:bodyPr wrap="square" anchor="t"/>
          <a:p>
            <a:pPr eaLnBrk="1" hangingPunct="1">
              <a:lnSpc>
                <a:spcPct val="100000"/>
              </a:lnSpc>
            </a:pPr>
            <a:r>
              <a:rPr lang="en-US" altLang="x-none" dirty="0"/>
              <a:t>SQL</a:t>
            </a:r>
            <a:r>
              <a:rPr lang="zh-CN" altLang="en-US" dirty="0"/>
              <a:t>的功能</a:t>
            </a:r>
            <a:endParaRPr lang="zh-CN" altLang="en-US" dirty="0"/>
          </a:p>
          <a:p>
            <a:pPr lvl="1" eaLnBrk="1" hangingPunct="1">
              <a:lnSpc>
                <a:spcPct val="100000"/>
              </a:lnSpc>
            </a:pPr>
            <a:r>
              <a:rPr lang="zh-CN" altLang="en-US" dirty="0"/>
              <a:t>数据定义功能（</a:t>
            </a:r>
            <a:r>
              <a:rPr lang="en-US" altLang="zh-CN" dirty="0"/>
              <a:t>DDL</a:t>
            </a:r>
            <a:r>
              <a:rPr lang="zh-CN" altLang="en-US" dirty="0"/>
              <a:t>）</a:t>
            </a:r>
            <a:endParaRPr lang="zh-CN" altLang="en-US" dirty="0"/>
          </a:p>
          <a:p>
            <a:pPr lvl="2" eaLnBrk="1" hangingPunct="1">
              <a:lnSpc>
                <a:spcPct val="100000"/>
              </a:lnSpc>
            </a:pPr>
            <a:r>
              <a:rPr lang="zh-CN" altLang="en-US" dirty="0"/>
              <a:t>基表</a:t>
            </a:r>
            <a:r>
              <a:rPr lang="en-US" altLang="x-none" dirty="0"/>
              <a:t>/</a:t>
            </a:r>
            <a:r>
              <a:rPr lang="zh-CN" altLang="en-US" dirty="0"/>
              <a:t>视图的定义与删除</a:t>
            </a:r>
            <a:endParaRPr lang="zh-CN" altLang="en-US" dirty="0"/>
          </a:p>
          <a:p>
            <a:pPr lvl="2" eaLnBrk="1" hangingPunct="1">
              <a:lnSpc>
                <a:spcPct val="100000"/>
              </a:lnSpc>
            </a:pPr>
            <a:r>
              <a:rPr lang="zh-CN" altLang="en-US" dirty="0"/>
              <a:t>索引</a:t>
            </a:r>
            <a:r>
              <a:rPr lang="en-US" altLang="x-none" dirty="0"/>
              <a:t>/</a:t>
            </a:r>
            <a:r>
              <a:rPr lang="zh-CN" altLang="en-US" dirty="0"/>
              <a:t>集簇的定义与删除</a:t>
            </a:r>
            <a:endParaRPr lang="zh-CN" altLang="en-US" dirty="0"/>
          </a:p>
          <a:p>
            <a:pPr lvl="1" eaLnBrk="1" hangingPunct="1">
              <a:lnSpc>
                <a:spcPct val="100000"/>
              </a:lnSpc>
            </a:pPr>
            <a:r>
              <a:rPr lang="zh-CN" altLang="en-US" dirty="0"/>
              <a:t>数据操纵功能（</a:t>
            </a:r>
            <a:r>
              <a:rPr lang="en-US" altLang="zh-CN" dirty="0"/>
              <a:t>DML</a:t>
            </a:r>
            <a:r>
              <a:rPr lang="zh-CN" altLang="en-US" dirty="0"/>
              <a:t>）</a:t>
            </a:r>
            <a:endParaRPr lang="zh-CN" altLang="en-US" dirty="0"/>
          </a:p>
          <a:p>
            <a:pPr lvl="2" eaLnBrk="1" hangingPunct="1">
              <a:lnSpc>
                <a:spcPct val="100000"/>
              </a:lnSpc>
            </a:pPr>
            <a:r>
              <a:rPr lang="zh-CN" altLang="en-US" dirty="0"/>
              <a:t>数据的查询</a:t>
            </a:r>
            <a:r>
              <a:rPr lang="en-US" altLang="x-none" dirty="0"/>
              <a:t>/</a:t>
            </a:r>
            <a:r>
              <a:rPr lang="zh-CN" altLang="en-US" dirty="0"/>
              <a:t>插入</a:t>
            </a:r>
            <a:r>
              <a:rPr lang="en-US" altLang="x-none" dirty="0"/>
              <a:t>/</a:t>
            </a:r>
            <a:r>
              <a:rPr lang="zh-CN" altLang="en-US" dirty="0"/>
              <a:t>删除</a:t>
            </a:r>
            <a:r>
              <a:rPr lang="en-US" altLang="x-none" dirty="0"/>
              <a:t>/</a:t>
            </a:r>
            <a:r>
              <a:rPr lang="zh-CN" altLang="en-US" dirty="0"/>
              <a:t>修改</a:t>
            </a:r>
            <a:endParaRPr lang="zh-CN" altLang="en-US" dirty="0"/>
          </a:p>
          <a:p>
            <a:pPr lvl="2" eaLnBrk="1" hangingPunct="1">
              <a:lnSpc>
                <a:spcPct val="100000"/>
              </a:lnSpc>
            </a:pPr>
            <a:r>
              <a:rPr lang="zh-CN" altLang="en-US" dirty="0"/>
              <a:t>简单的数值计算与统计功能</a:t>
            </a:r>
            <a:endParaRPr lang="zh-CN" altLang="en-US" dirty="0"/>
          </a:p>
          <a:p>
            <a:pPr lvl="1" eaLnBrk="1" hangingPunct="1">
              <a:lnSpc>
                <a:spcPct val="100000"/>
              </a:lnSpc>
            </a:pPr>
            <a:r>
              <a:rPr lang="zh-CN" altLang="en-US" dirty="0"/>
              <a:t>数据控制功能（</a:t>
            </a:r>
            <a:r>
              <a:rPr lang="en-US" altLang="zh-CN" dirty="0"/>
              <a:t>DCL</a:t>
            </a:r>
            <a:r>
              <a:rPr lang="zh-CN" altLang="en-US" dirty="0"/>
              <a:t>）</a:t>
            </a:r>
            <a:endParaRPr lang="zh-CN" altLang="en-US" dirty="0"/>
          </a:p>
          <a:p>
            <a:pPr lvl="2" eaLnBrk="1" hangingPunct="1">
              <a:lnSpc>
                <a:spcPct val="100000"/>
              </a:lnSpc>
            </a:pPr>
            <a:r>
              <a:rPr lang="zh-CN" altLang="en-US" dirty="0"/>
              <a:t>数据的完整性、安全性、并发控制、故障恢复等</a:t>
            </a:r>
            <a:endParaRPr lang="zh-CN" altLang="en-US" dirty="0"/>
          </a:p>
          <a:p>
            <a:pPr lvl="1" eaLnBrk="1" hangingPunct="1">
              <a:lnSpc>
                <a:spcPct val="100000"/>
              </a:lnSpc>
            </a:pPr>
            <a:r>
              <a:rPr lang="zh-CN" altLang="en-US" dirty="0"/>
              <a:t>数据交换功能</a:t>
            </a:r>
            <a:endParaRPr lang="zh-CN" altLang="en-US" dirty="0"/>
          </a:p>
          <a:p>
            <a:pPr lvl="2" eaLnBrk="1" hangingPunct="1">
              <a:lnSpc>
                <a:spcPct val="100000"/>
              </a:lnSpc>
            </a:pPr>
            <a:r>
              <a:rPr lang="zh-CN" altLang="en-US" dirty="0"/>
              <a:t>会话、连接、游标、诊断、动态</a:t>
            </a:r>
            <a:r>
              <a:rPr lang="en-US" altLang="x-none" dirty="0"/>
              <a:t>SQL</a:t>
            </a:r>
            <a:endParaRPr lang="en-US" altLang="x-none" dirty="0"/>
          </a:p>
          <a:p>
            <a:pPr lvl="1" eaLnBrk="1" hangingPunct="1">
              <a:lnSpc>
                <a:spcPct val="100000"/>
              </a:lnSpc>
            </a:pPr>
            <a:r>
              <a:rPr lang="zh-CN" altLang="en-US" dirty="0"/>
              <a:t>扩展功能</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270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4755" name="Rectangle 2"/>
          <p:cNvSpPr>
            <a:spLocks noGrp="1"/>
          </p:cNvSpPr>
          <p:nvPr>
            <p:ph type="title"/>
          </p:nvPr>
        </p:nvSpPr>
        <p:spPr/>
        <p:txBody>
          <a:bodyPr wrap="square" anchor="ctr"/>
          <a:p>
            <a:pPr eaLnBrk="1" hangingPunct="1"/>
            <a:r>
              <a:rPr lang="en-US" altLang="x-none" dirty="0"/>
              <a:t>(1) IN</a:t>
            </a:r>
            <a:r>
              <a:rPr lang="zh-CN" altLang="en-US" dirty="0"/>
              <a:t>谓词的使用</a:t>
            </a:r>
            <a:endParaRPr lang="zh-CN" altLang="en-US" dirty="0"/>
          </a:p>
        </p:txBody>
      </p:sp>
      <p:sp>
        <p:nvSpPr>
          <p:cNvPr id="74756" name="Rectangle 4"/>
          <p:cNvSpPr/>
          <p:nvPr/>
        </p:nvSpPr>
        <p:spPr>
          <a:xfrm>
            <a:off x="457200" y="838200"/>
            <a:ext cx="8686800" cy="457200"/>
          </a:xfrm>
          <a:prstGeom prst="rect">
            <a:avLst/>
          </a:prstGeom>
          <a:noFill/>
          <a:ln w="9525">
            <a:noFill/>
          </a:ln>
        </p:spPr>
        <p:txBody>
          <a:bodyPr anchor="t"/>
          <a:p>
            <a:pPr marL="342900" indent="-342900">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4</a:t>
            </a:r>
            <a:r>
              <a:rPr lang="zh-CN" altLang="en-US" sz="2800" dirty="0">
                <a:solidFill>
                  <a:schemeClr val="accent2"/>
                </a:solidFill>
                <a:latin typeface="Arial" panose="020B0604020202020204" pitchFamily="34" charset="0"/>
                <a:ea typeface="宋体" panose="02010600030101010101" pitchFamily="2" charset="-122"/>
              </a:rPr>
              <a:t>：查询修读课程号为</a:t>
            </a:r>
            <a:r>
              <a:rPr lang="en-US" altLang="x-none" sz="2800" dirty="0">
                <a:solidFill>
                  <a:schemeClr val="accent2"/>
                </a:solidFill>
                <a:latin typeface="Arial" panose="020B0604020202020204" pitchFamily="34" charset="0"/>
                <a:ea typeface="宋体" panose="02010600030101010101" pitchFamily="2" charset="-122"/>
              </a:rPr>
              <a:t>C1</a:t>
            </a:r>
            <a:r>
              <a:rPr lang="zh-CN" altLang="en-US" sz="2800" dirty="0">
                <a:solidFill>
                  <a:schemeClr val="accent2"/>
                </a:solidFill>
                <a:latin typeface="Arial" panose="020B0604020202020204" pitchFamily="34" charset="0"/>
                <a:ea typeface="宋体" panose="02010600030101010101" pitchFamily="2" charset="-122"/>
              </a:rPr>
              <a:t>的所有学生的姓名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72710" name="Rectangle 5"/>
          <p:cNvSpPr/>
          <p:nvPr/>
        </p:nvSpPr>
        <p:spPr>
          <a:xfrm>
            <a:off x="381000" y="1600200"/>
            <a:ext cx="8458200" cy="34290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sno  </a:t>
            </a:r>
            <a:r>
              <a:rPr lang="en-US" altLang="x-none" sz="2800" dirty="0">
                <a:solidFill>
                  <a:schemeClr val="tx2"/>
                </a:solidFill>
                <a:latin typeface="Arial" panose="020B0604020202020204" pitchFamily="34" charset="0"/>
                <a:ea typeface="宋体" panose="02010600030101010101" pitchFamily="2" charset="-122"/>
              </a:rPr>
              <a:t>IN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SC</a:t>
            </a:r>
            <a:r>
              <a:rPr lang="en-US" altLang="x-none" sz="2800" b="0" dirty="0">
                <a:solidFill>
                  <a:schemeClr val="accent2"/>
                </a:solidFill>
                <a:latin typeface="Arial" panose="020B0604020202020204" pitchFamily="34" charset="0"/>
                <a:ea typeface="宋体" panose="02010600030101010101" pitchFamily="2" charset="-122"/>
              </a:rPr>
              <a:t>.</a:t>
            </a:r>
            <a:r>
              <a:rPr lang="en-US" altLang="x-none" sz="2800" dirty="0">
                <a:solidFill>
                  <a:schemeClr val="accent2"/>
                </a:solidFill>
                <a:latin typeface="Arial" panose="020B0604020202020204" pitchFamily="34" charset="0"/>
                <a:ea typeface="宋体" panose="02010600030101010101" pitchFamily="2" charset="-122"/>
              </a:rPr>
              <a:t>sno</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SC</a:t>
            </a:r>
            <a:r>
              <a:rPr lang="en-US" altLang="x-none" sz="2800" b="0" dirty="0">
                <a:solidFill>
                  <a:schemeClr val="accent2"/>
                </a:solidFill>
                <a:latin typeface="Arial" panose="020B0604020202020204" pitchFamily="34" charset="0"/>
                <a:ea typeface="宋体" panose="02010600030101010101" pitchFamily="2" charset="-122"/>
              </a:rPr>
              <a:t>.</a:t>
            </a:r>
            <a:r>
              <a:rPr lang="en-US" altLang="x-none" sz="2800" dirty="0">
                <a:solidFill>
                  <a:schemeClr val="accent2"/>
                </a:solidFill>
                <a:latin typeface="Arial" panose="020B0604020202020204" pitchFamily="34" charset="0"/>
                <a:ea typeface="宋体" panose="02010600030101010101" pitchFamily="2" charset="-122"/>
              </a:rPr>
              <a:t>cno = ‘C1’</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72711" name="Rectangle 6"/>
          <p:cNvSpPr/>
          <p:nvPr/>
        </p:nvSpPr>
        <p:spPr>
          <a:xfrm>
            <a:off x="1066800" y="5638800"/>
            <a:ext cx="7772400" cy="457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u="sng" dirty="0">
                <a:solidFill>
                  <a:schemeClr val="accent2"/>
                </a:solidFill>
                <a:latin typeface="Arial" panose="020B0604020202020204" pitchFamily="34" charset="0"/>
                <a:ea typeface="宋体" panose="02010600030101010101" pitchFamily="2" charset="-122"/>
              </a:rPr>
              <a:t>注意：与例</a:t>
            </a:r>
            <a:r>
              <a:rPr lang="en-US" altLang="x-none" sz="2800" u="sng" dirty="0">
                <a:solidFill>
                  <a:schemeClr val="accent2"/>
                </a:solidFill>
                <a:latin typeface="Arial" panose="020B0604020202020204" pitchFamily="34" charset="0"/>
                <a:ea typeface="宋体" panose="02010600030101010101" pitchFamily="2" charset="-122"/>
              </a:rPr>
              <a:t>3.37</a:t>
            </a:r>
            <a:r>
              <a:rPr lang="zh-CN" altLang="en-US" sz="2800" u="sng" dirty="0">
                <a:solidFill>
                  <a:schemeClr val="accent2"/>
                </a:solidFill>
                <a:latin typeface="Arial" panose="020B0604020202020204" pitchFamily="34" charset="0"/>
                <a:ea typeface="宋体" panose="02010600030101010101" pitchFamily="2" charset="-122"/>
              </a:rPr>
              <a:t>在表示方法上的区别</a:t>
            </a:r>
            <a:endParaRPr lang="zh-CN" altLang="en-US" sz="2800"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11"/>
                                        </p:tgtEl>
                                        <p:attrNameLst>
                                          <p:attrName>style.visibility</p:attrName>
                                        </p:attrNameLst>
                                      </p:cBhvr>
                                      <p:to>
                                        <p:strVal val="visible"/>
                                      </p:to>
                                    </p:set>
                                    <p:anim calcmode="lin" valueType="num">
                                      <p:cBhvr additive="base">
                                        <p:cTn id="13" dur="500" fill="hold"/>
                                        <p:tgtEl>
                                          <p:spTgt spid="72711"/>
                                        </p:tgtEl>
                                        <p:attrNameLst>
                                          <p:attrName>ppt_x</p:attrName>
                                        </p:attrNameLst>
                                      </p:cBhvr>
                                      <p:tavLst>
                                        <p:tav tm="0">
                                          <p:val>
                                            <p:strVal val="#ppt_x"/>
                                          </p:val>
                                        </p:tav>
                                        <p:tav tm="100000">
                                          <p:val>
                                            <p:strVal val="#ppt_x"/>
                                          </p:val>
                                        </p:tav>
                                      </p:tavLst>
                                    </p:anim>
                                    <p:anim calcmode="lin" valueType="num">
                                      <p:cBhvr additive="base">
                                        <p:cTn id="14"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P spid="727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373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5779" name="Rectangle 2"/>
          <p:cNvSpPr>
            <a:spLocks noGrp="1"/>
          </p:cNvSpPr>
          <p:nvPr>
            <p:ph type="title"/>
          </p:nvPr>
        </p:nvSpPr>
        <p:spPr/>
        <p:txBody>
          <a:bodyPr wrap="square" anchor="ctr"/>
          <a:p>
            <a:pPr eaLnBrk="1" hangingPunct="1"/>
            <a:r>
              <a:rPr lang="en-US" altLang="x-none" dirty="0"/>
              <a:t>(1) IN</a:t>
            </a:r>
            <a:r>
              <a:rPr lang="zh-CN" altLang="en-US" dirty="0"/>
              <a:t>谓词的使用</a:t>
            </a:r>
            <a:endParaRPr lang="zh-CN" altLang="en-US" dirty="0"/>
          </a:p>
        </p:txBody>
      </p:sp>
      <p:sp>
        <p:nvSpPr>
          <p:cNvPr id="75780" name="Rectangle 3"/>
          <p:cNvSpPr>
            <a:spLocks noGrp="1"/>
          </p:cNvSpPr>
          <p:nvPr>
            <p:ph type="body"/>
          </p:nvPr>
        </p:nvSpPr>
        <p:spPr>
          <a:xfrm>
            <a:off x="381000" y="914400"/>
            <a:ext cx="8458200" cy="685800"/>
          </a:xfrm>
        </p:spPr>
        <p:txBody>
          <a:bodyPr wrap="square" anchor="t"/>
          <a:p>
            <a:pPr eaLnBrk="1" hangingPunct="1">
              <a:buNone/>
            </a:pPr>
            <a:r>
              <a:rPr lang="zh-CN" altLang="en-US" sz="2800" dirty="0"/>
              <a:t>例</a:t>
            </a:r>
            <a:r>
              <a:rPr lang="en-US" altLang="x-none" sz="2800" dirty="0"/>
              <a:t>4 </a:t>
            </a:r>
            <a:r>
              <a:rPr lang="zh-CN" altLang="en-US" sz="2800" dirty="0"/>
              <a:t>：两种嵌套查询的表示方法</a:t>
            </a:r>
            <a:endParaRPr lang="zh-CN" altLang="en-US" sz="2800" dirty="0"/>
          </a:p>
        </p:txBody>
      </p:sp>
      <p:grpSp>
        <p:nvGrpSpPr>
          <p:cNvPr id="73734" name="组合 73733"/>
          <p:cNvGrpSpPr/>
          <p:nvPr/>
        </p:nvGrpSpPr>
        <p:grpSpPr>
          <a:xfrm>
            <a:off x="76200" y="1600200"/>
            <a:ext cx="4495800" cy="4267200"/>
            <a:chOff x="0" y="0"/>
            <a:chExt cx="2592" cy="2400"/>
          </a:xfrm>
        </p:grpSpPr>
        <p:sp>
          <p:nvSpPr>
            <p:cNvPr id="75782" name="Rectangle 5"/>
            <p:cNvSpPr/>
            <p:nvPr/>
          </p:nvSpPr>
          <p:spPr>
            <a:xfrm>
              <a:off x="0" y="288"/>
              <a:ext cx="2592" cy="2112"/>
            </a:xfrm>
            <a:prstGeom prst="rect">
              <a:avLst/>
            </a:prstGeom>
            <a:solidFill>
              <a:srgbClr val="FFFFFF"/>
            </a:solidFill>
            <a:ln w="9525" cap="flat" cmpd="sng">
              <a:solidFill>
                <a:schemeClr val="tx1"/>
              </a:solidFill>
              <a:prstDash val="solid"/>
              <a:miter/>
              <a:headEnd type="none" w="med" len="med"/>
              <a:tailEnd type="none" w="med" len="med"/>
            </a:ln>
          </p:spPr>
          <p:txBody>
            <a:bodyPr anchor="t"/>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SELECT  S</a:t>
              </a:r>
              <a:r>
                <a:rPr lang="en-US" altLang="x-none" b="0" dirty="0">
                  <a:solidFill>
                    <a:srgbClr val="FF0000"/>
                  </a:solidFill>
                  <a:latin typeface="Arial" panose="020B0604020202020204" pitchFamily="34" charset="0"/>
                  <a:ea typeface="宋体" panose="02010600030101010101" pitchFamily="2" charset="-122"/>
                </a:rPr>
                <a:t>.</a:t>
              </a:r>
              <a:r>
                <a:rPr lang="en-US" altLang="x-none" dirty="0">
                  <a:solidFill>
                    <a:srgbClr val="FF0000"/>
                  </a:solidFill>
                  <a:latin typeface="Arial" panose="020B0604020202020204" pitchFamily="34" charset="0"/>
                  <a:ea typeface="宋体" panose="02010600030101010101" pitchFamily="2" charset="-122"/>
                </a:rPr>
                <a:t>sn</a:t>
              </a:r>
              <a:endParaRPr lang="en-US" altLang="x-none" dirty="0">
                <a:solidFill>
                  <a:srgbClr val="FF0000"/>
                </a:solidFill>
                <a:latin typeface="Arial" panose="020B0604020202020204" pitchFamily="34" charset="0"/>
                <a:ea typeface="宋体" panose="02010600030101010101" pitchFamily="2" charset="-122"/>
              </a:endParaRPr>
            </a:p>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FROM      S</a:t>
              </a:r>
              <a:endParaRPr lang="en-US" altLang="x-none" dirty="0">
                <a:solidFill>
                  <a:srgbClr val="FF0000"/>
                </a:solidFill>
                <a:latin typeface="Arial" panose="020B0604020202020204" pitchFamily="34" charset="0"/>
                <a:ea typeface="宋体" panose="02010600030101010101" pitchFamily="2" charset="-122"/>
              </a:endParaRPr>
            </a:p>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WHERE   S</a:t>
              </a:r>
              <a:r>
                <a:rPr lang="en-US" altLang="x-none" b="0" dirty="0">
                  <a:solidFill>
                    <a:srgbClr val="FF0000"/>
                  </a:solidFill>
                  <a:latin typeface="Arial" panose="020B0604020202020204" pitchFamily="34" charset="0"/>
                  <a:ea typeface="宋体" panose="02010600030101010101" pitchFamily="2" charset="-122"/>
                </a:rPr>
                <a:t>.</a:t>
              </a:r>
              <a:r>
                <a:rPr lang="en-US" altLang="x-none" dirty="0">
                  <a:solidFill>
                    <a:srgbClr val="FF0000"/>
                  </a:solidFill>
                  <a:latin typeface="Arial" panose="020B0604020202020204" pitchFamily="34" charset="0"/>
                  <a:ea typeface="宋体" panose="02010600030101010101" pitchFamily="2" charset="-122"/>
                </a:rPr>
                <a:t>sno  </a:t>
              </a:r>
              <a:r>
                <a:rPr lang="en-US" altLang="x-none" dirty="0">
                  <a:solidFill>
                    <a:schemeClr val="tx2"/>
                  </a:solidFill>
                  <a:latin typeface="Arial" panose="020B0604020202020204" pitchFamily="34" charset="0"/>
                  <a:ea typeface="宋体" panose="02010600030101010101" pitchFamily="2" charset="-122"/>
                </a:rPr>
                <a:t>IN  </a:t>
              </a:r>
              <a:r>
                <a:rPr lang="en-US" altLang="x-none" dirty="0">
                  <a:solidFill>
                    <a:srgbClr val="FF0000"/>
                  </a:solidFill>
                  <a:latin typeface="Arial" panose="020B0604020202020204" pitchFamily="34" charset="0"/>
                  <a:ea typeface="宋体" panose="02010600030101010101" pitchFamily="2" charset="-122"/>
                </a:rPr>
                <a:t>(</a:t>
              </a:r>
              <a:endParaRPr lang="en-US" altLang="x-none" dirty="0">
                <a:solidFill>
                  <a:srgbClr val="FF0000"/>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SELECT  SC</a:t>
              </a:r>
              <a:r>
                <a:rPr lang="en-US" altLang="x-none" b="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sno</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FROM      SC</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WHERE   SC</a:t>
              </a:r>
              <a:r>
                <a:rPr lang="en-US" altLang="x-none" b="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cno = ‘C1’</a:t>
              </a:r>
              <a:r>
                <a:rPr lang="en-US" altLang="x-none" dirty="0">
                  <a:solidFill>
                    <a:srgbClr val="FF0000"/>
                  </a:solidFill>
                  <a:latin typeface="Arial" panose="020B0604020202020204" pitchFamily="34" charset="0"/>
                  <a:ea typeface="宋体" panose="02010600030101010101" pitchFamily="2" charset="-122"/>
                </a:rPr>
                <a:t> );</a:t>
              </a:r>
              <a:endParaRPr lang="en-US" altLang="x-none" dirty="0">
                <a:solidFill>
                  <a:srgbClr val="FF0000"/>
                </a:solidFill>
                <a:latin typeface="Arial" panose="020B0604020202020204" pitchFamily="34" charset="0"/>
                <a:ea typeface="宋体" panose="02010600030101010101" pitchFamily="2" charset="-122"/>
              </a:endParaRPr>
            </a:p>
          </p:txBody>
        </p:sp>
        <p:sp>
          <p:nvSpPr>
            <p:cNvPr id="75783" name="Text Box 10"/>
            <p:cNvSpPr txBox="1"/>
            <p:nvPr/>
          </p:nvSpPr>
          <p:spPr>
            <a:xfrm>
              <a:off x="96" y="0"/>
              <a:ext cx="960" cy="257"/>
            </a:xfrm>
            <a:prstGeom prst="rect">
              <a:avLst/>
            </a:prstGeom>
            <a:noFill/>
            <a:ln w="9525">
              <a:noFill/>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方法一</a:t>
              </a:r>
              <a:endParaRPr lang="zh-CN" altLang="en-US" dirty="0">
                <a:latin typeface="Times New Roman" panose="02020603050405020304" pitchFamily="2" charset="0"/>
                <a:ea typeface="宋体" panose="02010600030101010101" pitchFamily="2" charset="-122"/>
              </a:endParaRPr>
            </a:p>
          </p:txBody>
        </p:sp>
      </p:grpSp>
      <p:grpSp>
        <p:nvGrpSpPr>
          <p:cNvPr id="73737" name="组合 73736"/>
          <p:cNvGrpSpPr/>
          <p:nvPr/>
        </p:nvGrpSpPr>
        <p:grpSpPr>
          <a:xfrm>
            <a:off x="4572000" y="1600200"/>
            <a:ext cx="4495800" cy="4267200"/>
            <a:chOff x="0" y="0"/>
            <a:chExt cx="2592" cy="2400"/>
          </a:xfrm>
        </p:grpSpPr>
        <p:sp>
          <p:nvSpPr>
            <p:cNvPr id="75785" name="Rectangle 9"/>
            <p:cNvSpPr/>
            <p:nvPr/>
          </p:nvSpPr>
          <p:spPr>
            <a:xfrm>
              <a:off x="0" y="288"/>
              <a:ext cx="2592" cy="2112"/>
            </a:xfrm>
            <a:prstGeom prst="rect">
              <a:avLst/>
            </a:prstGeom>
            <a:solidFill>
              <a:srgbClr val="EAEAEA"/>
            </a:solidFill>
            <a:ln w="9525" cap="flat" cmpd="sng">
              <a:solidFill>
                <a:schemeClr val="tx1"/>
              </a:solidFill>
              <a:prstDash val="solid"/>
              <a:miter/>
              <a:headEnd type="none" w="med" len="med"/>
              <a:tailEnd type="none" w="med" len="med"/>
            </a:ln>
          </p:spPr>
          <p:txBody>
            <a:bodyPr anchor="t"/>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SELECT  S</a:t>
              </a:r>
              <a:r>
                <a:rPr lang="en-US" altLang="x-none" b="0" dirty="0">
                  <a:solidFill>
                    <a:srgbClr val="FF0000"/>
                  </a:solidFill>
                  <a:latin typeface="Arial" panose="020B0604020202020204" pitchFamily="34" charset="0"/>
                  <a:ea typeface="宋体" panose="02010600030101010101" pitchFamily="2" charset="-122"/>
                </a:rPr>
                <a:t>.</a:t>
              </a:r>
              <a:r>
                <a:rPr lang="en-US" altLang="x-none" dirty="0">
                  <a:solidFill>
                    <a:srgbClr val="FF0000"/>
                  </a:solidFill>
                  <a:latin typeface="Arial" panose="020B0604020202020204" pitchFamily="34" charset="0"/>
                  <a:ea typeface="宋体" panose="02010600030101010101" pitchFamily="2" charset="-122"/>
                </a:rPr>
                <a:t>sn</a:t>
              </a:r>
              <a:endParaRPr lang="en-US" altLang="x-none" dirty="0">
                <a:solidFill>
                  <a:srgbClr val="FF0000"/>
                </a:solidFill>
                <a:latin typeface="Arial" panose="020B0604020202020204" pitchFamily="34" charset="0"/>
                <a:ea typeface="宋体" panose="02010600030101010101" pitchFamily="2" charset="-122"/>
              </a:endParaRPr>
            </a:p>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FROM      S</a:t>
              </a:r>
              <a:endParaRPr lang="en-US" altLang="x-none" dirty="0">
                <a:solidFill>
                  <a:srgbClr val="FF0000"/>
                </a:solidFill>
                <a:latin typeface="Arial" panose="020B0604020202020204" pitchFamily="34" charset="0"/>
                <a:ea typeface="宋体" panose="02010600030101010101" pitchFamily="2" charset="-122"/>
              </a:endParaRPr>
            </a:p>
            <a:p>
              <a:pPr marL="342900" indent="-342900">
                <a:lnSpc>
                  <a:spcPct val="130000"/>
                </a:lnSpc>
                <a:spcBef>
                  <a:spcPct val="20000"/>
                </a:spcBef>
              </a:pPr>
              <a:r>
                <a:rPr lang="en-US" altLang="x-none" dirty="0">
                  <a:solidFill>
                    <a:srgbClr val="FF0000"/>
                  </a:solidFill>
                  <a:latin typeface="Arial" panose="020B0604020202020204" pitchFamily="34" charset="0"/>
                  <a:ea typeface="宋体" panose="02010600030101010101" pitchFamily="2" charset="-122"/>
                </a:rPr>
                <a:t>WHERE  ‘C1’  </a:t>
              </a:r>
              <a:r>
                <a:rPr lang="en-US" altLang="x-none" dirty="0">
                  <a:solidFill>
                    <a:schemeClr val="tx2"/>
                  </a:solidFill>
                  <a:latin typeface="Arial" panose="020B0604020202020204" pitchFamily="34" charset="0"/>
                  <a:ea typeface="宋体" panose="02010600030101010101" pitchFamily="2" charset="-122"/>
                </a:rPr>
                <a:t>IN  </a:t>
              </a:r>
              <a:r>
                <a:rPr lang="en-US" altLang="x-none" dirty="0">
                  <a:solidFill>
                    <a:srgbClr val="FF0000"/>
                  </a:solidFill>
                  <a:latin typeface="Arial" panose="020B0604020202020204" pitchFamily="34" charset="0"/>
                  <a:ea typeface="宋体" panose="02010600030101010101" pitchFamily="2" charset="-122"/>
                </a:rPr>
                <a:t>(</a:t>
              </a:r>
              <a:endParaRPr lang="en-US" altLang="x-none" dirty="0">
                <a:solidFill>
                  <a:srgbClr val="FF0000"/>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SELECT  SC</a:t>
              </a:r>
              <a:r>
                <a:rPr lang="en-US" altLang="x-none" b="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cno</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FROM      SC</a:t>
              </a:r>
              <a:endParaRPr lang="en-US" altLang="x-none"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30000"/>
                </a:lnSpc>
                <a:spcBef>
                  <a:spcPct val="20000"/>
                </a:spcBef>
              </a:pPr>
              <a:r>
                <a:rPr lang="en-US" altLang="x-none" dirty="0">
                  <a:solidFill>
                    <a:schemeClr val="accent2"/>
                  </a:solidFill>
                  <a:latin typeface="Arial" panose="020B0604020202020204" pitchFamily="34" charset="0"/>
                  <a:ea typeface="宋体" panose="02010600030101010101" pitchFamily="2" charset="-122"/>
                </a:rPr>
                <a:t>WHERE   SC</a:t>
              </a:r>
              <a:r>
                <a:rPr lang="en-US" altLang="x-none" b="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sno = S</a:t>
              </a:r>
              <a:r>
                <a:rPr lang="en-US" altLang="x-none" b="0" dirty="0">
                  <a:solidFill>
                    <a:schemeClr val="accent2"/>
                  </a:solidFill>
                  <a:latin typeface="Arial" panose="020B0604020202020204" pitchFamily="34" charset="0"/>
                  <a:ea typeface="宋体" panose="02010600030101010101" pitchFamily="2" charset="-122"/>
                </a:rPr>
                <a:t>.</a:t>
              </a:r>
              <a:r>
                <a:rPr lang="en-US" altLang="x-none" dirty="0">
                  <a:solidFill>
                    <a:schemeClr val="accent2"/>
                  </a:solidFill>
                  <a:latin typeface="Arial" panose="020B0604020202020204" pitchFamily="34" charset="0"/>
                  <a:ea typeface="宋体" panose="02010600030101010101" pitchFamily="2" charset="-122"/>
                </a:rPr>
                <a:t>sno</a:t>
              </a:r>
              <a:r>
                <a:rPr lang="en-US" altLang="x-none" baseline="30000" dirty="0">
                  <a:solidFill>
                    <a:srgbClr val="FF0000"/>
                  </a:solidFill>
                  <a:latin typeface="Arial" panose="020B0604020202020204" pitchFamily="34" charset="0"/>
                  <a:ea typeface="宋体" panose="02010600030101010101" pitchFamily="2" charset="-122"/>
                </a:rPr>
                <a:t> </a:t>
              </a:r>
              <a:r>
                <a:rPr lang="en-US" altLang="x-none" dirty="0">
                  <a:solidFill>
                    <a:srgbClr val="FF0000"/>
                  </a:solidFill>
                  <a:latin typeface="Arial" panose="020B0604020202020204" pitchFamily="34" charset="0"/>
                  <a:ea typeface="宋体" panose="02010600030101010101" pitchFamily="2" charset="-122"/>
                </a:rPr>
                <a:t>);</a:t>
              </a:r>
              <a:endParaRPr lang="en-US" altLang="x-none" dirty="0">
                <a:solidFill>
                  <a:srgbClr val="FF0000"/>
                </a:solidFill>
                <a:latin typeface="Arial" panose="020B0604020202020204" pitchFamily="34" charset="0"/>
                <a:ea typeface="宋体" panose="02010600030101010101" pitchFamily="2" charset="-122"/>
              </a:endParaRPr>
            </a:p>
          </p:txBody>
        </p:sp>
        <p:sp>
          <p:nvSpPr>
            <p:cNvPr id="75786" name="Text Box 11"/>
            <p:cNvSpPr txBox="1"/>
            <p:nvPr/>
          </p:nvSpPr>
          <p:spPr>
            <a:xfrm>
              <a:off x="96" y="0"/>
              <a:ext cx="960" cy="257"/>
            </a:xfrm>
            <a:prstGeom prst="rect">
              <a:avLst/>
            </a:prstGeom>
            <a:noFill/>
            <a:ln w="9525">
              <a:noFill/>
            </a:ln>
          </p:spPr>
          <p:txBody>
            <a:bodyPr anchor="t">
              <a:spAutoFit/>
            </a:bodyPr>
            <a:p>
              <a:pPr>
                <a:spcBef>
                  <a:spcPct val="50000"/>
                </a:spcBef>
              </a:pPr>
              <a:r>
                <a:rPr lang="zh-CN" altLang="en-US" dirty="0">
                  <a:latin typeface="Times New Roman" panose="02020603050405020304" pitchFamily="2" charset="0"/>
                  <a:ea typeface="宋体" panose="02010600030101010101" pitchFamily="2" charset="-122"/>
                </a:rPr>
                <a:t>方法二</a:t>
              </a:r>
              <a:endParaRPr lang="zh-CN" altLang="en-US" dirty="0">
                <a:latin typeface="Times New Roman" panose="02020603050405020304" pitchFamily="2" charset="0"/>
                <a:ea typeface="宋体" panose="02010600030101010101" pitchFamily="2" charset="-122"/>
              </a:endParaRPr>
            </a:p>
          </p:txBody>
        </p:sp>
      </p:grpSp>
      <p:grpSp>
        <p:nvGrpSpPr>
          <p:cNvPr id="73740" name="组合 73739"/>
          <p:cNvGrpSpPr/>
          <p:nvPr/>
        </p:nvGrpSpPr>
        <p:grpSpPr>
          <a:xfrm>
            <a:off x="1905000" y="5410200"/>
            <a:ext cx="6858000" cy="0"/>
            <a:chOff x="0" y="0"/>
            <a:chExt cx="4320" cy="0"/>
          </a:xfrm>
        </p:grpSpPr>
        <p:sp>
          <p:nvSpPr>
            <p:cNvPr id="75788" name="Line 14"/>
            <p:cNvSpPr/>
            <p:nvPr/>
          </p:nvSpPr>
          <p:spPr>
            <a:xfrm>
              <a:off x="0" y="0"/>
              <a:ext cx="1248"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75789" name="Line 15"/>
            <p:cNvSpPr/>
            <p:nvPr/>
          </p:nvSpPr>
          <p:spPr>
            <a:xfrm>
              <a:off x="2928" y="0"/>
              <a:ext cx="1392"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grpSp>
      <p:sp>
        <p:nvSpPr>
          <p:cNvPr id="73743" name="文本框 73742"/>
          <p:cNvSpPr txBox="1"/>
          <p:nvPr/>
        </p:nvSpPr>
        <p:spPr>
          <a:xfrm>
            <a:off x="884238" y="5878513"/>
            <a:ext cx="2608262" cy="517525"/>
          </a:xfrm>
          <a:prstGeom prst="rect">
            <a:avLst/>
          </a:prstGeom>
          <a:noFill/>
          <a:ln w="9525">
            <a:noFill/>
          </a:ln>
        </p:spPr>
        <p:txBody>
          <a:bodyPr wrap="square" anchor="t">
            <a:spAutoFit/>
          </a:bodyPr>
          <a:p>
            <a:pPr algn="ctr"/>
            <a:r>
              <a:rPr lang="zh-CN" altLang="en-US" sz="2800" dirty="0">
                <a:solidFill>
                  <a:srgbClr val="FF0000"/>
                </a:solidFill>
                <a:latin typeface="Times New Roman" panose="02020603050405020304" pitchFamily="2" charset="0"/>
                <a:ea typeface="宋体" panose="02010600030101010101" pitchFamily="2" charset="-122"/>
              </a:rPr>
              <a:t>独立子查询</a:t>
            </a:r>
            <a:endParaRPr lang="zh-CN" altLang="en-US" sz="2800" dirty="0">
              <a:solidFill>
                <a:srgbClr val="FF0000"/>
              </a:solidFill>
              <a:latin typeface="Times New Roman" panose="02020603050405020304" pitchFamily="2" charset="0"/>
              <a:ea typeface="宋体" panose="02010600030101010101" pitchFamily="2" charset="-122"/>
            </a:endParaRPr>
          </a:p>
        </p:txBody>
      </p:sp>
      <p:sp>
        <p:nvSpPr>
          <p:cNvPr id="73744" name="文本框 73743"/>
          <p:cNvSpPr txBox="1"/>
          <p:nvPr/>
        </p:nvSpPr>
        <p:spPr>
          <a:xfrm>
            <a:off x="5203825" y="5862638"/>
            <a:ext cx="2608263" cy="519112"/>
          </a:xfrm>
          <a:prstGeom prst="rect">
            <a:avLst/>
          </a:prstGeom>
          <a:noFill/>
          <a:ln w="9525">
            <a:noFill/>
          </a:ln>
        </p:spPr>
        <p:txBody>
          <a:bodyPr wrap="square" anchor="t">
            <a:spAutoFit/>
          </a:bodyPr>
          <a:p>
            <a:pPr algn="ctr"/>
            <a:r>
              <a:rPr lang="zh-CN" altLang="en-US" sz="2800" dirty="0">
                <a:solidFill>
                  <a:srgbClr val="FF0000"/>
                </a:solidFill>
                <a:latin typeface="Times New Roman" panose="02020603050405020304" pitchFamily="2" charset="0"/>
                <a:ea typeface="宋体" panose="02010600030101010101" pitchFamily="2" charset="-122"/>
              </a:rPr>
              <a:t>相关子查询</a:t>
            </a:r>
            <a:endParaRPr lang="zh-CN" altLang="en-US" sz="2800"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linds(horizontal)">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blinds(horizontal)">
                                      <p:cBhvr>
                                        <p:cTn id="12" dur="500"/>
                                        <p:tgtEl>
                                          <p:spTgt spid="737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40"/>
                                        </p:tgtEl>
                                        <p:attrNameLst>
                                          <p:attrName>style.visibility</p:attrName>
                                        </p:attrNameLst>
                                      </p:cBhvr>
                                      <p:to>
                                        <p:strVal val="visible"/>
                                      </p:to>
                                    </p:set>
                                    <p:animEffect transition="in" filter="blinds(horizontal)">
                                      <p:cBhvr>
                                        <p:cTn id="17" dur="500"/>
                                        <p:tgtEl>
                                          <p:spTgt spid="737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3743"/>
                                        </p:tgtEl>
                                        <p:attrNameLst>
                                          <p:attrName>style.visibility</p:attrName>
                                        </p:attrNameLst>
                                      </p:cBhvr>
                                      <p:to>
                                        <p:strVal val="visible"/>
                                      </p:to>
                                    </p:set>
                                    <p:anim calcmode="lin" valueType="num">
                                      <p:cBhvr additive="base">
                                        <p:cTn id="22" dur="500" fill="hold"/>
                                        <p:tgtEl>
                                          <p:spTgt spid="73743"/>
                                        </p:tgtEl>
                                        <p:attrNameLst>
                                          <p:attrName>ppt_x</p:attrName>
                                        </p:attrNameLst>
                                      </p:cBhvr>
                                      <p:tavLst>
                                        <p:tav tm="0">
                                          <p:val>
                                            <p:strVal val="#ppt_x"/>
                                          </p:val>
                                        </p:tav>
                                        <p:tav tm="100000">
                                          <p:val>
                                            <p:strVal val="#ppt_x"/>
                                          </p:val>
                                        </p:tav>
                                      </p:tavLst>
                                    </p:anim>
                                    <p:anim calcmode="lin" valueType="num">
                                      <p:cBhvr additive="base">
                                        <p:cTn id="23" dur="500" fill="hold"/>
                                        <p:tgtEl>
                                          <p:spTgt spid="73743"/>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3744"/>
                                        </p:tgtEl>
                                        <p:attrNameLst>
                                          <p:attrName>style.visibility</p:attrName>
                                        </p:attrNameLst>
                                      </p:cBhvr>
                                      <p:to>
                                        <p:strVal val="visible"/>
                                      </p:to>
                                    </p:set>
                                    <p:anim calcmode="lin" valueType="num">
                                      <p:cBhvr additive="base">
                                        <p:cTn id="27" dur="500" fill="hold"/>
                                        <p:tgtEl>
                                          <p:spTgt spid="73744"/>
                                        </p:tgtEl>
                                        <p:attrNameLst>
                                          <p:attrName>ppt_x</p:attrName>
                                        </p:attrNameLst>
                                      </p:cBhvr>
                                      <p:tavLst>
                                        <p:tav tm="0">
                                          <p:val>
                                            <p:strVal val="#ppt_x"/>
                                          </p:val>
                                        </p:tav>
                                        <p:tav tm="100000">
                                          <p:val>
                                            <p:strVal val="#ppt_x"/>
                                          </p:val>
                                        </p:tav>
                                      </p:tavLst>
                                    </p:anim>
                                    <p:anim calcmode="lin" valueType="num">
                                      <p:cBhvr additive="base">
                                        <p:cTn id="28" dur="500" fill="hold"/>
                                        <p:tgtEl>
                                          <p:spTgt spid="737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3" grpId="0" bldLvl="0"/>
      <p:bldP spid="73744" grpId="0" bldLvl="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475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6803" name="Rectangle 2"/>
          <p:cNvSpPr>
            <a:spLocks noGrp="1"/>
          </p:cNvSpPr>
          <p:nvPr>
            <p:ph type="title"/>
          </p:nvPr>
        </p:nvSpPr>
        <p:spPr/>
        <p:txBody>
          <a:bodyPr wrap="square" anchor="ctr"/>
          <a:p>
            <a:pPr eaLnBrk="1" hangingPunct="1"/>
            <a:r>
              <a:rPr lang="en-US" altLang="x-none" dirty="0"/>
              <a:t>(1) IN</a:t>
            </a:r>
            <a:r>
              <a:rPr lang="zh-CN" altLang="en-US" dirty="0"/>
              <a:t>谓词的使用</a:t>
            </a:r>
            <a:endParaRPr lang="zh-CN" altLang="en-US" dirty="0"/>
          </a:p>
        </p:txBody>
      </p:sp>
      <p:sp>
        <p:nvSpPr>
          <p:cNvPr id="76804" name="Rectangle 3"/>
          <p:cNvSpPr/>
          <p:nvPr/>
        </p:nvSpPr>
        <p:spPr>
          <a:xfrm>
            <a:off x="457200" y="838200"/>
            <a:ext cx="8686800" cy="457200"/>
          </a:xfrm>
          <a:prstGeom prst="rect">
            <a:avLst/>
          </a:prstGeom>
          <a:noFill/>
          <a:ln w="9525">
            <a:noFill/>
          </a:ln>
        </p:spPr>
        <p:txBody>
          <a:bodyPr anchor="t"/>
          <a:p>
            <a:pPr marL="342900" indent="-342900">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5</a:t>
            </a:r>
            <a:r>
              <a:rPr lang="zh-CN" altLang="en-US" sz="2800" dirty="0">
                <a:solidFill>
                  <a:schemeClr val="accent2"/>
                </a:solidFill>
                <a:latin typeface="Arial" panose="020B0604020202020204" pitchFamily="34" charset="0"/>
                <a:ea typeface="宋体" panose="02010600030101010101" pitchFamily="2" charset="-122"/>
              </a:rPr>
              <a:t>：查询所有成绩都及格的学生的姓名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74758" name="Rectangle 4"/>
          <p:cNvSpPr/>
          <p:nvPr/>
        </p:nvSpPr>
        <p:spPr>
          <a:xfrm>
            <a:off x="381000" y="1600200"/>
            <a:ext cx="8458200" cy="34290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sn</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sno  </a:t>
            </a:r>
            <a:r>
              <a:rPr lang="en-US" altLang="x-none" sz="2800" dirty="0">
                <a:latin typeface="Arial" panose="020B0604020202020204" pitchFamily="34" charset="0"/>
                <a:ea typeface="宋体" panose="02010600030101010101" pitchFamily="2" charset="-122"/>
              </a:rPr>
              <a:t>NOT</a:t>
            </a: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chemeClr val="tx2"/>
                </a:solidFill>
                <a:latin typeface="Arial" panose="020B0604020202020204" pitchFamily="34" charset="0"/>
                <a:ea typeface="宋体" panose="02010600030101010101" pitchFamily="2" charset="-122"/>
              </a:rPr>
              <a:t>IN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sno</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g &lt; 60</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additive="base">
                                        <p:cTn id="7" dur="500" fill="hold"/>
                                        <p:tgtEl>
                                          <p:spTgt spid="74758"/>
                                        </p:tgtEl>
                                        <p:attrNameLst>
                                          <p:attrName>ppt_x</p:attrName>
                                        </p:attrNameLst>
                                      </p:cBhvr>
                                      <p:tavLst>
                                        <p:tav tm="0">
                                          <p:val>
                                            <p:strVal val="#ppt_x"/>
                                          </p:val>
                                        </p:tav>
                                        <p:tav tm="100000">
                                          <p:val>
                                            <p:strVal val="#ppt_x"/>
                                          </p:val>
                                        </p:tav>
                                      </p:tavLst>
                                    </p:anim>
                                    <p:anim calcmode="lin" valueType="num">
                                      <p:cBhvr additive="base">
                                        <p:cTn id="8"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577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7827" name="Rectangle 2"/>
          <p:cNvSpPr>
            <a:spLocks noGrp="1"/>
          </p:cNvSpPr>
          <p:nvPr>
            <p:ph type="title"/>
          </p:nvPr>
        </p:nvSpPr>
        <p:spPr/>
        <p:txBody>
          <a:bodyPr wrap="square" anchor="ctr"/>
          <a:p>
            <a:pPr eaLnBrk="1" hangingPunct="1"/>
            <a:r>
              <a:rPr lang="en-US" altLang="x-none" dirty="0"/>
              <a:t>(1) IN</a:t>
            </a:r>
            <a:r>
              <a:rPr lang="zh-CN" altLang="en-US" dirty="0"/>
              <a:t>谓词的使用</a:t>
            </a:r>
            <a:endParaRPr lang="zh-CN" altLang="en-US" dirty="0"/>
          </a:p>
        </p:txBody>
      </p:sp>
      <p:sp>
        <p:nvSpPr>
          <p:cNvPr id="77828" name="Rectangle 3"/>
          <p:cNvSpPr>
            <a:spLocks noGrp="1"/>
          </p:cNvSpPr>
          <p:nvPr>
            <p:ph type="body"/>
          </p:nvPr>
        </p:nvSpPr>
        <p:spPr>
          <a:xfrm>
            <a:off x="381000" y="762000"/>
            <a:ext cx="8458200" cy="609600"/>
          </a:xfrm>
        </p:spPr>
        <p:txBody>
          <a:bodyPr wrap="square" anchor="t"/>
          <a:p>
            <a:pPr eaLnBrk="1" hangingPunct="1">
              <a:buNone/>
            </a:pPr>
            <a:r>
              <a:rPr lang="zh-CN" altLang="en-US" sz="2800" dirty="0"/>
              <a:t>例</a:t>
            </a:r>
            <a:r>
              <a:rPr lang="en-US" altLang="x-none" sz="2800" dirty="0"/>
              <a:t>6</a:t>
            </a:r>
            <a:r>
              <a:rPr lang="zh-CN" altLang="en-US" sz="2800" dirty="0"/>
              <a:t>：查询修读课程名为</a:t>
            </a:r>
            <a:r>
              <a:rPr lang="en-US" altLang="x-none" sz="2800" dirty="0"/>
              <a:t>JAVA</a:t>
            </a:r>
            <a:r>
              <a:rPr lang="zh-CN" altLang="en-US" sz="2800" dirty="0"/>
              <a:t>的所有学生的姓名</a:t>
            </a:r>
            <a:endParaRPr lang="zh-CN" altLang="en-US" sz="2800" dirty="0"/>
          </a:p>
        </p:txBody>
      </p:sp>
      <p:sp>
        <p:nvSpPr>
          <p:cNvPr id="75782" name="Rectangle 4"/>
          <p:cNvSpPr/>
          <p:nvPr/>
        </p:nvSpPr>
        <p:spPr>
          <a:xfrm>
            <a:off x="304800" y="1600200"/>
            <a:ext cx="6400800" cy="4038600"/>
          </a:xfrm>
          <a:prstGeom prst="rect">
            <a:avLst/>
          </a:prstGeom>
          <a:noFill/>
          <a:ln w="9525">
            <a:noFill/>
          </a:ln>
        </p:spPr>
        <p:txBody>
          <a:bodyPr anchor="t"/>
          <a:p>
            <a:pPr marL="342900" indent="-342900">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S</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rgbClr val="FF0000"/>
                </a:solidFill>
                <a:latin typeface="Arial" panose="020B0604020202020204" pitchFamily="34" charset="0"/>
                <a:ea typeface="宋体" panose="02010600030101010101" pitchFamily="2" charset="-122"/>
              </a:rPr>
              <a:t>sn</a:t>
            </a:r>
            <a:endParaRPr lang="en-US" altLang="x-none" dirty="0">
              <a:solidFill>
                <a:srgbClr val="FF0000"/>
              </a:solidFill>
              <a:latin typeface="Arial" panose="020B0604020202020204" pitchFamily="34" charset="0"/>
              <a:ea typeface="宋体" panose="02010600030101010101" pitchFamily="2" charset="-122"/>
            </a:endParaRPr>
          </a:p>
          <a:p>
            <a:pPr marL="342900" indent="-342900">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S</a:t>
            </a:r>
            <a:endParaRPr lang="en-US" altLang="x-none" dirty="0">
              <a:solidFill>
                <a:srgbClr val="FF0000"/>
              </a:solidFill>
              <a:latin typeface="Arial" panose="020B0604020202020204" pitchFamily="34" charset="0"/>
              <a:ea typeface="宋体" panose="02010600030101010101" pitchFamily="2" charset="-122"/>
            </a:endParaRPr>
          </a:p>
          <a:p>
            <a:pPr marL="342900" indent="-342900">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WHERE   S</a:t>
            </a:r>
            <a:r>
              <a:rPr lang="en-US" altLang="x-none"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rgbClr val="FF0000"/>
                </a:solidFill>
                <a:latin typeface="Arial" panose="020B0604020202020204" pitchFamily="34" charset="0"/>
                <a:ea typeface="宋体" panose="02010600030101010101" pitchFamily="2" charset="-122"/>
              </a:rPr>
              <a:t>sno  IN  (</a:t>
            </a:r>
            <a:endParaRPr lang="en-US" altLang="x-none" dirty="0">
              <a:solidFill>
                <a:srgbClr val="FF0000"/>
              </a:solidFill>
              <a:latin typeface="Arial" panose="020B0604020202020204" pitchFamily="34" charset="0"/>
              <a:ea typeface="宋体" panose="02010600030101010101" pitchFamily="2" charset="-122"/>
            </a:endParaRPr>
          </a:p>
          <a:p>
            <a:pPr marL="1143000" lvl="2" indent="-228600" algn="l" eaLnBrk="1" hangingPunct="1">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SELECT  SC</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sno</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FROM     SC</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SzPct val="85000"/>
            </a:pPr>
            <a:r>
              <a:rPr lang="en-US" altLang="x-none" dirty="0">
                <a:solidFill>
                  <a:schemeClr val="accent2"/>
                </a:solidFill>
                <a:latin typeface="Arial" panose="020B0604020202020204" pitchFamily="34" charset="0"/>
                <a:ea typeface="宋体" panose="02010600030101010101" pitchFamily="2" charset="-122"/>
              </a:rPr>
              <a:t>WHERE  SC</a:t>
            </a:r>
            <a:r>
              <a:rPr lang="en-US" altLang="x-none"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accent2"/>
                </a:solidFill>
                <a:latin typeface="Arial" panose="020B0604020202020204" pitchFamily="34" charset="0"/>
                <a:ea typeface="宋体" panose="02010600030101010101" pitchFamily="2" charset="-122"/>
              </a:rPr>
              <a:t>cno  IN  (</a:t>
            </a:r>
            <a:endParaRPr lang="en-US" altLang="x-none" dirty="0">
              <a:solidFill>
                <a:schemeClr val="accent2"/>
              </a:solidFill>
              <a:latin typeface="Arial" panose="020B0604020202020204" pitchFamily="34" charset="0"/>
              <a:ea typeface="宋体" panose="02010600030101010101" pitchFamily="2" charset="-122"/>
            </a:endParaRPr>
          </a:p>
          <a:p>
            <a:pPr marL="2057400" lvl="4" indent="-228600" algn="l" eaLnBrk="1" hangingPunct="1">
              <a:spcBef>
                <a:spcPct val="20000"/>
              </a:spcBef>
              <a:buSzPct val="85000"/>
            </a:pPr>
            <a:r>
              <a:rPr lang="en-US" altLang="x-none" dirty="0">
                <a:solidFill>
                  <a:schemeClr val="tx2"/>
                </a:solidFill>
                <a:latin typeface="Arial" panose="020B0604020202020204" pitchFamily="34" charset="0"/>
                <a:ea typeface="宋体" panose="02010600030101010101" pitchFamily="2" charset="-122"/>
              </a:rPr>
              <a:t>SELECT  C</a:t>
            </a:r>
            <a:r>
              <a:rPr lang="en-US" altLang="x-none" dirty="0">
                <a:solidFill>
                  <a:schemeClr val="tx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tx2"/>
                </a:solidFill>
                <a:latin typeface="Arial" panose="020B0604020202020204" pitchFamily="34" charset="0"/>
                <a:ea typeface="宋体" panose="02010600030101010101" pitchFamily="2" charset="-122"/>
              </a:rPr>
              <a:t>cno</a:t>
            </a:r>
            <a:endParaRPr lang="en-US" altLang="x-none" dirty="0">
              <a:solidFill>
                <a:schemeClr val="tx2"/>
              </a:solidFill>
              <a:latin typeface="Arial" panose="020B0604020202020204" pitchFamily="34" charset="0"/>
              <a:ea typeface="宋体" panose="02010600030101010101" pitchFamily="2" charset="-122"/>
            </a:endParaRPr>
          </a:p>
          <a:p>
            <a:pPr marL="2057400" lvl="4" indent="-228600" algn="l" eaLnBrk="1" hangingPunct="1">
              <a:spcBef>
                <a:spcPct val="20000"/>
              </a:spcBef>
              <a:buSzPct val="85000"/>
            </a:pPr>
            <a:r>
              <a:rPr lang="en-US" altLang="x-none" dirty="0">
                <a:solidFill>
                  <a:schemeClr val="tx2"/>
                </a:solidFill>
                <a:latin typeface="Arial" panose="020B0604020202020204" pitchFamily="34" charset="0"/>
                <a:ea typeface="宋体" panose="02010600030101010101" pitchFamily="2" charset="-122"/>
              </a:rPr>
              <a:t>FROM      C</a:t>
            </a:r>
            <a:endParaRPr lang="en-US" altLang="x-none" dirty="0">
              <a:solidFill>
                <a:schemeClr val="tx2"/>
              </a:solidFill>
              <a:latin typeface="Arial" panose="020B0604020202020204" pitchFamily="34" charset="0"/>
              <a:ea typeface="宋体" panose="02010600030101010101" pitchFamily="2" charset="-122"/>
            </a:endParaRPr>
          </a:p>
          <a:p>
            <a:pPr marL="2057400" lvl="4" indent="-228600" algn="l" eaLnBrk="1" hangingPunct="1">
              <a:spcBef>
                <a:spcPct val="20000"/>
              </a:spcBef>
              <a:buSzPct val="85000"/>
            </a:pPr>
            <a:r>
              <a:rPr lang="en-US" altLang="x-none" dirty="0">
                <a:solidFill>
                  <a:schemeClr val="tx2"/>
                </a:solidFill>
                <a:latin typeface="Arial" panose="020B0604020202020204" pitchFamily="34" charset="0"/>
                <a:ea typeface="宋体" panose="02010600030101010101" pitchFamily="2" charset="-122"/>
              </a:rPr>
              <a:t>WHERE   C</a:t>
            </a:r>
            <a:r>
              <a:rPr lang="en-US" altLang="x-none" dirty="0">
                <a:solidFill>
                  <a:schemeClr val="tx2"/>
                </a:solidFill>
                <a:latin typeface="Arial" panose="020B0604020202020204" pitchFamily="34" charset="0"/>
                <a:ea typeface="宋体" panose="02010600030101010101" pitchFamily="2" charset="-122"/>
                <a:sym typeface="Symbol" panose="05050102010706020507" pitchFamily="2" charset="2"/>
              </a:rPr>
              <a:t>.</a:t>
            </a:r>
            <a:r>
              <a:rPr lang="en-US" altLang="x-none" dirty="0">
                <a:solidFill>
                  <a:schemeClr val="tx2"/>
                </a:solidFill>
                <a:latin typeface="Arial" panose="020B0604020202020204" pitchFamily="34" charset="0"/>
                <a:ea typeface="宋体" panose="02010600030101010101" pitchFamily="2" charset="-122"/>
              </a:rPr>
              <a:t>cn = ‘JAVA’</a:t>
            </a:r>
            <a:r>
              <a:rPr lang="en-US" altLang="x-none" dirty="0">
                <a:solidFill>
                  <a:schemeClr val="accent2"/>
                </a:solidFill>
                <a:latin typeface="Arial" panose="020B0604020202020204" pitchFamily="34" charset="0"/>
                <a:ea typeface="宋体" panose="02010600030101010101" pitchFamily="2" charset="-122"/>
              </a:rPr>
              <a:t> )</a:t>
            </a:r>
            <a:r>
              <a:rPr lang="en-US" altLang="x-none" dirty="0">
                <a:solidFill>
                  <a:srgbClr val="FF0000"/>
                </a:solidFill>
                <a:latin typeface="Arial" panose="020B0604020202020204" pitchFamily="34" charset="0"/>
                <a:ea typeface="宋体" panose="02010600030101010101" pitchFamily="2" charset="-122"/>
              </a:rPr>
              <a:t> );</a:t>
            </a:r>
            <a:endParaRPr lang="en-US" altLang="x-none" dirty="0">
              <a:solidFill>
                <a:srgbClr val="FF0000"/>
              </a:solidFill>
              <a:latin typeface="Arial" panose="020B0604020202020204" pitchFamily="34" charset="0"/>
              <a:ea typeface="宋体" panose="02010600030101010101" pitchFamily="2" charset="-122"/>
            </a:endParaRPr>
          </a:p>
        </p:txBody>
      </p:sp>
      <p:grpSp>
        <p:nvGrpSpPr>
          <p:cNvPr id="75783" name="组合 75782"/>
          <p:cNvGrpSpPr/>
          <p:nvPr/>
        </p:nvGrpSpPr>
        <p:grpSpPr>
          <a:xfrm>
            <a:off x="304800" y="1600200"/>
            <a:ext cx="8610600" cy="4800600"/>
            <a:chOff x="0" y="0"/>
            <a:chExt cx="4896" cy="2832"/>
          </a:xfrm>
        </p:grpSpPr>
        <p:sp>
          <p:nvSpPr>
            <p:cNvPr id="77831" name="Rectangle 5"/>
            <p:cNvSpPr/>
            <p:nvPr/>
          </p:nvSpPr>
          <p:spPr>
            <a:xfrm>
              <a:off x="0" y="2544"/>
              <a:ext cx="4896" cy="288"/>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注意：与例</a:t>
              </a:r>
              <a:r>
                <a:rPr lang="en-US" altLang="x-none" sz="2800" dirty="0">
                  <a:solidFill>
                    <a:schemeClr val="accent2"/>
                  </a:solidFill>
                  <a:latin typeface="Arial" panose="020B0604020202020204" pitchFamily="34" charset="0"/>
                  <a:ea typeface="宋体" panose="02010600030101010101" pitchFamily="2" charset="-122"/>
                </a:rPr>
                <a:t>3.38</a:t>
              </a:r>
              <a:r>
                <a:rPr lang="zh-CN" altLang="en-US" sz="2800" dirty="0">
                  <a:solidFill>
                    <a:schemeClr val="accent2"/>
                  </a:solidFill>
                  <a:latin typeface="Arial" panose="020B0604020202020204" pitchFamily="34" charset="0"/>
                  <a:ea typeface="宋体" panose="02010600030101010101" pitchFamily="2" charset="-122"/>
                </a:rPr>
                <a:t>在表示方法上的区别</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77832" name="AutoShape 6"/>
            <p:cNvSpPr/>
            <p:nvPr/>
          </p:nvSpPr>
          <p:spPr>
            <a:xfrm>
              <a:off x="2222" y="0"/>
              <a:ext cx="2539" cy="1334"/>
            </a:xfrm>
            <a:prstGeom prst="accentCallout3">
              <a:avLst>
                <a:gd name="adj1" fmla="val 4690"/>
                <a:gd name="adj2" fmla="val 101787"/>
                <a:gd name="adj3" fmla="val 4690"/>
                <a:gd name="adj4" fmla="val 107699"/>
                <a:gd name="adj5" fmla="val 153255"/>
                <a:gd name="adj6" fmla="val 107699"/>
                <a:gd name="adj7" fmla="val 194843"/>
                <a:gd name="adj8" fmla="val 44889"/>
              </a:avLst>
            </a:prstGeom>
            <a:solidFill>
              <a:srgbClr val="EAEAEA"/>
            </a:solidFill>
            <a:ln w="9525" cap="flat" cmpd="sng">
              <a:solidFill>
                <a:schemeClr val="tx1"/>
              </a:solidFill>
              <a:prstDash val="solid"/>
              <a:miter/>
              <a:headEnd type="none" w="med" len="med"/>
              <a:tailEnd type="none" w="med" len="med"/>
            </a:ln>
          </p:spPr>
          <p:txBody>
            <a:bodyPr anchor="t"/>
            <a:p>
              <a:pPr marL="342900" indent="-342900">
                <a:lnSpc>
                  <a:spcPct val="110000"/>
                </a:lnSpc>
                <a:spcBef>
                  <a:spcPct val="20000"/>
                </a:spcBef>
              </a:pPr>
              <a:r>
                <a:rPr lang="en-US" altLang="x-none" sz="2200" dirty="0">
                  <a:solidFill>
                    <a:srgbClr val="FF0000"/>
                  </a:solidFill>
                  <a:latin typeface="Arial" panose="020B0604020202020204" pitchFamily="34" charset="0"/>
                  <a:ea typeface="宋体" panose="02010600030101010101" pitchFamily="2" charset="-122"/>
                </a:rPr>
                <a:t>SELECT  </a:t>
              </a:r>
              <a:r>
                <a:rPr lang="en-US" altLang="x-none" sz="2200" dirty="0">
                  <a:solidFill>
                    <a:schemeClr val="accent2"/>
                  </a:solidFill>
                  <a:latin typeface="Arial" panose="020B0604020202020204" pitchFamily="34" charset="0"/>
                  <a:ea typeface="宋体" panose="02010600030101010101" pitchFamily="2" charset="-122"/>
                </a:rPr>
                <a:t>S</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sn</a:t>
              </a:r>
              <a:endParaRPr lang="en-US" altLang="x-none" sz="2200" dirty="0">
                <a:solidFill>
                  <a:schemeClr val="accent2"/>
                </a:solidFill>
                <a:latin typeface="Arial" panose="020B0604020202020204" pitchFamily="34" charset="0"/>
                <a:ea typeface="宋体" panose="02010600030101010101" pitchFamily="2" charset="-122"/>
              </a:endParaRPr>
            </a:p>
            <a:p>
              <a:pPr marL="342900" indent="-342900">
                <a:lnSpc>
                  <a:spcPct val="110000"/>
                </a:lnSpc>
                <a:spcBef>
                  <a:spcPct val="20000"/>
                </a:spcBef>
              </a:pPr>
              <a:r>
                <a:rPr lang="en-US" altLang="x-none" sz="2200" dirty="0">
                  <a:solidFill>
                    <a:srgbClr val="FF0000"/>
                  </a:solidFill>
                  <a:latin typeface="Arial" panose="020B0604020202020204" pitchFamily="34" charset="0"/>
                  <a:ea typeface="宋体" panose="02010600030101010101" pitchFamily="2" charset="-122"/>
                </a:rPr>
                <a:t>FROM     </a:t>
              </a:r>
              <a:r>
                <a:rPr lang="en-US" altLang="x-none" sz="1600" dirty="0">
                  <a:solidFill>
                    <a:srgbClr val="FF0000"/>
                  </a:solidFill>
                  <a:latin typeface="Arial" panose="020B0604020202020204" pitchFamily="34" charset="0"/>
                  <a:ea typeface="宋体" panose="02010600030101010101" pitchFamily="2" charset="-122"/>
                </a:rPr>
                <a:t> </a:t>
              </a:r>
              <a:r>
                <a:rPr lang="en-US" altLang="x-none" sz="2200" dirty="0">
                  <a:solidFill>
                    <a:schemeClr val="accent2"/>
                  </a:solidFill>
                  <a:latin typeface="Arial" panose="020B0604020202020204" pitchFamily="34" charset="0"/>
                  <a:ea typeface="宋体" panose="02010600030101010101" pitchFamily="2" charset="-122"/>
                </a:rPr>
                <a:t>S, SC, C</a:t>
              </a:r>
              <a:endParaRPr lang="en-US" altLang="x-none" sz="2200" dirty="0">
                <a:solidFill>
                  <a:schemeClr val="accent2"/>
                </a:solidFill>
                <a:latin typeface="Arial" panose="020B0604020202020204" pitchFamily="34" charset="0"/>
                <a:ea typeface="宋体" panose="02010600030101010101" pitchFamily="2" charset="-122"/>
              </a:endParaRPr>
            </a:p>
            <a:p>
              <a:pPr marL="342900" indent="-342900">
                <a:lnSpc>
                  <a:spcPct val="110000"/>
                </a:lnSpc>
                <a:spcBef>
                  <a:spcPct val="20000"/>
                </a:spcBef>
              </a:pPr>
              <a:r>
                <a:rPr lang="en-US" altLang="x-none" sz="2200" dirty="0">
                  <a:solidFill>
                    <a:srgbClr val="FF0000"/>
                  </a:solidFill>
                  <a:latin typeface="Arial" panose="020B0604020202020204" pitchFamily="34" charset="0"/>
                  <a:ea typeface="宋体" panose="02010600030101010101" pitchFamily="2" charset="-122"/>
                </a:rPr>
                <a:t>WHERE   </a:t>
              </a:r>
              <a:r>
                <a:rPr lang="en-US" altLang="x-none" sz="2200" dirty="0">
                  <a:solidFill>
                    <a:schemeClr val="accent2"/>
                  </a:solidFill>
                  <a:latin typeface="Arial" panose="020B0604020202020204" pitchFamily="34" charset="0"/>
                  <a:ea typeface="宋体" panose="02010600030101010101" pitchFamily="2" charset="-122"/>
                </a:rPr>
                <a:t>S</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sno = SC</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sno AND</a:t>
              </a:r>
              <a:br>
                <a:rPr lang="en-US" altLang="x-none" sz="2200" dirty="0">
                  <a:solidFill>
                    <a:schemeClr val="accent2"/>
                  </a:solidFill>
                  <a:latin typeface="Arial" panose="020B0604020202020204" pitchFamily="34" charset="0"/>
                  <a:ea typeface="宋体" panose="02010600030101010101" pitchFamily="2" charset="-122"/>
                </a:rPr>
              </a:br>
              <a:r>
                <a:rPr lang="en-US" altLang="x-none" sz="2200" dirty="0">
                  <a:solidFill>
                    <a:schemeClr val="accent2"/>
                  </a:solidFill>
                  <a:latin typeface="Arial" panose="020B0604020202020204" pitchFamily="34" charset="0"/>
                  <a:ea typeface="宋体" panose="02010600030101010101" pitchFamily="2" charset="-122"/>
                </a:rPr>
                <a:t>            SC</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cno = C</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cno AND</a:t>
              </a:r>
              <a:br>
                <a:rPr lang="en-US" altLang="x-none" sz="2200" dirty="0">
                  <a:solidFill>
                    <a:schemeClr val="accent2"/>
                  </a:solidFill>
                  <a:latin typeface="Arial" panose="020B0604020202020204" pitchFamily="34" charset="0"/>
                  <a:ea typeface="宋体" panose="02010600030101010101" pitchFamily="2" charset="-122"/>
                </a:rPr>
              </a:br>
              <a:r>
                <a:rPr lang="en-US" altLang="x-none" sz="2200" dirty="0">
                  <a:solidFill>
                    <a:schemeClr val="accent2"/>
                  </a:solidFill>
                  <a:latin typeface="Arial" panose="020B0604020202020204" pitchFamily="34" charset="0"/>
                  <a:ea typeface="宋体" panose="02010600030101010101" pitchFamily="2" charset="-122"/>
                </a:rPr>
                <a:t>            C</a:t>
              </a:r>
              <a:r>
                <a:rPr lang="en-US" altLang="x-none" sz="2200" b="0" dirty="0">
                  <a:solidFill>
                    <a:schemeClr val="accent2"/>
                  </a:solidFill>
                  <a:latin typeface="Arial" panose="020B0604020202020204" pitchFamily="34" charset="0"/>
                  <a:ea typeface="宋体" panose="02010600030101010101" pitchFamily="2" charset="-122"/>
                </a:rPr>
                <a:t>.</a:t>
              </a:r>
              <a:r>
                <a:rPr lang="en-US" altLang="x-none" sz="2200" dirty="0">
                  <a:solidFill>
                    <a:schemeClr val="accent2"/>
                  </a:solidFill>
                  <a:latin typeface="Arial" panose="020B0604020202020204" pitchFamily="34" charset="0"/>
                  <a:ea typeface="宋体" panose="02010600030101010101" pitchFamily="2" charset="-122"/>
                </a:rPr>
                <a:t>cn = ‘JAVA’;</a:t>
              </a:r>
              <a:endParaRPr lang="en-US" altLang="x-none" sz="2200"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linds(horizontal)">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5783"/>
                                        </p:tgtEl>
                                        <p:attrNameLst>
                                          <p:attrName>style.visibility</p:attrName>
                                        </p:attrNameLst>
                                      </p:cBhvr>
                                      <p:to>
                                        <p:strVal val="visible"/>
                                      </p:to>
                                    </p:set>
                                    <p:anim calcmode="lin" valueType="num">
                                      <p:cBhvr additive="base">
                                        <p:cTn id="12" dur="500" fill="hold"/>
                                        <p:tgtEl>
                                          <p:spTgt spid="75783"/>
                                        </p:tgtEl>
                                        <p:attrNameLst>
                                          <p:attrName>ppt_x</p:attrName>
                                        </p:attrNameLst>
                                      </p:cBhvr>
                                      <p:tavLst>
                                        <p:tav tm="0">
                                          <p:val>
                                            <p:strVal val="1+#ppt_w/2"/>
                                          </p:val>
                                        </p:tav>
                                        <p:tav tm="100000">
                                          <p:val>
                                            <p:strVal val="#ppt_x"/>
                                          </p:val>
                                        </p:tav>
                                      </p:tavLst>
                                    </p:anim>
                                    <p:anim calcmode="lin" valueType="num">
                                      <p:cBhvr additive="base">
                                        <p:cTn id="13"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680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8851" name="Rectangle 2"/>
          <p:cNvSpPr>
            <a:spLocks noGrp="1"/>
          </p:cNvSpPr>
          <p:nvPr>
            <p:ph type="title"/>
          </p:nvPr>
        </p:nvSpPr>
        <p:spPr/>
        <p:txBody>
          <a:bodyPr wrap="square" anchor="ctr"/>
          <a:p>
            <a:pPr eaLnBrk="1" hangingPunct="1"/>
            <a:r>
              <a:rPr lang="en-US" altLang="x-none" dirty="0"/>
              <a:t>(2) </a:t>
            </a:r>
            <a:r>
              <a:rPr lang="zh-CN" altLang="en-US" dirty="0"/>
              <a:t>限定比较谓词的使用</a:t>
            </a:r>
            <a:endParaRPr lang="zh-CN" altLang="en-US" dirty="0"/>
          </a:p>
        </p:txBody>
      </p:sp>
      <p:sp>
        <p:nvSpPr>
          <p:cNvPr id="78852" name="Rectangle 3"/>
          <p:cNvSpPr/>
          <p:nvPr/>
        </p:nvSpPr>
        <p:spPr>
          <a:xfrm>
            <a:off x="250825" y="836613"/>
            <a:ext cx="8686800" cy="1219200"/>
          </a:xfrm>
          <a:prstGeom prst="rect">
            <a:avLst/>
          </a:prstGeom>
          <a:noFill/>
          <a:ln w="9525">
            <a:noFill/>
          </a:ln>
        </p:spPr>
        <p:txBody>
          <a:bodyPr anchor="t"/>
          <a:p>
            <a:pPr marL="1428750" indent="-1428750">
              <a:lnSpc>
                <a:spcPct val="120000"/>
              </a:lnSpc>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7</a:t>
            </a:r>
            <a:r>
              <a:rPr lang="zh-CN" altLang="en-US" sz="2800" dirty="0">
                <a:solidFill>
                  <a:schemeClr val="accent2"/>
                </a:solidFill>
                <a:latin typeface="Arial" panose="020B0604020202020204" pitchFamily="34" charset="0"/>
                <a:ea typeface="宋体" panose="02010600030101010101" pitchFamily="2" charset="-122"/>
              </a:rPr>
              <a:t>：</a:t>
            </a:r>
            <a:r>
              <a:rPr lang="zh-CN" altLang="en-US" sz="2800" dirty="0">
                <a:solidFill>
                  <a:schemeClr val="accent2"/>
                </a:solidFill>
                <a:latin typeface="宋体" panose="02010600030101010101" pitchFamily="2" charset="-122"/>
                <a:ea typeface="宋体" panose="02010600030101010101" pitchFamily="2" charset="-122"/>
              </a:rPr>
              <a:t>查询有学生成绩大于</a:t>
            </a:r>
            <a:r>
              <a:rPr lang="en-US" altLang="x-none" sz="2800" dirty="0">
                <a:solidFill>
                  <a:schemeClr val="accent2"/>
                </a:solidFill>
                <a:latin typeface="Times New Roman" panose="02020603050405020304" pitchFamily="2" charset="0"/>
                <a:ea typeface="宋体" panose="02010600030101010101" pitchFamily="2" charset="-122"/>
                <a:cs typeface="Times New Roman" panose="02020603050405020304" pitchFamily="2" charset="0"/>
              </a:rPr>
              <a:t>C1</a:t>
            </a:r>
            <a:r>
              <a:rPr lang="zh-CN" altLang="en-US" sz="2800" dirty="0">
                <a:solidFill>
                  <a:schemeClr val="accent2"/>
                </a:solidFill>
                <a:latin typeface="宋体" panose="02010600030101010101" pitchFamily="2" charset="-122"/>
                <a:ea typeface="宋体" panose="02010600030101010101" pitchFamily="2" charset="-122"/>
              </a:rPr>
              <a:t>课程号中所有学生成绩的学生学号</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76806" name="Rectangle 4"/>
          <p:cNvSpPr/>
          <p:nvPr/>
        </p:nvSpPr>
        <p:spPr>
          <a:xfrm>
            <a:off x="381000" y="2133600"/>
            <a:ext cx="8458200" cy="34290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sno</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SC</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g  </a:t>
            </a:r>
            <a:r>
              <a:rPr lang="en-US" altLang="x-none" sz="2800" dirty="0">
                <a:latin typeface="Arial" panose="020B0604020202020204" pitchFamily="34" charset="0"/>
                <a:ea typeface="宋体" panose="02010600030101010101" pitchFamily="2" charset="-122"/>
              </a:rPr>
              <a:t>&gt; ALL</a:t>
            </a:r>
            <a:r>
              <a:rPr lang="en-US" altLang="x-none" sz="2800" dirty="0">
                <a:solidFill>
                  <a:schemeClr val="tx2"/>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g</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cno = ‘C1’</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782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79875" name="Rectangle 2"/>
          <p:cNvSpPr>
            <a:spLocks noGrp="1"/>
          </p:cNvSpPr>
          <p:nvPr>
            <p:ph type="title"/>
          </p:nvPr>
        </p:nvSpPr>
        <p:spPr/>
        <p:txBody>
          <a:bodyPr wrap="square" anchor="ctr"/>
          <a:p>
            <a:pPr eaLnBrk="1" hangingPunct="1"/>
            <a:r>
              <a:rPr lang="en-US" altLang="x-none" dirty="0"/>
              <a:t>(2) </a:t>
            </a:r>
            <a:r>
              <a:rPr lang="zh-CN" altLang="en-US" dirty="0"/>
              <a:t>限定比较谓词的使用</a:t>
            </a:r>
            <a:endParaRPr lang="zh-CN" altLang="en-US" dirty="0"/>
          </a:p>
        </p:txBody>
      </p:sp>
      <p:sp>
        <p:nvSpPr>
          <p:cNvPr id="79876" name="Rectangle 3"/>
          <p:cNvSpPr/>
          <p:nvPr/>
        </p:nvSpPr>
        <p:spPr>
          <a:xfrm>
            <a:off x="250825" y="838200"/>
            <a:ext cx="8686800" cy="1219200"/>
          </a:xfrm>
          <a:prstGeom prst="rect">
            <a:avLst/>
          </a:prstGeom>
          <a:noFill/>
          <a:ln w="9525">
            <a:noFill/>
          </a:ln>
        </p:spPr>
        <p:txBody>
          <a:bodyPr anchor="t"/>
          <a:p>
            <a:pPr marL="1428750" indent="-1428750">
              <a:lnSpc>
                <a:spcPct val="120000"/>
              </a:lnSpc>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8</a:t>
            </a:r>
            <a:r>
              <a:rPr lang="zh-CN" altLang="en-US" sz="2800" dirty="0">
                <a:solidFill>
                  <a:schemeClr val="accent2"/>
                </a:solidFill>
                <a:latin typeface="Arial" panose="020B0604020202020204" pitchFamily="34" charset="0"/>
                <a:ea typeface="宋体" panose="02010600030101010101" pitchFamily="2" charset="-122"/>
              </a:rPr>
              <a:t>：</a:t>
            </a:r>
            <a:r>
              <a:rPr lang="zh-CN" altLang="en-US" sz="2800" dirty="0">
                <a:solidFill>
                  <a:schemeClr val="accent2"/>
                </a:solidFill>
                <a:latin typeface="宋体" panose="02010600030101010101" pitchFamily="2" charset="-122"/>
                <a:ea typeface="宋体" panose="02010600030101010101" pitchFamily="2" charset="-122"/>
              </a:rPr>
              <a:t>查询有学生成绩大于等于</a:t>
            </a:r>
            <a:r>
              <a:rPr lang="en-US" altLang="x-none" sz="2800" dirty="0">
                <a:solidFill>
                  <a:schemeClr val="accent2"/>
                </a:solidFill>
                <a:latin typeface="Times New Roman" panose="02020603050405020304" pitchFamily="2" charset="0"/>
                <a:ea typeface="宋体" panose="02010600030101010101" pitchFamily="2" charset="-122"/>
                <a:cs typeface="Times New Roman" panose="02020603050405020304" pitchFamily="2" charset="0"/>
              </a:rPr>
              <a:t>C1</a:t>
            </a:r>
            <a:r>
              <a:rPr lang="zh-CN" altLang="en-US" sz="2800" dirty="0">
                <a:solidFill>
                  <a:schemeClr val="accent2"/>
                </a:solidFill>
                <a:latin typeface="宋体" panose="02010600030101010101" pitchFamily="2" charset="-122"/>
                <a:ea typeface="宋体" panose="02010600030101010101" pitchFamily="2" charset="-122"/>
              </a:rPr>
              <a:t>课程号中的任何一位学生成绩的学生学号</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77830" name="Rectangle 4"/>
          <p:cNvSpPr/>
          <p:nvPr/>
        </p:nvSpPr>
        <p:spPr>
          <a:xfrm>
            <a:off x="381000" y="2133600"/>
            <a:ext cx="8458200" cy="34290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sno</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SC</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g  </a:t>
            </a:r>
            <a:r>
              <a:rPr lang="en-US" altLang="x-none" sz="2800" dirty="0">
                <a:latin typeface="Arial" panose="020B0604020202020204" pitchFamily="34" charset="0"/>
                <a:ea typeface="宋体" panose="02010600030101010101" pitchFamily="2" charset="-122"/>
              </a:rPr>
              <a:t>&gt;= ANY</a:t>
            </a:r>
            <a:r>
              <a:rPr lang="en-US" altLang="x-none" sz="2800" dirty="0">
                <a:solidFill>
                  <a:schemeClr val="tx2"/>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g</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2057400" lvl="4" indent="-22860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cno = ‘C1’</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30"/>
                                        </p:tgtEl>
                                        <p:attrNameLst>
                                          <p:attrName>style.visibility</p:attrName>
                                        </p:attrNameLst>
                                      </p:cBhvr>
                                      <p:to>
                                        <p:strVal val="visible"/>
                                      </p:to>
                                    </p:set>
                                    <p:anim calcmode="lin" valueType="num">
                                      <p:cBhvr additive="base">
                                        <p:cTn id="7" dur="500" fill="hold"/>
                                        <p:tgtEl>
                                          <p:spTgt spid="77830"/>
                                        </p:tgtEl>
                                        <p:attrNameLst>
                                          <p:attrName>ppt_x</p:attrName>
                                        </p:attrNameLst>
                                      </p:cBhvr>
                                      <p:tavLst>
                                        <p:tav tm="0">
                                          <p:val>
                                            <p:strVal val="#ppt_x"/>
                                          </p:val>
                                        </p:tav>
                                        <p:tav tm="100000">
                                          <p:val>
                                            <p:strVal val="#ppt_x"/>
                                          </p:val>
                                        </p:tav>
                                      </p:tavLst>
                                    </p:anim>
                                    <p:anim calcmode="lin" valueType="num">
                                      <p:cBhvr additive="base">
                                        <p:cTn id="8" dur="500" fill="hold"/>
                                        <p:tgtEl>
                                          <p:spTgt spid="77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885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0899" name="Rectangle 2"/>
          <p:cNvSpPr>
            <a:spLocks noGrp="1"/>
          </p:cNvSpPr>
          <p:nvPr>
            <p:ph type="title"/>
          </p:nvPr>
        </p:nvSpPr>
        <p:spPr/>
        <p:txBody>
          <a:bodyPr wrap="square" anchor="ctr"/>
          <a:p>
            <a:pPr eaLnBrk="1" hangingPunct="1"/>
            <a:r>
              <a:rPr lang="en-US" altLang="x-none" dirty="0"/>
              <a:t>(3) </a:t>
            </a:r>
            <a:r>
              <a:rPr lang="zh-CN" altLang="en-US" dirty="0"/>
              <a:t>谓词</a:t>
            </a:r>
            <a:r>
              <a:rPr lang="en-US" altLang="x-none" dirty="0"/>
              <a:t>CONTAINS</a:t>
            </a:r>
            <a:r>
              <a:rPr lang="zh-CN" altLang="en-US" dirty="0"/>
              <a:t>的使用</a:t>
            </a:r>
            <a:endParaRPr lang="zh-CN" altLang="en-US" dirty="0"/>
          </a:p>
        </p:txBody>
      </p:sp>
      <p:sp>
        <p:nvSpPr>
          <p:cNvPr id="80900" name="Rectangle 3"/>
          <p:cNvSpPr>
            <a:spLocks noGrp="1"/>
          </p:cNvSpPr>
          <p:nvPr>
            <p:ph type="body"/>
          </p:nvPr>
        </p:nvSpPr>
        <p:spPr>
          <a:xfrm>
            <a:off x="381000" y="762000"/>
            <a:ext cx="8458200" cy="1066800"/>
          </a:xfrm>
        </p:spPr>
        <p:txBody>
          <a:bodyPr wrap="square" anchor="t"/>
          <a:p>
            <a:pPr marL="1428750" indent="-1428750" eaLnBrk="1" hangingPunct="1">
              <a:buNone/>
            </a:pPr>
            <a:r>
              <a:rPr lang="zh-CN" altLang="en-US" sz="2800" dirty="0"/>
              <a:t>例</a:t>
            </a:r>
            <a:r>
              <a:rPr lang="en-US" altLang="x-none" sz="2800" dirty="0"/>
              <a:t>9</a:t>
            </a:r>
            <a:r>
              <a:rPr lang="zh-CN" altLang="en-US" sz="2800" dirty="0"/>
              <a:t>：查询至少修读学号为</a:t>
            </a:r>
            <a:r>
              <a:rPr lang="en-US" altLang="x-none" sz="2800" dirty="0"/>
              <a:t>S4</a:t>
            </a:r>
            <a:r>
              <a:rPr lang="zh-CN" altLang="en-US" sz="2800" dirty="0"/>
              <a:t>的学生所修读的所有课程的学生的学号</a:t>
            </a:r>
            <a:endParaRPr lang="zh-CN" altLang="en-US" sz="2800" dirty="0"/>
          </a:p>
        </p:txBody>
      </p:sp>
      <p:sp>
        <p:nvSpPr>
          <p:cNvPr id="78854" name="Rectangle 4"/>
          <p:cNvSpPr/>
          <p:nvPr/>
        </p:nvSpPr>
        <p:spPr>
          <a:xfrm>
            <a:off x="1143000" y="2057400"/>
            <a:ext cx="7696200" cy="4343400"/>
          </a:xfrm>
          <a:prstGeom prst="rect">
            <a:avLst/>
          </a:prstGeom>
          <a:noFill/>
          <a:ln w="9525">
            <a:noFill/>
          </a:ln>
        </p:spPr>
        <p:txBody>
          <a:bodyPr anchor="t"/>
          <a:p>
            <a:pPr marL="342900" indent="-342900">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SELECT  sno</a:t>
            </a:r>
            <a:endParaRPr lang="en-US" altLang="x-none" sz="2800" baseline="30000" dirty="0">
              <a:solidFill>
                <a:srgbClr val="FF0000"/>
              </a:solidFill>
              <a:latin typeface="Arial" panose="020B0604020202020204" pitchFamily="34" charset="0"/>
              <a:ea typeface="宋体" panose="02010600030101010101" pitchFamily="2" charset="-122"/>
            </a:endParaRPr>
          </a:p>
          <a:p>
            <a:pPr marL="342900" indent="-342900">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FROM      SC</a:t>
            </a:r>
            <a:endParaRPr lang="en-US" altLang="x-none" sz="2800" dirty="0">
              <a:solidFill>
                <a:srgbClr val="FF0000"/>
              </a:solidFill>
              <a:latin typeface="Arial" panose="020B0604020202020204" pitchFamily="34" charset="0"/>
              <a:ea typeface="宋体" panose="02010600030101010101" pitchFamily="2" charset="-122"/>
            </a:endParaRPr>
          </a:p>
          <a:p>
            <a:pPr marL="342900" indent="-342900">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WHERE</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SELECT  SCx</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cno</a:t>
            </a:r>
            <a:endParaRPr lang="en-US" altLang="x-none" sz="2800" baseline="300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  FROM      SC  SCx</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  WHERE   SC</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sno = SCx</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sno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    CONTAINS  </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SELECT SCy</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cno</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  FROM     SC  SCy</a:t>
            </a:r>
            <a:endParaRPr lang="en-US" altLang="x-none" sz="2800"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sz="2800" dirty="0">
                <a:solidFill>
                  <a:schemeClr val="accent2"/>
                </a:solidFill>
                <a:latin typeface="Arial" panose="020B0604020202020204" pitchFamily="34" charset="0"/>
                <a:ea typeface="宋体" panose="02010600030101010101" pitchFamily="2" charset="-122"/>
              </a:rPr>
              <a:t>  WHERE  SCy</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sno = ‘S4’</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blinds(horizontal)">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987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1923" name="Rectangle 2"/>
          <p:cNvSpPr>
            <a:spLocks noGrp="1"/>
          </p:cNvSpPr>
          <p:nvPr>
            <p:ph type="title"/>
          </p:nvPr>
        </p:nvSpPr>
        <p:spPr/>
        <p:txBody>
          <a:bodyPr wrap="square" anchor="ctr"/>
          <a:p>
            <a:pPr eaLnBrk="1" hangingPunct="1"/>
            <a:r>
              <a:rPr lang="en-US" altLang="x-none" dirty="0"/>
              <a:t>(3) </a:t>
            </a:r>
            <a:r>
              <a:rPr lang="zh-CN" altLang="en-US" dirty="0"/>
              <a:t>谓词</a:t>
            </a:r>
            <a:r>
              <a:rPr lang="en-US" altLang="x-none" dirty="0"/>
              <a:t>CONTAINS</a:t>
            </a:r>
            <a:r>
              <a:rPr lang="zh-CN" altLang="en-US" dirty="0"/>
              <a:t>的使用</a:t>
            </a:r>
            <a:endParaRPr lang="zh-CN" altLang="en-US" dirty="0"/>
          </a:p>
        </p:txBody>
      </p:sp>
      <p:sp>
        <p:nvSpPr>
          <p:cNvPr id="81924" name="Rectangle 6"/>
          <p:cNvSpPr>
            <a:spLocks noGrp="1"/>
          </p:cNvSpPr>
          <p:nvPr>
            <p:ph type="body"/>
          </p:nvPr>
        </p:nvSpPr>
        <p:spPr/>
        <p:txBody>
          <a:bodyPr wrap="square" anchor="t"/>
          <a:p>
            <a:pPr eaLnBrk="1" hangingPunct="1">
              <a:lnSpc>
                <a:spcPct val="120000"/>
              </a:lnSpc>
            </a:pPr>
            <a:r>
              <a:rPr lang="zh-CN" altLang="en-US" sz="2800" dirty="0"/>
              <a:t>注意：</a:t>
            </a:r>
            <a:endParaRPr lang="zh-CN" altLang="en-US" sz="2800" dirty="0"/>
          </a:p>
          <a:p>
            <a:pPr lvl="1" eaLnBrk="1" hangingPunct="1">
              <a:lnSpc>
                <a:spcPct val="120000"/>
              </a:lnSpc>
            </a:pPr>
            <a:r>
              <a:rPr lang="zh-CN" altLang="en-US" sz="2800" dirty="0"/>
              <a:t>在</a:t>
            </a:r>
            <a:r>
              <a:rPr lang="en-US" altLang="x-none" sz="2800" dirty="0"/>
              <a:t>SQL</a:t>
            </a:r>
            <a:r>
              <a:rPr lang="zh-CN" altLang="en-US" sz="2800" dirty="0"/>
              <a:t>标准中并没有提供‘</a:t>
            </a:r>
            <a:r>
              <a:rPr lang="en-US" altLang="x-none" sz="2800" dirty="0">
                <a:solidFill>
                  <a:srgbClr val="FF0000"/>
                </a:solidFill>
              </a:rPr>
              <a:t>CONTAINS</a:t>
            </a:r>
            <a:r>
              <a:rPr lang="zh-CN" altLang="en-US" sz="2800" dirty="0"/>
              <a:t>’操作符，因此这是一个不能执行的</a:t>
            </a:r>
            <a:r>
              <a:rPr lang="en-US" altLang="x-none" sz="2800" dirty="0"/>
              <a:t>SQL</a:t>
            </a:r>
            <a:r>
              <a:rPr lang="zh-CN" altLang="en-US" sz="2800" dirty="0"/>
              <a:t>语句</a:t>
            </a:r>
            <a:endParaRPr lang="zh-CN" altLang="en-US" sz="2800" dirty="0"/>
          </a:p>
          <a:p>
            <a:pPr lvl="1" eaLnBrk="1" hangingPunct="1">
              <a:lnSpc>
                <a:spcPct val="120000"/>
              </a:lnSpc>
            </a:pPr>
            <a:endParaRPr lang="zh-CN" altLang="en-US" sz="2800" dirty="0"/>
          </a:p>
          <a:p>
            <a:pPr lvl="1" eaLnBrk="1" hangingPunct="1">
              <a:lnSpc>
                <a:spcPct val="120000"/>
              </a:lnSpc>
            </a:pPr>
            <a:r>
              <a:rPr lang="zh-CN" altLang="en-US" sz="2800" dirty="0"/>
              <a:t>那些在关系代数中需要用除法（</a:t>
            </a:r>
            <a:r>
              <a:rPr lang="en-US" altLang="x-none" sz="2800" dirty="0">
                <a:solidFill>
                  <a:srgbClr val="FF0000"/>
                </a:solidFill>
              </a:rPr>
              <a:t>division</a:t>
            </a:r>
            <a:r>
              <a:rPr lang="zh-CN" altLang="en-US" sz="2800" dirty="0"/>
              <a:t>）</a:t>
            </a:r>
            <a:r>
              <a:rPr lang="en-US" altLang="x-none" sz="2800" dirty="0"/>
              <a:t> </a:t>
            </a:r>
            <a:r>
              <a:rPr lang="zh-CN" altLang="en-US" sz="2800" dirty="0"/>
              <a:t>来实现的查询，在</a:t>
            </a:r>
            <a:r>
              <a:rPr lang="en-US" altLang="x-none" sz="2800" dirty="0"/>
              <a:t>SQL</a:t>
            </a:r>
            <a:r>
              <a:rPr lang="zh-CN" altLang="en-US" sz="2800" dirty="0"/>
              <a:t>中的表示方法我们将在后面有关除法的例子中说明</a:t>
            </a:r>
            <a:endParaRPr lang="zh-CN"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089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2947" name="Rectangle 2"/>
          <p:cNvSpPr>
            <a:spLocks noGrp="1"/>
          </p:cNvSpPr>
          <p:nvPr>
            <p:ph type="title"/>
          </p:nvPr>
        </p:nvSpPr>
        <p:spPr/>
        <p:txBody>
          <a:bodyPr wrap="square" anchor="ctr"/>
          <a:p>
            <a:pPr eaLnBrk="1" hangingPunct="1"/>
            <a:r>
              <a:rPr lang="en-US" altLang="x-none" dirty="0"/>
              <a:t>(4) </a:t>
            </a:r>
            <a:r>
              <a:rPr lang="zh-CN" altLang="en-US" dirty="0"/>
              <a:t>谓词</a:t>
            </a:r>
            <a:r>
              <a:rPr lang="en-US" altLang="x-none" dirty="0"/>
              <a:t>EXISTS</a:t>
            </a:r>
            <a:r>
              <a:rPr lang="zh-CN" altLang="en-US" dirty="0"/>
              <a:t>的使用</a:t>
            </a:r>
            <a:endParaRPr lang="zh-CN" altLang="en-US" dirty="0"/>
          </a:p>
        </p:txBody>
      </p:sp>
      <p:sp>
        <p:nvSpPr>
          <p:cNvPr id="82948" name="Rectangle 8"/>
          <p:cNvSpPr/>
          <p:nvPr/>
        </p:nvSpPr>
        <p:spPr>
          <a:xfrm>
            <a:off x="457200" y="838200"/>
            <a:ext cx="7786688" cy="457200"/>
          </a:xfrm>
          <a:prstGeom prst="rect">
            <a:avLst/>
          </a:prstGeom>
          <a:noFill/>
          <a:ln w="9525">
            <a:noFill/>
          </a:ln>
        </p:spPr>
        <p:txBody>
          <a:bodyPr anchor="t"/>
          <a:p>
            <a:pPr marL="342900" indent="-342900">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3.50</a:t>
            </a:r>
            <a:r>
              <a:rPr lang="zh-CN" altLang="en-US" sz="2800" dirty="0">
                <a:solidFill>
                  <a:schemeClr val="accent2"/>
                </a:solidFill>
                <a:latin typeface="Arial" panose="020B0604020202020204" pitchFamily="34" charset="0"/>
                <a:ea typeface="宋体" panose="02010600030101010101" pitchFamily="2" charset="-122"/>
              </a:rPr>
              <a:t>：查询修读课程号为</a:t>
            </a:r>
            <a:r>
              <a:rPr lang="en-US" altLang="x-none" sz="2800" dirty="0">
                <a:solidFill>
                  <a:schemeClr val="accent2"/>
                </a:solidFill>
                <a:latin typeface="Arial" panose="020B0604020202020204" pitchFamily="34" charset="0"/>
                <a:ea typeface="宋体" panose="02010600030101010101" pitchFamily="2" charset="-122"/>
              </a:rPr>
              <a:t>C1</a:t>
            </a:r>
            <a:r>
              <a:rPr lang="zh-CN" altLang="en-US" sz="2800" dirty="0">
                <a:solidFill>
                  <a:schemeClr val="accent2"/>
                </a:solidFill>
                <a:latin typeface="Arial" panose="020B0604020202020204" pitchFamily="34" charset="0"/>
                <a:ea typeface="宋体" panose="02010600030101010101" pitchFamily="2" charset="-122"/>
              </a:rPr>
              <a:t>的所有学生的姓名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80902" name="Rectangle 9"/>
          <p:cNvSpPr/>
          <p:nvPr/>
        </p:nvSpPr>
        <p:spPr>
          <a:xfrm>
            <a:off x="381000" y="1600200"/>
            <a:ext cx="8458200" cy="39624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a:t>
            </a:r>
            <a:r>
              <a:rPr lang="en-US" altLang="x-none" sz="2800" dirty="0">
                <a:latin typeface="Arial" panose="020B0604020202020204" pitchFamily="34" charset="0"/>
                <a:ea typeface="宋体" panose="02010600030101010101" pitchFamily="2" charset="-122"/>
              </a:rPr>
              <a:t>EXISTS</a:t>
            </a:r>
            <a:r>
              <a:rPr lang="en-US" altLang="x-none" sz="2800" dirty="0">
                <a:solidFill>
                  <a:schemeClr val="tx2"/>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a:t>
            </a:r>
            <a:endParaRPr lang="en-US" altLang="x-none" sz="2800" dirty="0">
              <a:solidFill>
                <a:schemeClr val="accent2"/>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a:t>
            </a:r>
            <a:r>
              <a:rPr lang="en-US" altLang="x-none" sz="2000" dirty="0">
                <a:solidFill>
                  <a:schemeClr val="accent2"/>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SC</a:t>
            </a:r>
            <a:endParaRPr lang="en-US" altLang="x-none" sz="2800" dirty="0">
              <a:solidFill>
                <a:schemeClr val="accent2"/>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S.sno = SC.sno  AND  SC</a:t>
            </a:r>
            <a:r>
              <a:rPr lang="en-US" altLang="x-none" sz="2800" b="0" dirty="0">
                <a:solidFill>
                  <a:schemeClr val="accent2"/>
                </a:solidFill>
                <a:latin typeface="Arial" panose="020B0604020202020204" pitchFamily="34" charset="0"/>
                <a:ea typeface="宋体" panose="02010600030101010101" pitchFamily="2" charset="-122"/>
              </a:rPr>
              <a:t>.</a:t>
            </a:r>
            <a:r>
              <a:rPr lang="en-US" altLang="x-none" sz="2800" dirty="0">
                <a:solidFill>
                  <a:schemeClr val="accent2"/>
                </a:solidFill>
                <a:latin typeface="Arial" panose="020B0604020202020204" pitchFamily="34" charset="0"/>
                <a:ea typeface="宋体" panose="02010600030101010101" pitchFamily="2" charset="-122"/>
              </a:rPr>
              <a:t>cno = ‘C1’</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
        <p:nvSpPr>
          <p:cNvPr id="80903" name="Rectangle 10"/>
          <p:cNvSpPr/>
          <p:nvPr/>
        </p:nvSpPr>
        <p:spPr>
          <a:xfrm>
            <a:off x="762000" y="5791200"/>
            <a:ext cx="7772400" cy="457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sz="2800" u="sng" dirty="0">
                <a:solidFill>
                  <a:schemeClr val="accent2"/>
                </a:solidFill>
                <a:latin typeface="Arial" panose="020B0604020202020204" pitchFamily="34" charset="0"/>
                <a:ea typeface="宋体" panose="02010600030101010101" pitchFamily="2" charset="-122"/>
              </a:rPr>
              <a:t>注意：与例</a:t>
            </a:r>
            <a:r>
              <a:rPr lang="en-US" altLang="x-none" sz="2800" u="sng" dirty="0">
                <a:solidFill>
                  <a:schemeClr val="accent2"/>
                </a:solidFill>
                <a:latin typeface="Arial" panose="020B0604020202020204" pitchFamily="34" charset="0"/>
                <a:ea typeface="宋体" panose="02010600030101010101" pitchFamily="2" charset="-122"/>
              </a:rPr>
              <a:t>3.37</a:t>
            </a:r>
            <a:r>
              <a:rPr lang="zh-CN" altLang="en-US" sz="2800" u="sng" dirty="0">
                <a:solidFill>
                  <a:schemeClr val="accent2"/>
                </a:solidFill>
                <a:latin typeface="Arial" panose="020B0604020202020204" pitchFamily="34" charset="0"/>
                <a:ea typeface="宋体" panose="02010600030101010101" pitchFamily="2" charset="-122"/>
              </a:rPr>
              <a:t>和例</a:t>
            </a:r>
            <a:r>
              <a:rPr lang="en-US" altLang="x-none" sz="2800" u="sng" dirty="0">
                <a:solidFill>
                  <a:schemeClr val="accent2"/>
                </a:solidFill>
                <a:latin typeface="Arial" panose="020B0604020202020204" pitchFamily="34" charset="0"/>
                <a:ea typeface="宋体" panose="02010600030101010101" pitchFamily="2" charset="-122"/>
              </a:rPr>
              <a:t>4</a:t>
            </a:r>
            <a:r>
              <a:rPr lang="zh-CN" altLang="en-US" sz="2800" u="sng" dirty="0">
                <a:solidFill>
                  <a:schemeClr val="accent2"/>
                </a:solidFill>
                <a:latin typeface="Arial" panose="020B0604020202020204" pitchFamily="34" charset="0"/>
                <a:ea typeface="宋体" panose="02010600030101010101" pitchFamily="2" charset="-122"/>
              </a:rPr>
              <a:t>在表示方法上的区别</a:t>
            </a:r>
            <a:endParaRPr lang="zh-CN" altLang="en-US" sz="2800"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 calcmode="lin" valueType="num">
                                      <p:cBhvr additive="base">
                                        <p:cTn id="7" dur="500" fill="hold"/>
                                        <p:tgtEl>
                                          <p:spTgt spid="80902"/>
                                        </p:tgtEl>
                                        <p:attrNameLst>
                                          <p:attrName>ppt_x</p:attrName>
                                        </p:attrNameLst>
                                      </p:cBhvr>
                                      <p:tavLst>
                                        <p:tav tm="0">
                                          <p:val>
                                            <p:strVal val="#ppt_x"/>
                                          </p:val>
                                        </p:tav>
                                        <p:tav tm="100000">
                                          <p:val>
                                            <p:strVal val="#ppt_x"/>
                                          </p:val>
                                        </p:tav>
                                      </p:tavLst>
                                    </p:anim>
                                    <p:anim calcmode="lin" valueType="num">
                                      <p:cBhvr additive="base">
                                        <p:cTn id="8" dur="500" fill="hold"/>
                                        <p:tgtEl>
                                          <p:spTgt spid="809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3"/>
                                        </p:tgtEl>
                                        <p:attrNameLst>
                                          <p:attrName>style.visibility</p:attrName>
                                        </p:attrNameLst>
                                      </p:cBhvr>
                                      <p:to>
                                        <p:strVal val="visible"/>
                                      </p:to>
                                    </p:set>
                                    <p:anim calcmode="lin" valueType="num">
                                      <p:cBhvr additive="base">
                                        <p:cTn id="13" dur="500" fill="hold"/>
                                        <p:tgtEl>
                                          <p:spTgt spid="80903"/>
                                        </p:tgtEl>
                                        <p:attrNameLst>
                                          <p:attrName>ppt_x</p:attrName>
                                        </p:attrNameLst>
                                      </p:cBhvr>
                                      <p:tavLst>
                                        <p:tav tm="0">
                                          <p:val>
                                            <p:strVal val="#ppt_x"/>
                                          </p:val>
                                        </p:tav>
                                        <p:tav tm="100000">
                                          <p:val>
                                            <p:strVal val="#ppt_x"/>
                                          </p:val>
                                        </p:tav>
                                      </p:tavLst>
                                    </p:anim>
                                    <p:anim calcmode="lin" valueType="num">
                                      <p:cBhvr additive="base">
                                        <p:cTn id="14" dur="500" fill="hold"/>
                                        <p:tgtEl>
                                          <p:spTgt spid="80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P spid="8090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19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3971" name="Rectangle 2"/>
          <p:cNvSpPr>
            <a:spLocks noGrp="1"/>
          </p:cNvSpPr>
          <p:nvPr>
            <p:ph type="title"/>
          </p:nvPr>
        </p:nvSpPr>
        <p:spPr/>
        <p:txBody>
          <a:bodyPr wrap="square" anchor="ctr"/>
          <a:p>
            <a:pPr eaLnBrk="1" hangingPunct="1"/>
            <a:r>
              <a:rPr lang="en-US" altLang="x-none" dirty="0"/>
              <a:t>(4) </a:t>
            </a:r>
            <a:r>
              <a:rPr lang="zh-CN" altLang="en-US" dirty="0"/>
              <a:t>谓词</a:t>
            </a:r>
            <a:r>
              <a:rPr lang="en-US" altLang="x-none" dirty="0"/>
              <a:t>EXISTS</a:t>
            </a:r>
            <a:r>
              <a:rPr lang="zh-CN" altLang="en-US" dirty="0"/>
              <a:t>的使用</a:t>
            </a:r>
            <a:endParaRPr lang="zh-CN" altLang="en-US" dirty="0"/>
          </a:p>
        </p:txBody>
      </p:sp>
      <p:sp>
        <p:nvSpPr>
          <p:cNvPr id="83972" name="Rectangle 3"/>
          <p:cNvSpPr/>
          <p:nvPr/>
        </p:nvSpPr>
        <p:spPr>
          <a:xfrm>
            <a:off x="457200" y="838200"/>
            <a:ext cx="8147050" cy="457200"/>
          </a:xfrm>
          <a:prstGeom prst="rect">
            <a:avLst/>
          </a:prstGeom>
          <a:noFill/>
          <a:ln w="9525">
            <a:noFill/>
          </a:ln>
        </p:spPr>
        <p:txBody>
          <a:bodyPr anchor="t"/>
          <a:p>
            <a:pPr marL="342900" indent="-342900">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3.50</a:t>
            </a:r>
            <a:r>
              <a:rPr lang="zh-CN" altLang="en-US" sz="2800" dirty="0">
                <a:solidFill>
                  <a:schemeClr val="accent2"/>
                </a:solidFill>
                <a:latin typeface="Arial" panose="020B0604020202020204" pitchFamily="34" charset="0"/>
                <a:ea typeface="宋体" panose="02010600030101010101" pitchFamily="2" charset="-122"/>
              </a:rPr>
              <a:t>：查询修读课程号不为</a:t>
            </a:r>
            <a:r>
              <a:rPr lang="en-US" altLang="x-none" sz="2800" dirty="0">
                <a:solidFill>
                  <a:schemeClr val="accent2"/>
                </a:solidFill>
                <a:latin typeface="Arial" panose="020B0604020202020204" pitchFamily="34" charset="0"/>
                <a:ea typeface="宋体" panose="02010600030101010101" pitchFamily="2" charset="-122"/>
              </a:rPr>
              <a:t>C1</a:t>
            </a:r>
            <a:r>
              <a:rPr lang="zh-CN" altLang="en-US" sz="2800" dirty="0">
                <a:solidFill>
                  <a:schemeClr val="accent2"/>
                </a:solidFill>
                <a:latin typeface="Arial" panose="020B0604020202020204" pitchFamily="34" charset="0"/>
                <a:ea typeface="宋体" panose="02010600030101010101" pitchFamily="2" charset="-122"/>
              </a:rPr>
              <a:t>的所有学生的姓名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81926" name="Rectangle 4"/>
          <p:cNvSpPr/>
          <p:nvPr/>
        </p:nvSpPr>
        <p:spPr>
          <a:xfrm>
            <a:off x="381000" y="1600200"/>
            <a:ext cx="8458200" cy="3962400"/>
          </a:xfrm>
          <a:prstGeom prst="rect">
            <a:avLst/>
          </a:prstGeom>
          <a:noFill/>
          <a:ln w="9525">
            <a:noFill/>
          </a:ln>
        </p:spPr>
        <p:txBody>
          <a:bodyPr anchor="t"/>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SELECT  S</a:t>
            </a:r>
            <a:r>
              <a:rPr lang="en-US" altLang="x-none" sz="2800" b="0" dirty="0">
                <a:solidFill>
                  <a:srgbClr val="FF0000"/>
                </a:solidFill>
                <a:latin typeface="Arial" panose="020B0604020202020204" pitchFamily="34" charset="0"/>
                <a:ea typeface="宋体" panose="02010600030101010101" pitchFamily="2" charset="-122"/>
              </a:rPr>
              <a:t>.</a:t>
            </a:r>
            <a:r>
              <a:rPr lang="en-US" altLang="x-none" sz="2800" dirty="0">
                <a:solidFill>
                  <a:srgbClr val="FF0000"/>
                </a:solidFill>
                <a:latin typeface="Arial" panose="020B0604020202020204" pitchFamily="34" charset="0"/>
                <a:ea typeface="宋体" panose="02010600030101010101" pitchFamily="2" charset="-122"/>
              </a:rPr>
              <a:t>sn</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FROM      S</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lnSpc>
                <a:spcPct val="110000"/>
              </a:lnSpc>
              <a:spcBef>
                <a:spcPct val="20000"/>
              </a:spcBef>
            </a:pPr>
            <a:r>
              <a:rPr lang="en-US" altLang="x-none" sz="2800" dirty="0">
                <a:solidFill>
                  <a:srgbClr val="FF0000"/>
                </a:solidFill>
                <a:latin typeface="Arial" panose="020B0604020202020204" pitchFamily="34" charset="0"/>
                <a:ea typeface="宋体" panose="02010600030101010101" pitchFamily="2" charset="-122"/>
              </a:rPr>
              <a:t>WHERE   </a:t>
            </a:r>
            <a:r>
              <a:rPr lang="en-US" altLang="x-none" sz="2800" dirty="0">
                <a:latin typeface="Arial" panose="020B0604020202020204" pitchFamily="34" charset="0"/>
                <a:ea typeface="宋体" panose="02010600030101010101" pitchFamily="2" charset="-122"/>
              </a:rPr>
              <a:t>NOT</a:t>
            </a: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EXISTS</a:t>
            </a:r>
            <a:r>
              <a:rPr lang="en-US" altLang="x-none" sz="2800" dirty="0">
                <a:solidFill>
                  <a:schemeClr val="tx2"/>
                </a:solidFill>
                <a:latin typeface="Arial" panose="020B0604020202020204" pitchFamily="34" charset="0"/>
                <a:ea typeface="宋体" panose="02010600030101010101" pitchFamily="2" charset="-122"/>
              </a:rPr>
              <a:t>  </a:t>
            </a:r>
            <a:r>
              <a:rPr lang="en-US" altLang="x-none" sz="2800" dirty="0">
                <a:solidFill>
                  <a:srgbClr val="FF0000"/>
                </a:solidFill>
                <a:latin typeface="Arial" panose="020B0604020202020204" pitchFamily="34" charset="0"/>
                <a:ea typeface="宋体" panose="02010600030101010101" pitchFamily="2" charset="-122"/>
              </a:rPr>
              <a:t>(</a:t>
            </a:r>
            <a:endParaRPr lang="en-US" altLang="x-none" sz="2800" dirty="0">
              <a:solidFill>
                <a:srgbClr val="FF0000"/>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SELECT  *</a:t>
            </a:r>
            <a:endParaRPr lang="en-US" altLang="x-none" sz="2800" dirty="0">
              <a:solidFill>
                <a:schemeClr val="accent2"/>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FROM      SC</a:t>
            </a:r>
            <a:endParaRPr lang="en-US" altLang="x-none" sz="2800" dirty="0">
              <a:solidFill>
                <a:schemeClr val="accent2"/>
              </a:solidFill>
              <a:latin typeface="Arial" panose="020B0604020202020204" pitchFamily="34" charset="0"/>
              <a:ea typeface="宋体" panose="02010600030101010101" pitchFamily="2" charset="-122"/>
            </a:endParaRPr>
          </a:p>
          <a:p>
            <a:pPr marL="3434080" lvl="4" indent="-1605280" algn="l" eaLnBrk="1" hangingPunct="1">
              <a:lnSpc>
                <a:spcPct val="110000"/>
              </a:lnSpc>
              <a:spcBef>
                <a:spcPct val="20000"/>
              </a:spcBef>
            </a:pPr>
            <a:r>
              <a:rPr lang="en-US" altLang="x-none" sz="2800" dirty="0">
                <a:solidFill>
                  <a:schemeClr val="accent2"/>
                </a:solidFill>
                <a:latin typeface="Arial" panose="020B0604020202020204" pitchFamily="34" charset="0"/>
                <a:ea typeface="宋体" panose="02010600030101010101" pitchFamily="2" charset="-122"/>
              </a:rPr>
              <a:t>WHERE   S.sno = SC.sno  AND  SC</a:t>
            </a:r>
            <a:r>
              <a:rPr lang="en-US" altLang="x-none" sz="2800" b="0" dirty="0">
                <a:solidFill>
                  <a:schemeClr val="accent2"/>
                </a:solidFill>
                <a:latin typeface="Arial" panose="020B0604020202020204" pitchFamily="34" charset="0"/>
                <a:ea typeface="宋体" panose="02010600030101010101" pitchFamily="2" charset="-122"/>
              </a:rPr>
              <a:t>.</a:t>
            </a:r>
            <a:r>
              <a:rPr lang="en-US" altLang="x-none" sz="2800" dirty="0">
                <a:solidFill>
                  <a:schemeClr val="accent2"/>
                </a:solidFill>
                <a:latin typeface="Arial" panose="020B0604020202020204" pitchFamily="34" charset="0"/>
                <a:ea typeface="宋体" panose="02010600030101010101" pitchFamily="2" charset="-122"/>
              </a:rPr>
              <a:t>cno = ‘C1’</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 calcmode="lin" valueType="num">
                                      <p:cBhvr additive="base">
                                        <p:cTn id="7" dur="500" fill="hold"/>
                                        <p:tgtEl>
                                          <p:spTgt spid="81926"/>
                                        </p:tgtEl>
                                        <p:attrNameLst>
                                          <p:attrName>ppt_x</p:attrName>
                                        </p:attrNameLst>
                                      </p:cBhvr>
                                      <p:tavLst>
                                        <p:tav tm="0">
                                          <p:val>
                                            <p:strVal val="#ppt_x"/>
                                          </p:val>
                                        </p:tav>
                                        <p:tav tm="100000">
                                          <p:val>
                                            <p:strVal val="#ppt_x"/>
                                          </p:val>
                                        </p:tav>
                                      </p:tavLst>
                                    </p:anim>
                                    <p:anim calcmode="lin" valueType="num">
                                      <p:cBhvr additive="base">
                                        <p:cTn id="8"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21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0243" name="Rectangle 2"/>
          <p:cNvSpPr>
            <a:spLocks noGrp="1"/>
          </p:cNvSpPr>
          <p:nvPr>
            <p:ph type="title"/>
          </p:nvPr>
        </p:nvSpPr>
        <p:spPr/>
        <p:txBody>
          <a:bodyPr wrap="square" anchor="ctr"/>
          <a:p>
            <a:pPr eaLnBrk="1" hangingPunct="1"/>
            <a:r>
              <a:rPr lang="en-US" altLang="x-none" dirty="0"/>
              <a:t> </a:t>
            </a:r>
            <a:r>
              <a:rPr lang="zh-CN" altLang="en-US" dirty="0"/>
              <a:t>关系数据库系统数据子语言</a:t>
            </a:r>
            <a:r>
              <a:rPr lang="en-US" altLang="x-none" dirty="0"/>
              <a:t>SQL</a:t>
            </a:r>
            <a:endParaRPr lang="en-US" altLang="x-none" dirty="0"/>
          </a:p>
        </p:txBody>
      </p:sp>
      <p:sp>
        <p:nvSpPr>
          <p:cNvPr id="10244" name="Rectangle 3"/>
          <p:cNvSpPr>
            <a:spLocks noGrp="1"/>
          </p:cNvSpPr>
          <p:nvPr>
            <p:ph type="body"/>
          </p:nvPr>
        </p:nvSpPr>
        <p:spPr>
          <a:xfrm>
            <a:off x="685800" y="1143000"/>
            <a:ext cx="7772400" cy="4114800"/>
          </a:xfrm>
        </p:spPr>
        <p:txBody>
          <a:bodyPr wrap="square" anchor="t"/>
          <a:p>
            <a:pPr lvl="2" eaLnBrk="1" hangingPunct="1">
              <a:lnSpc>
                <a:spcPct val="130000"/>
              </a:lnSpc>
              <a:buNone/>
            </a:pPr>
            <a:r>
              <a:rPr lang="en-US" altLang="x-none" sz="2800" dirty="0"/>
              <a:t>1. SQL</a:t>
            </a:r>
            <a:r>
              <a:rPr lang="zh-CN" altLang="en-US" sz="2800" dirty="0"/>
              <a:t>概貌</a:t>
            </a:r>
            <a:endParaRPr lang="zh-CN" altLang="en-US" sz="2800" dirty="0"/>
          </a:p>
          <a:p>
            <a:pPr lvl="2" eaLnBrk="1" hangingPunct="1">
              <a:lnSpc>
                <a:spcPct val="130000"/>
              </a:lnSpc>
              <a:buNone/>
            </a:pPr>
            <a:r>
              <a:rPr lang="en-US" altLang="x-none" sz="2800" u="sng" dirty="0">
                <a:solidFill>
                  <a:srgbClr val="FF0000"/>
                </a:solidFill>
              </a:rPr>
              <a:t>2. SQL</a:t>
            </a:r>
            <a:r>
              <a:rPr lang="zh-CN" altLang="en-US" sz="2800" u="sng" dirty="0">
                <a:solidFill>
                  <a:srgbClr val="FF0000"/>
                </a:solidFill>
              </a:rPr>
              <a:t>数据定义功能</a:t>
            </a:r>
            <a:endParaRPr lang="zh-CN" altLang="en-US" sz="2800" u="sng" dirty="0">
              <a:solidFill>
                <a:srgbClr val="FF0000"/>
              </a:solidFill>
            </a:endParaRPr>
          </a:p>
          <a:p>
            <a:pPr lvl="2" eaLnBrk="1" hangingPunct="1">
              <a:lnSpc>
                <a:spcPct val="130000"/>
              </a:lnSpc>
              <a:buNone/>
            </a:pPr>
            <a:r>
              <a:rPr lang="en-US" altLang="x-none" sz="2800" dirty="0"/>
              <a:t>3. SQL</a:t>
            </a:r>
            <a:r>
              <a:rPr lang="zh-CN" altLang="en-US" sz="2800" dirty="0"/>
              <a:t>数据操纵功能</a:t>
            </a:r>
            <a:endParaRPr lang="zh-CN" altLang="en-US" sz="2800" dirty="0"/>
          </a:p>
          <a:p>
            <a:pPr lvl="2" eaLnBrk="1" hangingPunct="1">
              <a:lnSpc>
                <a:spcPct val="130000"/>
              </a:lnSpc>
              <a:buNone/>
            </a:pPr>
            <a:r>
              <a:rPr lang="en-US" altLang="x-none" sz="2800" dirty="0"/>
              <a:t>4. SQL</a:t>
            </a:r>
            <a:r>
              <a:rPr lang="zh-CN" altLang="en-US" sz="2800" dirty="0"/>
              <a:t>的更新功能</a:t>
            </a:r>
            <a:endParaRPr lang="zh-CN" altLang="en-US" sz="2800" dirty="0"/>
          </a:p>
          <a:p>
            <a:pPr lvl="2" eaLnBrk="1" hangingPunct="1">
              <a:lnSpc>
                <a:spcPct val="130000"/>
              </a:lnSpc>
              <a:buNone/>
            </a:pPr>
            <a:r>
              <a:rPr lang="en-US" altLang="x-none" sz="2800" dirty="0"/>
              <a:t>5. </a:t>
            </a:r>
            <a:r>
              <a:rPr lang="zh-CN" altLang="en-US" sz="2800" dirty="0"/>
              <a:t>视图</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192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3971" name="Rectangle 2"/>
          <p:cNvSpPr>
            <a:spLocks noGrp="1"/>
          </p:cNvSpPr>
          <p:nvPr>
            <p:ph type="title"/>
          </p:nvPr>
        </p:nvSpPr>
        <p:spPr/>
        <p:txBody>
          <a:bodyPr wrap="square" anchor="ctr"/>
          <a:p>
            <a:pPr eaLnBrk="1" hangingPunct="1"/>
            <a:r>
              <a:rPr lang="en-US" altLang="x-none" dirty="0"/>
              <a:t>(4) </a:t>
            </a:r>
            <a:r>
              <a:rPr lang="zh-CN" altLang="en-US" dirty="0"/>
              <a:t>谓词</a:t>
            </a:r>
            <a:r>
              <a:rPr lang="en-US" altLang="x-none" dirty="0"/>
              <a:t>EXISTS</a:t>
            </a:r>
            <a:r>
              <a:rPr lang="zh-CN" altLang="en-US" dirty="0"/>
              <a:t>的使用</a:t>
            </a:r>
            <a:endParaRPr lang="zh-CN" altLang="en-US" dirty="0"/>
          </a:p>
        </p:txBody>
      </p:sp>
      <p:sp>
        <p:nvSpPr>
          <p:cNvPr id="83972" name="Rectangle 3"/>
          <p:cNvSpPr/>
          <p:nvPr/>
        </p:nvSpPr>
        <p:spPr>
          <a:xfrm>
            <a:off x="457200" y="838200"/>
            <a:ext cx="8147050" cy="457200"/>
          </a:xfrm>
          <a:prstGeom prst="rect">
            <a:avLst/>
          </a:prstGeom>
          <a:noFill/>
          <a:ln w="9525">
            <a:noFill/>
          </a:ln>
        </p:spPr>
        <p:txBody>
          <a:bodyPr anchor="t"/>
          <a:p>
            <a:pPr marL="342900" indent="-342900">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3.50</a:t>
            </a:r>
            <a:r>
              <a:rPr lang="zh-CN" altLang="en-US" sz="2800" dirty="0">
                <a:solidFill>
                  <a:schemeClr val="accent2"/>
                </a:solidFill>
                <a:latin typeface="Arial" panose="020B0604020202020204" pitchFamily="34" charset="0"/>
                <a:ea typeface="宋体" panose="02010600030101010101" pitchFamily="2" charset="-122"/>
              </a:rPr>
              <a:t>：查询修读课程号不为</a:t>
            </a:r>
            <a:r>
              <a:rPr lang="en-US" altLang="x-none" sz="2800" dirty="0">
                <a:solidFill>
                  <a:schemeClr val="accent2"/>
                </a:solidFill>
                <a:latin typeface="Arial" panose="020B0604020202020204" pitchFamily="34" charset="0"/>
                <a:ea typeface="宋体" panose="02010600030101010101" pitchFamily="2" charset="-122"/>
              </a:rPr>
              <a:t>C1</a:t>
            </a:r>
            <a:r>
              <a:rPr lang="zh-CN" altLang="en-US" sz="2800" dirty="0">
                <a:solidFill>
                  <a:schemeClr val="accent2"/>
                </a:solidFill>
                <a:latin typeface="Arial" panose="020B0604020202020204" pitchFamily="34" charset="0"/>
                <a:ea typeface="宋体" panose="02010600030101010101" pitchFamily="2" charset="-122"/>
              </a:rPr>
              <a:t>的所有学生的姓名</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81926" name="Rectangle 4"/>
          <p:cNvSpPr/>
          <p:nvPr/>
        </p:nvSpPr>
        <p:spPr>
          <a:xfrm>
            <a:off x="93980" y="1600200"/>
            <a:ext cx="4318000" cy="3243580"/>
          </a:xfrm>
          <a:prstGeom prst="rect">
            <a:avLst/>
          </a:prstGeom>
          <a:noFill/>
          <a:ln w="12700">
            <a:solidFill>
              <a:schemeClr val="accent6"/>
            </a:solidFill>
          </a:ln>
        </p:spPr>
        <p:txBody>
          <a:bodyPr wrap="square" lIns="144145" tIns="107950" bIns="107950" anchor="t">
            <a:spAutoFit/>
          </a:bodyPr>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SELECT  S</a:t>
            </a:r>
            <a:r>
              <a:rPr lang="en-US" altLang="x-none" b="0" dirty="0">
                <a:solidFill>
                  <a:schemeClr val="tx1"/>
                </a:solidFill>
                <a:latin typeface="Arial" panose="020B0604020202020204" pitchFamily="34" charset="0"/>
                <a:ea typeface="宋体" panose="02010600030101010101" pitchFamily="2" charset="-122"/>
              </a:rPr>
              <a:t>.</a:t>
            </a:r>
            <a:r>
              <a:rPr lang="en-US" altLang="x-none" dirty="0">
                <a:solidFill>
                  <a:schemeClr val="tx1"/>
                </a:solidFill>
                <a:latin typeface="Arial" panose="020B0604020202020204" pitchFamily="34" charset="0"/>
                <a:ea typeface="宋体" panose="02010600030101010101" pitchFamily="2" charset="-122"/>
              </a:rPr>
              <a:t>sn</a:t>
            </a:r>
            <a:endParaRPr lang="en-US" altLang="x-none" dirty="0">
              <a:solidFill>
                <a:schemeClr val="tx1"/>
              </a:solidFill>
              <a:latin typeface="Arial" panose="020B0604020202020204" pitchFamily="34" charset="0"/>
              <a:ea typeface="宋体" panose="02010600030101010101" pitchFamily="2" charset="-122"/>
            </a:endParaRPr>
          </a:p>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FROM      S</a:t>
            </a:r>
            <a:endParaRPr lang="en-US" altLang="x-none" dirty="0">
              <a:solidFill>
                <a:schemeClr val="tx1"/>
              </a:solidFill>
              <a:latin typeface="Arial" panose="020B0604020202020204" pitchFamily="34" charset="0"/>
              <a:ea typeface="宋体" panose="02010600030101010101" pitchFamily="2" charset="-122"/>
            </a:endParaRPr>
          </a:p>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WHERE   NOT EXISTS  (</a:t>
            </a:r>
            <a:endParaRPr lang="en-US" altLang="x-none" dirty="0">
              <a:solidFill>
                <a:schemeClr val="tx1"/>
              </a:solidFill>
              <a:latin typeface="Arial" panose="020B0604020202020204" pitchFamily="34" charset="0"/>
              <a:ea typeface="宋体" panose="02010600030101010101" pitchFamily="2" charset="-122"/>
            </a:endParaRPr>
          </a:p>
          <a:p>
            <a:pPr marL="2062480" lvl="1" indent="-1754505"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SELECT  *</a:t>
            </a:r>
            <a:endParaRPr lang="en-US" altLang="x-none" dirty="0">
              <a:solidFill>
                <a:schemeClr val="tx1"/>
              </a:solidFill>
              <a:latin typeface="Arial" panose="020B0604020202020204" pitchFamily="34" charset="0"/>
              <a:ea typeface="宋体" panose="02010600030101010101" pitchFamily="2" charset="-122"/>
            </a:endParaRPr>
          </a:p>
          <a:p>
            <a:pPr marL="2062480" lvl="1" indent="-1754505"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FROM      SC</a:t>
            </a:r>
            <a:endParaRPr lang="en-US" altLang="x-none" dirty="0">
              <a:solidFill>
                <a:schemeClr val="tx1"/>
              </a:solidFill>
              <a:latin typeface="Arial" panose="020B0604020202020204" pitchFamily="34" charset="0"/>
              <a:ea typeface="宋体" panose="02010600030101010101" pitchFamily="2" charset="-122"/>
            </a:endParaRPr>
          </a:p>
          <a:p>
            <a:pPr marL="2062480" lvl="1" indent="-1754505"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WHERE   S.sno = SC.sno  </a:t>
            </a:r>
            <a:endParaRPr lang="en-US" altLang="x-none" dirty="0">
              <a:solidFill>
                <a:schemeClr val="tx1"/>
              </a:solidFill>
              <a:latin typeface="Arial" panose="020B0604020202020204" pitchFamily="34" charset="0"/>
              <a:ea typeface="宋体" panose="02010600030101010101" pitchFamily="2" charset="-122"/>
            </a:endParaRPr>
          </a:p>
          <a:p>
            <a:pPr marL="2976880" lvl="3" indent="-2164715"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AND  SC</a:t>
            </a:r>
            <a:r>
              <a:rPr lang="en-US" altLang="x-none" b="0" dirty="0">
                <a:solidFill>
                  <a:schemeClr val="tx1"/>
                </a:solidFill>
                <a:latin typeface="Arial" panose="020B0604020202020204" pitchFamily="34" charset="0"/>
                <a:ea typeface="宋体" panose="02010600030101010101" pitchFamily="2" charset="-122"/>
              </a:rPr>
              <a:t>.</a:t>
            </a:r>
            <a:r>
              <a:rPr lang="en-US" altLang="x-none" dirty="0">
                <a:solidFill>
                  <a:schemeClr val="tx1"/>
                </a:solidFill>
                <a:latin typeface="Arial" panose="020B0604020202020204" pitchFamily="34" charset="0"/>
                <a:ea typeface="宋体" panose="02010600030101010101" pitchFamily="2" charset="-122"/>
              </a:rPr>
              <a:t>cno = ‘C1’ );</a:t>
            </a:r>
            <a:endParaRPr lang="en-US" altLang="x-none" dirty="0">
              <a:solidFill>
                <a:schemeClr val="tx1"/>
              </a:solidFill>
              <a:latin typeface="Arial" panose="020B0604020202020204" pitchFamily="34" charset="0"/>
              <a:ea typeface="宋体" panose="02010600030101010101" pitchFamily="2" charset="-122"/>
            </a:endParaRPr>
          </a:p>
        </p:txBody>
      </p:sp>
      <p:sp>
        <p:nvSpPr>
          <p:cNvPr id="2" name="Rectangle 3"/>
          <p:cNvSpPr/>
          <p:nvPr/>
        </p:nvSpPr>
        <p:spPr>
          <a:xfrm>
            <a:off x="457200" y="5149215"/>
            <a:ext cx="7686040" cy="953135"/>
          </a:xfrm>
          <a:prstGeom prst="rect">
            <a:avLst/>
          </a:prstGeom>
          <a:noFill/>
          <a:ln w="9525">
            <a:noFill/>
          </a:ln>
        </p:spPr>
        <p:txBody>
          <a:bodyPr wrap="square" anchor="t">
            <a:spAutoFit/>
          </a:bodyPr>
          <a:p>
            <a:pPr marL="457200" indent="-457200">
              <a:buFont typeface="Arial" panose="020B0604020202020204" pitchFamily="34" charset="0"/>
              <a:buChar char="•"/>
            </a:pPr>
            <a:r>
              <a:rPr lang="zh-CN" sz="2800" dirty="0">
                <a:solidFill>
                  <a:schemeClr val="accent2"/>
                </a:solidFill>
                <a:latin typeface="Arial" panose="020B0604020202020204" pitchFamily="34" charset="0"/>
                <a:ea typeface="宋体" panose="02010600030101010101" pitchFamily="2" charset="-122"/>
              </a:rPr>
              <a:t>有时候，</a:t>
            </a:r>
            <a:r>
              <a:rPr lang="en-US" altLang="zh-CN" sz="2800" dirty="0">
                <a:solidFill>
                  <a:schemeClr val="accent2"/>
                </a:solidFill>
                <a:latin typeface="Arial" panose="020B0604020202020204" pitchFamily="34" charset="0"/>
                <a:ea typeface="宋体" panose="02010600030101010101" pitchFamily="2" charset="-122"/>
              </a:rPr>
              <a:t>EXISTS / NOT EXISTS </a:t>
            </a:r>
            <a:r>
              <a:rPr lang="zh-CN" altLang="en-US" sz="2800" dirty="0">
                <a:solidFill>
                  <a:schemeClr val="accent2"/>
                </a:solidFill>
                <a:latin typeface="Arial" panose="020B0604020202020204" pitchFamily="34" charset="0"/>
                <a:ea typeface="宋体" panose="02010600030101010101" pitchFamily="2" charset="-122"/>
              </a:rPr>
              <a:t>也</a:t>
            </a:r>
            <a:r>
              <a:rPr lang="zh-CN" sz="2800" dirty="0">
                <a:solidFill>
                  <a:schemeClr val="accent2"/>
                </a:solidFill>
                <a:latin typeface="Arial" panose="020B0604020202020204" pitchFamily="34" charset="0"/>
                <a:ea typeface="宋体" panose="02010600030101010101" pitchFamily="2" charset="-122"/>
              </a:rPr>
              <a:t>可以改用 </a:t>
            </a:r>
            <a:r>
              <a:rPr lang="en-US" altLang="zh-CN" sz="2800" dirty="0">
                <a:solidFill>
                  <a:schemeClr val="accent2"/>
                </a:solidFill>
                <a:latin typeface="Arial" panose="020B0604020202020204" pitchFamily="34" charset="0"/>
                <a:ea typeface="宋体" panose="02010600030101010101" pitchFamily="2" charset="-122"/>
              </a:rPr>
              <a:t>IN / NOT IN </a:t>
            </a:r>
            <a:r>
              <a:rPr lang="zh-CN" altLang="en-US" sz="2800" dirty="0">
                <a:solidFill>
                  <a:schemeClr val="accent2"/>
                </a:solidFill>
                <a:latin typeface="Arial" panose="020B0604020202020204" pitchFamily="34" charset="0"/>
                <a:ea typeface="宋体" panose="02010600030101010101" pitchFamily="2" charset="-122"/>
              </a:rPr>
              <a:t>来表示</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3" name="Rectangle 4"/>
          <p:cNvSpPr/>
          <p:nvPr/>
        </p:nvSpPr>
        <p:spPr>
          <a:xfrm>
            <a:off x="4523740" y="1600200"/>
            <a:ext cx="4515485" cy="3243580"/>
          </a:xfrm>
          <a:prstGeom prst="rect">
            <a:avLst/>
          </a:prstGeom>
          <a:noFill/>
          <a:ln w="12700">
            <a:solidFill>
              <a:schemeClr val="accent6"/>
            </a:solidFill>
          </a:ln>
        </p:spPr>
        <p:txBody>
          <a:bodyPr wrap="square" lIns="144145" tIns="107950" bIns="107950" anchor="t">
            <a:spAutoFit/>
          </a:bodyPr>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SELECT  S</a:t>
            </a:r>
            <a:r>
              <a:rPr lang="en-US" altLang="x-none" b="0" dirty="0">
                <a:solidFill>
                  <a:schemeClr val="tx1"/>
                </a:solidFill>
                <a:latin typeface="Arial" panose="020B0604020202020204" pitchFamily="34" charset="0"/>
                <a:ea typeface="宋体" panose="02010600030101010101" pitchFamily="2" charset="-122"/>
              </a:rPr>
              <a:t>.</a:t>
            </a:r>
            <a:r>
              <a:rPr lang="en-US" altLang="x-none" dirty="0">
                <a:solidFill>
                  <a:schemeClr val="tx1"/>
                </a:solidFill>
                <a:latin typeface="Arial" panose="020B0604020202020204" pitchFamily="34" charset="0"/>
                <a:ea typeface="宋体" panose="02010600030101010101" pitchFamily="2" charset="-122"/>
              </a:rPr>
              <a:t>sn</a:t>
            </a:r>
            <a:endParaRPr lang="en-US" altLang="x-none" dirty="0">
              <a:solidFill>
                <a:schemeClr val="tx1"/>
              </a:solidFill>
              <a:latin typeface="Arial" panose="020B0604020202020204" pitchFamily="34" charset="0"/>
              <a:ea typeface="宋体" panose="02010600030101010101" pitchFamily="2" charset="-122"/>
            </a:endParaRPr>
          </a:p>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FROM      S</a:t>
            </a:r>
            <a:endParaRPr lang="en-US" altLang="x-none" dirty="0">
              <a:solidFill>
                <a:schemeClr val="tx1"/>
              </a:solidFill>
              <a:latin typeface="Arial" panose="020B0604020202020204" pitchFamily="34" charset="0"/>
              <a:ea typeface="宋体" panose="02010600030101010101" pitchFamily="2" charset="-122"/>
            </a:endParaRPr>
          </a:p>
          <a:p>
            <a:pPr marL="228600" lvl="0" indent="-22860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WHERE   'C1'  NOT IN  (</a:t>
            </a:r>
            <a:endParaRPr lang="en-US" altLang="x-none" dirty="0">
              <a:solidFill>
                <a:schemeClr val="tx1"/>
              </a:solidFill>
              <a:latin typeface="Arial" panose="020B0604020202020204" pitchFamily="34" charset="0"/>
              <a:ea typeface="宋体" panose="02010600030101010101" pitchFamily="2" charset="-122"/>
            </a:endParaRPr>
          </a:p>
          <a:p>
            <a:pPr marL="2062480" lvl="1" indent="-175768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SELECT  SC.cno</a:t>
            </a:r>
            <a:endParaRPr lang="en-US" altLang="x-none" dirty="0">
              <a:solidFill>
                <a:schemeClr val="tx1"/>
              </a:solidFill>
              <a:latin typeface="Arial" panose="020B0604020202020204" pitchFamily="34" charset="0"/>
              <a:ea typeface="宋体" panose="02010600030101010101" pitchFamily="2" charset="-122"/>
            </a:endParaRPr>
          </a:p>
          <a:p>
            <a:pPr marL="2062480" lvl="1" indent="-175768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FROM      SC</a:t>
            </a:r>
            <a:endParaRPr lang="en-US" altLang="x-none" dirty="0">
              <a:solidFill>
                <a:schemeClr val="tx1"/>
              </a:solidFill>
              <a:latin typeface="Arial" panose="020B0604020202020204" pitchFamily="34" charset="0"/>
              <a:ea typeface="宋体" panose="02010600030101010101" pitchFamily="2" charset="-122"/>
            </a:endParaRPr>
          </a:p>
          <a:p>
            <a:pPr marL="2062480" lvl="1" indent="-1757680" algn="l" eaLnBrk="1" hangingPunct="1">
              <a:lnSpc>
                <a:spcPct val="100000"/>
              </a:lnSpc>
              <a:spcBef>
                <a:spcPct val="20000"/>
              </a:spcBef>
            </a:pPr>
            <a:r>
              <a:rPr lang="en-US" altLang="x-none" dirty="0">
                <a:solidFill>
                  <a:schemeClr val="tx1"/>
                </a:solidFill>
                <a:latin typeface="Arial" panose="020B0604020202020204" pitchFamily="34" charset="0"/>
                <a:ea typeface="宋体" panose="02010600030101010101" pitchFamily="2" charset="-122"/>
              </a:rPr>
              <a:t>WHERE   S.sno = SC.sno );</a:t>
            </a:r>
            <a:endParaRPr lang="en-US" altLang="x-none" dirty="0">
              <a:solidFill>
                <a:schemeClr val="tx1"/>
              </a:solidFill>
              <a:latin typeface="Arial" panose="020B0604020202020204" pitchFamily="34" charset="0"/>
              <a:ea typeface="宋体" panose="02010600030101010101" pitchFamily="2" charset="-122"/>
            </a:endParaRPr>
          </a:p>
          <a:p>
            <a:pPr marL="2062480" lvl="1" indent="-1605280" algn="l" eaLnBrk="1" hangingPunct="1">
              <a:lnSpc>
                <a:spcPct val="100000"/>
              </a:lnSpc>
              <a:spcBef>
                <a:spcPct val="20000"/>
              </a:spcBef>
            </a:pPr>
            <a:endParaRPr lang="en-US" altLang="x-none"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294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4995" name="Rectangle 2"/>
          <p:cNvSpPr>
            <a:spLocks noGrp="1"/>
          </p:cNvSpPr>
          <p:nvPr>
            <p:ph type="title"/>
          </p:nvPr>
        </p:nvSpPr>
        <p:spPr/>
        <p:txBody>
          <a:bodyPr wrap="square" anchor="ctr"/>
          <a:p>
            <a:pPr eaLnBrk="1" hangingPunct="1"/>
            <a:r>
              <a:rPr lang="en-US" altLang="x-none" dirty="0"/>
              <a:t>(4) </a:t>
            </a:r>
            <a:r>
              <a:rPr lang="zh-CN" altLang="en-US" dirty="0"/>
              <a:t>谓词</a:t>
            </a:r>
            <a:r>
              <a:rPr lang="en-US" altLang="x-none" dirty="0"/>
              <a:t>EXISTS</a:t>
            </a:r>
            <a:r>
              <a:rPr lang="zh-CN" altLang="en-US" dirty="0"/>
              <a:t>的使用</a:t>
            </a:r>
            <a:endParaRPr lang="zh-CN" altLang="en-US" dirty="0"/>
          </a:p>
        </p:txBody>
      </p:sp>
      <p:grpSp>
        <p:nvGrpSpPr>
          <p:cNvPr id="84996" name="组合 82948"/>
          <p:cNvGrpSpPr/>
          <p:nvPr/>
        </p:nvGrpSpPr>
        <p:grpSpPr>
          <a:xfrm>
            <a:off x="685800" y="1524000"/>
            <a:ext cx="7696200" cy="3886200"/>
            <a:chOff x="0" y="0"/>
            <a:chExt cx="3841" cy="1633"/>
          </a:xfrm>
        </p:grpSpPr>
        <p:sp>
          <p:nvSpPr>
            <p:cNvPr id="84997" name="Rectangle 7"/>
            <p:cNvSpPr/>
            <p:nvPr/>
          </p:nvSpPr>
          <p:spPr>
            <a:xfrm>
              <a:off x="2112" y="660"/>
              <a:ext cx="1728" cy="312"/>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en-US" altLang="x-none" sz="2800" dirty="0">
                  <a:solidFill>
                    <a:schemeClr val="accent2"/>
                  </a:solidFill>
                  <a:latin typeface="Times New Roman" panose="02020603050405020304" pitchFamily="2" charset="0"/>
                  <a:ea typeface="宋体" panose="02010600030101010101" pitchFamily="2" charset="-122"/>
                </a:rPr>
                <a:t>EXISTS</a:t>
              </a:r>
              <a:endParaRPr lang="en-US" altLang="x-none" sz="2800" dirty="0">
                <a:solidFill>
                  <a:schemeClr val="accent2"/>
                </a:solidFill>
                <a:latin typeface="Times New Roman" panose="02020603050405020304" pitchFamily="2" charset="0"/>
                <a:ea typeface="宋体" panose="02010600030101010101" pitchFamily="2" charset="-122"/>
              </a:endParaRPr>
            </a:p>
          </p:txBody>
        </p:sp>
        <p:sp>
          <p:nvSpPr>
            <p:cNvPr id="84998" name="Rectangle 8"/>
            <p:cNvSpPr/>
            <p:nvPr/>
          </p:nvSpPr>
          <p:spPr>
            <a:xfrm>
              <a:off x="2112" y="1302"/>
              <a:ext cx="1728" cy="330"/>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en-US" altLang="x-none" sz="2800" dirty="0">
                  <a:solidFill>
                    <a:schemeClr val="accent2"/>
                  </a:solidFill>
                  <a:latin typeface="Times New Roman" panose="02020603050405020304" pitchFamily="2" charset="0"/>
                  <a:ea typeface="宋体" panose="02010600030101010101" pitchFamily="2" charset="-122"/>
                </a:rPr>
                <a:t>NOT  EXISTS</a:t>
              </a:r>
              <a:endParaRPr lang="en-US" altLang="x-none" sz="2800" dirty="0">
                <a:solidFill>
                  <a:schemeClr val="accent2"/>
                </a:solidFill>
                <a:latin typeface="Times New Roman" panose="02020603050405020304" pitchFamily="2" charset="0"/>
                <a:ea typeface="宋体" panose="02010600030101010101" pitchFamily="2" charset="-122"/>
              </a:endParaRPr>
            </a:p>
          </p:txBody>
        </p:sp>
        <p:sp>
          <p:nvSpPr>
            <p:cNvPr id="84999" name="Rectangle 9"/>
            <p:cNvSpPr/>
            <p:nvPr/>
          </p:nvSpPr>
          <p:spPr>
            <a:xfrm>
              <a:off x="2112" y="972"/>
              <a:ext cx="1728" cy="330"/>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en-US" altLang="x-none" sz="2800" dirty="0">
                  <a:solidFill>
                    <a:schemeClr val="accent2"/>
                  </a:solidFill>
                  <a:latin typeface="Times New Roman" panose="02020603050405020304" pitchFamily="2" charset="0"/>
                  <a:ea typeface="宋体" panose="02010600030101010101" pitchFamily="2" charset="-122"/>
                </a:rPr>
                <a:t>NOT  IN</a:t>
              </a:r>
              <a:endParaRPr lang="en-US" altLang="x-none" sz="2800" dirty="0">
                <a:solidFill>
                  <a:schemeClr val="accent2"/>
                </a:solidFill>
                <a:latin typeface="Times New Roman" panose="02020603050405020304" pitchFamily="2" charset="0"/>
                <a:ea typeface="宋体" panose="02010600030101010101" pitchFamily="2" charset="-122"/>
              </a:endParaRPr>
            </a:p>
          </p:txBody>
        </p:sp>
        <p:sp>
          <p:nvSpPr>
            <p:cNvPr id="85000" name="Rectangle 10"/>
            <p:cNvSpPr/>
            <p:nvPr/>
          </p:nvSpPr>
          <p:spPr>
            <a:xfrm>
              <a:off x="0" y="972"/>
              <a:ext cx="2112" cy="660"/>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zh-CN" altLang="en-US" sz="2800" dirty="0">
                  <a:solidFill>
                    <a:schemeClr val="accent2"/>
                  </a:solidFill>
                  <a:latin typeface="Times New Roman" panose="02020603050405020304" pitchFamily="2" charset="0"/>
                  <a:ea typeface="宋体" panose="02010600030101010101" pitchFamily="2" charset="-122"/>
                </a:rPr>
                <a:t>减法运算</a:t>
              </a:r>
              <a:endParaRPr lang="zh-CN" altLang="en-US" sz="2800" dirty="0">
                <a:solidFill>
                  <a:schemeClr val="accent2"/>
                </a:solidFill>
                <a:latin typeface="Times New Roman" panose="02020603050405020304" pitchFamily="2" charset="0"/>
                <a:ea typeface="宋体" panose="02010600030101010101" pitchFamily="2" charset="-122"/>
              </a:endParaRPr>
            </a:p>
          </p:txBody>
        </p:sp>
        <p:sp>
          <p:nvSpPr>
            <p:cNvPr id="85001" name="Rectangle 11"/>
            <p:cNvSpPr/>
            <p:nvPr/>
          </p:nvSpPr>
          <p:spPr>
            <a:xfrm>
              <a:off x="2112" y="330"/>
              <a:ext cx="1728" cy="330"/>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en-US" altLang="x-none" sz="2800" dirty="0">
                  <a:solidFill>
                    <a:schemeClr val="accent2"/>
                  </a:solidFill>
                  <a:latin typeface="Times New Roman" panose="02020603050405020304" pitchFamily="2" charset="0"/>
                  <a:ea typeface="宋体" panose="02010600030101010101" pitchFamily="2" charset="-122"/>
                </a:rPr>
                <a:t>IN</a:t>
              </a:r>
              <a:endParaRPr lang="en-US" altLang="x-none" sz="2800" dirty="0">
                <a:solidFill>
                  <a:schemeClr val="accent2"/>
                </a:solidFill>
                <a:latin typeface="Times New Roman" panose="02020603050405020304" pitchFamily="2" charset="0"/>
                <a:ea typeface="宋体" panose="02010600030101010101" pitchFamily="2" charset="-122"/>
              </a:endParaRPr>
            </a:p>
          </p:txBody>
        </p:sp>
        <p:sp>
          <p:nvSpPr>
            <p:cNvPr id="85002" name="Rectangle 12"/>
            <p:cNvSpPr/>
            <p:nvPr/>
          </p:nvSpPr>
          <p:spPr>
            <a:xfrm>
              <a:off x="0" y="330"/>
              <a:ext cx="2112" cy="642"/>
            </a:xfrm>
            <a:prstGeom prst="rect">
              <a:avLst/>
            </a:prstGeom>
            <a:noFill/>
            <a:ln w="9525">
              <a:noFill/>
            </a:ln>
          </p:spPr>
          <p:txBody>
            <a:bodyPr tIns="0" bIns="0" anchor="ctr"/>
            <a:p>
              <a:pPr algn="ctr">
                <a:lnSpc>
                  <a:spcPct val="110000"/>
                </a:lnSpc>
                <a:spcBef>
                  <a:spcPct val="20000"/>
                </a:spcBef>
                <a:buFont typeface="Wingdings" panose="05000000000000000000" pitchFamily="2" charset="2"/>
                <a:buNone/>
              </a:pPr>
              <a:r>
                <a:rPr lang="zh-CN" altLang="en-US" sz="2800" dirty="0">
                  <a:solidFill>
                    <a:schemeClr val="accent2"/>
                  </a:solidFill>
                  <a:latin typeface="Times New Roman" panose="02020603050405020304" pitchFamily="2" charset="0"/>
                  <a:ea typeface="宋体" panose="02010600030101010101" pitchFamily="2" charset="-122"/>
                </a:rPr>
                <a:t>自然连接</a:t>
              </a:r>
              <a:endParaRPr lang="zh-CN" altLang="en-US" sz="2800" dirty="0">
                <a:solidFill>
                  <a:schemeClr val="accent2"/>
                </a:solidFill>
                <a:latin typeface="Times New Roman" panose="02020603050405020304" pitchFamily="2" charset="0"/>
                <a:ea typeface="宋体" panose="02010600030101010101" pitchFamily="2" charset="-122"/>
              </a:endParaRPr>
            </a:p>
          </p:txBody>
        </p:sp>
        <p:sp>
          <p:nvSpPr>
            <p:cNvPr id="85003" name="Rectangle 13"/>
            <p:cNvSpPr/>
            <p:nvPr/>
          </p:nvSpPr>
          <p:spPr>
            <a:xfrm>
              <a:off x="2112" y="0"/>
              <a:ext cx="1728" cy="330"/>
            </a:xfrm>
            <a:prstGeom prst="rect">
              <a:avLst/>
            </a:prstGeom>
            <a:solidFill>
              <a:schemeClr val="hlink"/>
            </a:solidFill>
            <a:ln w="9525">
              <a:noFill/>
            </a:ln>
          </p:spPr>
          <p:txBody>
            <a:bodyPr tIns="0" bIns="0" anchor="ctr"/>
            <a:p>
              <a:pPr algn="ctr">
                <a:lnSpc>
                  <a:spcPct val="110000"/>
                </a:lnSpc>
                <a:spcBef>
                  <a:spcPct val="20000"/>
                </a:spcBef>
                <a:buFont typeface="Wingdings" panose="05000000000000000000" pitchFamily="2" charset="2"/>
                <a:buNone/>
              </a:pPr>
              <a:r>
                <a:rPr lang="en-US" altLang="x-none" sz="2800" dirty="0">
                  <a:solidFill>
                    <a:srgbClr val="FF0000"/>
                  </a:solidFill>
                  <a:latin typeface="Times New Roman" panose="02020603050405020304" pitchFamily="2" charset="0"/>
                  <a:ea typeface="宋体" panose="02010600030101010101" pitchFamily="2" charset="-122"/>
                </a:rPr>
                <a:t>SQL </a:t>
              </a:r>
              <a:r>
                <a:rPr lang="zh-CN" altLang="en-US" sz="2800" dirty="0">
                  <a:solidFill>
                    <a:srgbClr val="FF0000"/>
                  </a:solidFill>
                  <a:latin typeface="Times New Roman" panose="02020603050405020304" pitchFamily="2" charset="0"/>
                  <a:ea typeface="宋体" panose="02010600030101010101" pitchFamily="2" charset="-122"/>
                </a:rPr>
                <a:t>谓词</a:t>
              </a:r>
              <a:endParaRPr lang="zh-CN" altLang="en-US" sz="2800" dirty="0">
                <a:solidFill>
                  <a:srgbClr val="FF0000"/>
                </a:solidFill>
                <a:latin typeface="Times New Roman" panose="02020603050405020304" pitchFamily="2" charset="0"/>
                <a:ea typeface="宋体" panose="02010600030101010101" pitchFamily="2" charset="-122"/>
              </a:endParaRPr>
            </a:p>
          </p:txBody>
        </p:sp>
        <p:sp>
          <p:nvSpPr>
            <p:cNvPr id="85004" name="Rectangle 14"/>
            <p:cNvSpPr/>
            <p:nvPr/>
          </p:nvSpPr>
          <p:spPr>
            <a:xfrm>
              <a:off x="0" y="0"/>
              <a:ext cx="2112" cy="330"/>
            </a:xfrm>
            <a:prstGeom prst="rect">
              <a:avLst/>
            </a:prstGeom>
            <a:solidFill>
              <a:schemeClr val="hlink"/>
            </a:solidFill>
            <a:ln w="9525">
              <a:noFill/>
            </a:ln>
          </p:spPr>
          <p:txBody>
            <a:bodyPr tIns="0" bIns="0" anchor="ctr"/>
            <a:p>
              <a:pPr algn="ctr">
                <a:lnSpc>
                  <a:spcPct val="110000"/>
                </a:lnSpc>
                <a:spcBef>
                  <a:spcPct val="20000"/>
                </a:spcBef>
                <a:buFont typeface="Wingdings" panose="05000000000000000000" pitchFamily="2" charset="2"/>
                <a:buNone/>
              </a:pPr>
              <a:r>
                <a:rPr lang="zh-CN" altLang="en-US" sz="2800" dirty="0">
                  <a:solidFill>
                    <a:srgbClr val="FF0000"/>
                  </a:solidFill>
                  <a:latin typeface="Times New Roman" panose="02020603050405020304" pitchFamily="2" charset="0"/>
                  <a:ea typeface="宋体" panose="02010600030101010101" pitchFamily="2" charset="-122"/>
                </a:rPr>
                <a:t>关系代数</a:t>
              </a:r>
              <a:endParaRPr lang="zh-CN" altLang="en-US" sz="2800" dirty="0">
                <a:solidFill>
                  <a:srgbClr val="FF0000"/>
                </a:solidFill>
                <a:latin typeface="Times New Roman" panose="02020603050405020304" pitchFamily="2" charset="0"/>
                <a:ea typeface="宋体" panose="02010600030101010101" pitchFamily="2" charset="-122"/>
              </a:endParaRPr>
            </a:p>
          </p:txBody>
        </p:sp>
        <p:sp>
          <p:nvSpPr>
            <p:cNvPr id="85005" name="Line 15"/>
            <p:cNvSpPr/>
            <p:nvPr/>
          </p:nvSpPr>
          <p:spPr>
            <a:xfrm>
              <a:off x="0" y="0"/>
              <a:ext cx="3840" cy="1"/>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06" name="Line 16"/>
            <p:cNvSpPr/>
            <p:nvPr/>
          </p:nvSpPr>
          <p:spPr>
            <a:xfrm>
              <a:off x="0" y="330"/>
              <a:ext cx="3840" cy="1"/>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07" name="Line 17"/>
            <p:cNvSpPr/>
            <p:nvPr/>
          </p:nvSpPr>
          <p:spPr>
            <a:xfrm>
              <a:off x="0" y="972"/>
              <a:ext cx="3840" cy="1"/>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08" name="Line 18"/>
            <p:cNvSpPr/>
            <p:nvPr/>
          </p:nvSpPr>
          <p:spPr>
            <a:xfrm>
              <a:off x="0" y="1632"/>
              <a:ext cx="3840" cy="1"/>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09" name="Line 19"/>
            <p:cNvSpPr/>
            <p:nvPr/>
          </p:nvSpPr>
          <p:spPr>
            <a:xfrm>
              <a:off x="0" y="0"/>
              <a:ext cx="1" cy="1632"/>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10" name="Line 20"/>
            <p:cNvSpPr/>
            <p:nvPr/>
          </p:nvSpPr>
          <p:spPr>
            <a:xfrm>
              <a:off x="2112" y="0"/>
              <a:ext cx="1" cy="1632"/>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11" name="Line 21"/>
            <p:cNvSpPr/>
            <p:nvPr/>
          </p:nvSpPr>
          <p:spPr>
            <a:xfrm>
              <a:off x="3840" y="0"/>
              <a:ext cx="1" cy="1632"/>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12" name="Line 22"/>
            <p:cNvSpPr/>
            <p:nvPr/>
          </p:nvSpPr>
          <p:spPr>
            <a:xfrm>
              <a:off x="2112" y="660"/>
              <a:ext cx="1728" cy="1"/>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sp>
          <p:nvSpPr>
            <p:cNvPr id="85013" name="Line 23"/>
            <p:cNvSpPr/>
            <p:nvPr/>
          </p:nvSpPr>
          <p:spPr>
            <a:xfrm>
              <a:off x="2112" y="1302"/>
              <a:ext cx="1728" cy="1"/>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宋体" panose="02010600030101010101" pitchFamily="2"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7885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0899" name="Rectangle 2"/>
          <p:cNvSpPr>
            <a:spLocks noGrp="1"/>
          </p:cNvSpPr>
          <p:nvPr>
            <p:ph type="title"/>
          </p:nvPr>
        </p:nvSpPr>
        <p:spPr/>
        <p:txBody>
          <a:bodyPr wrap="square" anchor="ctr"/>
          <a:p>
            <a:pPr eaLnBrk="1" hangingPunct="1"/>
            <a:r>
              <a:rPr lang="en-US" altLang="x-none" dirty="0"/>
              <a:t>(4) </a:t>
            </a:r>
            <a:r>
              <a:rPr lang="zh-CN" altLang="en-US" dirty="0"/>
              <a:t>谓词</a:t>
            </a:r>
            <a:r>
              <a:rPr lang="en-US" altLang="x-none" dirty="0"/>
              <a:t>EXISTS</a:t>
            </a:r>
            <a:r>
              <a:rPr lang="zh-CN" altLang="en-US" dirty="0"/>
              <a:t>的使用</a:t>
            </a:r>
            <a:endParaRPr lang="zh-CN" altLang="en-US" dirty="0"/>
          </a:p>
        </p:txBody>
      </p:sp>
      <p:sp>
        <p:nvSpPr>
          <p:cNvPr id="80900" name="Rectangle 3"/>
          <p:cNvSpPr>
            <a:spLocks noGrp="1"/>
          </p:cNvSpPr>
          <p:nvPr>
            <p:ph type="body"/>
          </p:nvPr>
        </p:nvSpPr>
        <p:spPr>
          <a:xfrm>
            <a:off x="0" y="690245"/>
            <a:ext cx="9134475" cy="497205"/>
          </a:xfrm>
        </p:spPr>
        <p:txBody>
          <a:bodyPr wrap="square" anchor="t">
            <a:spAutoFit/>
          </a:bodyPr>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graphicFrame>
        <p:nvGraphicFramePr>
          <p:cNvPr id="2" name="对象 1">
            <a:hlinkClick r:id="" action="ppaction://ole?verb="/>
          </p:cNvPr>
          <p:cNvGraphicFramePr>
            <a:graphicFrameLocks noChangeAspect="1"/>
          </p:cNvGraphicFramePr>
          <p:nvPr/>
        </p:nvGraphicFramePr>
        <p:xfrm>
          <a:off x="1420495" y="1734185"/>
          <a:ext cx="4691138" cy="540004"/>
        </p:xfrm>
        <a:graphic>
          <a:graphicData uri="http://schemas.openxmlformats.org/presentationml/2006/ole">
            <mc:AlternateContent xmlns:mc="http://schemas.openxmlformats.org/markup-compatibility/2006">
              <mc:Choice xmlns:v="urn:schemas-microsoft-com:vml" Requires="v">
                <p:oleObj spid="_x0000_s1025" name="" r:id="rId1" imgW="1765300" imgH="203200" progId="Equation.KSEE3">
                  <p:embed/>
                </p:oleObj>
              </mc:Choice>
              <mc:Fallback>
                <p:oleObj name="" r:id="rId1" imgW="1765300" imgH="203200" progId="Equation.KSEE3">
                  <p:embed/>
                  <p:pic>
                    <p:nvPicPr>
                      <p:cNvPr id="0" name="图片 1024"/>
                      <p:cNvPicPr/>
                      <p:nvPr/>
                    </p:nvPicPr>
                    <p:blipFill>
                      <a:blip r:embed="rId2"/>
                      <a:stretch>
                        <a:fillRect/>
                      </a:stretch>
                    </p:blipFill>
                    <p:spPr>
                      <a:xfrm>
                        <a:off x="1420495" y="1734185"/>
                        <a:ext cx="4691138" cy="540004"/>
                      </a:xfrm>
                      <a:prstGeom prst="rect">
                        <a:avLst/>
                      </a:prstGeom>
                    </p:spPr>
                  </p:pic>
                </p:oleObj>
              </mc:Fallback>
            </mc:AlternateContent>
          </a:graphicData>
        </a:graphic>
      </p:graphicFrame>
      <p:sp>
        <p:nvSpPr>
          <p:cNvPr id="3" name="文本框 2"/>
          <p:cNvSpPr txBox="1"/>
          <p:nvPr/>
        </p:nvSpPr>
        <p:spPr>
          <a:xfrm>
            <a:off x="239395" y="1269365"/>
            <a:ext cx="8653145" cy="460375"/>
          </a:xfrm>
          <a:prstGeom prst="rect">
            <a:avLst/>
          </a:prstGeom>
          <a:noFill/>
        </p:spPr>
        <p:txBody>
          <a:bodyPr wrap="square" rtlCol="0">
            <a:spAutoFit/>
          </a:bodyPr>
          <a:p>
            <a:pPr marL="342900" indent="-342900">
              <a:buFont typeface="Wingdings" panose="05000000000000000000" charset="0"/>
              <a:buChar char=""/>
            </a:pPr>
            <a:r>
              <a:rPr lang="zh-CN" altLang="en-US"/>
              <a:t>在关系代数中，该查询需要用除法来表示：</a:t>
            </a:r>
            <a:endParaRPr lang="zh-CN" altLang="en-US"/>
          </a:p>
        </p:txBody>
      </p:sp>
      <p:sp>
        <p:nvSpPr>
          <p:cNvPr id="4" name="矩形 5125"/>
          <p:cNvSpPr/>
          <p:nvPr/>
        </p:nvSpPr>
        <p:spPr>
          <a:xfrm>
            <a:off x="239395" y="2514600"/>
            <a:ext cx="8229600" cy="460375"/>
          </a:xfrm>
          <a:prstGeom prst="rect">
            <a:avLst/>
          </a:prstGeom>
          <a:noFill/>
          <a:ln w="9525">
            <a:noFill/>
          </a:ln>
        </p:spPr>
        <p:txBody>
          <a:bodyPr anchor="t">
            <a:spAutoFit/>
          </a:bodyPr>
          <a:p>
            <a:pPr marL="358140" indent="-358140">
              <a:spcBef>
                <a:spcPct val="20000"/>
              </a:spcBef>
              <a:buClr>
                <a:srgbClr val="000000"/>
              </a:buClr>
              <a:buFont typeface="Wingdings" panose="05000000000000000000" charset="0"/>
              <a:buChar char=""/>
            </a:pPr>
            <a:r>
              <a:rPr lang="zh-CN" altLang="en-US" dirty="0">
                <a:latin typeface="Arial" panose="020B0604020202020204" pitchFamily="34" charset="0"/>
                <a:ea typeface="宋体" panose="02010600030101010101" pitchFamily="2" charset="-122"/>
              </a:rPr>
              <a:t>在</a:t>
            </a:r>
            <a:r>
              <a:rPr lang="en-US" altLang="x-none" dirty="0">
                <a:latin typeface="Arial" panose="020B0604020202020204" pitchFamily="34" charset="0"/>
                <a:ea typeface="宋体" panose="02010600030101010101" pitchFamily="2" charset="-122"/>
              </a:rPr>
              <a:t>SQL</a:t>
            </a:r>
            <a:r>
              <a:rPr lang="zh-CN" altLang="en-US" dirty="0">
                <a:latin typeface="Arial" panose="020B0604020202020204" pitchFamily="34" charset="0"/>
                <a:ea typeface="宋体" panose="02010600030101010101" pitchFamily="2" charset="-122"/>
              </a:rPr>
              <a:t>中并没有提供除法运算符，该查询的语义如下</a:t>
            </a:r>
            <a:r>
              <a:rPr lang="en-US" altLang="x-none" dirty="0">
                <a:latin typeface="Arial" panose="020B0604020202020204" pitchFamily="34" charset="0"/>
                <a:ea typeface="宋体" panose="02010600030101010101" pitchFamily="2" charset="-122"/>
              </a:rPr>
              <a:t>:</a:t>
            </a:r>
            <a:endParaRPr lang="en-US" altLang="x-none" dirty="0">
              <a:latin typeface="Arial" panose="020B0604020202020204" pitchFamily="34" charset="0"/>
              <a:ea typeface="宋体" panose="02010600030101010101" pitchFamily="2" charset="-122"/>
            </a:endParaRPr>
          </a:p>
        </p:txBody>
      </p:sp>
      <p:sp>
        <p:nvSpPr>
          <p:cNvPr id="5126" name="矩形 5126"/>
          <p:cNvSpPr/>
          <p:nvPr/>
        </p:nvSpPr>
        <p:spPr>
          <a:xfrm>
            <a:off x="594360" y="2998470"/>
            <a:ext cx="8307705" cy="3119120"/>
          </a:xfrm>
          <a:prstGeom prst="rect">
            <a:avLst/>
          </a:prstGeom>
          <a:noFill/>
          <a:ln w="19050" cap="flat" cmpd="sng">
            <a:noFill/>
            <a:prstDash val="solid"/>
            <a:miter/>
            <a:headEnd type="none" w="med" len="med"/>
            <a:tailEnd type="none" w="med" len="med"/>
          </a:ln>
        </p:spPr>
        <p:txBody>
          <a:bodyPr anchor="t">
            <a:spAutoFit/>
          </a:bodyPr>
          <a:p>
            <a:pPr marL="342900" lvl="0" indent="-342900">
              <a:spcBef>
                <a:spcPct val="20000"/>
              </a:spcBef>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如果一个学生</a:t>
            </a:r>
            <a:r>
              <a:rPr lang="en-US" altLang="zh-CN" dirty="0">
                <a:solidFill>
                  <a:schemeClr val="accent2"/>
                </a:solidFill>
                <a:latin typeface="Arial" panose="020B0604020202020204" pitchFamily="34" charset="0"/>
                <a:ea typeface="宋体" panose="02010600030101010101" pitchFamily="2" charset="-122"/>
              </a:rPr>
              <a:t>S</a:t>
            </a:r>
            <a:r>
              <a:rPr lang="zh-CN" altLang="en-US" dirty="0">
                <a:solidFill>
                  <a:schemeClr val="accent2"/>
                </a:solidFill>
                <a:latin typeface="Arial" panose="020B0604020202020204" pitchFamily="34" charset="0"/>
                <a:ea typeface="宋体" panose="02010600030101010101" pitchFamily="2" charset="-122"/>
              </a:rPr>
              <a:t>是符合查询要求的，那么：</a:t>
            </a:r>
            <a:endParaRPr lang="zh-CN" altLang="en-US" dirty="0">
              <a:solidFill>
                <a:schemeClr val="accent2"/>
              </a:solidFill>
              <a:latin typeface="Arial" panose="020B0604020202020204" pitchFamily="34" charset="0"/>
              <a:ea typeface="宋体" panose="02010600030101010101" pitchFamily="2" charset="-122"/>
            </a:endParaRPr>
          </a:p>
          <a:p>
            <a:pPr marL="821690" lvl="1" indent="-364490">
              <a:spcBef>
                <a:spcPct val="20000"/>
              </a:spcBef>
              <a:buClr>
                <a:srgbClr val="FF9900"/>
              </a:buClr>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对学生</a:t>
            </a:r>
            <a:r>
              <a:rPr lang="en-US" altLang="zh-CN" dirty="0">
                <a:solidFill>
                  <a:schemeClr val="accent2"/>
                </a:solidFill>
                <a:latin typeface="Arial" panose="020B0604020202020204" pitchFamily="34" charset="0"/>
                <a:ea typeface="宋体" panose="02010600030101010101" pitchFamily="2" charset="-122"/>
              </a:rPr>
              <a:t>S4</a:t>
            </a:r>
            <a:r>
              <a:rPr lang="zh-CN" altLang="en-US" dirty="0">
                <a:solidFill>
                  <a:schemeClr val="accent2"/>
                </a:solidFill>
                <a:latin typeface="Arial" panose="020B0604020202020204" pitchFamily="34" charset="0"/>
                <a:ea typeface="宋体" panose="02010600030101010101" pitchFamily="2" charset="-122"/>
              </a:rPr>
              <a:t>选修过的任意一门课</a:t>
            </a:r>
            <a:r>
              <a:rPr lang="en-US" altLang="zh-CN" dirty="0">
                <a:solidFill>
                  <a:schemeClr val="accent2"/>
                </a:solidFill>
                <a:latin typeface="Arial" panose="020B0604020202020204" pitchFamily="34" charset="0"/>
                <a:ea typeface="宋体" panose="02010600030101010101" pitchFamily="2" charset="-122"/>
              </a:rPr>
              <a:t>C</a:t>
            </a:r>
            <a:r>
              <a:rPr lang="zh-CN" altLang="en-US" dirty="0">
                <a:solidFill>
                  <a:schemeClr val="accent2"/>
                </a:solidFill>
                <a:latin typeface="Arial" panose="020B0604020202020204" pitchFamily="34" charset="0"/>
                <a:ea typeface="宋体" panose="02010600030101010101" pitchFamily="2" charset="-122"/>
              </a:rPr>
              <a:t>，学生</a:t>
            </a:r>
            <a:r>
              <a:rPr lang="en-US" altLang="zh-CN" dirty="0">
                <a:solidFill>
                  <a:schemeClr val="accent2"/>
                </a:solidFill>
                <a:latin typeface="Arial" panose="020B0604020202020204" pitchFamily="34" charset="0"/>
                <a:ea typeface="宋体" panose="02010600030101010101" pitchFamily="2" charset="-122"/>
              </a:rPr>
              <a:t>S</a:t>
            </a:r>
            <a:r>
              <a:rPr lang="zh-CN" altLang="en-US" dirty="0">
                <a:solidFill>
                  <a:schemeClr val="accent2"/>
                </a:solidFill>
                <a:latin typeface="Arial" panose="020B0604020202020204" pitchFamily="34" charset="0"/>
                <a:ea typeface="宋体" panose="02010600030101010101" pitchFamily="2" charset="-122"/>
              </a:rPr>
              <a:t>都应该选修过课程</a:t>
            </a:r>
            <a:r>
              <a:rPr lang="en-US" altLang="zh-CN" dirty="0">
                <a:solidFill>
                  <a:schemeClr val="accent2"/>
                </a:solidFill>
                <a:latin typeface="Arial" panose="020B0604020202020204" pitchFamily="34" charset="0"/>
                <a:ea typeface="宋体" panose="02010600030101010101" pitchFamily="2" charset="-122"/>
              </a:rPr>
              <a:t>C</a:t>
            </a:r>
            <a:endParaRPr lang="en-US" altLang="zh-CN" dirty="0">
              <a:solidFill>
                <a:schemeClr val="accent2"/>
              </a:solidFill>
              <a:latin typeface="Arial" panose="020B0604020202020204" pitchFamily="34" charset="0"/>
              <a:ea typeface="宋体" panose="02010600030101010101" pitchFamily="2" charset="-122"/>
            </a:endParaRPr>
          </a:p>
          <a:p>
            <a:pPr marL="821690" lvl="1" indent="-364490">
              <a:spcBef>
                <a:spcPct val="20000"/>
              </a:spcBef>
              <a:buClr>
                <a:srgbClr val="FF9900"/>
              </a:buClr>
              <a:buFont typeface="Arial" panose="020B0604020202020204" pitchFamily="34" charset="0"/>
              <a:buChar char="•"/>
            </a:pPr>
            <a:endParaRPr lang="en-US" altLang="zh-CN" sz="1200" dirty="0">
              <a:solidFill>
                <a:schemeClr val="accent2"/>
              </a:solidFill>
              <a:latin typeface="Arial" panose="020B0604020202020204" pitchFamily="34" charset="0"/>
              <a:ea typeface="宋体" panose="02010600030101010101" pitchFamily="2" charset="-122"/>
            </a:endParaRPr>
          </a:p>
          <a:p>
            <a:pPr marL="364490" indent="-364490">
              <a:spcBef>
                <a:spcPct val="20000"/>
              </a:spcBef>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即：对于选课关系中的任意一条</a:t>
            </a:r>
            <a:r>
              <a:rPr lang="en-US" altLang="zh-CN"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学号为</a:t>
            </a:r>
            <a:r>
              <a:rPr lang="en-US" altLang="zh-CN" dirty="0">
                <a:solidFill>
                  <a:schemeClr val="accent2"/>
                </a:solidFill>
                <a:latin typeface="Arial" panose="020B0604020202020204" pitchFamily="34" charset="0"/>
                <a:ea typeface="宋体" panose="02010600030101010101" pitchFamily="2" charset="-122"/>
              </a:rPr>
              <a:t>S4</a:t>
            </a:r>
            <a:r>
              <a:rPr lang="zh-CN" altLang="en-US" dirty="0">
                <a:solidFill>
                  <a:schemeClr val="accent2"/>
                </a:solidFill>
                <a:latin typeface="Arial" panose="020B0604020202020204" pitchFamily="34" charset="0"/>
                <a:ea typeface="宋体" panose="02010600030101010101" pitchFamily="2" charset="-122"/>
              </a:rPr>
              <a:t>的元组</a:t>
            </a:r>
            <a:r>
              <a:rPr lang="en-US" altLang="zh-CN" dirty="0">
                <a:solidFill>
                  <a:schemeClr val="accent2"/>
                </a:solidFill>
                <a:latin typeface="Arial" panose="020B0604020202020204" pitchFamily="34" charset="0"/>
                <a:ea typeface="宋体" panose="02010600030101010101" pitchFamily="2" charset="-122"/>
              </a:rPr>
              <a:t>x”(</a:t>
            </a:r>
            <a:r>
              <a:rPr lang="zh-CN" altLang="en-US" dirty="0">
                <a:solidFill>
                  <a:schemeClr val="accent2"/>
                </a:solidFill>
                <a:latin typeface="Arial" panose="020B0604020202020204" pitchFamily="34" charset="0"/>
                <a:ea typeface="宋体" panose="02010600030101010101" pitchFamily="2" charset="-122"/>
              </a:rPr>
              <a:t>即 </a:t>
            </a:r>
            <a:r>
              <a:rPr lang="en-US" altLang="zh-CN" dirty="0">
                <a:solidFill>
                  <a:schemeClr val="accent2"/>
                </a:solidFill>
                <a:latin typeface="Arial" panose="020B0604020202020204" pitchFamily="34" charset="0"/>
                <a:ea typeface="宋体" panose="02010600030101010101" pitchFamily="2" charset="-122"/>
              </a:rPr>
              <a:t>x.sno='S4')</a:t>
            </a:r>
            <a:r>
              <a:rPr lang="zh-CN" altLang="en-US" dirty="0">
                <a:solidFill>
                  <a:schemeClr val="accent2"/>
                </a:solidFill>
                <a:latin typeface="Arial" panose="020B0604020202020204" pitchFamily="34" charset="0"/>
                <a:ea typeface="宋体" panose="02010600030101010101" pitchFamily="2" charset="-122"/>
              </a:rPr>
              <a:t>，我们都能在选课关系中找到一条</a:t>
            </a:r>
            <a:r>
              <a:rPr lang="zh-CN" altLang="en-US" dirty="0">
                <a:solidFill>
                  <a:schemeClr val="accent2"/>
                </a:solidFill>
                <a:latin typeface="Arial" panose="020B0604020202020204" pitchFamily="34" charset="0"/>
                <a:sym typeface="+mn-ea"/>
              </a:rPr>
              <a:t>满足以下条件的</a:t>
            </a:r>
            <a:r>
              <a:rPr lang="zh-CN" altLang="en-US" dirty="0">
                <a:solidFill>
                  <a:schemeClr val="accent2"/>
                </a:solidFill>
                <a:latin typeface="Arial" panose="020B0604020202020204" pitchFamily="34" charset="0"/>
                <a:ea typeface="宋体" panose="02010600030101010101" pitchFamily="2" charset="-122"/>
              </a:rPr>
              <a:t>元组</a:t>
            </a:r>
            <a:r>
              <a:rPr lang="en-US" altLang="zh-CN" dirty="0">
                <a:solidFill>
                  <a:schemeClr val="accent2"/>
                </a:solidFill>
                <a:latin typeface="Arial" panose="020B0604020202020204" pitchFamily="34" charset="0"/>
                <a:ea typeface="宋体" panose="02010600030101010101" pitchFamily="2" charset="-122"/>
              </a:rPr>
              <a:t>y</a:t>
            </a:r>
            <a:r>
              <a:rPr lang="zh-CN" altLang="en-US" dirty="0">
                <a:solidFill>
                  <a:schemeClr val="accent2"/>
                </a:solidFill>
                <a:latin typeface="Arial" panose="020B0604020202020204" pitchFamily="34" charset="0"/>
                <a:ea typeface="宋体" panose="02010600030101010101" pitchFamily="2" charset="-122"/>
              </a:rPr>
              <a:t>：</a:t>
            </a:r>
            <a:endParaRPr lang="zh-CN" altLang="en-US" dirty="0">
              <a:solidFill>
                <a:schemeClr val="accent2"/>
              </a:solidFill>
              <a:latin typeface="Arial" panose="020B0604020202020204" pitchFamily="34" charset="0"/>
              <a:ea typeface="宋体" panose="02010600030101010101" pitchFamily="2" charset="-122"/>
            </a:endParaRPr>
          </a:p>
          <a:p>
            <a:pPr marL="821690" lvl="1" indent="-364490">
              <a:spcBef>
                <a:spcPct val="20000"/>
              </a:spcBef>
              <a:buClr>
                <a:srgbClr val="FF9900"/>
              </a:buClr>
              <a:buFont typeface="Arial" panose="020B0604020202020204" pitchFamily="34" charset="0"/>
              <a:buChar char="•"/>
            </a:pPr>
            <a:r>
              <a:rPr lang="en-US" altLang="x-none" u="sng" dirty="0">
                <a:solidFill>
                  <a:srgbClr val="FF0066"/>
                </a:solidFill>
                <a:latin typeface="Arial" panose="020B0604020202020204" pitchFamily="34" charset="0"/>
                <a:ea typeface="宋体" panose="02010600030101010101" pitchFamily="2" charset="-122"/>
              </a:rPr>
              <a:t>y.sno = S.sno   and   y.cno = x.cno</a:t>
            </a:r>
            <a:endParaRPr lang="en-US" altLang="x-none" u="sng" dirty="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126">
                                            <p:txEl>
                                              <p:pRg st="0" end="0"/>
                                            </p:txEl>
                                          </p:spTgt>
                                        </p:tgtEl>
                                        <p:attrNameLst>
                                          <p:attrName>style.visibility</p:attrName>
                                        </p:attrNameLst>
                                      </p:cBhvr>
                                      <p:to>
                                        <p:strVal val="visible"/>
                                      </p:to>
                                    </p:set>
                                    <p:animEffect transition="in" filter="blinds(horizontal)">
                                      <p:cBhvr>
                                        <p:cTn id="20" dur="500"/>
                                        <p:tgtEl>
                                          <p:spTgt spid="512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126">
                                            <p:txEl>
                                              <p:pRg st="1" end="1"/>
                                            </p:txEl>
                                          </p:spTgt>
                                        </p:tgtEl>
                                        <p:attrNameLst>
                                          <p:attrName>style.visibility</p:attrName>
                                        </p:attrNameLst>
                                      </p:cBhvr>
                                      <p:to>
                                        <p:strVal val="visible"/>
                                      </p:to>
                                    </p:set>
                                    <p:animEffect transition="in" filter="blinds(horizontal)">
                                      <p:cBhvr>
                                        <p:cTn id="23" dur="500"/>
                                        <p:tgtEl>
                                          <p:spTgt spid="512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126">
                                            <p:txEl>
                                              <p:pRg st="3" end="3"/>
                                            </p:txEl>
                                          </p:spTgt>
                                        </p:tgtEl>
                                        <p:attrNameLst>
                                          <p:attrName>style.visibility</p:attrName>
                                        </p:attrNameLst>
                                      </p:cBhvr>
                                      <p:to>
                                        <p:strVal val="visible"/>
                                      </p:to>
                                    </p:set>
                                    <p:animEffect transition="in" filter="blinds(horizontal)">
                                      <p:cBhvr>
                                        <p:cTn id="28" dur="500"/>
                                        <p:tgtEl>
                                          <p:spTgt spid="5126">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126">
                                            <p:txEl>
                                              <p:pRg st="4" end="4"/>
                                            </p:txEl>
                                          </p:spTgt>
                                        </p:tgtEl>
                                        <p:attrNameLst>
                                          <p:attrName>style.visibility</p:attrName>
                                        </p:attrNameLst>
                                      </p:cBhvr>
                                      <p:to>
                                        <p:strVal val="visible"/>
                                      </p:to>
                                    </p:set>
                                    <p:animEffect transition="in" filter="blinds(horizontal)">
                                      <p:cBhvr>
                                        <p:cTn id="31" dur="500"/>
                                        <p:tgtEl>
                                          <p:spTgt spid="51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6146" name="文本占位符 6146"/>
          <p:cNvSpPr>
            <a:spLocks noGrp="1"/>
          </p:cNvSpPr>
          <p:nvPr/>
        </p:nvSpPr>
        <p:spPr>
          <a:xfrm>
            <a:off x="182880" y="774700"/>
            <a:ext cx="8755380" cy="5257800"/>
          </a:xfrm>
          <a:prstGeom prst="rect">
            <a:avLst/>
          </a:prstGeom>
          <a:noFill/>
          <a:ln w="9525">
            <a:noFill/>
          </a:ln>
        </p:spPr>
        <p:txBody>
          <a:bodyPr anchor="t"/>
          <a:lstStyle>
            <a:lvl1pPr marL="342900" lvl="0" indent="-342900" algn="l" defTabSz="914400" eaLnBrk="1" fontAlgn="base" latinLnBrk="0" hangingPunct="1">
              <a:spcBef>
                <a:spcPct val="20000"/>
              </a:spcBef>
              <a:spcAft>
                <a:spcPct val="0"/>
              </a:spcAft>
              <a:buClr>
                <a:schemeClr val="tx1"/>
              </a:buClr>
              <a:buFont typeface="Wingdings" panose="05000000000000000000" pitchFamily="2" charset="2"/>
              <a:buChar char="q"/>
              <a:defRPr sz="2400" b="1" i="0" u="none" kern="1200" baseline="0">
                <a:solidFill>
                  <a:srgbClr val="FF0000"/>
                </a:solidFill>
                <a:latin typeface="+mn-lt"/>
                <a:ea typeface="+mn-ea"/>
                <a:cs typeface="+mn-cs"/>
              </a:defRPr>
            </a:lvl1pPr>
            <a:lvl2pPr marL="742950" lvl="1" indent="-285750" algn="l" defTabSz="914400" eaLnBrk="1" fontAlgn="base" latinLnBrk="0" hangingPunct="1">
              <a:spcBef>
                <a:spcPct val="20000"/>
              </a:spcBef>
              <a:spcAft>
                <a:spcPct val="0"/>
              </a:spcAft>
              <a:buClr>
                <a:schemeClr val="accent1"/>
              </a:buClr>
              <a:buFont typeface="Wingdings" panose="05000000000000000000" pitchFamily="2" charset="2"/>
              <a:buChar char="–"/>
              <a:defRPr sz="2400" b="1" i="0" u="none" kern="1200" baseline="0">
                <a:solidFill>
                  <a:schemeClr val="accent2"/>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Font typeface="Wingdings" panose="05000000000000000000" pitchFamily="2" charset="2"/>
              <a:buChar char="§"/>
              <a:defRPr sz="2400" b="1" i="0" u="none" kern="1200" baseline="0">
                <a:solidFill>
                  <a:schemeClr val="accent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Font typeface="Wingdings" panose="05000000000000000000" pitchFamily="2" charset="2"/>
              <a:buChar char="Ø"/>
              <a:defRPr sz="2400" b="1"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tx1"/>
              </a:buClr>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1" fontAlgn="base" latinLnBrk="0" hangingPunct="1">
              <a:spcBef>
                <a:spcPct val="20000"/>
              </a:spcBef>
              <a:spcAft>
                <a:spcPct val="0"/>
              </a:spcAft>
              <a:buClr>
                <a:schemeClr val="tx1"/>
              </a:buClr>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1" fontAlgn="base" latinLnBrk="0" hangingPunct="1">
              <a:spcBef>
                <a:spcPct val="20000"/>
              </a:spcBef>
              <a:spcAft>
                <a:spcPct val="0"/>
              </a:spcAft>
              <a:buClr>
                <a:schemeClr val="tx1"/>
              </a:buClr>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1" fontAlgn="base" latinLnBrk="0" hangingPunct="1">
              <a:spcBef>
                <a:spcPct val="20000"/>
              </a:spcBef>
              <a:spcAft>
                <a:spcPct val="0"/>
              </a:spcAft>
              <a:buClr>
                <a:schemeClr val="tx1"/>
              </a:buClr>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1" fontAlgn="base" latinLnBrk="0" hangingPunct="1">
              <a:spcBef>
                <a:spcPct val="20000"/>
              </a:spcBef>
              <a:spcAft>
                <a:spcPct val="0"/>
              </a:spcAft>
              <a:buClr>
                <a:schemeClr val="tx1"/>
              </a:buClr>
              <a:buFont typeface="Wingdings" panose="05000000000000000000" pitchFamily="2" charset="2"/>
              <a:buChar char="»"/>
              <a:defRPr sz="2400" b="1" i="0" u="none" kern="1200" baseline="0">
                <a:solidFill>
                  <a:schemeClr val="accent2"/>
                </a:solidFill>
                <a:latin typeface="+mn-lt"/>
                <a:ea typeface="+mn-ea"/>
                <a:cs typeface="+mn-cs"/>
              </a:defRPr>
            </a:lvl9pPr>
          </a:lstStyle>
          <a:p>
            <a:r>
              <a:rPr lang="zh-CN" altLang="en-US" dirty="0">
                <a:solidFill>
                  <a:schemeClr val="tx2"/>
                </a:solidFill>
              </a:rPr>
              <a:t>我们也可以用另外一种方式来理解该查询要求：</a:t>
            </a:r>
            <a:endParaRPr lang="en-US" altLang="x-none" dirty="0">
              <a:solidFill>
                <a:schemeClr val="tx2"/>
              </a:solidFill>
            </a:endParaRPr>
          </a:p>
        </p:txBody>
      </p:sp>
      <p:sp>
        <p:nvSpPr>
          <p:cNvPr id="6148" name="矩形 6147"/>
          <p:cNvSpPr/>
          <p:nvPr/>
        </p:nvSpPr>
        <p:spPr>
          <a:xfrm>
            <a:off x="558165" y="1314450"/>
            <a:ext cx="8133080" cy="110426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342900" indent="-342900">
              <a:lnSpc>
                <a:spcPct val="120000"/>
              </a:lnSpc>
              <a:spcBef>
                <a:spcPts val="20"/>
              </a:spcBef>
              <a:spcAft>
                <a:spcPts val="0"/>
              </a:spcAft>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如果学生</a:t>
            </a:r>
            <a:r>
              <a:rPr lang="en-US" altLang="zh-CN" dirty="0">
                <a:solidFill>
                  <a:schemeClr val="accent2"/>
                </a:solidFill>
                <a:latin typeface="Arial" panose="020B0604020202020204" pitchFamily="34" charset="0"/>
                <a:ea typeface="宋体" panose="02010600030101010101" pitchFamily="2" charset="-122"/>
              </a:rPr>
              <a:t>S</a:t>
            </a:r>
            <a:r>
              <a:rPr lang="zh-CN" altLang="en-US" dirty="0">
                <a:solidFill>
                  <a:schemeClr val="accent2"/>
                </a:solidFill>
                <a:latin typeface="Arial" panose="020B0604020202020204" pitchFamily="34" charset="0"/>
                <a:ea typeface="宋体" panose="02010600030101010101" pitchFamily="2" charset="-122"/>
              </a:rPr>
              <a:t>是符合查询要求的，则：</a:t>
            </a:r>
            <a:endParaRPr lang="zh-CN" altLang="en-US" dirty="0">
              <a:solidFill>
                <a:schemeClr val="accent2"/>
              </a:solidFill>
              <a:latin typeface="Arial" panose="020B0604020202020204" pitchFamily="34" charset="0"/>
              <a:ea typeface="宋体" panose="02010600030101010101" pitchFamily="2" charset="-122"/>
            </a:endParaRPr>
          </a:p>
          <a:p>
            <a:pPr marL="751205" lvl="1" indent="-294005">
              <a:lnSpc>
                <a:spcPct val="120000"/>
              </a:lnSpc>
              <a:spcBef>
                <a:spcPts val="20"/>
              </a:spcBef>
              <a:spcAft>
                <a:spcPts val="0"/>
              </a:spcAft>
              <a:buClr>
                <a:srgbClr val="FF9900"/>
              </a:buClr>
              <a:buFont typeface="Wingdings" panose="05000000000000000000" pitchFamily="2" charset="2"/>
              <a:buChar char="§"/>
            </a:pPr>
            <a:r>
              <a:rPr lang="zh-CN" altLang="en-US" u="sng" dirty="0">
                <a:solidFill>
                  <a:srgbClr val="FF0066"/>
                </a:solidFill>
                <a:latin typeface="Arial" panose="020B0604020202020204" pitchFamily="34" charset="0"/>
                <a:ea typeface="宋体" panose="02010600030101010101" pitchFamily="2" charset="-122"/>
              </a:rPr>
              <a:t>不存在 </a:t>
            </a:r>
            <a:r>
              <a:rPr lang="en-US" altLang="zh-CN" u="sng" dirty="0">
                <a:solidFill>
                  <a:schemeClr val="accent2"/>
                </a:solidFill>
                <a:latin typeface="Arial" panose="020B0604020202020204" pitchFamily="34" charset="0"/>
                <a:ea typeface="宋体" panose="02010600030101010101" pitchFamily="2" charset="-122"/>
              </a:rPr>
              <a:t>“S4</a:t>
            </a:r>
            <a:r>
              <a:rPr lang="zh-CN" altLang="en-US" u="sng" dirty="0">
                <a:solidFill>
                  <a:schemeClr val="accent2"/>
                </a:solidFill>
                <a:latin typeface="Arial" panose="020B0604020202020204" pitchFamily="34" charset="0"/>
                <a:ea typeface="宋体" panose="02010600030101010101" pitchFamily="2" charset="-122"/>
              </a:rPr>
              <a:t>选修过但学生</a:t>
            </a:r>
            <a:r>
              <a:rPr lang="en-US" altLang="zh-CN" u="sng" dirty="0">
                <a:solidFill>
                  <a:schemeClr val="accent2"/>
                </a:solidFill>
                <a:latin typeface="Arial" panose="020B0604020202020204" pitchFamily="34" charset="0"/>
                <a:ea typeface="宋体" panose="02010600030101010101" pitchFamily="2" charset="-122"/>
              </a:rPr>
              <a:t>S</a:t>
            </a:r>
            <a:r>
              <a:rPr lang="zh-CN" altLang="en-US" u="sng" dirty="0">
                <a:solidFill>
                  <a:schemeClr val="accent2"/>
                </a:solidFill>
                <a:latin typeface="Arial" panose="020B0604020202020204" pitchFamily="34" charset="0"/>
                <a:ea typeface="宋体" panose="02010600030101010101" pitchFamily="2" charset="-122"/>
              </a:rPr>
              <a:t>没有选修过</a:t>
            </a:r>
            <a:r>
              <a:rPr lang="en-US" altLang="zh-CN" u="sng" dirty="0">
                <a:solidFill>
                  <a:schemeClr val="accent2"/>
                </a:solidFill>
                <a:latin typeface="Arial" panose="020B0604020202020204" pitchFamily="34" charset="0"/>
                <a:ea typeface="宋体" panose="02010600030101010101" pitchFamily="2" charset="-122"/>
              </a:rPr>
              <a:t>” </a:t>
            </a:r>
            <a:r>
              <a:rPr lang="zh-CN" altLang="en-US" u="sng" dirty="0">
                <a:solidFill>
                  <a:srgbClr val="FF0000"/>
                </a:solidFill>
                <a:latin typeface="Arial" panose="020B0604020202020204" pitchFamily="34" charset="0"/>
                <a:ea typeface="宋体" panose="02010600030101010101" pitchFamily="2" charset="-122"/>
              </a:rPr>
              <a:t>的课程</a:t>
            </a:r>
            <a:endParaRPr lang="en-US" altLang="x-none" u="sng" dirty="0">
              <a:solidFill>
                <a:srgbClr val="FF0066"/>
              </a:solidFill>
              <a:latin typeface="Arial" panose="020B0604020202020204" pitchFamily="34" charset="0"/>
              <a:ea typeface="宋体" panose="02010600030101010101" pitchFamily="2" charset="-122"/>
            </a:endParaRPr>
          </a:p>
        </p:txBody>
      </p:sp>
      <p:sp>
        <p:nvSpPr>
          <p:cNvPr id="4" name="矩形 3"/>
          <p:cNvSpPr/>
          <p:nvPr/>
        </p:nvSpPr>
        <p:spPr>
          <a:xfrm>
            <a:off x="558165" y="2733040"/>
            <a:ext cx="8133080" cy="155003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342900" indent="-342900">
              <a:lnSpc>
                <a:spcPct val="120000"/>
              </a:lnSpc>
              <a:spcBef>
                <a:spcPts val="20"/>
              </a:spcBef>
              <a:spcAft>
                <a:spcPts val="0"/>
              </a:spcAft>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即：在选课表中</a:t>
            </a:r>
            <a:r>
              <a:rPr lang="en-US" altLang="zh-CN"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不存在</a:t>
            </a:r>
            <a:r>
              <a:rPr lang="en-US" altLang="zh-CN"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符合以下要求的选课元组</a:t>
            </a:r>
            <a:r>
              <a:rPr lang="en-US" altLang="zh-CN" dirty="0">
                <a:solidFill>
                  <a:schemeClr val="accent2"/>
                </a:solidFill>
                <a:latin typeface="Arial" panose="020B0604020202020204" pitchFamily="34" charset="0"/>
                <a:ea typeface="宋体" panose="02010600030101010101" pitchFamily="2" charset="-122"/>
              </a:rPr>
              <a:t>x</a:t>
            </a:r>
            <a:endParaRPr lang="en-US" altLang="zh-CN" dirty="0">
              <a:solidFill>
                <a:schemeClr val="accent2"/>
              </a:solidFill>
              <a:latin typeface="Arial" panose="020B0604020202020204" pitchFamily="34" charset="0"/>
              <a:ea typeface="宋体" panose="02010600030101010101" pitchFamily="2" charset="-122"/>
            </a:endParaRPr>
          </a:p>
          <a:p>
            <a:pPr marL="1031875" lvl="1" indent="-457200" algn="l">
              <a:lnSpc>
                <a:spcPct val="120000"/>
              </a:lnSpc>
              <a:spcBef>
                <a:spcPts val="20"/>
              </a:spcBef>
              <a:spcAft>
                <a:spcPts val="0"/>
              </a:spcAft>
              <a:buClr>
                <a:srgbClr val="FF9900"/>
              </a:buClr>
              <a:buFont typeface="Wingdings" panose="05000000000000000000" pitchFamily="2" charset="2"/>
              <a:buChar char="§"/>
            </a:pPr>
            <a:r>
              <a:rPr lang="en-US" altLang="zh-CN" dirty="0">
                <a:solidFill>
                  <a:srgbClr val="FF0000"/>
                </a:solidFill>
                <a:latin typeface="Arial" panose="020B0604020202020204" pitchFamily="34" charset="0"/>
                <a:ea typeface="宋体" panose="02010600030101010101" pitchFamily="2" charset="-122"/>
              </a:rPr>
              <a:t>x</a:t>
            </a:r>
            <a:r>
              <a:rPr lang="zh-CN" altLang="en-US" dirty="0">
                <a:solidFill>
                  <a:srgbClr val="FF0000"/>
                </a:solidFill>
                <a:latin typeface="Arial" panose="020B0604020202020204" pitchFamily="34" charset="0"/>
                <a:ea typeface="宋体" panose="02010600030101010101" pitchFamily="2" charset="-122"/>
              </a:rPr>
              <a:t>是学生</a:t>
            </a:r>
            <a:r>
              <a:rPr lang="en-US" altLang="zh-CN" dirty="0">
                <a:solidFill>
                  <a:srgbClr val="FF0000"/>
                </a:solidFill>
                <a:latin typeface="Arial" panose="020B0604020202020204" pitchFamily="34" charset="0"/>
                <a:ea typeface="宋体" panose="02010600030101010101" pitchFamily="2" charset="-122"/>
              </a:rPr>
              <a:t>S4</a:t>
            </a:r>
            <a:r>
              <a:rPr lang="zh-CN" altLang="en-US" dirty="0">
                <a:solidFill>
                  <a:srgbClr val="FF0000"/>
                </a:solidFill>
                <a:latin typeface="Arial" panose="020B0604020202020204" pitchFamily="34" charset="0"/>
                <a:ea typeface="宋体" panose="02010600030101010101" pitchFamily="2" charset="-122"/>
              </a:rPr>
              <a:t>的选课记录</a:t>
            </a:r>
            <a:r>
              <a:rPr lang="zh-CN" altLang="en-US" dirty="0">
                <a:solidFill>
                  <a:schemeClr val="accent2"/>
                </a:solidFill>
                <a:latin typeface="Arial" panose="020B0604020202020204" pitchFamily="34" charset="0"/>
                <a:ea typeface="宋体" panose="02010600030101010101" pitchFamily="2" charset="-122"/>
              </a:rPr>
              <a:t>（即 </a:t>
            </a:r>
            <a:r>
              <a:rPr lang="en-US" altLang="zh-CN" dirty="0">
                <a:solidFill>
                  <a:schemeClr val="accent2"/>
                </a:solidFill>
                <a:latin typeface="Arial" panose="020B0604020202020204" pitchFamily="34" charset="0"/>
                <a:ea typeface="宋体" panose="02010600030101010101" pitchFamily="2" charset="-122"/>
              </a:rPr>
              <a:t>x.sno='S4' </a:t>
            </a:r>
            <a:r>
              <a:rPr lang="zh-CN" altLang="zh-CN" dirty="0">
                <a:solidFill>
                  <a:schemeClr val="accent2"/>
                </a:solidFill>
                <a:latin typeface="Arial" panose="020B0604020202020204" pitchFamily="34" charset="0"/>
                <a:ea typeface="宋体" panose="02010600030101010101" pitchFamily="2" charset="-122"/>
              </a:rPr>
              <a:t>）</a:t>
            </a:r>
            <a:endParaRPr lang="zh-CN" altLang="zh-CN" dirty="0">
              <a:solidFill>
                <a:schemeClr val="accent2"/>
              </a:solidFill>
              <a:latin typeface="Arial" panose="020B0604020202020204" pitchFamily="34" charset="0"/>
              <a:ea typeface="宋体" panose="02010600030101010101" pitchFamily="2" charset="-122"/>
            </a:endParaRPr>
          </a:p>
          <a:p>
            <a:pPr marL="1031875" lvl="1" indent="-457200" algn="l">
              <a:lnSpc>
                <a:spcPct val="120000"/>
              </a:lnSpc>
              <a:spcBef>
                <a:spcPts val="20"/>
              </a:spcBef>
              <a:spcAft>
                <a:spcPts val="0"/>
              </a:spcAft>
              <a:buClr>
                <a:srgbClr val="FF9900"/>
              </a:buClr>
              <a:buFont typeface="Wingdings" panose="05000000000000000000" pitchFamily="2" charset="2"/>
              <a:buChar char="§"/>
            </a:pPr>
            <a:r>
              <a:rPr lang="zh-CN" altLang="en-US" u="sng" dirty="0">
                <a:solidFill>
                  <a:srgbClr val="FF0000"/>
                </a:solidFill>
                <a:latin typeface="Arial" panose="020B0604020202020204" pitchFamily="34" charset="0"/>
                <a:ea typeface="宋体" panose="02010600030101010101" pitchFamily="2" charset="-122"/>
              </a:rPr>
              <a:t>但学生</a:t>
            </a:r>
            <a:r>
              <a:rPr lang="en-US" altLang="zh-CN" u="sng" dirty="0">
                <a:solidFill>
                  <a:srgbClr val="FF0000"/>
                </a:solidFill>
                <a:latin typeface="Arial" panose="020B0604020202020204" pitchFamily="34" charset="0"/>
                <a:ea typeface="宋体" panose="02010600030101010101" pitchFamily="2" charset="-122"/>
              </a:rPr>
              <a:t>S</a:t>
            </a:r>
            <a:r>
              <a:rPr lang="zh-CN" altLang="en-US" u="sng" dirty="0">
                <a:solidFill>
                  <a:srgbClr val="FF0000"/>
                </a:solidFill>
                <a:latin typeface="Arial" panose="020B0604020202020204" pitchFamily="34" charset="0"/>
                <a:ea typeface="宋体" panose="02010600030101010101" pitchFamily="2" charset="-122"/>
              </a:rPr>
              <a:t>没有选修过其中的课程 </a:t>
            </a:r>
            <a:r>
              <a:rPr lang="en-US" altLang="zh-CN" u="sng" dirty="0">
                <a:solidFill>
                  <a:srgbClr val="FF0000"/>
                </a:solidFill>
                <a:latin typeface="Arial" panose="020B0604020202020204" pitchFamily="34" charset="0"/>
                <a:ea typeface="宋体" panose="02010600030101010101" pitchFamily="2" charset="-122"/>
              </a:rPr>
              <a:t>x.cno</a:t>
            </a:r>
            <a:endParaRPr lang="en-US" altLang="x-none" u="sng" dirty="0">
              <a:solidFill>
                <a:srgbClr val="FF0066"/>
              </a:solidFill>
              <a:latin typeface="Arial" panose="020B0604020202020204" pitchFamily="34" charset="0"/>
              <a:ea typeface="宋体" panose="02010600030101010101" pitchFamily="2" charset="-122"/>
            </a:endParaRPr>
          </a:p>
        </p:txBody>
      </p:sp>
      <p:sp>
        <p:nvSpPr>
          <p:cNvPr id="5" name="矩形 4"/>
          <p:cNvSpPr/>
          <p:nvPr/>
        </p:nvSpPr>
        <p:spPr>
          <a:xfrm>
            <a:off x="558165" y="4653915"/>
            <a:ext cx="8133080" cy="154749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1489075" lvl="2" indent="-457200" algn="l">
              <a:lnSpc>
                <a:spcPct val="120000"/>
              </a:lnSpc>
              <a:spcBef>
                <a:spcPts val="20"/>
              </a:spcBef>
              <a:spcAft>
                <a:spcPts val="0"/>
              </a:spcAft>
              <a:buClr>
                <a:srgbClr val="FF9900"/>
              </a:buClr>
              <a:buFont typeface="Arial" panose="020B0604020202020204" pitchFamily="34" charset="0"/>
              <a:buChar char="•"/>
            </a:pPr>
            <a:r>
              <a:rPr lang="zh-CN" altLang="en-US" dirty="0">
                <a:solidFill>
                  <a:schemeClr val="accent2"/>
                </a:solidFill>
                <a:latin typeface="Arial" panose="020B0604020202020204" pitchFamily="34" charset="0"/>
                <a:ea typeface="宋体" panose="02010600030101010101" pitchFamily="2" charset="-122"/>
              </a:rPr>
              <a:t>即：</a:t>
            </a:r>
            <a:r>
              <a:rPr lang="zh-CN" altLang="en-US" dirty="0">
                <a:solidFill>
                  <a:schemeClr val="accent2"/>
                </a:solidFill>
                <a:latin typeface="Arial" panose="020B0604020202020204" pitchFamily="34" charset="0"/>
                <a:sym typeface="+mn-ea"/>
              </a:rPr>
              <a:t>不存在</a:t>
            </a:r>
            <a:r>
              <a:rPr lang="en-US" altLang="zh-CN" dirty="0">
                <a:solidFill>
                  <a:schemeClr val="accent2"/>
                </a:solidFill>
                <a:latin typeface="Arial" panose="020B0604020202020204" pitchFamily="34" charset="0"/>
                <a:sym typeface="+mn-ea"/>
              </a:rPr>
              <a:t>“</a:t>
            </a:r>
            <a:r>
              <a:rPr lang="zh-CN" altLang="en-US" dirty="0">
                <a:solidFill>
                  <a:schemeClr val="accent2"/>
                </a:solidFill>
                <a:latin typeface="Arial" panose="020B0604020202020204" pitchFamily="34" charset="0"/>
                <a:sym typeface="+mn-ea"/>
              </a:rPr>
              <a:t>学生</a:t>
            </a:r>
            <a:r>
              <a:rPr lang="en-US" altLang="zh-CN" dirty="0">
                <a:solidFill>
                  <a:schemeClr val="accent2"/>
                </a:solidFill>
                <a:latin typeface="Arial" panose="020B0604020202020204" pitchFamily="34" charset="0"/>
                <a:sym typeface="+mn-ea"/>
              </a:rPr>
              <a:t>S</a:t>
            </a:r>
            <a:r>
              <a:rPr lang="zh-CN" altLang="en-US" dirty="0">
                <a:solidFill>
                  <a:schemeClr val="accent2"/>
                </a:solidFill>
                <a:latin typeface="Arial" panose="020B0604020202020204" pitchFamily="34" charset="0"/>
                <a:sym typeface="+mn-ea"/>
              </a:rPr>
              <a:t>关于课程</a:t>
            </a:r>
            <a:r>
              <a:rPr lang="en-US" altLang="zh-CN" dirty="0">
                <a:solidFill>
                  <a:schemeClr val="accent2"/>
                </a:solidFill>
                <a:latin typeface="Arial" panose="020B0604020202020204" pitchFamily="34" charset="0"/>
                <a:sym typeface="+mn-ea"/>
              </a:rPr>
              <a:t>x.cno</a:t>
            </a:r>
            <a:r>
              <a:rPr lang="zh-CN" altLang="en-US" dirty="0">
                <a:solidFill>
                  <a:schemeClr val="accent2"/>
                </a:solidFill>
                <a:latin typeface="Arial" panose="020B0604020202020204" pitchFamily="34" charset="0"/>
                <a:sym typeface="+mn-ea"/>
              </a:rPr>
              <a:t>的选课记录</a:t>
            </a:r>
            <a:r>
              <a:rPr lang="en-US" altLang="zh-CN" dirty="0">
                <a:solidFill>
                  <a:schemeClr val="accent2"/>
                </a:solidFill>
                <a:latin typeface="Arial" panose="020B0604020202020204" pitchFamily="34" charset="0"/>
                <a:sym typeface="+mn-ea"/>
              </a:rPr>
              <a:t>”</a:t>
            </a:r>
            <a:endParaRPr lang="en-US" altLang="zh-CN" dirty="0">
              <a:solidFill>
                <a:schemeClr val="accent2"/>
              </a:solidFill>
              <a:latin typeface="Arial" panose="020B0604020202020204" pitchFamily="34" charset="0"/>
              <a:sym typeface="+mn-ea"/>
            </a:endParaRPr>
          </a:p>
          <a:p>
            <a:pPr marL="1489075" lvl="2" indent="-457200" algn="l">
              <a:lnSpc>
                <a:spcPct val="120000"/>
              </a:lnSpc>
              <a:spcBef>
                <a:spcPts val="20"/>
              </a:spcBef>
              <a:spcAft>
                <a:spcPts val="0"/>
              </a:spcAft>
              <a:buClr>
                <a:srgbClr val="FF9900"/>
              </a:buClr>
              <a:buFont typeface="Arial" panose="020B0604020202020204" pitchFamily="34" charset="0"/>
              <a:buChar char="•"/>
            </a:pPr>
            <a:r>
              <a:rPr lang="zh-CN" altLang="en-US" dirty="0">
                <a:solidFill>
                  <a:schemeClr val="accent2"/>
                </a:solidFill>
                <a:latin typeface="Arial" panose="020B0604020202020204" pitchFamily="34" charset="0"/>
                <a:sym typeface="+mn-ea"/>
              </a:rPr>
              <a:t>也就是</a:t>
            </a:r>
            <a:r>
              <a:rPr lang="zh-CN" altLang="en-US" dirty="0">
                <a:solidFill>
                  <a:schemeClr val="accent2"/>
                </a:solidFill>
                <a:latin typeface="Arial" panose="020B0604020202020204" pitchFamily="34" charset="0"/>
                <a:ea typeface="宋体" panose="02010600030101010101" pitchFamily="2" charset="-122"/>
              </a:rPr>
              <a:t>在选课表中，找不到能够满足以下要求的选课元组</a:t>
            </a:r>
            <a:r>
              <a:rPr lang="en-US" altLang="zh-CN" dirty="0">
                <a:solidFill>
                  <a:schemeClr val="accent2"/>
                </a:solidFill>
                <a:latin typeface="Arial" panose="020B0604020202020204" pitchFamily="34" charset="0"/>
                <a:ea typeface="宋体" panose="02010600030101010101" pitchFamily="2" charset="-122"/>
              </a:rPr>
              <a:t>y</a:t>
            </a:r>
            <a:r>
              <a:rPr lang="en-US" altLang="x-none" dirty="0">
                <a:solidFill>
                  <a:schemeClr val="accent2"/>
                </a:solidFill>
                <a:latin typeface="Arial" panose="020B0604020202020204" pitchFamily="34" charset="0"/>
                <a:ea typeface="宋体" panose="02010600030101010101" pitchFamily="2" charset="-122"/>
              </a:rPr>
              <a:t>:  </a:t>
            </a:r>
            <a:r>
              <a:rPr lang="en-US" altLang="x-none" u="sng" dirty="0">
                <a:solidFill>
                  <a:srgbClr val="FF0066"/>
                </a:solidFill>
                <a:latin typeface="Arial" panose="020B0604020202020204" pitchFamily="34" charset="0"/>
                <a:ea typeface="宋体" panose="02010600030101010101" pitchFamily="2" charset="-122"/>
              </a:rPr>
              <a:t>y.sno = S.sno   and   y.cno=x.cno</a:t>
            </a:r>
            <a:endParaRPr lang="en-US" altLang="x-none" u="sng" dirty="0">
              <a:solidFill>
                <a:srgbClr val="FF0066"/>
              </a:solidFill>
              <a:latin typeface="Arial" panose="020B0604020202020204" pitchFamily="34" charset="0"/>
              <a:ea typeface="宋体" panose="02010600030101010101" pitchFamily="2" charset="-122"/>
            </a:endParaRPr>
          </a:p>
        </p:txBody>
      </p:sp>
      <p:sp>
        <p:nvSpPr>
          <p:cNvPr id="7" name="右弧形箭头 6"/>
          <p:cNvSpPr/>
          <p:nvPr/>
        </p:nvSpPr>
        <p:spPr>
          <a:xfrm>
            <a:off x="8100695" y="2132330"/>
            <a:ext cx="216002" cy="792006"/>
          </a:xfrm>
          <a:prstGeom prst="curvedLeftArrow">
            <a:avLst>
              <a:gd name="adj1" fmla="val 19904"/>
              <a:gd name="adj2" fmla="val 8571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 name="右弧形箭头 7"/>
          <p:cNvSpPr/>
          <p:nvPr/>
        </p:nvSpPr>
        <p:spPr>
          <a:xfrm>
            <a:off x="7000875" y="3979545"/>
            <a:ext cx="216002" cy="792006"/>
          </a:xfrm>
          <a:prstGeom prst="curvedLeftArrow">
            <a:avLst>
              <a:gd name="adj1" fmla="val 19904"/>
              <a:gd name="adj2" fmla="val 8571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占位符 7170"/>
          <p:cNvSpPr>
            <a:spLocks noGrp="1"/>
          </p:cNvSpPr>
          <p:nvPr>
            <p:ph idx="1"/>
          </p:nvPr>
        </p:nvSpPr>
        <p:spPr>
          <a:xfrm>
            <a:off x="0" y="990600"/>
            <a:ext cx="9134475" cy="1494155"/>
          </a:xfrm>
        </p:spPr>
        <p:txBody>
          <a:bodyPr anchor="t">
            <a:spAutoFit/>
          </a:bodyPr>
          <a:p>
            <a:pPr>
              <a:lnSpc>
                <a:spcPct val="120000"/>
              </a:lnSpc>
            </a:pPr>
            <a:r>
              <a:rPr lang="zh-CN" altLang="en-US" dirty="0">
                <a:solidFill>
                  <a:schemeClr val="tx2"/>
                </a:solidFill>
              </a:rPr>
              <a:t>首先，我们构造最内层的第一个子查询：</a:t>
            </a:r>
            <a:endParaRPr lang="zh-CN" altLang="en-US" dirty="0">
              <a:solidFill>
                <a:schemeClr val="tx2"/>
              </a:solidFill>
            </a:endParaRPr>
          </a:p>
          <a:p>
            <a:pPr lvl="1">
              <a:lnSpc>
                <a:spcPct val="120000"/>
              </a:lnSpc>
              <a:buFont typeface="Arial" panose="020B0604020202020204" pitchFamily="34" charset="0"/>
              <a:buChar char="•"/>
            </a:pPr>
            <a:r>
              <a:rPr lang="zh-CN" altLang="en-US" dirty="0">
                <a:solidFill>
                  <a:srgbClr val="FF0000"/>
                </a:solidFill>
                <a:latin typeface="Arial" panose="020B0604020202020204" pitchFamily="34" charset="0"/>
                <a:ea typeface="宋体" panose="02010600030101010101" pitchFamily="2" charset="-122"/>
                <a:sym typeface="+mn-ea"/>
              </a:rPr>
              <a:t>查询学生</a:t>
            </a:r>
            <a:r>
              <a:rPr lang="en-US" altLang="zh-CN" dirty="0">
                <a:solidFill>
                  <a:srgbClr val="FF0000"/>
                </a:solidFill>
                <a:latin typeface="Arial" panose="020B0604020202020204" pitchFamily="34" charset="0"/>
                <a:ea typeface="宋体" panose="02010600030101010101" pitchFamily="2" charset="-122"/>
                <a:sym typeface="+mn-ea"/>
              </a:rPr>
              <a:t>S</a:t>
            </a:r>
            <a:r>
              <a:rPr lang="zh-CN" altLang="en-US" dirty="0">
                <a:solidFill>
                  <a:srgbClr val="FF0000"/>
                </a:solidFill>
                <a:latin typeface="Arial" panose="020B0604020202020204" pitchFamily="34" charset="0"/>
                <a:ea typeface="宋体" panose="02010600030101010101" pitchFamily="2" charset="-122"/>
                <a:sym typeface="+mn-ea"/>
              </a:rPr>
              <a:t>关于课程</a:t>
            </a:r>
            <a:r>
              <a:rPr lang="en-US" altLang="zh-CN" dirty="0">
                <a:solidFill>
                  <a:srgbClr val="FF0000"/>
                </a:solidFill>
                <a:latin typeface="Arial" panose="020B0604020202020204" pitchFamily="34" charset="0"/>
                <a:ea typeface="宋体" panose="02010600030101010101" pitchFamily="2" charset="-122"/>
                <a:sym typeface="+mn-ea"/>
              </a:rPr>
              <a:t>x.cno</a:t>
            </a:r>
            <a:r>
              <a:rPr lang="zh-CN" altLang="zh-CN" dirty="0">
                <a:solidFill>
                  <a:srgbClr val="FF0000"/>
                </a:solidFill>
                <a:latin typeface="Arial" panose="020B0604020202020204" pitchFamily="34" charset="0"/>
                <a:ea typeface="宋体" panose="02010600030101010101" pitchFamily="2" charset="-122"/>
                <a:sym typeface="+mn-ea"/>
              </a:rPr>
              <a:t>的选课记录，即查找</a:t>
            </a:r>
            <a:r>
              <a:rPr lang="zh-CN" altLang="en-US" dirty="0">
                <a:solidFill>
                  <a:srgbClr val="FF0000"/>
                </a:solidFill>
                <a:latin typeface="Arial" panose="020B0604020202020204" pitchFamily="34" charset="0"/>
                <a:ea typeface="宋体" panose="02010600030101010101" pitchFamily="2" charset="-122"/>
                <a:sym typeface="+mn-ea"/>
              </a:rPr>
              <a:t>满足下述条件的选课元组</a:t>
            </a:r>
            <a:r>
              <a:rPr lang="en-US" altLang="zh-CN" dirty="0">
                <a:solidFill>
                  <a:srgbClr val="FF0000"/>
                </a:solidFill>
                <a:latin typeface="Arial" panose="020B0604020202020204" pitchFamily="34" charset="0"/>
                <a:ea typeface="宋体" panose="02010600030101010101" pitchFamily="2" charset="-122"/>
                <a:sym typeface="+mn-ea"/>
              </a:rPr>
              <a:t>y</a:t>
            </a:r>
            <a:r>
              <a:rPr lang="en-US" altLang="x-none" dirty="0">
                <a:solidFill>
                  <a:srgbClr val="FF0000"/>
                </a:solidFill>
                <a:latin typeface="Arial" panose="020B0604020202020204" pitchFamily="34" charset="0"/>
                <a:ea typeface="宋体" panose="02010600030101010101" pitchFamily="2" charset="-122"/>
                <a:sym typeface="+mn-ea"/>
              </a:rPr>
              <a:t>:  </a:t>
            </a:r>
            <a:r>
              <a:rPr lang="en-US" altLang="x-none" u="sng" dirty="0">
                <a:solidFill>
                  <a:srgbClr val="FF0000"/>
                </a:solidFill>
                <a:latin typeface="Arial" panose="020B0604020202020204" pitchFamily="34" charset="0"/>
                <a:ea typeface="宋体" panose="02010600030101010101" pitchFamily="2" charset="-122"/>
                <a:sym typeface="+mn-ea"/>
              </a:rPr>
              <a:t>y.sno=S.sno  and  y.cno=x.cno</a:t>
            </a:r>
            <a:endParaRPr lang="en-US" altLang="x-none" u="sng" dirty="0">
              <a:solidFill>
                <a:schemeClr val="accent6"/>
              </a:solidFill>
              <a:latin typeface="Arial" panose="020B0604020202020204" pitchFamily="34" charset="0"/>
              <a:ea typeface="宋体" panose="02010600030101010101" pitchFamily="2" charset="-122"/>
              <a:sym typeface="+mn-ea"/>
            </a:endParaRPr>
          </a:p>
        </p:txBody>
      </p:sp>
      <p:sp>
        <p:nvSpPr>
          <p:cNvPr id="7172" name="矩形 7171"/>
          <p:cNvSpPr/>
          <p:nvPr/>
        </p:nvSpPr>
        <p:spPr>
          <a:xfrm>
            <a:off x="457200" y="2595245"/>
            <a:ext cx="8229600" cy="1555750"/>
          </a:xfrm>
          <a:prstGeom prst="rect">
            <a:avLst/>
          </a:prstGeom>
          <a:noFill/>
          <a:ln w="9525" cap="flat" cmpd="sng">
            <a:solidFill>
              <a:schemeClr val="tx1"/>
            </a:solidFill>
            <a:prstDash val="solid"/>
            <a:miter/>
            <a:headEnd type="none" w="med" len="med"/>
            <a:tailEnd type="none" w="med" len="med"/>
          </a:ln>
        </p:spPr>
        <p:txBody>
          <a:bodyPr anchor="t">
            <a:spAutoFit/>
          </a:bodyPr>
          <a:p>
            <a:pPr marL="285750" lvl="0" indent="-285750" algn="l">
              <a:spcBef>
                <a:spcPct val="20000"/>
              </a:spcBef>
              <a:buClr>
                <a:schemeClr val="accent1"/>
              </a:buClr>
              <a:buFont typeface="Arial" panose="020B0604020202020204" pitchFamily="34" charset="0"/>
              <a:buNone/>
            </a:pPr>
            <a:r>
              <a:rPr lang="en-US" altLang="x-none" sz="2800" i="1" dirty="0">
                <a:solidFill>
                  <a:srgbClr val="FF0066"/>
                </a:solidFill>
                <a:latin typeface="Arial" panose="020B0604020202020204" pitchFamily="34" charset="0"/>
                <a:ea typeface="宋体" panose="02010600030101010101" pitchFamily="2" charset="-122"/>
              </a:rPr>
              <a:t>q</a:t>
            </a:r>
            <a:r>
              <a:rPr lang="en-US" altLang="x-none" sz="2800" i="1" baseline="-25000" dirty="0">
                <a:solidFill>
                  <a:srgbClr val="FF0066"/>
                </a:solidFill>
                <a:latin typeface="Arial" panose="020B0604020202020204" pitchFamily="34" charset="0"/>
                <a:ea typeface="宋体" panose="02010600030101010101" pitchFamily="2" charset="-122"/>
              </a:rPr>
              <a:t>1</a:t>
            </a:r>
            <a:r>
              <a:rPr lang="en-US" altLang="x-none" sz="2800" dirty="0">
                <a:solidFill>
                  <a:srgbClr val="FF0066"/>
                </a:solidFill>
                <a:latin typeface="Arial" panose="020B0604020202020204" pitchFamily="34" charset="0"/>
                <a:ea typeface="宋体" panose="02010600030101010101" pitchFamily="2" charset="-122"/>
              </a:rPr>
              <a:t>: 	</a:t>
            </a:r>
            <a:r>
              <a:rPr lang="en-US" altLang="x-none" sz="2800" dirty="0">
                <a:latin typeface="Arial" panose="020B0604020202020204" pitchFamily="34" charset="0"/>
                <a:ea typeface="宋体" panose="02010600030101010101" pitchFamily="2" charset="-122"/>
              </a:rPr>
              <a:t>select  *</a:t>
            </a:r>
            <a:endParaRPr lang="en-US" altLang="x-none" sz="2800" dirty="0">
              <a:latin typeface="Arial" panose="020B0604020202020204" pitchFamily="34" charset="0"/>
              <a:ea typeface="宋体" panose="02010600030101010101" pitchFamily="2" charset="-122"/>
            </a:endParaRPr>
          </a:p>
          <a:p>
            <a:pPr marL="285750" lvl="0" indent="-285750" algn="l">
              <a:spcBef>
                <a:spcPct val="20000"/>
              </a:spcBef>
              <a:buClr>
                <a:schemeClr val="accent1"/>
              </a:buClr>
              <a:buFont typeface="Arial" panose="020B0604020202020204" pitchFamily="34" charset="0"/>
              <a:buNone/>
            </a:pPr>
            <a:r>
              <a:rPr lang="en-US" altLang="x-none" sz="2800" dirty="0">
                <a:latin typeface="Arial" panose="020B0604020202020204" pitchFamily="34" charset="0"/>
                <a:ea typeface="宋体" panose="02010600030101010101" pitchFamily="2" charset="-122"/>
              </a:rPr>
              <a:t>		from  SC  </a:t>
            </a:r>
            <a:r>
              <a:rPr lang="en-US" altLang="zh-CN" sz="2800" dirty="0">
                <a:latin typeface="Arial" panose="020B0604020202020204" pitchFamily="34" charset="0"/>
                <a:ea typeface="宋体" panose="02010600030101010101" pitchFamily="2" charset="-122"/>
              </a:rPr>
              <a:t>y</a:t>
            </a:r>
            <a:endParaRPr lang="en-US" altLang="zh-CN" sz="2800" dirty="0">
              <a:latin typeface="Arial" panose="020B0604020202020204" pitchFamily="34" charset="0"/>
              <a:ea typeface="宋体" panose="02010600030101010101" pitchFamily="2" charset="-122"/>
            </a:endParaRPr>
          </a:p>
          <a:p>
            <a:pPr marL="285750" lvl="0" indent="-285750" algn="l">
              <a:spcBef>
                <a:spcPct val="20000"/>
              </a:spcBef>
              <a:buClr>
                <a:schemeClr val="accent1"/>
              </a:buClr>
              <a:buFont typeface="Arial" panose="020B0604020202020204" pitchFamily="34" charset="0"/>
              <a:buNone/>
            </a:pPr>
            <a:r>
              <a:rPr lang="en-US" altLang="x-none" sz="2800" dirty="0">
                <a:latin typeface="Arial" panose="020B0604020202020204" pitchFamily="34" charset="0"/>
                <a:ea typeface="宋体" panose="02010600030101010101" pitchFamily="2" charset="-122"/>
              </a:rPr>
              <a:t>		where  y.sno=S.sno  and  y.cno=x.cno</a:t>
            </a:r>
            <a:endParaRPr lang="en-US" altLang="x-none" sz="2800" dirty="0">
              <a:solidFill>
                <a:schemeClr val="accent2"/>
              </a:solidFill>
              <a:latin typeface="Arial" panose="020B0604020202020204" pitchFamily="34" charset="0"/>
              <a:ea typeface="宋体" panose="02010600030101010101" pitchFamily="2" charset="-122"/>
            </a:endParaRPr>
          </a:p>
        </p:txBody>
      </p:sp>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3" name="文本占位符 7170"/>
          <p:cNvSpPr>
            <a:spLocks noGrp="1"/>
          </p:cNvSpPr>
          <p:nvPr/>
        </p:nvSpPr>
        <p:spPr>
          <a:xfrm>
            <a:off x="5080" y="4467225"/>
            <a:ext cx="9134475" cy="1050925"/>
          </a:xfrm>
          <a:prstGeom prst="rect">
            <a:avLst/>
          </a:prstGeom>
          <a:noFill/>
          <a:ln w="9525">
            <a:noFill/>
          </a:ln>
        </p:spPr>
        <p:txBody>
          <a:bodyPr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a:lnSpc>
                <a:spcPct val="120000"/>
              </a:lnSpc>
            </a:pPr>
            <a:r>
              <a:rPr lang="en-US" altLang="zh-CN" dirty="0">
                <a:solidFill>
                  <a:schemeClr val="accent6"/>
                </a:solidFill>
                <a:latin typeface="Arial" panose="020B0604020202020204" pitchFamily="34" charset="0"/>
                <a:ea typeface="宋体" panose="02010600030101010101" pitchFamily="2" charset="-122"/>
                <a:sym typeface="+mn-ea"/>
              </a:rPr>
              <a:t>“</a:t>
            </a:r>
            <a:r>
              <a:rPr lang="zh-CN" altLang="en-US" dirty="0">
                <a:solidFill>
                  <a:schemeClr val="accent6"/>
                </a:solidFill>
                <a:latin typeface="Arial" panose="020B0604020202020204" pitchFamily="34" charset="0"/>
                <a:ea typeface="宋体" panose="02010600030101010101" pitchFamily="2" charset="-122"/>
                <a:sym typeface="+mn-ea"/>
              </a:rPr>
              <a:t>学生</a:t>
            </a:r>
            <a:r>
              <a:rPr lang="en-US" altLang="zh-CN" dirty="0">
                <a:solidFill>
                  <a:schemeClr val="accent6"/>
                </a:solidFill>
                <a:latin typeface="Arial" panose="020B0604020202020204" pitchFamily="34" charset="0"/>
                <a:ea typeface="宋体" panose="02010600030101010101" pitchFamily="2" charset="-122"/>
                <a:sym typeface="+mn-ea"/>
              </a:rPr>
              <a:t>S</a:t>
            </a:r>
            <a:r>
              <a:rPr lang="zh-CN" altLang="en-US" dirty="0">
                <a:solidFill>
                  <a:schemeClr val="accent6"/>
                </a:solidFill>
                <a:latin typeface="Arial" panose="020B0604020202020204" pitchFamily="34" charset="0"/>
                <a:ea typeface="宋体" panose="02010600030101010101" pitchFamily="2" charset="-122"/>
                <a:sym typeface="+mn-ea"/>
              </a:rPr>
              <a:t>没有选修过课程 </a:t>
            </a:r>
            <a:r>
              <a:rPr lang="en-US" altLang="zh-CN" dirty="0">
                <a:solidFill>
                  <a:schemeClr val="accent6"/>
                </a:solidFill>
                <a:latin typeface="Arial" panose="020B0604020202020204" pitchFamily="34" charset="0"/>
                <a:ea typeface="宋体" panose="02010600030101010101" pitchFamily="2" charset="-122"/>
                <a:sym typeface="+mn-ea"/>
              </a:rPr>
              <a:t>x.cno”</a:t>
            </a:r>
            <a:r>
              <a:rPr lang="zh-CN" altLang="en-US" dirty="0">
                <a:solidFill>
                  <a:schemeClr val="accent6"/>
                </a:solidFill>
                <a:latin typeface="Arial" panose="020B0604020202020204" pitchFamily="34" charset="0"/>
                <a:ea typeface="宋体" panose="02010600030101010101" pitchFamily="2" charset="-122"/>
                <a:sym typeface="+mn-ea"/>
              </a:rPr>
              <a:t>可以被表示为：</a:t>
            </a:r>
            <a:endParaRPr lang="zh-CN" altLang="en-US" dirty="0">
              <a:solidFill>
                <a:schemeClr val="accent6"/>
              </a:solidFill>
              <a:latin typeface="Arial" panose="020B0604020202020204" pitchFamily="34" charset="0"/>
              <a:ea typeface="宋体" panose="02010600030101010101" pitchFamily="2" charset="-122"/>
              <a:sym typeface="+mn-ea"/>
            </a:endParaRPr>
          </a:p>
          <a:p>
            <a:pPr marL="914400" lvl="2" indent="0">
              <a:lnSpc>
                <a:spcPct val="120000"/>
              </a:lnSpc>
              <a:buNone/>
            </a:pPr>
            <a:r>
              <a:rPr lang="en-US" dirty="0">
                <a:solidFill>
                  <a:srgbClr val="FF0000"/>
                </a:solidFill>
                <a:latin typeface="Arial" panose="020B0604020202020204" pitchFamily="34" charset="0"/>
                <a:ea typeface="宋体" panose="02010600030101010101" pitchFamily="2" charset="-122"/>
                <a:sym typeface="+mn-ea"/>
              </a:rPr>
              <a:t>NOT EXISTS ( </a:t>
            </a:r>
            <a:r>
              <a:rPr lang="en-US" i="1" dirty="0">
                <a:solidFill>
                  <a:srgbClr val="FF0000"/>
                </a:solidFill>
                <a:latin typeface="Arial" panose="020B0604020202020204" pitchFamily="34" charset="0"/>
                <a:ea typeface="宋体" panose="02010600030101010101" pitchFamily="2" charset="-122"/>
                <a:sym typeface="+mn-ea"/>
              </a:rPr>
              <a:t>q</a:t>
            </a:r>
            <a:r>
              <a:rPr lang="en-US" i="1" baseline="-25000" dirty="0">
                <a:solidFill>
                  <a:srgbClr val="FF0000"/>
                </a:solidFill>
                <a:latin typeface="Arial" panose="020B0604020202020204" pitchFamily="34" charset="0"/>
                <a:ea typeface="宋体" panose="02010600030101010101" pitchFamily="2" charset="-122"/>
                <a:sym typeface="+mn-ea"/>
              </a:rPr>
              <a:t>1</a:t>
            </a:r>
            <a:r>
              <a:rPr lang="en-US" dirty="0">
                <a:solidFill>
                  <a:srgbClr val="FF0000"/>
                </a:solidFill>
                <a:latin typeface="Arial" panose="020B0604020202020204" pitchFamily="34" charset="0"/>
                <a:ea typeface="宋体" panose="02010600030101010101" pitchFamily="2" charset="-122"/>
                <a:sym typeface="+mn-ea"/>
              </a:rPr>
              <a:t> )</a:t>
            </a:r>
            <a:endParaRPr lang="zh-CN" altLang="en-US" u="sng" dirty="0">
              <a:solidFill>
                <a:srgbClr val="FF0000"/>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8194"/>
          <p:cNvSpPr>
            <a:spLocks noGrp="1"/>
          </p:cNvSpPr>
          <p:nvPr>
            <p:ph idx="1"/>
          </p:nvPr>
        </p:nvSpPr>
        <p:spPr>
          <a:xfrm>
            <a:off x="-635" y="990600"/>
            <a:ext cx="9135745" cy="1942465"/>
          </a:xfrm>
        </p:spPr>
        <p:txBody>
          <a:bodyPr anchor="t">
            <a:spAutoFit/>
          </a:bodyPr>
          <a:p>
            <a:pPr>
              <a:lnSpc>
                <a:spcPct val="120000"/>
              </a:lnSpc>
            </a:pPr>
            <a:r>
              <a:rPr lang="zh-CN" altLang="en-US" dirty="0">
                <a:solidFill>
                  <a:schemeClr val="tx2"/>
                </a:solidFill>
              </a:rPr>
              <a:t>其次，利用子查询</a:t>
            </a:r>
            <a:r>
              <a:rPr lang="en-US" altLang="x-none" i="1" dirty="0">
                <a:solidFill>
                  <a:schemeClr val="tx2"/>
                </a:solidFill>
              </a:rPr>
              <a:t>q</a:t>
            </a:r>
            <a:r>
              <a:rPr lang="en-US" altLang="x-none" i="1" baseline="-25000" dirty="0">
                <a:solidFill>
                  <a:schemeClr val="tx2"/>
                </a:solidFill>
              </a:rPr>
              <a:t>1</a:t>
            </a:r>
            <a:r>
              <a:rPr lang="zh-CN" altLang="en-US" dirty="0">
                <a:solidFill>
                  <a:schemeClr val="tx2"/>
                </a:solidFill>
              </a:rPr>
              <a:t>可以构造出第二个子查询：</a:t>
            </a:r>
            <a:endParaRPr lang="zh-CN" altLang="en-US" dirty="0">
              <a:solidFill>
                <a:schemeClr val="tx2"/>
              </a:solidFill>
            </a:endParaRPr>
          </a:p>
          <a:p>
            <a:pPr lvl="1">
              <a:lnSpc>
                <a:spcPct val="120000"/>
              </a:lnSpc>
              <a:buFont typeface="Arial" panose="020B0604020202020204" pitchFamily="34" charset="0"/>
              <a:buChar char="•"/>
            </a:pPr>
            <a:r>
              <a:rPr lang="zh-CN" altLang="zh-CN" dirty="0">
                <a:solidFill>
                  <a:schemeClr val="tx2"/>
                </a:solidFill>
              </a:rPr>
              <a:t>查询满足以下条件的选课元组</a:t>
            </a:r>
            <a:r>
              <a:rPr lang="en-US" altLang="zh-CN" dirty="0">
                <a:solidFill>
                  <a:schemeClr val="tx2"/>
                </a:solidFill>
              </a:rPr>
              <a:t>x</a:t>
            </a:r>
            <a:r>
              <a:rPr lang="zh-CN" altLang="en-US" dirty="0">
                <a:solidFill>
                  <a:schemeClr val="tx2"/>
                </a:solidFill>
              </a:rPr>
              <a:t>：</a:t>
            </a:r>
            <a:endParaRPr lang="zh-CN" altLang="en-US" dirty="0">
              <a:solidFill>
                <a:schemeClr val="tx2"/>
              </a:solidFill>
            </a:endParaRPr>
          </a:p>
          <a:p>
            <a:pPr marL="1489075" lvl="2" indent="-457200" algn="l">
              <a:lnSpc>
                <a:spcPct val="120000"/>
              </a:lnSpc>
              <a:spcBef>
                <a:spcPts val="20"/>
              </a:spcBef>
              <a:spcAft>
                <a:spcPts val="0"/>
              </a:spcAft>
              <a:buClr>
                <a:srgbClr val="000000"/>
              </a:buClr>
              <a:buSzPct val="75000"/>
              <a:buFont typeface="+mj-ea"/>
              <a:buAutoNum type="circleNumDbPlain"/>
            </a:pPr>
            <a:r>
              <a:rPr lang="en-US" altLang="zh-CN" dirty="0">
                <a:solidFill>
                  <a:srgbClr val="FF0000"/>
                </a:solidFill>
                <a:latin typeface="Arial" panose="020B0604020202020204" pitchFamily="34" charset="0"/>
                <a:ea typeface="宋体" panose="02010600030101010101" pitchFamily="2" charset="-122"/>
                <a:sym typeface="+mn-ea"/>
              </a:rPr>
              <a:t>x</a:t>
            </a:r>
            <a:r>
              <a:rPr lang="zh-CN" altLang="en-US" dirty="0">
                <a:solidFill>
                  <a:srgbClr val="FF0000"/>
                </a:solidFill>
                <a:latin typeface="Arial" panose="020B0604020202020204" pitchFamily="34" charset="0"/>
                <a:ea typeface="宋体" panose="02010600030101010101" pitchFamily="2" charset="-122"/>
                <a:sym typeface="+mn-ea"/>
              </a:rPr>
              <a:t>是学生</a:t>
            </a:r>
            <a:r>
              <a:rPr lang="en-US" altLang="zh-CN" dirty="0">
                <a:solidFill>
                  <a:srgbClr val="FF0000"/>
                </a:solidFill>
                <a:latin typeface="Arial" panose="020B0604020202020204" pitchFamily="34" charset="0"/>
                <a:ea typeface="宋体" panose="02010600030101010101" pitchFamily="2" charset="-122"/>
                <a:sym typeface="+mn-ea"/>
              </a:rPr>
              <a:t>S4</a:t>
            </a:r>
            <a:r>
              <a:rPr lang="zh-CN" altLang="en-US" dirty="0">
                <a:solidFill>
                  <a:srgbClr val="FF0000"/>
                </a:solidFill>
                <a:latin typeface="Arial" panose="020B0604020202020204" pitchFamily="34" charset="0"/>
                <a:ea typeface="宋体" panose="02010600030101010101" pitchFamily="2" charset="-122"/>
                <a:sym typeface="+mn-ea"/>
              </a:rPr>
              <a:t>的选课记录</a:t>
            </a:r>
            <a:endParaRPr lang="zh-CN" altLang="zh-CN" dirty="0">
              <a:solidFill>
                <a:schemeClr val="accent2"/>
              </a:solidFill>
              <a:latin typeface="Arial" panose="020B0604020202020204" pitchFamily="34" charset="0"/>
              <a:ea typeface="宋体" panose="02010600030101010101" pitchFamily="2" charset="-122"/>
            </a:endParaRPr>
          </a:p>
          <a:p>
            <a:pPr marL="1489075" lvl="2" indent="-457200" algn="l">
              <a:lnSpc>
                <a:spcPct val="120000"/>
              </a:lnSpc>
              <a:spcBef>
                <a:spcPts val="20"/>
              </a:spcBef>
              <a:spcAft>
                <a:spcPts val="0"/>
              </a:spcAft>
              <a:buClr>
                <a:srgbClr val="000000"/>
              </a:buClr>
              <a:buSzPct val="75000"/>
              <a:buFont typeface="+mj-ea"/>
              <a:buAutoNum type="circleNumDbPlain"/>
            </a:pPr>
            <a:r>
              <a:rPr lang="zh-CN" altLang="en-US" dirty="0">
                <a:solidFill>
                  <a:srgbClr val="FF0000"/>
                </a:solidFill>
                <a:latin typeface="Arial" panose="020B0604020202020204" pitchFamily="34" charset="0"/>
                <a:ea typeface="宋体" panose="02010600030101010101" pitchFamily="2" charset="-122"/>
                <a:sym typeface="+mn-ea"/>
              </a:rPr>
              <a:t>学生</a:t>
            </a:r>
            <a:r>
              <a:rPr lang="en-US" altLang="zh-CN" dirty="0">
                <a:solidFill>
                  <a:srgbClr val="FF0000"/>
                </a:solidFill>
                <a:latin typeface="Arial" panose="020B0604020202020204" pitchFamily="34" charset="0"/>
                <a:ea typeface="宋体" panose="02010600030101010101" pitchFamily="2" charset="-122"/>
                <a:sym typeface="+mn-ea"/>
              </a:rPr>
              <a:t>S</a:t>
            </a:r>
            <a:r>
              <a:rPr lang="zh-CN" altLang="en-US" dirty="0">
                <a:solidFill>
                  <a:srgbClr val="FF0000"/>
                </a:solidFill>
                <a:latin typeface="Arial" panose="020B0604020202020204" pitchFamily="34" charset="0"/>
                <a:ea typeface="宋体" panose="02010600030101010101" pitchFamily="2" charset="-122"/>
                <a:sym typeface="+mn-ea"/>
              </a:rPr>
              <a:t>没有选修过其中的课程 </a:t>
            </a:r>
            <a:r>
              <a:rPr lang="en-US" altLang="zh-CN" dirty="0">
                <a:solidFill>
                  <a:srgbClr val="FF0000"/>
                </a:solidFill>
                <a:latin typeface="Arial" panose="020B0604020202020204" pitchFamily="34" charset="0"/>
                <a:ea typeface="宋体" panose="02010600030101010101" pitchFamily="2" charset="-122"/>
                <a:sym typeface="+mn-ea"/>
              </a:rPr>
              <a:t>x.cno</a:t>
            </a:r>
            <a:endParaRPr lang="en-US" altLang="x-none" dirty="0">
              <a:solidFill>
                <a:schemeClr val="tx1"/>
              </a:solidFill>
            </a:endParaRPr>
          </a:p>
        </p:txBody>
      </p:sp>
      <p:sp>
        <p:nvSpPr>
          <p:cNvPr id="8196" name="矩形 8195"/>
          <p:cNvSpPr/>
          <p:nvPr/>
        </p:nvSpPr>
        <p:spPr>
          <a:xfrm>
            <a:off x="457200" y="3083560"/>
            <a:ext cx="8229600" cy="1600200"/>
          </a:xfrm>
          <a:prstGeom prst="rect">
            <a:avLst/>
          </a:prstGeom>
          <a:noFill/>
          <a:ln w="9525" cap="flat" cmpd="sng">
            <a:solidFill>
              <a:schemeClr val="tx1"/>
            </a:solidFill>
            <a:prstDash val="solid"/>
            <a:miter/>
            <a:headEnd type="none" w="med" len="med"/>
            <a:tailEnd type="none" w="med" len="med"/>
          </a:ln>
        </p:spPr>
        <p:txBody>
          <a:bodyPr anchor="t"/>
          <a:p>
            <a:pPr marL="285750" lvl="0" indent="-285750" algn="l">
              <a:spcBef>
                <a:spcPct val="20000"/>
              </a:spcBef>
              <a:buClr>
                <a:schemeClr val="accent1"/>
              </a:buClr>
              <a:buFont typeface="Arial" panose="020B0604020202020204" pitchFamily="34" charset="0"/>
              <a:buNone/>
            </a:pPr>
            <a:r>
              <a:rPr lang="en-US" altLang="x-none" i="1" dirty="0">
                <a:solidFill>
                  <a:srgbClr val="FF0066"/>
                </a:solidFill>
                <a:latin typeface="Arial" panose="020B0604020202020204" pitchFamily="34" charset="0"/>
                <a:ea typeface="宋体" panose="02010600030101010101" pitchFamily="2" charset="-122"/>
              </a:rPr>
              <a:t>q</a:t>
            </a:r>
            <a:r>
              <a:rPr lang="en-US" altLang="x-none" i="1" baseline="-25000" dirty="0">
                <a:solidFill>
                  <a:srgbClr val="FF0066"/>
                </a:solidFill>
                <a:latin typeface="Arial" panose="020B0604020202020204" pitchFamily="34" charset="0"/>
                <a:ea typeface="宋体" panose="02010600030101010101" pitchFamily="2" charset="-122"/>
              </a:rPr>
              <a:t>2</a:t>
            </a:r>
            <a:r>
              <a:rPr lang="en-US" altLang="x-none" dirty="0">
                <a:solidFill>
                  <a:srgbClr val="FF0066"/>
                </a:solidFill>
                <a:latin typeface="Arial" panose="020B0604020202020204" pitchFamily="34" charset="0"/>
                <a:ea typeface="宋体" panose="02010600030101010101" pitchFamily="2" charset="-122"/>
              </a:rPr>
              <a:t>: 	</a:t>
            </a:r>
            <a:r>
              <a:rPr lang="en-US" altLang="x-none" dirty="0">
                <a:solidFill>
                  <a:schemeClr val="accent2"/>
                </a:solidFill>
                <a:latin typeface="Arial" panose="020B0604020202020204" pitchFamily="34" charset="0"/>
                <a:ea typeface="宋体" panose="02010600030101010101" pitchFamily="2" charset="-122"/>
              </a:rPr>
              <a:t>select  *</a:t>
            </a:r>
            <a:endParaRPr lang="en-US" altLang="x-none" dirty="0">
              <a:solidFill>
                <a:schemeClr val="accent2"/>
              </a:solidFill>
              <a:latin typeface="Arial" panose="020B0604020202020204" pitchFamily="34" charset="0"/>
              <a:ea typeface="宋体" panose="02010600030101010101" pitchFamily="2" charset="-122"/>
            </a:endParaRPr>
          </a:p>
          <a:p>
            <a:pPr marL="285750" lvl="0" indent="-285750" algn="l">
              <a:spcBef>
                <a:spcPct val="20000"/>
              </a:spcBef>
              <a:buClr>
                <a:schemeClr val="accent1"/>
              </a:buClr>
              <a:buFont typeface="Arial" panose="020B0604020202020204" pitchFamily="34" charset="0"/>
              <a:buNone/>
            </a:pPr>
            <a:r>
              <a:rPr lang="en-US" altLang="x-none" dirty="0">
                <a:solidFill>
                  <a:schemeClr val="accent2"/>
                </a:solidFill>
                <a:latin typeface="Arial" panose="020B0604020202020204" pitchFamily="34" charset="0"/>
                <a:ea typeface="宋体" panose="02010600030101010101" pitchFamily="2" charset="-122"/>
              </a:rPr>
              <a:t>		from  SC  x</a:t>
            </a:r>
            <a:endParaRPr lang="en-US" altLang="x-none" dirty="0">
              <a:solidFill>
                <a:schemeClr val="accent2"/>
              </a:solidFill>
              <a:latin typeface="Arial" panose="020B0604020202020204" pitchFamily="34" charset="0"/>
              <a:ea typeface="宋体" panose="02010600030101010101" pitchFamily="2" charset="-122"/>
            </a:endParaRPr>
          </a:p>
          <a:p>
            <a:pPr marL="285750" lvl="0" indent="-285750" algn="l">
              <a:lnSpc>
                <a:spcPct val="90000"/>
              </a:lnSpc>
              <a:spcBef>
                <a:spcPct val="20000"/>
              </a:spcBef>
              <a:buClr>
                <a:schemeClr val="accent1"/>
              </a:buClr>
              <a:buFont typeface="Arial" panose="020B0604020202020204" pitchFamily="34" charset="0"/>
              <a:buNone/>
            </a:pPr>
            <a:r>
              <a:rPr lang="en-US" altLang="x-none" dirty="0">
                <a:solidFill>
                  <a:schemeClr val="accent2"/>
                </a:solidFill>
                <a:latin typeface="Arial" panose="020B0604020202020204" pitchFamily="34" charset="0"/>
                <a:ea typeface="宋体" panose="02010600030101010101" pitchFamily="2" charset="-122"/>
              </a:rPr>
              <a:t>		where  </a:t>
            </a:r>
            <a:r>
              <a:rPr lang="en-US" altLang="zh-CN" dirty="0">
                <a:solidFill>
                  <a:srgbClr val="FF0000"/>
                </a:solidFill>
                <a:latin typeface="Arial" panose="020B0604020202020204" pitchFamily="34" charset="0"/>
                <a:ea typeface="宋体" panose="02010600030101010101" pitchFamily="2" charset="-122"/>
              </a:rPr>
              <a:t>x.sno='S4' </a:t>
            </a:r>
            <a:r>
              <a:rPr lang="en-US" altLang="zh-CN" dirty="0">
                <a:solidFill>
                  <a:schemeClr val="accent2"/>
                </a:solidFill>
                <a:latin typeface="Arial" panose="020B0604020202020204" pitchFamily="34" charset="0"/>
                <a:ea typeface="宋体" panose="02010600030101010101" pitchFamily="2" charset="-122"/>
              </a:rPr>
              <a:t> and  </a:t>
            </a:r>
            <a:r>
              <a:rPr lang="en-US" altLang="x-none" dirty="0">
                <a:solidFill>
                  <a:srgbClr val="FF0066"/>
                </a:solidFill>
                <a:latin typeface="Arial" panose="020B0604020202020204" pitchFamily="34" charset="0"/>
                <a:ea typeface="宋体" panose="02010600030101010101" pitchFamily="2" charset="-122"/>
              </a:rPr>
              <a:t>NOT EXISTS ( </a:t>
            </a:r>
            <a:r>
              <a:rPr lang="en-US" altLang="x-none" i="1" dirty="0">
                <a:solidFill>
                  <a:srgbClr val="FF0066"/>
                </a:solidFill>
                <a:latin typeface="Arial" panose="020B0604020202020204" pitchFamily="34" charset="0"/>
                <a:ea typeface="宋体" panose="02010600030101010101" pitchFamily="2" charset="-122"/>
              </a:rPr>
              <a:t>q</a:t>
            </a:r>
            <a:r>
              <a:rPr lang="en-US" altLang="x-none" i="1" baseline="-25000" dirty="0">
                <a:solidFill>
                  <a:srgbClr val="FF0066"/>
                </a:solidFill>
                <a:latin typeface="Arial" panose="020B0604020202020204" pitchFamily="34" charset="0"/>
                <a:ea typeface="宋体" panose="02010600030101010101" pitchFamily="2" charset="-122"/>
              </a:rPr>
              <a:t>1</a:t>
            </a:r>
            <a:r>
              <a:rPr lang="en-US" altLang="x-none" dirty="0">
                <a:solidFill>
                  <a:srgbClr val="FF0066"/>
                </a:solidFill>
                <a:latin typeface="Arial" panose="020B0604020202020204" pitchFamily="34" charset="0"/>
                <a:ea typeface="宋体" panose="02010600030101010101" pitchFamily="2" charset="-122"/>
              </a:rPr>
              <a:t> )</a:t>
            </a:r>
            <a:endParaRPr lang="en-US" altLang="x-none" dirty="0">
              <a:solidFill>
                <a:srgbClr val="FF0066"/>
              </a:solidFill>
              <a:latin typeface="Arial" panose="020B0604020202020204" pitchFamily="34" charset="0"/>
              <a:ea typeface="宋体" panose="02010600030101010101" pitchFamily="2" charset="-122"/>
            </a:endParaRPr>
          </a:p>
        </p:txBody>
      </p:sp>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3" name="文本占位符 7170"/>
          <p:cNvSpPr>
            <a:spLocks noGrp="1"/>
          </p:cNvSpPr>
          <p:nvPr/>
        </p:nvSpPr>
        <p:spPr>
          <a:xfrm>
            <a:off x="5080" y="4826000"/>
            <a:ext cx="9134475" cy="1050925"/>
          </a:xfrm>
          <a:prstGeom prst="rect">
            <a:avLst/>
          </a:prstGeom>
          <a:noFill/>
          <a:ln w="9525">
            <a:noFill/>
          </a:ln>
        </p:spPr>
        <p:txBody>
          <a:bodyPr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a:lnSpc>
                <a:spcPct val="120000"/>
              </a:lnSpc>
            </a:pPr>
            <a:r>
              <a:rPr lang="en-US" altLang="zh-CN" dirty="0">
                <a:solidFill>
                  <a:schemeClr val="accent6"/>
                </a:solidFill>
                <a:latin typeface="Arial" panose="020B0604020202020204" pitchFamily="34" charset="0"/>
                <a:ea typeface="宋体" panose="02010600030101010101" pitchFamily="2" charset="-122"/>
                <a:sym typeface="+mn-ea"/>
              </a:rPr>
              <a:t>“</a:t>
            </a:r>
            <a:r>
              <a:rPr lang="zh-CN" altLang="zh-CN" dirty="0">
                <a:solidFill>
                  <a:schemeClr val="accent6"/>
                </a:solidFill>
                <a:latin typeface="Arial" panose="020B0604020202020204" pitchFamily="34" charset="0"/>
                <a:ea typeface="宋体" panose="02010600030101010101" pitchFamily="2" charset="-122"/>
                <a:sym typeface="+mn-ea"/>
              </a:rPr>
              <a:t>不存在这样的选课元组</a:t>
            </a:r>
            <a:r>
              <a:rPr lang="en-US" altLang="zh-CN" dirty="0">
                <a:solidFill>
                  <a:schemeClr val="accent6"/>
                </a:solidFill>
                <a:latin typeface="Arial" panose="020B0604020202020204" pitchFamily="34" charset="0"/>
                <a:ea typeface="宋体" panose="02010600030101010101" pitchFamily="2" charset="-122"/>
                <a:sym typeface="+mn-ea"/>
              </a:rPr>
              <a:t>x” </a:t>
            </a:r>
            <a:r>
              <a:rPr lang="zh-CN" altLang="en-US" dirty="0">
                <a:solidFill>
                  <a:schemeClr val="accent6"/>
                </a:solidFill>
                <a:latin typeface="Arial" panose="020B0604020202020204" pitchFamily="34" charset="0"/>
                <a:ea typeface="宋体" panose="02010600030101010101" pitchFamily="2" charset="-122"/>
                <a:sym typeface="+mn-ea"/>
              </a:rPr>
              <a:t>可以被表示为：</a:t>
            </a:r>
            <a:endParaRPr lang="zh-CN" altLang="en-US" dirty="0">
              <a:solidFill>
                <a:schemeClr val="accent6"/>
              </a:solidFill>
              <a:latin typeface="Arial" panose="020B0604020202020204" pitchFamily="34" charset="0"/>
              <a:ea typeface="宋体" panose="02010600030101010101" pitchFamily="2" charset="-122"/>
              <a:sym typeface="+mn-ea"/>
            </a:endParaRPr>
          </a:p>
          <a:p>
            <a:pPr marL="914400" lvl="2" indent="0">
              <a:lnSpc>
                <a:spcPct val="120000"/>
              </a:lnSpc>
              <a:buNone/>
            </a:pPr>
            <a:r>
              <a:rPr lang="en-US" dirty="0">
                <a:solidFill>
                  <a:srgbClr val="FF0000"/>
                </a:solidFill>
                <a:latin typeface="Arial" panose="020B0604020202020204" pitchFamily="34" charset="0"/>
                <a:ea typeface="宋体" panose="02010600030101010101" pitchFamily="2" charset="-122"/>
                <a:sym typeface="+mn-ea"/>
              </a:rPr>
              <a:t>NOT EXISTS ( </a:t>
            </a:r>
            <a:r>
              <a:rPr lang="en-US" i="1" dirty="0">
                <a:solidFill>
                  <a:srgbClr val="FF0000"/>
                </a:solidFill>
                <a:latin typeface="Arial" panose="020B0604020202020204" pitchFamily="34" charset="0"/>
                <a:ea typeface="宋体" panose="02010600030101010101" pitchFamily="2" charset="-122"/>
                <a:sym typeface="+mn-ea"/>
              </a:rPr>
              <a:t>q</a:t>
            </a:r>
            <a:r>
              <a:rPr lang="en-US" i="1" baseline="-25000" dirty="0">
                <a:solidFill>
                  <a:srgbClr val="FF0000"/>
                </a:solidFill>
                <a:latin typeface="Arial" panose="020B0604020202020204" pitchFamily="34" charset="0"/>
                <a:ea typeface="宋体" panose="02010600030101010101" pitchFamily="2" charset="-122"/>
                <a:sym typeface="+mn-ea"/>
              </a:rPr>
              <a:t>2</a:t>
            </a:r>
            <a:r>
              <a:rPr lang="en-US" dirty="0">
                <a:solidFill>
                  <a:srgbClr val="FF0000"/>
                </a:solidFill>
                <a:latin typeface="Arial" panose="020B0604020202020204" pitchFamily="34" charset="0"/>
                <a:ea typeface="宋体" panose="02010600030101010101" pitchFamily="2" charset="-122"/>
                <a:sym typeface="+mn-ea"/>
              </a:rPr>
              <a:t> )</a:t>
            </a:r>
            <a:endParaRPr lang="zh-CN" altLang="en-US" u="sng" dirty="0">
              <a:solidFill>
                <a:srgbClr val="FF0000"/>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nimBg="1"/>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占位符 9218"/>
          <p:cNvSpPr>
            <a:spLocks noGrp="1"/>
          </p:cNvSpPr>
          <p:nvPr>
            <p:ph idx="1"/>
          </p:nvPr>
        </p:nvSpPr>
        <p:spPr>
          <a:xfrm>
            <a:off x="-635" y="990600"/>
            <a:ext cx="9135745" cy="534035"/>
          </a:xfrm>
        </p:spPr>
        <p:txBody>
          <a:bodyPr anchor="t">
            <a:spAutoFit/>
          </a:bodyPr>
          <a:p>
            <a:pPr>
              <a:lnSpc>
                <a:spcPct val="120000"/>
              </a:lnSpc>
            </a:pPr>
            <a:r>
              <a:rPr lang="zh-CN" altLang="en-US" dirty="0">
                <a:solidFill>
                  <a:schemeClr val="tx2"/>
                </a:solidFill>
              </a:rPr>
              <a:t>最后，利用子查询 </a:t>
            </a:r>
            <a:r>
              <a:rPr lang="en-US" altLang="x-none" dirty="0">
                <a:solidFill>
                  <a:schemeClr val="tx2"/>
                </a:solidFill>
              </a:rPr>
              <a:t>q</a:t>
            </a:r>
            <a:r>
              <a:rPr lang="en-US" altLang="x-none" baseline="-25000" dirty="0">
                <a:solidFill>
                  <a:schemeClr val="tx2"/>
                </a:solidFill>
              </a:rPr>
              <a:t>2</a:t>
            </a:r>
            <a:r>
              <a:rPr lang="en-US" altLang="x-none" dirty="0">
                <a:solidFill>
                  <a:schemeClr val="tx2"/>
                </a:solidFill>
              </a:rPr>
              <a:t> </a:t>
            </a:r>
            <a:r>
              <a:rPr lang="zh-CN" altLang="en-US" dirty="0">
                <a:solidFill>
                  <a:schemeClr val="tx2"/>
                </a:solidFill>
              </a:rPr>
              <a:t>作为条件来构造最终的查询命令：</a:t>
            </a:r>
            <a:endParaRPr lang="zh-CN" altLang="en-US" dirty="0">
              <a:solidFill>
                <a:schemeClr val="tx1"/>
              </a:solidFill>
            </a:endParaRPr>
          </a:p>
        </p:txBody>
      </p:sp>
      <p:sp>
        <p:nvSpPr>
          <p:cNvPr id="9220" name="矩形 9219"/>
          <p:cNvSpPr/>
          <p:nvPr/>
        </p:nvSpPr>
        <p:spPr>
          <a:xfrm>
            <a:off x="457200" y="1881505"/>
            <a:ext cx="8229600" cy="1600200"/>
          </a:xfrm>
          <a:prstGeom prst="rect">
            <a:avLst/>
          </a:prstGeom>
          <a:noFill/>
          <a:ln w="9525" cap="flat" cmpd="sng">
            <a:solidFill>
              <a:schemeClr val="tx1"/>
            </a:solidFill>
            <a:prstDash val="solid"/>
            <a:miter/>
            <a:headEnd type="none" w="med" len="med"/>
            <a:tailEnd type="none" w="med" len="med"/>
          </a:ln>
        </p:spPr>
        <p:txBody>
          <a:bodyPr anchor="t"/>
          <a:p>
            <a:pPr marL="742950" lvl="1" indent="-285750" algn="l">
              <a:spcBef>
                <a:spcPct val="20000"/>
              </a:spcBef>
              <a:buClr>
                <a:schemeClr val="accent1"/>
              </a:buClr>
              <a:buFont typeface="Arial" panose="020B0604020202020204" pitchFamily="34" charset="0"/>
              <a:buNone/>
            </a:pPr>
            <a:r>
              <a:rPr lang="en-US" altLang="x-none" sz="2800" dirty="0">
                <a:solidFill>
                  <a:srgbClr val="FF0066"/>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select  S.sno</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a:spcBef>
                <a:spcPct val="20000"/>
              </a:spcBef>
              <a:buClr>
                <a:schemeClr val="accent1"/>
              </a:buClr>
              <a:buFont typeface="Arial" panose="020B0604020202020204" pitchFamily="34" charset="0"/>
              <a:buNone/>
            </a:pPr>
            <a:r>
              <a:rPr lang="en-US" altLang="x-none" sz="2800" dirty="0">
                <a:solidFill>
                  <a:schemeClr val="accent2"/>
                </a:solidFill>
                <a:latin typeface="Arial" panose="020B0604020202020204" pitchFamily="34" charset="0"/>
                <a:ea typeface="宋体" panose="02010600030101010101" pitchFamily="2" charset="-122"/>
              </a:rPr>
              <a:t>			from  S</a:t>
            </a:r>
            <a:endParaRPr lang="en-US" altLang="x-none" sz="2800" dirty="0">
              <a:solidFill>
                <a:schemeClr val="accent2"/>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accent1"/>
              </a:buClr>
              <a:buFont typeface="Arial" panose="020B0604020202020204" pitchFamily="34" charset="0"/>
              <a:buNone/>
            </a:pPr>
            <a:r>
              <a:rPr lang="en-US" altLang="x-none" sz="2800" dirty="0">
                <a:solidFill>
                  <a:schemeClr val="accent2"/>
                </a:solidFill>
                <a:latin typeface="Arial" panose="020B0604020202020204" pitchFamily="34" charset="0"/>
                <a:ea typeface="宋体" panose="02010600030101010101" pitchFamily="2" charset="-122"/>
              </a:rPr>
              <a:t>			where  </a:t>
            </a:r>
            <a:r>
              <a:rPr lang="en-US" altLang="x-none" sz="2800" dirty="0">
                <a:solidFill>
                  <a:srgbClr val="FF0066"/>
                </a:solidFill>
                <a:latin typeface="Arial" panose="020B0604020202020204" pitchFamily="34" charset="0"/>
                <a:ea typeface="宋体" panose="02010600030101010101" pitchFamily="2" charset="-122"/>
              </a:rPr>
              <a:t>NOT EXISTS (  </a:t>
            </a:r>
            <a:r>
              <a:rPr lang="en-US" altLang="x-none" sz="2800" i="1" dirty="0">
                <a:solidFill>
                  <a:srgbClr val="FF0066"/>
                </a:solidFill>
                <a:latin typeface="Arial" panose="020B0604020202020204" pitchFamily="34" charset="0"/>
                <a:ea typeface="宋体" panose="02010600030101010101" pitchFamily="2" charset="-122"/>
              </a:rPr>
              <a:t>q</a:t>
            </a:r>
            <a:r>
              <a:rPr lang="en-US" altLang="x-none" sz="2800" i="1" baseline="-25000" dirty="0">
                <a:solidFill>
                  <a:srgbClr val="FF0066"/>
                </a:solidFill>
                <a:latin typeface="Arial" panose="020B0604020202020204" pitchFamily="34" charset="0"/>
                <a:ea typeface="宋体" panose="02010600030101010101" pitchFamily="2" charset="-122"/>
              </a:rPr>
              <a:t>2</a:t>
            </a:r>
            <a:r>
              <a:rPr lang="en-US" altLang="x-none" sz="2800" dirty="0">
                <a:solidFill>
                  <a:srgbClr val="FF0066"/>
                </a:solidFill>
                <a:latin typeface="Arial" panose="020B0604020202020204" pitchFamily="34" charset="0"/>
                <a:ea typeface="宋体" panose="02010600030101010101" pitchFamily="2" charset="-122"/>
              </a:rPr>
              <a:t>  )</a:t>
            </a:r>
            <a:endParaRPr lang="en-US" altLang="x-none" sz="2800" dirty="0">
              <a:solidFill>
                <a:srgbClr val="FF0066"/>
              </a:solidFill>
              <a:latin typeface="Arial" panose="020B0604020202020204" pitchFamily="34" charset="0"/>
              <a:ea typeface="宋体" panose="02010600030101010101" pitchFamily="2" charset="-122"/>
            </a:endParaRPr>
          </a:p>
        </p:txBody>
      </p:sp>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10241" name="矩形 10241"/>
          <p:cNvSpPr/>
          <p:nvPr/>
        </p:nvSpPr>
        <p:spPr>
          <a:xfrm>
            <a:off x="0" y="4076065"/>
            <a:ext cx="9134475" cy="762000"/>
          </a:xfrm>
          <a:prstGeom prst="rect">
            <a:avLst/>
          </a:prstGeom>
          <a:noFill/>
          <a:ln w="9525">
            <a:noFill/>
          </a:ln>
        </p:spPr>
        <p:txBody>
          <a:bodyPr anchor="t"/>
          <a:p>
            <a:pPr marL="342900" indent="-342900">
              <a:lnSpc>
                <a:spcPct val="120000"/>
              </a:lnSpc>
              <a:spcBef>
                <a:spcPct val="20000"/>
              </a:spcBef>
              <a:buClr>
                <a:schemeClr val="tx1"/>
              </a:buClr>
              <a:buFont typeface="Wingdings" panose="05000000000000000000" pitchFamily="2" charset="2"/>
              <a:buChar char="q"/>
            </a:pPr>
            <a:r>
              <a:rPr lang="zh-CN" altLang="en-US" dirty="0">
                <a:solidFill>
                  <a:schemeClr val="tx2"/>
                </a:solidFill>
                <a:latin typeface="Arial" panose="020B0604020202020204" pitchFamily="34" charset="0"/>
                <a:ea typeface="宋体" panose="02010600030101010101" pitchFamily="2" charset="-122"/>
              </a:rPr>
              <a:t>将子查询</a:t>
            </a:r>
            <a:r>
              <a:rPr lang="en-US" altLang="x-none" dirty="0">
                <a:solidFill>
                  <a:schemeClr val="tx2"/>
                </a:solidFill>
                <a:latin typeface="Arial" panose="020B0604020202020204" pitchFamily="34" charset="0"/>
                <a:ea typeface="宋体" panose="02010600030101010101" pitchFamily="2" charset="-122"/>
              </a:rPr>
              <a:t>q1</a:t>
            </a:r>
            <a:r>
              <a:rPr lang="zh-CN" altLang="en-US" dirty="0">
                <a:solidFill>
                  <a:schemeClr val="tx2"/>
                </a:solidFill>
                <a:latin typeface="Arial" panose="020B0604020202020204" pitchFamily="34" charset="0"/>
                <a:ea typeface="宋体" panose="02010600030101010101" pitchFamily="2" charset="-122"/>
              </a:rPr>
              <a:t>和</a:t>
            </a:r>
            <a:r>
              <a:rPr lang="en-US" altLang="x-none" dirty="0">
                <a:solidFill>
                  <a:schemeClr val="tx2"/>
                </a:solidFill>
                <a:latin typeface="Arial" panose="020B0604020202020204" pitchFamily="34" charset="0"/>
                <a:ea typeface="宋体" panose="02010600030101010101" pitchFamily="2" charset="-122"/>
              </a:rPr>
              <a:t>q2</a:t>
            </a:r>
            <a:r>
              <a:rPr lang="zh-CN" altLang="en-US" dirty="0">
                <a:solidFill>
                  <a:schemeClr val="tx2"/>
                </a:solidFill>
                <a:latin typeface="Arial" panose="020B0604020202020204" pitchFamily="34" charset="0"/>
                <a:ea typeface="宋体" panose="02010600030101010101" pitchFamily="2" charset="-122"/>
              </a:rPr>
              <a:t>代入后得到如下的查询命令</a:t>
            </a:r>
            <a:r>
              <a:rPr lang="en-US" altLang="zh-CN" dirty="0">
                <a:solidFill>
                  <a:schemeClr val="tx2"/>
                </a:solidFill>
                <a:latin typeface="Arial" panose="020B0604020202020204" pitchFamily="34" charset="0"/>
                <a:ea typeface="宋体" panose="02010600030101010101" pitchFamily="2" charset="-122"/>
              </a:rPr>
              <a:t>(next slide)</a:t>
            </a:r>
            <a:endParaRPr lang="en-US" altLang="zh-CN"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1"/>
                                        </p:tgtEl>
                                        <p:attrNameLst>
                                          <p:attrName>style.visibility</p:attrName>
                                        </p:attrNameLst>
                                      </p:cBhvr>
                                      <p:to>
                                        <p:strVal val="visible"/>
                                      </p:to>
                                    </p:set>
                                    <p:animEffect transition="in" filter="blinds(horizontal)">
                                      <p:cBhvr>
                                        <p:cTn id="12" dur="5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p:bldP spid="1024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3"/>
          <p:cNvSpPr/>
          <p:nvPr/>
        </p:nvSpPr>
        <p:spPr>
          <a:xfrm>
            <a:off x="304800" y="1685290"/>
            <a:ext cx="8803005" cy="4648200"/>
          </a:xfrm>
          <a:prstGeom prst="rect">
            <a:avLst/>
          </a:prstGeom>
          <a:noFill/>
          <a:ln w="19050" cap="flat" cmpd="sng">
            <a:solidFill>
              <a:schemeClr val="tx1"/>
            </a:solidFill>
            <a:prstDash val="solid"/>
            <a:miter/>
            <a:headEnd type="none" w="med" len="med"/>
            <a:tailEnd type="none" w="med" len="med"/>
          </a:ln>
        </p:spPr>
        <p:txBody>
          <a:bodyPr anchor="t"/>
          <a:p>
            <a:pPr marL="914400" lvl="1"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SELECT  S.sno</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FROM    S</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FROM  SC  x</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WHERE  x.sno='S4'  and  NOT EXISTS (</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FROM  SC  y</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spcBef>
                <a:spcPct val="20000"/>
              </a:spcBef>
              <a:buClr>
                <a:schemeClr val="accent2"/>
              </a:buClr>
              <a:buFont typeface="Wingdings" panose="05000000000000000000" pitchFamily="2" charset="2"/>
              <a:buNone/>
            </a:pPr>
            <a:r>
              <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rPr>
              <a:t>WHERE  y.sno=S.sno  and  y.cno=x.cno ) )</a:t>
            </a:r>
            <a:endParaRPr lang="en-US" altLang="x-none" sz="2800" dirty="0">
              <a:solidFill>
                <a:schemeClr val="tx1"/>
              </a:solidFill>
              <a:latin typeface="Arial" panose="020B0604020202020204" pitchFamily="34" charset="0"/>
              <a:ea typeface="宋体" panose="02010600030101010101" pitchFamily="2" charset="-122"/>
              <a:sym typeface="Symbol" panose="05050102010706020507" pitchFamily="2" charset="2"/>
            </a:endParaRPr>
          </a:p>
        </p:txBody>
      </p:sp>
      <p:sp>
        <p:nvSpPr>
          <p:cNvPr id="10246" name="未知"/>
          <p:cNvSpPr/>
          <p:nvPr/>
        </p:nvSpPr>
        <p:spPr>
          <a:xfrm>
            <a:off x="3998595" y="1485265"/>
            <a:ext cx="2184400" cy="3960813"/>
          </a:xfrm>
          <a:custGeom>
            <a:avLst/>
            <a:gdLst/>
            <a:ahLst/>
            <a:cxnLst/>
            <a:pathLst>
              <a:path w="1376" h="2495">
                <a:moveTo>
                  <a:pt x="635" y="0"/>
                </a:moveTo>
                <a:cubicBezTo>
                  <a:pt x="1005" y="336"/>
                  <a:pt x="1376" y="673"/>
                  <a:pt x="1270" y="1089"/>
                </a:cubicBezTo>
                <a:cubicBezTo>
                  <a:pt x="1164" y="1505"/>
                  <a:pt x="144" y="2261"/>
                  <a:pt x="0" y="2495"/>
                </a:cubicBezTo>
              </a:path>
            </a:pathLst>
          </a:custGeom>
          <a:noFill/>
          <a:ln w="25400" cap="flat" cmpd="sng">
            <a:solidFill>
              <a:srgbClr val="FF0066"/>
            </a:solidFill>
            <a:prstDash val="solid"/>
            <a:round/>
            <a:headEnd type="none" w="med" len="med"/>
            <a:tailEnd type="arrow" w="lg" len="lg"/>
          </a:ln>
        </p:spPr>
        <p:txBody>
          <a:bodyPr/>
          <a:p>
            <a:endParaRPr lang="zh-CN" altLang="en-US"/>
          </a:p>
        </p:txBody>
      </p:sp>
      <p:sp>
        <p:nvSpPr>
          <p:cNvPr id="10247" name="未知"/>
          <p:cNvSpPr/>
          <p:nvPr/>
        </p:nvSpPr>
        <p:spPr>
          <a:xfrm>
            <a:off x="3924618" y="1485265"/>
            <a:ext cx="3913187" cy="2520950"/>
          </a:xfrm>
          <a:custGeom>
            <a:avLst/>
            <a:gdLst/>
            <a:ahLst/>
            <a:cxnLst/>
            <a:pathLst>
              <a:path w="2465" h="1588">
                <a:moveTo>
                  <a:pt x="2268" y="0"/>
                </a:moveTo>
                <a:cubicBezTo>
                  <a:pt x="2366" y="412"/>
                  <a:pt x="2465" y="824"/>
                  <a:pt x="2087" y="1089"/>
                </a:cubicBezTo>
                <a:cubicBezTo>
                  <a:pt x="1709" y="1354"/>
                  <a:pt x="469" y="1505"/>
                  <a:pt x="0" y="1588"/>
                </a:cubicBezTo>
              </a:path>
            </a:pathLst>
          </a:custGeom>
          <a:noFill/>
          <a:ln w="19050" cap="flat" cmpd="sng">
            <a:solidFill>
              <a:srgbClr val="0000FF"/>
            </a:solidFill>
            <a:prstDash val="dash"/>
            <a:round/>
            <a:headEnd type="none" w="med" len="med"/>
            <a:tailEnd type="arrow" w="lg" len="lg"/>
          </a:ln>
        </p:spPr>
        <p:txBody>
          <a:bodyPr/>
          <a:p>
            <a:endParaRPr lang="zh-CN" altLang="en-US"/>
          </a:p>
        </p:txBody>
      </p:sp>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graphicFrame>
        <p:nvGraphicFramePr>
          <p:cNvPr id="3" name="对象 2">
            <a:hlinkClick r:id="" action="ppaction://ole?verb="/>
          </p:cNvPr>
          <p:cNvGraphicFramePr>
            <a:graphicFrameLocks noChangeAspect="1"/>
          </p:cNvGraphicFramePr>
          <p:nvPr/>
        </p:nvGraphicFramePr>
        <p:xfrm>
          <a:off x="3788410" y="944880"/>
          <a:ext cx="5319207" cy="612005"/>
        </p:xfrm>
        <a:graphic>
          <a:graphicData uri="http://schemas.openxmlformats.org/presentationml/2006/ole">
            <mc:AlternateContent xmlns:mc="http://schemas.openxmlformats.org/markup-compatibility/2006">
              <mc:Choice xmlns:v="urn:schemas-microsoft-com:vml" Requires="v">
                <p:oleObj spid="_x0000_s1025" name="" r:id="rId1" imgW="1765300" imgH="203200" progId="Equation.KSEE3">
                  <p:embed/>
                </p:oleObj>
              </mc:Choice>
              <mc:Fallback>
                <p:oleObj name="" r:id="rId1" imgW="1765300" imgH="203200" progId="Equation.KSEE3">
                  <p:embed/>
                  <p:pic>
                    <p:nvPicPr>
                      <p:cNvPr id="0" name="图片 1024"/>
                      <p:cNvPicPr/>
                      <p:nvPr/>
                    </p:nvPicPr>
                    <p:blipFill>
                      <a:blip r:embed="rId2"/>
                      <a:stretch>
                        <a:fillRect/>
                      </a:stretch>
                    </p:blipFill>
                    <p:spPr>
                      <a:xfrm>
                        <a:off x="3788410" y="944880"/>
                        <a:ext cx="5319207" cy="6120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6148" name="矩形 6147"/>
          <p:cNvSpPr/>
          <p:nvPr/>
        </p:nvSpPr>
        <p:spPr>
          <a:xfrm>
            <a:off x="558165" y="812165"/>
            <a:ext cx="8133080" cy="110426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342900" indent="-342900">
              <a:lnSpc>
                <a:spcPct val="120000"/>
              </a:lnSpc>
              <a:spcBef>
                <a:spcPts val="20"/>
              </a:spcBef>
              <a:spcAft>
                <a:spcPts val="0"/>
              </a:spcAft>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如果学生</a:t>
            </a:r>
            <a:r>
              <a:rPr lang="en-US" altLang="zh-CN" dirty="0">
                <a:solidFill>
                  <a:schemeClr val="accent2"/>
                </a:solidFill>
                <a:latin typeface="Arial" panose="020B0604020202020204" pitchFamily="34" charset="0"/>
                <a:ea typeface="宋体" panose="02010600030101010101" pitchFamily="2" charset="-122"/>
              </a:rPr>
              <a:t>S</a:t>
            </a:r>
            <a:r>
              <a:rPr lang="zh-CN" altLang="en-US" dirty="0">
                <a:solidFill>
                  <a:schemeClr val="accent2"/>
                </a:solidFill>
                <a:latin typeface="Arial" panose="020B0604020202020204" pitchFamily="34" charset="0"/>
                <a:ea typeface="宋体" panose="02010600030101010101" pitchFamily="2" charset="-122"/>
              </a:rPr>
              <a:t>是符合查询要求的，则：</a:t>
            </a:r>
            <a:endParaRPr lang="zh-CN" altLang="en-US" dirty="0">
              <a:solidFill>
                <a:schemeClr val="accent2"/>
              </a:solidFill>
              <a:latin typeface="Arial" panose="020B0604020202020204" pitchFamily="34" charset="0"/>
              <a:ea typeface="宋体" panose="02010600030101010101" pitchFamily="2" charset="-122"/>
            </a:endParaRPr>
          </a:p>
          <a:p>
            <a:pPr marL="751205" lvl="1" indent="-294005">
              <a:lnSpc>
                <a:spcPct val="120000"/>
              </a:lnSpc>
              <a:spcBef>
                <a:spcPts val="20"/>
              </a:spcBef>
              <a:spcAft>
                <a:spcPts val="0"/>
              </a:spcAft>
              <a:buClr>
                <a:srgbClr val="FF9900"/>
              </a:buClr>
              <a:buFont typeface="Wingdings" panose="05000000000000000000" pitchFamily="2" charset="2"/>
              <a:buChar char="§"/>
            </a:pPr>
            <a:r>
              <a:rPr lang="zh-CN" altLang="en-US" u="sng" dirty="0">
                <a:solidFill>
                  <a:srgbClr val="FF0066"/>
                </a:solidFill>
                <a:latin typeface="Arial" panose="020B0604020202020204" pitchFamily="34" charset="0"/>
                <a:ea typeface="宋体" panose="02010600030101010101" pitchFamily="2" charset="-122"/>
              </a:rPr>
              <a:t>不存在 </a:t>
            </a:r>
            <a:r>
              <a:rPr lang="en-US" altLang="zh-CN" u="sng" dirty="0">
                <a:solidFill>
                  <a:schemeClr val="accent2"/>
                </a:solidFill>
                <a:latin typeface="Arial" panose="020B0604020202020204" pitchFamily="34" charset="0"/>
                <a:ea typeface="宋体" panose="02010600030101010101" pitchFamily="2" charset="-122"/>
              </a:rPr>
              <a:t>“S4</a:t>
            </a:r>
            <a:r>
              <a:rPr lang="zh-CN" altLang="en-US" u="sng" dirty="0">
                <a:solidFill>
                  <a:schemeClr val="accent2"/>
                </a:solidFill>
                <a:latin typeface="Arial" panose="020B0604020202020204" pitchFamily="34" charset="0"/>
                <a:ea typeface="宋体" panose="02010600030101010101" pitchFamily="2" charset="-122"/>
              </a:rPr>
              <a:t>选修过但学生</a:t>
            </a:r>
            <a:r>
              <a:rPr lang="en-US" altLang="zh-CN" u="sng" dirty="0">
                <a:solidFill>
                  <a:schemeClr val="accent2"/>
                </a:solidFill>
                <a:latin typeface="Arial" panose="020B0604020202020204" pitchFamily="34" charset="0"/>
                <a:ea typeface="宋体" panose="02010600030101010101" pitchFamily="2" charset="-122"/>
              </a:rPr>
              <a:t>S</a:t>
            </a:r>
            <a:r>
              <a:rPr lang="zh-CN" altLang="en-US" u="sng" dirty="0">
                <a:solidFill>
                  <a:schemeClr val="accent2"/>
                </a:solidFill>
                <a:latin typeface="Arial" panose="020B0604020202020204" pitchFamily="34" charset="0"/>
                <a:ea typeface="宋体" panose="02010600030101010101" pitchFamily="2" charset="-122"/>
              </a:rPr>
              <a:t>没有选修过</a:t>
            </a:r>
            <a:r>
              <a:rPr lang="en-US" altLang="zh-CN" u="sng" dirty="0">
                <a:solidFill>
                  <a:schemeClr val="accent2"/>
                </a:solidFill>
                <a:latin typeface="Arial" panose="020B0604020202020204" pitchFamily="34" charset="0"/>
                <a:ea typeface="宋体" panose="02010600030101010101" pitchFamily="2" charset="-122"/>
              </a:rPr>
              <a:t>” </a:t>
            </a:r>
            <a:r>
              <a:rPr lang="zh-CN" altLang="en-US" u="sng" dirty="0">
                <a:solidFill>
                  <a:srgbClr val="FF0000"/>
                </a:solidFill>
                <a:latin typeface="Arial" panose="020B0604020202020204" pitchFamily="34" charset="0"/>
                <a:ea typeface="宋体" panose="02010600030101010101" pitchFamily="2" charset="-122"/>
              </a:rPr>
              <a:t>的课程</a:t>
            </a:r>
            <a:endParaRPr lang="en-US" altLang="x-none" u="sng" dirty="0">
              <a:solidFill>
                <a:srgbClr val="FF0066"/>
              </a:solidFill>
              <a:latin typeface="Arial" panose="020B0604020202020204" pitchFamily="34" charset="0"/>
              <a:ea typeface="宋体" panose="02010600030101010101" pitchFamily="2" charset="-122"/>
            </a:endParaRPr>
          </a:p>
        </p:txBody>
      </p:sp>
      <p:sp>
        <p:nvSpPr>
          <p:cNvPr id="4" name="矩形 3"/>
          <p:cNvSpPr/>
          <p:nvPr/>
        </p:nvSpPr>
        <p:spPr>
          <a:xfrm>
            <a:off x="558165" y="2230755"/>
            <a:ext cx="8133080" cy="155003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342900" indent="-342900">
              <a:lnSpc>
                <a:spcPct val="120000"/>
              </a:lnSpc>
              <a:spcBef>
                <a:spcPts val="20"/>
              </a:spcBef>
              <a:spcAft>
                <a:spcPts val="0"/>
              </a:spcAft>
              <a:buClr>
                <a:srgbClr val="FF9900"/>
              </a:buClr>
              <a:buFont typeface="Wingdings" panose="05000000000000000000" charset="0"/>
              <a:buChar char=""/>
            </a:pPr>
            <a:r>
              <a:rPr lang="zh-CN" altLang="en-US" dirty="0">
                <a:solidFill>
                  <a:schemeClr val="accent2"/>
                </a:solidFill>
                <a:latin typeface="Arial" panose="020B0604020202020204" pitchFamily="34" charset="0"/>
                <a:ea typeface="宋体" panose="02010600030101010101" pitchFamily="2" charset="-122"/>
              </a:rPr>
              <a:t>即：在选课表中</a:t>
            </a:r>
            <a:r>
              <a:rPr lang="en-US" altLang="zh-CN"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不存在</a:t>
            </a:r>
            <a:r>
              <a:rPr lang="en-US" altLang="zh-CN" dirty="0">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符合以下要求的选课元组</a:t>
            </a:r>
            <a:r>
              <a:rPr lang="en-US" altLang="zh-CN" dirty="0">
                <a:solidFill>
                  <a:schemeClr val="accent2"/>
                </a:solidFill>
                <a:latin typeface="Arial" panose="020B0604020202020204" pitchFamily="34" charset="0"/>
                <a:ea typeface="宋体" panose="02010600030101010101" pitchFamily="2" charset="-122"/>
              </a:rPr>
              <a:t>x</a:t>
            </a:r>
            <a:endParaRPr lang="en-US" altLang="zh-CN" dirty="0">
              <a:solidFill>
                <a:schemeClr val="accent2"/>
              </a:solidFill>
              <a:latin typeface="Arial" panose="020B0604020202020204" pitchFamily="34" charset="0"/>
              <a:ea typeface="宋体" panose="02010600030101010101" pitchFamily="2" charset="-122"/>
            </a:endParaRPr>
          </a:p>
          <a:p>
            <a:pPr marL="1031875" lvl="1" indent="-457200" algn="l">
              <a:lnSpc>
                <a:spcPct val="120000"/>
              </a:lnSpc>
              <a:spcBef>
                <a:spcPts val="20"/>
              </a:spcBef>
              <a:spcAft>
                <a:spcPts val="0"/>
              </a:spcAft>
              <a:buClr>
                <a:srgbClr val="FF9900"/>
              </a:buClr>
              <a:buFont typeface="Wingdings" panose="05000000000000000000" pitchFamily="2" charset="2"/>
              <a:buChar char="§"/>
            </a:pPr>
            <a:r>
              <a:rPr lang="en-US" altLang="zh-CN" dirty="0">
                <a:solidFill>
                  <a:srgbClr val="FF0000"/>
                </a:solidFill>
                <a:latin typeface="Arial" panose="020B0604020202020204" pitchFamily="34" charset="0"/>
                <a:ea typeface="宋体" panose="02010600030101010101" pitchFamily="2" charset="-122"/>
              </a:rPr>
              <a:t>x</a:t>
            </a:r>
            <a:r>
              <a:rPr lang="zh-CN" altLang="en-US" dirty="0">
                <a:solidFill>
                  <a:srgbClr val="FF0000"/>
                </a:solidFill>
                <a:latin typeface="Arial" panose="020B0604020202020204" pitchFamily="34" charset="0"/>
                <a:ea typeface="宋体" panose="02010600030101010101" pitchFamily="2" charset="-122"/>
              </a:rPr>
              <a:t>是学生</a:t>
            </a:r>
            <a:r>
              <a:rPr lang="en-US" altLang="zh-CN" dirty="0">
                <a:solidFill>
                  <a:srgbClr val="FF0000"/>
                </a:solidFill>
                <a:latin typeface="Arial" panose="020B0604020202020204" pitchFamily="34" charset="0"/>
                <a:ea typeface="宋体" panose="02010600030101010101" pitchFamily="2" charset="-122"/>
              </a:rPr>
              <a:t>S4</a:t>
            </a:r>
            <a:r>
              <a:rPr lang="zh-CN" altLang="en-US" dirty="0">
                <a:solidFill>
                  <a:srgbClr val="FF0000"/>
                </a:solidFill>
                <a:latin typeface="Arial" panose="020B0604020202020204" pitchFamily="34" charset="0"/>
                <a:ea typeface="宋体" panose="02010600030101010101" pitchFamily="2" charset="-122"/>
              </a:rPr>
              <a:t>的选课记录</a:t>
            </a:r>
            <a:r>
              <a:rPr lang="zh-CN" altLang="en-US" dirty="0">
                <a:solidFill>
                  <a:schemeClr val="accent2"/>
                </a:solidFill>
                <a:latin typeface="Arial" panose="020B0604020202020204" pitchFamily="34" charset="0"/>
                <a:ea typeface="宋体" panose="02010600030101010101" pitchFamily="2" charset="-122"/>
              </a:rPr>
              <a:t>（即 </a:t>
            </a:r>
            <a:r>
              <a:rPr lang="en-US" altLang="zh-CN" dirty="0">
                <a:solidFill>
                  <a:schemeClr val="accent2"/>
                </a:solidFill>
                <a:latin typeface="Arial" panose="020B0604020202020204" pitchFamily="34" charset="0"/>
                <a:ea typeface="宋体" panose="02010600030101010101" pitchFamily="2" charset="-122"/>
              </a:rPr>
              <a:t>x.sno='S4' </a:t>
            </a:r>
            <a:r>
              <a:rPr lang="zh-CN" altLang="zh-CN" dirty="0">
                <a:solidFill>
                  <a:schemeClr val="accent2"/>
                </a:solidFill>
                <a:latin typeface="Arial" panose="020B0604020202020204" pitchFamily="34" charset="0"/>
                <a:ea typeface="宋体" panose="02010600030101010101" pitchFamily="2" charset="-122"/>
              </a:rPr>
              <a:t>）</a:t>
            </a:r>
            <a:endParaRPr lang="zh-CN" altLang="zh-CN" dirty="0">
              <a:solidFill>
                <a:schemeClr val="accent2"/>
              </a:solidFill>
              <a:latin typeface="Arial" panose="020B0604020202020204" pitchFamily="34" charset="0"/>
              <a:ea typeface="宋体" panose="02010600030101010101" pitchFamily="2" charset="-122"/>
            </a:endParaRPr>
          </a:p>
          <a:p>
            <a:pPr marL="1031875" lvl="1" indent="-457200" algn="l">
              <a:lnSpc>
                <a:spcPct val="120000"/>
              </a:lnSpc>
              <a:spcBef>
                <a:spcPts val="20"/>
              </a:spcBef>
              <a:spcAft>
                <a:spcPts val="0"/>
              </a:spcAft>
              <a:buClr>
                <a:srgbClr val="FF9900"/>
              </a:buClr>
              <a:buFont typeface="Wingdings" panose="05000000000000000000" pitchFamily="2" charset="2"/>
              <a:buChar char="§"/>
            </a:pPr>
            <a:r>
              <a:rPr lang="zh-CN" altLang="en-US" u="sng" dirty="0">
                <a:solidFill>
                  <a:srgbClr val="FF0000"/>
                </a:solidFill>
                <a:latin typeface="Arial" panose="020B0604020202020204" pitchFamily="34" charset="0"/>
                <a:ea typeface="宋体" panose="02010600030101010101" pitchFamily="2" charset="-122"/>
              </a:rPr>
              <a:t>但学生</a:t>
            </a:r>
            <a:r>
              <a:rPr lang="en-US" altLang="zh-CN" u="sng" dirty="0">
                <a:solidFill>
                  <a:srgbClr val="FF0000"/>
                </a:solidFill>
                <a:latin typeface="Arial" panose="020B0604020202020204" pitchFamily="34" charset="0"/>
                <a:ea typeface="宋体" panose="02010600030101010101" pitchFamily="2" charset="-122"/>
              </a:rPr>
              <a:t>S</a:t>
            </a:r>
            <a:r>
              <a:rPr lang="zh-CN" altLang="en-US" u="sng" dirty="0">
                <a:solidFill>
                  <a:srgbClr val="FF0000"/>
                </a:solidFill>
                <a:latin typeface="Arial" panose="020B0604020202020204" pitchFamily="34" charset="0"/>
                <a:ea typeface="宋体" panose="02010600030101010101" pitchFamily="2" charset="-122"/>
              </a:rPr>
              <a:t>没有选修过其中的课程 </a:t>
            </a:r>
            <a:r>
              <a:rPr lang="en-US" altLang="zh-CN" u="sng" dirty="0">
                <a:solidFill>
                  <a:srgbClr val="FF0000"/>
                </a:solidFill>
                <a:latin typeface="Arial" panose="020B0604020202020204" pitchFamily="34" charset="0"/>
                <a:ea typeface="宋体" panose="02010600030101010101" pitchFamily="2" charset="-122"/>
              </a:rPr>
              <a:t>x.cno</a:t>
            </a:r>
            <a:endParaRPr lang="en-US" altLang="x-none" u="sng" dirty="0">
              <a:solidFill>
                <a:srgbClr val="FF0066"/>
              </a:solidFill>
              <a:latin typeface="Arial" panose="020B0604020202020204" pitchFamily="34" charset="0"/>
              <a:ea typeface="宋体" panose="02010600030101010101" pitchFamily="2" charset="-122"/>
            </a:endParaRPr>
          </a:p>
        </p:txBody>
      </p:sp>
      <p:sp>
        <p:nvSpPr>
          <p:cNvPr id="5" name="矩形 4"/>
          <p:cNvSpPr/>
          <p:nvPr/>
        </p:nvSpPr>
        <p:spPr>
          <a:xfrm>
            <a:off x="558165" y="4151630"/>
            <a:ext cx="8133080" cy="1988185"/>
          </a:xfrm>
          <a:prstGeom prst="rect">
            <a:avLst/>
          </a:prstGeom>
          <a:noFill/>
          <a:ln w="12700" cap="flat" cmpd="sng">
            <a:solidFill>
              <a:schemeClr val="accent4"/>
            </a:solidFill>
            <a:prstDash val="sysDot"/>
            <a:miter/>
            <a:headEnd type="none" w="med" len="med"/>
            <a:tailEnd type="none" w="med" len="med"/>
          </a:ln>
        </p:spPr>
        <p:txBody>
          <a:bodyPr tIns="107950" bIns="107950" anchor="t">
            <a:spAutoFit/>
          </a:bodyPr>
          <a:p>
            <a:pPr marL="356870" lvl="0" indent="-342265" algn="l">
              <a:lnSpc>
                <a:spcPct val="120000"/>
              </a:lnSpc>
              <a:spcBef>
                <a:spcPts val="20"/>
              </a:spcBef>
              <a:spcAft>
                <a:spcPts val="0"/>
              </a:spcAft>
              <a:buClr>
                <a:srgbClr val="FF9900"/>
              </a:buClr>
              <a:buFont typeface="Wingdings" panose="05000000000000000000" charset="0"/>
              <a:buChar char=""/>
            </a:pPr>
            <a:r>
              <a:rPr lang="en-US" altLang="zh-CN" dirty="0">
                <a:solidFill>
                  <a:schemeClr val="accent2"/>
                </a:solidFill>
                <a:latin typeface="Arial" panose="020B0604020202020204" pitchFamily="34" charset="0"/>
                <a:sym typeface="+mn-ea"/>
              </a:rPr>
              <a:t>“</a:t>
            </a:r>
            <a:r>
              <a:rPr lang="zh-CN" altLang="en-US" dirty="0">
                <a:solidFill>
                  <a:schemeClr val="accent2"/>
                </a:solidFill>
                <a:latin typeface="Arial" panose="020B0604020202020204" pitchFamily="34" charset="0"/>
                <a:sym typeface="+mn-ea"/>
              </a:rPr>
              <a:t>学生</a:t>
            </a:r>
            <a:r>
              <a:rPr lang="en-US" altLang="zh-CN" dirty="0">
                <a:solidFill>
                  <a:schemeClr val="accent2"/>
                </a:solidFill>
                <a:latin typeface="Arial" panose="020B0604020202020204" pitchFamily="34" charset="0"/>
                <a:sym typeface="+mn-ea"/>
              </a:rPr>
              <a:t>S</a:t>
            </a:r>
            <a:r>
              <a:rPr lang="zh-CN" altLang="en-US" dirty="0">
                <a:solidFill>
                  <a:schemeClr val="accent2"/>
                </a:solidFill>
                <a:latin typeface="Arial" panose="020B0604020202020204" pitchFamily="34" charset="0"/>
                <a:sym typeface="+mn-ea"/>
              </a:rPr>
              <a:t>没有选修过课程</a:t>
            </a:r>
            <a:r>
              <a:rPr lang="en-US" altLang="zh-CN" dirty="0">
                <a:solidFill>
                  <a:schemeClr val="accent2"/>
                </a:solidFill>
                <a:latin typeface="Arial" panose="020B0604020202020204" pitchFamily="34" charset="0"/>
                <a:sym typeface="+mn-ea"/>
              </a:rPr>
              <a:t>x.cno” </a:t>
            </a:r>
            <a:r>
              <a:rPr lang="zh-CN" altLang="en-US" dirty="0">
                <a:solidFill>
                  <a:schemeClr val="accent2"/>
                </a:solidFill>
                <a:latin typeface="Arial" panose="020B0604020202020204" pitchFamily="34" charset="0"/>
                <a:sym typeface="+mn-ea"/>
              </a:rPr>
              <a:t>也可以被解释为 </a:t>
            </a:r>
            <a:r>
              <a:rPr lang="en-US" altLang="zh-CN" dirty="0">
                <a:solidFill>
                  <a:schemeClr val="accent2"/>
                </a:solidFill>
                <a:latin typeface="Arial" panose="020B0604020202020204" pitchFamily="34" charset="0"/>
                <a:sym typeface="+mn-ea"/>
              </a:rPr>
              <a:t>“</a:t>
            </a:r>
            <a:r>
              <a:rPr lang="zh-CN" altLang="en-US" dirty="0">
                <a:solidFill>
                  <a:schemeClr val="accent2"/>
                </a:solidFill>
                <a:latin typeface="Arial" panose="020B0604020202020204" pitchFamily="34" charset="0"/>
                <a:sym typeface="+mn-ea"/>
              </a:rPr>
              <a:t>课程</a:t>
            </a:r>
            <a:r>
              <a:rPr lang="en-US" altLang="zh-CN" dirty="0">
                <a:solidFill>
                  <a:schemeClr val="accent2"/>
                </a:solidFill>
                <a:latin typeface="Arial" panose="020B0604020202020204" pitchFamily="34" charset="0"/>
                <a:sym typeface="+mn-ea"/>
              </a:rPr>
              <a:t>x.cno</a:t>
            </a:r>
            <a:r>
              <a:rPr lang="zh-CN" altLang="en-US" dirty="0">
                <a:solidFill>
                  <a:schemeClr val="accent2"/>
                </a:solidFill>
                <a:latin typeface="Arial" panose="020B0604020202020204" pitchFamily="34" charset="0"/>
                <a:sym typeface="+mn-ea"/>
              </a:rPr>
              <a:t>不在学生</a:t>
            </a:r>
            <a:r>
              <a:rPr lang="en-US" altLang="zh-CN" dirty="0">
                <a:solidFill>
                  <a:schemeClr val="accent2"/>
                </a:solidFill>
                <a:latin typeface="Arial" panose="020B0604020202020204" pitchFamily="34" charset="0"/>
                <a:sym typeface="+mn-ea"/>
              </a:rPr>
              <a:t>S</a:t>
            </a:r>
            <a:r>
              <a:rPr lang="zh-CN" altLang="en-US" dirty="0">
                <a:solidFill>
                  <a:schemeClr val="accent2"/>
                </a:solidFill>
                <a:latin typeface="Arial" panose="020B0604020202020204" pitchFamily="34" charset="0"/>
                <a:sym typeface="+mn-ea"/>
              </a:rPr>
              <a:t>所选课程集合中</a:t>
            </a:r>
            <a:r>
              <a:rPr lang="en-US" altLang="zh-CN" dirty="0">
                <a:solidFill>
                  <a:schemeClr val="accent2"/>
                </a:solidFill>
                <a:latin typeface="Arial" panose="020B0604020202020204" pitchFamily="34" charset="0"/>
                <a:sym typeface="+mn-ea"/>
              </a:rPr>
              <a:t>”</a:t>
            </a:r>
            <a:r>
              <a:rPr lang="zh-CN" altLang="en-US" dirty="0">
                <a:solidFill>
                  <a:schemeClr val="accent2"/>
                </a:solidFill>
                <a:latin typeface="Arial" panose="020B0604020202020204" pitchFamily="34" charset="0"/>
                <a:sym typeface="+mn-ea"/>
              </a:rPr>
              <a:t>，因此我们可以把第二层的</a:t>
            </a:r>
            <a:r>
              <a:rPr lang="en-US" altLang="zh-CN" dirty="0">
                <a:solidFill>
                  <a:schemeClr val="accent2"/>
                </a:solidFill>
                <a:latin typeface="Arial" panose="020B0604020202020204" pitchFamily="34" charset="0"/>
                <a:sym typeface="+mn-ea"/>
              </a:rPr>
              <a:t>NOT EXISTS(......)</a:t>
            </a:r>
            <a:r>
              <a:rPr lang="zh-CN" altLang="en-US" dirty="0">
                <a:solidFill>
                  <a:schemeClr val="accent2"/>
                </a:solidFill>
                <a:latin typeface="Arial" panose="020B0604020202020204" pitchFamily="34" charset="0"/>
                <a:sym typeface="+mn-ea"/>
              </a:rPr>
              <a:t>改用</a:t>
            </a:r>
            <a:r>
              <a:rPr lang="en-US" altLang="zh-CN" dirty="0">
                <a:solidFill>
                  <a:schemeClr val="accent2"/>
                </a:solidFill>
                <a:latin typeface="Arial" panose="020B0604020202020204" pitchFamily="34" charset="0"/>
                <a:sym typeface="+mn-ea"/>
              </a:rPr>
              <a:t>NOT IN</a:t>
            </a:r>
            <a:r>
              <a:rPr lang="zh-CN" altLang="en-US" dirty="0">
                <a:solidFill>
                  <a:schemeClr val="accent2"/>
                </a:solidFill>
                <a:latin typeface="Arial" panose="020B0604020202020204" pitchFamily="34" charset="0"/>
                <a:sym typeface="+mn-ea"/>
              </a:rPr>
              <a:t>谓词来表示</a:t>
            </a:r>
            <a:r>
              <a:rPr lang="en-US" altLang="zh-CN" dirty="0">
                <a:solidFill>
                  <a:schemeClr val="accent2"/>
                </a:solidFill>
                <a:latin typeface="Arial" panose="020B0604020202020204" pitchFamily="34" charset="0"/>
                <a:sym typeface="+mn-ea"/>
              </a:rPr>
              <a:t>(next slide)</a:t>
            </a:r>
            <a:endParaRPr lang="en-US" altLang="zh-CN" u="sng" dirty="0">
              <a:solidFill>
                <a:schemeClr val="accent2"/>
              </a:solidFill>
              <a:latin typeface="Arial" panose="020B0604020202020204" pitchFamily="34" charset="0"/>
              <a:ea typeface="宋体" panose="02010600030101010101" pitchFamily="2" charset="-122"/>
              <a:sym typeface="+mn-ea"/>
            </a:endParaRPr>
          </a:p>
        </p:txBody>
      </p:sp>
      <p:sp>
        <p:nvSpPr>
          <p:cNvPr id="7" name="右弧形箭头 6"/>
          <p:cNvSpPr/>
          <p:nvPr/>
        </p:nvSpPr>
        <p:spPr>
          <a:xfrm>
            <a:off x="8100695" y="1630045"/>
            <a:ext cx="216002" cy="792006"/>
          </a:xfrm>
          <a:prstGeom prst="curvedLeftArrow">
            <a:avLst>
              <a:gd name="adj1" fmla="val 19904"/>
              <a:gd name="adj2" fmla="val 8571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3"/>
          <p:cNvSpPr/>
          <p:nvPr/>
        </p:nvSpPr>
        <p:spPr>
          <a:xfrm>
            <a:off x="304800" y="1326515"/>
            <a:ext cx="8552180" cy="4004945"/>
          </a:xfrm>
          <a:prstGeom prst="rect">
            <a:avLst/>
          </a:prstGeom>
          <a:noFill/>
          <a:ln w="19050" cap="flat" cmpd="sng">
            <a:solidFill>
              <a:schemeClr val="tx1"/>
            </a:solidFill>
            <a:prstDash val="solid"/>
            <a:miter/>
            <a:headEnd type="none" w="med" len="med"/>
            <a:tailEnd type="none" w="med" len="med"/>
          </a:ln>
        </p:spPr>
        <p:txBody>
          <a:bodyPr anchor="t">
            <a:spAutoFit/>
          </a:bodyPr>
          <a:p>
            <a:pPr marL="914400" lvl="1"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SELECT  S.sno</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FROM    S</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WHERE  NOT EXISTS (</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SELECT  *</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FROM  SC  x</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WHERE  x.sno='S4'  and  </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1371600" lvl="2"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     </a:t>
            </a:r>
            <a:r>
              <a:rPr lang="en-US" altLang="zh-CN" dirty="0">
                <a:solidFill>
                  <a:schemeClr val="tx1"/>
                </a:solidFill>
                <a:latin typeface="Arial" panose="020B0604020202020204" pitchFamily="34" charset="0"/>
                <a:ea typeface="宋体" panose="02010600030101010101" pitchFamily="2" charset="-122"/>
                <a:sym typeface="Symbol" panose="05050102010706020507" pitchFamily="2" charset="2"/>
              </a:rPr>
              <a:t>x.cno  </a:t>
            </a: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NOT IN ( SELECT  y.cno</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4114800" lvl="8"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FROM  SC  y</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a:p>
            <a:pPr marL="4114800" lvl="8" indent="-457200" algn="l">
              <a:spcBef>
                <a:spcPct val="20000"/>
              </a:spcBef>
              <a:buClr>
                <a:schemeClr val="accent2"/>
              </a:buClr>
              <a:buFont typeface="Wingdings" panose="05000000000000000000" pitchFamily="2" charset="2"/>
              <a:buNone/>
            </a:pPr>
            <a:r>
              <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rPr>
              <a:t>WHERE  y.sno=S.sno ) )</a:t>
            </a:r>
            <a:endParaRPr lang="en-US" altLang="x-none" dirty="0">
              <a:solidFill>
                <a:schemeClr val="tx1"/>
              </a:solidFill>
              <a:latin typeface="Arial" panose="020B0604020202020204" pitchFamily="34" charset="0"/>
              <a:ea typeface="宋体" panose="02010600030101010101" pitchFamily="2" charset="-122"/>
              <a:sym typeface="Symbol" panose="05050102010706020507" pitchFamily="2" charset="2"/>
            </a:endParaRPr>
          </a:p>
        </p:txBody>
      </p:sp>
      <p:sp>
        <p:nvSpPr>
          <p:cNvPr id="80900" name="Rectangle 3"/>
          <p:cNvSpPr>
            <a:spLocks noGrp="1"/>
          </p:cNvSpPr>
          <p:nvPr/>
        </p:nvSpPr>
        <p:spPr>
          <a:xfrm>
            <a:off x="0" y="116205"/>
            <a:ext cx="9134475" cy="497205"/>
          </a:xfrm>
          <a:prstGeom prst="rect">
            <a:avLst/>
          </a:prstGeom>
          <a:noFill/>
          <a:ln w="9525">
            <a:noFill/>
          </a:ln>
        </p:spPr>
        <p:txBody>
          <a:bodyPr wrap="square" anchor="t">
            <a:spAutoFit/>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eaLnBrk="0" fontAlgn="base" latinLnBrk="0" hangingPunct="0">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marL="1428750" indent="-1428750" eaLnBrk="1" hangingPunct="1">
              <a:buNone/>
            </a:pPr>
            <a:r>
              <a:rPr lang="zh-CN" altLang="en-US" dirty="0"/>
              <a:t>例</a:t>
            </a:r>
            <a:r>
              <a:rPr lang="en-US" altLang="x-none" dirty="0"/>
              <a:t>9:</a:t>
            </a:r>
            <a:r>
              <a:rPr lang="zh-CN" altLang="en-US" dirty="0"/>
              <a:t>查询至少修读学号为</a:t>
            </a:r>
            <a:r>
              <a:rPr lang="en-US" altLang="x-none" dirty="0"/>
              <a:t>S4</a:t>
            </a:r>
            <a:r>
              <a:rPr lang="zh-CN" altLang="en-US" dirty="0"/>
              <a:t>的学生所修读的所有课程的学生的学号</a:t>
            </a:r>
            <a:endParaRPr lang="zh-CN" altLang="en-US" dirty="0"/>
          </a:p>
        </p:txBody>
      </p:sp>
      <p:sp>
        <p:nvSpPr>
          <p:cNvPr id="2" name="文本框 1"/>
          <p:cNvSpPr txBox="1"/>
          <p:nvPr/>
        </p:nvSpPr>
        <p:spPr>
          <a:xfrm>
            <a:off x="195580" y="788035"/>
            <a:ext cx="3944620" cy="460375"/>
          </a:xfrm>
          <a:prstGeom prst="rect">
            <a:avLst/>
          </a:prstGeom>
          <a:noFill/>
        </p:spPr>
        <p:txBody>
          <a:bodyPr wrap="square" rtlCol="0">
            <a:spAutoFit/>
          </a:bodyPr>
          <a:p>
            <a:r>
              <a:rPr lang="en-US" altLang="zh-CN"/>
              <a:t>(</a:t>
            </a:r>
            <a:r>
              <a:rPr lang="zh-CN" altLang="zh-CN"/>
              <a:t>第二种表示方法</a:t>
            </a:r>
            <a:r>
              <a:rPr lang="en-US" altLang="zh-CN"/>
              <a:t>)</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1024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11267" name="Rectangle 2"/>
          <p:cNvSpPr>
            <a:spLocks noGrp="1"/>
          </p:cNvSpPr>
          <p:nvPr>
            <p:ph type="title"/>
          </p:nvPr>
        </p:nvSpPr>
        <p:spPr/>
        <p:txBody>
          <a:bodyPr wrap="square" anchor="ctr"/>
          <a:p>
            <a:pPr eaLnBrk="1" hangingPunct="1"/>
            <a:r>
              <a:rPr lang="en-US" altLang="x-none" dirty="0"/>
              <a:t>2. SQL</a:t>
            </a:r>
            <a:r>
              <a:rPr lang="zh-CN" altLang="en-US" dirty="0"/>
              <a:t>数据定义功能</a:t>
            </a:r>
            <a:endParaRPr lang="zh-CN" altLang="en-US" dirty="0"/>
          </a:p>
        </p:txBody>
      </p:sp>
      <p:sp>
        <p:nvSpPr>
          <p:cNvPr id="11268" name="Rectangle 3"/>
          <p:cNvSpPr>
            <a:spLocks noGrp="1"/>
          </p:cNvSpPr>
          <p:nvPr>
            <p:ph type="body"/>
          </p:nvPr>
        </p:nvSpPr>
        <p:spPr/>
        <p:txBody>
          <a:bodyPr wrap="square" anchor="t"/>
          <a:p>
            <a:pPr eaLnBrk="1" hangingPunct="1"/>
            <a:r>
              <a:rPr lang="zh-CN" altLang="en-US" dirty="0"/>
              <a:t>在本节我们只介绍简单的基表创建与删除功能</a:t>
            </a:r>
            <a:endParaRPr lang="zh-CN" altLang="en-US" dirty="0"/>
          </a:p>
          <a:p>
            <a:pPr lvl="1" eaLnBrk="1" hangingPunct="1"/>
            <a:r>
              <a:rPr lang="zh-CN" altLang="en-US" dirty="0"/>
              <a:t>其它的数据定义功能我们放在以后的相关章节中再去介绍</a:t>
            </a:r>
            <a:endParaRPr lang="zh-CN" altLang="en-US" dirty="0"/>
          </a:p>
          <a:p>
            <a:pPr lvl="1" eaLnBrk="1" hangingPunct="1">
              <a:buNone/>
            </a:pPr>
            <a:endParaRPr lang="zh-CN" altLang="en-US" dirty="0"/>
          </a:p>
          <a:p>
            <a:pPr lvl="1" eaLnBrk="1" hangingPunct="1"/>
            <a:r>
              <a:rPr lang="zh-CN" altLang="en-US" dirty="0"/>
              <a:t>本节内容</a:t>
            </a:r>
            <a:endParaRPr lang="zh-CN" altLang="en-US" dirty="0"/>
          </a:p>
          <a:p>
            <a:pPr lvl="2" eaLnBrk="1" hangingPunct="1"/>
            <a:r>
              <a:rPr lang="en-US" altLang="x-none" dirty="0"/>
              <a:t>SQL</a:t>
            </a:r>
            <a:r>
              <a:rPr lang="zh-CN" altLang="en-US" dirty="0"/>
              <a:t>数据类型</a:t>
            </a:r>
            <a:endParaRPr lang="zh-CN" altLang="en-US" dirty="0"/>
          </a:p>
          <a:p>
            <a:pPr lvl="2" eaLnBrk="1" hangingPunct="1"/>
            <a:r>
              <a:rPr lang="zh-CN" altLang="en-US" dirty="0"/>
              <a:t>基表的创建</a:t>
            </a:r>
            <a:endParaRPr lang="zh-CN" altLang="en-US" dirty="0"/>
          </a:p>
          <a:p>
            <a:pPr lvl="2" eaLnBrk="1" hangingPunct="1"/>
            <a:r>
              <a:rPr lang="zh-CN" altLang="en-US" dirty="0"/>
              <a:t>基表的修改</a:t>
            </a:r>
            <a:endParaRPr lang="zh-CN" altLang="en-US" dirty="0"/>
          </a:p>
          <a:p>
            <a:pPr lvl="2" eaLnBrk="1" hangingPunct="1"/>
            <a:r>
              <a:rPr lang="zh-CN" altLang="en-US" dirty="0"/>
              <a:t>基表的删除</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397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6019"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86020" name="Rectangle 3"/>
          <p:cNvSpPr>
            <a:spLocks noGrp="1"/>
          </p:cNvSpPr>
          <p:nvPr>
            <p:ph type="body"/>
          </p:nvPr>
        </p:nvSpPr>
        <p:spPr/>
        <p:txBody>
          <a:bodyPr wrap="square" anchor="t"/>
          <a:p>
            <a:pPr lvl="2" eaLnBrk="1" hangingPunct="1">
              <a:buNone/>
            </a:pPr>
            <a:endParaRPr lang="en-US" altLang="x-none" dirty="0"/>
          </a:p>
          <a:p>
            <a:pPr lvl="1" eaLnBrk="1" hangingPunct="1">
              <a:spcBef>
                <a:spcPct val="50000"/>
              </a:spcBef>
              <a:buNone/>
            </a:pPr>
            <a:r>
              <a:rPr lang="en-US" altLang="x-none" sz="2800" dirty="0">
                <a:solidFill>
                  <a:schemeClr val="accent2"/>
                </a:solidFill>
              </a:rPr>
              <a:t>3.1  SQL</a:t>
            </a:r>
            <a:r>
              <a:rPr lang="zh-CN" altLang="en-US" sz="2800" dirty="0">
                <a:solidFill>
                  <a:schemeClr val="accent2"/>
                </a:solidFill>
              </a:rPr>
              <a:t>的基本查询功能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3.2  </a:t>
            </a:r>
            <a:r>
              <a:rPr lang="zh-CN" altLang="en-US" sz="2800" dirty="0">
                <a:solidFill>
                  <a:schemeClr val="accent2"/>
                </a:solidFill>
              </a:rPr>
              <a:t>分层结构查询与集合谓词使用</a:t>
            </a:r>
            <a:endParaRPr lang="zh-CN" altLang="en-US" sz="2800" dirty="0">
              <a:solidFill>
                <a:schemeClr val="accent2"/>
              </a:solidFill>
            </a:endParaRPr>
          </a:p>
          <a:p>
            <a:pPr lvl="1" eaLnBrk="1" hangingPunct="1">
              <a:spcBef>
                <a:spcPct val="50000"/>
              </a:spcBef>
              <a:buNone/>
            </a:pPr>
            <a:r>
              <a:rPr lang="en-US" altLang="x-none" sz="2800" u="sng" dirty="0">
                <a:solidFill>
                  <a:srgbClr val="FF0000"/>
                </a:solidFill>
              </a:rPr>
              <a:t>3.3  SELECT</a:t>
            </a:r>
            <a:r>
              <a:rPr lang="zh-CN" altLang="en-US" sz="2800" u="sng" dirty="0">
                <a:solidFill>
                  <a:srgbClr val="FF0000"/>
                </a:solidFill>
              </a:rPr>
              <a:t>语句间的运算</a:t>
            </a:r>
            <a:endParaRPr lang="zh-CN" altLang="en-US" sz="2800" u="sng" dirty="0">
              <a:solidFill>
                <a:srgbClr val="FF0000"/>
              </a:solidFill>
            </a:endParaRPr>
          </a:p>
          <a:p>
            <a:pPr lvl="1" eaLnBrk="1" hangingPunct="1">
              <a:spcBef>
                <a:spcPct val="50000"/>
              </a:spcBef>
              <a:buNone/>
            </a:pPr>
            <a:r>
              <a:rPr lang="en-US" altLang="x-none" sz="2800" dirty="0">
                <a:solidFill>
                  <a:schemeClr val="accent2"/>
                </a:solidFill>
              </a:rPr>
              <a:t>3.4 </a:t>
            </a:r>
            <a:r>
              <a:rPr lang="zh-CN" altLang="en-US" sz="2800" dirty="0">
                <a:solidFill>
                  <a:schemeClr val="accent2"/>
                </a:solidFill>
              </a:rPr>
              <a:t> </a:t>
            </a:r>
            <a:r>
              <a:rPr lang="en-US" altLang="x-none" sz="2800" dirty="0">
                <a:solidFill>
                  <a:schemeClr val="accent2"/>
                </a:solidFill>
              </a:rPr>
              <a:t>SQL</a:t>
            </a:r>
            <a:r>
              <a:rPr lang="zh-CN" altLang="en-US" sz="2800" dirty="0">
                <a:solidFill>
                  <a:schemeClr val="accent2"/>
                </a:solidFill>
              </a:rPr>
              <a:t>计算、统计、分类的功能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3.5  SELECT</a:t>
            </a:r>
            <a:r>
              <a:rPr lang="zh-CN" altLang="en-US" sz="2800" dirty="0">
                <a:solidFill>
                  <a:schemeClr val="accent2"/>
                </a:solidFill>
              </a:rPr>
              <a:t>语句使用的一般规则</a:t>
            </a:r>
            <a:endParaRPr lang="zh-CN" altLang="en-US" sz="2800" dirty="0">
              <a:solidFill>
                <a:schemeClr val="accent2"/>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499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7043" name="Rectangle 2"/>
          <p:cNvSpPr>
            <a:spLocks noGrp="1"/>
          </p:cNvSpPr>
          <p:nvPr>
            <p:ph type="title"/>
          </p:nvPr>
        </p:nvSpPr>
        <p:spPr/>
        <p:txBody>
          <a:bodyPr wrap="square" anchor="ctr"/>
          <a:p>
            <a:pPr eaLnBrk="1" hangingPunct="1"/>
            <a:r>
              <a:rPr lang="en-US" altLang="x-none" dirty="0">
                <a:solidFill>
                  <a:schemeClr val="tx1"/>
                </a:solidFill>
              </a:rPr>
              <a:t>3.3  SELECT</a:t>
            </a:r>
            <a:r>
              <a:rPr lang="zh-CN" altLang="en-US" dirty="0">
                <a:solidFill>
                  <a:schemeClr val="tx1"/>
                </a:solidFill>
              </a:rPr>
              <a:t>语句间的运算</a:t>
            </a:r>
            <a:endParaRPr lang="zh-CN" altLang="en-US" dirty="0">
              <a:solidFill>
                <a:schemeClr val="tx1"/>
              </a:solidFill>
            </a:endParaRPr>
          </a:p>
        </p:txBody>
      </p:sp>
      <p:sp>
        <p:nvSpPr>
          <p:cNvPr id="87044" name="Rectangle 3"/>
          <p:cNvSpPr>
            <a:spLocks noGrp="1"/>
          </p:cNvSpPr>
          <p:nvPr>
            <p:ph type="body"/>
          </p:nvPr>
        </p:nvSpPr>
        <p:spPr>
          <a:xfrm>
            <a:off x="381000" y="914400"/>
            <a:ext cx="8458200" cy="2514600"/>
          </a:xfrm>
        </p:spPr>
        <p:txBody>
          <a:bodyPr wrap="square" anchor="t"/>
          <a:p>
            <a:pPr eaLnBrk="1" hangingPunct="1"/>
            <a:r>
              <a:rPr lang="zh-CN" altLang="en-US" sz="2800" dirty="0"/>
              <a:t>子查询之间的并、交、差运算</a:t>
            </a:r>
            <a:endParaRPr lang="zh-CN" altLang="en-US" sz="2800" dirty="0"/>
          </a:p>
          <a:p>
            <a:pPr lvl="1" eaLnBrk="1" hangingPunct="1">
              <a:buNone/>
            </a:pPr>
            <a:r>
              <a:rPr lang="en-US" altLang="x-none" sz="2800" dirty="0"/>
              <a:t>&lt;</a:t>
            </a:r>
            <a:r>
              <a:rPr lang="zh-CN" altLang="en-US" sz="2800" dirty="0"/>
              <a:t>子查询</a:t>
            </a:r>
            <a:r>
              <a:rPr lang="en-US" altLang="x-none" sz="2800" dirty="0"/>
              <a:t>1&gt;  </a:t>
            </a:r>
            <a:r>
              <a:rPr lang="en-US" altLang="x-none" sz="2800" dirty="0">
                <a:solidFill>
                  <a:srgbClr val="FF0000"/>
                </a:solidFill>
              </a:rPr>
              <a:t>UNION</a:t>
            </a:r>
            <a:r>
              <a:rPr lang="en-US" altLang="x-none" sz="2800" dirty="0"/>
              <a:t> </a:t>
            </a:r>
            <a:r>
              <a:rPr lang="en-US" altLang="x-none" sz="2800" dirty="0">
                <a:solidFill>
                  <a:schemeClr val="accent2"/>
                </a:solidFill>
              </a:rPr>
              <a:t>[</a:t>
            </a:r>
            <a:r>
              <a:rPr lang="en-US" altLang="x-none" sz="2800" dirty="0"/>
              <a:t> </a:t>
            </a:r>
            <a:r>
              <a:rPr lang="en-US" altLang="x-none" sz="2800" dirty="0">
                <a:solidFill>
                  <a:srgbClr val="FF0000"/>
                </a:solidFill>
              </a:rPr>
              <a:t>ALL </a:t>
            </a:r>
            <a:r>
              <a:rPr lang="en-US" altLang="x-none" sz="2800" dirty="0">
                <a:solidFill>
                  <a:schemeClr val="accent2"/>
                </a:solidFill>
              </a:rPr>
              <a:t>] </a:t>
            </a:r>
            <a:r>
              <a:rPr lang="en-US" altLang="x-none" sz="2800" dirty="0"/>
              <a:t> &lt;</a:t>
            </a:r>
            <a:r>
              <a:rPr lang="zh-CN" altLang="en-US" sz="2800" dirty="0"/>
              <a:t>子查询</a:t>
            </a:r>
            <a:r>
              <a:rPr lang="en-US" altLang="x-none" sz="2800" dirty="0"/>
              <a:t>2&gt;</a:t>
            </a:r>
            <a:endParaRPr lang="en-US" altLang="x-none" sz="2800" dirty="0"/>
          </a:p>
          <a:p>
            <a:pPr lvl="1" eaLnBrk="1" hangingPunct="1">
              <a:buNone/>
            </a:pPr>
            <a:r>
              <a:rPr lang="en-US" altLang="x-none" sz="2800" dirty="0"/>
              <a:t>&lt;</a:t>
            </a:r>
            <a:r>
              <a:rPr lang="zh-CN" altLang="en-US" sz="2800" dirty="0"/>
              <a:t>子查询</a:t>
            </a:r>
            <a:r>
              <a:rPr lang="en-US" altLang="x-none" sz="2800" dirty="0"/>
              <a:t>1&gt;  </a:t>
            </a:r>
            <a:r>
              <a:rPr lang="en-US" altLang="x-none" sz="2800" dirty="0">
                <a:solidFill>
                  <a:srgbClr val="FF0000"/>
                </a:solidFill>
              </a:rPr>
              <a:t>INTERSECT</a:t>
            </a:r>
            <a:r>
              <a:rPr lang="en-US" altLang="x-none" sz="2800" dirty="0"/>
              <a:t> </a:t>
            </a:r>
            <a:r>
              <a:rPr lang="en-US" altLang="x-none" sz="2800" dirty="0">
                <a:solidFill>
                  <a:schemeClr val="accent2"/>
                </a:solidFill>
              </a:rPr>
              <a:t>[</a:t>
            </a:r>
            <a:r>
              <a:rPr lang="en-US" altLang="x-none" sz="2800" dirty="0"/>
              <a:t> </a:t>
            </a:r>
            <a:r>
              <a:rPr lang="en-US" altLang="x-none" sz="2800" dirty="0">
                <a:solidFill>
                  <a:srgbClr val="FF0000"/>
                </a:solidFill>
              </a:rPr>
              <a:t>ALL </a:t>
            </a:r>
            <a:r>
              <a:rPr lang="en-US" altLang="x-none" sz="2800" dirty="0">
                <a:solidFill>
                  <a:schemeClr val="accent2"/>
                </a:solidFill>
              </a:rPr>
              <a:t>]</a:t>
            </a:r>
            <a:r>
              <a:rPr lang="en-US" altLang="x-none" sz="2800" dirty="0"/>
              <a:t>  &lt;</a:t>
            </a:r>
            <a:r>
              <a:rPr lang="zh-CN" altLang="en-US" sz="2800" dirty="0"/>
              <a:t>子查询</a:t>
            </a:r>
            <a:r>
              <a:rPr lang="en-US" altLang="x-none" sz="2800" dirty="0"/>
              <a:t>2&gt;</a:t>
            </a:r>
            <a:endParaRPr lang="en-US" altLang="x-none" sz="2800" dirty="0"/>
          </a:p>
          <a:p>
            <a:pPr lvl="1" eaLnBrk="1" hangingPunct="1">
              <a:buNone/>
            </a:pPr>
            <a:r>
              <a:rPr lang="en-US" altLang="x-none" sz="2800" dirty="0"/>
              <a:t>&lt;</a:t>
            </a:r>
            <a:r>
              <a:rPr lang="zh-CN" altLang="en-US" sz="2800" dirty="0"/>
              <a:t>子查询</a:t>
            </a:r>
            <a:r>
              <a:rPr lang="en-US" altLang="x-none" sz="2800" dirty="0"/>
              <a:t>1&gt;  </a:t>
            </a:r>
            <a:r>
              <a:rPr lang="en-US" altLang="x-none" sz="2800" dirty="0">
                <a:solidFill>
                  <a:srgbClr val="FF0000"/>
                </a:solidFill>
              </a:rPr>
              <a:t>EXCEPT</a:t>
            </a:r>
            <a:r>
              <a:rPr lang="en-US" altLang="x-none" sz="2800" dirty="0"/>
              <a:t> </a:t>
            </a:r>
            <a:r>
              <a:rPr lang="en-US" altLang="x-none" sz="2800" dirty="0">
                <a:solidFill>
                  <a:schemeClr val="accent2"/>
                </a:solidFill>
              </a:rPr>
              <a:t>[</a:t>
            </a:r>
            <a:r>
              <a:rPr lang="en-US" altLang="x-none" sz="2800" dirty="0"/>
              <a:t> </a:t>
            </a:r>
            <a:r>
              <a:rPr lang="en-US" altLang="x-none" sz="2800" dirty="0">
                <a:solidFill>
                  <a:srgbClr val="FF0000"/>
                </a:solidFill>
              </a:rPr>
              <a:t>ALL </a:t>
            </a:r>
            <a:r>
              <a:rPr lang="en-US" altLang="x-none" sz="2800" dirty="0">
                <a:solidFill>
                  <a:schemeClr val="accent2"/>
                </a:solidFill>
              </a:rPr>
              <a:t>]</a:t>
            </a:r>
            <a:r>
              <a:rPr lang="en-US" altLang="x-none" sz="2800" dirty="0"/>
              <a:t>  &lt;</a:t>
            </a:r>
            <a:r>
              <a:rPr lang="zh-CN" altLang="en-US" sz="2800" dirty="0"/>
              <a:t>子查询</a:t>
            </a:r>
            <a:r>
              <a:rPr lang="en-US" altLang="x-none" sz="2800" dirty="0"/>
              <a:t>2&gt;</a:t>
            </a:r>
            <a:endParaRPr lang="en-US" altLang="x-none" sz="2800" dirty="0"/>
          </a:p>
        </p:txBody>
      </p:sp>
      <p:sp>
        <p:nvSpPr>
          <p:cNvPr id="84998" name="Rectangle 4"/>
          <p:cNvSpPr/>
          <p:nvPr/>
        </p:nvSpPr>
        <p:spPr>
          <a:xfrm>
            <a:off x="109538" y="3581400"/>
            <a:ext cx="8928100" cy="568325"/>
          </a:xfrm>
          <a:prstGeom prst="rect">
            <a:avLst/>
          </a:prstGeom>
          <a:noFill/>
          <a:ln w="9525">
            <a:noFill/>
          </a:ln>
        </p:spPr>
        <p:txBody>
          <a:bodyPr anchor="t"/>
          <a:p>
            <a:pPr marL="1428750" indent="-1428750">
              <a:lnSpc>
                <a:spcPct val="110000"/>
              </a:lnSpc>
              <a:spcBef>
                <a:spcPct val="20000"/>
              </a:spcBef>
              <a:buFont typeface="Wingdings" panose="05000000000000000000" pitchFamily="2" charset="2"/>
              <a:buNone/>
            </a:pPr>
            <a:r>
              <a:rPr lang="zh-CN" altLang="en-US" sz="2800" dirty="0">
                <a:solidFill>
                  <a:schemeClr val="accent2"/>
                </a:solidFill>
                <a:latin typeface="Arial" panose="020B0604020202020204" pitchFamily="34" charset="0"/>
                <a:ea typeface="宋体" panose="02010600030101010101" pitchFamily="2" charset="-122"/>
              </a:rPr>
              <a:t>例</a:t>
            </a:r>
            <a:r>
              <a:rPr lang="en-US" altLang="x-none" sz="2800" dirty="0">
                <a:solidFill>
                  <a:schemeClr val="accent2"/>
                </a:solidFill>
                <a:latin typeface="Arial" panose="020B0604020202020204" pitchFamily="34" charset="0"/>
                <a:ea typeface="宋体" panose="02010600030101010101" pitchFamily="2" charset="-122"/>
              </a:rPr>
              <a:t>3.52</a:t>
            </a:r>
            <a:r>
              <a:rPr lang="zh-CN" altLang="en-US" sz="2800" dirty="0">
                <a:solidFill>
                  <a:schemeClr val="accent2"/>
                </a:solidFill>
                <a:latin typeface="Arial" panose="020B0604020202020204" pitchFamily="34" charset="0"/>
                <a:ea typeface="宋体" panose="02010600030101010101" pitchFamily="2" charset="-122"/>
              </a:rPr>
              <a:t>：查询计算机系的学生以及年龄小于</a:t>
            </a:r>
            <a:r>
              <a:rPr lang="en-US" altLang="x-none" sz="2800" dirty="0">
                <a:solidFill>
                  <a:schemeClr val="accent2"/>
                </a:solidFill>
                <a:latin typeface="Arial" panose="020B0604020202020204" pitchFamily="34" charset="0"/>
                <a:ea typeface="宋体" panose="02010600030101010101" pitchFamily="2" charset="-122"/>
              </a:rPr>
              <a:t>20</a:t>
            </a:r>
            <a:r>
              <a:rPr lang="zh-CN" altLang="en-US" sz="2800" dirty="0">
                <a:solidFill>
                  <a:schemeClr val="accent2"/>
                </a:solidFill>
                <a:latin typeface="Arial" panose="020B0604020202020204" pitchFamily="34" charset="0"/>
                <a:ea typeface="宋体" panose="02010600030101010101" pitchFamily="2" charset="-122"/>
              </a:rPr>
              <a:t>岁的学生</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84999" name="Rectangle 5"/>
          <p:cNvSpPr/>
          <p:nvPr/>
        </p:nvSpPr>
        <p:spPr>
          <a:xfrm>
            <a:off x="381000" y="4365625"/>
            <a:ext cx="8458200" cy="1655763"/>
          </a:xfrm>
          <a:prstGeom prst="rect">
            <a:avLst/>
          </a:prstGeom>
          <a:noFill/>
          <a:ln w="9525">
            <a:noFill/>
          </a:ln>
        </p:spPr>
        <p:txBody>
          <a:bodyPr anchor="t"/>
          <a:p>
            <a:pPr marL="1143000" lvl="2" indent="-228600" algn="l" eaLnBrk="1" hangingPunct="1">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SELECT  *  FROM  S  WHERE  sd = ‘CS’</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a:p>
            <a:pPr marL="1600200" lvl="3" indent="-228600" algn="l" eaLnBrk="1" hangingPunct="1">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UNION</a:t>
            </a:r>
            <a:endParaRPr lang="en-US" altLang="x-none" sz="2800" dirty="0">
              <a:solidFill>
                <a:srgbClr val="FF0000"/>
              </a:solidFill>
              <a:latin typeface="Arial" panose="020B0604020202020204" pitchFamily="34" charset="0"/>
              <a:ea typeface="宋体" panose="02010600030101010101" pitchFamily="2" charset="-122"/>
            </a:endParaRPr>
          </a:p>
          <a:p>
            <a:pPr marL="1143000" lvl="2" indent="-228600" algn="l" eaLnBrk="1" hangingPunct="1">
              <a:spcBef>
                <a:spcPct val="20000"/>
              </a:spcBef>
              <a:buSzPct val="85000"/>
            </a:pPr>
            <a:r>
              <a:rPr lang="en-US" altLang="x-none" sz="2800" dirty="0">
                <a:solidFill>
                  <a:srgbClr val="FF0000"/>
                </a:solidFill>
                <a:latin typeface="Arial" panose="020B0604020202020204" pitchFamily="34" charset="0"/>
                <a:ea typeface="宋体" panose="02010600030101010101" pitchFamily="2" charset="-122"/>
              </a:rPr>
              <a:t>( </a:t>
            </a:r>
            <a:r>
              <a:rPr lang="en-US" altLang="x-none" sz="2800" dirty="0">
                <a:solidFill>
                  <a:schemeClr val="accent2"/>
                </a:solidFill>
                <a:latin typeface="Arial" panose="020B0604020202020204" pitchFamily="34" charset="0"/>
                <a:ea typeface="宋体" panose="02010600030101010101" pitchFamily="2" charset="-122"/>
              </a:rPr>
              <a:t>SELECT  *  FROM  S  WHERE  sa &lt; 20</a:t>
            </a:r>
            <a:r>
              <a:rPr lang="en-US" altLang="x-none" sz="2800" dirty="0">
                <a:solidFill>
                  <a:srgbClr val="FF0000"/>
                </a:solidFill>
                <a:latin typeface="Arial" panose="020B0604020202020204" pitchFamily="34" charset="0"/>
                <a:ea typeface="宋体" panose="02010600030101010101" pitchFamily="2" charset="-122"/>
              </a:rPr>
              <a:t> );</a:t>
            </a:r>
            <a:endParaRPr lang="en-US" altLang="x-none" sz="2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additive="base">
                                        <p:cTn id="7" dur="500" fill="hold"/>
                                        <p:tgtEl>
                                          <p:spTgt spid="84998"/>
                                        </p:tgtEl>
                                        <p:attrNameLst>
                                          <p:attrName>ppt_x</p:attrName>
                                        </p:attrNameLst>
                                      </p:cBhvr>
                                      <p:tavLst>
                                        <p:tav tm="0">
                                          <p:val>
                                            <p:strVal val="#ppt_x"/>
                                          </p:val>
                                        </p:tav>
                                        <p:tav tm="100000">
                                          <p:val>
                                            <p:strVal val="#ppt_x"/>
                                          </p:val>
                                        </p:tav>
                                      </p:tavLst>
                                    </p:anim>
                                    <p:anim calcmode="lin" valueType="num">
                                      <p:cBhvr additive="base">
                                        <p:cTn id="8" dur="500" fill="hold"/>
                                        <p:tgtEl>
                                          <p:spTgt spid="849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999"/>
                                        </p:tgtEl>
                                        <p:attrNameLst>
                                          <p:attrName>style.visibility</p:attrName>
                                        </p:attrNameLst>
                                      </p:cBhvr>
                                      <p:to>
                                        <p:strVal val="visible"/>
                                      </p:to>
                                    </p:set>
                                    <p:anim calcmode="lin" valueType="num">
                                      <p:cBhvr additive="base">
                                        <p:cTn id="13" dur="500" fill="hold"/>
                                        <p:tgtEl>
                                          <p:spTgt spid="84999"/>
                                        </p:tgtEl>
                                        <p:attrNameLst>
                                          <p:attrName>ppt_x</p:attrName>
                                        </p:attrNameLst>
                                      </p:cBhvr>
                                      <p:tavLst>
                                        <p:tav tm="0">
                                          <p:val>
                                            <p:strVal val="#ppt_x"/>
                                          </p:val>
                                        </p:tav>
                                        <p:tav tm="100000">
                                          <p:val>
                                            <p:strVal val="#ppt_x"/>
                                          </p:val>
                                        </p:tav>
                                      </p:tavLst>
                                    </p:anim>
                                    <p:anim calcmode="lin" valueType="num">
                                      <p:cBhvr additive="base">
                                        <p:cTn id="14" dur="500" fill="hold"/>
                                        <p:tgtEl>
                                          <p:spTgt spid="849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p:bldP spid="8499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601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8067" name="Rectangle 2"/>
          <p:cNvSpPr>
            <a:spLocks noGrp="1"/>
          </p:cNvSpPr>
          <p:nvPr>
            <p:ph type="title"/>
          </p:nvPr>
        </p:nvSpPr>
        <p:spPr/>
        <p:txBody>
          <a:bodyPr wrap="square" anchor="ctr"/>
          <a:p>
            <a:pPr eaLnBrk="1" hangingPunct="1"/>
            <a:r>
              <a:rPr lang="en-US" altLang="x-none" dirty="0"/>
              <a:t>3. SQL</a:t>
            </a:r>
            <a:r>
              <a:rPr lang="zh-CN" altLang="en-US" dirty="0"/>
              <a:t>数据操纵功能</a:t>
            </a:r>
            <a:endParaRPr lang="zh-CN" altLang="en-US" dirty="0"/>
          </a:p>
        </p:txBody>
      </p:sp>
      <p:sp>
        <p:nvSpPr>
          <p:cNvPr id="88068" name="Rectangle 3"/>
          <p:cNvSpPr>
            <a:spLocks noGrp="1"/>
          </p:cNvSpPr>
          <p:nvPr>
            <p:ph type="body"/>
          </p:nvPr>
        </p:nvSpPr>
        <p:spPr/>
        <p:txBody>
          <a:bodyPr wrap="square" anchor="t"/>
          <a:p>
            <a:pPr lvl="2" eaLnBrk="1" hangingPunct="1">
              <a:buNone/>
            </a:pPr>
            <a:endParaRPr lang="en-US" altLang="x-none" dirty="0"/>
          </a:p>
          <a:p>
            <a:pPr lvl="1" eaLnBrk="1" hangingPunct="1">
              <a:spcBef>
                <a:spcPct val="50000"/>
              </a:spcBef>
              <a:buNone/>
            </a:pPr>
            <a:r>
              <a:rPr lang="en-US" altLang="x-none" sz="2800" dirty="0">
                <a:solidFill>
                  <a:schemeClr val="accent2"/>
                </a:solidFill>
              </a:rPr>
              <a:t>3.1  SQL</a:t>
            </a:r>
            <a:r>
              <a:rPr lang="zh-CN" altLang="en-US" sz="2800" dirty="0">
                <a:solidFill>
                  <a:schemeClr val="accent2"/>
                </a:solidFill>
              </a:rPr>
              <a:t>的基本查询功能</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3.2  </a:t>
            </a:r>
            <a:r>
              <a:rPr lang="zh-CN" altLang="en-US" sz="2800" dirty="0">
                <a:solidFill>
                  <a:schemeClr val="accent2"/>
                </a:solidFill>
              </a:rPr>
              <a:t>分层结构查询与集合谓词使用</a:t>
            </a:r>
            <a:endParaRPr lang="zh-CN" altLang="en-US" sz="2800" dirty="0">
              <a:solidFill>
                <a:schemeClr val="accent2"/>
              </a:solidFill>
            </a:endParaRPr>
          </a:p>
          <a:p>
            <a:pPr lvl="1" eaLnBrk="1" hangingPunct="1">
              <a:spcBef>
                <a:spcPct val="50000"/>
              </a:spcBef>
              <a:buNone/>
            </a:pPr>
            <a:r>
              <a:rPr lang="en-US" altLang="x-none" sz="2800" dirty="0">
                <a:solidFill>
                  <a:schemeClr val="accent2"/>
                </a:solidFill>
              </a:rPr>
              <a:t>3.3  SELECT</a:t>
            </a:r>
            <a:r>
              <a:rPr lang="zh-CN" altLang="en-US" sz="2800" dirty="0">
                <a:solidFill>
                  <a:schemeClr val="accent2"/>
                </a:solidFill>
              </a:rPr>
              <a:t>语句间的运算</a:t>
            </a:r>
            <a:endParaRPr lang="zh-CN" altLang="en-US" sz="2800" dirty="0">
              <a:solidFill>
                <a:schemeClr val="accent2"/>
              </a:solidFill>
            </a:endParaRPr>
          </a:p>
          <a:p>
            <a:pPr lvl="1" eaLnBrk="1" hangingPunct="1">
              <a:spcBef>
                <a:spcPct val="50000"/>
              </a:spcBef>
              <a:buNone/>
            </a:pPr>
            <a:r>
              <a:rPr lang="en-US" altLang="x-none" sz="2800" u="sng" dirty="0">
                <a:solidFill>
                  <a:srgbClr val="FF0000"/>
                </a:solidFill>
              </a:rPr>
              <a:t>3.4</a:t>
            </a:r>
            <a:r>
              <a:rPr lang="zh-CN" altLang="en-US" sz="2800" u="sng" dirty="0">
                <a:solidFill>
                  <a:srgbClr val="FF0000"/>
                </a:solidFill>
              </a:rPr>
              <a:t>  </a:t>
            </a:r>
            <a:r>
              <a:rPr lang="en-US" altLang="x-none" sz="2800" u="sng" dirty="0">
                <a:solidFill>
                  <a:srgbClr val="FF0000"/>
                </a:solidFill>
              </a:rPr>
              <a:t>SQL</a:t>
            </a:r>
            <a:r>
              <a:rPr lang="zh-CN" altLang="en-US" sz="2800" u="sng" dirty="0">
                <a:solidFill>
                  <a:srgbClr val="FF0000"/>
                </a:solidFill>
              </a:rPr>
              <a:t>计算、统计、分类的功能</a:t>
            </a:r>
            <a:endParaRPr lang="zh-CN" altLang="en-US" sz="2800" u="sng" dirty="0">
              <a:solidFill>
                <a:srgbClr val="FF0000"/>
              </a:solidFill>
            </a:endParaRPr>
          </a:p>
          <a:p>
            <a:pPr lvl="1" eaLnBrk="1" hangingPunct="1">
              <a:spcBef>
                <a:spcPct val="50000"/>
              </a:spcBef>
              <a:buNone/>
            </a:pPr>
            <a:r>
              <a:rPr lang="en-US" altLang="x-none" sz="2800" dirty="0">
                <a:solidFill>
                  <a:schemeClr val="accent2"/>
                </a:solidFill>
              </a:rPr>
              <a:t>3.5  SELECT</a:t>
            </a:r>
            <a:r>
              <a:rPr lang="zh-CN" altLang="en-US" sz="2800" dirty="0">
                <a:solidFill>
                  <a:schemeClr val="accent2"/>
                </a:solidFill>
              </a:rPr>
              <a:t>语句使用的一般规则</a:t>
            </a:r>
            <a:endParaRPr lang="zh-CN" altLang="en-US" sz="2800" dirty="0">
              <a:solidFill>
                <a:schemeClr val="accent2"/>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7043"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89091" name="Rectangle 3"/>
          <p:cNvSpPr>
            <a:spLocks noGrp="1"/>
          </p:cNvSpPr>
          <p:nvPr>
            <p:ph type="title"/>
          </p:nvPr>
        </p:nvSpPr>
        <p:spPr/>
        <p:txBody>
          <a:bodyPr wrap="square" anchor="ctr"/>
          <a:p>
            <a:pPr eaLnBrk="1" hangingPunct="1"/>
            <a:r>
              <a:rPr lang="en-US" altLang="x-none" dirty="0">
                <a:solidFill>
                  <a:schemeClr val="accent2"/>
                </a:solidFill>
              </a:rPr>
              <a:t> SQL</a:t>
            </a:r>
            <a:r>
              <a:rPr lang="zh-CN" altLang="en-US" dirty="0">
                <a:solidFill>
                  <a:schemeClr val="accent2"/>
                </a:solidFill>
              </a:rPr>
              <a:t>计算、统计、分类的功能</a:t>
            </a:r>
            <a:endParaRPr lang="zh-CN" altLang="en-US" dirty="0">
              <a:solidFill>
                <a:schemeClr val="accent2"/>
              </a:solidFill>
            </a:endParaRPr>
          </a:p>
        </p:txBody>
      </p:sp>
      <p:sp>
        <p:nvSpPr>
          <p:cNvPr id="89092" name="Rectangle 4"/>
          <p:cNvSpPr>
            <a:spLocks noGrp="1"/>
          </p:cNvSpPr>
          <p:nvPr>
            <p:ph type="body"/>
          </p:nvPr>
        </p:nvSpPr>
        <p:spPr/>
        <p:txBody>
          <a:bodyPr wrap="square" anchor="t"/>
          <a:p>
            <a:pPr eaLnBrk="1" hangingPunct="1">
              <a:buNone/>
            </a:pPr>
            <a:endParaRPr lang="en-US" altLang="x-none" sz="2800" dirty="0"/>
          </a:p>
          <a:p>
            <a:pPr lvl="1" eaLnBrk="1" hangingPunct="1">
              <a:buChar char="•"/>
            </a:pPr>
            <a:r>
              <a:rPr lang="zh-CN" altLang="en-US" sz="2800" dirty="0"/>
              <a:t>简单的四则运算</a:t>
            </a:r>
            <a:endParaRPr lang="zh-CN" altLang="en-US" sz="2800" dirty="0"/>
          </a:p>
          <a:p>
            <a:pPr lvl="1" eaLnBrk="1" hangingPunct="1">
              <a:buChar char="•"/>
            </a:pPr>
            <a:endParaRPr lang="zh-CN" altLang="en-US" sz="2800" dirty="0"/>
          </a:p>
          <a:p>
            <a:pPr lvl="1" eaLnBrk="1" hangingPunct="1">
              <a:buChar char="•"/>
            </a:pPr>
            <a:r>
              <a:rPr lang="zh-CN" altLang="en-US" sz="2800" dirty="0"/>
              <a:t>统计计算</a:t>
            </a:r>
            <a:endParaRPr lang="zh-CN" altLang="en-US" sz="2800" dirty="0"/>
          </a:p>
          <a:p>
            <a:pPr lvl="2" eaLnBrk="1" hangingPunct="1">
              <a:buChar char="«"/>
            </a:pPr>
            <a:r>
              <a:rPr lang="zh-CN" altLang="en-US" sz="2800" dirty="0"/>
              <a:t>求总数</a:t>
            </a:r>
            <a:endParaRPr lang="zh-CN" altLang="en-US" sz="2800" dirty="0"/>
          </a:p>
          <a:p>
            <a:pPr lvl="2" eaLnBrk="1" hangingPunct="1">
              <a:buChar char="«"/>
            </a:pPr>
            <a:r>
              <a:rPr lang="zh-CN" altLang="en-US" sz="2800" dirty="0"/>
              <a:t>求和、求平均值</a:t>
            </a:r>
            <a:endParaRPr lang="zh-CN" altLang="en-US" sz="2800" dirty="0"/>
          </a:p>
          <a:p>
            <a:pPr lvl="2" eaLnBrk="1" hangingPunct="1">
              <a:buChar char="«"/>
            </a:pPr>
            <a:r>
              <a:rPr lang="zh-CN" altLang="en-US" sz="2800" dirty="0"/>
              <a:t>求最大值、求最小值</a:t>
            </a:r>
            <a:endParaRPr lang="zh-CN" altLang="en-US" sz="2800" dirty="0"/>
          </a:p>
          <a:p>
            <a:pPr lvl="2" eaLnBrk="1" hangingPunct="1">
              <a:buChar char="«"/>
            </a:pPr>
            <a:endParaRPr lang="zh-CN" altLang="en-US" sz="2800" dirty="0"/>
          </a:p>
          <a:p>
            <a:pPr lvl="1" eaLnBrk="1" hangingPunct="1">
              <a:buChar char="•"/>
            </a:pPr>
            <a:r>
              <a:rPr lang="zh-CN" altLang="en-US" sz="2800" dirty="0"/>
              <a:t>分组统计</a:t>
            </a:r>
            <a:endParaRPr lang="zh-CN" alt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8067"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0115" name="Rectangle 2"/>
          <p:cNvSpPr>
            <a:spLocks noGrp="1"/>
          </p:cNvSpPr>
          <p:nvPr>
            <p:ph type="title"/>
          </p:nvPr>
        </p:nvSpPr>
        <p:spPr/>
        <p:txBody>
          <a:bodyPr wrap="square" anchor="ctr"/>
          <a:p>
            <a:pPr eaLnBrk="1" hangingPunct="1"/>
            <a:r>
              <a:rPr lang="en-US" altLang="x-none" dirty="0"/>
              <a:t>(1) </a:t>
            </a:r>
            <a:r>
              <a:rPr lang="zh-CN" altLang="en-US" dirty="0"/>
              <a:t>统计功能</a:t>
            </a:r>
            <a:endParaRPr lang="zh-CN" altLang="en-US" dirty="0"/>
          </a:p>
        </p:txBody>
      </p:sp>
      <p:graphicFrame>
        <p:nvGraphicFramePr>
          <p:cNvPr id="88069" name="表格 88068"/>
          <p:cNvGraphicFramePr/>
          <p:nvPr/>
        </p:nvGraphicFramePr>
        <p:xfrm>
          <a:off x="107950" y="925513"/>
          <a:ext cx="8891588" cy="5122863"/>
        </p:xfrm>
        <a:graphic>
          <a:graphicData uri="http://schemas.openxmlformats.org/drawingml/2006/table">
            <a:tbl>
              <a:tblPr/>
              <a:tblGrid>
                <a:gridCol w="1522413"/>
                <a:gridCol w="2401887"/>
                <a:gridCol w="2003425"/>
                <a:gridCol w="2963863"/>
              </a:tblGrid>
              <a:tr h="677863">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800" b="0">
                          <a:solidFill>
                            <a:srgbClr val="FF0000"/>
                          </a:solidFill>
                          <a:latin typeface="Arial" panose="020B0604020202020204" pitchFamily="34" charset="0"/>
                        </a:rPr>
                        <a:t>函数名称</a:t>
                      </a:r>
                      <a:endParaRPr lang="zh-CN" altLang="en-US" sz="2800" b="0">
                        <a:solidFill>
                          <a:srgbClr val="FF0000"/>
                        </a:solidFill>
                        <a:latin typeface="Arial" panose="020B0604020202020204" pitchFamily="34" charset="0"/>
                      </a:endParaRPr>
                    </a:p>
                  </a:txBody>
                  <a:tcPr marL="0" marR="19048"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800" b="0">
                          <a:solidFill>
                            <a:srgbClr val="FF0000"/>
                          </a:solidFill>
                          <a:latin typeface="Arial" panose="020B0604020202020204" pitchFamily="34" charset="0"/>
                        </a:rPr>
                        <a:t>参数类型</a:t>
                      </a:r>
                      <a:endParaRPr lang="zh-CN" altLang="en-US" sz="2800" b="0">
                        <a:solidFill>
                          <a:srgbClr val="FF0000"/>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800" b="0">
                          <a:solidFill>
                            <a:srgbClr val="FF0000"/>
                          </a:solidFill>
                          <a:latin typeface="Arial" panose="020B0604020202020204" pitchFamily="34" charset="0"/>
                        </a:rPr>
                        <a:t>结果类型</a:t>
                      </a:r>
                      <a:endParaRPr lang="zh-CN" altLang="en-US" sz="2800" b="0">
                        <a:solidFill>
                          <a:srgbClr val="FF0000"/>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zh-CN" altLang="en-US" sz="2800" b="0">
                          <a:solidFill>
                            <a:srgbClr val="FF0000"/>
                          </a:solidFill>
                          <a:latin typeface="Arial" panose="020B0604020202020204" pitchFamily="34" charset="0"/>
                        </a:rPr>
                        <a:t>说  明</a:t>
                      </a:r>
                      <a:endParaRPr lang="zh-CN" altLang="en-US" sz="2800" b="0">
                        <a:solidFill>
                          <a:srgbClr val="FF0000"/>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alpha val="100000"/>
                      </a:schemeClr>
                    </a:solidFill>
                  </a:tcPr>
                </a:tc>
              </a:tr>
              <a:tr h="676275">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latin typeface="Arial" panose="020B0604020202020204" pitchFamily="34" charset="0"/>
                        </a:rPr>
                        <a:t>COUNT</a:t>
                      </a:r>
                      <a:endParaRPr lang="en-US" altLang="x-none" sz="2800" b="0" dirty="0">
                        <a:latin typeface="Arial" panose="020B0604020202020204" pitchFamily="34" charset="0"/>
                      </a:endParaRPr>
                    </a:p>
                  </a:txBody>
                  <a:tcPr marL="91431" marR="91431"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any (can be *)</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count of rows</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77862">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latin typeface="Arial" panose="020B0604020202020204" pitchFamily="34" charset="0"/>
                        </a:rPr>
                        <a:t>SUM</a:t>
                      </a:r>
                      <a:endParaRPr lang="en-US" altLang="x-none" sz="2800" b="0" dirty="0">
                        <a:latin typeface="Arial" panose="020B0604020202020204" pitchFamily="34" charset="0"/>
                      </a:endParaRPr>
                    </a:p>
                  </a:txBody>
                  <a:tcPr marL="91431" marR="91431"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sum of argument</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latin typeface="Arial" panose="020B0604020202020204" pitchFamily="34" charset="0"/>
                        </a:rPr>
                        <a:t>AVG</a:t>
                      </a:r>
                      <a:endParaRPr lang="en-US" altLang="x-none" sz="2800" b="0" dirty="0">
                        <a:latin typeface="Arial" panose="020B0604020202020204" pitchFamily="34" charset="0"/>
                      </a:endParaRPr>
                    </a:p>
                  </a:txBody>
                  <a:tcPr marL="91431" marR="91431"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average of argument</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7">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latin typeface="Arial" panose="020B0604020202020204" pitchFamily="34" charset="0"/>
                        </a:rPr>
                        <a:t>MAX</a:t>
                      </a:r>
                      <a:endParaRPr lang="en-US" altLang="x-none" sz="2800" b="0" dirty="0">
                        <a:latin typeface="Arial" panose="020B0604020202020204" pitchFamily="34" charset="0"/>
                      </a:endParaRPr>
                    </a:p>
                  </a:txBody>
                  <a:tcPr marL="91431" marR="91431"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char or 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same as argument</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maximum value</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8">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latin typeface="Arial" panose="020B0604020202020204" pitchFamily="34" charset="0"/>
                        </a:rPr>
                        <a:t>MIN</a:t>
                      </a:r>
                      <a:endParaRPr lang="en-US" altLang="x-none" sz="2800" b="0" dirty="0">
                        <a:latin typeface="Arial" panose="020B0604020202020204" pitchFamily="34" charset="0"/>
                      </a:endParaRPr>
                    </a:p>
                  </a:txBody>
                  <a:tcPr marL="91431" marR="91431" marT="45722" marB="45722"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char or numeric</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same as argument</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宋体" panose="02010600030101010101" pitchFamily="2" charset="-122"/>
                        </a:defRPr>
                      </a:lvl1pPr>
                      <a:lvl2pPr marL="742950" lvl="1" indent="-285750">
                        <a:defRPr sz="2000" b="0" kern="1200">
                          <a:solidFill>
                            <a:schemeClr val="tx1"/>
                          </a:solidFill>
                        </a:defRPr>
                      </a:lvl2pPr>
                      <a:lvl3pPr marL="1143000" lvl="2" indent="-228600">
                        <a:defRPr sz="2000" b="0" kern="1200">
                          <a:solidFill>
                            <a:schemeClr val="accent2"/>
                          </a:solidFill>
                        </a:defRPr>
                      </a:lvl3pPr>
                      <a:lvl4pPr marL="1600200" lvl="3" indent="-228600">
                        <a:buFont typeface="Wingdings" panose="05000000000000000000" pitchFamily="2" charset="2"/>
                        <a:defRPr sz="2000" b="0" kern="1200">
                          <a:solidFill>
                            <a:schemeClr val="tx1"/>
                          </a:solidFill>
                        </a:defRPr>
                      </a:lvl4pPr>
                      <a:lvl5pPr marL="2057400" lvl="4" indent="-228600">
                        <a:defRPr sz="2000" b="0" kern="1200">
                          <a:solidFill>
                            <a:schemeClr val="accent2"/>
                          </a:solidFill>
                        </a:defRPr>
                      </a:lvl5pPr>
                    </a:lstStyle>
                    <a:p>
                      <a:pPr marL="0" lvl="0" indent="0" algn="ctr" eaLnBrk="1" hangingPunct="1">
                        <a:buFont typeface="Wingdings" panose="05000000000000000000" pitchFamily="2" charset="2"/>
                        <a:buNone/>
                      </a:pPr>
                      <a:r>
                        <a:rPr lang="en-US" altLang="x-none" sz="2800" b="0" dirty="0">
                          <a:solidFill>
                            <a:schemeClr val="tx2"/>
                          </a:solidFill>
                          <a:latin typeface="Arial" panose="020B0604020202020204" pitchFamily="34" charset="0"/>
                        </a:rPr>
                        <a:t>minimum value</a:t>
                      </a:r>
                      <a:endParaRPr lang="en-US" altLang="x-none" sz="2800" b="0" dirty="0">
                        <a:solidFill>
                          <a:schemeClr val="tx2"/>
                        </a:solidFill>
                        <a:latin typeface="Arial" panose="020B0604020202020204" pitchFamily="34" charset="0"/>
                      </a:endParaRPr>
                    </a:p>
                  </a:txBody>
                  <a:tcPr marL="91431" marR="91431" marT="45722" marB="45722"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421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6259" name="Rectangle 2"/>
          <p:cNvSpPr>
            <a:spLocks noGrp="1"/>
          </p:cNvSpPr>
          <p:nvPr>
            <p:ph type="title"/>
          </p:nvPr>
        </p:nvSpPr>
        <p:spPr/>
        <p:txBody>
          <a:bodyPr wrap="square" anchor="ctr"/>
          <a:p>
            <a:pPr eaLnBrk="1" hangingPunct="1"/>
            <a:r>
              <a:rPr lang="en-US" altLang="x-none" dirty="0"/>
              <a:t>(1) </a:t>
            </a:r>
            <a:r>
              <a:rPr lang="zh-CN" altLang="en-US" dirty="0"/>
              <a:t>统计功能</a:t>
            </a:r>
            <a:endParaRPr lang="zh-CN" altLang="en-US" dirty="0"/>
          </a:p>
        </p:txBody>
      </p:sp>
      <p:sp>
        <p:nvSpPr>
          <p:cNvPr id="96260" name="Rectangle 3"/>
          <p:cNvSpPr>
            <a:spLocks noGrp="1"/>
          </p:cNvSpPr>
          <p:nvPr>
            <p:ph type="body"/>
          </p:nvPr>
        </p:nvSpPr>
        <p:spPr>
          <a:xfrm>
            <a:off x="128905" y="914400"/>
            <a:ext cx="8862695" cy="5410200"/>
          </a:xfrm>
        </p:spPr>
        <p:txBody>
          <a:bodyPr wrap="square" anchor="t"/>
          <a:p>
            <a:pPr eaLnBrk="1" hangingPunct="1"/>
            <a:r>
              <a:rPr lang="zh-CN" altLang="zh-CN" dirty="0"/>
              <a:t>统计函数的处理对象是一个元组集合</a:t>
            </a:r>
            <a:endParaRPr lang="zh-CN" altLang="zh-CN" dirty="0"/>
          </a:p>
          <a:p>
            <a:pPr lvl="1" eaLnBrk="1" hangingPunct="1"/>
            <a:endParaRPr lang="zh-CN" altLang="zh-CN" sz="1200" dirty="0"/>
          </a:p>
          <a:p>
            <a:pPr eaLnBrk="1" hangingPunct="1"/>
            <a:r>
              <a:rPr lang="en-US" altLang="zh-CN" dirty="0"/>
              <a:t>count </a:t>
            </a:r>
            <a:r>
              <a:rPr lang="zh-CN" altLang="en-US" dirty="0"/>
              <a:t>统计</a:t>
            </a:r>
            <a:endParaRPr lang="zh-CN" altLang="en-US" dirty="0"/>
          </a:p>
          <a:p>
            <a:pPr lvl="1" eaLnBrk="1" hangingPunct="1"/>
            <a:r>
              <a:rPr lang="en-US" altLang="zh-CN" dirty="0"/>
              <a:t>count(*)</a:t>
            </a:r>
            <a:r>
              <a:rPr lang="zh-CN" altLang="en-US" dirty="0"/>
              <a:t>：返回</a:t>
            </a:r>
            <a:r>
              <a:rPr lang="zh-CN" altLang="zh-CN" dirty="0"/>
              <a:t>集合中的元组个数</a:t>
            </a:r>
            <a:endParaRPr lang="zh-CN" altLang="zh-CN" dirty="0"/>
          </a:p>
          <a:p>
            <a:pPr lvl="1" eaLnBrk="1" hangingPunct="1"/>
            <a:r>
              <a:rPr lang="en-US" altLang="zh-CN" dirty="0"/>
              <a:t>count(colname)</a:t>
            </a:r>
            <a:r>
              <a:rPr lang="zh-CN" altLang="en-US" dirty="0"/>
              <a:t>：返回在</a:t>
            </a:r>
            <a:r>
              <a:rPr lang="en-US" altLang="zh-CN" dirty="0"/>
              <a:t>colname</a:t>
            </a:r>
            <a:r>
              <a:rPr lang="zh-CN" altLang="en-US" dirty="0"/>
              <a:t>属性上取值非空的元组个数</a:t>
            </a:r>
            <a:endParaRPr lang="zh-CN" altLang="en-US" dirty="0"/>
          </a:p>
          <a:p>
            <a:pPr lvl="1" eaLnBrk="1" hangingPunct="1"/>
            <a:r>
              <a:rPr lang="en-US" altLang="zh-CN" dirty="0"/>
              <a:t>count(distinct  colname)</a:t>
            </a:r>
            <a:r>
              <a:rPr lang="zh-CN" altLang="en-US" dirty="0"/>
              <a:t>：返回</a:t>
            </a:r>
            <a:r>
              <a:rPr lang="en-US" altLang="zh-CN" dirty="0"/>
              <a:t>colname</a:t>
            </a:r>
            <a:r>
              <a:rPr lang="zh-CN" altLang="en-US" dirty="0"/>
              <a:t>取值非空且互不相同的元组个数</a:t>
            </a:r>
            <a:endParaRPr lang="zh-CN" altLang="en-US" dirty="0"/>
          </a:p>
          <a:p>
            <a:pPr lvl="1" eaLnBrk="1" hangingPunct="1"/>
            <a:endParaRPr lang="zh-CN" altLang="en-US" sz="1200" dirty="0"/>
          </a:p>
          <a:p>
            <a:pPr lvl="0" eaLnBrk="1" hangingPunct="1"/>
            <a:r>
              <a:rPr lang="en-US" altLang="zh-CN" dirty="0"/>
              <a:t>SUM, AVG, MAX, MIN </a:t>
            </a:r>
            <a:r>
              <a:rPr lang="zh-CN" altLang="en-US" dirty="0"/>
              <a:t>统计</a:t>
            </a:r>
            <a:endParaRPr lang="zh-CN" altLang="en-US" dirty="0"/>
          </a:p>
          <a:p>
            <a:pPr lvl="1" eaLnBrk="1" hangingPunct="1"/>
            <a:r>
              <a:rPr lang="zh-CN" altLang="en-US" dirty="0"/>
              <a:t>分别用于统计一组元组在某个属性上的取值的总和、平均值、最大值、最小值</a:t>
            </a:r>
            <a:endParaRPr lang="en-US" alt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Effect transition="in" filter="blinds(horizontal)">
                                      <p:cBhvr>
                                        <p:cTn id="7" dur="500"/>
                                        <p:tgtEl>
                                          <p:spTgt spid="96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0">
                                            <p:txEl>
                                              <p:pRg st="2" end="2"/>
                                            </p:txEl>
                                          </p:spTgt>
                                        </p:tgtEl>
                                        <p:attrNameLst>
                                          <p:attrName>style.visibility</p:attrName>
                                        </p:attrNameLst>
                                      </p:cBhvr>
                                      <p:to>
                                        <p:strVal val="visible"/>
                                      </p:to>
                                    </p:set>
                                    <p:animEffect transition="in" filter="blinds(horizontal)">
                                      <p:cBhvr>
                                        <p:cTn id="12" dur="500"/>
                                        <p:tgtEl>
                                          <p:spTgt spid="96260">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animEffect transition="in" filter="blinds(horizontal)">
                                      <p:cBhvr>
                                        <p:cTn id="15" dur="500"/>
                                        <p:tgtEl>
                                          <p:spTgt spid="96260">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6260">
                                            <p:txEl>
                                              <p:pRg st="4" end="4"/>
                                            </p:txEl>
                                          </p:spTgt>
                                        </p:tgtEl>
                                        <p:attrNameLst>
                                          <p:attrName>style.visibility</p:attrName>
                                        </p:attrNameLst>
                                      </p:cBhvr>
                                      <p:to>
                                        <p:strVal val="visible"/>
                                      </p:to>
                                    </p:set>
                                    <p:animEffect transition="in" filter="blinds(horizontal)">
                                      <p:cBhvr>
                                        <p:cTn id="18" dur="500"/>
                                        <p:tgtEl>
                                          <p:spTgt spid="96260">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6260">
                                            <p:txEl>
                                              <p:pRg st="5" end="5"/>
                                            </p:txEl>
                                          </p:spTgt>
                                        </p:tgtEl>
                                        <p:attrNameLst>
                                          <p:attrName>style.visibility</p:attrName>
                                        </p:attrNameLst>
                                      </p:cBhvr>
                                      <p:to>
                                        <p:strVal val="visible"/>
                                      </p:to>
                                    </p:set>
                                    <p:animEffect transition="in" filter="blinds(horizontal)">
                                      <p:cBhvr>
                                        <p:cTn id="21" dur="500"/>
                                        <p:tgtEl>
                                          <p:spTgt spid="9626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6260">
                                            <p:txEl>
                                              <p:pRg st="7" end="7"/>
                                            </p:txEl>
                                          </p:spTgt>
                                        </p:tgtEl>
                                        <p:attrNameLst>
                                          <p:attrName>style.visibility</p:attrName>
                                        </p:attrNameLst>
                                      </p:cBhvr>
                                      <p:to>
                                        <p:strVal val="visible"/>
                                      </p:to>
                                    </p:set>
                                    <p:animEffect transition="in" filter="blinds(horizontal)">
                                      <p:cBhvr>
                                        <p:cTn id="26" dur="500"/>
                                        <p:tgtEl>
                                          <p:spTgt spid="96260">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6260">
                                            <p:txEl>
                                              <p:pRg st="8" end="8"/>
                                            </p:txEl>
                                          </p:spTgt>
                                        </p:tgtEl>
                                        <p:attrNameLst>
                                          <p:attrName>style.visibility</p:attrName>
                                        </p:attrNameLst>
                                      </p:cBhvr>
                                      <p:to>
                                        <p:strVal val="visible"/>
                                      </p:to>
                                    </p:set>
                                    <p:animEffect transition="in" filter="blinds(horizontal)">
                                      <p:cBhvr>
                                        <p:cTn id="29" dur="500"/>
                                        <p:tgtEl>
                                          <p:spTgt spid="962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421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6259" name="Rectangle 2"/>
          <p:cNvSpPr>
            <a:spLocks noGrp="1"/>
          </p:cNvSpPr>
          <p:nvPr>
            <p:ph type="title"/>
          </p:nvPr>
        </p:nvSpPr>
        <p:spPr/>
        <p:txBody>
          <a:bodyPr wrap="square" anchor="ctr"/>
          <a:p>
            <a:pPr eaLnBrk="1" hangingPunct="1"/>
            <a:r>
              <a:rPr lang="en-US" altLang="x-none" dirty="0"/>
              <a:t>(1) </a:t>
            </a:r>
            <a:r>
              <a:rPr lang="zh-CN" altLang="en-US" dirty="0"/>
              <a:t>统计功能</a:t>
            </a:r>
            <a:endParaRPr lang="zh-CN" altLang="en-US" dirty="0"/>
          </a:p>
        </p:txBody>
      </p:sp>
      <p:sp>
        <p:nvSpPr>
          <p:cNvPr id="96260" name="Rectangle 3"/>
          <p:cNvSpPr>
            <a:spLocks noGrp="1"/>
          </p:cNvSpPr>
          <p:nvPr>
            <p:ph type="body"/>
          </p:nvPr>
        </p:nvSpPr>
        <p:spPr>
          <a:xfrm>
            <a:off x="128905" y="914400"/>
            <a:ext cx="8862695" cy="5410200"/>
          </a:xfrm>
        </p:spPr>
        <p:txBody>
          <a:bodyPr wrap="square" anchor="t"/>
          <a:p>
            <a:pPr eaLnBrk="1" hangingPunct="1"/>
            <a:r>
              <a:rPr lang="zh-CN" altLang="en-US" dirty="0"/>
              <a:t>空值（</a:t>
            </a:r>
            <a:r>
              <a:rPr lang="en-US" altLang="x-none" dirty="0"/>
              <a:t>NULL</a:t>
            </a:r>
            <a:r>
              <a:rPr lang="zh-CN" altLang="en-US" dirty="0"/>
              <a:t>）在统计函数中的处理</a:t>
            </a:r>
            <a:endParaRPr lang="zh-CN" altLang="en-US" sz="1200" dirty="0"/>
          </a:p>
          <a:p>
            <a:pPr lvl="1" eaLnBrk="1" hangingPunct="1"/>
            <a:r>
              <a:rPr lang="zh-CN" altLang="en-US" dirty="0"/>
              <a:t>在使用统计函数对一个集合中的元素进行统计计算时，将忽略其中的‘空’值元素</a:t>
            </a:r>
            <a:endParaRPr lang="zh-CN" altLang="en-US" dirty="0"/>
          </a:p>
          <a:p>
            <a:pPr lvl="2" eaLnBrk="1" hangingPunct="1"/>
            <a:r>
              <a:rPr lang="zh-CN" altLang="en-US" dirty="0"/>
              <a:t>在一个元组集合上执行如下的统计查询，它们返回的结果可能是不一样的！</a:t>
            </a:r>
            <a:endParaRPr lang="zh-CN" altLang="en-US" dirty="0"/>
          </a:p>
          <a:p>
            <a:pPr lvl="3" eaLnBrk="1" hangingPunct="1"/>
            <a:r>
              <a:rPr lang="en-US" altLang="x-none" dirty="0"/>
              <a:t>COUNT(</a:t>
            </a:r>
            <a:r>
              <a:rPr lang="zh-CN" altLang="en-US" dirty="0"/>
              <a:t>*</a:t>
            </a:r>
            <a:r>
              <a:rPr lang="en-US" altLang="x-none" dirty="0"/>
              <a:t>)      COUNT(sd)     COUNT(distinct  sd)</a:t>
            </a:r>
            <a:endParaRPr lang="en-US" altLang="x-none" dirty="0"/>
          </a:p>
          <a:p>
            <a:pPr lvl="2" eaLnBrk="1" hangingPunct="1"/>
            <a:r>
              <a:rPr lang="zh-CN" altLang="en-US" dirty="0"/>
              <a:t>在调用</a:t>
            </a:r>
            <a:r>
              <a:rPr lang="en-US" altLang="zh-CN" dirty="0"/>
              <a:t>SUM, AVG, MAX, MIN</a:t>
            </a:r>
            <a:r>
              <a:rPr lang="zh-CN" altLang="en-US" dirty="0"/>
              <a:t>统计函数时，将首先剔除掉集合中取值为</a:t>
            </a:r>
            <a:r>
              <a:rPr lang="en-US" altLang="zh-CN" dirty="0"/>
              <a:t>‘</a:t>
            </a:r>
            <a:r>
              <a:rPr lang="zh-CN" altLang="en-US" dirty="0"/>
              <a:t>空</a:t>
            </a:r>
            <a:r>
              <a:rPr lang="en-US" altLang="zh-CN" dirty="0"/>
              <a:t>’</a:t>
            </a:r>
            <a:r>
              <a:rPr lang="zh-CN" altLang="en-US" dirty="0"/>
              <a:t>的元素，然后再进行统计计算</a:t>
            </a:r>
            <a:endParaRPr lang="zh-CN" altLang="en-US" dirty="0"/>
          </a:p>
          <a:p>
            <a:pPr lvl="1" eaLnBrk="1" hangingPunct="1"/>
            <a:endParaRPr lang="zh-CN" altLang="en-US" sz="1200" dirty="0"/>
          </a:p>
          <a:p>
            <a:pPr lvl="1" eaLnBrk="1" hangingPunct="1"/>
            <a:r>
              <a:rPr lang="zh-CN" altLang="en-US" dirty="0"/>
              <a:t>在一个空集上进行统计计算时，其返回结果如下：</a:t>
            </a:r>
            <a:endParaRPr lang="zh-CN" altLang="en-US" dirty="0"/>
          </a:p>
          <a:p>
            <a:pPr lvl="2" eaLnBrk="1" hangingPunct="1"/>
            <a:r>
              <a:rPr lang="en-US" altLang="x-none" dirty="0"/>
              <a:t>COUNT(  ) </a:t>
            </a:r>
            <a:r>
              <a:rPr lang="zh-CN" altLang="en-US" dirty="0"/>
              <a:t>返回 </a:t>
            </a:r>
            <a:r>
              <a:rPr lang="en-US" altLang="x-none" dirty="0"/>
              <a:t>0</a:t>
            </a:r>
            <a:endParaRPr lang="en-US" altLang="x-none" dirty="0"/>
          </a:p>
          <a:p>
            <a:pPr lvl="2" eaLnBrk="1" hangingPunct="1"/>
            <a:r>
              <a:rPr lang="zh-CN" altLang="en-US" dirty="0"/>
              <a:t>其它的统计函数均返回空值 </a:t>
            </a:r>
            <a:r>
              <a:rPr lang="en-US" altLang="x-none" dirty="0"/>
              <a:t>NULL</a:t>
            </a:r>
            <a:endParaRPr lang="en-US" altLang="x-none"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89091"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1139" name="Rectangle 2"/>
          <p:cNvSpPr>
            <a:spLocks noGrp="1"/>
          </p:cNvSpPr>
          <p:nvPr>
            <p:ph type="title"/>
          </p:nvPr>
        </p:nvSpPr>
        <p:spPr/>
        <p:txBody>
          <a:bodyPr wrap="square" anchor="ctr"/>
          <a:p>
            <a:pPr eaLnBrk="1" hangingPunct="1"/>
            <a:r>
              <a:rPr lang="en-US" altLang="x-none" dirty="0"/>
              <a:t>(1) </a:t>
            </a:r>
            <a:r>
              <a:rPr lang="zh-CN" altLang="en-US" dirty="0"/>
              <a:t>统计功能</a:t>
            </a:r>
            <a:endParaRPr lang="zh-CN" altLang="en-US" dirty="0"/>
          </a:p>
        </p:txBody>
      </p:sp>
      <p:sp>
        <p:nvSpPr>
          <p:cNvPr id="89093" name="Rectangle 3"/>
          <p:cNvSpPr/>
          <p:nvPr/>
        </p:nvSpPr>
        <p:spPr>
          <a:xfrm>
            <a:off x="381000" y="8382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3.53</a:t>
            </a:r>
            <a:r>
              <a:rPr lang="zh-CN" altLang="en-US"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宋体" panose="02010600030101010101" pitchFamily="2" charset="-122"/>
                <a:ea typeface="宋体" panose="02010600030101010101" pitchFamily="2" charset="-122"/>
              </a:rPr>
              <a:t>给出全体学生的人数</a:t>
            </a:r>
            <a:endParaRPr lang="zh-CN" altLang="en-US" dirty="0">
              <a:solidFill>
                <a:schemeClr val="tx2"/>
              </a:solidFill>
              <a:latin typeface="Arial" panose="020B0604020202020204" pitchFamily="34" charset="0"/>
              <a:ea typeface="宋体" panose="02010600030101010101" pitchFamily="2" charset="-122"/>
            </a:endParaRPr>
          </a:p>
        </p:txBody>
      </p:sp>
      <p:sp>
        <p:nvSpPr>
          <p:cNvPr id="89094" name="Rectangle 4"/>
          <p:cNvSpPr/>
          <p:nvPr/>
        </p:nvSpPr>
        <p:spPr>
          <a:xfrm>
            <a:off x="381000" y="1295400"/>
            <a:ext cx="8458200" cy="914400"/>
          </a:xfrm>
          <a:prstGeom prst="rect">
            <a:avLst/>
          </a:prstGeom>
          <a:noFill/>
          <a:ln w="9525">
            <a:noFill/>
          </a:ln>
        </p:spPr>
        <p:txBody>
          <a:bodyPr anchor="t"/>
          <a:p>
            <a:pPr marL="1143000" lvl="2" indent="-228600" algn="l" eaLnBrk="1" hangingPunct="1">
              <a:lnSpc>
                <a:spcPct val="11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COUNT ( *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S</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89095" name="Rectangle 5"/>
          <p:cNvSpPr/>
          <p:nvPr/>
        </p:nvSpPr>
        <p:spPr>
          <a:xfrm>
            <a:off x="381000" y="2514600"/>
            <a:ext cx="8458200" cy="457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3.54</a:t>
            </a:r>
            <a:r>
              <a:rPr lang="zh-CN" altLang="en-US"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宋体" panose="02010600030101010101" pitchFamily="2" charset="-122"/>
                <a:ea typeface="宋体" panose="02010600030101010101" pitchFamily="2" charset="-122"/>
              </a:rPr>
              <a:t>给出学号为</a:t>
            </a:r>
            <a:r>
              <a:rPr lang="en-US" altLang="x-none" dirty="0">
                <a:solidFill>
                  <a:schemeClr val="tx2"/>
                </a:solidFill>
                <a:latin typeface="Times New Roman" panose="02020603050405020304" pitchFamily="2" charset="0"/>
                <a:ea typeface="宋体" panose="02010600030101010101" pitchFamily="2" charset="-122"/>
              </a:rPr>
              <a:t>S1</a:t>
            </a:r>
            <a:r>
              <a:rPr lang="zh-CN" altLang="en-US" dirty="0">
                <a:solidFill>
                  <a:schemeClr val="tx2"/>
                </a:solidFill>
                <a:latin typeface="宋体" panose="02010600030101010101" pitchFamily="2" charset="-122"/>
                <a:ea typeface="宋体" panose="02010600030101010101" pitchFamily="2" charset="-122"/>
              </a:rPr>
              <a:t>学生修读的课程门数</a:t>
            </a:r>
            <a:endParaRPr lang="zh-CN" altLang="en-US" dirty="0">
              <a:solidFill>
                <a:schemeClr val="tx2"/>
              </a:solidFill>
              <a:latin typeface="宋体" panose="02010600030101010101" pitchFamily="2" charset="-122"/>
              <a:ea typeface="宋体" panose="02010600030101010101" pitchFamily="2" charset="-122"/>
            </a:endParaRPr>
          </a:p>
        </p:txBody>
      </p:sp>
      <p:sp>
        <p:nvSpPr>
          <p:cNvPr id="89096" name="Rectangle 6"/>
          <p:cNvSpPr/>
          <p:nvPr/>
        </p:nvSpPr>
        <p:spPr>
          <a:xfrm>
            <a:off x="381000" y="2895600"/>
            <a:ext cx="8458200" cy="1447800"/>
          </a:xfrm>
          <a:prstGeom prst="rect">
            <a:avLst/>
          </a:prstGeom>
          <a:noFill/>
          <a:ln w="9525">
            <a:noFill/>
          </a:ln>
        </p:spPr>
        <p:txBody>
          <a:bodyPr anchor="t"/>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COUNT ( *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SC</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WHERE   </a:t>
            </a:r>
            <a:r>
              <a:rPr lang="en-US" altLang="x-none" dirty="0">
                <a:solidFill>
                  <a:schemeClr val="accent2"/>
                </a:solidFill>
                <a:latin typeface="Arial" panose="020B0604020202020204" pitchFamily="34" charset="0"/>
                <a:ea typeface="宋体" panose="02010600030101010101" pitchFamily="2" charset="-122"/>
              </a:rPr>
              <a:t>sno = ‘S1’</a:t>
            </a:r>
            <a:endParaRPr lang="en-US" altLang="x-none" dirty="0">
              <a:solidFill>
                <a:srgbClr val="FF0000"/>
              </a:solidFill>
              <a:latin typeface="Arial" panose="020B0604020202020204" pitchFamily="34" charset="0"/>
              <a:ea typeface="宋体" panose="02010600030101010101" pitchFamily="2" charset="-122"/>
            </a:endParaRPr>
          </a:p>
        </p:txBody>
      </p:sp>
      <p:sp>
        <p:nvSpPr>
          <p:cNvPr id="89097" name="Rectangle 7"/>
          <p:cNvSpPr/>
          <p:nvPr/>
        </p:nvSpPr>
        <p:spPr>
          <a:xfrm>
            <a:off x="381000" y="4648200"/>
            <a:ext cx="8458200" cy="4572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zh-CN" altLang="en-US" dirty="0">
                <a:solidFill>
                  <a:schemeClr val="tx2"/>
                </a:solidFill>
                <a:latin typeface="Times New Roman" panose="02020603050405020304" pitchFamily="2" charset="0"/>
                <a:ea typeface="宋体" panose="02010600030101010101" pitchFamily="2" charset="-122"/>
              </a:rPr>
              <a:t>例</a:t>
            </a:r>
            <a:r>
              <a:rPr lang="en-US" altLang="x-none" dirty="0">
                <a:solidFill>
                  <a:schemeClr val="tx2"/>
                </a:solidFill>
                <a:latin typeface="Times New Roman" panose="02020603050405020304" pitchFamily="2" charset="0"/>
                <a:ea typeface="宋体" panose="02010600030101010101" pitchFamily="2" charset="-122"/>
              </a:rPr>
              <a:t>3.55</a:t>
            </a:r>
            <a:r>
              <a:rPr lang="zh-CN" altLang="en-US" dirty="0">
                <a:solidFill>
                  <a:schemeClr val="tx2"/>
                </a:solidFill>
                <a:latin typeface="Times New Roman" panose="02020603050405020304" pitchFamily="2" charset="0"/>
                <a:ea typeface="宋体" panose="02010600030101010101" pitchFamily="2" charset="-122"/>
              </a:rPr>
              <a:t>：给出学号为</a:t>
            </a:r>
            <a:r>
              <a:rPr lang="en-US" altLang="x-none" dirty="0">
                <a:solidFill>
                  <a:schemeClr val="tx2"/>
                </a:solidFill>
                <a:latin typeface="Times New Roman" panose="02020603050405020304" pitchFamily="2" charset="0"/>
                <a:ea typeface="宋体" panose="02010600030101010101" pitchFamily="2" charset="-122"/>
              </a:rPr>
              <a:t>S7</a:t>
            </a:r>
            <a:r>
              <a:rPr lang="zh-CN" altLang="en-US" dirty="0">
                <a:solidFill>
                  <a:schemeClr val="tx2"/>
                </a:solidFill>
                <a:latin typeface="Times New Roman" panose="02020603050405020304" pitchFamily="2" charset="0"/>
                <a:ea typeface="宋体" panose="02010600030101010101" pitchFamily="2" charset="-122"/>
              </a:rPr>
              <a:t>学生所修读课程的平均成绩</a:t>
            </a:r>
            <a:endParaRPr lang="zh-CN" altLang="en-US" dirty="0">
              <a:solidFill>
                <a:schemeClr val="tx2"/>
              </a:solidFill>
              <a:latin typeface="Times New Roman" panose="02020603050405020304" pitchFamily="2" charset="0"/>
              <a:ea typeface="宋体" panose="02010600030101010101" pitchFamily="2" charset="-122"/>
            </a:endParaRPr>
          </a:p>
        </p:txBody>
      </p:sp>
      <p:sp>
        <p:nvSpPr>
          <p:cNvPr id="89098" name="Rectangle 8"/>
          <p:cNvSpPr/>
          <p:nvPr/>
        </p:nvSpPr>
        <p:spPr>
          <a:xfrm>
            <a:off x="381000" y="5029200"/>
            <a:ext cx="8458200" cy="1447800"/>
          </a:xfrm>
          <a:prstGeom prst="rect">
            <a:avLst/>
          </a:prstGeom>
          <a:noFill/>
          <a:ln w="9525">
            <a:noFill/>
          </a:ln>
        </p:spPr>
        <p:txBody>
          <a:bodyPr anchor="t"/>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AVG ( G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SC</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10000"/>
              </a:lnSpc>
              <a:spcBef>
                <a:spcPct val="20000"/>
              </a:spcBef>
            </a:pPr>
            <a:r>
              <a:rPr lang="en-US" altLang="x-none" dirty="0">
                <a:solidFill>
                  <a:srgbClr val="FF0000"/>
                </a:solidFill>
                <a:latin typeface="Arial" panose="020B0604020202020204" pitchFamily="34" charset="0"/>
                <a:ea typeface="宋体" panose="02010600030101010101" pitchFamily="2" charset="-122"/>
              </a:rPr>
              <a:t>WHERE   </a:t>
            </a:r>
            <a:r>
              <a:rPr lang="en-US" altLang="x-none" dirty="0">
                <a:solidFill>
                  <a:schemeClr val="accent2"/>
                </a:solidFill>
                <a:latin typeface="Arial" panose="020B0604020202020204" pitchFamily="34" charset="0"/>
                <a:ea typeface="宋体" panose="02010600030101010101" pitchFamily="2" charset="-122"/>
              </a:rPr>
              <a:t>sno = ‘S7’</a:t>
            </a:r>
            <a:endParaRPr lang="en-US" altLang="x-none"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ppt_x"/>
                                          </p:val>
                                        </p:tav>
                                        <p:tav tm="100000">
                                          <p:val>
                                            <p:strVal val="#ppt_x"/>
                                          </p:val>
                                        </p:tav>
                                      </p:tavLst>
                                    </p:anim>
                                    <p:anim calcmode="lin" valueType="num">
                                      <p:cBhvr additive="base">
                                        <p:cTn id="8" dur="500" fill="hold"/>
                                        <p:tgtEl>
                                          <p:spTgt spid="890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4"/>
                                        </p:tgtEl>
                                        <p:attrNameLst>
                                          <p:attrName>style.visibility</p:attrName>
                                        </p:attrNameLst>
                                      </p:cBhvr>
                                      <p:to>
                                        <p:strVal val="visible"/>
                                      </p:to>
                                    </p:set>
                                    <p:anim calcmode="lin" valueType="num">
                                      <p:cBhvr additive="base">
                                        <p:cTn id="13" dur="500" fill="hold"/>
                                        <p:tgtEl>
                                          <p:spTgt spid="89094"/>
                                        </p:tgtEl>
                                        <p:attrNameLst>
                                          <p:attrName>ppt_x</p:attrName>
                                        </p:attrNameLst>
                                      </p:cBhvr>
                                      <p:tavLst>
                                        <p:tav tm="0">
                                          <p:val>
                                            <p:strVal val="#ppt_x"/>
                                          </p:val>
                                        </p:tav>
                                        <p:tav tm="100000">
                                          <p:val>
                                            <p:strVal val="#ppt_x"/>
                                          </p:val>
                                        </p:tav>
                                      </p:tavLst>
                                    </p:anim>
                                    <p:anim calcmode="lin" valueType="num">
                                      <p:cBhvr additive="base">
                                        <p:cTn id="14"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5"/>
                                        </p:tgtEl>
                                        <p:attrNameLst>
                                          <p:attrName>style.visibility</p:attrName>
                                        </p:attrNameLst>
                                      </p:cBhvr>
                                      <p:to>
                                        <p:strVal val="visible"/>
                                      </p:to>
                                    </p:set>
                                    <p:anim calcmode="lin" valueType="num">
                                      <p:cBhvr additive="base">
                                        <p:cTn id="19" dur="500" fill="hold"/>
                                        <p:tgtEl>
                                          <p:spTgt spid="89095"/>
                                        </p:tgtEl>
                                        <p:attrNameLst>
                                          <p:attrName>ppt_x</p:attrName>
                                        </p:attrNameLst>
                                      </p:cBhvr>
                                      <p:tavLst>
                                        <p:tav tm="0">
                                          <p:val>
                                            <p:strVal val="#ppt_x"/>
                                          </p:val>
                                        </p:tav>
                                        <p:tav tm="100000">
                                          <p:val>
                                            <p:strVal val="#ppt_x"/>
                                          </p:val>
                                        </p:tav>
                                      </p:tavLst>
                                    </p:anim>
                                    <p:anim calcmode="lin" valueType="num">
                                      <p:cBhvr additive="base">
                                        <p:cTn id="20" dur="500" fill="hold"/>
                                        <p:tgtEl>
                                          <p:spTgt spid="890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ppt_x"/>
                                          </p:val>
                                        </p:tav>
                                        <p:tav tm="100000">
                                          <p:val>
                                            <p:strVal val="#ppt_x"/>
                                          </p:val>
                                        </p:tav>
                                      </p:tavLst>
                                    </p:anim>
                                    <p:anim calcmode="lin" valueType="num">
                                      <p:cBhvr additive="base">
                                        <p:cTn id="26"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9097"/>
                                        </p:tgtEl>
                                        <p:attrNameLst>
                                          <p:attrName>style.visibility</p:attrName>
                                        </p:attrNameLst>
                                      </p:cBhvr>
                                      <p:to>
                                        <p:strVal val="visible"/>
                                      </p:to>
                                    </p:set>
                                    <p:anim calcmode="lin" valueType="num">
                                      <p:cBhvr additive="base">
                                        <p:cTn id="31" dur="500" fill="hold"/>
                                        <p:tgtEl>
                                          <p:spTgt spid="89097"/>
                                        </p:tgtEl>
                                        <p:attrNameLst>
                                          <p:attrName>ppt_x</p:attrName>
                                        </p:attrNameLst>
                                      </p:cBhvr>
                                      <p:tavLst>
                                        <p:tav tm="0">
                                          <p:val>
                                            <p:strVal val="#ppt_x"/>
                                          </p:val>
                                        </p:tav>
                                        <p:tav tm="100000">
                                          <p:val>
                                            <p:strVal val="#ppt_x"/>
                                          </p:val>
                                        </p:tav>
                                      </p:tavLst>
                                    </p:anim>
                                    <p:anim calcmode="lin" valueType="num">
                                      <p:cBhvr additive="base">
                                        <p:cTn id="32" dur="500" fill="hold"/>
                                        <p:tgtEl>
                                          <p:spTgt spid="8909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098"/>
                                        </p:tgtEl>
                                        <p:attrNameLst>
                                          <p:attrName>style.visibility</p:attrName>
                                        </p:attrNameLst>
                                      </p:cBhvr>
                                      <p:to>
                                        <p:strVal val="visible"/>
                                      </p:to>
                                    </p:set>
                                    <p:anim calcmode="lin" valueType="num">
                                      <p:cBhvr additive="base">
                                        <p:cTn id="37" dur="500" fill="hold"/>
                                        <p:tgtEl>
                                          <p:spTgt spid="89098"/>
                                        </p:tgtEl>
                                        <p:attrNameLst>
                                          <p:attrName>ppt_x</p:attrName>
                                        </p:attrNameLst>
                                      </p:cBhvr>
                                      <p:tavLst>
                                        <p:tav tm="0">
                                          <p:val>
                                            <p:strVal val="#ppt_x"/>
                                          </p:val>
                                        </p:tav>
                                        <p:tav tm="100000">
                                          <p:val>
                                            <p:strVal val="#ppt_x"/>
                                          </p:val>
                                        </p:tav>
                                      </p:tavLst>
                                    </p:anim>
                                    <p:anim calcmode="lin" valueType="num">
                                      <p:cBhvr additive="base">
                                        <p:cTn id="38" dur="500" fill="hold"/>
                                        <p:tgtEl>
                                          <p:spTgt spid="89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p:bldP spid="89095" grpId="0"/>
      <p:bldP spid="89096" grpId="0"/>
      <p:bldP spid="89097" grpId="0"/>
      <p:bldP spid="8909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0115"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2163" name="Rectangle 2"/>
          <p:cNvSpPr/>
          <p:nvPr/>
        </p:nvSpPr>
        <p:spPr>
          <a:xfrm>
            <a:off x="0" y="685800"/>
            <a:ext cx="9144000" cy="18288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2164" name="Rectangle 3"/>
          <p:cNvSpPr>
            <a:spLocks noGrp="1"/>
          </p:cNvSpPr>
          <p:nvPr>
            <p:ph type="title"/>
          </p:nvPr>
        </p:nvSpPr>
        <p:spPr/>
        <p:txBody>
          <a:bodyPr wrap="square" anchor="ctr"/>
          <a:p>
            <a:pPr eaLnBrk="1" hangingPunct="1"/>
            <a:r>
              <a:rPr lang="zh-CN" altLang="en-US"/>
              <a:t>统计查询的例子</a:t>
            </a:r>
            <a:endParaRPr lang="zh-CN" altLang="en-US"/>
          </a:p>
        </p:txBody>
      </p:sp>
      <p:sp>
        <p:nvSpPr>
          <p:cNvPr id="92165" name="Rectangle 4"/>
          <p:cNvSpPr>
            <a:spLocks noGrp="1"/>
          </p:cNvSpPr>
          <p:nvPr>
            <p:ph type="body"/>
          </p:nvPr>
        </p:nvSpPr>
        <p:spPr>
          <a:xfrm>
            <a:off x="685800" y="762000"/>
            <a:ext cx="7772400" cy="1676400"/>
          </a:xfrm>
        </p:spPr>
        <p:txBody>
          <a:bodyPr wrap="square" anchor="t"/>
          <a:p>
            <a:pPr eaLnBrk="1" hangingPunct="1">
              <a:lnSpc>
                <a:spcPct val="100000"/>
              </a:lnSpc>
              <a:spcBef>
                <a:spcPct val="10000"/>
              </a:spcBef>
              <a:buNone/>
            </a:pPr>
            <a:r>
              <a:rPr lang="en-US" altLang="x-none" dirty="0">
                <a:solidFill>
                  <a:srgbClr val="FF0000"/>
                </a:solidFill>
              </a:rPr>
              <a:t>Customers</a:t>
            </a:r>
            <a:r>
              <a:rPr lang="en-US" altLang="x-none" dirty="0"/>
              <a:t> (cid, cname, city, discnt)</a:t>
            </a:r>
            <a:endParaRPr lang="en-US" altLang="x-none" dirty="0"/>
          </a:p>
          <a:p>
            <a:pPr eaLnBrk="1" hangingPunct="1">
              <a:lnSpc>
                <a:spcPct val="100000"/>
              </a:lnSpc>
              <a:spcBef>
                <a:spcPct val="10000"/>
              </a:spcBef>
              <a:buNone/>
            </a:pPr>
            <a:r>
              <a:rPr lang="en-US" altLang="x-none" dirty="0">
                <a:solidFill>
                  <a:srgbClr val="FF0000"/>
                </a:solidFill>
              </a:rPr>
              <a:t>Agents</a:t>
            </a:r>
            <a:r>
              <a:rPr lang="en-US" altLang="x-none" dirty="0"/>
              <a:t> (aid, aname, city, percent)</a:t>
            </a:r>
            <a:endParaRPr lang="en-US" altLang="x-none" dirty="0"/>
          </a:p>
          <a:p>
            <a:pPr eaLnBrk="1" hangingPunct="1">
              <a:lnSpc>
                <a:spcPct val="100000"/>
              </a:lnSpc>
              <a:spcBef>
                <a:spcPct val="10000"/>
              </a:spcBef>
              <a:buNone/>
            </a:pPr>
            <a:r>
              <a:rPr lang="en-US" altLang="x-none" dirty="0">
                <a:solidFill>
                  <a:srgbClr val="FF0000"/>
                </a:solidFill>
              </a:rPr>
              <a:t>Products</a:t>
            </a:r>
            <a:r>
              <a:rPr lang="en-US" altLang="x-none" dirty="0"/>
              <a:t> (pid, pname, city, quantity, price)</a:t>
            </a:r>
            <a:endParaRPr lang="en-US" altLang="x-none" dirty="0"/>
          </a:p>
          <a:p>
            <a:pPr eaLnBrk="1" hangingPunct="1">
              <a:lnSpc>
                <a:spcPct val="100000"/>
              </a:lnSpc>
              <a:spcBef>
                <a:spcPct val="10000"/>
              </a:spcBef>
              <a:buNone/>
            </a:pPr>
            <a:r>
              <a:rPr lang="en-US" altLang="x-none" dirty="0">
                <a:solidFill>
                  <a:srgbClr val="FF0000"/>
                </a:solidFill>
              </a:rPr>
              <a:t>Orders</a:t>
            </a:r>
            <a:r>
              <a:rPr lang="en-US" altLang="x-none" dirty="0"/>
              <a:t> (ordno, month, cid, aid, pid, qty, dollars)</a:t>
            </a:r>
            <a:endParaRPr lang="en-US" altLang="x-none" dirty="0"/>
          </a:p>
        </p:txBody>
      </p:sp>
      <p:sp>
        <p:nvSpPr>
          <p:cNvPr id="92166" name="Rectangle 5"/>
          <p:cNvSpPr/>
          <p:nvPr/>
        </p:nvSpPr>
        <p:spPr>
          <a:xfrm>
            <a:off x="381000" y="25908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1】 </a:t>
            </a:r>
            <a:r>
              <a:rPr lang="zh-CN" altLang="en-US" dirty="0">
                <a:solidFill>
                  <a:schemeClr val="tx2"/>
                </a:solidFill>
                <a:latin typeface="Arial" panose="020B0604020202020204" pitchFamily="34" charset="0"/>
                <a:ea typeface="宋体" panose="02010600030101010101" pitchFamily="2" charset="-122"/>
              </a:rPr>
              <a:t>查询所有订单的销售总金额</a:t>
            </a:r>
            <a:endParaRPr lang="zh-CN" altLang="en-US" dirty="0">
              <a:solidFill>
                <a:schemeClr val="tx2"/>
              </a:solidFill>
              <a:latin typeface="Arial" panose="020B0604020202020204" pitchFamily="34" charset="0"/>
              <a:ea typeface="宋体" panose="02010600030101010101" pitchFamily="2" charset="-122"/>
            </a:endParaRPr>
          </a:p>
        </p:txBody>
      </p:sp>
      <p:sp>
        <p:nvSpPr>
          <p:cNvPr id="90120" name="Rectangle 6"/>
          <p:cNvSpPr/>
          <p:nvPr/>
        </p:nvSpPr>
        <p:spPr>
          <a:xfrm>
            <a:off x="381000" y="3200400"/>
            <a:ext cx="8458200" cy="762000"/>
          </a:xfrm>
          <a:prstGeom prst="rect">
            <a:avLst/>
          </a:prstGeom>
          <a:noFill/>
          <a:ln w="9525">
            <a:noFill/>
          </a:ln>
        </p:spPr>
        <p:txBody>
          <a:bodyPr anchor="t"/>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SUM ( dollars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Orders</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90121" name="Rectangle 7"/>
          <p:cNvSpPr/>
          <p:nvPr/>
        </p:nvSpPr>
        <p:spPr>
          <a:xfrm>
            <a:off x="381000" y="44196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2】 </a:t>
            </a:r>
            <a:r>
              <a:rPr lang="zh-CN" altLang="en-US" dirty="0">
                <a:solidFill>
                  <a:schemeClr val="tx2"/>
                </a:solidFill>
                <a:latin typeface="Arial" panose="020B0604020202020204" pitchFamily="34" charset="0"/>
                <a:ea typeface="宋体" panose="02010600030101010101" pitchFamily="2" charset="-122"/>
              </a:rPr>
              <a:t>查询‘</a:t>
            </a:r>
            <a:r>
              <a:rPr lang="en-US" altLang="x-none" dirty="0">
                <a:solidFill>
                  <a:schemeClr val="tx2"/>
                </a:solidFill>
                <a:latin typeface="Arial" panose="020B0604020202020204" pitchFamily="34" charset="0"/>
                <a:ea typeface="宋体" panose="02010600030101010101" pitchFamily="2" charset="-122"/>
              </a:rPr>
              <a:t>p03’</a:t>
            </a:r>
            <a:r>
              <a:rPr lang="zh-CN" altLang="en-US" dirty="0">
                <a:solidFill>
                  <a:schemeClr val="tx2"/>
                </a:solidFill>
                <a:latin typeface="Arial" panose="020B0604020202020204" pitchFamily="34" charset="0"/>
                <a:ea typeface="宋体" panose="02010600030101010101" pitchFamily="2" charset="-122"/>
              </a:rPr>
              <a:t>号商品被订购的总数量</a:t>
            </a:r>
            <a:endParaRPr lang="zh-CN" altLang="en-US" dirty="0">
              <a:solidFill>
                <a:schemeClr val="tx2"/>
              </a:solidFill>
              <a:latin typeface="Arial" panose="020B0604020202020204" pitchFamily="34" charset="0"/>
              <a:ea typeface="宋体" panose="02010600030101010101" pitchFamily="2" charset="-122"/>
            </a:endParaRPr>
          </a:p>
        </p:txBody>
      </p:sp>
      <p:sp>
        <p:nvSpPr>
          <p:cNvPr id="90122" name="Rectangle 8"/>
          <p:cNvSpPr/>
          <p:nvPr/>
        </p:nvSpPr>
        <p:spPr>
          <a:xfrm>
            <a:off x="381000" y="5105400"/>
            <a:ext cx="8458200" cy="1143000"/>
          </a:xfrm>
          <a:prstGeom prst="rect">
            <a:avLst/>
          </a:prstGeom>
          <a:noFill/>
          <a:ln w="9525">
            <a:noFill/>
          </a:ln>
        </p:spPr>
        <p:txBody>
          <a:bodyPr anchor="t"/>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SUM ( qty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Orders</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WHERE</a:t>
            </a:r>
            <a:r>
              <a:rPr lang="en-US" altLang="x-none" dirty="0">
                <a:solidFill>
                  <a:schemeClr val="accent2"/>
                </a:solidFill>
                <a:latin typeface="Arial" panose="020B0604020202020204" pitchFamily="34" charset="0"/>
                <a:ea typeface="宋体" panose="02010600030101010101" pitchFamily="2" charset="-122"/>
              </a:rPr>
              <a:t>     pid = ‘p03’</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 calcmode="lin" valueType="num">
                                      <p:cBhvr additive="base">
                                        <p:cTn id="7" dur="500" fill="hold"/>
                                        <p:tgtEl>
                                          <p:spTgt spid="90120"/>
                                        </p:tgtEl>
                                        <p:attrNameLst>
                                          <p:attrName>ppt_x</p:attrName>
                                        </p:attrNameLst>
                                      </p:cBhvr>
                                      <p:tavLst>
                                        <p:tav tm="0">
                                          <p:val>
                                            <p:strVal val="#ppt_x"/>
                                          </p:val>
                                        </p:tav>
                                        <p:tav tm="100000">
                                          <p:val>
                                            <p:strVal val="#ppt_x"/>
                                          </p:val>
                                        </p:tav>
                                      </p:tavLst>
                                    </p:anim>
                                    <p:anim calcmode="lin" valueType="num">
                                      <p:cBhvr additive="base">
                                        <p:cTn id="8"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21"/>
                                        </p:tgtEl>
                                        <p:attrNameLst>
                                          <p:attrName>style.visibility</p:attrName>
                                        </p:attrNameLst>
                                      </p:cBhvr>
                                      <p:to>
                                        <p:strVal val="visible"/>
                                      </p:to>
                                    </p:set>
                                    <p:anim calcmode="lin" valueType="num">
                                      <p:cBhvr additive="base">
                                        <p:cTn id="13" dur="500" fill="hold"/>
                                        <p:tgtEl>
                                          <p:spTgt spid="90121"/>
                                        </p:tgtEl>
                                        <p:attrNameLst>
                                          <p:attrName>ppt_x</p:attrName>
                                        </p:attrNameLst>
                                      </p:cBhvr>
                                      <p:tavLst>
                                        <p:tav tm="0">
                                          <p:val>
                                            <p:strVal val="#ppt_x"/>
                                          </p:val>
                                        </p:tav>
                                        <p:tav tm="100000">
                                          <p:val>
                                            <p:strVal val="#ppt_x"/>
                                          </p:val>
                                        </p:tav>
                                      </p:tavLst>
                                    </p:anim>
                                    <p:anim calcmode="lin" valueType="num">
                                      <p:cBhvr additive="base">
                                        <p:cTn id="14" dur="500" fill="hold"/>
                                        <p:tgtEl>
                                          <p:spTgt spid="90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0122"/>
                                        </p:tgtEl>
                                        <p:attrNameLst>
                                          <p:attrName>style.visibility</p:attrName>
                                        </p:attrNameLst>
                                      </p:cBhvr>
                                      <p:to>
                                        <p:strVal val="visible"/>
                                      </p:to>
                                    </p:set>
                                    <p:anim calcmode="lin" valueType="num">
                                      <p:cBhvr additive="base">
                                        <p:cTn id="19" dur="500" fill="hold"/>
                                        <p:tgtEl>
                                          <p:spTgt spid="90122"/>
                                        </p:tgtEl>
                                        <p:attrNameLst>
                                          <p:attrName>ppt_x</p:attrName>
                                        </p:attrNameLst>
                                      </p:cBhvr>
                                      <p:tavLst>
                                        <p:tav tm="0">
                                          <p:val>
                                            <p:strVal val="#ppt_x"/>
                                          </p:val>
                                        </p:tav>
                                        <p:tav tm="100000">
                                          <p:val>
                                            <p:strVal val="#ppt_x"/>
                                          </p:val>
                                        </p:tav>
                                      </p:tavLst>
                                    </p:anim>
                                    <p:anim calcmode="lin" valueType="num">
                                      <p:cBhvr additive="base">
                                        <p:cTn id="20" dur="500" fill="hold"/>
                                        <p:tgtEl>
                                          <p:spTgt spid="90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p:bldP spid="90121" grpId="0"/>
      <p:bldP spid="901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0" y="6669088"/>
            <a:ext cx="5724525" cy="188912"/>
          </a:xfrm>
          <a:prstGeom prst="rect">
            <a:avLst/>
          </a:prstGeom>
          <a:noFill/>
          <a:ln w="9525">
            <a:noFill/>
          </a:ln>
        </p:spPr>
        <p:txBody>
          <a:bodyPr tIns="0" bIns="0" anchor="t"/>
          <a:p>
            <a:r>
              <a:rPr lang="en-US" altLang="x-none" sz="1000" b="0" i="1" dirty="0">
                <a:latin typeface="Times New Roman" panose="02020603050405020304" pitchFamily="2" charset="0"/>
                <a:ea typeface="宋体" panose="02010600030101010101" pitchFamily="2" charset="-122"/>
              </a:rPr>
              <a:t>2007</a:t>
            </a:r>
            <a:r>
              <a:rPr lang="zh-CN" altLang="en-US" sz="1000" b="0" i="1" dirty="0">
                <a:latin typeface="Times New Roman" panose="02020603050405020304" pitchFamily="2" charset="0"/>
                <a:ea typeface="宋体" panose="02010600030101010101" pitchFamily="2" charset="-122"/>
              </a:rPr>
              <a:t>年度</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教育部</a:t>
            </a:r>
            <a:r>
              <a:rPr lang="en-US" altLang="x-none" sz="1000" b="0" i="1" dirty="0">
                <a:latin typeface="Times New Roman" panose="02020603050405020304" pitchFamily="2" charset="0"/>
                <a:ea typeface="宋体" panose="02010600030101010101" pitchFamily="2" charset="-122"/>
              </a:rPr>
              <a:t>-IBM</a:t>
            </a:r>
            <a:r>
              <a:rPr lang="zh-CN" altLang="en-US" sz="1000" b="0" i="1" dirty="0">
                <a:latin typeface="Times New Roman" panose="02020603050405020304" pitchFamily="2" charset="0"/>
                <a:ea typeface="宋体" panose="02010600030101010101" pitchFamily="2" charset="-122"/>
              </a:rPr>
              <a:t>精品课程</a:t>
            </a:r>
            <a:r>
              <a:rPr lang="en-US" altLang="x-none" sz="1000" b="0" i="1" dirty="0">
                <a:latin typeface="Times New Roman" panose="02020603050405020304" pitchFamily="2" charset="0"/>
                <a:ea typeface="宋体" panose="02010600030101010101" pitchFamily="2" charset="-122"/>
              </a:rPr>
              <a:t>-</a:t>
            </a:r>
            <a:r>
              <a:rPr lang="zh-CN" altLang="en-US" sz="1000" b="0" i="1" dirty="0">
                <a:latin typeface="Times New Roman" panose="02020603050405020304" pitchFamily="2" charset="0"/>
                <a:ea typeface="宋体" panose="02010600030101010101" pitchFamily="2" charset="-122"/>
              </a:rPr>
              <a:t>南京大学计算机科学与技术系</a:t>
            </a:r>
            <a:endParaRPr lang="zh-CN" altLang="en-US" sz="1000" b="0" i="1" dirty="0">
              <a:latin typeface="Times New Roman" panose="02020603050405020304" pitchFamily="2" charset="0"/>
              <a:ea typeface="宋体" panose="02010600030101010101" pitchFamily="2" charset="-122"/>
            </a:endParaRPr>
          </a:p>
        </p:txBody>
      </p:sp>
      <p:sp>
        <p:nvSpPr>
          <p:cNvPr id="91139" name="灯片编号占位符 4"/>
          <p:cNvSpPr txBox="1">
            <a:spLocks noGrp="1"/>
          </p:cNvSpPr>
          <p:nvPr/>
        </p:nvSpPr>
        <p:spPr>
          <a:xfrm>
            <a:off x="7086600" y="6553200"/>
            <a:ext cx="1905000" cy="228600"/>
          </a:xfrm>
          <a:prstGeom prst="rect">
            <a:avLst/>
          </a:prstGeom>
          <a:noFill/>
          <a:ln w="9525">
            <a:noFill/>
            <a:miter/>
          </a:ln>
        </p:spPr>
        <p:txBody>
          <a:bodyPr/>
          <a:p>
            <a:pPr algn="r"/>
            <a:fld id="{9A0DB2DC-4C9A-4742-B13C-FB6460FD3503}" type="slidenum">
              <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fld>
            <a:endParaRPr lang="en-US" altLang="x-none" sz="1400" i="1" noProof="1" dirty="0">
              <a:solidFill>
                <a:schemeClr val="accent1"/>
              </a:solidFill>
              <a:effectLst>
                <a:outerShdw blurRad="38100" dist="38100" dir="2700000">
                  <a:srgbClr val="000000"/>
                </a:outerShdw>
              </a:effectLst>
              <a:latin typeface="Times New Roman" panose="02020603050405020304" pitchFamily="2" charset="0"/>
              <a:ea typeface="宋体" panose="02010600030101010101" pitchFamily="2" charset="-122"/>
            </a:endParaRPr>
          </a:p>
        </p:txBody>
      </p:sp>
      <p:sp>
        <p:nvSpPr>
          <p:cNvPr id="93187" name="Rectangle 2"/>
          <p:cNvSpPr/>
          <p:nvPr/>
        </p:nvSpPr>
        <p:spPr>
          <a:xfrm>
            <a:off x="0" y="685800"/>
            <a:ext cx="9144000" cy="1828800"/>
          </a:xfrm>
          <a:prstGeom prst="rect">
            <a:avLst/>
          </a:prstGeom>
          <a:solidFill>
            <a:srgbClr val="CCFFFF"/>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3188" name="Rectangle 3"/>
          <p:cNvSpPr>
            <a:spLocks noGrp="1"/>
          </p:cNvSpPr>
          <p:nvPr>
            <p:ph type="title"/>
          </p:nvPr>
        </p:nvSpPr>
        <p:spPr/>
        <p:txBody>
          <a:bodyPr wrap="square" anchor="ctr"/>
          <a:p>
            <a:pPr eaLnBrk="1" hangingPunct="1"/>
            <a:r>
              <a:rPr lang="zh-CN" altLang="en-US"/>
              <a:t>统计查询的例子</a:t>
            </a:r>
            <a:endParaRPr lang="zh-CN" altLang="en-US"/>
          </a:p>
        </p:txBody>
      </p:sp>
      <p:sp>
        <p:nvSpPr>
          <p:cNvPr id="93189" name="Rectangle 4"/>
          <p:cNvSpPr>
            <a:spLocks noGrp="1"/>
          </p:cNvSpPr>
          <p:nvPr>
            <p:ph type="body"/>
          </p:nvPr>
        </p:nvSpPr>
        <p:spPr>
          <a:xfrm>
            <a:off x="685800" y="762000"/>
            <a:ext cx="7772400" cy="1676400"/>
          </a:xfrm>
        </p:spPr>
        <p:txBody>
          <a:bodyPr wrap="square" anchor="t"/>
          <a:p>
            <a:pPr eaLnBrk="1" hangingPunct="1">
              <a:lnSpc>
                <a:spcPct val="100000"/>
              </a:lnSpc>
              <a:spcBef>
                <a:spcPct val="10000"/>
              </a:spcBef>
              <a:buNone/>
            </a:pPr>
            <a:r>
              <a:rPr lang="en-US" altLang="x-none" dirty="0">
                <a:solidFill>
                  <a:srgbClr val="FF0000"/>
                </a:solidFill>
              </a:rPr>
              <a:t>Customers</a:t>
            </a:r>
            <a:r>
              <a:rPr lang="en-US" altLang="x-none" dirty="0"/>
              <a:t> (cid, cname, city, discnt)</a:t>
            </a:r>
            <a:endParaRPr lang="en-US" altLang="x-none" dirty="0"/>
          </a:p>
          <a:p>
            <a:pPr eaLnBrk="1" hangingPunct="1">
              <a:lnSpc>
                <a:spcPct val="100000"/>
              </a:lnSpc>
              <a:spcBef>
                <a:spcPct val="10000"/>
              </a:spcBef>
              <a:buNone/>
            </a:pPr>
            <a:r>
              <a:rPr lang="en-US" altLang="x-none" dirty="0">
                <a:solidFill>
                  <a:srgbClr val="FF0000"/>
                </a:solidFill>
              </a:rPr>
              <a:t>Agents</a:t>
            </a:r>
            <a:r>
              <a:rPr lang="en-US" altLang="x-none" dirty="0"/>
              <a:t> (aid, aname, city, percent)</a:t>
            </a:r>
            <a:endParaRPr lang="en-US" altLang="x-none" dirty="0"/>
          </a:p>
          <a:p>
            <a:pPr eaLnBrk="1" hangingPunct="1">
              <a:lnSpc>
                <a:spcPct val="100000"/>
              </a:lnSpc>
              <a:spcBef>
                <a:spcPct val="10000"/>
              </a:spcBef>
              <a:buNone/>
            </a:pPr>
            <a:r>
              <a:rPr lang="en-US" altLang="x-none" dirty="0">
                <a:solidFill>
                  <a:srgbClr val="FF0000"/>
                </a:solidFill>
              </a:rPr>
              <a:t>Products</a:t>
            </a:r>
            <a:r>
              <a:rPr lang="en-US" altLang="x-none" dirty="0"/>
              <a:t> (pid, pname, city, quantity, price)</a:t>
            </a:r>
            <a:endParaRPr lang="en-US" altLang="x-none" dirty="0"/>
          </a:p>
          <a:p>
            <a:pPr eaLnBrk="1" hangingPunct="1">
              <a:lnSpc>
                <a:spcPct val="100000"/>
              </a:lnSpc>
              <a:spcBef>
                <a:spcPct val="10000"/>
              </a:spcBef>
              <a:buNone/>
            </a:pPr>
            <a:r>
              <a:rPr lang="en-US" altLang="x-none" dirty="0">
                <a:solidFill>
                  <a:srgbClr val="FF0000"/>
                </a:solidFill>
              </a:rPr>
              <a:t>Orders</a:t>
            </a:r>
            <a:r>
              <a:rPr lang="en-US" altLang="x-none" dirty="0"/>
              <a:t> (ordno, month, cid, aid, pid, qty, dollars)</a:t>
            </a:r>
            <a:endParaRPr lang="en-US" altLang="x-none" dirty="0"/>
          </a:p>
        </p:txBody>
      </p:sp>
      <p:sp>
        <p:nvSpPr>
          <p:cNvPr id="93190" name="Rectangle 5"/>
          <p:cNvSpPr/>
          <p:nvPr/>
        </p:nvSpPr>
        <p:spPr>
          <a:xfrm>
            <a:off x="381000" y="25908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3】 </a:t>
            </a:r>
            <a:r>
              <a:rPr lang="zh-CN" altLang="en-US" dirty="0">
                <a:latin typeface="Arial" panose="020B0604020202020204" pitchFamily="34" charset="0"/>
                <a:ea typeface="宋体" panose="02010600030101010101" pitchFamily="2" charset="-122"/>
              </a:rPr>
              <a:t>查询客户的总人数</a:t>
            </a:r>
            <a:endParaRPr lang="zh-CN" altLang="en-US" dirty="0">
              <a:latin typeface="Arial" panose="020B0604020202020204" pitchFamily="34" charset="0"/>
              <a:ea typeface="宋体" panose="02010600030101010101" pitchFamily="2" charset="-122"/>
            </a:endParaRPr>
          </a:p>
        </p:txBody>
      </p:sp>
      <p:sp>
        <p:nvSpPr>
          <p:cNvPr id="91144" name="Rectangle 6"/>
          <p:cNvSpPr/>
          <p:nvPr/>
        </p:nvSpPr>
        <p:spPr>
          <a:xfrm>
            <a:off x="381000" y="3200400"/>
            <a:ext cx="8458200" cy="762000"/>
          </a:xfrm>
          <a:prstGeom prst="rect">
            <a:avLst/>
          </a:prstGeom>
          <a:noFill/>
          <a:ln w="9525">
            <a:noFill/>
          </a:ln>
        </p:spPr>
        <p:txBody>
          <a:bodyPr anchor="t"/>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COUNT ( *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Customers</a:t>
            </a:r>
            <a:endParaRPr lang="en-US" altLang="x-none" dirty="0">
              <a:solidFill>
                <a:schemeClr val="accent2"/>
              </a:solidFill>
              <a:latin typeface="Arial" panose="020B0604020202020204" pitchFamily="34" charset="0"/>
              <a:ea typeface="宋体" panose="02010600030101010101" pitchFamily="2" charset="-122"/>
            </a:endParaRPr>
          </a:p>
        </p:txBody>
      </p:sp>
      <p:sp>
        <p:nvSpPr>
          <p:cNvPr id="91145" name="Rectangle 7"/>
          <p:cNvSpPr/>
          <p:nvPr/>
        </p:nvSpPr>
        <p:spPr>
          <a:xfrm>
            <a:off x="381000" y="4724400"/>
            <a:ext cx="8458200" cy="533400"/>
          </a:xfrm>
          <a:prstGeom prst="rect">
            <a:avLst/>
          </a:prstGeom>
          <a:noFill/>
          <a:ln w="9525">
            <a:noFill/>
          </a:ln>
        </p:spPr>
        <p:txBody>
          <a:bodyPr anchor="t"/>
          <a:p>
            <a:pPr marL="342900" indent="-342900">
              <a:lnSpc>
                <a:spcPct val="110000"/>
              </a:lnSpc>
              <a:spcBef>
                <a:spcPct val="20000"/>
              </a:spcBef>
              <a:buFont typeface="Wingdings" panose="05000000000000000000" pitchFamily="2" charset="2"/>
              <a:buNone/>
            </a:pPr>
            <a:r>
              <a:rPr lang="en-US" altLang="x-none" dirty="0">
                <a:solidFill>
                  <a:schemeClr val="tx2"/>
                </a:solidFill>
                <a:latin typeface="Arial" panose="020B0604020202020204" pitchFamily="34" charset="0"/>
                <a:ea typeface="宋体" panose="02010600030101010101" pitchFamily="2" charset="-122"/>
              </a:rPr>
              <a:t>【</a:t>
            </a:r>
            <a:r>
              <a:rPr lang="zh-CN" altLang="en-US" dirty="0">
                <a:solidFill>
                  <a:schemeClr val="tx2"/>
                </a:solidFill>
                <a:latin typeface="Arial" panose="020B0604020202020204" pitchFamily="34" charset="0"/>
                <a:ea typeface="宋体" panose="02010600030101010101" pitchFamily="2" charset="-122"/>
              </a:rPr>
              <a:t>例</a:t>
            </a:r>
            <a:r>
              <a:rPr lang="en-US" altLang="x-none" dirty="0">
                <a:solidFill>
                  <a:schemeClr val="tx2"/>
                </a:solidFill>
                <a:latin typeface="Arial" panose="020B0604020202020204" pitchFamily="34" charset="0"/>
                <a:ea typeface="宋体" panose="02010600030101010101" pitchFamily="2" charset="-122"/>
              </a:rPr>
              <a:t>4】 </a:t>
            </a:r>
            <a:r>
              <a:rPr lang="zh-CN" altLang="en-US" dirty="0">
                <a:latin typeface="Arial" panose="020B0604020202020204" pitchFamily="34" charset="0"/>
                <a:ea typeface="宋体" panose="02010600030101010101" pitchFamily="2" charset="-122"/>
              </a:rPr>
              <a:t>查询居住有公司客户的城市数</a:t>
            </a:r>
            <a:endParaRPr lang="zh-CN" altLang="en-US" dirty="0">
              <a:latin typeface="Arial" panose="020B0604020202020204" pitchFamily="34" charset="0"/>
              <a:ea typeface="宋体" panose="02010600030101010101" pitchFamily="2" charset="-122"/>
            </a:endParaRPr>
          </a:p>
        </p:txBody>
      </p:sp>
      <p:sp>
        <p:nvSpPr>
          <p:cNvPr id="91146" name="Rectangle 8"/>
          <p:cNvSpPr/>
          <p:nvPr/>
        </p:nvSpPr>
        <p:spPr>
          <a:xfrm>
            <a:off x="381000" y="5410200"/>
            <a:ext cx="8458200" cy="838200"/>
          </a:xfrm>
          <a:prstGeom prst="rect">
            <a:avLst/>
          </a:prstGeom>
          <a:noFill/>
          <a:ln w="9525">
            <a:noFill/>
          </a:ln>
        </p:spPr>
        <p:txBody>
          <a:bodyPr anchor="t"/>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SELECT    </a:t>
            </a:r>
            <a:r>
              <a:rPr lang="en-US" altLang="x-none" dirty="0">
                <a:solidFill>
                  <a:schemeClr val="accent2"/>
                </a:solidFill>
                <a:latin typeface="Arial" panose="020B0604020202020204" pitchFamily="34" charset="0"/>
                <a:ea typeface="宋体" panose="02010600030101010101" pitchFamily="2" charset="-122"/>
              </a:rPr>
              <a:t>COUNT ( </a:t>
            </a:r>
            <a:r>
              <a:rPr lang="en-US" altLang="x-none" dirty="0">
                <a:solidFill>
                  <a:srgbClr val="FF0000"/>
                </a:solidFill>
                <a:latin typeface="Arial" panose="020B0604020202020204" pitchFamily="34" charset="0"/>
                <a:ea typeface="宋体" panose="02010600030101010101" pitchFamily="2" charset="-122"/>
              </a:rPr>
              <a:t>distinct</a:t>
            </a:r>
            <a:r>
              <a:rPr lang="en-US" altLang="x-none" dirty="0">
                <a:solidFill>
                  <a:schemeClr val="accent2"/>
                </a:solidFill>
                <a:latin typeface="Arial" panose="020B0604020202020204" pitchFamily="34" charset="0"/>
                <a:ea typeface="宋体" panose="02010600030101010101" pitchFamily="2" charset="-122"/>
              </a:rPr>
              <a:t>  city )</a:t>
            </a:r>
            <a:endParaRPr lang="en-US" altLang="x-none"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80000"/>
              </a:lnSpc>
              <a:spcBef>
                <a:spcPct val="20000"/>
              </a:spcBef>
              <a:buSzPct val="85000"/>
            </a:pPr>
            <a:r>
              <a:rPr lang="en-US" altLang="x-none" dirty="0">
                <a:solidFill>
                  <a:srgbClr val="FF0000"/>
                </a:solidFill>
                <a:latin typeface="Arial" panose="020B0604020202020204" pitchFamily="34" charset="0"/>
                <a:ea typeface="宋体" panose="02010600030101010101" pitchFamily="2" charset="-122"/>
              </a:rPr>
              <a:t>FROM        </a:t>
            </a:r>
            <a:r>
              <a:rPr lang="en-US" altLang="x-none" dirty="0">
                <a:solidFill>
                  <a:schemeClr val="accent2"/>
                </a:solidFill>
                <a:latin typeface="Arial" panose="020B0604020202020204" pitchFamily="34" charset="0"/>
                <a:ea typeface="宋体" panose="02010600030101010101" pitchFamily="2" charset="-122"/>
              </a:rPr>
              <a:t>Customers</a:t>
            </a:r>
            <a:endParaRPr lang="en-US" altLang="x-none"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4"/>
                                        </p:tgtEl>
                                        <p:attrNameLst>
                                          <p:attrName>style.visibility</p:attrName>
                                        </p:attrNameLst>
                                      </p:cBhvr>
                                      <p:to>
                                        <p:strVal val="visible"/>
                                      </p:to>
                                    </p:set>
                                    <p:anim calcmode="lin" valueType="num">
                                      <p:cBhvr additive="base">
                                        <p:cTn id="7" dur="500" fill="hold"/>
                                        <p:tgtEl>
                                          <p:spTgt spid="91144"/>
                                        </p:tgtEl>
                                        <p:attrNameLst>
                                          <p:attrName>ppt_x</p:attrName>
                                        </p:attrNameLst>
                                      </p:cBhvr>
                                      <p:tavLst>
                                        <p:tav tm="0">
                                          <p:val>
                                            <p:strVal val="#ppt_x"/>
                                          </p:val>
                                        </p:tav>
                                        <p:tav tm="100000">
                                          <p:val>
                                            <p:strVal val="#ppt_x"/>
                                          </p:val>
                                        </p:tav>
                                      </p:tavLst>
                                    </p:anim>
                                    <p:anim calcmode="lin" valueType="num">
                                      <p:cBhvr additive="base">
                                        <p:cTn id="8"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45"/>
                                        </p:tgtEl>
                                        <p:attrNameLst>
                                          <p:attrName>style.visibility</p:attrName>
                                        </p:attrNameLst>
                                      </p:cBhvr>
                                      <p:to>
                                        <p:strVal val="visible"/>
                                      </p:to>
                                    </p:set>
                                    <p:anim calcmode="lin" valueType="num">
                                      <p:cBhvr additive="base">
                                        <p:cTn id="13" dur="500" fill="hold"/>
                                        <p:tgtEl>
                                          <p:spTgt spid="91145"/>
                                        </p:tgtEl>
                                        <p:attrNameLst>
                                          <p:attrName>ppt_x</p:attrName>
                                        </p:attrNameLst>
                                      </p:cBhvr>
                                      <p:tavLst>
                                        <p:tav tm="0">
                                          <p:val>
                                            <p:strVal val="#ppt_x"/>
                                          </p:val>
                                        </p:tav>
                                        <p:tav tm="100000">
                                          <p:val>
                                            <p:strVal val="#ppt_x"/>
                                          </p:val>
                                        </p:tav>
                                      </p:tavLst>
                                    </p:anim>
                                    <p:anim calcmode="lin" valueType="num">
                                      <p:cBhvr additive="base">
                                        <p:cTn id="14" dur="500" fill="hold"/>
                                        <p:tgtEl>
                                          <p:spTgt spid="91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6"/>
                                        </p:tgtEl>
                                        <p:attrNameLst>
                                          <p:attrName>style.visibility</p:attrName>
                                        </p:attrNameLst>
                                      </p:cBhvr>
                                      <p:to>
                                        <p:strVal val="visible"/>
                                      </p:to>
                                    </p:set>
                                    <p:anim calcmode="lin" valueType="num">
                                      <p:cBhvr additive="base">
                                        <p:cTn id="19" dur="500" fill="hold"/>
                                        <p:tgtEl>
                                          <p:spTgt spid="91146"/>
                                        </p:tgtEl>
                                        <p:attrNameLst>
                                          <p:attrName>ppt_x</p:attrName>
                                        </p:attrNameLst>
                                      </p:cBhvr>
                                      <p:tavLst>
                                        <p:tav tm="0">
                                          <p:val>
                                            <p:strVal val="#ppt_x"/>
                                          </p:val>
                                        </p:tav>
                                        <p:tav tm="100000">
                                          <p:val>
                                            <p:strVal val="#ppt_x"/>
                                          </p:val>
                                        </p:tav>
                                      </p:tavLst>
                                    </p:anim>
                                    <p:anim calcmode="lin" valueType="num">
                                      <p:cBhvr additive="base">
                                        <p:cTn id="20" dur="500" fill="hold"/>
                                        <p:tgtEl>
                                          <p:spTgt spid="91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P spid="91145" grpId="0"/>
      <p:bldP spid="91146"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40696</Words>
  <Application>WPS 演示</Application>
  <PresentationFormat>在屏幕上显示</PresentationFormat>
  <Paragraphs>2977</Paragraphs>
  <Slides>164</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164</vt:i4>
      </vt:variant>
    </vt:vector>
  </HeadingPairs>
  <TitlesOfParts>
    <vt:vector size="182" baseType="lpstr">
      <vt:lpstr>Arial</vt:lpstr>
      <vt:lpstr>宋体</vt:lpstr>
      <vt:lpstr>Wingdings</vt:lpstr>
      <vt:lpstr>Times New Roman</vt:lpstr>
      <vt:lpstr>微软雅黑</vt:lpstr>
      <vt:lpstr>Arial Unicode MS</vt:lpstr>
      <vt:lpstr>Calibri</vt:lpstr>
      <vt:lpstr>Wingdings 3</vt:lpstr>
      <vt:lpstr>Symbol</vt:lpstr>
      <vt:lpstr>Wingdings</vt:lpstr>
      <vt:lpstr>Verdana</vt:lpstr>
      <vt:lpstr>幼圆</vt:lpstr>
      <vt:lpstr>默认设计模板</vt:lpstr>
      <vt:lpstr>Word.Picture.8</vt:lpstr>
      <vt:lpstr>Equation.KSEE3</vt:lpstr>
      <vt:lpstr>Word.Picture.8</vt:lpstr>
      <vt:lpstr>Equation.KSEE3</vt:lpstr>
      <vt:lpstr>Equation.KSEE3</vt:lpstr>
      <vt:lpstr>关系数据库语言SQL’92 及DB2 SQL</vt:lpstr>
      <vt:lpstr> 关系数据库语言SQL’92</vt:lpstr>
      <vt:lpstr>1. SQL概貌</vt:lpstr>
      <vt:lpstr>1. SQL概貌</vt:lpstr>
      <vt:lpstr>1. SQL概貌</vt:lpstr>
      <vt:lpstr>1. SQL概貌</vt:lpstr>
      <vt:lpstr>1. SQL概貌</vt:lpstr>
      <vt:lpstr> 关系数据库系统数据子语言SQL</vt:lpstr>
      <vt:lpstr>2. SQL数据定义功能</vt:lpstr>
      <vt:lpstr>2. SQL数据定义功能</vt:lpstr>
      <vt:lpstr>2. SQL数据定义功能</vt:lpstr>
      <vt:lpstr>2. SQL数据定义功能</vt:lpstr>
      <vt:lpstr>2. SQL数据定义功能</vt:lpstr>
      <vt:lpstr>图形字符串</vt:lpstr>
      <vt:lpstr>图形字符串</vt:lpstr>
      <vt:lpstr>二进制数据类型</vt:lpstr>
      <vt:lpstr>日期时间数据类型</vt:lpstr>
      <vt:lpstr>日期时间类型的值的字符串表示</vt:lpstr>
      <vt:lpstr>2. SQL数据定义功能</vt:lpstr>
      <vt:lpstr>2. SQL数据定义功能</vt:lpstr>
      <vt:lpstr>2. SQL数据定义功能</vt:lpstr>
      <vt:lpstr>2. SQL数据定义功能</vt:lpstr>
      <vt:lpstr>2. SQL数据定义功能</vt:lpstr>
      <vt:lpstr>2. SQL数据定义功能</vt:lpstr>
      <vt:lpstr> 关系数据库系统数据子语言SQL</vt:lpstr>
      <vt:lpstr>SQL语法</vt:lpstr>
      <vt:lpstr>SQL语法</vt:lpstr>
      <vt:lpstr>3. SQL数据操纵功能</vt:lpstr>
      <vt:lpstr>3. SQL数据操纵功能</vt:lpstr>
      <vt:lpstr>3. SQL数据操纵功能</vt:lpstr>
      <vt:lpstr>3. SQL数据操纵功能</vt:lpstr>
      <vt:lpstr>3. SQL数据操纵功能</vt:lpstr>
      <vt:lpstr>3. SQL数据操纵功能</vt:lpstr>
      <vt:lpstr>3.1 SQL的基本查询功能</vt:lpstr>
      <vt:lpstr>3.1 SQL的基本查询功能</vt:lpstr>
      <vt:lpstr>3.1 SQL的基本查询功能</vt:lpstr>
      <vt:lpstr>3.1 SQL的基本查询功能</vt:lpstr>
      <vt:lpstr>3.1 SQL的基本查询功能</vt:lpstr>
      <vt:lpstr>(1) 单表简单查询</vt:lpstr>
      <vt:lpstr>(1) 单表简单查询</vt:lpstr>
      <vt:lpstr>(1) 单表简单查询</vt:lpstr>
      <vt:lpstr>(1) 单表简单查询</vt:lpstr>
      <vt:lpstr>(2) 常用谓词</vt:lpstr>
      <vt:lpstr>(2) 常用谓词</vt:lpstr>
      <vt:lpstr>(2) 常用谓词</vt:lpstr>
      <vt:lpstr>(2) 常用谓词</vt:lpstr>
      <vt:lpstr>(2) 常用谓词</vt:lpstr>
      <vt:lpstr>(2) 常用谓词</vt:lpstr>
      <vt:lpstr>(2) 常用谓词</vt:lpstr>
      <vt:lpstr>(2) 常用谓词</vt:lpstr>
      <vt:lpstr>(2) 常用谓词</vt:lpstr>
      <vt:lpstr>(2) 常用谓词</vt:lpstr>
      <vt:lpstr>(3) 布尔表达式</vt:lpstr>
      <vt:lpstr>(3) 布尔表达式</vt:lpstr>
      <vt:lpstr>(4) 简单连接</vt:lpstr>
      <vt:lpstr>(4) 简单连接</vt:lpstr>
      <vt:lpstr>(5) 自连接</vt:lpstr>
      <vt:lpstr>(5) 自连接</vt:lpstr>
      <vt:lpstr>(5) 自连接</vt:lpstr>
      <vt:lpstr>(6) 结果排序</vt:lpstr>
      <vt:lpstr>(6) 结果排序</vt:lpstr>
      <vt:lpstr>(6) 结果排序</vt:lpstr>
      <vt:lpstr>3.  SQL数据操纵功能</vt:lpstr>
      <vt:lpstr>3.2 分层结构查询与集合谓词使用</vt:lpstr>
      <vt:lpstr>3.2 分层结构查询与集合谓词使用</vt:lpstr>
      <vt:lpstr>3.2 分层结构查询与集合谓词使用</vt:lpstr>
      <vt:lpstr>3.2 分层结构查询与集合谓词使用</vt:lpstr>
      <vt:lpstr>3.2 分层结构查询与集合谓词使用</vt:lpstr>
      <vt:lpstr>(1) IN谓词的使用</vt:lpstr>
      <vt:lpstr>(1) IN谓词的使用</vt:lpstr>
      <vt:lpstr>(1) IN谓词的使用</vt:lpstr>
      <vt:lpstr>(1) IN谓词的使用</vt:lpstr>
      <vt:lpstr>(1) IN谓词的使用</vt:lpstr>
      <vt:lpstr>(2) 限定比较谓词的使用</vt:lpstr>
      <vt:lpstr>(2) 限定比较谓词的使用</vt:lpstr>
      <vt:lpstr>(3) 谓词CONTAINS的使用</vt:lpstr>
      <vt:lpstr>(3) 谓词CONTAINS的使用</vt:lpstr>
      <vt:lpstr>(4) 谓词EXISTS的使用</vt:lpstr>
      <vt:lpstr>(4) 谓词EXISTS的使用</vt:lpstr>
      <vt:lpstr>(4) 谓词EXISTS的使用</vt:lpstr>
      <vt:lpstr>(4) 谓词EXISTS的使用</vt:lpstr>
      <vt:lpstr>(4) 谓词EXISTS的使用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SQL数据操纵功能</vt:lpstr>
      <vt:lpstr>3.3  SELECT语句间的运算</vt:lpstr>
      <vt:lpstr>3. SQL数据操纵功能</vt:lpstr>
      <vt:lpstr> SQL计算、统计、分类的功能</vt:lpstr>
      <vt:lpstr>(1) 统计功能</vt:lpstr>
      <vt:lpstr>(1) 统计功能</vt:lpstr>
      <vt:lpstr>(1) 统计功能</vt:lpstr>
      <vt:lpstr>(1) 统计功能</vt:lpstr>
      <vt:lpstr>统计查询的例子</vt:lpstr>
      <vt:lpstr>统计查询的例子</vt:lpstr>
      <vt:lpstr>统计查询的例子</vt:lpstr>
      <vt:lpstr>统计查询的例子</vt:lpstr>
      <vt:lpstr>空值处理的例子</vt:lpstr>
      <vt:lpstr>(2) 计算功能</vt:lpstr>
      <vt:lpstr>(3) 分类功能</vt:lpstr>
      <vt:lpstr>Example of GROUP BY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分类功能</vt:lpstr>
      <vt:lpstr>(3) 分类功能</vt:lpstr>
      <vt:lpstr>(3) 分类功能</vt:lpstr>
      <vt:lpstr>(3) 分类功能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分类功能</vt:lpstr>
      <vt:lpstr>(3) 分类功能</vt:lpstr>
      <vt:lpstr>分类统计查询的例子</vt:lpstr>
      <vt:lpstr>分类统计查询的例子</vt:lpstr>
      <vt:lpstr>分类统计查询的例子</vt:lpstr>
      <vt:lpstr>分类统计查询的例子</vt:lpstr>
      <vt:lpstr>分类统计查询的例子</vt:lpstr>
      <vt:lpstr>分类统计查询的例子</vt:lpstr>
      <vt:lpstr>3. SQL数据操纵功能</vt:lpstr>
      <vt:lpstr>3.5 SELECT语句使用的一般规则</vt:lpstr>
      <vt:lpstr>PowerPoint 演示文稿</vt:lpstr>
      <vt:lpstr> 关系数据库系统数据子语言SQL</vt:lpstr>
      <vt:lpstr>4. SQL的更新功能</vt:lpstr>
      <vt:lpstr>数据删除的例子</vt:lpstr>
      <vt:lpstr>4. SQL的更新功能</vt:lpstr>
      <vt:lpstr>数据插入的例子</vt:lpstr>
      <vt:lpstr>4. SQL的更新功能</vt:lpstr>
      <vt:lpstr>数据更新的例子</vt:lpstr>
      <vt:lpstr>数据更新的例子</vt:lpstr>
      <vt:lpstr>数据更新的例子</vt:lpstr>
      <vt:lpstr> 关系数据库系统数据子语言SQL</vt:lpstr>
      <vt:lpstr>5. 视图</vt:lpstr>
      <vt:lpstr>5. 视图</vt:lpstr>
      <vt:lpstr>5. 视图</vt:lpstr>
      <vt:lpstr>5. 视图</vt:lpstr>
      <vt:lpstr>5. 视图</vt:lpstr>
      <vt:lpstr>5. 视图</vt:lpstr>
      <vt:lpstr>5. 视图</vt:lpstr>
      <vt:lpstr>5. 视图</vt:lpstr>
      <vt:lpstr>5. 视图</vt:lpstr>
      <vt:lpstr>5. 视图</vt:lpstr>
      <vt:lpstr>PowerPoint 演示文稿</vt:lpstr>
      <vt:lpstr>5. 视图</vt:lpstr>
      <vt:lpstr>5. 视图</vt:lpstr>
      <vt:lpstr>5. 视图</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bwy</dc:creator>
  <cp:lastModifiedBy>njujack</cp:lastModifiedBy>
  <cp:revision>573</cp:revision>
  <dcterms:created xsi:type="dcterms:W3CDTF">2003-09-14T09:05:00Z</dcterms:created>
  <dcterms:modified xsi:type="dcterms:W3CDTF">2017-10-11T08:44:23Z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