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8"/>
  </p:notesMasterIdLst>
  <p:sldIdLst>
    <p:sldId id="256" r:id="rId4"/>
    <p:sldId id="257" r:id="rId5"/>
    <p:sldId id="258" r:id="rId6"/>
    <p:sldId id="259" r:id="rId7"/>
    <p:sldId id="316" r:id="rId8"/>
    <p:sldId id="260" r:id="rId9"/>
    <p:sldId id="261" r:id="rId10"/>
    <p:sldId id="262" r:id="rId11"/>
    <p:sldId id="272" r:id="rId12"/>
    <p:sldId id="264" r:id="rId13"/>
    <p:sldId id="265" r:id="rId14"/>
    <p:sldId id="266" r:id="rId15"/>
    <p:sldId id="267" r:id="rId16"/>
    <p:sldId id="268" r:id="rId17"/>
    <p:sldId id="269" r:id="rId18"/>
    <p:sldId id="270" r:id="rId19"/>
    <p:sldId id="271" r:id="rId20"/>
    <p:sldId id="263" r:id="rId21"/>
    <p:sldId id="274" r:id="rId22"/>
    <p:sldId id="273" r:id="rId23"/>
    <p:sldId id="275" r:id="rId24"/>
    <p:sldId id="276" r:id="rId25"/>
    <p:sldId id="277" r:id="rId26"/>
    <p:sldId id="283" r:id="rId27"/>
    <p:sldId id="284" r:id="rId28"/>
    <p:sldId id="278" r:id="rId29"/>
    <p:sldId id="279" r:id="rId30"/>
    <p:sldId id="280" r:id="rId31"/>
    <p:sldId id="281" r:id="rId32"/>
    <p:sldId id="317" r:id="rId33"/>
    <p:sldId id="285" r:id="rId34"/>
    <p:sldId id="318" r:id="rId35"/>
    <p:sldId id="286" r:id="rId36"/>
    <p:sldId id="287" r:id="rId37"/>
    <p:sldId id="288" r:id="rId38"/>
    <p:sldId id="293" r:id="rId39"/>
    <p:sldId id="294" r:id="rId40"/>
    <p:sldId id="297" r:id="rId41"/>
    <p:sldId id="296" r:id="rId42"/>
    <p:sldId id="295" r:id="rId43"/>
    <p:sldId id="298" r:id="rId44"/>
    <p:sldId id="299" r:id="rId45"/>
    <p:sldId id="300" r:id="rId46"/>
    <p:sldId id="301" r:id="rId47"/>
    <p:sldId id="302" r:id="rId48"/>
    <p:sldId id="303" r:id="rId49"/>
    <p:sldId id="304" r:id="rId50"/>
    <p:sldId id="305" r:id="rId51"/>
    <p:sldId id="306" r:id="rId52"/>
    <p:sldId id="307" r:id="rId53"/>
    <p:sldId id="308" r:id="rId54"/>
    <p:sldId id="289" r:id="rId55"/>
    <p:sldId id="290" r:id="rId56"/>
    <p:sldId id="291" r:id="rId57"/>
    <p:sldId id="292" r:id="rId58"/>
    <p:sldId id="309" r:id="rId59"/>
    <p:sldId id="310" r:id="rId60"/>
    <p:sldId id="311" r:id="rId61"/>
    <p:sldId id="313" r:id="rId62"/>
    <p:sldId id="314" r:id="rId63"/>
    <p:sldId id="315" r:id="rId64"/>
    <p:sldId id="312" r:id="rId65"/>
    <p:sldId id="319" r:id="rId66"/>
    <p:sldId id="320" r:id="rId6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EAEAEA"/>
    <a:srgbClr val="CCFFFF"/>
    <a:srgbClr val="99CCFF"/>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notesMaster" Target="notesMasters/notes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ln>
        </p:spPr>
        <p:txBody>
          <a:bodyPr/>
          <a:p>
            <a:pPr lvl="0" eaLnBrk="1" hangingPunct="1"/>
            <a:endParaRPr lang="en-US" altLang="x-none" sz="1200" dirty="0"/>
          </a:p>
        </p:txBody>
      </p:sp>
      <p:sp>
        <p:nvSpPr>
          <p:cNvPr id="3075" name="Rectangle 3"/>
          <p:cNvSpPr>
            <a:spLocks noGrp="1"/>
          </p:cNvSpPr>
          <p:nvPr>
            <p:ph type="dt" idx="1"/>
          </p:nvPr>
        </p:nvSpPr>
        <p:spPr>
          <a:xfrm>
            <a:off x="3886200" y="0"/>
            <a:ext cx="2971800" cy="457200"/>
          </a:xfrm>
          <a:prstGeom prst="rect">
            <a:avLst/>
          </a:prstGeom>
          <a:noFill/>
          <a:ln w="9525">
            <a:noFill/>
          </a:ln>
        </p:spPr>
        <p:txBody>
          <a:bodyPr/>
          <a:p>
            <a:pPr lvl="0" algn="r" eaLnBrk="1" hangingPunct="1"/>
            <a:endParaRPr lang="en-US" altLang="x-none" sz="1200" dirty="0"/>
          </a:p>
        </p:txBody>
      </p:sp>
      <p:sp>
        <p:nvSpPr>
          <p:cNvPr id="3076"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p:cNvSpPr>
          <p:nvPr>
            <p:ph type="body" sz="quarter" idx="3"/>
          </p:nvPr>
        </p:nvSpPr>
        <p:spPr>
          <a:xfrm>
            <a:off x="914400" y="4343400"/>
            <a:ext cx="50292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78" name="Rectangle 6"/>
          <p:cNvSpPr>
            <a:spLocks noGrp="1"/>
          </p:cNvSpPr>
          <p:nvPr>
            <p:ph type="ftr" sz="quarter" idx="4"/>
          </p:nvPr>
        </p:nvSpPr>
        <p:spPr>
          <a:xfrm>
            <a:off x="0" y="8686800"/>
            <a:ext cx="2971800" cy="457200"/>
          </a:xfrm>
          <a:prstGeom prst="rect">
            <a:avLst/>
          </a:prstGeom>
          <a:noFill/>
          <a:ln w="9525">
            <a:noFill/>
          </a:ln>
        </p:spPr>
        <p:txBody>
          <a:bodyPr anchor="b"/>
          <a:p>
            <a:pPr lvl="0" eaLnBrk="1" hangingPunct="1"/>
            <a:endParaRPr lang="en-US" altLang="x-none" sz="1200" dirty="0"/>
          </a:p>
        </p:txBody>
      </p:sp>
      <p:sp>
        <p:nvSpPr>
          <p:cNvPr id="3079" name="Rectangle 7"/>
          <p:cNvSpPr>
            <a:spLocks noGrp="1"/>
          </p:cNvSpPr>
          <p:nvPr>
            <p:ph type="sldNum" sz="quarter" idx="5"/>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x-none" sz="1200" dirty="0"/>
            </a:fld>
            <a:endParaRPr lang="en-US" altLang="x-none"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152400"/>
            <a:ext cx="2114550"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221067" cy="6400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838200"/>
            <a:ext cx="4144518" cy="5715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94682" y="838200"/>
            <a:ext cx="4144518" cy="5715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8" name="页脚占位符 7"/>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4" name="页脚占位符 3"/>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3" name="页脚占位符 2"/>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152400"/>
            <a:ext cx="2114550"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221067" cy="6400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838200"/>
            <a:ext cx="4144518" cy="5715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94682" y="838200"/>
            <a:ext cx="4144518" cy="5715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2"/>
          <p:cNvSpPr/>
          <p:nvPr/>
        </p:nvSpPr>
        <p:spPr>
          <a:xfrm>
            <a:off x="152400" y="0"/>
            <a:ext cx="438150" cy="474663"/>
          </a:xfrm>
          <a:prstGeom prst="rect">
            <a:avLst/>
          </a:prstGeom>
          <a:solidFill>
            <a:schemeClr val="accent2"/>
          </a:solidFill>
          <a:ln w="9525">
            <a:noFill/>
          </a:ln>
        </p:spPr>
        <p:txBody>
          <a:bodyPr wrap="none" anchor="ctr"/>
          <a:p>
            <a:pPr lvl="0" algn="ctr" eaLnBrk="1" hangingPunct="1"/>
            <a:endParaRPr lang="en-US" altLang="x-none" dirty="0">
              <a:latin typeface="Tahoma" panose="020B0604030504040204" pitchFamily="2" charset="0"/>
            </a:endParaRPr>
          </a:p>
        </p:txBody>
      </p:sp>
      <p:sp>
        <p:nvSpPr>
          <p:cNvPr id="1027" name="Rectangle 3"/>
          <p:cNvSpPr/>
          <p:nvPr/>
        </p:nvSpPr>
        <p:spPr>
          <a:xfrm>
            <a:off x="381000" y="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eaLnBrk="1" hangingPunct="1"/>
            <a:endParaRPr lang="en-US" altLang="x-none" dirty="0">
              <a:latin typeface="Tahoma" panose="020B0604030504040204" pitchFamily="2" charset="0"/>
            </a:endParaRPr>
          </a:p>
        </p:txBody>
      </p:sp>
      <p:sp>
        <p:nvSpPr>
          <p:cNvPr id="1028" name="Rectangle 4"/>
          <p:cNvSpPr/>
          <p:nvPr/>
        </p:nvSpPr>
        <p:spPr>
          <a:xfrm>
            <a:off x="304800" y="152400"/>
            <a:ext cx="422275" cy="474663"/>
          </a:xfrm>
          <a:prstGeom prst="rect">
            <a:avLst/>
          </a:prstGeom>
          <a:solidFill>
            <a:schemeClr val="folHlink"/>
          </a:solidFill>
          <a:ln w="9525">
            <a:noFill/>
          </a:ln>
        </p:spPr>
        <p:txBody>
          <a:bodyPr wrap="none" anchor="ctr"/>
          <a:p>
            <a:pPr lvl="0" algn="ctr" eaLnBrk="1" hangingPunct="1"/>
            <a:endParaRPr lang="en-US" altLang="x-none" dirty="0">
              <a:latin typeface="Tahoma" panose="020B0604030504040204" pitchFamily="2" charset="0"/>
            </a:endParaRPr>
          </a:p>
        </p:txBody>
      </p:sp>
      <p:sp>
        <p:nvSpPr>
          <p:cNvPr id="1029" name="Rectangle 5"/>
          <p:cNvSpPr/>
          <p:nvPr/>
        </p:nvSpPr>
        <p:spPr>
          <a:xfrm>
            <a:off x="457200" y="152400"/>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endParaRPr lang="en-US" altLang="x-none" dirty="0">
              <a:latin typeface="Tahoma" panose="020B0604030504040204" pitchFamily="2" charset="0"/>
            </a:endParaRPr>
          </a:p>
        </p:txBody>
      </p:sp>
      <p:sp>
        <p:nvSpPr>
          <p:cNvPr id="1030" name="Rectangle 6"/>
          <p:cNvSpPr/>
          <p:nvPr/>
        </p:nvSpPr>
        <p:spPr>
          <a:xfrm>
            <a:off x="0" y="304800"/>
            <a:ext cx="457200" cy="422275"/>
          </a:xfrm>
          <a:prstGeom prst="rect">
            <a:avLst/>
          </a:prstGeom>
          <a:gradFill rotWithShape="0">
            <a:gsLst>
              <a:gs pos="0">
                <a:schemeClr val="bg1"/>
              </a:gs>
              <a:gs pos="100000">
                <a:schemeClr val="hlink"/>
              </a:gs>
            </a:gsLst>
            <a:lin ang="2700000" scaled="1"/>
            <a:tileRect/>
          </a:gradFill>
          <a:ln w="9525">
            <a:noFill/>
          </a:ln>
        </p:spPr>
        <p:txBody>
          <a:bodyPr wrap="none" anchor="ctr"/>
          <a:p>
            <a:pPr lvl="0" algn="ctr" eaLnBrk="1" hangingPunct="1"/>
            <a:endParaRPr lang="en-US" altLang="x-none" dirty="0">
              <a:latin typeface="Tahoma" panose="020B0604030504040204" pitchFamily="2" charset="0"/>
            </a:endParaRPr>
          </a:p>
        </p:txBody>
      </p:sp>
      <p:sp>
        <p:nvSpPr>
          <p:cNvPr id="1031" name="Rectangle 8"/>
          <p:cNvSpPr/>
          <p:nvPr/>
        </p:nvSpPr>
        <p:spPr>
          <a:xfrm>
            <a:off x="0" y="685800"/>
            <a:ext cx="9144000" cy="76200"/>
          </a:xfrm>
          <a:prstGeom prst="rect">
            <a:avLst/>
          </a:prstGeom>
          <a:gradFill rotWithShape="0">
            <a:gsLst>
              <a:gs pos="0">
                <a:schemeClr val="bg2"/>
              </a:gs>
              <a:gs pos="100000">
                <a:schemeClr val="bg1"/>
              </a:gs>
            </a:gsLst>
            <a:lin ang="0" scaled="1"/>
            <a:tileRect/>
          </a:gradFill>
          <a:ln w="9525">
            <a:noFill/>
          </a:ln>
        </p:spPr>
        <p:txBody>
          <a:bodyPr wrap="none" anchor="ctr"/>
          <a:p>
            <a:pPr lvl="0" algn="ctr" eaLnBrk="1" hangingPunct="1"/>
            <a:endParaRPr lang="en-US" altLang="x-none" dirty="0">
              <a:latin typeface="Tahoma" panose="020B0604030504040204" pitchFamily="2" charset="0"/>
            </a:endParaRPr>
          </a:p>
        </p:txBody>
      </p:sp>
      <p:sp>
        <p:nvSpPr>
          <p:cNvPr id="1032" name="Rectangle 9"/>
          <p:cNvSpPr>
            <a:spLocks noGrp="1"/>
          </p:cNvSpPr>
          <p:nvPr>
            <p:ph type="title"/>
          </p:nvPr>
        </p:nvSpPr>
        <p:spPr>
          <a:xfrm>
            <a:off x="838200" y="152400"/>
            <a:ext cx="7793038" cy="533400"/>
          </a:xfrm>
          <a:prstGeom prst="rect">
            <a:avLst/>
          </a:prstGeom>
          <a:noFill/>
          <a:ln w="9525">
            <a:noFill/>
          </a:ln>
        </p:spPr>
        <p:txBody>
          <a:bodyPr anchor="b"/>
          <a:p>
            <a:pPr lvl="0"/>
            <a:r>
              <a:rPr lang="zh-CN" altLang="en-US"/>
              <a:t>单击此处编辑母版标题样式</a:t>
            </a:r>
            <a:endParaRPr lang="zh-CN" altLang="en-US"/>
          </a:p>
        </p:txBody>
      </p:sp>
      <p:sp>
        <p:nvSpPr>
          <p:cNvPr id="1033" name="Rectangle 10"/>
          <p:cNvSpPr>
            <a:spLocks noGrp="1"/>
          </p:cNvSpPr>
          <p:nvPr>
            <p:ph type="body" idx="1"/>
          </p:nvPr>
        </p:nvSpPr>
        <p:spPr>
          <a:xfrm>
            <a:off x="381000" y="838200"/>
            <a:ext cx="8458200" cy="57150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4" name="Rectangle 13"/>
          <p:cNvSpPr>
            <a:spLocks noGrp="1"/>
          </p:cNvSpPr>
          <p:nvPr>
            <p:ph type="sldNum" sz="quarter" idx="4"/>
          </p:nvPr>
        </p:nvSpPr>
        <p:spPr>
          <a:xfrm>
            <a:off x="7086600" y="6553200"/>
            <a:ext cx="1905000" cy="228600"/>
          </a:xfrm>
          <a:prstGeom prst="rect">
            <a:avLst/>
          </a:prstGeom>
          <a:noFill/>
          <a:ln w="9525">
            <a:noFill/>
          </a:ln>
        </p:spPr>
        <p:txBody>
          <a:bodyPr anchor="b"/>
          <a:lstStyle>
            <a:lvl1pPr algn="r">
              <a:defRPr sz="1200" b="1" i="1">
                <a:solidFill>
                  <a:schemeClr val="accent1"/>
                </a:solidFill>
              </a:defRPr>
            </a:lvl1pPr>
          </a:lstStyle>
          <a:p>
            <a:pPr lvl="0" eaLnBrk="1" hangingPunct="1"/>
            <a:fld id="{9A0DB2DC-4C9A-4742-B13C-FB6460FD3503}" type="slidenum">
              <a:rPr lang="en-US" altLang="x-none" dirty="0">
                <a:effectLst>
                  <a:outerShdw blurRad="38100" dist="38100" dir="2700000">
                    <a:srgbClr val="000000"/>
                  </a:outerShdw>
                </a:effectLst>
                <a:latin typeface="Tahoma" panose="020B0604030504040204" pitchFamily="2" charset="0"/>
              </a:rPr>
            </a:fld>
            <a:endParaRPr lang="en-US" altLang="x-none" dirty="0">
              <a:effectLst>
                <a:outerShdw blurRad="38100" dist="38100" dir="2700000">
                  <a:srgbClr val="000000"/>
                </a:outerShdw>
              </a:effectLst>
              <a:latin typeface="Tahoma" panose="020B0604030504040204" pitchFamily="2" charset="0"/>
            </a:endParaRPr>
          </a:p>
        </p:txBody>
      </p:sp>
      <p:sp>
        <p:nvSpPr>
          <p:cNvPr id="1035" name="Rectangle 15"/>
          <p:cNvSpPr>
            <a:spLocks noGrp="1"/>
          </p:cNvSpPr>
          <p:nvPr>
            <p:ph type="ftr" sz="quarter" idx="3"/>
          </p:nvPr>
        </p:nvSpPr>
        <p:spPr>
          <a:xfrm>
            <a:off x="0" y="6705600"/>
            <a:ext cx="5029200" cy="152400"/>
          </a:xfrm>
          <a:prstGeom prst="rect">
            <a:avLst/>
          </a:prstGeom>
          <a:noFill/>
          <a:ln w="9525">
            <a:noFill/>
          </a:ln>
        </p:spPr>
        <p:txBody>
          <a:bodyPr tIns="0" bIns="0"/>
          <a:lstStyle>
            <a:lvl1pPr>
              <a:defRPr sz="1000" i="1">
                <a:latin typeface="Times New Roman" panose="02020603050405020304" pitchFamily="2" charset="0"/>
              </a:defRPr>
            </a:lvl1pPr>
          </a:lstStyle>
          <a:p>
            <a:pPr lvl="0" eaLnBrk="1" hangingPunct="1"/>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q"/>
        <a:defRPr sz="2800" b="1" i="0" u="none" kern="1200" baseline="0">
          <a:solidFill>
            <a:schemeClr va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Ø"/>
        <a:defRPr sz="2800" b="1" i="0" u="none" kern="1200" baseline="0">
          <a:solidFill>
            <a:schemeClr val="folHlink"/>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
        <a:defRPr sz="2800" b="1"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v"/>
        <a:defRPr sz="2800" b="1" i="0" u="none" kern="1200" baseline="0">
          <a:solidFill>
            <a:schemeClr val="folHlink"/>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o"/>
        <a:defRPr sz="2800" b="1"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o"/>
        <a:defRPr sz="2800" b="1"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o"/>
        <a:defRPr sz="2800" b="1"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o"/>
        <a:defRPr sz="2800" b="1"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o"/>
        <a:defRPr sz="2800" b="1"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2050" name="Rectangle 9"/>
          <p:cNvSpPr>
            <a:spLocks noGrp="1"/>
          </p:cNvSpPr>
          <p:nvPr>
            <p:ph type="title"/>
          </p:nvPr>
        </p:nvSpPr>
        <p:spPr>
          <a:xfrm>
            <a:off x="838200" y="152400"/>
            <a:ext cx="7793038" cy="533400"/>
          </a:xfrm>
          <a:prstGeom prst="rect">
            <a:avLst/>
          </a:prstGeom>
          <a:noFill/>
          <a:ln w="9525">
            <a:noFill/>
          </a:ln>
        </p:spPr>
        <p:txBody>
          <a:bodyPr anchor="b"/>
          <a:p>
            <a:pPr lvl="0"/>
            <a:r>
              <a:rPr lang="zh-CN" altLang="en-US"/>
              <a:t>单击此处编辑母版标题样式</a:t>
            </a:r>
            <a:endParaRPr lang="zh-CN" altLang="en-US"/>
          </a:p>
        </p:txBody>
      </p:sp>
      <p:sp>
        <p:nvSpPr>
          <p:cNvPr id="2051" name="Rectangle 10"/>
          <p:cNvSpPr>
            <a:spLocks noGrp="1"/>
          </p:cNvSpPr>
          <p:nvPr>
            <p:ph type="body" idx="1"/>
          </p:nvPr>
        </p:nvSpPr>
        <p:spPr>
          <a:xfrm>
            <a:off x="381000" y="838200"/>
            <a:ext cx="8458200" cy="57150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14"/>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defRPr>
            </a:lvl1pPr>
          </a:lstStyle>
          <a:p>
            <a:pPr lvl="0" eaLnBrk="1" hangingPunct="1"/>
            <a:endParaRPr lang="en-US" altLang="x-none" dirty="0">
              <a:latin typeface="Tahoma" panose="020B0604030504040204" pitchFamily="2" charset="0"/>
            </a:endParaRPr>
          </a:p>
        </p:txBody>
      </p:sp>
      <p:sp>
        <p:nvSpPr>
          <p:cNvPr id="2053" name="Rectangle 15"/>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defRPr>
            </a:lvl1pPr>
          </a:lstStyle>
          <a:p>
            <a:pPr lvl="0" eaLnBrk="1" hangingPunct="1"/>
            <a:endParaRPr lang="en-US" altLang="x-none" dirty="0">
              <a:latin typeface="Tahoma" panose="020B0604030504040204" pitchFamily="2" charset="0"/>
            </a:endParaRPr>
          </a:p>
        </p:txBody>
      </p:sp>
      <p:sp>
        <p:nvSpPr>
          <p:cNvPr id="2054" name="Rectangle 16"/>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defRPr>
            </a:lvl1pPr>
          </a:lstStyle>
          <a:p>
            <a:pPr lvl="0" eaLnBrk="1" hangingPunct="1"/>
            <a:fld id="{9A0DB2DC-4C9A-4742-B13C-FB6460FD3503}" type="slidenum">
              <a:rPr lang="en-US" altLang="x-none" dirty="0">
                <a:latin typeface="Tahoma" panose="020B0604030504040204" pitchFamily="2" charset="0"/>
              </a:rPr>
            </a:fld>
            <a:endParaRPr lang="en-US" altLang="x-none" dirty="0">
              <a:latin typeface="Tahoma" panose="020B0604030504040204" pitchFamily="2"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q"/>
        <a:defRPr sz="2800" b="1" i="0" u="none" kern="1200" baseline="0">
          <a:solidFill>
            <a:schemeClr va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Ø"/>
        <a:defRPr sz="2800" b="1" i="0" u="none" kern="1200" baseline="0">
          <a:solidFill>
            <a:schemeClr val="folHlink"/>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
        <a:defRPr sz="2800" b="1"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v"/>
        <a:defRPr sz="2800" b="1" i="0" u="none" kern="1200" baseline="0">
          <a:solidFill>
            <a:schemeClr val="folHlink"/>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o"/>
        <a:defRPr sz="2800" b="1"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o"/>
        <a:defRPr sz="2800" b="1"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o"/>
        <a:defRPr sz="2800" b="1"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o"/>
        <a:defRPr sz="2800" b="1"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o"/>
        <a:defRPr sz="2800" b="1"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381000" y="1600200"/>
            <a:ext cx="8382000" cy="2133600"/>
          </a:xfrm>
          <a:ln/>
        </p:spPr>
        <p:txBody>
          <a:bodyPr vert="horz" wrap="square" anchor="b"/>
          <a:lstStyle>
            <a:lvl1pPr lvl="0">
              <a:defRPr/>
            </a:lvl1pPr>
          </a:lstStyle>
          <a:p>
            <a:pPr lvl="0" eaLnBrk="1" hangingPunct="1"/>
            <a:r>
              <a:rPr lang="zh-CN" altLang="en-US" sz="4000">
                <a:solidFill>
                  <a:schemeClr val="tx1"/>
                </a:solidFill>
                <a:latin typeface="宋体" panose="02010600030101010101" pitchFamily="2" charset="-122"/>
              </a:rPr>
              <a:t>第六章</a:t>
            </a:r>
            <a:br>
              <a:rPr lang="zh-CN" altLang="en-US" sz="4000">
                <a:solidFill>
                  <a:schemeClr val="tx1"/>
                </a:solidFill>
                <a:latin typeface="宋体" panose="02010600030101010101" pitchFamily="2" charset="-122"/>
              </a:rPr>
            </a:br>
            <a:br>
              <a:rPr lang="zh-CN" altLang="en-US" sz="4000">
                <a:solidFill>
                  <a:schemeClr val="tx1"/>
                </a:solidFill>
                <a:latin typeface="宋体" panose="02010600030101010101" pitchFamily="2" charset="-122"/>
              </a:rPr>
            </a:br>
            <a:r>
              <a:rPr lang="zh-CN" altLang="en-US" sz="4000">
                <a:solidFill>
                  <a:schemeClr val="tx1"/>
                </a:solidFill>
                <a:latin typeface="宋体" panose="02010600030101010101" pitchFamily="2" charset="-122"/>
              </a:rPr>
              <a:t>数据库中的数据交换</a:t>
            </a:r>
            <a:endParaRPr lang="zh-CN" altLang="en-US" sz="4000">
              <a:solidFill>
                <a:schemeClr val="tx1"/>
              </a:solidFill>
              <a:latin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1331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13316"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6.2.3 </a:t>
            </a:r>
            <a:r>
              <a:rPr lang="zh-CN" altLang="en-US" dirty="0">
                <a:latin typeface="Times New Roman" panose="02020603050405020304" pitchFamily="2" charset="0"/>
                <a:cs typeface="Times New Roman" panose="02020603050405020304" pitchFamily="2" charset="0"/>
              </a:rPr>
              <a:t>游标管理</a:t>
            </a:r>
            <a:endParaRPr lang="zh-CN" altLang="en-US" dirty="0">
              <a:latin typeface="Times New Roman" panose="02020603050405020304" pitchFamily="2" charset="0"/>
              <a:ea typeface="Times New Roman" panose="02020603050405020304" pitchFamily="2" charset="0"/>
            </a:endParaRPr>
          </a:p>
        </p:txBody>
      </p:sp>
      <p:sp>
        <p:nvSpPr>
          <p:cNvPr id="13317" name="Rectangle 3"/>
          <p:cNvSpPr>
            <a:spLocks noGrp="1"/>
          </p:cNvSpPr>
          <p:nvPr>
            <p:ph type="body"/>
          </p:nvPr>
        </p:nvSpPr>
        <p:spPr>
          <a:xfrm>
            <a:off x="304800" y="914400"/>
            <a:ext cx="8458200" cy="5638800"/>
          </a:xfrm>
          <a:ln/>
        </p:spPr>
        <p:txBody>
          <a:bodyPr vert="horz" wrap="square" anchor="t"/>
          <a:p>
            <a:pPr eaLnBrk="1" hangingPunct="1"/>
            <a:r>
              <a:rPr lang="zh-CN" altLang="en-US" sz="2400" dirty="0">
                <a:latin typeface="Times New Roman" panose="02020603050405020304" pitchFamily="2" charset="0"/>
                <a:cs typeface="Times New Roman" panose="02020603050405020304" pitchFamily="2" charset="0"/>
              </a:rPr>
              <a:t>游标（</a:t>
            </a:r>
            <a:r>
              <a:rPr lang="en-US" altLang="x-none" sz="2400" dirty="0">
                <a:latin typeface="Times New Roman" panose="02020603050405020304" pitchFamily="2" charset="0"/>
                <a:cs typeface="Times New Roman" panose="02020603050405020304" pitchFamily="2" charset="0"/>
              </a:rPr>
              <a:t>Cursor</a:t>
            </a:r>
            <a:r>
              <a:rPr lang="zh-CN" altLang="en-US" sz="2400" dirty="0">
                <a:latin typeface="Times New Roman" panose="02020603050405020304" pitchFamily="2" charset="0"/>
                <a:cs typeface="Times New Roman" panose="02020603050405020304" pitchFamily="2" charset="0"/>
              </a:rPr>
              <a:t>）操作</a:t>
            </a:r>
            <a:endParaRPr lang="zh-CN" altLang="en-US" sz="2400" dirty="0">
              <a:latin typeface="Times New Roman" panose="02020603050405020304" pitchFamily="2" charset="0"/>
              <a:cs typeface="Times New Roman" panose="02020603050405020304" pitchFamily="2" charset="0"/>
            </a:endParaRPr>
          </a:p>
          <a:p>
            <a:pPr lvl="1" eaLnBrk="1" hangingPunct="1"/>
            <a:r>
              <a:rPr lang="en-US" altLang="x-none" sz="2400" dirty="0">
                <a:solidFill>
                  <a:srgbClr val="FF0000"/>
                </a:solidFill>
                <a:latin typeface="Times New Roman" panose="02020603050405020304" pitchFamily="2" charset="0"/>
                <a:cs typeface="Times New Roman" panose="02020603050405020304" pitchFamily="2" charset="0"/>
              </a:rPr>
              <a:t>declare a cursor</a:t>
            </a:r>
            <a:endParaRPr lang="en-US" altLang="x-none" sz="2400" dirty="0">
              <a:solidFill>
                <a:srgbClr val="FF0000"/>
              </a:solidFill>
              <a:latin typeface="Times New Roman" panose="02020603050405020304" pitchFamily="2" charset="0"/>
              <a:cs typeface="Times New Roman" panose="02020603050405020304" pitchFamily="2" charset="0"/>
            </a:endParaRPr>
          </a:p>
          <a:p>
            <a:pPr lvl="2" eaLnBrk="1" hangingPunct="1"/>
            <a:r>
              <a:rPr lang="zh-CN" altLang="en-US" sz="2400" dirty="0">
                <a:latin typeface="Times New Roman" panose="02020603050405020304" pitchFamily="2" charset="0"/>
                <a:cs typeface="Times New Roman" panose="02020603050405020304" pitchFamily="2" charset="0"/>
              </a:rPr>
              <a:t>为某一映像语句（可能返回多个结果元组）的结果集合定义一个命名的游标</a:t>
            </a:r>
            <a:endParaRPr lang="zh-CN" altLang="en-US" sz="2400" dirty="0">
              <a:latin typeface="Times New Roman" panose="02020603050405020304" pitchFamily="2" charset="0"/>
              <a:cs typeface="Times New Roman" panose="02020603050405020304" pitchFamily="2" charset="0"/>
            </a:endParaRPr>
          </a:p>
          <a:p>
            <a:pPr lvl="1" eaLnBrk="1" hangingPunct="1"/>
            <a:r>
              <a:rPr lang="en-US" altLang="x-none" sz="2400" dirty="0">
                <a:solidFill>
                  <a:srgbClr val="FF0000"/>
                </a:solidFill>
                <a:latin typeface="Times New Roman" panose="02020603050405020304" pitchFamily="2" charset="0"/>
                <a:cs typeface="Times New Roman" panose="02020603050405020304" pitchFamily="2" charset="0"/>
              </a:rPr>
              <a:t>open the cursor</a:t>
            </a:r>
            <a:endParaRPr lang="en-US" altLang="x-none" sz="2400" dirty="0">
              <a:solidFill>
                <a:srgbClr val="FF0000"/>
              </a:solidFill>
              <a:latin typeface="Times New Roman" panose="02020603050405020304" pitchFamily="2" charset="0"/>
              <a:cs typeface="Times New Roman" panose="02020603050405020304" pitchFamily="2" charset="0"/>
            </a:endParaRPr>
          </a:p>
          <a:p>
            <a:pPr lvl="2" eaLnBrk="1" hangingPunct="1"/>
            <a:r>
              <a:rPr lang="zh-CN" altLang="en-US" sz="2400" dirty="0">
                <a:latin typeface="Times New Roman" panose="02020603050405020304" pitchFamily="2" charset="0"/>
                <a:cs typeface="Times New Roman" panose="02020603050405020304" pitchFamily="2" charset="0"/>
              </a:rPr>
              <a:t>执行相应的映像语句并打开获得的结果集，此时游标处于活动状态并指向结果集合的第一条记录的前面</a:t>
            </a:r>
            <a:endParaRPr lang="zh-CN" altLang="en-US" sz="2400" dirty="0">
              <a:latin typeface="Times New Roman" panose="02020603050405020304" pitchFamily="2" charset="0"/>
              <a:cs typeface="Times New Roman" panose="02020603050405020304" pitchFamily="2" charset="0"/>
            </a:endParaRPr>
          </a:p>
          <a:p>
            <a:pPr lvl="1" eaLnBrk="1" hangingPunct="1"/>
            <a:r>
              <a:rPr lang="en-US" altLang="x-none" sz="2400" dirty="0">
                <a:solidFill>
                  <a:srgbClr val="FF0000"/>
                </a:solidFill>
                <a:latin typeface="Times New Roman" panose="02020603050405020304" pitchFamily="2" charset="0"/>
                <a:cs typeface="Times New Roman" panose="02020603050405020304" pitchFamily="2" charset="0"/>
              </a:rPr>
              <a:t>fetch a row by the cursor</a:t>
            </a:r>
            <a:endParaRPr lang="en-US" altLang="x-none" sz="2400" dirty="0">
              <a:solidFill>
                <a:srgbClr val="FF0000"/>
              </a:solidFill>
              <a:latin typeface="Times New Roman" panose="02020603050405020304" pitchFamily="2" charset="0"/>
              <a:cs typeface="Times New Roman" panose="02020603050405020304" pitchFamily="2" charset="0"/>
            </a:endParaRPr>
          </a:p>
          <a:p>
            <a:pPr lvl="2" eaLnBrk="1" hangingPunct="1"/>
            <a:r>
              <a:rPr lang="zh-CN" altLang="en-US" sz="2400" dirty="0">
                <a:latin typeface="Times New Roman" panose="02020603050405020304" pitchFamily="2" charset="0"/>
                <a:cs typeface="Times New Roman" panose="02020603050405020304" pitchFamily="2" charset="0"/>
              </a:rPr>
              <a:t>将游标推向结果集合中的下一条记录，读出游标所指向记录的值并赋给对应的主语言变量</a:t>
            </a:r>
            <a:endParaRPr lang="zh-CN" altLang="en-US" sz="2400" dirty="0">
              <a:latin typeface="Times New Roman" panose="02020603050405020304" pitchFamily="2" charset="0"/>
              <a:cs typeface="Times New Roman" panose="02020603050405020304" pitchFamily="2" charset="0"/>
            </a:endParaRPr>
          </a:p>
          <a:p>
            <a:pPr lvl="2" eaLnBrk="1" hangingPunct="1"/>
            <a:r>
              <a:rPr lang="en-US" altLang="x-none" sz="2400" dirty="0">
                <a:latin typeface="Times New Roman" panose="02020603050405020304" pitchFamily="2" charset="0"/>
                <a:cs typeface="Times New Roman" panose="02020603050405020304" pitchFamily="2" charset="0"/>
              </a:rPr>
              <a:t>One-Row-at-a-Time Principle</a:t>
            </a:r>
            <a:endParaRPr lang="en-US" altLang="x-none" sz="2400" dirty="0">
              <a:latin typeface="Times New Roman" panose="02020603050405020304" pitchFamily="2" charset="0"/>
              <a:cs typeface="Times New Roman" panose="02020603050405020304" pitchFamily="2" charset="0"/>
            </a:endParaRPr>
          </a:p>
          <a:p>
            <a:pPr lvl="1" eaLnBrk="1" hangingPunct="1"/>
            <a:r>
              <a:rPr lang="en-US" altLang="x-none" sz="2400" dirty="0">
                <a:solidFill>
                  <a:srgbClr val="FF0000"/>
                </a:solidFill>
                <a:latin typeface="Times New Roman" panose="02020603050405020304" pitchFamily="2" charset="0"/>
                <a:cs typeface="Times New Roman" panose="02020603050405020304" pitchFamily="2" charset="0"/>
              </a:rPr>
              <a:t>close the cursor</a:t>
            </a:r>
            <a:endParaRPr lang="en-US" altLang="x-none" sz="2400" dirty="0">
              <a:solidFill>
                <a:srgbClr val="FF0000"/>
              </a:solidFill>
              <a:latin typeface="Times New Roman" panose="02020603050405020304" pitchFamily="2" charset="0"/>
              <a:cs typeface="Times New Roman" panose="02020603050405020304" pitchFamily="2" charset="0"/>
            </a:endParaRPr>
          </a:p>
          <a:p>
            <a:pPr lvl="2" eaLnBrk="1" hangingPunct="1"/>
            <a:r>
              <a:rPr lang="zh-CN" altLang="en-US" sz="2400" dirty="0">
                <a:latin typeface="Times New Roman" panose="02020603050405020304" pitchFamily="2" charset="0"/>
                <a:cs typeface="Times New Roman" panose="02020603050405020304" pitchFamily="2" charset="0"/>
              </a:rPr>
              <a:t>关闭所使用的游标，释放相关的系统资源</a:t>
            </a:r>
            <a:endParaRPr lang="zh-CN" altLang="en-US" sz="24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1433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14340"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6.2.3 </a:t>
            </a:r>
            <a:r>
              <a:rPr lang="zh-CN" altLang="en-US" dirty="0">
                <a:latin typeface="Times New Roman" panose="02020603050405020304" pitchFamily="2" charset="0"/>
                <a:cs typeface="Times New Roman" panose="02020603050405020304" pitchFamily="2" charset="0"/>
              </a:rPr>
              <a:t>游标管理</a:t>
            </a:r>
            <a:endParaRPr lang="zh-CN" altLang="en-US" dirty="0">
              <a:latin typeface="Times New Roman" panose="02020603050405020304" pitchFamily="2" charset="0"/>
              <a:ea typeface="Times New Roman" panose="02020603050405020304" pitchFamily="2" charset="0"/>
            </a:endParaRPr>
          </a:p>
        </p:txBody>
      </p:sp>
      <p:sp>
        <p:nvSpPr>
          <p:cNvPr id="14341" name="Rectangle 3"/>
          <p:cNvSpPr>
            <a:spLocks noGrp="1"/>
          </p:cNvSpPr>
          <p:nvPr>
            <p:ph type="body"/>
          </p:nvPr>
        </p:nvSpPr>
        <p:spPr>
          <a:xfrm>
            <a:off x="381000" y="838200"/>
            <a:ext cx="8458200" cy="644525"/>
          </a:xfrm>
          <a:ln/>
        </p:spPr>
        <p:txBody>
          <a:bodyPr vert="horz" wrap="square" anchor="t"/>
          <a:p>
            <a:pPr eaLnBrk="1" hangingPunct="1"/>
            <a:r>
              <a:rPr lang="en-US" altLang="x-none" dirty="0">
                <a:solidFill>
                  <a:srgbClr val="FF0000"/>
                </a:solidFill>
                <a:latin typeface="Times New Roman" panose="02020603050405020304" pitchFamily="2" charset="0"/>
                <a:cs typeface="Times New Roman" panose="02020603050405020304" pitchFamily="2" charset="0"/>
              </a:rPr>
              <a:t>The Declare Cursor Statement</a:t>
            </a:r>
            <a:endParaRPr lang="en-US" altLang="x-none" dirty="0">
              <a:solidFill>
                <a:srgbClr val="FF0000"/>
              </a:solidFill>
              <a:latin typeface="Times New Roman" panose="02020603050405020304" pitchFamily="2" charset="0"/>
              <a:ea typeface="Times New Roman" panose="02020603050405020304" pitchFamily="2" charset="0"/>
            </a:endParaRPr>
          </a:p>
        </p:txBody>
      </p:sp>
      <p:sp>
        <p:nvSpPr>
          <p:cNvPr id="14342" name="Text Box 4"/>
          <p:cNvSpPr txBox="1"/>
          <p:nvPr/>
        </p:nvSpPr>
        <p:spPr>
          <a:xfrm>
            <a:off x="914400" y="1544638"/>
            <a:ext cx="7848600" cy="2538412"/>
          </a:xfrm>
          <a:prstGeom prst="rect">
            <a:avLst/>
          </a:prstGeom>
          <a:solidFill>
            <a:schemeClr val="bg1"/>
          </a:solidFill>
          <a:ln w="9525">
            <a:noFill/>
          </a:ln>
        </p:spPr>
        <p:txBody>
          <a:bodyPr>
            <a:spAutoFit/>
          </a:bodyPr>
          <a:p>
            <a:pPr>
              <a:lnSpc>
                <a:spcPct val="110000"/>
              </a:lnSpc>
              <a:spcBef>
                <a:spcPct val="30000"/>
              </a:spcBef>
            </a:pPr>
            <a:r>
              <a:rPr lang="en-US" altLang="x-none" b="1" dirty="0">
                <a:solidFill>
                  <a:schemeClr val="tx2"/>
                </a:solidFill>
                <a:latin typeface="Arial" panose="020B0604020202020204" pitchFamily="34" charset="0"/>
              </a:rPr>
              <a:t>EXEC SQL DECLARE cursor-name CURSOR FOR</a:t>
            </a:r>
            <a:endParaRPr lang="en-US" altLang="x-none" b="1" dirty="0">
              <a:solidFill>
                <a:schemeClr val="tx2"/>
              </a:solidFill>
              <a:latin typeface="Arial" panose="020B0604020202020204" pitchFamily="34" charset="0"/>
            </a:endParaRPr>
          </a:p>
          <a:p>
            <a:pPr>
              <a:lnSpc>
                <a:spcPct val="110000"/>
              </a:lnSpc>
              <a:spcBef>
                <a:spcPct val="30000"/>
              </a:spcBef>
            </a:pPr>
            <a:r>
              <a:rPr lang="en-US" altLang="x-none" b="1" dirty="0">
                <a:solidFill>
                  <a:schemeClr val="tx2"/>
                </a:solidFill>
                <a:latin typeface="Arial" panose="020B0604020202020204" pitchFamily="34" charset="0"/>
              </a:rPr>
              <a:t>	subquery</a:t>
            </a:r>
            <a:endParaRPr lang="en-US" altLang="x-none" b="1" dirty="0">
              <a:solidFill>
                <a:schemeClr val="tx2"/>
              </a:solidFill>
              <a:latin typeface="Arial" panose="020B0604020202020204" pitchFamily="34" charset="0"/>
            </a:endParaRPr>
          </a:p>
          <a:p>
            <a:pPr>
              <a:lnSpc>
                <a:spcPct val="110000"/>
              </a:lnSpc>
              <a:spcBef>
                <a:spcPct val="30000"/>
              </a:spcBef>
            </a:pPr>
            <a:r>
              <a:rPr lang="en-US" altLang="x-none" b="1" dirty="0">
                <a:solidFill>
                  <a:schemeClr val="tx2"/>
                </a:solidFill>
                <a:latin typeface="Arial" panose="020B0604020202020204" pitchFamily="34" charset="0"/>
              </a:rPr>
              <a:t>	[ ORDER BY ...... ]</a:t>
            </a:r>
            <a:endParaRPr lang="en-US" altLang="x-none" b="1" dirty="0">
              <a:solidFill>
                <a:schemeClr val="tx2"/>
              </a:solidFill>
              <a:latin typeface="Arial" panose="020B0604020202020204" pitchFamily="34" charset="0"/>
            </a:endParaRPr>
          </a:p>
          <a:p>
            <a:pPr>
              <a:lnSpc>
                <a:spcPct val="110000"/>
              </a:lnSpc>
              <a:spcBef>
                <a:spcPct val="30000"/>
              </a:spcBef>
            </a:pPr>
            <a:r>
              <a:rPr lang="en-US" altLang="x-none" b="1" dirty="0">
                <a:solidFill>
                  <a:schemeClr val="tx2"/>
                </a:solidFill>
                <a:latin typeface="Arial" panose="020B0604020202020204" pitchFamily="34" charset="0"/>
              </a:rPr>
              <a:t>	[ FOR {</a:t>
            </a:r>
            <a:r>
              <a:rPr lang="en-US" altLang="x-none" b="1" dirty="0">
                <a:solidFill>
                  <a:schemeClr val="accent2"/>
                </a:solidFill>
                <a:latin typeface="Arial" panose="020B0604020202020204" pitchFamily="34" charset="0"/>
              </a:rPr>
              <a:t> </a:t>
            </a:r>
            <a:r>
              <a:rPr lang="en-US" altLang="x-none" b="1" dirty="0">
                <a:solidFill>
                  <a:srgbClr val="FF0066"/>
                </a:solidFill>
                <a:latin typeface="Arial" panose="020B0604020202020204" pitchFamily="34" charset="0"/>
              </a:rPr>
              <a:t>READ ONLY</a:t>
            </a:r>
            <a:r>
              <a:rPr lang="en-US" altLang="x-none" b="1" dirty="0">
                <a:solidFill>
                  <a:schemeClr val="accent2"/>
                </a:solidFill>
                <a:latin typeface="Arial" panose="020B0604020202020204" pitchFamily="34" charset="0"/>
              </a:rPr>
              <a:t> </a:t>
            </a:r>
            <a:r>
              <a:rPr lang="en-US" altLang="x-none" b="1" dirty="0">
                <a:solidFill>
                  <a:schemeClr val="tx2"/>
                </a:solidFill>
                <a:latin typeface="Arial" panose="020B0604020202020204" pitchFamily="34" charset="0"/>
              </a:rPr>
              <a:t>|</a:t>
            </a:r>
            <a:endParaRPr lang="en-US" altLang="x-none" b="1" dirty="0">
              <a:solidFill>
                <a:schemeClr val="tx2"/>
              </a:solidFill>
              <a:latin typeface="Arial" panose="020B0604020202020204" pitchFamily="34" charset="0"/>
            </a:endParaRPr>
          </a:p>
          <a:p>
            <a:pPr>
              <a:lnSpc>
                <a:spcPct val="110000"/>
              </a:lnSpc>
              <a:spcBef>
                <a:spcPct val="30000"/>
              </a:spcBef>
            </a:pPr>
            <a:r>
              <a:rPr lang="en-US" altLang="x-none" b="1" dirty="0">
                <a:solidFill>
                  <a:schemeClr val="accent2"/>
                </a:solidFill>
                <a:latin typeface="Arial" panose="020B0604020202020204" pitchFamily="34" charset="0"/>
              </a:rPr>
              <a:t>		   </a:t>
            </a:r>
            <a:r>
              <a:rPr lang="en-US" altLang="x-none" b="1" dirty="0">
                <a:solidFill>
                  <a:srgbClr val="FF0066"/>
                </a:solidFill>
                <a:latin typeface="Arial" panose="020B0604020202020204" pitchFamily="34" charset="0"/>
              </a:rPr>
              <a:t>UPDATE [ OF columnname, ...... ]</a:t>
            </a:r>
            <a:r>
              <a:rPr lang="en-US" altLang="x-none" b="1" dirty="0">
                <a:solidFill>
                  <a:schemeClr val="accent2"/>
                </a:solidFill>
                <a:latin typeface="Arial" panose="020B0604020202020204" pitchFamily="34" charset="0"/>
              </a:rPr>
              <a:t> </a:t>
            </a:r>
            <a:r>
              <a:rPr lang="en-US" altLang="x-none" b="1" dirty="0">
                <a:solidFill>
                  <a:schemeClr val="tx2"/>
                </a:solidFill>
                <a:latin typeface="Arial" panose="020B0604020202020204" pitchFamily="34" charset="0"/>
              </a:rPr>
              <a:t>} ] ;</a:t>
            </a:r>
            <a:endParaRPr lang="en-US" altLang="x-none" b="1" dirty="0">
              <a:solidFill>
                <a:schemeClr val="tx2"/>
              </a:solidFill>
              <a:latin typeface="Arial" panose="020B0604020202020204" pitchFamily="34" charset="0"/>
            </a:endParaRPr>
          </a:p>
        </p:txBody>
      </p:sp>
      <p:sp>
        <p:nvSpPr>
          <p:cNvPr id="14343" name="Rectangle 5"/>
          <p:cNvSpPr/>
          <p:nvPr/>
        </p:nvSpPr>
        <p:spPr>
          <a:xfrm>
            <a:off x="685800" y="4191000"/>
            <a:ext cx="7772400" cy="2286000"/>
          </a:xfrm>
          <a:prstGeom prst="rect">
            <a:avLst/>
          </a:prstGeom>
          <a:noFill/>
          <a:ln w="9525">
            <a:noFill/>
          </a:ln>
        </p:spPr>
        <p:txBody>
          <a:bodyPr/>
          <a:p>
            <a:pPr marL="342900" indent="-342900">
              <a:lnSpc>
                <a:spcPct val="110000"/>
              </a:lnSpc>
              <a:spcBef>
                <a:spcPct val="20000"/>
              </a:spcBef>
              <a:buFont typeface="Wingdings" panose="05000000000000000000" pitchFamily="2" charset="2"/>
              <a:buChar char="Ø"/>
            </a:pPr>
            <a:r>
              <a:rPr lang="zh-CN" altLang="en-US" b="1" dirty="0">
                <a:latin typeface="Times New Roman" panose="02020603050405020304" pitchFamily="2" charset="0"/>
                <a:cs typeface="Times New Roman" panose="02020603050405020304" pitchFamily="2" charset="0"/>
              </a:rPr>
              <a:t>如果查询语句的执行结果是一个元组的集合，那么需要使用游标来获取结果集合中的每一个元组</a:t>
            </a:r>
            <a:endParaRPr lang="zh-CN" altLang="en-US" b="1" dirty="0">
              <a:latin typeface="Times New Roman" panose="02020603050405020304" pitchFamily="2" charset="0"/>
              <a:cs typeface="Times New Roman" panose="02020603050405020304" pitchFamily="2" charset="0"/>
            </a:endParaRPr>
          </a:p>
          <a:p>
            <a:pPr marL="342900" indent="-342900">
              <a:lnSpc>
                <a:spcPct val="110000"/>
              </a:lnSpc>
              <a:spcBef>
                <a:spcPct val="20000"/>
              </a:spcBef>
              <a:buFont typeface="Wingdings" panose="05000000000000000000" pitchFamily="2" charset="2"/>
              <a:buChar char="Ø"/>
            </a:pPr>
            <a:r>
              <a:rPr lang="zh-CN" altLang="en-US" b="1" dirty="0">
                <a:latin typeface="Times New Roman" panose="02020603050405020304" pitchFamily="2" charset="0"/>
                <a:cs typeface="Times New Roman" panose="02020603050405020304" pitchFamily="2" charset="0"/>
              </a:rPr>
              <a:t>仅当用户确信只可能返回单个结果元组的情况下才可以使用</a:t>
            </a:r>
            <a:r>
              <a:rPr lang="en-US" altLang="x-none" b="1" dirty="0">
                <a:latin typeface="Times New Roman" panose="02020603050405020304" pitchFamily="2" charset="0"/>
                <a:cs typeface="Times New Roman" panose="02020603050405020304" pitchFamily="2" charset="0"/>
              </a:rPr>
              <a:t>SELECT</a:t>
            </a:r>
            <a:r>
              <a:rPr lang="en-US" altLang="x-none" b="1" dirty="0">
                <a:latin typeface="Times New Roman" panose="02020603050405020304" pitchFamily="2" charset="0"/>
                <a:ea typeface="Times New Roman" panose="02020603050405020304" pitchFamily="2" charset="0"/>
              </a:rPr>
              <a:t>……</a:t>
            </a:r>
            <a:r>
              <a:rPr lang="en-US" altLang="x-none" b="1" dirty="0">
                <a:latin typeface="Times New Roman" panose="02020603050405020304" pitchFamily="2" charset="0"/>
                <a:cs typeface="Times New Roman" panose="02020603050405020304" pitchFamily="2" charset="0"/>
              </a:rPr>
              <a:t>INTO</a:t>
            </a:r>
            <a:r>
              <a:rPr lang="en-US" altLang="x-none" b="1" dirty="0">
                <a:latin typeface="Times New Roman" panose="02020603050405020304" pitchFamily="2" charset="0"/>
                <a:ea typeface="Times New Roman" panose="02020603050405020304" pitchFamily="2" charset="0"/>
              </a:rPr>
              <a:t>……</a:t>
            </a:r>
            <a:r>
              <a:rPr lang="zh-CN" altLang="en-US" b="1" dirty="0">
                <a:latin typeface="Times New Roman" panose="02020603050405020304" pitchFamily="2" charset="0"/>
                <a:cs typeface="Times New Roman" panose="02020603050405020304" pitchFamily="2" charset="0"/>
              </a:rPr>
              <a:t>形式的嵌入式</a:t>
            </a:r>
            <a:r>
              <a:rPr lang="en-US" altLang="x-none" b="1" dirty="0">
                <a:latin typeface="Times New Roman" panose="02020603050405020304" pitchFamily="2" charset="0"/>
                <a:cs typeface="Times New Roman" panose="02020603050405020304" pitchFamily="2" charset="0"/>
              </a:rPr>
              <a:t>SQL</a:t>
            </a:r>
            <a:r>
              <a:rPr lang="zh-CN" altLang="en-US" b="1" dirty="0">
                <a:latin typeface="Times New Roman" panose="02020603050405020304" pitchFamily="2" charset="0"/>
                <a:cs typeface="Times New Roman" panose="02020603050405020304" pitchFamily="2" charset="0"/>
              </a:rPr>
              <a:t>查询语句</a:t>
            </a:r>
            <a:endParaRPr lang="zh-CN" altLang="en-US" b="1" dirty="0">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blinds(horizontal)">
                                      <p:cBhvr>
                                        <p:cTn id="7"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1536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15364"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6.2.3 </a:t>
            </a:r>
            <a:r>
              <a:rPr lang="zh-CN" altLang="en-US" dirty="0">
                <a:latin typeface="Times New Roman" panose="02020603050405020304" pitchFamily="2" charset="0"/>
                <a:cs typeface="Times New Roman" panose="02020603050405020304" pitchFamily="2" charset="0"/>
              </a:rPr>
              <a:t>游标管理 </a:t>
            </a:r>
            <a:r>
              <a:rPr lang="en-US" altLang="x-none" dirty="0">
                <a:latin typeface="Times New Roman" panose="02020603050405020304" pitchFamily="2" charset="0"/>
                <a:cs typeface="Times New Roman" panose="02020603050405020304" pitchFamily="2" charset="0"/>
              </a:rPr>
              <a:t>– </a:t>
            </a:r>
            <a:r>
              <a:rPr lang="zh-CN" altLang="en-US" dirty="0">
                <a:latin typeface="Times New Roman" panose="02020603050405020304" pitchFamily="2" charset="0"/>
                <a:cs typeface="Times New Roman" panose="02020603050405020304" pitchFamily="2" charset="0"/>
              </a:rPr>
              <a:t>定义游标</a:t>
            </a:r>
            <a:endParaRPr lang="zh-CN" altLang="en-US" dirty="0">
              <a:latin typeface="Times New Roman" panose="02020603050405020304" pitchFamily="2" charset="0"/>
              <a:ea typeface="Times New Roman" panose="02020603050405020304" pitchFamily="2" charset="0"/>
            </a:endParaRPr>
          </a:p>
        </p:txBody>
      </p:sp>
      <p:sp>
        <p:nvSpPr>
          <p:cNvPr id="15365" name="Rectangle 3"/>
          <p:cNvSpPr>
            <a:spLocks noGrp="1"/>
          </p:cNvSpPr>
          <p:nvPr>
            <p:ph type="body"/>
          </p:nvPr>
        </p:nvSpPr>
        <p:spPr>
          <a:ln/>
        </p:spPr>
        <p:txBody>
          <a:bodyPr vert="horz" wrap="square" anchor="t"/>
          <a:p>
            <a:pPr eaLnBrk="1" hangingPunct="1"/>
            <a:r>
              <a:rPr lang="en-US" altLang="x-none" sz="3200" dirty="0">
                <a:solidFill>
                  <a:srgbClr val="FF0000"/>
                </a:solidFill>
                <a:latin typeface="Times New Roman" panose="02020603050405020304" pitchFamily="2" charset="0"/>
                <a:cs typeface="Times New Roman" panose="02020603050405020304" pitchFamily="2" charset="0"/>
              </a:rPr>
              <a:t>declare a cursor</a:t>
            </a:r>
            <a:endParaRPr lang="en-US" altLang="x-none" sz="3200" dirty="0">
              <a:solidFill>
                <a:srgbClr val="FF0000"/>
              </a:solidFill>
              <a:latin typeface="Times New Roman" panose="02020603050405020304" pitchFamily="2" charset="0"/>
              <a:ea typeface="Times New Roman" panose="02020603050405020304" pitchFamily="2" charset="0"/>
            </a:endParaRPr>
          </a:p>
        </p:txBody>
      </p:sp>
      <p:sp>
        <p:nvSpPr>
          <p:cNvPr id="15366" name="Text Box 4"/>
          <p:cNvSpPr txBox="1"/>
          <p:nvPr/>
        </p:nvSpPr>
        <p:spPr>
          <a:xfrm>
            <a:off x="762000" y="1758950"/>
            <a:ext cx="7620000" cy="2355850"/>
          </a:xfrm>
          <a:prstGeom prst="rect">
            <a:avLst/>
          </a:prstGeom>
          <a:solidFill>
            <a:schemeClr val="bg1"/>
          </a:solidFill>
          <a:ln w="9525">
            <a:noFill/>
          </a:ln>
        </p:spPr>
        <p:txBody>
          <a:bodyPr>
            <a:spAutoFit/>
          </a:bodyPr>
          <a:p>
            <a:pPr>
              <a:spcBef>
                <a:spcPct val="30000"/>
              </a:spcBef>
            </a:pPr>
            <a:r>
              <a:rPr lang="en-US" altLang="x-none" b="1" dirty="0">
                <a:solidFill>
                  <a:schemeClr val="tx2"/>
                </a:solidFill>
                <a:latin typeface="Arial" panose="020B0604020202020204" pitchFamily="34" charset="0"/>
              </a:rPr>
              <a:t>EXEC SQL DECLARE agent_dollars CURSOR FOR</a:t>
            </a:r>
            <a:endParaRPr lang="en-US" altLang="x-none" b="1" dirty="0">
              <a:solidFill>
                <a:schemeClr val="tx2"/>
              </a:solidFill>
              <a:latin typeface="Arial" panose="020B0604020202020204" pitchFamily="34" charset="0"/>
            </a:endParaRPr>
          </a:p>
          <a:p>
            <a:pPr lvl="1" eaLnBrk="1" hangingPunct="1">
              <a:spcBef>
                <a:spcPct val="30000"/>
              </a:spcBef>
            </a:pPr>
            <a:r>
              <a:rPr lang="en-US" altLang="x-none" b="1" dirty="0">
                <a:solidFill>
                  <a:schemeClr val="tx2"/>
                </a:solidFill>
                <a:latin typeface="Arial" panose="020B0604020202020204" pitchFamily="34" charset="0"/>
              </a:rPr>
              <a:t>select  aid, sum(dollars)</a:t>
            </a:r>
            <a:endParaRPr lang="en-US" altLang="x-none" b="1" dirty="0">
              <a:solidFill>
                <a:schemeClr val="tx2"/>
              </a:solidFill>
              <a:latin typeface="Arial" panose="020B0604020202020204" pitchFamily="34" charset="0"/>
            </a:endParaRPr>
          </a:p>
          <a:p>
            <a:pPr lvl="1" eaLnBrk="1" hangingPunct="1">
              <a:spcBef>
                <a:spcPct val="30000"/>
              </a:spcBef>
            </a:pPr>
            <a:r>
              <a:rPr lang="en-US" altLang="x-none" b="1" dirty="0">
                <a:solidFill>
                  <a:schemeClr val="tx2"/>
                </a:solidFill>
                <a:latin typeface="Arial" panose="020B0604020202020204" pitchFamily="34" charset="0"/>
              </a:rPr>
              <a:t>from    orders</a:t>
            </a:r>
            <a:endParaRPr lang="en-US" altLang="x-none" b="1" dirty="0">
              <a:solidFill>
                <a:schemeClr val="tx2"/>
              </a:solidFill>
              <a:latin typeface="Arial" panose="020B0604020202020204" pitchFamily="34" charset="0"/>
            </a:endParaRPr>
          </a:p>
          <a:p>
            <a:pPr lvl="1" eaLnBrk="1" hangingPunct="1">
              <a:spcBef>
                <a:spcPct val="30000"/>
              </a:spcBef>
            </a:pPr>
            <a:r>
              <a:rPr lang="en-US" altLang="x-none" b="1" dirty="0">
                <a:solidFill>
                  <a:schemeClr val="tx2"/>
                </a:solidFill>
                <a:latin typeface="Arial" panose="020B0604020202020204" pitchFamily="34" charset="0"/>
              </a:rPr>
              <a:t>where  cid = :cust_id</a:t>
            </a:r>
            <a:endParaRPr lang="en-US" altLang="x-none" b="1" dirty="0">
              <a:solidFill>
                <a:schemeClr val="tx2"/>
              </a:solidFill>
              <a:latin typeface="Arial" panose="020B0604020202020204" pitchFamily="34" charset="0"/>
            </a:endParaRPr>
          </a:p>
          <a:p>
            <a:pPr lvl="1" eaLnBrk="1" hangingPunct="1">
              <a:spcBef>
                <a:spcPct val="30000"/>
              </a:spcBef>
            </a:pPr>
            <a:r>
              <a:rPr lang="en-US" altLang="x-none" b="1" dirty="0">
                <a:solidFill>
                  <a:schemeClr val="tx2"/>
                </a:solidFill>
                <a:latin typeface="Arial" panose="020B0604020202020204" pitchFamily="34" charset="0"/>
              </a:rPr>
              <a:t>group by  aid ;</a:t>
            </a:r>
            <a:endParaRPr lang="en-US" altLang="x-none" b="1" dirty="0">
              <a:solidFill>
                <a:schemeClr val="tx2"/>
              </a:solidFill>
              <a:latin typeface="Arial" panose="020B0604020202020204" pitchFamily="34" charset="0"/>
            </a:endParaRPr>
          </a:p>
        </p:txBody>
      </p:sp>
      <p:sp>
        <p:nvSpPr>
          <p:cNvPr id="15367" name="AutoShape 5"/>
          <p:cNvSpPr/>
          <p:nvPr/>
        </p:nvSpPr>
        <p:spPr>
          <a:xfrm>
            <a:off x="2133600" y="4587875"/>
            <a:ext cx="5029200" cy="482600"/>
          </a:xfrm>
          <a:prstGeom prst="accentBorderCallout2">
            <a:avLst>
              <a:gd name="adj1" fmla="val 23685"/>
              <a:gd name="adj2" fmla="val -1514"/>
              <a:gd name="adj3" fmla="val 23685"/>
              <a:gd name="adj4" fmla="val -6472"/>
              <a:gd name="adj5" fmla="val -114144"/>
              <a:gd name="adj6" fmla="val -11458"/>
            </a:avLst>
          </a:prstGeom>
          <a:solidFill>
            <a:srgbClr val="EAEAEA"/>
          </a:solidFill>
          <a:ln w="25400" cap="flat" cmpd="sng">
            <a:solidFill>
              <a:schemeClr val="tx1"/>
            </a:solidFill>
            <a:prstDash val="solid"/>
            <a:miter/>
            <a:headEnd type="none" w="med" len="med"/>
            <a:tailEnd type="arrow" w="med" len="med"/>
          </a:ln>
        </p:spPr>
        <p:txBody>
          <a:bodyPr>
            <a:spAutoFit/>
          </a:bodyPr>
          <a:p>
            <a:pPr algn="ctr">
              <a:spcBef>
                <a:spcPct val="50000"/>
              </a:spcBef>
            </a:pPr>
            <a:r>
              <a:rPr lang="en-US" altLang="x-none" b="1" dirty="0">
                <a:solidFill>
                  <a:srgbClr val="FF0066"/>
                </a:solidFill>
                <a:latin typeface="Arial" panose="020B0604020202020204" pitchFamily="34" charset="0"/>
              </a:rPr>
              <a:t>means multiple rows in result set</a:t>
            </a:r>
            <a:r>
              <a:rPr lang="en-US" altLang="x-none" b="1" dirty="0">
                <a:solidFill>
                  <a:srgbClr val="FF0066"/>
                </a:solidFill>
                <a:latin typeface="宋体" panose="02010600030101010101" pitchFamily="2" charset="-122"/>
              </a:rPr>
              <a:t> </a:t>
            </a:r>
            <a:endParaRPr lang="en-US" altLang="x-none" b="1" dirty="0">
              <a:solidFill>
                <a:srgbClr val="FF0066"/>
              </a:solidFill>
              <a:latin typeface="宋体" panose="02010600030101010101" pitchFamily="2" charset="-122"/>
            </a:endParaRPr>
          </a:p>
        </p:txBody>
      </p:sp>
      <p:sp>
        <p:nvSpPr>
          <p:cNvPr id="15368" name="AutoShape 6"/>
          <p:cNvSpPr/>
          <p:nvPr/>
        </p:nvSpPr>
        <p:spPr>
          <a:xfrm>
            <a:off x="468313" y="5400675"/>
            <a:ext cx="7151687" cy="830263"/>
          </a:xfrm>
          <a:prstGeom prst="accentBorderCallout3">
            <a:avLst>
              <a:gd name="adj1" fmla="val 9426"/>
              <a:gd name="adj2" fmla="val 101074"/>
              <a:gd name="adj3" fmla="val 9426"/>
              <a:gd name="adj4" fmla="val 104324"/>
              <a:gd name="adj5" fmla="val -109162"/>
              <a:gd name="adj6" fmla="val 104324"/>
              <a:gd name="adj7" fmla="val -229190"/>
              <a:gd name="adj8" fmla="val 56139"/>
            </a:avLst>
          </a:prstGeom>
          <a:solidFill>
            <a:srgbClr val="EAEAEA"/>
          </a:solidFill>
          <a:ln w="25400" cap="flat" cmpd="sng">
            <a:solidFill>
              <a:schemeClr val="tx1"/>
            </a:solidFill>
            <a:prstDash val="solid"/>
            <a:miter/>
            <a:headEnd type="none" w="med" len="med"/>
            <a:tailEnd type="arrow" w="med" len="med"/>
          </a:ln>
        </p:spPr>
        <p:txBody>
          <a:bodyPr>
            <a:spAutoFit/>
          </a:bodyPr>
          <a:p>
            <a:pPr>
              <a:spcBef>
                <a:spcPct val="50000"/>
              </a:spcBef>
            </a:pPr>
            <a:r>
              <a:rPr lang="en-US" altLang="x-none" b="1" dirty="0">
                <a:solidFill>
                  <a:srgbClr val="FF0066"/>
                </a:solidFill>
                <a:latin typeface="Arial" panose="020B0604020202020204" pitchFamily="34" charset="0"/>
              </a:rPr>
              <a:t>search by customer’s id (</a:t>
            </a:r>
            <a:r>
              <a:rPr lang="en-US" altLang="x-none" b="1" dirty="0">
                <a:solidFill>
                  <a:schemeClr val="tx2"/>
                </a:solidFill>
                <a:latin typeface="Arial" panose="020B0604020202020204" pitchFamily="34" charset="0"/>
              </a:rPr>
              <a:t>stored in host variable </a:t>
            </a:r>
            <a:r>
              <a:rPr lang="en-US" altLang="x-none" b="1" u="sng" dirty="0">
                <a:solidFill>
                  <a:schemeClr val="tx2"/>
                </a:solidFill>
                <a:latin typeface="Arial" panose="020B0604020202020204" pitchFamily="34" charset="0"/>
              </a:rPr>
              <a:t>cust_id</a:t>
            </a:r>
            <a:r>
              <a:rPr lang="en-US" altLang="x-none" b="1" dirty="0">
                <a:solidFill>
                  <a:srgbClr val="FF0066"/>
                </a:solidFill>
                <a:latin typeface="Arial" panose="020B0604020202020204" pitchFamily="34" charset="0"/>
              </a:rPr>
              <a:t>) when open the cursor</a:t>
            </a:r>
            <a:r>
              <a:rPr lang="en-US" altLang="x-none" b="1" dirty="0">
                <a:solidFill>
                  <a:srgbClr val="FF0066"/>
                </a:solidFill>
                <a:latin typeface="宋体" panose="02010600030101010101" pitchFamily="2" charset="-122"/>
              </a:rPr>
              <a:t> </a:t>
            </a:r>
            <a:r>
              <a:rPr lang="en-US" altLang="x-none" b="1" dirty="0">
                <a:solidFill>
                  <a:srgbClr val="FF0066"/>
                </a:solidFill>
                <a:latin typeface="Arial" panose="020B0604020202020204" pitchFamily="34" charset="0"/>
              </a:rPr>
              <a:t>agent_dollars</a:t>
            </a:r>
            <a:endParaRPr lang="en-US" altLang="x-none" b="1" dirty="0">
              <a:solidFill>
                <a:srgbClr val="FF0066"/>
              </a:solidFill>
              <a:latin typeface="Arial" panose="020B0604020202020204" pitchFamily="34" charset="0"/>
            </a:endParaRPr>
          </a:p>
        </p:txBody>
      </p:sp>
      <p:sp>
        <p:nvSpPr>
          <p:cNvPr id="15369" name="AutoShape 7"/>
          <p:cNvSpPr/>
          <p:nvPr/>
        </p:nvSpPr>
        <p:spPr>
          <a:xfrm>
            <a:off x="5105400" y="973138"/>
            <a:ext cx="3581400" cy="482600"/>
          </a:xfrm>
          <a:prstGeom prst="accentBorderCallout2">
            <a:avLst>
              <a:gd name="adj1" fmla="val 23685"/>
              <a:gd name="adj2" fmla="val -2130"/>
              <a:gd name="adj3" fmla="val 23685"/>
              <a:gd name="adj4" fmla="val -5583"/>
              <a:gd name="adj5" fmla="val 170394"/>
              <a:gd name="adj6" fmla="val -14227"/>
            </a:avLst>
          </a:prstGeom>
          <a:solidFill>
            <a:srgbClr val="EAEAEA"/>
          </a:solidFill>
          <a:ln w="25400" cap="flat" cmpd="sng">
            <a:solidFill>
              <a:schemeClr val="tx1"/>
            </a:solidFill>
            <a:prstDash val="solid"/>
            <a:miter/>
            <a:headEnd type="none" w="med" len="med"/>
            <a:tailEnd type="arrow" w="med" len="med"/>
          </a:ln>
        </p:spPr>
        <p:txBody>
          <a:bodyPr>
            <a:spAutoFit/>
          </a:bodyPr>
          <a:p>
            <a:pPr algn="ctr">
              <a:spcBef>
                <a:spcPct val="50000"/>
              </a:spcBef>
            </a:pPr>
            <a:r>
              <a:rPr lang="en-US" altLang="x-none" b="1" dirty="0">
                <a:solidFill>
                  <a:srgbClr val="FF0066"/>
                </a:solidFill>
                <a:latin typeface="Arial" panose="020B0604020202020204" pitchFamily="34" charset="0"/>
              </a:rPr>
              <a:t>define the cursor name</a:t>
            </a:r>
            <a:r>
              <a:rPr lang="en-US" altLang="x-none" b="1" dirty="0">
                <a:solidFill>
                  <a:srgbClr val="FF0066"/>
                </a:solidFill>
                <a:latin typeface="宋体" panose="02010600030101010101" pitchFamily="2" charset="-122"/>
              </a:rPr>
              <a:t> </a:t>
            </a:r>
            <a:endParaRPr lang="en-US" altLang="x-none" b="1" dirty="0">
              <a:solidFill>
                <a:srgbClr val="FF0066"/>
              </a:solidFill>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1638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16388"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6.2.3 </a:t>
            </a:r>
            <a:r>
              <a:rPr lang="zh-CN" altLang="en-US" dirty="0">
                <a:latin typeface="Times New Roman" panose="02020603050405020304" pitchFamily="2" charset="0"/>
                <a:cs typeface="Times New Roman" panose="02020603050405020304" pitchFamily="2" charset="0"/>
              </a:rPr>
              <a:t>游标管理 </a:t>
            </a:r>
            <a:r>
              <a:rPr lang="en-US" altLang="x-none" dirty="0">
                <a:latin typeface="Times New Roman" panose="02020603050405020304" pitchFamily="2" charset="0"/>
                <a:cs typeface="Times New Roman" panose="02020603050405020304" pitchFamily="2" charset="0"/>
              </a:rPr>
              <a:t>– </a:t>
            </a:r>
            <a:r>
              <a:rPr lang="zh-CN" altLang="en-US" dirty="0">
                <a:latin typeface="Times New Roman" panose="02020603050405020304" pitchFamily="2" charset="0"/>
                <a:cs typeface="Times New Roman" panose="02020603050405020304" pitchFamily="2" charset="0"/>
              </a:rPr>
              <a:t>打开游标</a:t>
            </a:r>
            <a:endParaRPr lang="zh-CN" altLang="en-US" dirty="0">
              <a:latin typeface="Times New Roman" panose="02020603050405020304" pitchFamily="2" charset="0"/>
              <a:ea typeface="Times New Roman" panose="02020603050405020304" pitchFamily="2" charset="0"/>
            </a:endParaRPr>
          </a:p>
        </p:txBody>
      </p:sp>
      <p:sp>
        <p:nvSpPr>
          <p:cNvPr id="16389" name="Rectangle 3"/>
          <p:cNvSpPr>
            <a:spLocks noGrp="1"/>
          </p:cNvSpPr>
          <p:nvPr>
            <p:ph type="body"/>
          </p:nvPr>
        </p:nvSpPr>
        <p:spPr>
          <a:xfrm>
            <a:off x="457200" y="762000"/>
            <a:ext cx="8229600" cy="5257800"/>
          </a:xfrm>
          <a:ln/>
        </p:spPr>
        <p:txBody>
          <a:bodyPr vert="horz" wrap="square" anchor="t"/>
          <a:p>
            <a:pPr eaLnBrk="1" hangingPunct="1"/>
            <a:r>
              <a:rPr lang="en-US" altLang="x-none" sz="3200" dirty="0">
                <a:solidFill>
                  <a:srgbClr val="FF0000"/>
                </a:solidFill>
                <a:latin typeface="Times New Roman" panose="02020603050405020304" pitchFamily="2" charset="0"/>
                <a:cs typeface="Times New Roman" panose="02020603050405020304" pitchFamily="2" charset="0"/>
              </a:rPr>
              <a:t>open the cursor</a:t>
            </a:r>
            <a:endParaRPr lang="en-US" altLang="x-none" sz="3200" dirty="0">
              <a:solidFill>
                <a:srgbClr val="FF0000"/>
              </a:solidFill>
              <a:latin typeface="Times New Roman" panose="02020603050405020304" pitchFamily="2" charset="0"/>
              <a:ea typeface="Times New Roman" panose="02020603050405020304" pitchFamily="2" charset="0"/>
            </a:endParaRPr>
          </a:p>
        </p:txBody>
      </p:sp>
      <p:sp>
        <p:nvSpPr>
          <p:cNvPr id="16390" name="Text Box 4"/>
          <p:cNvSpPr txBox="1"/>
          <p:nvPr/>
        </p:nvSpPr>
        <p:spPr>
          <a:xfrm>
            <a:off x="762000" y="2855913"/>
            <a:ext cx="7620000" cy="1335087"/>
          </a:xfrm>
          <a:prstGeom prst="rect">
            <a:avLst/>
          </a:prstGeom>
          <a:solidFill>
            <a:schemeClr val="bg1"/>
          </a:solidFill>
          <a:ln w="9525">
            <a:noFill/>
          </a:ln>
        </p:spPr>
        <p:txBody>
          <a:bodyPr>
            <a:spAutoFit/>
          </a:bodyPr>
          <a:p>
            <a:pPr>
              <a:lnSpc>
                <a:spcPct val="90000"/>
              </a:lnSpc>
              <a:spcBef>
                <a:spcPct val="10000"/>
              </a:spcBef>
            </a:pPr>
            <a:r>
              <a:rPr lang="en-US" altLang="x-none" b="1" dirty="0">
                <a:solidFill>
                  <a:schemeClr val="folHlink"/>
                </a:solidFill>
                <a:latin typeface="Arial" panose="020B0604020202020204" pitchFamily="34" charset="0"/>
              </a:rPr>
              <a:t>......</a:t>
            </a:r>
            <a:endParaRPr lang="en-US" altLang="x-none" b="1" dirty="0">
              <a:solidFill>
                <a:schemeClr val="folHlink"/>
              </a:solidFill>
              <a:latin typeface="Arial" panose="020B0604020202020204" pitchFamily="34" charset="0"/>
            </a:endParaRPr>
          </a:p>
          <a:p>
            <a:pPr>
              <a:lnSpc>
                <a:spcPct val="90000"/>
              </a:lnSpc>
              <a:spcBef>
                <a:spcPct val="10000"/>
              </a:spcBef>
            </a:pPr>
            <a:endParaRPr lang="en-US" altLang="x-none" sz="1200" b="1" dirty="0">
              <a:solidFill>
                <a:schemeClr val="folHlink"/>
              </a:solidFill>
              <a:latin typeface="Arial" panose="020B0604020202020204" pitchFamily="34" charset="0"/>
            </a:endParaRPr>
          </a:p>
          <a:p>
            <a:pPr>
              <a:lnSpc>
                <a:spcPct val="90000"/>
              </a:lnSpc>
              <a:spcBef>
                <a:spcPct val="10000"/>
              </a:spcBef>
            </a:pPr>
            <a:r>
              <a:rPr lang="en-US" altLang="x-none" b="1" dirty="0">
                <a:solidFill>
                  <a:schemeClr val="folHlink"/>
                </a:solidFill>
                <a:latin typeface="Arial" panose="020B0604020202020204" pitchFamily="34" charset="0"/>
              </a:rPr>
              <a:t>EXEC  SQL  OPEN  agent_dollars ;</a:t>
            </a:r>
            <a:endParaRPr lang="en-US" altLang="x-none" b="1" dirty="0">
              <a:solidFill>
                <a:schemeClr val="folHlink"/>
              </a:solidFill>
              <a:latin typeface="宋体" panose="02010600030101010101" pitchFamily="2" charset="-122"/>
            </a:endParaRPr>
          </a:p>
          <a:p>
            <a:pPr>
              <a:lnSpc>
                <a:spcPct val="90000"/>
              </a:lnSpc>
              <a:spcBef>
                <a:spcPct val="10000"/>
              </a:spcBef>
            </a:pPr>
            <a:r>
              <a:rPr lang="en-US" altLang="x-none" b="1" dirty="0">
                <a:solidFill>
                  <a:schemeClr val="folHlink"/>
                </a:solidFill>
                <a:latin typeface="Arial" panose="020B0604020202020204" pitchFamily="34" charset="0"/>
              </a:rPr>
              <a:t>......</a:t>
            </a:r>
            <a:endParaRPr lang="en-US" altLang="x-none" b="1" dirty="0">
              <a:solidFill>
                <a:schemeClr val="folHlink"/>
              </a:solidFill>
              <a:latin typeface="Arial" panose="020B0604020202020204" pitchFamily="34" charset="0"/>
            </a:endParaRPr>
          </a:p>
        </p:txBody>
      </p:sp>
      <p:sp>
        <p:nvSpPr>
          <p:cNvPr id="16391" name="AutoShape 5"/>
          <p:cNvSpPr/>
          <p:nvPr/>
        </p:nvSpPr>
        <p:spPr>
          <a:xfrm>
            <a:off x="4038600" y="4470400"/>
            <a:ext cx="4495800" cy="482600"/>
          </a:xfrm>
          <a:prstGeom prst="accentBorderCallout3">
            <a:avLst>
              <a:gd name="adj1" fmla="val 23685"/>
              <a:gd name="adj2" fmla="val 101694"/>
              <a:gd name="adj3" fmla="val 23685"/>
              <a:gd name="adj4" fmla="val 104412"/>
              <a:gd name="adj5" fmla="val -172042"/>
              <a:gd name="adj6" fmla="val 104412"/>
              <a:gd name="adj7" fmla="val -173685"/>
              <a:gd name="adj8" fmla="val 44704"/>
            </a:avLst>
          </a:prstGeom>
          <a:solidFill>
            <a:srgbClr val="EAEAEA"/>
          </a:solidFill>
          <a:ln w="25400" cap="flat" cmpd="sng">
            <a:solidFill>
              <a:schemeClr val="tx1"/>
            </a:solidFill>
            <a:prstDash val="solid"/>
            <a:miter/>
            <a:headEnd type="none" w="med" len="med"/>
            <a:tailEnd type="arrow" w="med" len="med"/>
          </a:ln>
        </p:spPr>
        <p:txBody>
          <a:bodyPr>
            <a:spAutoFit/>
          </a:bodyPr>
          <a:p>
            <a:pPr algn="ctr">
              <a:spcBef>
                <a:spcPct val="50000"/>
              </a:spcBef>
            </a:pPr>
            <a:r>
              <a:rPr lang="en-US" altLang="x-none" b="1" dirty="0">
                <a:solidFill>
                  <a:srgbClr val="FF0066"/>
                </a:solidFill>
                <a:latin typeface="Arial" panose="020B0604020202020204" pitchFamily="34" charset="0"/>
              </a:rPr>
              <a:t>execute the select statement</a:t>
            </a:r>
            <a:endParaRPr lang="en-US" altLang="x-none" b="1" dirty="0">
              <a:solidFill>
                <a:srgbClr val="FF0066"/>
              </a:solidFill>
              <a:latin typeface="Arial" panose="020B0604020202020204" pitchFamily="34" charset="0"/>
            </a:endParaRPr>
          </a:p>
        </p:txBody>
      </p:sp>
      <p:sp>
        <p:nvSpPr>
          <p:cNvPr id="16392" name="AutoShape 6"/>
          <p:cNvSpPr/>
          <p:nvPr/>
        </p:nvSpPr>
        <p:spPr>
          <a:xfrm>
            <a:off x="1600200" y="5199063"/>
            <a:ext cx="6934200" cy="1212850"/>
          </a:xfrm>
          <a:prstGeom prst="accentBorderCallout2">
            <a:avLst>
              <a:gd name="adj1" fmla="val 9426"/>
              <a:gd name="adj2" fmla="val -1097"/>
              <a:gd name="adj3" fmla="val 9426"/>
              <a:gd name="adj4" fmla="val -4051"/>
              <a:gd name="adj5" fmla="val -90574"/>
              <a:gd name="adj6" fmla="val -6889"/>
            </a:avLst>
          </a:prstGeom>
          <a:solidFill>
            <a:srgbClr val="EAEAEA"/>
          </a:solidFill>
          <a:ln w="25400" cap="flat" cmpd="sng">
            <a:solidFill>
              <a:schemeClr val="tx1"/>
            </a:solidFill>
            <a:prstDash val="solid"/>
            <a:miter/>
            <a:headEnd type="none" w="med" len="med"/>
            <a:tailEnd type="arrow" w="med" len="med"/>
          </a:ln>
        </p:spPr>
        <p:txBody>
          <a:bodyPr>
            <a:spAutoFit/>
          </a:bodyPr>
          <a:p>
            <a:pPr>
              <a:spcBef>
                <a:spcPct val="50000"/>
              </a:spcBef>
            </a:pPr>
            <a:r>
              <a:rPr lang="en-US" altLang="x-none" b="1" dirty="0">
                <a:solidFill>
                  <a:srgbClr val="FF0066"/>
                </a:solidFill>
                <a:latin typeface="Arial" panose="020B0604020202020204" pitchFamily="34" charset="0"/>
              </a:rPr>
              <a:t>after open the cursor, the pointer of the cursor has been placed in the position before the first row in result set.</a:t>
            </a:r>
            <a:r>
              <a:rPr lang="en-US" altLang="x-none" b="1" dirty="0">
                <a:solidFill>
                  <a:srgbClr val="FF0066"/>
                </a:solidFill>
                <a:latin typeface="宋体" panose="02010600030101010101" pitchFamily="2" charset="-122"/>
              </a:rPr>
              <a:t> </a:t>
            </a:r>
            <a:endParaRPr lang="en-US" altLang="x-none" b="1" dirty="0">
              <a:solidFill>
                <a:srgbClr val="FF0066"/>
              </a:solidFill>
              <a:latin typeface="宋体" panose="02010600030101010101" pitchFamily="2" charset="-122"/>
            </a:endParaRPr>
          </a:p>
        </p:txBody>
      </p:sp>
      <p:sp>
        <p:nvSpPr>
          <p:cNvPr id="16393" name="AutoShape 7"/>
          <p:cNvSpPr/>
          <p:nvPr/>
        </p:nvSpPr>
        <p:spPr>
          <a:xfrm>
            <a:off x="1600200" y="1398588"/>
            <a:ext cx="7543800" cy="1212850"/>
          </a:xfrm>
          <a:prstGeom prst="accentBorderCallout2">
            <a:avLst>
              <a:gd name="adj1" fmla="val 9426"/>
              <a:gd name="adj2" fmla="val -1009"/>
              <a:gd name="adj3" fmla="val 9426"/>
              <a:gd name="adj4" fmla="val -5093"/>
              <a:gd name="adj5" fmla="val 131676"/>
              <a:gd name="adj6" fmla="val -6125"/>
            </a:avLst>
          </a:prstGeom>
          <a:solidFill>
            <a:srgbClr val="EAEAEA"/>
          </a:solidFill>
          <a:ln w="25400" cap="flat" cmpd="sng">
            <a:solidFill>
              <a:schemeClr val="tx1"/>
            </a:solidFill>
            <a:prstDash val="solid"/>
            <a:miter/>
            <a:headEnd type="none" w="med" len="med"/>
            <a:tailEnd type="arrow" w="med" len="med"/>
          </a:ln>
        </p:spPr>
        <p:txBody>
          <a:bodyPr>
            <a:spAutoFit/>
          </a:bodyPr>
          <a:p>
            <a:pPr>
              <a:spcBef>
                <a:spcPct val="50000"/>
              </a:spcBef>
            </a:pPr>
            <a:r>
              <a:rPr lang="en-US" altLang="x-none" b="1" dirty="0">
                <a:solidFill>
                  <a:srgbClr val="FF0066"/>
                </a:solidFill>
                <a:latin typeface="Arial" panose="020B0604020202020204" pitchFamily="34" charset="0"/>
              </a:rPr>
              <a:t>before open the cursor, you must place cno value of customer’s id in the host variable cust_id using in the declare statement of cursor agent_dollars.</a:t>
            </a:r>
            <a:endParaRPr lang="en-US" altLang="x-none" b="1" dirty="0">
              <a:solidFill>
                <a:srgbClr val="FF0066"/>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1741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1741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6.2.3 </a:t>
            </a:r>
            <a:r>
              <a:rPr lang="zh-CN" altLang="en-US" dirty="0">
                <a:latin typeface="Times New Roman" panose="02020603050405020304" pitchFamily="2" charset="0"/>
                <a:cs typeface="Times New Roman" panose="02020603050405020304" pitchFamily="2" charset="0"/>
              </a:rPr>
              <a:t>游标管理 </a:t>
            </a:r>
            <a:r>
              <a:rPr lang="en-US" altLang="x-none" dirty="0">
                <a:latin typeface="Times New Roman" panose="02020603050405020304" pitchFamily="2" charset="0"/>
                <a:cs typeface="Times New Roman" panose="02020603050405020304" pitchFamily="2" charset="0"/>
              </a:rPr>
              <a:t>– </a:t>
            </a:r>
            <a:r>
              <a:rPr lang="zh-CN" altLang="en-US" dirty="0">
                <a:latin typeface="Times New Roman" panose="02020603050405020304" pitchFamily="2" charset="0"/>
                <a:cs typeface="Times New Roman" panose="02020603050405020304" pitchFamily="2" charset="0"/>
              </a:rPr>
              <a:t>取游标</a:t>
            </a:r>
            <a:endParaRPr lang="zh-CN" altLang="en-US" dirty="0">
              <a:latin typeface="Times New Roman" panose="02020603050405020304" pitchFamily="2" charset="0"/>
              <a:ea typeface="Times New Roman" panose="02020603050405020304" pitchFamily="2" charset="0"/>
            </a:endParaRPr>
          </a:p>
        </p:txBody>
      </p:sp>
      <p:sp>
        <p:nvSpPr>
          <p:cNvPr id="17413" name="Rectangle 3"/>
          <p:cNvSpPr>
            <a:spLocks noGrp="1"/>
          </p:cNvSpPr>
          <p:nvPr>
            <p:ph type="body"/>
          </p:nvPr>
        </p:nvSpPr>
        <p:spPr>
          <a:xfrm>
            <a:off x="304800" y="762000"/>
            <a:ext cx="7772400" cy="5410200"/>
          </a:xfrm>
          <a:ln/>
        </p:spPr>
        <p:txBody>
          <a:bodyPr vert="horz" wrap="square" anchor="t"/>
          <a:p>
            <a:pPr eaLnBrk="1" hangingPunct="1"/>
            <a:r>
              <a:rPr lang="en-US" altLang="x-none" sz="3200" dirty="0">
                <a:solidFill>
                  <a:srgbClr val="FF0000"/>
                </a:solidFill>
                <a:latin typeface="Times New Roman" panose="02020603050405020304" pitchFamily="2" charset="0"/>
                <a:cs typeface="Times New Roman" panose="02020603050405020304" pitchFamily="2" charset="0"/>
              </a:rPr>
              <a:t>fetch the result rows</a:t>
            </a:r>
            <a:endParaRPr lang="en-US" altLang="x-none" sz="3200" dirty="0">
              <a:solidFill>
                <a:srgbClr val="FF0000"/>
              </a:solidFill>
              <a:latin typeface="Times New Roman" panose="02020603050405020304" pitchFamily="2" charset="0"/>
              <a:ea typeface="Times New Roman" panose="02020603050405020304" pitchFamily="2" charset="0"/>
            </a:endParaRPr>
          </a:p>
        </p:txBody>
      </p:sp>
      <p:sp>
        <p:nvSpPr>
          <p:cNvPr id="17414" name="Text Box 4"/>
          <p:cNvSpPr txBox="1"/>
          <p:nvPr/>
        </p:nvSpPr>
        <p:spPr>
          <a:xfrm>
            <a:off x="762000" y="1447800"/>
            <a:ext cx="7620000" cy="2593975"/>
          </a:xfrm>
          <a:prstGeom prst="rect">
            <a:avLst/>
          </a:prstGeom>
          <a:solidFill>
            <a:schemeClr val="bg1"/>
          </a:solidFill>
          <a:ln w="9525">
            <a:noFill/>
          </a:ln>
        </p:spPr>
        <p:txBody>
          <a:bodyPr>
            <a:spAutoFit/>
          </a:bodyPr>
          <a:p>
            <a:pPr>
              <a:spcBef>
                <a:spcPct val="30000"/>
              </a:spcBef>
            </a:pPr>
            <a:r>
              <a:rPr lang="en-US" altLang="x-none" b="1" dirty="0">
                <a:solidFill>
                  <a:schemeClr val="folHlink"/>
                </a:solidFill>
                <a:latin typeface="Arial" panose="020B0604020202020204" pitchFamily="34" charset="0"/>
              </a:rPr>
              <a:t>while (TRUE) {</a:t>
            </a:r>
            <a:r>
              <a:rPr lang="en-US" altLang="x-none" b="1" dirty="0">
                <a:solidFill>
                  <a:schemeClr val="accent2"/>
                </a:solidFill>
                <a:latin typeface="Arial" panose="020B0604020202020204" pitchFamily="34" charset="0"/>
              </a:rPr>
              <a:t>		</a:t>
            </a:r>
            <a:r>
              <a:rPr lang="en-US" altLang="x-none" b="1" dirty="0">
                <a:solidFill>
                  <a:schemeClr val="accent1"/>
                </a:solidFill>
                <a:latin typeface="Arial" panose="020B0604020202020204" pitchFamily="34" charset="0"/>
              </a:rPr>
              <a:t>/* loop to fetch rows */</a:t>
            </a:r>
            <a:endParaRPr lang="en-US" altLang="x-none" b="1" dirty="0">
              <a:solidFill>
                <a:schemeClr val="accent1"/>
              </a:solidFill>
              <a:latin typeface="Arial" panose="020B0604020202020204" pitchFamily="34" charset="0"/>
            </a:endParaRPr>
          </a:p>
          <a:p>
            <a:pPr>
              <a:spcBef>
                <a:spcPct val="30000"/>
              </a:spcBef>
            </a:pPr>
            <a:r>
              <a:rPr lang="en-US" altLang="x-none" b="1" dirty="0">
                <a:solidFill>
                  <a:schemeClr val="folHlink"/>
                </a:solidFill>
                <a:latin typeface="Arial" panose="020B0604020202020204" pitchFamily="34" charset="0"/>
              </a:rPr>
              <a:t>    exec  sql  fetch agent_dollars</a:t>
            </a:r>
            <a:endParaRPr lang="en-US" altLang="x-none" b="1" dirty="0">
              <a:solidFill>
                <a:schemeClr val="folHlink"/>
              </a:solidFill>
              <a:latin typeface="Arial" panose="020B0604020202020204" pitchFamily="34" charset="0"/>
            </a:endParaRPr>
          </a:p>
          <a:p>
            <a:pPr>
              <a:spcBef>
                <a:spcPct val="30000"/>
              </a:spcBef>
            </a:pPr>
            <a:r>
              <a:rPr lang="en-US" altLang="x-none" b="1" dirty="0">
                <a:solidFill>
                  <a:schemeClr val="folHlink"/>
                </a:solidFill>
                <a:latin typeface="Arial" panose="020B0604020202020204" pitchFamily="34" charset="0"/>
              </a:rPr>
              <a:t>                     into :agent_id, :dollar_sum;</a:t>
            </a:r>
            <a:endParaRPr lang="en-US" altLang="x-none" b="1" dirty="0">
              <a:solidFill>
                <a:schemeClr val="folHlink"/>
              </a:solidFill>
              <a:latin typeface="Arial" panose="020B0604020202020204" pitchFamily="34" charset="0"/>
            </a:endParaRPr>
          </a:p>
          <a:p>
            <a:pPr>
              <a:spcBef>
                <a:spcPct val="30000"/>
              </a:spcBef>
            </a:pPr>
            <a:endParaRPr lang="en-US" altLang="x-none" sz="1200" b="1" dirty="0">
              <a:solidFill>
                <a:schemeClr val="folHlink"/>
              </a:solidFill>
              <a:latin typeface="Arial" panose="020B0604020202020204" pitchFamily="34" charset="0"/>
            </a:endParaRPr>
          </a:p>
          <a:p>
            <a:pPr>
              <a:spcBef>
                <a:spcPct val="30000"/>
              </a:spcBef>
            </a:pPr>
            <a:r>
              <a:rPr lang="en-US" altLang="x-none" b="1" dirty="0">
                <a:solidFill>
                  <a:schemeClr val="folHlink"/>
                </a:solidFill>
                <a:latin typeface="Arial" panose="020B0604020202020204" pitchFamily="34" charset="0"/>
              </a:rPr>
              <a:t>    printf("%s %11.2f\n", agent_id, dollar_sum);</a:t>
            </a:r>
            <a:endParaRPr lang="en-US" altLang="x-none" b="1" dirty="0">
              <a:solidFill>
                <a:schemeClr val="folHlink"/>
              </a:solidFill>
              <a:latin typeface="Arial" panose="020B0604020202020204" pitchFamily="34" charset="0"/>
            </a:endParaRPr>
          </a:p>
          <a:p>
            <a:pPr>
              <a:spcBef>
                <a:spcPct val="30000"/>
              </a:spcBef>
            </a:pPr>
            <a:r>
              <a:rPr lang="en-US" altLang="x-none" b="1" dirty="0">
                <a:solidFill>
                  <a:schemeClr val="folHlink"/>
                </a:solidFill>
                <a:latin typeface="Arial" panose="020B0604020202020204" pitchFamily="34" charset="0"/>
              </a:rPr>
              <a:t>}</a:t>
            </a:r>
            <a:r>
              <a:rPr lang="en-US" altLang="x-none" b="1" dirty="0">
                <a:solidFill>
                  <a:schemeClr val="accent2"/>
                </a:solidFill>
                <a:latin typeface="Arial" panose="020B0604020202020204" pitchFamily="34" charset="0"/>
              </a:rPr>
              <a:t>				</a:t>
            </a:r>
            <a:r>
              <a:rPr lang="en-US" altLang="x-none" b="1" dirty="0">
                <a:solidFill>
                  <a:schemeClr val="accent1"/>
                </a:solidFill>
                <a:latin typeface="Arial" panose="020B0604020202020204" pitchFamily="34" charset="0"/>
              </a:rPr>
              <a:t>/* end fetch loop */</a:t>
            </a:r>
            <a:endParaRPr lang="en-US" altLang="x-none" b="1" dirty="0">
              <a:solidFill>
                <a:schemeClr val="accent1"/>
              </a:solidFill>
              <a:latin typeface="Arial" panose="020B0604020202020204" pitchFamily="34" charset="0"/>
            </a:endParaRPr>
          </a:p>
        </p:txBody>
      </p:sp>
      <p:sp>
        <p:nvSpPr>
          <p:cNvPr id="17415" name="AutoShape 5"/>
          <p:cNvSpPr/>
          <p:nvPr/>
        </p:nvSpPr>
        <p:spPr>
          <a:xfrm>
            <a:off x="762000" y="4267200"/>
            <a:ext cx="7772400" cy="2125663"/>
          </a:xfrm>
          <a:prstGeom prst="accentBorderCallout3">
            <a:avLst>
              <a:gd name="adj1" fmla="val 5375"/>
              <a:gd name="adj2" fmla="val 100981"/>
              <a:gd name="adj3" fmla="val 5375"/>
              <a:gd name="adj4" fmla="val 103759"/>
              <a:gd name="adj5" fmla="val -87977"/>
              <a:gd name="adj6" fmla="val 103759"/>
              <a:gd name="adj7" fmla="val -98060"/>
              <a:gd name="adj8" fmla="val 65481"/>
            </a:avLst>
          </a:prstGeom>
          <a:solidFill>
            <a:srgbClr val="EAEAEA"/>
          </a:solidFill>
          <a:ln w="25400" cap="flat" cmpd="sng">
            <a:solidFill>
              <a:schemeClr val="tx1"/>
            </a:solidFill>
            <a:prstDash val="solid"/>
            <a:miter/>
            <a:headEnd type="none" w="med" len="med"/>
            <a:tailEnd type="arrow" w="med" len="med"/>
          </a:ln>
        </p:spPr>
        <p:txBody>
          <a:bodyPr>
            <a:spAutoFit/>
          </a:bodyPr>
          <a:p>
            <a:pPr marL="457200" indent="-457200">
              <a:spcBef>
                <a:spcPct val="50000"/>
              </a:spcBef>
              <a:buClr>
                <a:schemeClr val="tx1"/>
              </a:buClr>
              <a:buFont typeface="Wingdings" panose="05000000000000000000" pitchFamily="2" charset="2"/>
              <a:buAutoNum type="arabicParenR"/>
            </a:pPr>
            <a:r>
              <a:rPr lang="en-US" altLang="x-none" b="1" dirty="0">
                <a:solidFill>
                  <a:srgbClr val="FF0066"/>
                </a:solidFill>
                <a:latin typeface="Arial" panose="020B0604020202020204" pitchFamily="34" charset="0"/>
              </a:rPr>
              <a:t>move the pointer of cursor to the next row, then the next row is current row</a:t>
            </a:r>
            <a:endParaRPr lang="en-US" altLang="x-none" b="1" dirty="0">
              <a:solidFill>
                <a:srgbClr val="FF0066"/>
              </a:solidFill>
              <a:latin typeface="Arial" panose="020B0604020202020204" pitchFamily="34" charset="0"/>
            </a:endParaRPr>
          </a:p>
          <a:p>
            <a:pPr marL="457200" indent="-457200">
              <a:spcBef>
                <a:spcPct val="50000"/>
              </a:spcBef>
              <a:buClr>
                <a:schemeClr val="tx1"/>
              </a:buClr>
              <a:buFont typeface="Wingdings" panose="05000000000000000000" pitchFamily="2" charset="2"/>
              <a:buAutoNum type="arabicParenR"/>
            </a:pPr>
            <a:r>
              <a:rPr lang="en-US" altLang="x-none" b="1" dirty="0">
                <a:solidFill>
                  <a:srgbClr val="FF0066"/>
                </a:solidFill>
                <a:latin typeface="Arial" panose="020B0604020202020204" pitchFamily="34" charset="0"/>
              </a:rPr>
              <a:t>fetch the current row’s value into host variables: agent’s id to agent_id, summation of dollars to dollar_sum</a:t>
            </a:r>
            <a:endParaRPr lang="en-US" altLang="x-none" b="1" dirty="0">
              <a:solidFill>
                <a:srgbClr val="FF0066"/>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1843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18436"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6.2.3 </a:t>
            </a:r>
            <a:r>
              <a:rPr lang="zh-CN" altLang="en-US" dirty="0">
                <a:latin typeface="Times New Roman" panose="02020603050405020304" pitchFamily="2" charset="0"/>
                <a:cs typeface="Times New Roman" panose="02020603050405020304" pitchFamily="2" charset="0"/>
              </a:rPr>
              <a:t>游标管理 </a:t>
            </a:r>
            <a:r>
              <a:rPr lang="en-US" altLang="x-none" dirty="0">
                <a:latin typeface="Times New Roman" panose="02020603050405020304" pitchFamily="2" charset="0"/>
                <a:cs typeface="Times New Roman" panose="02020603050405020304" pitchFamily="2" charset="0"/>
              </a:rPr>
              <a:t>– </a:t>
            </a:r>
            <a:r>
              <a:rPr lang="zh-CN" altLang="en-US" dirty="0">
                <a:latin typeface="Times New Roman" panose="02020603050405020304" pitchFamily="2" charset="0"/>
                <a:cs typeface="Times New Roman" panose="02020603050405020304" pitchFamily="2" charset="0"/>
              </a:rPr>
              <a:t>取游标</a:t>
            </a:r>
            <a:endParaRPr lang="zh-CN" altLang="en-US" dirty="0">
              <a:latin typeface="Times New Roman" panose="02020603050405020304" pitchFamily="2" charset="0"/>
              <a:ea typeface="Times New Roman" panose="02020603050405020304" pitchFamily="2" charset="0"/>
            </a:endParaRPr>
          </a:p>
        </p:txBody>
      </p:sp>
      <p:sp>
        <p:nvSpPr>
          <p:cNvPr id="18437" name="Rectangle 3"/>
          <p:cNvSpPr>
            <a:spLocks noGrp="1"/>
          </p:cNvSpPr>
          <p:nvPr>
            <p:ph type="body"/>
          </p:nvPr>
        </p:nvSpPr>
        <p:spPr>
          <a:xfrm>
            <a:off x="304800" y="838200"/>
            <a:ext cx="7772400" cy="5410200"/>
          </a:xfrm>
          <a:ln/>
        </p:spPr>
        <p:txBody>
          <a:bodyPr vert="horz" wrap="square" anchor="t"/>
          <a:p>
            <a:pPr eaLnBrk="1" hangingPunct="1"/>
            <a:r>
              <a:rPr lang="en-US" altLang="x-none" sz="3200" dirty="0">
                <a:solidFill>
                  <a:srgbClr val="FF0000"/>
                </a:solidFill>
                <a:latin typeface="Times New Roman" panose="02020603050405020304" pitchFamily="2" charset="0"/>
                <a:cs typeface="Times New Roman" panose="02020603050405020304" pitchFamily="2" charset="0"/>
              </a:rPr>
              <a:t>end fetch loop</a:t>
            </a:r>
            <a:endParaRPr lang="en-US" altLang="x-none" sz="3200" dirty="0">
              <a:solidFill>
                <a:srgbClr val="FF0000"/>
              </a:solidFill>
              <a:latin typeface="Times New Roman" panose="02020603050405020304" pitchFamily="2" charset="0"/>
              <a:ea typeface="Times New Roman" panose="02020603050405020304" pitchFamily="2" charset="0"/>
            </a:endParaRPr>
          </a:p>
        </p:txBody>
      </p:sp>
      <p:sp>
        <p:nvSpPr>
          <p:cNvPr id="18438" name="Text Box 4"/>
          <p:cNvSpPr txBox="1"/>
          <p:nvPr/>
        </p:nvSpPr>
        <p:spPr>
          <a:xfrm>
            <a:off x="762000" y="1524000"/>
            <a:ext cx="7620000" cy="2976563"/>
          </a:xfrm>
          <a:prstGeom prst="rect">
            <a:avLst/>
          </a:prstGeom>
          <a:solidFill>
            <a:schemeClr val="bg1"/>
          </a:solidFill>
          <a:ln w="9525">
            <a:noFill/>
          </a:ln>
        </p:spPr>
        <p:txBody>
          <a:bodyPr>
            <a:spAutoFit/>
          </a:bodyPr>
          <a:p>
            <a:pPr>
              <a:lnSpc>
                <a:spcPct val="90000"/>
              </a:lnSpc>
              <a:spcBef>
                <a:spcPct val="10000"/>
              </a:spcBef>
            </a:pPr>
            <a:r>
              <a:rPr lang="en-US" altLang="x-none" b="1" dirty="0">
                <a:solidFill>
                  <a:schemeClr val="folHlink"/>
                </a:solidFill>
                <a:latin typeface="Arial" panose="020B0604020202020204" pitchFamily="34" charset="0"/>
              </a:rPr>
              <a:t>exec  sql  whenever  not  found  goto  finish;</a:t>
            </a:r>
            <a:endParaRPr lang="en-US" altLang="x-none" b="1" dirty="0">
              <a:solidFill>
                <a:schemeClr val="folHlink"/>
              </a:solidFill>
              <a:latin typeface="Arial" panose="020B0604020202020204" pitchFamily="34" charset="0"/>
            </a:endParaRPr>
          </a:p>
          <a:p>
            <a:pPr>
              <a:lnSpc>
                <a:spcPct val="90000"/>
              </a:lnSpc>
              <a:spcBef>
                <a:spcPct val="10000"/>
              </a:spcBef>
            </a:pPr>
            <a:r>
              <a:rPr lang="en-US" altLang="x-none" b="1" dirty="0">
                <a:solidFill>
                  <a:schemeClr val="folHlink"/>
                </a:solidFill>
                <a:latin typeface="Arial" panose="020B0604020202020204" pitchFamily="34" charset="0"/>
              </a:rPr>
              <a:t>    ......</a:t>
            </a:r>
            <a:endParaRPr lang="en-US" altLang="x-none" b="1" dirty="0">
              <a:solidFill>
                <a:schemeClr val="folHlink"/>
              </a:solidFill>
              <a:latin typeface="Arial" panose="020B0604020202020204" pitchFamily="34" charset="0"/>
            </a:endParaRPr>
          </a:p>
          <a:p>
            <a:pPr>
              <a:lnSpc>
                <a:spcPct val="90000"/>
              </a:lnSpc>
              <a:spcBef>
                <a:spcPct val="10000"/>
              </a:spcBef>
            </a:pPr>
            <a:r>
              <a:rPr lang="en-US" altLang="x-none" b="1" dirty="0">
                <a:solidFill>
                  <a:schemeClr val="folHlink"/>
                </a:solidFill>
                <a:latin typeface="Arial" panose="020B0604020202020204" pitchFamily="34" charset="0"/>
              </a:rPr>
              <a:t>while (TRUE) {</a:t>
            </a:r>
            <a:endParaRPr lang="en-US" altLang="x-none" b="1" dirty="0">
              <a:solidFill>
                <a:schemeClr val="folHlink"/>
              </a:solidFill>
              <a:latin typeface="Arial" panose="020B0604020202020204" pitchFamily="34" charset="0"/>
            </a:endParaRPr>
          </a:p>
          <a:p>
            <a:pPr>
              <a:lnSpc>
                <a:spcPct val="90000"/>
              </a:lnSpc>
              <a:spcBef>
                <a:spcPct val="10000"/>
              </a:spcBef>
            </a:pPr>
            <a:r>
              <a:rPr lang="en-US" altLang="x-none" b="1" dirty="0">
                <a:solidFill>
                  <a:schemeClr val="folHlink"/>
                </a:solidFill>
                <a:latin typeface="Arial" panose="020B0604020202020204" pitchFamily="34" charset="0"/>
              </a:rPr>
              <a:t>    exec  sql  fetch ...... into ......;</a:t>
            </a:r>
            <a:endParaRPr lang="en-US" altLang="x-none" b="1" dirty="0">
              <a:solidFill>
                <a:schemeClr val="folHlink"/>
              </a:solidFill>
              <a:latin typeface="Arial" panose="020B0604020202020204" pitchFamily="34" charset="0"/>
            </a:endParaRPr>
          </a:p>
          <a:p>
            <a:pPr>
              <a:lnSpc>
                <a:spcPct val="90000"/>
              </a:lnSpc>
              <a:spcBef>
                <a:spcPct val="10000"/>
              </a:spcBef>
            </a:pPr>
            <a:r>
              <a:rPr lang="en-US" altLang="x-none" b="1" dirty="0">
                <a:solidFill>
                  <a:schemeClr val="folHlink"/>
                </a:solidFill>
                <a:latin typeface="Arial" panose="020B0604020202020204" pitchFamily="34" charset="0"/>
              </a:rPr>
              <a:t>        ......</a:t>
            </a:r>
            <a:endParaRPr lang="en-US" altLang="x-none" b="1" dirty="0">
              <a:solidFill>
                <a:schemeClr val="folHlink"/>
              </a:solidFill>
              <a:latin typeface="Arial" panose="020B0604020202020204" pitchFamily="34" charset="0"/>
            </a:endParaRPr>
          </a:p>
          <a:p>
            <a:pPr>
              <a:lnSpc>
                <a:spcPct val="90000"/>
              </a:lnSpc>
              <a:spcBef>
                <a:spcPct val="10000"/>
              </a:spcBef>
            </a:pPr>
            <a:r>
              <a:rPr lang="en-US" altLang="x-none" b="1" dirty="0">
                <a:solidFill>
                  <a:schemeClr val="folHlink"/>
                </a:solidFill>
                <a:latin typeface="Arial" panose="020B0604020202020204" pitchFamily="34" charset="0"/>
              </a:rPr>
              <a:t>}</a:t>
            </a:r>
            <a:endParaRPr lang="en-US" altLang="x-none" b="1" dirty="0">
              <a:solidFill>
                <a:schemeClr val="folHlink"/>
              </a:solidFill>
              <a:latin typeface="Arial" panose="020B0604020202020204" pitchFamily="34" charset="0"/>
            </a:endParaRPr>
          </a:p>
          <a:p>
            <a:pPr>
              <a:lnSpc>
                <a:spcPct val="90000"/>
              </a:lnSpc>
              <a:spcBef>
                <a:spcPct val="10000"/>
              </a:spcBef>
            </a:pPr>
            <a:r>
              <a:rPr lang="en-US" altLang="x-none" b="1" dirty="0">
                <a:solidFill>
                  <a:schemeClr val="folHlink"/>
                </a:solidFill>
                <a:latin typeface="Arial" panose="020B0604020202020204" pitchFamily="34" charset="0"/>
              </a:rPr>
              <a:t>    ......</a:t>
            </a:r>
            <a:endParaRPr lang="en-US" altLang="x-none" b="1" dirty="0">
              <a:solidFill>
                <a:schemeClr val="folHlink"/>
              </a:solidFill>
              <a:latin typeface="Arial" panose="020B0604020202020204" pitchFamily="34" charset="0"/>
            </a:endParaRPr>
          </a:p>
          <a:p>
            <a:pPr>
              <a:lnSpc>
                <a:spcPct val="90000"/>
              </a:lnSpc>
              <a:spcBef>
                <a:spcPct val="10000"/>
              </a:spcBef>
            </a:pPr>
            <a:r>
              <a:rPr lang="en-US" altLang="x-none" b="1" dirty="0">
                <a:solidFill>
                  <a:schemeClr val="folHlink"/>
                </a:solidFill>
                <a:latin typeface="Arial" panose="020B0604020202020204" pitchFamily="34" charset="0"/>
              </a:rPr>
              <a:t>finish:    exec  sql  close  agent_dollars;</a:t>
            </a:r>
            <a:endParaRPr lang="en-US" altLang="x-none" b="1" dirty="0">
              <a:solidFill>
                <a:schemeClr val="folHlink"/>
              </a:solidFill>
              <a:latin typeface="Arial" panose="020B0604020202020204" pitchFamily="34" charset="0"/>
            </a:endParaRPr>
          </a:p>
        </p:txBody>
      </p:sp>
      <p:sp>
        <p:nvSpPr>
          <p:cNvPr id="18439" name="AutoShape 5"/>
          <p:cNvSpPr/>
          <p:nvPr/>
        </p:nvSpPr>
        <p:spPr>
          <a:xfrm>
            <a:off x="2667000" y="4649788"/>
            <a:ext cx="5867400" cy="482600"/>
          </a:xfrm>
          <a:prstGeom prst="accentBorderCallout3">
            <a:avLst>
              <a:gd name="adj1" fmla="val 13481"/>
              <a:gd name="adj2" fmla="val 101301"/>
              <a:gd name="adj3" fmla="val 13481"/>
              <a:gd name="adj4" fmla="val 104977"/>
              <a:gd name="adj5" fmla="val -592694"/>
              <a:gd name="adj6" fmla="val 104977"/>
              <a:gd name="adj7" fmla="val -594384"/>
              <a:gd name="adj8" fmla="val 80519"/>
            </a:avLst>
          </a:prstGeom>
          <a:solidFill>
            <a:srgbClr val="EAEAEA"/>
          </a:solidFill>
          <a:ln w="25400" cap="flat" cmpd="sng">
            <a:solidFill>
              <a:schemeClr val="tx1"/>
            </a:solidFill>
            <a:prstDash val="solid"/>
            <a:miter/>
            <a:headEnd type="none" w="med" len="med"/>
            <a:tailEnd type="arrow" w="med" len="med"/>
          </a:ln>
        </p:spPr>
        <p:txBody>
          <a:bodyPr>
            <a:spAutoFit/>
          </a:bodyPr>
          <a:p>
            <a:pPr marL="457200" indent="-457200" algn="ctr">
              <a:spcBef>
                <a:spcPct val="50000"/>
              </a:spcBef>
              <a:buClr>
                <a:schemeClr val="tx1"/>
              </a:buClr>
              <a:buFont typeface="Wingdings" panose="05000000000000000000" pitchFamily="2" charset="2"/>
              <a:buNone/>
            </a:pPr>
            <a:r>
              <a:rPr lang="en-US" altLang="x-none" b="1" dirty="0">
                <a:solidFill>
                  <a:srgbClr val="FF0066"/>
                </a:solidFill>
                <a:latin typeface="Arial" panose="020B0604020202020204" pitchFamily="34" charset="0"/>
              </a:rPr>
              <a:t>declare ‘not found’ event processing</a:t>
            </a:r>
            <a:endParaRPr lang="en-US" altLang="x-none" b="1" dirty="0">
              <a:solidFill>
                <a:srgbClr val="FF0066"/>
              </a:solidFill>
              <a:latin typeface="Arial" panose="020B0604020202020204" pitchFamily="34" charset="0"/>
            </a:endParaRPr>
          </a:p>
        </p:txBody>
      </p:sp>
      <p:sp>
        <p:nvSpPr>
          <p:cNvPr id="18440" name="AutoShape 6"/>
          <p:cNvSpPr/>
          <p:nvPr/>
        </p:nvSpPr>
        <p:spPr>
          <a:xfrm>
            <a:off x="1600200" y="5324475"/>
            <a:ext cx="6934200" cy="847725"/>
          </a:xfrm>
          <a:prstGeom prst="accentBorderCallout2">
            <a:avLst>
              <a:gd name="adj1" fmla="val 13481"/>
              <a:gd name="adj2" fmla="val -1097"/>
              <a:gd name="adj3" fmla="val 13481"/>
              <a:gd name="adj4" fmla="val -2861"/>
              <a:gd name="adj5" fmla="val -98315"/>
              <a:gd name="adj6" fmla="val -7282"/>
            </a:avLst>
          </a:prstGeom>
          <a:solidFill>
            <a:srgbClr val="EAEAEA"/>
          </a:solidFill>
          <a:ln w="25400" cap="flat" cmpd="sng">
            <a:solidFill>
              <a:schemeClr val="tx1"/>
            </a:solidFill>
            <a:prstDash val="solid"/>
            <a:miter/>
            <a:headEnd type="none" w="med" len="med"/>
            <a:tailEnd type="arrow" w="med" len="med"/>
          </a:ln>
        </p:spPr>
        <p:txBody>
          <a:bodyPr>
            <a:spAutoFit/>
          </a:bodyPr>
          <a:p>
            <a:pPr>
              <a:spcBef>
                <a:spcPct val="50000"/>
              </a:spcBef>
            </a:pPr>
            <a:r>
              <a:rPr lang="en-US" altLang="x-none" b="1" dirty="0">
                <a:solidFill>
                  <a:srgbClr val="FF0066"/>
                </a:solidFill>
                <a:latin typeface="Arial" panose="020B0604020202020204" pitchFamily="34" charset="0"/>
              </a:rPr>
              <a:t>execute this statement after fetch loop when ‘not found’ event is occur</a:t>
            </a:r>
            <a:endParaRPr lang="en-US" altLang="x-none" b="1" dirty="0">
              <a:solidFill>
                <a:srgbClr val="FF0066"/>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1945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19460"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6.2.3 </a:t>
            </a:r>
            <a:r>
              <a:rPr lang="zh-CN" altLang="en-US" dirty="0">
                <a:latin typeface="Times New Roman" panose="02020603050405020304" pitchFamily="2" charset="0"/>
                <a:cs typeface="Times New Roman" panose="02020603050405020304" pitchFamily="2" charset="0"/>
              </a:rPr>
              <a:t>游标管理 </a:t>
            </a:r>
            <a:r>
              <a:rPr lang="en-US" altLang="x-none" dirty="0">
                <a:latin typeface="Times New Roman" panose="02020603050405020304" pitchFamily="2" charset="0"/>
                <a:cs typeface="Times New Roman" panose="02020603050405020304" pitchFamily="2" charset="0"/>
              </a:rPr>
              <a:t>– </a:t>
            </a:r>
            <a:r>
              <a:rPr lang="zh-CN" altLang="en-US" dirty="0">
                <a:latin typeface="Times New Roman" panose="02020603050405020304" pitchFamily="2" charset="0"/>
                <a:cs typeface="Times New Roman" panose="02020603050405020304" pitchFamily="2" charset="0"/>
              </a:rPr>
              <a:t>关闭游标</a:t>
            </a:r>
            <a:endParaRPr lang="zh-CN" altLang="en-US" dirty="0">
              <a:latin typeface="Times New Roman" panose="02020603050405020304" pitchFamily="2" charset="0"/>
              <a:ea typeface="Times New Roman" panose="02020603050405020304" pitchFamily="2" charset="0"/>
            </a:endParaRPr>
          </a:p>
        </p:txBody>
      </p:sp>
      <p:sp>
        <p:nvSpPr>
          <p:cNvPr id="19461" name="Rectangle 3"/>
          <p:cNvSpPr>
            <a:spLocks noGrp="1"/>
          </p:cNvSpPr>
          <p:nvPr>
            <p:ph type="body"/>
          </p:nvPr>
        </p:nvSpPr>
        <p:spPr>
          <a:xfrm>
            <a:off x="304800" y="838200"/>
            <a:ext cx="8229600" cy="5410200"/>
          </a:xfrm>
          <a:ln/>
        </p:spPr>
        <p:txBody>
          <a:bodyPr vert="horz" wrap="square" anchor="t"/>
          <a:p>
            <a:pPr eaLnBrk="1" hangingPunct="1"/>
            <a:r>
              <a:rPr lang="en-US" altLang="x-none" sz="3200" dirty="0">
                <a:solidFill>
                  <a:srgbClr val="FF0000"/>
                </a:solidFill>
                <a:latin typeface="Times New Roman" panose="02020603050405020304" pitchFamily="2" charset="0"/>
                <a:cs typeface="Times New Roman" panose="02020603050405020304" pitchFamily="2" charset="0"/>
              </a:rPr>
              <a:t>close the cursor</a:t>
            </a:r>
            <a:endParaRPr lang="en-US" altLang="x-none" sz="3200" dirty="0">
              <a:solidFill>
                <a:srgbClr val="FF0000"/>
              </a:solidFill>
              <a:latin typeface="Times New Roman" panose="02020603050405020304" pitchFamily="2" charset="0"/>
              <a:ea typeface="Times New Roman" panose="02020603050405020304" pitchFamily="2" charset="0"/>
            </a:endParaRPr>
          </a:p>
        </p:txBody>
      </p:sp>
      <p:sp>
        <p:nvSpPr>
          <p:cNvPr id="19462" name="Text Box 4"/>
          <p:cNvSpPr txBox="1"/>
          <p:nvPr/>
        </p:nvSpPr>
        <p:spPr>
          <a:xfrm>
            <a:off x="762000" y="1524000"/>
            <a:ext cx="7620000" cy="1335088"/>
          </a:xfrm>
          <a:prstGeom prst="rect">
            <a:avLst/>
          </a:prstGeom>
          <a:solidFill>
            <a:schemeClr val="bg1"/>
          </a:solidFill>
          <a:ln w="9525">
            <a:noFill/>
          </a:ln>
        </p:spPr>
        <p:txBody>
          <a:bodyPr>
            <a:spAutoFit/>
          </a:bodyPr>
          <a:p>
            <a:pPr>
              <a:lnSpc>
                <a:spcPct val="90000"/>
              </a:lnSpc>
              <a:spcBef>
                <a:spcPct val="10000"/>
              </a:spcBef>
            </a:pPr>
            <a:r>
              <a:rPr lang="en-US" altLang="x-none" b="1" dirty="0">
                <a:solidFill>
                  <a:schemeClr val="accent2"/>
                </a:solidFill>
                <a:latin typeface="Arial" panose="020B0604020202020204" pitchFamily="34" charset="0"/>
              </a:rPr>
              <a:t>    </a:t>
            </a:r>
            <a:r>
              <a:rPr lang="en-US" altLang="x-none" b="1" dirty="0">
                <a:solidFill>
                  <a:schemeClr val="folHlink"/>
                </a:solidFill>
                <a:latin typeface="Arial" panose="020B0604020202020204" pitchFamily="34" charset="0"/>
              </a:rPr>
              <a:t>......</a:t>
            </a:r>
            <a:endParaRPr lang="en-US" altLang="x-none" b="1" dirty="0">
              <a:solidFill>
                <a:schemeClr val="folHlink"/>
              </a:solidFill>
              <a:latin typeface="Arial" panose="020B0604020202020204" pitchFamily="34" charset="0"/>
            </a:endParaRPr>
          </a:p>
          <a:p>
            <a:pPr>
              <a:lnSpc>
                <a:spcPct val="90000"/>
              </a:lnSpc>
              <a:spcBef>
                <a:spcPct val="10000"/>
              </a:spcBef>
            </a:pPr>
            <a:endParaRPr lang="en-US" altLang="x-none" sz="1200" b="1" dirty="0">
              <a:solidFill>
                <a:schemeClr val="folHlink"/>
              </a:solidFill>
              <a:latin typeface="Arial" panose="020B0604020202020204" pitchFamily="34" charset="0"/>
            </a:endParaRPr>
          </a:p>
          <a:p>
            <a:pPr>
              <a:lnSpc>
                <a:spcPct val="90000"/>
              </a:lnSpc>
              <a:spcBef>
                <a:spcPct val="10000"/>
              </a:spcBef>
            </a:pPr>
            <a:r>
              <a:rPr lang="en-US" altLang="x-none" b="1" dirty="0">
                <a:solidFill>
                  <a:schemeClr val="folHlink"/>
                </a:solidFill>
                <a:latin typeface="Arial" panose="020B0604020202020204" pitchFamily="34" charset="0"/>
              </a:rPr>
              <a:t>EXEC  SQL  CLOSE  agent_dollars ;</a:t>
            </a:r>
            <a:endParaRPr lang="en-US" altLang="x-none" b="1" dirty="0">
              <a:solidFill>
                <a:schemeClr val="folHlink"/>
              </a:solidFill>
              <a:latin typeface="宋体" panose="02010600030101010101" pitchFamily="2" charset="-122"/>
            </a:endParaRPr>
          </a:p>
          <a:p>
            <a:pPr>
              <a:lnSpc>
                <a:spcPct val="90000"/>
              </a:lnSpc>
              <a:spcBef>
                <a:spcPct val="10000"/>
              </a:spcBef>
            </a:pPr>
            <a:r>
              <a:rPr lang="en-US" altLang="x-none" b="1" dirty="0">
                <a:solidFill>
                  <a:schemeClr val="folHlink"/>
                </a:solidFill>
                <a:latin typeface="Arial" panose="020B0604020202020204" pitchFamily="34" charset="0"/>
              </a:rPr>
              <a:t>    ......</a:t>
            </a:r>
            <a:endParaRPr lang="en-US" altLang="x-none" b="1" dirty="0">
              <a:solidFill>
                <a:schemeClr val="folHlink"/>
              </a:solidFill>
              <a:latin typeface="Arial" panose="020B0604020202020204" pitchFamily="34" charset="0"/>
            </a:endParaRPr>
          </a:p>
        </p:txBody>
      </p:sp>
      <p:sp>
        <p:nvSpPr>
          <p:cNvPr id="19463" name="AutoShape 5"/>
          <p:cNvSpPr/>
          <p:nvPr/>
        </p:nvSpPr>
        <p:spPr>
          <a:xfrm>
            <a:off x="1066800" y="3328988"/>
            <a:ext cx="7315200" cy="1395412"/>
          </a:xfrm>
          <a:prstGeom prst="accentBorderCallout3">
            <a:avLst>
              <a:gd name="adj1" fmla="val 8190"/>
              <a:gd name="adj2" fmla="val 101042"/>
              <a:gd name="adj3" fmla="val 8190"/>
              <a:gd name="adj4" fmla="val 104796"/>
              <a:gd name="adj5" fmla="val -75083"/>
              <a:gd name="adj6" fmla="val 104796"/>
              <a:gd name="adj7" fmla="val -75995"/>
              <a:gd name="adj8" fmla="val 70856"/>
            </a:avLst>
          </a:prstGeom>
          <a:solidFill>
            <a:srgbClr val="EAEAEA"/>
          </a:solidFill>
          <a:ln w="25400" cap="flat" cmpd="sng">
            <a:solidFill>
              <a:schemeClr val="tx1"/>
            </a:solidFill>
            <a:prstDash val="solid"/>
            <a:miter/>
            <a:headEnd type="none" w="med" len="med"/>
            <a:tailEnd type="arrow" w="med" len="med"/>
          </a:ln>
        </p:spPr>
        <p:txBody>
          <a:bodyPr>
            <a:spAutoFit/>
          </a:bodyPr>
          <a:p>
            <a:pPr marL="457200" indent="-457200">
              <a:spcBef>
                <a:spcPct val="50000"/>
              </a:spcBef>
              <a:buClr>
                <a:schemeClr val="tx1"/>
              </a:buClr>
              <a:buAutoNum type="arabicParenR"/>
            </a:pPr>
            <a:r>
              <a:rPr lang="en-US" altLang="x-none" b="1" dirty="0">
                <a:solidFill>
                  <a:srgbClr val="FF0066"/>
                </a:solidFill>
                <a:latin typeface="Arial" panose="020B0604020202020204" pitchFamily="34" charset="0"/>
              </a:rPr>
              <a:t>close the cursor, and release the result set and other resource in DBMS</a:t>
            </a:r>
            <a:endParaRPr lang="en-US" altLang="x-none" b="1" dirty="0">
              <a:solidFill>
                <a:srgbClr val="FF0066"/>
              </a:solidFill>
              <a:latin typeface="Arial" panose="020B0604020202020204" pitchFamily="34" charset="0"/>
            </a:endParaRPr>
          </a:p>
          <a:p>
            <a:pPr marL="457200" indent="-457200">
              <a:spcBef>
                <a:spcPct val="50000"/>
              </a:spcBef>
              <a:buClr>
                <a:schemeClr val="tx1"/>
              </a:buClr>
              <a:buAutoNum type="arabicParenR"/>
            </a:pPr>
            <a:r>
              <a:rPr lang="en-US" altLang="x-none" b="1" dirty="0">
                <a:solidFill>
                  <a:srgbClr val="FF0066"/>
                </a:solidFill>
                <a:latin typeface="Arial" panose="020B0604020202020204" pitchFamily="34" charset="0"/>
              </a:rPr>
              <a:t>after close the cursor, it can be opened again</a:t>
            </a:r>
            <a:endParaRPr lang="en-US" altLang="x-none" b="1" dirty="0">
              <a:solidFill>
                <a:srgbClr val="FF0066"/>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2048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20484"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6.2.3 </a:t>
            </a:r>
            <a:r>
              <a:rPr lang="zh-CN" altLang="en-US" dirty="0">
                <a:latin typeface="Times New Roman" panose="02020603050405020304" pitchFamily="2" charset="0"/>
                <a:cs typeface="Times New Roman" panose="02020603050405020304" pitchFamily="2" charset="0"/>
              </a:rPr>
              <a:t>游标管理 </a:t>
            </a:r>
            <a:r>
              <a:rPr lang="en-US" altLang="x-none" dirty="0">
                <a:latin typeface="Times New Roman" panose="02020603050405020304" pitchFamily="2" charset="0"/>
                <a:cs typeface="Times New Roman" panose="02020603050405020304" pitchFamily="2" charset="0"/>
              </a:rPr>
              <a:t>- </a:t>
            </a:r>
            <a:r>
              <a:rPr lang="zh-CN" altLang="en-US" dirty="0">
                <a:latin typeface="Times New Roman" panose="02020603050405020304" pitchFamily="2" charset="0"/>
                <a:cs typeface="Times New Roman" panose="02020603050405020304" pitchFamily="2" charset="0"/>
              </a:rPr>
              <a:t>可滚动游标</a:t>
            </a:r>
            <a:endParaRPr lang="zh-CN" altLang="en-US" dirty="0">
              <a:latin typeface="Times New Roman" panose="02020603050405020304" pitchFamily="2" charset="0"/>
              <a:ea typeface="Times New Roman" panose="02020603050405020304" pitchFamily="2" charset="0"/>
            </a:endParaRPr>
          </a:p>
        </p:txBody>
      </p:sp>
      <p:sp>
        <p:nvSpPr>
          <p:cNvPr id="20485" name="Rectangle 3"/>
          <p:cNvSpPr>
            <a:spLocks noGrp="1"/>
          </p:cNvSpPr>
          <p:nvPr>
            <p:ph type="body"/>
          </p:nvPr>
        </p:nvSpPr>
        <p:spPr>
          <a:xfrm>
            <a:off x="381000" y="762000"/>
            <a:ext cx="7772400" cy="5410200"/>
          </a:xfrm>
          <a:ln/>
        </p:spPr>
        <p:txBody>
          <a:bodyPr vert="horz" wrap="square" anchor="t"/>
          <a:p>
            <a:pPr eaLnBrk="1" hangingPunct="1"/>
            <a:r>
              <a:rPr lang="en-US" altLang="x-none" sz="3200" dirty="0">
                <a:solidFill>
                  <a:srgbClr val="FF0000"/>
                </a:solidFill>
                <a:latin typeface="Times New Roman" panose="02020603050405020304" pitchFamily="2" charset="0"/>
                <a:cs typeface="Times New Roman" panose="02020603050405020304" pitchFamily="2" charset="0"/>
              </a:rPr>
              <a:t>Scrollable Cursors</a:t>
            </a:r>
            <a:endParaRPr lang="en-US" altLang="x-none" sz="3200" dirty="0">
              <a:solidFill>
                <a:srgbClr val="FF0000"/>
              </a:solidFill>
              <a:latin typeface="Times New Roman" panose="02020603050405020304" pitchFamily="2" charset="0"/>
              <a:ea typeface="Times New Roman" panose="02020603050405020304" pitchFamily="2" charset="0"/>
            </a:endParaRPr>
          </a:p>
        </p:txBody>
      </p:sp>
      <p:sp>
        <p:nvSpPr>
          <p:cNvPr id="20486" name="Text Box 4"/>
          <p:cNvSpPr txBox="1"/>
          <p:nvPr/>
        </p:nvSpPr>
        <p:spPr>
          <a:xfrm>
            <a:off x="762000" y="1371600"/>
            <a:ext cx="8077200" cy="3086100"/>
          </a:xfrm>
          <a:prstGeom prst="rect">
            <a:avLst/>
          </a:prstGeom>
          <a:solidFill>
            <a:srgbClr val="CCFFFF"/>
          </a:solidFill>
          <a:ln w="9525">
            <a:noFill/>
          </a:ln>
        </p:spPr>
        <p:txBody>
          <a:bodyPr>
            <a:spAutoFit/>
          </a:bodyPr>
          <a:p>
            <a:pPr>
              <a:spcBef>
                <a:spcPct val="20000"/>
              </a:spcBef>
            </a:pPr>
            <a:r>
              <a:rPr lang="en-US" altLang="x-none" b="1" dirty="0">
                <a:latin typeface="Arial" panose="020B0604020202020204" pitchFamily="34" charset="0"/>
              </a:rPr>
              <a:t>EXEC  SQL  DECLARE  cursor_name</a:t>
            </a:r>
            <a:endParaRPr lang="en-US" altLang="x-none" b="1" dirty="0">
              <a:latin typeface="Arial" panose="020B0604020202020204" pitchFamily="34" charset="0"/>
            </a:endParaRPr>
          </a:p>
          <a:p>
            <a:pPr lvl="1" eaLnBrk="1" hangingPunct="1">
              <a:spcBef>
                <a:spcPct val="20000"/>
              </a:spcBef>
            </a:pPr>
            <a:r>
              <a:rPr lang="en-US" altLang="x-none" b="1" dirty="0">
                <a:latin typeface="Arial" panose="020B0604020202020204" pitchFamily="34" charset="0"/>
              </a:rPr>
              <a:t>[ INSENSITIVE ]  [ SCROLL ]</a:t>
            </a:r>
            <a:endParaRPr lang="en-US" altLang="x-none" b="1" dirty="0">
              <a:latin typeface="Arial" panose="020B0604020202020204" pitchFamily="34" charset="0"/>
            </a:endParaRPr>
          </a:p>
          <a:p>
            <a:pPr lvl="1" eaLnBrk="1" hangingPunct="1">
              <a:spcBef>
                <a:spcPct val="20000"/>
              </a:spcBef>
            </a:pPr>
            <a:r>
              <a:rPr lang="en-US" altLang="x-none" b="1" dirty="0">
                <a:latin typeface="Arial" panose="020B0604020202020204" pitchFamily="34" charset="0"/>
              </a:rPr>
              <a:t>CURSOR  [ WITH  HOLD ]  FOR</a:t>
            </a:r>
            <a:endParaRPr lang="en-US" altLang="x-none" b="1" dirty="0">
              <a:latin typeface="Arial" panose="020B0604020202020204" pitchFamily="34" charset="0"/>
            </a:endParaRPr>
          </a:p>
          <a:p>
            <a:pPr lvl="2" eaLnBrk="1" hangingPunct="1">
              <a:spcBef>
                <a:spcPct val="20000"/>
              </a:spcBef>
            </a:pPr>
            <a:r>
              <a:rPr lang="en-US" altLang="x-none" b="1" dirty="0">
                <a:latin typeface="Arial" panose="020B0604020202020204" pitchFamily="34" charset="0"/>
              </a:rPr>
              <a:t>subquery  { UNION  subquery }</a:t>
            </a:r>
            <a:endParaRPr lang="en-US" altLang="x-none" b="1" dirty="0">
              <a:latin typeface="Arial" panose="020B0604020202020204" pitchFamily="34" charset="0"/>
            </a:endParaRPr>
          </a:p>
          <a:p>
            <a:pPr lvl="2" eaLnBrk="1" hangingPunct="1">
              <a:spcBef>
                <a:spcPct val="20000"/>
              </a:spcBef>
            </a:pPr>
            <a:r>
              <a:rPr lang="en-US" altLang="x-none" b="1" dirty="0">
                <a:latin typeface="Arial" panose="020B0604020202020204" pitchFamily="34" charset="0"/>
              </a:rPr>
              <a:t>[ ORDER  BY ...... ]</a:t>
            </a:r>
            <a:endParaRPr lang="en-US" altLang="x-none" b="1" dirty="0">
              <a:latin typeface="Arial" panose="020B0604020202020204" pitchFamily="34" charset="0"/>
            </a:endParaRPr>
          </a:p>
          <a:p>
            <a:pPr lvl="1" eaLnBrk="1" hangingPunct="1">
              <a:spcBef>
                <a:spcPct val="20000"/>
              </a:spcBef>
            </a:pPr>
            <a:r>
              <a:rPr lang="en-US" altLang="x-none" b="1" dirty="0">
                <a:latin typeface="Arial" panose="020B0604020202020204" pitchFamily="34" charset="0"/>
              </a:rPr>
              <a:t>[ FOR  READ  ONLY  |</a:t>
            </a:r>
            <a:endParaRPr lang="en-US" altLang="x-none" b="1" dirty="0">
              <a:latin typeface="Arial" panose="020B0604020202020204" pitchFamily="34" charset="0"/>
            </a:endParaRPr>
          </a:p>
          <a:p>
            <a:pPr lvl="2" eaLnBrk="1" hangingPunct="1">
              <a:spcBef>
                <a:spcPct val="20000"/>
              </a:spcBef>
            </a:pPr>
            <a:r>
              <a:rPr lang="en-US" altLang="x-none" b="1" dirty="0">
                <a:latin typeface="Arial" panose="020B0604020202020204" pitchFamily="34" charset="0"/>
              </a:rPr>
              <a:t>FOR  UPDATE  OF  columnname ...... ];</a:t>
            </a:r>
            <a:endParaRPr lang="en-US" altLang="x-none" b="1" dirty="0">
              <a:latin typeface="Arial" panose="020B0604020202020204" pitchFamily="34" charset="0"/>
            </a:endParaRPr>
          </a:p>
        </p:txBody>
      </p:sp>
      <p:sp>
        <p:nvSpPr>
          <p:cNvPr id="20487" name="Text Box 5"/>
          <p:cNvSpPr txBox="1"/>
          <p:nvPr/>
        </p:nvSpPr>
        <p:spPr>
          <a:xfrm>
            <a:off x="762000" y="4743450"/>
            <a:ext cx="8077200" cy="1771650"/>
          </a:xfrm>
          <a:prstGeom prst="rect">
            <a:avLst/>
          </a:prstGeom>
          <a:solidFill>
            <a:srgbClr val="CCFFFF"/>
          </a:solidFill>
          <a:ln w="9525">
            <a:noFill/>
          </a:ln>
        </p:spPr>
        <p:txBody>
          <a:bodyPr>
            <a:spAutoFit/>
          </a:bodyPr>
          <a:p>
            <a:pPr>
              <a:spcBef>
                <a:spcPct val="20000"/>
              </a:spcBef>
            </a:pPr>
            <a:r>
              <a:rPr lang="en-US" altLang="x-none" b="1" dirty="0">
                <a:latin typeface="Arial" panose="020B0604020202020204" pitchFamily="34" charset="0"/>
              </a:rPr>
              <a:t>EXEC  SQL  FETCH</a:t>
            </a:r>
            <a:endParaRPr lang="en-US" altLang="x-none" b="1" dirty="0">
              <a:latin typeface="Arial" panose="020B0604020202020204" pitchFamily="34" charset="0"/>
            </a:endParaRPr>
          </a:p>
          <a:p>
            <a:pPr lvl="1" eaLnBrk="1" hangingPunct="1">
              <a:spcBef>
                <a:spcPct val="20000"/>
              </a:spcBef>
            </a:pPr>
            <a:r>
              <a:rPr lang="en-US" altLang="x-none" b="1" dirty="0">
                <a:latin typeface="Arial" panose="020B0604020202020204" pitchFamily="34" charset="0"/>
              </a:rPr>
              <a:t>[ { NEXT | PRIOR | FIRST | LAST |</a:t>
            </a:r>
            <a:endParaRPr lang="en-US" altLang="x-none" b="1" dirty="0">
              <a:latin typeface="Arial" panose="020B0604020202020204" pitchFamily="34" charset="0"/>
            </a:endParaRPr>
          </a:p>
          <a:p>
            <a:pPr lvl="2" eaLnBrk="1" hangingPunct="1">
              <a:spcBef>
                <a:spcPct val="20000"/>
              </a:spcBef>
            </a:pPr>
            <a:r>
              <a:rPr lang="en-US" altLang="x-none" b="1" dirty="0">
                <a:latin typeface="Arial" panose="020B0604020202020204" pitchFamily="34" charset="0"/>
              </a:rPr>
              <a:t>{ ABSOLUTE | RELATIVE } value_spec } FROM ]</a:t>
            </a:r>
            <a:endParaRPr lang="en-US" altLang="x-none" b="1" dirty="0">
              <a:latin typeface="Arial" panose="020B0604020202020204" pitchFamily="34" charset="0"/>
            </a:endParaRPr>
          </a:p>
          <a:p>
            <a:pPr lvl="1" eaLnBrk="1" hangingPunct="1">
              <a:spcBef>
                <a:spcPct val="20000"/>
              </a:spcBef>
            </a:pPr>
            <a:r>
              <a:rPr lang="en-US" altLang="x-none" b="1" dirty="0">
                <a:latin typeface="Arial" panose="020B0604020202020204" pitchFamily="34" charset="0"/>
              </a:rPr>
              <a:t>cursor_name INTO ......;</a:t>
            </a:r>
            <a:endParaRPr lang="en-US" altLang="x-none"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blinds(horizontal)">
                                      <p:cBhvr>
                                        <p:cTn id="7"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2150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21508"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6.2.4 </a:t>
            </a:r>
            <a:r>
              <a:rPr lang="zh-CN" altLang="en-US" dirty="0">
                <a:latin typeface="Times New Roman" panose="02020603050405020304" pitchFamily="2" charset="0"/>
                <a:cs typeface="Times New Roman" panose="02020603050405020304" pitchFamily="2" charset="0"/>
              </a:rPr>
              <a:t>诊断管理</a:t>
            </a:r>
            <a:endParaRPr lang="zh-CN" altLang="en-US" dirty="0">
              <a:latin typeface="Times New Roman" panose="02020603050405020304" pitchFamily="2" charset="0"/>
              <a:ea typeface="Times New Roman" panose="02020603050405020304" pitchFamily="2" charset="0"/>
            </a:endParaRPr>
          </a:p>
        </p:txBody>
      </p:sp>
      <p:sp>
        <p:nvSpPr>
          <p:cNvPr id="21509" name="Rectangle 3"/>
          <p:cNvSpPr>
            <a:spLocks noGrp="1"/>
          </p:cNvSpPr>
          <p:nvPr>
            <p:ph type="body"/>
          </p:nvPr>
        </p:nvSpPr>
        <p:spPr>
          <a:ln/>
        </p:spPr>
        <p:txBody>
          <a:bodyPr vert="horz" wrap="square" anchor="t"/>
          <a:p>
            <a:pPr eaLnBrk="1" hangingPunct="1"/>
            <a:r>
              <a:rPr lang="zh-CN" altLang="en-US" dirty="0">
                <a:solidFill>
                  <a:schemeClr val="folHlink"/>
                </a:solidFill>
                <a:latin typeface="Times New Roman" panose="02020603050405020304" pitchFamily="2" charset="0"/>
                <a:cs typeface="Times New Roman" panose="02020603050405020304" pitchFamily="2" charset="0"/>
              </a:rPr>
              <a:t>在进行数据交换时，数据主体发出数据交换请求后，数据客体返回两种信息：</a:t>
            </a:r>
            <a:endParaRPr lang="zh-CN" altLang="en-US" dirty="0">
              <a:solidFill>
                <a:schemeClr val="folHlink"/>
              </a:solidFill>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所请求的数据值</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执行的状态值，而这种状态值又被称为诊断值，而生成、获取诊断值的管理称诊断管理</a:t>
            </a:r>
            <a:endParaRPr lang="zh-CN" altLang="en-US" dirty="0">
              <a:latin typeface="Times New Roman" panose="02020603050405020304" pitchFamily="2" charset="0"/>
              <a:cs typeface="Times New Roman" panose="02020603050405020304" pitchFamily="2" charset="0"/>
            </a:endParaRPr>
          </a:p>
          <a:p>
            <a:pPr eaLnBrk="1" hangingPunct="1"/>
            <a:endParaRPr lang="zh-CN" altLang="en-US" dirty="0">
              <a:solidFill>
                <a:schemeClr val="folHlink"/>
              </a:solidFill>
              <a:latin typeface="Times New Roman" panose="02020603050405020304" pitchFamily="2" charset="0"/>
              <a:cs typeface="Times New Roman" panose="02020603050405020304" pitchFamily="2" charset="0"/>
            </a:endParaRPr>
          </a:p>
          <a:p>
            <a:pPr lvl="1" eaLnBrk="1" hangingPunct="1">
              <a:buNone/>
            </a:pPr>
            <a:r>
              <a:rPr lang="en-US" altLang="x-none" dirty="0">
                <a:latin typeface="Times New Roman" panose="02020603050405020304" pitchFamily="2" charset="0"/>
                <a:cs typeface="Times New Roman" panose="02020603050405020304" pitchFamily="2" charset="0"/>
              </a:rPr>
              <a:t>1. </a:t>
            </a:r>
            <a:r>
              <a:rPr lang="zh-CN" altLang="en-US" dirty="0">
                <a:latin typeface="Times New Roman" panose="02020603050405020304" pitchFamily="2" charset="0"/>
                <a:cs typeface="Times New Roman" panose="02020603050405020304" pitchFamily="2" charset="0"/>
              </a:rPr>
              <a:t>诊断区域</a:t>
            </a:r>
            <a:endParaRPr lang="zh-CN" altLang="en-US" dirty="0">
              <a:latin typeface="Times New Roman" panose="02020603050405020304" pitchFamily="2" charset="0"/>
              <a:cs typeface="Times New Roman" panose="02020603050405020304" pitchFamily="2" charset="0"/>
            </a:endParaRPr>
          </a:p>
          <a:p>
            <a:pPr lvl="1" eaLnBrk="1" hangingPunct="1">
              <a:buNone/>
            </a:pPr>
            <a:endParaRPr lang="zh-CN" altLang="en-US" dirty="0">
              <a:latin typeface="Times New Roman" panose="02020603050405020304" pitchFamily="2" charset="0"/>
              <a:cs typeface="Times New Roman" panose="02020603050405020304" pitchFamily="2" charset="0"/>
            </a:endParaRPr>
          </a:p>
          <a:p>
            <a:pPr lvl="1" eaLnBrk="1" hangingPunct="1">
              <a:buNone/>
            </a:pPr>
            <a:r>
              <a:rPr lang="en-US" altLang="x-none" dirty="0">
                <a:latin typeface="Times New Roman" panose="02020603050405020304" pitchFamily="2" charset="0"/>
                <a:cs typeface="Times New Roman" panose="02020603050405020304" pitchFamily="2" charset="0"/>
              </a:rPr>
              <a:t>2. </a:t>
            </a:r>
            <a:r>
              <a:rPr lang="zh-CN" altLang="en-US" dirty="0">
                <a:latin typeface="Times New Roman" panose="02020603050405020304" pitchFamily="2" charset="0"/>
                <a:cs typeface="Times New Roman" panose="02020603050405020304" pitchFamily="2" charset="0"/>
              </a:rPr>
              <a:t>诊断操作</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2253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2253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22533" name="Rectangle 3"/>
          <p:cNvSpPr>
            <a:spLocks noGrp="1"/>
          </p:cNvSpPr>
          <p:nvPr>
            <p:ph type="body"/>
          </p:nvPr>
        </p:nvSpPr>
        <p:spPr>
          <a:xfrm>
            <a:off x="381000" y="838200"/>
            <a:ext cx="8458200" cy="4668838"/>
          </a:xfrm>
          <a:ln/>
        </p:spPr>
        <p:txBody>
          <a:bodyPr vert="horz" wrap="square" anchor="t"/>
          <a:p>
            <a:pPr eaLnBrk="1" hangingPunct="1">
              <a:lnSpc>
                <a:spcPct val="120000"/>
              </a:lnSpc>
              <a:buNone/>
            </a:pPr>
            <a:r>
              <a:rPr lang="en-US" altLang="x-none" dirty="0">
                <a:latin typeface="Times New Roman" panose="02020603050405020304" pitchFamily="2" charset="0"/>
                <a:cs typeface="Times New Roman" panose="02020603050405020304" pitchFamily="2" charset="0"/>
              </a:rPr>
              <a:t>1. </a:t>
            </a:r>
            <a:r>
              <a:rPr lang="zh-CN" altLang="en-US" dirty="0">
                <a:latin typeface="Times New Roman" panose="02020603050405020304" pitchFamily="2" charset="0"/>
                <a:cs typeface="Times New Roman" panose="02020603050405020304" pitchFamily="2" charset="0"/>
              </a:rPr>
              <a:t>什么是动态</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a:t>
            </a:r>
            <a:endParaRPr lang="zh-CN" altLang="en-US" dirty="0">
              <a:latin typeface="Times New Roman" panose="02020603050405020304" pitchFamily="2" charset="0"/>
              <a:cs typeface="Times New Roman" panose="02020603050405020304" pitchFamily="2" charset="0"/>
            </a:endParaRPr>
          </a:p>
          <a:p>
            <a:pPr lvl="1" eaLnBrk="1" hangingPunct="1">
              <a:lnSpc>
                <a:spcPct val="120000"/>
              </a:lnSpc>
            </a:pPr>
            <a:r>
              <a:rPr lang="zh-CN" altLang="en-US" dirty="0">
                <a:latin typeface="Times New Roman" panose="02020603050405020304" pitchFamily="2" charset="0"/>
                <a:cs typeface="Times New Roman" panose="02020603050405020304" pitchFamily="2" charset="0"/>
              </a:rPr>
              <a:t>在嵌入式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编程中，很多时候编程人员无法确定到底应该做什么工作，所使用的</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语句也不能预先确定，需要根据程序的实际运行情况来决定，也就是根据实际情况来生成并调用</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语句。这样的</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语句被称为</a:t>
            </a:r>
            <a:r>
              <a:rPr lang="zh-CN" altLang="en-US" dirty="0">
                <a:solidFill>
                  <a:srgbClr val="FF0000"/>
                </a:solidFill>
                <a:latin typeface="Times New Roman" panose="02020603050405020304" pitchFamily="2" charset="0"/>
                <a:cs typeface="Times New Roman" panose="02020603050405020304" pitchFamily="2" charset="0"/>
              </a:rPr>
              <a:t>动态</a:t>
            </a:r>
            <a:r>
              <a:rPr lang="en-US" altLang="x-none" dirty="0">
                <a:solidFill>
                  <a:srgbClr val="FF0000"/>
                </a:solidFill>
                <a:latin typeface="Times New Roman" panose="02020603050405020304" pitchFamily="2" charset="0"/>
                <a:cs typeface="Times New Roman" panose="02020603050405020304" pitchFamily="2" charset="0"/>
              </a:rPr>
              <a:t>SQL</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12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124" name="Rectangle 2"/>
          <p:cNvSpPr>
            <a:spLocks noGrp="1"/>
          </p:cNvSpPr>
          <p:nvPr>
            <p:ph type="title"/>
          </p:nvPr>
        </p:nvSpPr>
        <p:spPr>
          <a:ln/>
        </p:spPr>
        <p:txBody>
          <a:bodyPr vert="horz" wrap="square" anchor="b"/>
          <a:p>
            <a:pPr eaLnBrk="1" hangingPunct="1"/>
            <a:r>
              <a:rPr lang="zh-CN" altLang="en-US"/>
              <a:t>数据库中的数据交换</a:t>
            </a:r>
            <a:endParaRPr lang="zh-CN" altLang="en-US"/>
          </a:p>
        </p:txBody>
      </p:sp>
      <p:sp>
        <p:nvSpPr>
          <p:cNvPr id="5125" name="Rectangle 3"/>
          <p:cNvSpPr>
            <a:spLocks noGrp="1"/>
          </p:cNvSpPr>
          <p:nvPr>
            <p:ph type="body"/>
          </p:nvPr>
        </p:nvSpPr>
        <p:spPr>
          <a:ln/>
        </p:spPr>
        <p:txBody>
          <a:bodyPr vert="horz" wrap="square" anchor="t"/>
          <a:p>
            <a:pPr lvl="1" eaLnBrk="1" hangingPunct="1">
              <a:spcBef>
                <a:spcPct val="50000"/>
              </a:spcBef>
              <a:buNone/>
            </a:pPr>
            <a:endParaRPr lang="en-US" altLang="x-none" u="sng" dirty="0">
              <a:solidFill>
                <a:srgbClr val="FF0000"/>
              </a:solidFill>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u="sng" dirty="0">
                <a:solidFill>
                  <a:srgbClr val="FF0000"/>
                </a:solidFill>
                <a:latin typeface="Times New Roman" panose="02020603050405020304" pitchFamily="2" charset="0"/>
                <a:cs typeface="Times New Roman" panose="02020603050405020304" pitchFamily="2" charset="0"/>
              </a:rPr>
              <a:t>6.1 </a:t>
            </a:r>
            <a:r>
              <a:rPr lang="zh-CN" altLang="en-US" u="sng" dirty="0">
                <a:solidFill>
                  <a:srgbClr val="FF0000"/>
                </a:solidFill>
                <a:latin typeface="Times New Roman" panose="02020603050405020304" pitchFamily="2" charset="0"/>
                <a:cs typeface="Times New Roman" panose="02020603050405020304" pitchFamily="2" charset="0"/>
              </a:rPr>
              <a:t>概述</a:t>
            </a:r>
            <a:endParaRPr lang="zh-CN" altLang="en-US" u="sng" dirty="0">
              <a:solidFill>
                <a:srgbClr val="FF0000"/>
              </a:solidFill>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6.2 </a:t>
            </a:r>
            <a:r>
              <a:rPr lang="zh-CN" altLang="en-US" dirty="0">
                <a:latin typeface="Times New Roman" panose="02020603050405020304" pitchFamily="2" charset="0"/>
                <a:cs typeface="Times New Roman" panose="02020603050405020304" pitchFamily="2" charset="0"/>
              </a:rPr>
              <a:t>数据交换的管理</a:t>
            </a:r>
            <a:endParaRPr lang="zh-CN" altLang="en-US"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6.3 </a:t>
            </a:r>
            <a:r>
              <a:rPr lang="zh-CN" altLang="en-US" dirty="0">
                <a:latin typeface="Times New Roman" panose="02020603050405020304" pitchFamily="2" charset="0"/>
                <a:cs typeface="Times New Roman" panose="02020603050405020304" pitchFamily="2" charset="0"/>
              </a:rPr>
              <a:t>数据交换的流程</a:t>
            </a:r>
            <a:endParaRPr lang="zh-CN" altLang="en-US"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6.4 </a:t>
            </a:r>
            <a:r>
              <a:rPr lang="zh-CN" altLang="en-US" dirty="0">
                <a:latin typeface="Times New Roman" panose="02020603050405020304" pitchFamily="2" charset="0"/>
                <a:cs typeface="Times New Roman" panose="02020603050405020304" pitchFamily="2" charset="0"/>
              </a:rPr>
              <a:t>数据交换的四种方式</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2355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23556"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23557" name="Rectangle 3"/>
          <p:cNvSpPr>
            <a:spLocks noGrp="1"/>
          </p:cNvSpPr>
          <p:nvPr>
            <p:ph type="body"/>
          </p:nvPr>
        </p:nvSpPr>
        <p:spPr>
          <a:ln/>
        </p:spPr>
        <p:txBody>
          <a:bodyPr vert="horz" wrap="square" anchor="t"/>
          <a:p>
            <a:pPr eaLnBrk="1" hangingPunct="1"/>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语句的可变性</a:t>
            </a:r>
            <a:endParaRPr lang="zh-CN" altLang="en-US" dirty="0">
              <a:latin typeface="Times New Roman" panose="02020603050405020304" pitchFamily="2" charset="0"/>
              <a:cs typeface="Times New Roman" panose="02020603050405020304" pitchFamily="2" charset="0"/>
            </a:endParaRPr>
          </a:p>
          <a:p>
            <a:pPr lvl="1" eaLnBrk="1" hangingPunct="1"/>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语句正文动态可变</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变量个数动态可变</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类型动态可变</a:t>
            </a:r>
            <a:endParaRPr lang="zh-CN" altLang="en-US" dirty="0">
              <a:latin typeface="Times New Roman" panose="02020603050405020304" pitchFamily="2" charset="0"/>
              <a:cs typeface="Times New Roman" panose="02020603050405020304" pitchFamily="2" charset="0"/>
            </a:endParaRPr>
          </a:p>
          <a:p>
            <a:pPr lvl="1" eaLnBrk="1" hangingPunct="1"/>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语句引用对象动态可变</a:t>
            </a:r>
            <a:endParaRPr lang="zh-CN" altLang="en-US" dirty="0">
              <a:latin typeface="Times New Roman" panose="02020603050405020304" pitchFamily="2" charset="0"/>
              <a:cs typeface="Times New Roman" panose="02020603050405020304" pitchFamily="2" charset="0"/>
            </a:endParaRPr>
          </a:p>
          <a:p>
            <a:pPr lvl="1" eaLnBrk="1" hangingPunct="1"/>
            <a:endParaRPr lang="zh-CN" altLang="en-US" dirty="0">
              <a:solidFill>
                <a:schemeClr val="tx2"/>
              </a:solidFill>
              <a:latin typeface="Times New Roman" panose="02020603050405020304" pitchFamily="2" charset="0"/>
              <a:cs typeface="Times New Roman" panose="02020603050405020304" pitchFamily="2" charset="0"/>
            </a:endParaRPr>
          </a:p>
          <a:p>
            <a:pPr>
              <a:spcBef>
                <a:spcPct val="0"/>
              </a:spcBef>
              <a:buClrTx/>
            </a:pPr>
            <a:r>
              <a:rPr lang="zh-CN" altLang="en-US" dirty="0">
                <a:solidFill>
                  <a:schemeClr val="tx2"/>
                </a:solidFill>
                <a:latin typeface="Times New Roman" panose="02020603050405020304" pitchFamily="2" charset="0"/>
                <a:cs typeface="Times New Roman" panose="02020603050405020304" pitchFamily="2" charset="0"/>
              </a:rPr>
              <a:t>相对地，事先能够确定下来的嵌入式</a:t>
            </a:r>
            <a:r>
              <a:rPr lang="en-US" altLang="x-none" dirty="0">
                <a:solidFill>
                  <a:schemeClr val="tx2"/>
                </a:solidFill>
                <a:latin typeface="Times New Roman" panose="02020603050405020304" pitchFamily="2" charset="0"/>
                <a:cs typeface="Times New Roman" panose="02020603050405020304" pitchFamily="2" charset="0"/>
              </a:rPr>
              <a:t>SQL</a:t>
            </a:r>
            <a:r>
              <a:rPr lang="zh-CN" altLang="en-US" dirty="0">
                <a:solidFill>
                  <a:schemeClr val="tx2"/>
                </a:solidFill>
                <a:latin typeface="Times New Roman" panose="02020603050405020304" pitchFamily="2" charset="0"/>
                <a:cs typeface="Times New Roman" panose="02020603050405020304" pitchFamily="2" charset="0"/>
              </a:rPr>
              <a:t>语句又称为静态</a:t>
            </a:r>
            <a:r>
              <a:rPr lang="en-US" altLang="x-none" dirty="0">
                <a:solidFill>
                  <a:schemeClr val="tx2"/>
                </a:solidFill>
                <a:latin typeface="Times New Roman" panose="02020603050405020304" pitchFamily="2" charset="0"/>
                <a:cs typeface="Times New Roman" panose="02020603050405020304" pitchFamily="2" charset="0"/>
              </a:rPr>
              <a:t>SQL</a:t>
            </a:r>
            <a:endParaRPr lang="zh-CN" altLang="en-US" dirty="0">
              <a:solidFill>
                <a:schemeClr val="tx2"/>
              </a:solidFill>
              <a:latin typeface="Times New Roman" panose="02020603050405020304" pitchFamily="2" charset="0"/>
              <a:cs typeface="Times New Roman" panose="02020603050405020304" pitchFamily="2" charset="0"/>
            </a:endParaRPr>
          </a:p>
          <a:p>
            <a:pPr lvl="1" eaLnBrk="1" hangingPunct="1">
              <a:lnSpc>
                <a:spcPct val="120000"/>
              </a:lnSpc>
              <a:buClrTx/>
            </a:pPr>
            <a:r>
              <a:rPr lang="zh-CN" altLang="en-US" dirty="0">
                <a:solidFill>
                  <a:schemeClr val="tx1"/>
                </a:solidFill>
                <a:latin typeface="Times New Roman" panose="02020603050405020304" pitchFamily="2" charset="0"/>
                <a:cs typeface="Times New Roman" panose="02020603050405020304" pitchFamily="2" charset="0"/>
              </a:rPr>
              <a:t>静态</a:t>
            </a:r>
            <a:r>
              <a:rPr lang="en-US" altLang="x-none" dirty="0">
                <a:solidFill>
                  <a:schemeClr val="tx1"/>
                </a:solidFill>
                <a:latin typeface="Times New Roman" panose="02020603050405020304" pitchFamily="2" charset="0"/>
                <a:cs typeface="Times New Roman" panose="02020603050405020304" pitchFamily="2" charset="0"/>
              </a:rPr>
              <a:t>SQL</a:t>
            </a:r>
            <a:r>
              <a:rPr lang="zh-CN" altLang="en-US" dirty="0">
                <a:solidFill>
                  <a:schemeClr val="tx1"/>
                </a:solidFill>
                <a:latin typeface="Times New Roman" panose="02020603050405020304" pitchFamily="2" charset="0"/>
                <a:cs typeface="Times New Roman" panose="02020603050405020304" pitchFamily="2" charset="0"/>
              </a:rPr>
              <a:t>与动态</a:t>
            </a:r>
            <a:r>
              <a:rPr lang="en-US" altLang="x-none" dirty="0">
                <a:solidFill>
                  <a:schemeClr val="tx1"/>
                </a:solidFill>
                <a:latin typeface="Times New Roman" panose="02020603050405020304" pitchFamily="2" charset="0"/>
                <a:cs typeface="Times New Roman" panose="02020603050405020304" pitchFamily="2" charset="0"/>
              </a:rPr>
              <a:t>SQL</a:t>
            </a:r>
            <a:r>
              <a:rPr lang="zh-CN" altLang="en-US" dirty="0">
                <a:solidFill>
                  <a:schemeClr val="tx1"/>
                </a:solidFill>
                <a:latin typeface="Times New Roman" panose="02020603050405020304" pitchFamily="2" charset="0"/>
                <a:cs typeface="Times New Roman" panose="02020603050405020304" pitchFamily="2" charset="0"/>
              </a:rPr>
              <a:t>的优缺点比较（</a:t>
            </a:r>
            <a:r>
              <a:rPr lang="en-US" altLang="x-none" dirty="0">
                <a:solidFill>
                  <a:schemeClr val="tx1"/>
                </a:solidFill>
                <a:latin typeface="Times New Roman" panose="02020603050405020304" pitchFamily="2" charset="0"/>
                <a:cs typeface="Times New Roman" panose="02020603050405020304" pitchFamily="2" charset="0"/>
              </a:rPr>
              <a:t>next</a:t>
            </a:r>
            <a:r>
              <a:rPr lang="zh-CN" altLang="en-US" dirty="0">
                <a:solidFill>
                  <a:schemeClr val="tx1"/>
                </a:solidFill>
                <a:latin typeface="Times New Roman" panose="02020603050405020304" pitchFamily="2" charset="0"/>
                <a:cs typeface="Times New Roman" panose="02020603050405020304" pitchFamily="2" charset="0"/>
              </a:rPr>
              <a:t>）</a:t>
            </a:r>
            <a:endParaRPr lang="en-US" altLang="x-none" dirty="0">
              <a:solidFill>
                <a:schemeClr val="tx1"/>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2457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24580"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24581" name="Rectangle 3"/>
          <p:cNvSpPr>
            <a:spLocks noGrp="1"/>
          </p:cNvSpPr>
          <p:nvPr>
            <p:ph type="body"/>
          </p:nvPr>
        </p:nvSpPr>
        <p:spPr>
          <a:ln/>
        </p:spPr>
        <p:txBody>
          <a:bodyPr vert="horz" wrap="square" anchor="t"/>
          <a:p>
            <a:pPr eaLnBrk="1" hangingPunct="1">
              <a:lnSpc>
                <a:spcPct val="90000"/>
              </a:lnSpc>
              <a:spcBef>
                <a:spcPct val="10000"/>
              </a:spcBef>
            </a:pPr>
            <a:r>
              <a:rPr lang="zh-CN" altLang="en-US" dirty="0">
                <a:latin typeface="Times New Roman" panose="02020603050405020304" pitchFamily="2" charset="0"/>
                <a:cs typeface="Times New Roman" panose="02020603050405020304" pitchFamily="2" charset="0"/>
              </a:rPr>
              <a:t>静态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cs typeface="Times New Roman" panose="02020603050405020304" pitchFamily="2" charset="0"/>
            </a:endParaRPr>
          </a:p>
          <a:p>
            <a:pPr lvl="1" eaLnBrk="1" hangingPunct="1">
              <a:lnSpc>
                <a:spcPct val="90000"/>
              </a:lnSpc>
              <a:spcBef>
                <a:spcPct val="10000"/>
              </a:spcBef>
            </a:pPr>
            <a:r>
              <a:rPr lang="zh-CN" altLang="en-US" dirty="0">
                <a:latin typeface="Times New Roman" panose="02020603050405020304" pitchFamily="2" charset="0"/>
                <a:cs typeface="Times New Roman" panose="02020603050405020304" pitchFamily="2" charset="0"/>
              </a:rPr>
              <a:t>在通过预编译时，</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命令就被分析并为它们的执行作好了相应的准备工作。在程序运行时，只需要调用预先优化好的访问路径</a:t>
            </a:r>
            <a:endParaRPr lang="zh-CN" altLang="en-US" dirty="0">
              <a:latin typeface="Times New Roman" panose="02020603050405020304" pitchFamily="2" charset="0"/>
              <a:cs typeface="Times New Roman" panose="02020603050405020304" pitchFamily="2" charset="0"/>
            </a:endParaRPr>
          </a:p>
          <a:p>
            <a:pPr lvl="2" eaLnBrk="1" hangingPunct="1">
              <a:lnSpc>
                <a:spcPct val="90000"/>
              </a:lnSpc>
              <a:spcBef>
                <a:spcPct val="10000"/>
              </a:spcBef>
            </a:pPr>
            <a:r>
              <a:rPr lang="zh-CN" altLang="en-US" u="sng" dirty="0">
                <a:latin typeface="Times New Roman" panose="02020603050405020304" pitchFamily="2" charset="0"/>
                <a:cs typeface="Times New Roman" panose="02020603050405020304" pitchFamily="2" charset="0"/>
              </a:rPr>
              <a:t>优点</a:t>
            </a:r>
            <a:r>
              <a:rPr lang="zh-CN" altLang="en-US" dirty="0">
                <a:latin typeface="Times New Roman" panose="02020603050405020304" pitchFamily="2" charset="0"/>
                <a:cs typeface="Times New Roman" panose="02020603050405020304" pitchFamily="2" charset="0"/>
              </a:rPr>
              <a:t>：性能好</a:t>
            </a:r>
            <a:endParaRPr lang="zh-CN" altLang="en-US" dirty="0">
              <a:latin typeface="Times New Roman" panose="02020603050405020304" pitchFamily="2" charset="0"/>
              <a:cs typeface="Times New Roman" panose="02020603050405020304" pitchFamily="2" charset="0"/>
            </a:endParaRPr>
          </a:p>
          <a:p>
            <a:pPr lvl="2" eaLnBrk="1" hangingPunct="1">
              <a:lnSpc>
                <a:spcPct val="90000"/>
              </a:lnSpc>
              <a:spcBef>
                <a:spcPct val="10000"/>
              </a:spcBef>
            </a:pPr>
            <a:r>
              <a:rPr lang="zh-CN" altLang="en-US" u="sng" dirty="0">
                <a:latin typeface="Times New Roman" panose="02020603050405020304" pitchFamily="2" charset="0"/>
                <a:cs typeface="Times New Roman" panose="02020603050405020304" pitchFamily="2" charset="0"/>
              </a:rPr>
              <a:t>缺点</a:t>
            </a:r>
            <a:r>
              <a:rPr lang="zh-CN" altLang="en-US" dirty="0">
                <a:latin typeface="Times New Roman" panose="02020603050405020304" pitchFamily="2" charset="0"/>
                <a:cs typeface="Times New Roman" panose="02020603050405020304" pitchFamily="2" charset="0"/>
              </a:rPr>
              <a:t>：只能根据缺省参数值进行优化，其访问路径并非是最优访问路径</a:t>
            </a:r>
            <a:endParaRPr lang="zh-CN" altLang="en-US" dirty="0">
              <a:latin typeface="Times New Roman" panose="02020603050405020304" pitchFamily="2" charset="0"/>
              <a:cs typeface="Times New Roman" panose="02020603050405020304" pitchFamily="2" charset="0"/>
            </a:endParaRPr>
          </a:p>
          <a:p>
            <a:pPr lvl="1" eaLnBrk="1" hangingPunct="1">
              <a:lnSpc>
                <a:spcPct val="90000"/>
              </a:lnSpc>
              <a:spcBef>
                <a:spcPct val="10000"/>
              </a:spcBef>
            </a:pPr>
            <a:endParaRPr lang="zh-CN" altLang="en-US" sz="1600" dirty="0">
              <a:latin typeface="Times New Roman" panose="02020603050405020304" pitchFamily="2" charset="0"/>
              <a:cs typeface="Times New Roman" panose="02020603050405020304" pitchFamily="2" charset="0"/>
            </a:endParaRPr>
          </a:p>
          <a:p>
            <a:pPr eaLnBrk="1" hangingPunct="1">
              <a:lnSpc>
                <a:spcPct val="90000"/>
              </a:lnSpc>
              <a:spcBef>
                <a:spcPct val="10000"/>
              </a:spcBef>
            </a:pP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cs typeface="Times New Roman" panose="02020603050405020304" pitchFamily="2" charset="0"/>
            </a:endParaRPr>
          </a:p>
          <a:p>
            <a:pPr lvl="1" eaLnBrk="1" hangingPunct="1">
              <a:lnSpc>
                <a:spcPct val="90000"/>
              </a:lnSpc>
              <a:spcBef>
                <a:spcPct val="10000"/>
              </a:spcBef>
            </a:pPr>
            <a:r>
              <a:rPr lang="zh-CN" altLang="en-US" dirty="0">
                <a:latin typeface="Times New Roman" panose="02020603050405020304" pitchFamily="2" charset="0"/>
                <a:cs typeface="Times New Roman" panose="02020603050405020304" pitchFamily="2" charset="0"/>
              </a:rPr>
              <a:t>程序在运行时动态生成的</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命令</a:t>
            </a:r>
            <a:endParaRPr lang="zh-CN" altLang="en-US" dirty="0">
              <a:latin typeface="Times New Roman" panose="02020603050405020304" pitchFamily="2" charset="0"/>
              <a:cs typeface="Times New Roman" panose="02020603050405020304" pitchFamily="2" charset="0"/>
            </a:endParaRPr>
          </a:p>
          <a:p>
            <a:pPr lvl="2" eaLnBrk="1" hangingPunct="1">
              <a:lnSpc>
                <a:spcPct val="90000"/>
              </a:lnSpc>
              <a:spcBef>
                <a:spcPct val="10000"/>
              </a:spcBef>
            </a:pPr>
            <a:r>
              <a:rPr lang="zh-CN" altLang="en-US" u="sng" dirty="0">
                <a:latin typeface="Times New Roman" panose="02020603050405020304" pitchFamily="2" charset="0"/>
                <a:cs typeface="Times New Roman" panose="02020603050405020304" pitchFamily="2" charset="0"/>
              </a:rPr>
              <a:t>优点</a:t>
            </a:r>
            <a:r>
              <a:rPr lang="zh-CN" altLang="en-US" dirty="0">
                <a:latin typeface="Times New Roman" panose="02020603050405020304" pitchFamily="2" charset="0"/>
                <a:cs typeface="Times New Roman" panose="02020603050405020304" pitchFamily="2" charset="0"/>
              </a:rPr>
              <a:t>：可以根据运行时的数据库最新情况选择最优访问路径</a:t>
            </a:r>
            <a:endParaRPr lang="zh-CN" altLang="en-US" dirty="0">
              <a:latin typeface="Times New Roman" panose="02020603050405020304" pitchFamily="2" charset="0"/>
              <a:cs typeface="Times New Roman" panose="02020603050405020304" pitchFamily="2" charset="0"/>
            </a:endParaRPr>
          </a:p>
          <a:p>
            <a:pPr lvl="2" eaLnBrk="1" hangingPunct="1">
              <a:lnSpc>
                <a:spcPct val="90000"/>
              </a:lnSpc>
              <a:spcBef>
                <a:spcPct val="10000"/>
              </a:spcBef>
            </a:pPr>
            <a:r>
              <a:rPr lang="zh-CN" altLang="en-US" u="sng" dirty="0">
                <a:latin typeface="Times New Roman" panose="02020603050405020304" pitchFamily="2" charset="0"/>
                <a:cs typeface="Times New Roman" panose="02020603050405020304" pitchFamily="2" charset="0"/>
              </a:rPr>
              <a:t>缺点</a:t>
            </a:r>
            <a:r>
              <a:rPr lang="zh-CN" altLang="en-US" dirty="0">
                <a:latin typeface="Times New Roman" panose="02020603050405020304" pitchFamily="2" charset="0"/>
                <a:cs typeface="Times New Roman" panose="02020603050405020304" pitchFamily="2" charset="0"/>
              </a:rPr>
              <a:t>：动态地进行</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语句的语法分析和访问路径选择</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2560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25604"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25605" name="Rectangle 3"/>
          <p:cNvSpPr>
            <a:spLocks noGrp="1"/>
          </p:cNvSpPr>
          <p:nvPr>
            <p:ph type="body"/>
          </p:nvPr>
        </p:nvSpPr>
        <p:spPr>
          <a:ln/>
        </p:spPr>
        <p:txBody>
          <a:bodyPr vert="horz" wrap="square" anchor="t"/>
          <a:p>
            <a:pPr eaLnBrk="1" hangingPunct="1">
              <a:lnSpc>
                <a:spcPct val="130000"/>
              </a:lnSpc>
              <a:buNone/>
            </a:pPr>
            <a:r>
              <a:rPr lang="en-US" altLang="x-none" dirty="0">
                <a:latin typeface="Times New Roman" panose="02020603050405020304" pitchFamily="2" charset="0"/>
                <a:cs typeface="Times New Roman" panose="02020603050405020304" pitchFamily="2" charset="0"/>
              </a:rPr>
              <a:t>2. </a:t>
            </a:r>
            <a:r>
              <a:rPr lang="zh-CN" altLang="en-US" dirty="0">
                <a:latin typeface="Times New Roman" panose="02020603050405020304" pitchFamily="2" charset="0"/>
                <a:cs typeface="Times New Roman" panose="02020603050405020304" pitchFamily="2" charset="0"/>
              </a:rPr>
              <a:t>在什么情况下需要使用动态</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a:t>
            </a:r>
            <a:endParaRPr lang="zh-CN" altLang="en-US" dirty="0">
              <a:latin typeface="Times New Roman" panose="02020603050405020304" pitchFamily="2" charset="0"/>
              <a:cs typeface="Times New Roman" panose="02020603050405020304" pitchFamily="2" charset="0"/>
            </a:endParaRPr>
          </a:p>
          <a:p>
            <a:pPr lvl="1" eaLnBrk="1" hangingPunct="1">
              <a:lnSpc>
                <a:spcPct val="130000"/>
              </a:lnSpc>
            </a:pPr>
            <a:r>
              <a:rPr lang="zh-CN" altLang="en-US" dirty="0">
                <a:latin typeface="Times New Roman" panose="02020603050405020304" pitchFamily="2" charset="0"/>
                <a:cs typeface="Times New Roman" panose="02020603050405020304" pitchFamily="2" charset="0"/>
              </a:rPr>
              <a:t>应用程序需要在执行过程中生成</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a:t>
            </a:r>
            <a:endParaRPr lang="zh-CN" altLang="en-US" dirty="0">
              <a:latin typeface="Times New Roman" panose="02020603050405020304" pitchFamily="2" charset="0"/>
              <a:cs typeface="Times New Roman" panose="02020603050405020304" pitchFamily="2" charset="0"/>
            </a:endParaRPr>
          </a:p>
          <a:p>
            <a:pPr lvl="1" eaLnBrk="1" hangingPunct="1">
              <a:lnSpc>
                <a:spcPct val="130000"/>
              </a:lnSpc>
            </a:pP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语句用到的对象在预编译时不存在；</a:t>
            </a:r>
            <a:endParaRPr lang="zh-CN" altLang="en-US" dirty="0">
              <a:latin typeface="Times New Roman" panose="02020603050405020304" pitchFamily="2" charset="0"/>
              <a:cs typeface="Times New Roman" panose="02020603050405020304" pitchFamily="2" charset="0"/>
            </a:endParaRPr>
          </a:p>
          <a:p>
            <a:pPr lvl="1" eaLnBrk="1" hangingPunct="1">
              <a:lnSpc>
                <a:spcPct val="130000"/>
              </a:lnSpc>
            </a:pPr>
            <a:r>
              <a:rPr lang="zh-CN" altLang="en-US" dirty="0">
                <a:latin typeface="Times New Roman" panose="02020603050405020304" pitchFamily="2" charset="0"/>
                <a:cs typeface="Times New Roman" panose="02020603050405020304" pitchFamily="2" charset="0"/>
              </a:rPr>
              <a:t>希望</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语句的执行能够根据执行时的数据库系统内部的统计信息来采用最优的访问策略</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2662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26628"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26629" name="Rectangle 3"/>
          <p:cNvSpPr>
            <a:spLocks noGrp="1"/>
          </p:cNvSpPr>
          <p:nvPr>
            <p:ph type="body"/>
          </p:nvPr>
        </p:nvSpPr>
        <p:spPr>
          <a:xfrm>
            <a:off x="304800" y="838200"/>
            <a:ext cx="8610600" cy="3352800"/>
          </a:xfrm>
          <a:ln/>
        </p:spPr>
        <p:txBody>
          <a:bodyPr vert="horz" wrap="square" anchor="t"/>
          <a:p>
            <a:pPr eaLnBrk="1" hangingPunct="1">
              <a:buNone/>
            </a:pPr>
            <a:r>
              <a:rPr lang="en-US" altLang="x-none" dirty="0">
                <a:latin typeface="Times New Roman" panose="02020603050405020304" pitchFamily="2" charset="0"/>
                <a:cs typeface="Times New Roman" panose="02020603050405020304" pitchFamily="2" charset="0"/>
              </a:rPr>
              <a:t>3. </a:t>
            </a:r>
            <a:r>
              <a:rPr lang="zh-CN" altLang="en-US" dirty="0">
                <a:latin typeface="Times New Roman" panose="02020603050405020304" pitchFamily="2" charset="0"/>
                <a:cs typeface="Times New Roman" panose="02020603050405020304" pitchFamily="2" charset="0"/>
              </a:rPr>
              <a:t>嵌入式动态</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的语句</a:t>
            </a:r>
            <a:endParaRPr lang="zh-CN" altLang="en-US" dirty="0">
              <a:latin typeface="Times New Roman" panose="02020603050405020304" pitchFamily="2" charset="0"/>
              <a:cs typeface="Times New Roman" panose="02020603050405020304" pitchFamily="2" charset="0"/>
            </a:endParaRPr>
          </a:p>
          <a:p>
            <a:pPr eaLnBrk="1" hangingPunct="1">
              <a:buNone/>
            </a:pPr>
            <a:endParaRPr lang="zh-CN" altLang="en-US" sz="1400" dirty="0">
              <a:latin typeface="Times New Roman" panose="02020603050405020304" pitchFamily="2" charset="0"/>
              <a:cs typeface="Times New Roman" panose="02020603050405020304" pitchFamily="2" charset="0"/>
            </a:endParaRPr>
          </a:p>
          <a:p>
            <a:pPr lvl="1" eaLnBrk="1" hangingPunct="1"/>
            <a:r>
              <a:rPr lang="zh-CN" altLang="en-US" dirty="0">
                <a:solidFill>
                  <a:schemeClr val="tx1"/>
                </a:solidFill>
                <a:latin typeface="Times New Roman" panose="02020603050405020304" pitchFamily="2" charset="0"/>
                <a:cs typeface="Times New Roman" panose="02020603050405020304" pitchFamily="2" charset="0"/>
              </a:rPr>
              <a:t>有关描述符区的操作语句</a:t>
            </a:r>
            <a:endParaRPr lang="zh-CN" altLang="en-US" dirty="0">
              <a:solidFill>
                <a:schemeClr val="tx1"/>
              </a:solidFill>
              <a:latin typeface="Times New Roman" panose="02020603050405020304" pitchFamily="2" charset="0"/>
              <a:cs typeface="Times New Roman" panose="02020603050405020304" pitchFamily="2" charset="0"/>
            </a:endParaRPr>
          </a:p>
          <a:p>
            <a:pPr lvl="1" eaLnBrk="1" hangingPunct="1"/>
            <a:r>
              <a:rPr lang="zh-CN" altLang="en-US" dirty="0">
                <a:solidFill>
                  <a:schemeClr val="tx1"/>
                </a:solidFill>
                <a:latin typeface="Times New Roman" panose="02020603050405020304" pitchFamily="2" charset="0"/>
                <a:cs typeface="Times New Roman" panose="02020603050405020304" pitchFamily="2" charset="0"/>
              </a:rPr>
              <a:t>有关动态</a:t>
            </a:r>
            <a:r>
              <a:rPr lang="en-US" altLang="x-none" dirty="0">
                <a:solidFill>
                  <a:schemeClr val="tx1"/>
                </a:solidFill>
                <a:latin typeface="Times New Roman" panose="02020603050405020304" pitchFamily="2" charset="0"/>
                <a:cs typeface="Times New Roman" panose="02020603050405020304" pitchFamily="2" charset="0"/>
              </a:rPr>
              <a:t>SQL</a:t>
            </a:r>
            <a:r>
              <a:rPr lang="zh-CN" altLang="en-US" dirty="0">
                <a:solidFill>
                  <a:schemeClr val="tx1"/>
                </a:solidFill>
                <a:latin typeface="Times New Roman" panose="02020603050405020304" pitchFamily="2" charset="0"/>
                <a:cs typeface="Times New Roman" panose="02020603050405020304" pitchFamily="2" charset="0"/>
              </a:rPr>
              <a:t>的使用语句</a:t>
            </a:r>
            <a:endParaRPr lang="zh-CN" altLang="en-US" dirty="0">
              <a:solidFill>
                <a:schemeClr val="tx1"/>
              </a:solidFill>
              <a:latin typeface="Times New Roman" panose="02020603050405020304" pitchFamily="2" charset="0"/>
              <a:ea typeface="Times New Roman" panose="02020603050405020304" pitchFamily="2" charset="0"/>
            </a:endParaRPr>
          </a:p>
        </p:txBody>
      </p:sp>
      <p:sp>
        <p:nvSpPr>
          <p:cNvPr id="26630" name="Rectangle 4"/>
          <p:cNvSpPr/>
          <p:nvPr/>
        </p:nvSpPr>
        <p:spPr>
          <a:xfrm>
            <a:off x="304800" y="4495800"/>
            <a:ext cx="8610600" cy="1981200"/>
          </a:xfrm>
          <a:prstGeom prst="rect">
            <a:avLst/>
          </a:prstGeom>
          <a:noFill/>
          <a:ln w="9525">
            <a:noFill/>
          </a:ln>
        </p:spPr>
        <p:txBody>
          <a:bodyPr/>
          <a:p>
            <a:pPr marL="342900" indent="-342900">
              <a:spcBef>
                <a:spcPct val="20000"/>
              </a:spcBef>
              <a:buClr>
                <a:schemeClr val="tx1"/>
              </a:buClr>
              <a:buSzPct val="80000"/>
              <a:buFont typeface="Wingdings" panose="05000000000000000000" pitchFamily="2" charset="2"/>
              <a:buChar char="q"/>
            </a:pPr>
            <a:r>
              <a:rPr lang="zh-CN" altLang="en-US" sz="2800" b="1" dirty="0">
                <a:solidFill>
                  <a:schemeClr val="hlink"/>
                </a:solidFill>
                <a:latin typeface="Times New Roman" panose="02020603050405020304" pitchFamily="2" charset="0"/>
                <a:cs typeface="Times New Roman" panose="02020603050405020304" pitchFamily="2" charset="0"/>
              </a:rPr>
              <a:t>描述符区（</a:t>
            </a:r>
            <a:r>
              <a:rPr lang="en-US" altLang="x-none" sz="2800" b="1" dirty="0">
                <a:solidFill>
                  <a:schemeClr val="hlink"/>
                </a:solidFill>
                <a:latin typeface="Times New Roman" panose="02020603050405020304" pitchFamily="2" charset="0"/>
                <a:cs typeface="Times New Roman" panose="02020603050405020304" pitchFamily="2" charset="0"/>
              </a:rPr>
              <a:t>descriptor area</a:t>
            </a:r>
            <a:r>
              <a:rPr lang="zh-CN" altLang="en-US" sz="2800" b="1" dirty="0">
                <a:solidFill>
                  <a:schemeClr val="hlink"/>
                </a:solidFill>
                <a:latin typeface="Times New Roman" panose="02020603050405020304" pitchFamily="2" charset="0"/>
                <a:cs typeface="Times New Roman" panose="02020603050405020304" pitchFamily="2" charset="0"/>
              </a:rPr>
              <a:t>）</a:t>
            </a:r>
            <a:endParaRPr lang="zh-CN" altLang="en-US" sz="2800" b="1" dirty="0">
              <a:solidFill>
                <a:schemeClr val="hlink"/>
              </a:solidFill>
              <a:latin typeface="Times New Roman" panose="02020603050405020304" pitchFamily="2" charset="0"/>
              <a:cs typeface="Times New Roman" panose="02020603050405020304" pitchFamily="2" charset="0"/>
            </a:endParaRPr>
          </a:p>
          <a:p>
            <a:pPr marL="742950" lvl="1" indent="-285750" eaLnBrk="1" hangingPunct="1">
              <a:spcBef>
                <a:spcPct val="20000"/>
              </a:spcBef>
              <a:buClr>
                <a:schemeClr val="tx1"/>
              </a:buClr>
              <a:buSzPct val="80000"/>
              <a:buFont typeface="Wingdings" panose="05000000000000000000" pitchFamily="2" charset="2"/>
              <a:buChar char="Ø"/>
            </a:pPr>
            <a:r>
              <a:rPr lang="zh-CN" altLang="en-US" sz="2800" b="1" dirty="0">
                <a:solidFill>
                  <a:schemeClr val="folHlink"/>
                </a:solidFill>
                <a:latin typeface="Times New Roman" panose="02020603050405020304" pitchFamily="2" charset="0"/>
                <a:cs typeface="Times New Roman" panose="02020603050405020304" pitchFamily="2" charset="0"/>
              </a:rPr>
              <a:t>应用程序与数据库需进行信息交互的区域</a:t>
            </a:r>
            <a:endParaRPr lang="zh-CN" altLang="en-US" sz="2800" b="1" dirty="0">
              <a:solidFill>
                <a:schemeClr val="folHlink"/>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blinds(horizontal)">
                                      <p:cBhvr>
                                        <p:cTn id="7"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2765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2765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27653" name="Rectangle 3"/>
          <p:cNvSpPr>
            <a:spLocks noGrp="1"/>
          </p:cNvSpPr>
          <p:nvPr>
            <p:ph type="body"/>
          </p:nvPr>
        </p:nvSpPr>
        <p:spPr>
          <a:xfrm>
            <a:off x="304800" y="838200"/>
            <a:ext cx="8610600" cy="5410200"/>
          </a:xfrm>
          <a:ln/>
        </p:spPr>
        <p:txBody>
          <a:bodyPr vert="horz" wrap="square" anchor="t"/>
          <a:p>
            <a:pPr eaLnBrk="1" hangingPunct="1">
              <a:buNone/>
            </a:pPr>
            <a:r>
              <a:rPr lang="en-US" altLang="x-none" dirty="0">
                <a:latin typeface="Times New Roman" panose="02020603050405020304" pitchFamily="2" charset="0"/>
                <a:cs typeface="Times New Roman" panose="02020603050405020304" pitchFamily="2" charset="0"/>
              </a:rPr>
              <a:t>3. </a:t>
            </a:r>
            <a:r>
              <a:rPr lang="zh-CN" altLang="en-US" dirty="0">
                <a:latin typeface="Times New Roman" panose="02020603050405020304" pitchFamily="2" charset="0"/>
                <a:cs typeface="Times New Roman" panose="02020603050405020304" pitchFamily="2" charset="0"/>
              </a:rPr>
              <a:t>有关动态</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使用语句</a:t>
            </a:r>
            <a:endParaRPr lang="zh-CN" altLang="en-US" dirty="0">
              <a:latin typeface="Times New Roman" panose="02020603050405020304" pitchFamily="2" charset="0"/>
              <a:cs typeface="Times New Roman" panose="02020603050405020304" pitchFamily="2" charset="0"/>
            </a:endParaRPr>
          </a:p>
          <a:p>
            <a:pPr eaLnBrk="1" hangingPunct="1">
              <a:buNone/>
            </a:pPr>
            <a:endParaRPr lang="zh-CN" altLang="en-US" sz="1400" dirty="0">
              <a:latin typeface="Times New Roman" panose="02020603050405020304" pitchFamily="2" charset="0"/>
              <a:cs typeface="Times New Roman" panose="02020603050405020304" pitchFamily="2" charset="0"/>
            </a:endParaRPr>
          </a:p>
          <a:p>
            <a:pPr eaLnBrk="1" hangingPunct="1"/>
            <a:r>
              <a:rPr lang="en-US" altLang="x-none" dirty="0">
                <a:latin typeface="Times New Roman" panose="02020603050405020304" pitchFamily="2" charset="0"/>
                <a:cs typeface="Times New Roman" panose="02020603050405020304" pitchFamily="2" charset="0"/>
              </a:rPr>
              <a:t>Prepare</a:t>
            </a:r>
            <a:r>
              <a:rPr lang="zh-CN" altLang="en-US" dirty="0">
                <a:latin typeface="Times New Roman" panose="02020603050405020304" pitchFamily="2" charset="0"/>
                <a:cs typeface="Times New Roman" panose="02020603050405020304" pitchFamily="2" charset="0"/>
              </a:rPr>
              <a:t>语句</a:t>
            </a:r>
            <a:r>
              <a:rPr lang="zh-CN" altLang="en-US" dirty="0">
                <a:solidFill>
                  <a:schemeClr val="tx1"/>
                </a:solidFill>
                <a:latin typeface="Times New Roman" panose="02020603050405020304" pitchFamily="2" charset="0"/>
                <a:cs typeface="Times New Roman" panose="02020603050405020304" pitchFamily="2" charset="0"/>
              </a:rPr>
              <a:t>：为执行对数据库的访问操作而准备一个存储在主变量中的</a:t>
            </a:r>
            <a:r>
              <a:rPr lang="en-US" altLang="x-none" dirty="0">
                <a:solidFill>
                  <a:schemeClr val="tx1"/>
                </a:solidFill>
                <a:latin typeface="Times New Roman" panose="02020603050405020304" pitchFamily="2" charset="0"/>
                <a:cs typeface="Times New Roman" panose="02020603050405020304" pitchFamily="2" charset="0"/>
              </a:rPr>
              <a:t>SQL</a:t>
            </a:r>
            <a:r>
              <a:rPr lang="zh-CN" altLang="en-US" dirty="0">
                <a:solidFill>
                  <a:schemeClr val="tx1"/>
                </a:solidFill>
                <a:latin typeface="Times New Roman" panose="02020603050405020304" pitchFamily="2" charset="0"/>
                <a:cs typeface="Times New Roman" panose="02020603050405020304" pitchFamily="2" charset="0"/>
              </a:rPr>
              <a:t>语句</a:t>
            </a:r>
            <a:endParaRPr lang="zh-CN" altLang="en-US" dirty="0">
              <a:solidFill>
                <a:schemeClr val="tx1"/>
              </a:solidFill>
              <a:latin typeface="Times New Roman" panose="02020603050405020304" pitchFamily="2" charset="0"/>
              <a:cs typeface="Times New Roman" panose="02020603050405020304" pitchFamily="2" charset="0"/>
            </a:endParaRPr>
          </a:p>
          <a:p>
            <a:pPr lvl="1" eaLnBrk="1" hangingPunct="1">
              <a:buNone/>
            </a:pPr>
            <a:r>
              <a:rPr lang="en-US" altLang="x-none" dirty="0">
                <a:latin typeface="Arial" panose="020B0604020202020204" pitchFamily="34" charset="0"/>
                <a:cs typeface="Arial" panose="020B0604020202020204" pitchFamily="34" charset="0"/>
              </a:rPr>
              <a:t>Prepare &lt;</a:t>
            </a:r>
            <a:r>
              <a:rPr lang="zh-CN" altLang="en-US" dirty="0">
                <a:latin typeface="Arial" panose="020B0604020202020204" pitchFamily="34" charset="0"/>
                <a:cs typeface="Arial" panose="020B0604020202020204" pitchFamily="34" charset="0"/>
              </a:rPr>
              <a:t>语句名</a:t>
            </a:r>
            <a:r>
              <a:rPr lang="en-US" altLang="x-none" dirty="0">
                <a:latin typeface="Arial" panose="020B0604020202020204" pitchFamily="34" charset="0"/>
                <a:cs typeface="Arial" panose="020B0604020202020204" pitchFamily="34" charset="0"/>
              </a:rPr>
              <a:t>&gt; [into &lt;descriptor&gt;]</a:t>
            </a:r>
            <a:endParaRPr lang="en-US" altLang="x-none" dirty="0">
              <a:latin typeface="Arial" panose="020B0604020202020204" pitchFamily="34" charset="0"/>
              <a:cs typeface="Arial" panose="020B0604020202020204" pitchFamily="34" charset="0"/>
            </a:endParaRPr>
          </a:p>
          <a:p>
            <a:pPr lvl="1" eaLnBrk="1" hangingPunct="1">
              <a:buNone/>
            </a:pPr>
            <a:r>
              <a:rPr lang="en-US" altLang="x-none" dirty="0">
                <a:latin typeface="Arial" panose="020B0604020202020204" pitchFamily="34" charset="0"/>
                <a:cs typeface="Arial" panose="020B0604020202020204" pitchFamily="34" charset="0"/>
              </a:rPr>
              <a:t>FROM &lt;</a:t>
            </a:r>
            <a:r>
              <a:rPr lang="zh-CN" altLang="en-US" dirty="0">
                <a:latin typeface="Arial" panose="020B0604020202020204" pitchFamily="34" charset="0"/>
                <a:cs typeface="Arial" panose="020B0604020202020204" pitchFamily="34" charset="0"/>
              </a:rPr>
              <a:t>主变量</a:t>
            </a:r>
            <a:r>
              <a:rPr lang="en-US" altLang="x-none" dirty="0">
                <a:latin typeface="Arial" panose="020B0604020202020204" pitchFamily="34" charset="0"/>
                <a:cs typeface="Arial" panose="020B0604020202020204" pitchFamily="34" charset="0"/>
              </a:rPr>
              <a:t>&gt;;</a:t>
            </a:r>
            <a:endParaRPr lang="en-US" altLang="x-none" dirty="0">
              <a:latin typeface="Arial" panose="020B0604020202020204" pitchFamily="34" charset="0"/>
              <a:cs typeface="Arial" panose="020B0604020202020204" pitchFamily="34" charset="0"/>
            </a:endParaRPr>
          </a:p>
          <a:p>
            <a:pPr lvl="1" eaLnBrk="1" hangingPunct="1">
              <a:buNone/>
            </a:pPr>
            <a:endParaRPr lang="en-US" altLang="x-none" sz="1400" dirty="0"/>
          </a:p>
          <a:p>
            <a:pPr lvl="2" eaLnBrk="1" hangingPunct="1">
              <a:buNone/>
            </a:pPr>
            <a:r>
              <a:rPr lang="en-US" altLang="x-none"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例</a:t>
            </a:r>
            <a:r>
              <a:rPr lang="en-US" altLang="x-none" dirty="0">
                <a:latin typeface="Arial" panose="020B0604020202020204" pitchFamily="34" charset="0"/>
                <a:cs typeface="Arial" panose="020B0604020202020204" pitchFamily="34" charset="0"/>
              </a:rPr>
              <a:t>】prepare  s1  from  :mystatement;</a:t>
            </a:r>
            <a:endParaRPr lang="en-US" altLang="x-none" dirty="0">
              <a:latin typeface="Arial" panose="020B0604020202020204" pitchFamily="34" charset="0"/>
              <a:cs typeface="Arial" panose="020B0604020202020204" pitchFamily="34" charset="0"/>
            </a:endParaRPr>
          </a:p>
          <a:p>
            <a:pPr lvl="2" eaLnBrk="1" hangingPunct="1">
              <a:buNone/>
            </a:pPr>
            <a:r>
              <a:rPr lang="en-US" altLang="x-none"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例</a:t>
            </a:r>
            <a:r>
              <a:rPr lang="en-US" altLang="x-none" dirty="0">
                <a:latin typeface="Arial" panose="020B0604020202020204" pitchFamily="34" charset="0"/>
                <a:cs typeface="Arial" panose="020B0604020202020204" pitchFamily="34" charset="0"/>
              </a:rPr>
              <a:t>】prepare  s2  into  :mysqlda</a:t>
            </a:r>
            <a:endParaRPr lang="en-US" altLang="x-none" dirty="0">
              <a:latin typeface="Arial" panose="020B0604020202020204" pitchFamily="34" charset="0"/>
              <a:cs typeface="Arial" panose="020B0604020202020204" pitchFamily="34" charset="0"/>
            </a:endParaRPr>
          </a:p>
          <a:p>
            <a:pPr lvl="2" eaLnBrk="1" hangingPunct="1">
              <a:buNone/>
            </a:pPr>
            <a:r>
              <a:rPr lang="en-US" altLang="x-none" dirty="0">
                <a:latin typeface="Arial" panose="020B0604020202020204" pitchFamily="34" charset="0"/>
                <a:cs typeface="Arial" panose="020B0604020202020204" pitchFamily="34" charset="0"/>
              </a:rPr>
              <a:t>		  from  :myquery;</a:t>
            </a:r>
            <a:endParaRPr lang="en-US" altLang="x-none" dirty="0">
              <a:latin typeface="Arial" panose="020B0604020202020204" pitchFamily="34" charset="0"/>
              <a:ea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2867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28676"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28677" name="Rectangle 3"/>
          <p:cNvSpPr>
            <a:spLocks noGrp="1"/>
          </p:cNvSpPr>
          <p:nvPr>
            <p:ph type="body"/>
          </p:nvPr>
        </p:nvSpPr>
        <p:spPr>
          <a:ln/>
        </p:spPr>
        <p:txBody>
          <a:bodyPr vert="horz" wrap="square" anchor="t"/>
          <a:p>
            <a:pPr eaLnBrk="1" hangingPunct="1">
              <a:buClrTx/>
            </a:pPr>
            <a:r>
              <a:rPr lang="en-US" altLang="x-none" dirty="0">
                <a:solidFill>
                  <a:schemeClr val="folHlink"/>
                </a:solidFill>
                <a:latin typeface="Times New Roman" panose="02020603050405020304" pitchFamily="2" charset="0"/>
                <a:cs typeface="Times New Roman" panose="02020603050405020304" pitchFamily="2" charset="0"/>
              </a:rPr>
              <a:t>Describe</a:t>
            </a:r>
            <a:r>
              <a:rPr lang="zh-CN" altLang="en-US" dirty="0">
                <a:solidFill>
                  <a:schemeClr val="folHlink"/>
                </a:solidFill>
                <a:latin typeface="Times New Roman" panose="02020603050405020304" pitchFamily="2" charset="0"/>
                <a:cs typeface="Times New Roman" panose="02020603050405020304" pitchFamily="2" charset="0"/>
              </a:rPr>
              <a:t>语句</a:t>
            </a:r>
            <a:r>
              <a:rPr lang="zh-CN" altLang="en-US" dirty="0">
                <a:solidFill>
                  <a:schemeClr val="tx1"/>
                </a:solidFill>
                <a:latin typeface="Times New Roman" panose="02020603050405020304" pitchFamily="2" charset="0"/>
                <a:cs typeface="Times New Roman" panose="02020603050405020304" pitchFamily="2" charset="0"/>
              </a:rPr>
              <a:t>：获得一个已准备好的</a:t>
            </a:r>
            <a:r>
              <a:rPr lang="en-US" altLang="x-none" dirty="0">
                <a:solidFill>
                  <a:schemeClr val="tx1"/>
                </a:solidFill>
                <a:latin typeface="Times New Roman" panose="02020603050405020304" pitchFamily="2" charset="0"/>
                <a:cs typeface="Times New Roman" panose="02020603050405020304" pitchFamily="2" charset="0"/>
              </a:rPr>
              <a:t>SQL</a:t>
            </a:r>
            <a:r>
              <a:rPr lang="zh-CN" altLang="en-US" dirty="0">
                <a:solidFill>
                  <a:schemeClr val="tx1"/>
                </a:solidFill>
                <a:latin typeface="Times New Roman" panose="02020603050405020304" pitchFamily="2" charset="0"/>
                <a:cs typeface="Times New Roman" panose="02020603050405020304" pitchFamily="2" charset="0"/>
              </a:rPr>
              <a:t>语句的结果集的描述信息</a:t>
            </a:r>
            <a:endParaRPr lang="zh-CN" altLang="en-US" dirty="0">
              <a:solidFill>
                <a:schemeClr val="tx1"/>
              </a:solidFill>
              <a:latin typeface="Times New Roman" panose="02020603050405020304" pitchFamily="2" charset="0"/>
              <a:cs typeface="Times New Roman" panose="02020603050405020304" pitchFamily="2" charset="0"/>
            </a:endParaRPr>
          </a:p>
          <a:p>
            <a:pPr lvl="1" eaLnBrk="1" hangingPunct="1">
              <a:buClrTx/>
              <a:buNone/>
            </a:pPr>
            <a:r>
              <a:rPr lang="en-US" altLang="x-none" dirty="0">
                <a:latin typeface="Arial" panose="020B0604020202020204" pitchFamily="34" charset="0"/>
                <a:cs typeface="Arial" panose="020B0604020202020204" pitchFamily="34" charset="0"/>
              </a:rPr>
              <a:t>Describe &lt;</a:t>
            </a:r>
            <a:r>
              <a:rPr lang="zh-CN" altLang="en-US" dirty="0">
                <a:latin typeface="Arial" panose="020B0604020202020204" pitchFamily="34" charset="0"/>
                <a:cs typeface="Arial" panose="020B0604020202020204" pitchFamily="34" charset="0"/>
              </a:rPr>
              <a:t>语句名</a:t>
            </a:r>
            <a:r>
              <a:rPr lang="en-US" altLang="x-none" dirty="0">
                <a:latin typeface="Arial" panose="020B0604020202020204" pitchFamily="34" charset="0"/>
                <a:cs typeface="Arial" panose="020B0604020202020204" pitchFamily="34" charset="0"/>
              </a:rPr>
              <a:t>&gt; into &lt;</a:t>
            </a:r>
            <a:r>
              <a:rPr lang="zh-CN" altLang="en-US" dirty="0">
                <a:latin typeface="Arial" panose="020B0604020202020204" pitchFamily="34" charset="0"/>
                <a:cs typeface="Arial" panose="020B0604020202020204" pitchFamily="34" charset="0"/>
              </a:rPr>
              <a:t>主变量</a:t>
            </a:r>
            <a:r>
              <a:rPr lang="en-US" altLang="x-none" dirty="0">
                <a:latin typeface="Arial" panose="020B0604020202020204" pitchFamily="34" charset="0"/>
                <a:cs typeface="Arial" panose="020B0604020202020204" pitchFamily="34" charset="0"/>
              </a:rPr>
              <a:t>&gt;;</a:t>
            </a:r>
            <a:endParaRPr lang="en-US" altLang="x-none" dirty="0">
              <a:latin typeface="Arial" panose="020B0604020202020204" pitchFamily="34" charset="0"/>
              <a:cs typeface="Arial" panose="020B0604020202020204" pitchFamily="34" charset="0"/>
            </a:endParaRPr>
          </a:p>
          <a:p>
            <a:pPr lvl="1" eaLnBrk="1" hangingPunct="1">
              <a:buClrTx/>
              <a:buNone/>
            </a:pPr>
            <a:endParaRPr lang="en-US" altLang="x-none" dirty="0">
              <a:solidFill>
                <a:schemeClr val="accent2"/>
              </a:solidFill>
              <a:latin typeface="Arial" panose="020B0604020202020204" pitchFamily="34" charset="0"/>
            </a:endParaRPr>
          </a:p>
          <a:p>
            <a:pPr lvl="2" eaLnBrk="1" hangingPunct="1">
              <a:buClrTx/>
              <a:buFont typeface="Arial" panose="020B0604020202020204" pitchFamily="34" charset="0"/>
              <a:buNone/>
            </a:pPr>
            <a:r>
              <a:rPr lang="en-US" altLang="x-none"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例</a:t>
            </a:r>
            <a:r>
              <a:rPr lang="en-US" altLang="x-none" dirty="0">
                <a:latin typeface="Arial" panose="020B0604020202020204" pitchFamily="34" charset="0"/>
                <a:cs typeface="Arial" panose="020B0604020202020204" pitchFamily="34" charset="0"/>
              </a:rPr>
              <a:t>】describe  s1  into  :mysqlda;</a:t>
            </a:r>
            <a:endParaRPr lang="en-US" altLang="x-none" dirty="0">
              <a:latin typeface="Arial" panose="020B0604020202020204" pitchFamily="34" charset="0"/>
              <a:ea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2969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29700"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29701" name="Rectangle 3"/>
          <p:cNvSpPr>
            <a:spLocks noGrp="1"/>
          </p:cNvSpPr>
          <p:nvPr>
            <p:ph type="body"/>
          </p:nvPr>
        </p:nvSpPr>
        <p:spPr>
          <a:ln/>
        </p:spPr>
        <p:txBody>
          <a:bodyPr vert="horz" wrap="square" anchor="t"/>
          <a:p>
            <a:pPr eaLnBrk="1" hangingPunct="1"/>
            <a:r>
              <a:rPr lang="en-US" altLang="x-none" dirty="0">
                <a:latin typeface="Times New Roman" panose="02020603050405020304" pitchFamily="2" charset="0"/>
                <a:cs typeface="Times New Roman" panose="02020603050405020304" pitchFamily="2" charset="0"/>
              </a:rPr>
              <a:t>Execute</a:t>
            </a:r>
            <a:r>
              <a:rPr lang="zh-CN" altLang="en-US" dirty="0">
                <a:latin typeface="Times New Roman" panose="02020603050405020304" pitchFamily="2" charset="0"/>
                <a:cs typeface="Times New Roman" panose="02020603050405020304" pitchFamily="2" charset="0"/>
              </a:rPr>
              <a:t>语句</a:t>
            </a:r>
            <a:r>
              <a:rPr lang="zh-CN" altLang="en-US" dirty="0">
                <a:solidFill>
                  <a:schemeClr val="tx1"/>
                </a:solidFill>
                <a:latin typeface="Times New Roman" panose="02020603050405020304" pitchFamily="2" charset="0"/>
                <a:cs typeface="Times New Roman" panose="02020603050405020304" pitchFamily="2" charset="0"/>
              </a:rPr>
              <a:t>：执行一个已准备过的</a:t>
            </a:r>
            <a:r>
              <a:rPr lang="en-US" altLang="x-none" dirty="0">
                <a:solidFill>
                  <a:schemeClr val="tx1"/>
                </a:solidFill>
                <a:latin typeface="Times New Roman" panose="02020603050405020304" pitchFamily="2" charset="0"/>
                <a:cs typeface="Times New Roman" panose="02020603050405020304" pitchFamily="2" charset="0"/>
              </a:rPr>
              <a:t>SQL</a:t>
            </a:r>
            <a:r>
              <a:rPr lang="zh-CN" altLang="en-US" dirty="0">
                <a:solidFill>
                  <a:schemeClr val="tx1"/>
                </a:solidFill>
                <a:latin typeface="Times New Roman" panose="02020603050405020304" pitchFamily="2" charset="0"/>
                <a:cs typeface="Times New Roman" panose="02020603050405020304" pitchFamily="2" charset="0"/>
              </a:rPr>
              <a:t>语句（非</a:t>
            </a:r>
            <a:r>
              <a:rPr lang="en-US" altLang="x-none" dirty="0">
                <a:solidFill>
                  <a:schemeClr val="tx1"/>
                </a:solidFill>
                <a:latin typeface="Times New Roman" panose="02020603050405020304" pitchFamily="2" charset="0"/>
                <a:cs typeface="Times New Roman" panose="02020603050405020304" pitchFamily="2" charset="0"/>
              </a:rPr>
              <a:t>select</a:t>
            </a:r>
            <a:r>
              <a:rPr lang="zh-CN" altLang="en-US" dirty="0">
                <a:solidFill>
                  <a:schemeClr val="tx1"/>
                </a:solidFill>
                <a:latin typeface="Times New Roman" panose="02020603050405020304" pitchFamily="2" charset="0"/>
                <a:cs typeface="Times New Roman" panose="02020603050405020304" pitchFamily="2" charset="0"/>
              </a:rPr>
              <a:t>语句）</a:t>
            </a:r>
            <a:endParaRPr lang="zh-CN" altLang="en-US" dirty="0">
              <a:solidFill>
                <a:schemeClr val="tx1"/>
              </a:solidFill>
              <a:latin typeface="Times New Roman" panose="02020603050405020304" pitchFamily="2" charset="0"/>
              <a:cs typeface="Times New Roman" panose="02020603050405020304" pitchFamily="2" charset="0"/>
            </a:endParaRPr>
          </a:p>
          <a:p>
            <a:pPr lvl="1" eaLnBrk="1" hangingPunct="1">
              <a:buNone/>
            </a:pPr>
            <a:r>
              <a:rPr lang="en-US" altLang="x-none" dirty="0">
                <a:latin typeface="Arial" panose="020B0604020202020204" pitchFamily="34" charset="0"/>
                <a:cs typeface="Arial" panose="020B0604020202020204" pitchFamily="34" charset="0"/>
              </a:rPr>
              <a:t>Execute &lt;</a:t>
            </a:r>
            <a:r>
              <a:rPr lang="zh-CN" altLang="en-US" dirty="0">
                <a:latin typeface="Arial" panose="020B0604020202020204" pitchFamily="34" charset="0"/>
                <a:cs typeface="Arial" panose="020B0604020202020204" pitchFamily="34" charset="0"/>
              </a:rPr>
              <a:t>语句名</a:t>
            </a:r>
            <a:r>
              <a:rPr lang="en-US" altLang="x-none" dirty="0">
                <a:latin typeface="Arial" panose="020B0604020202020204" pitchFamily="34" charset="0"/>
                <a:cs typeface="Arial" panose="020B0604020202020204" pitchFamily="34" charset="0"/>
              </a:rPr>
              <a:t>&gt;  [ using &lt;</a:t>
            </a:r>
            <a:r>
              <a:rPr lang="zh-CN" altLang="en-US" dirty="0">
                <a:latin typeface="Arial" panose="020B0604020202020204" pitchFamily="34" charset="0"/>
                <a:cs typeface="Arial" panose="020B0604020202020204" pitchFamily="34" charset="0"/>
              </a:rPr>
              <a:t>主变量列表</a:t>
            </a:r>
            <a:r>
              <a:rPr lang="en-US" altLang="x-none" dirty="0">
                <a:latin typeface="Arial" panose="020B0604020202020204" pitchFamily="34" charset="0"/>
                <a:cs typeface="Arial" panose="020B0604020202020204" pitchFamily="34" charset="0"/>
              </a:rPr>
              <a:t>&gt; ]</a:t>
            </a:r>
            <a:endParaRPr lang="en-US" altLang="x-none" dirty="0">
              <a:latin typeface="Arial" panose="020B0604020202020204" pitchFamily="34" charset="0"/>
              <a:cs typeface="Arial" panose="020B0604020202020204" pitchFamily="34" charset="0"/>
            </a:endParaRPr>
          </a:p>
          <a:p>
            <a:pPr lvl="1" eaLnBrk="1" hangingPunct="1">
              <a:buNone/>
            </a:pPr>
            <a:endParaRPr lang="en-US" altLang="x-none" sz="1400" dirty="0"/>
          </a:p>
          <a:p>
            <a:pPr lvl="2" eaLnBrk="1" hangingPunct="1">
              <a:buNone/>
            </a:pPr>
            <a:r>
              <a:rPr lang="en-US" altLang="x-none"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例</a:t>
            </a:r>
            <a:r>
              <a:rPr lang="en-US" altLang="x-none" dirty="0">
                <a:latin typeface="Arial" panose="020B0604020202020204" pitchFamily="34" charset="0"/>
                <a:cs typeface="Arial" panose="020B0604020202020204" pitchFamily="34" charset="0"/>
              </a:rPr>
              <a:t>】 Execute  s1</a:t>
            </a:r>
            <a:endParaRPr lang="en-US" altLang="x-none" dirty="0">
              <a:latin typeface="Arial" panose="020B0604020202020204" pitchFamily="34" charset="0"/>
              <a:cs typeface="Arial" panose="020B0604020202020204" pitchFamily="34" charset="0"/>
            </a:endParaRPr>
          </a:p>
          <a:p>
            <a:pPr lvl="2" eaLnBrk="1" hangingPunct="1">
              <a:buNone/>
            </a:pPr>
            <a:r>
              <a:rPr lang="en-US" altLang="x-none"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例</a:t>
            </a:r>
            <a:r>
              <a:rPr lang="en-US" altLang="x-none" dirty="0">
                <a:latin typeface="Arial" panose="020B0604020202020204" pitchFamily="34" charset="0"/>
                <a:cs typeface="Arial" panose="020B0604020202020204" pitchFamily="34" charset="0"/>
              </a:rPr>
              <a:t>】 Execute  s1  using  :x,  :y</a:t>
            </a:r>
            <a:endParaRPr lang="en-US" altLang="x-none" dirty="0">
              <a:latin typeface="Arial" panose="020B0604020202020204" pitchFamily="34" charset="0"/>
              <a:cs typeface="Arial" panose="020B0604020202020204" pitchFamily="34" charset="0"/>
            </a:endParaRPr>
          </a:p>
          <a:p>
            <a:pPr lvl="1" eaLnBrk="1" hangingPunct="1"/>
            <a:endParaRPr lang="en-US" altLang="x-none" dirty="0"/>
          </a:p>
          <a:p>
            <a:pPr lvl="1" eaLnBrk="1" hangingPunct="1"/>
            <a:r>
              <a:rPr lang="zh-CN" altLang="en-US" dirty="0">
                <a:latin typeface="Times New Roman" panose="02020603050405020304" pitchFamily="2" charset="0"/>
                <a:cs typeface="Times New Roman" panose="02020603050405020304" pitchFamily="2" charset="0"/>
              </a:rPr>
              <a:t>必需使用游标来处理动态</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查询命令</a:t>
            </a:r>
            <a:endParaRPr lang="zh-CN" altLang="en-US" dirty="0">
              <a:latin typeface="Times New Roman" panose="02020603050405020304" pitchFamily="2" charset="0"/>
              <a:cs typeface="Times New Roman" panose="02020603050405020304" pitchFamily="2" charset="0"/>
            </a:endParaRPr>
          </a:p>
          <a:p>
            <a:pPr lvl="1" eaLnBrk="1" hangingPunct="1"/>
            <a:endParaRPr lang="zh-CN" altLang="en-US" dirty="0"/>
          </a:p>
          <a:p>
            <a:pPr eaLnBrk="1" hangingPunct="1"/>
            <a:r>
              <a:rPr lang="en-US" altLang="x-none" dirty="0">
                <a:latin typeface="Times New Roman" panose="02020603050405020304" pitchFamily="2" charset="0"/>
                <a:cs typeface="Times New Roman" panose="02020603050405020304" pitchFamily="2" charset="0"/>
              </a:rPr>
              <a:t>Execute immediate</a:t>
            </a:r>
            <a:r>
              <a:rPr lang="zh-CN" altLang="en-US" dirty="0">
                <a:latin typeface="Times New Roman" panose="02020603050405020304" pitchFamily="2" charset="0"/>
                <a:cs typeface="Times New Roman" panose="02020603050405020304" pitchFamily="2" charset="0"/>
              </a:rPr>
              <a:t>：</a:t>
            </a:r>
            <a:r>
              <a:rPr lang="zh-CN" altLang="en-US" dirty="0">
                <a:solidFill>
                  <a:schemeClr val="tx2"/>
                </a:solidFill>
                <a:latin typeface="Times New Roman" panose="02020603050405020304" pitchFamily="2" charset="0"/>
                <a:cs typeface="Times New Roman" panose="02020603050405020304" pitchFamily="2" charset="0"/>
              </a:rPr>
              <a:t>立即执行一条</a:t>
            </a:r>
            <a:r>
              <a:rPr lang="en-US" altLang="x-none" dirty="0">
                <a:solidFill>
                  <a:schemeClr val="tx2"/>
                </a:solidFill>
                <a:latin typeface="Times New Roman" panose="02020603050405020304" pitchFamily="2" charset="0"/>
                <a:cs typeface="Times New Roman" panose="02020603050405020304" pitchFamily="2" charset="0"/>
              </a:rPr>
              <a:t>SQL</a:t>
            </a:r>
            <a:r>
              <a:rPr lang="zh-CN" altLang="en-US" dirty="0">
                <a:solidFill>
                  <a:schemeClr val="tx2"/>
                </a:solidFill>
                <a:latin typeface="Times New Roman" panose="02020603050405020304" pitchFamily="2" charset="0"/>
                <a:cs typeface="Times New Roman" panose="02020603050405020304" pitchFamily="2" charset="0"/>
              </a:rPr>
              <a:t>命令</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等价于 </a:t>
            </a:r>
            <a:r>
              <a:rPr lang="en-US" altLang="x-none" dirty="0">
                <a:latin typeface="Times New Roman" panose="02020603050405020304" pitchFamily="2" charset="0"/>
                <a:cs typeface="Times New Roman" panose="02020603050405020304" pitchFamily="2" charset="0"/>
              </a:rPr>
              <a:t>prepare + execute</a:t>
            </a:r>
            <a:endParaRPr lang="en-US" altLang="x-none" dirty="0">
              <a:latin typeface="Times New Roman" panose="02020603050405020304" pitchFamily="2" charset="0"/>
              <a:ea typeface="Times New Roman" panose="02020603050405020304"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3072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30724"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30725" name="Rectangle 3"/>
          <p:cNvSpPr>
            <a:spLocks noGrp="1"/>
          </p:cNvSpPr>
          <p:nvPr>
            <p:ph type="body"/>
          </p:nvPr>
        </p:nvSpPr>
        <p:spPr>
          <a:xfrm>
            <a:off x="685800" y="762000"/>
            <a:ext cx="8077200" cy="5791200"/>
          </a:xfrm>
          <a:ln/>
        </p:spPr>
        <p:txBody>
          <a:bodyPr vert="horz" wrap="square" anchor="t"/>
          <a:p>
            <a:pPr eaLnBrk="1" hangingPunct="1">
              <a:buNone/>
            </a:pPr>
            <a:r>
              <a:rPr lang="en-US" altLang="x-none" sz="2400" dirty="0">
                <a:solidFill>
                  <a:schemeClr val="tx1"/>
                </a:solidFill>
                <a:latin typeface="Times New Roman" panose="02020603050405020304" pitchFamily="2" charset="0"/>
                <a:cs typeface="Times New Roman" panose="02020603050405020304" pitchFamily="2" charset="0"/>
              </a:rPr>
              <a:t>4.</a:t>
            </a:r>
            <a:r>
              <a:rPr lang="en-US" altLang="x-none" sz="2400" dirty="0">
                <a:latin typeface="Times New Roman" panose="02020603050405020304" pitchFamily="2" charset="0"/>
                <a:cs typeface="Times New Roman" panose="02020603050405020304" pitchFamily="2" charset="0"/>
              </a:rPr>
              <a:t> </a:t>
            </a:r>
            <a:r>
              <a:rPr lang="zh-CN" altLang="en-US" sz="2400" dirty="0">
                <a:solidFill>
                  <a:schemeClr val="tx1"/>
                </a:solidFill>
                <a:latin typeface="Times New Roman" panose="02020603050405020304" pitchFamily="2" charset="0"/>
                <a:cs typeface="Times New Roman" panose="02020603050405020304" pitchFamily="2" charset="0"/>
              </a:rPr>
              <a:t>动态</a:t>
            </a:r>
            <a:r>
              <a:rPr lang="en-US" altLang="x-none" sz="2400" dirty="0">
                <a:solidFill>
                  <a:schemeClr val="tx1"/>
                </a:solidFill>
                <a:latin typeface="Times New Roman" panose="02020603050405020304" pitchFamily="2" charset="0"/>
                <a:cs typeface="Times New Roman" panose="02020603050405020304" pitchFamily="2" charset="0"/>
              </a:rPr>
              <a:t>SQL</a:t>
            </a:r>
            <a:r>
              <a:rPr lang="zh-CN" altLang="en-US" sz="2400" dirty="0">
                <a:solidFill>
                  <a:schemeClr val="tx1"/>
                </a:solidFill>
                <a:latin typeface="Times New Roman" panose="02020603050405020304" pitchFamily="2" charset="0"/>
                <a:cs typeface="Times New Roman" panose="02020603050405020304" pitchFamily="2" charset="0"/>
              </a:rPr>
              <a:t>的分类</a:t>
            </a:r>
            <a:endParaRPr lang="zh-CN" altLang="en-US" sz="2400" dirty="0">
              <a:solidFill>
                <a:schemeClr val="tx1"/>
              </a:solidFill>
              <a:latin typeface="Times New Roman" panose="02020603050405020304" pitchFamily="2" charset="0"/>
              <a:cs typeface="Times New Roman" panose="02020603050405020304" pitchFamily="2" charset="0"/>
            </a:endParaRPr>
          </a:p>
          <a:p>
            <a:pPr eaLnBrk="1" hangingPunct="1"/>
            <a:r>
              <a:rPr lang="zh-CN" altLang="en-US" sz="2400" dirty="0">
                <a:latin typeface="Times New Roman" panose="02020603050405020304" pitchFamily="2" charset="0"/>
                <a:cs typeface="Times New Roman" panose="02020603050405020304" pitchFamily="2" charset="0"/>
              </a:rPr>
              <a:t>直接执行</a:t>
            </a:r>
            <a:r>
              <a:rPr lang="zh-CN" altLang="en-US" sz="2400" dirty="0">
                <a:solidFill>
                  <a:schemeClr val="tx1"/>
                </a:solidFill>
                <a:latin typeface="Times New Roman" panose="02020603050405020304" pitchFamily="2" charset="0"/>
                <a:cs typeface="Times New Roman" panose="02020603050405020304" pitchFamily="2" charset="0"/>
              </a:rPr>
              <a:t>：不带参数的非查询类动态</a:t>
            </a:r>
            <a:r>
              <a:rPr lang="en-US" altLang="x-none" sz="2400" dirty="0">
                <a:solidFill>
                  <a:schemeClr val="tx1"/>
                </a:solidFill>
                <a:latin typeface="Times New Roman" panose="02020603050405020304" pitchFamily="2" charset="0"/>
                <a:cs typeface="Times New Roman" panose="02020603050405020304" pitchFamily="2" charset="0"/>
              </a:rPr>
              <a:t>SQL</a:t>
            </a:r>
            <a:r>
              <a:rPr lang="zh-CN" altLang="en-US" sz="2400" dirty="0">
                <a:solidFill>
                  <a:schemeClr val="tx1"/>
                </a:solidFill>
                <a:latin typeface="Times New Roman" panose="02020603050405020304" pitchFamily="2" charset="0"/>
                <a:cs typeface="Times New Roman" panose="02020603050405020304" pitchFamily="2" charset="0"/>
              </a:rPr>
              <a:t>的执行。例：</a:t>
            </a:r>
            <a:endParaRPr lang="zh-CN" altLang="en-US" sz="2400" dirty="0">
              <a:solidFill>
                <a:schemeClr val="tx1"/>
              </a:solidFill>
              <a:latin typeface="Times New Roman" panose="02020603050405020304" pitchFamily="2" charset="0"/>
              <a:cs typeface="Times New Roman" panose="02020603050405020304" pitchFamily="2" charset="0"/>
            </a:endParaRPr>
          </a:p>
          <a:p>
            <a:pPr lvl="1" eaLnBrk="1" hangingPunct="1">
              <a:buNone/>
            </a:pPr>
            <a:r>
              <a:rPr lang="en-US" altLang="x-none" sz="2400" dirty="0">
                <a:latin typeface="Arial" panose="020B0604020202020204" pitchFamily="34" charset="0"/>
                <a:ea typeface="Arial" panose="020B0604020202020204" pitchFamily="34" charset="0"/>
              </a:rPr>
              <a:t>……</a:t>
            </a:r>
            <a:endParaRPr lang="en-US" altLang="x-none" sz="2400" dirty="0">
              <a:latin typeface="Arial" panose="020B0604020202020204" pitchFamily="34" charset="0"/>
              <a:cs typeface="Arial" panose="020B0604020202020204" pitchFamily="34" charset="0"/>
            </a:endParaRPr>
          </a:p>
          <a:p>
            <a:pPr lvl="1" eaLnBrk="1" hangingPunct="1">
              <a:buNone/>
            </a:pPr>
            <a:r>
              <a:rPr lang="en-US" altLang="x-none" sz="2400" dirty="0">
                <a:latin typeface="Arial" panose="020B0604020202020204" pitchFamily="34" charset="0"/>
                <a:cs typeface="Arial" panose="020B0604020202020204" pitchFamily="34" charset="0"/>
              </a:rPr>
              <a:t>EXEC SQL BEGIN DECLARE SECTION;</a:t>
            </a:r>
            <a:endParaRPr lang="en-US" altLang="x-none" sz="2400" dirty="0">
              <a:latin typeface="Arial" panose="020B0604020202020204" pitchFamily="34" charset="0"/>
              <a:cs typeface="Arial" panose="020B0604020202020204" pitchFamily="34" charset="0"/>
            </a:endParaRPr>
          </a:p>
          <a:p>
            <a:pPr lvl="2" eaLnBrk="1" hangingPunct="1">
              <a:buNone/>
            </a:pPr>
            <a:r>
              <a:rPr lang="en-US" altLang="x-none" sz="2400" dirty="0">
                <a:latin typeface="Arial" panose="020B0604020202020204" pitchFamily="34" charset="0"/>
                <a:cs typeface="Arial" panose="020B0604020202020204" pitchFamily="34" charset="0"/>
              </a:rPr>
              <a:t>Char  stmt[1024];</a:t>
            </a:r>
            <a:endParaRPr lang="en-US" altLang="x-none" sz="2400" dirty="0">
              <a:latin typeface="Arial" panose="020B0604020202020204" pitchFamily="34" charset="0"/>
              <a:cs typeface="Arial" panose="020B0604020202020204" pitchFamily="34" charset="0"/>
            </a:endParaRPr>
          </a:p>
          <a:p>
            <a:pPr lvl="1" eaLnBrk="1" hangingPunct="1">
              <a:buNone/>
            </a:pPr>
            <a:r>
              <a:rPr lang="en-US" altLang="x-none" sz="2400" dirty="0">
                <a:latin typeface="Arial" panose="020B0604020202020204" pitchFamily="34" charset="0"/>
                <a:cs typeface="Arial" panose="020B0604020202020204" pitchFamily="34" charset="0"/>
              </a:rPr>
              <a:t>EXEC SQL END DECLARE SECTION;</a:t>
            </a:r>
            <a:endParaRPr lang="en-US" altLang="x-none" sz="2400" dirty="0">
              <a:latin typeface="Arial" panose="020B0604020202020204" pitchFamily="34" charset="0"/>
              <a:cs typeface="Arial" panose="020B0604020202020204" pitchFamily="34" charset="0"/>
            </a:endParaRPr>
          </a:p>
          <a:p>
            <a:pPr lvl="1" eaLnBrk="1" hangingPunct="1">
              <a:buNone/>
            </a:pPr>
            <a:r>
              <a:rPr lang="en-US" altLang="x-none" sz="2400" dirty="0">
                <a:latin typeface="Arial" panose="020B0604020202020204" pitchFamily="34" charset="0"/>
                <a:cs typeface="Arial" panose="020B0604020202020204" pitchFamily="34" charset="0"/>
              </a:rPr>
              <a:t>do {</a:t>
            </a:r>
            <a:endParaRPr lang="en-US" altLang="x-none" sz="2400" dirty="0">
              <a:latin typeface="Arial" panose="020B0604020202020204" pitchFamily="34" charset="0"/>
              <a:cs typeface="Arial" panose="020B0604020202020204" pitchFamily="34" charset="0"/>
            </a:endParaRPr>
          </a:p>
          <a:p>
            <a:pPr lvl="2" eaLnBrk="1" hangingPunct="1">
              <a:buNone/>
            </a:pPr>
            <a:r>
              <a:rPr lang="en-US" altLang="x-none" sz="2400" dirty="0">
                <a:latin typeface="Arial" panose="020B0604020202020204" pitchFamily="34" charset="0"/>
                <a:cs typeface="Arial" panose="020B0604020202020204" pitchFamily="34" charset="0"/>
              </a:rPr>
              <a:t>Printf(“</a:t>
            </a:r>
            <a:r>
              <a:rPr lang="zh-CN" altLang="en-US" sz="2400" dirty="0">
                <a:latin typeface="Arial" panose="020B0604020202020204" pitchFamily="34" charset="0"/>
                <a:cs typeface="Arial" panose="020B0604020202020204" pitchFamily="34" charset="0"/>
              </a:rPr>
              <a:t>请输入非查询类</a:t>
            </a:r>
            <a:r>
              <a:rPr lang="en-US" altLang="x-none" sz="2400" dirty="0">
                <a:latin typeface="Arial" panose="020B0604020202020204" pitchFamily="34" charset="0"/>
                <a:cs typeface="Arial" panose="020B0604020202020204" pitchFamily="34" charset="0"/>
              </a:rPr>
              <a:t>SQL</a:t>
            </a:r>
            <a:r>
              <a:rPr lang="zh-CN" altLang="en-US" sz="2400" dirty="0">
                <a:latin typeface="Arial" panose="020B0604020202020204" pitchFamily="34" charset="0"/>
                <a:cs typeface="Arial" panose="020B0604020202020204" pitchFamily="34" charset="0"/>
              </a:rPr>
              <a:t>语句：</a:t>
            </a:r>
            <a:r>
              <a:rPr lang="en-US" altLang="x-none" sz="2400" dirty="0">
                <a:latin typeface="Arial" panose="020B0604020202020204" pitchFamily="34" charset="0"/>
                <a:cs typeface="Arial" panose="020B0604020202020204" pitchFamily="34" charset="0"/>
              </a:rPr>
              <a:t>”);</a:t>
            </a:r>
            <a:endParaRPr lang="en-US" altLang="x-none" sz="2400" dirty="0">
              <a:latin typeface="Arial" panose="020B0604020202020204" pitchFamily="34" charset="0"/>
              <a:cs typeface="Arial" panose="020B0604020202020204" pitchFamily="34" charset="0"/>
            </a:endParaRPr>
          </a:p>
          <a:p>
            <a:pPr lvl="2" eaLnBrk="1" hangingPunct="1">
              <a:buNone/>
            </a:pPr>
            <a:r>
              <a:rPr lang="en-US" altLang="x-none" sz="2400" dirty="0">
                <a:latin typeface="Arial" panose="020B0604020202020204" pitchFamily="34" charset="0"/>
                <a:cs typeface="Arial" panose="020B0604020202020204" pitchFamily="34" charset="0"/>
              </a:rPr>
              <a:t>Scanf(“%s”, &amp;stmt);</a:t>
            </a:r>
            <a:endParaRPr lang="en-US" altLang="x-none" sz="2400" dirty="0">
              <a:latin typeface="Arial" panose="020B0604020202020204" pitchFamily="34" charset="0"/>
              <a:cs typeface="Arial" panose="020B0604020202020204" pitchFamily="34" charset="0"/>
            </a:endParaRPr>
          </a:p>
          <a:p>
            <a:pPr lvl="2" eaLnBrk="1" hangingPunct="1">
              <a:buNone/>
            </a:pPr>
            <a:r>
              <a:rPr lang="en-US" altLang="x-none" sz="2400" dirty="0">
                <a:latin typeface="Arial" panose="020B0604020202020204" pitchFamily="34" charset="0"/>
                <a:cs typeface="Arial" panose="020B0604020202020204" pitchFamily="34" charset="0"/>
              </a:rPr>
              <a:t>If (strcmp(stmt, “quit”) == 0)  break;</a:t>
            </a:r>
            <a:endParaRPr lang="en-US" altLang="x-none" sz="2400" dirty="0">
              <a:latin typeface="Arial" panose="020B0604020202020204" pitchFamily="34" charset="0"/>
              <a:cs typeface="Arial" panose="020B0604020202020204" pitchFamily="34" charset="0"/>
            </a:endParaRPr>
          </a:p>
          <a:p>
            <a:pPr lvl="2" eaLnBrk="1" hangingPunct="1">
              <a:buNone/>
            </a:pPr>
            <a:r>
              <a:rPr lang="en-US" altLang="x-none" sz="2400" dirty="0">
                <a:latin typeface="Arial" panose="020B0604020202020204" pitchFamily="34" charset="0"/>
                <a:cs typeface="Arial" panose="020B0604020202020204" pitchFamily="34" charset="0"/>
              </a:rPr>
              <a:t>EXEC SQL EXECUTE IMMEDIATE  :stmt ;</a:t>
            </a:r>
            <a:endParaRPr lang="en-US" altLang="x-none" sz="2400" dirty="0">
              <a:latin typeface="Arial" panose="020B0604020202020204" pitchFamily="34" charset="0"/>
              <a:cs typeface="Arial" panose="020B0604020202020204" pitchFamily="34" charset="0"/>
            </a:endParaRPr>
          </a:p>
          <a:p>
            <a:pPr lvl="1" eaLnBrk="1" hangingPunct="1">
              <a:buNone/>
            </a:pPr>
            <a:r>
              <a:rPr lang="en-US" altLang="x-none" sz="2400" dirty="0">
                <a:latin typeface="Arial" panose="020B0604020202020204" pitchFamily="34" charset="0"/>
                <a:cs typeface="Arial" panose="020B0604020202020204" pitchFamily="34" charset="0"/>
              </a:rPr>
              <a:t>} while (1);</a:t>
            </a:r>
            <a:endParaRPr lang="en-US" altLang="x-none" sz="2400" dirty="0">
              <a:latin typeface="Arial" panose="020B0604020202020204" pitchFamily="34" charset="0"/>
              <a:cs typeface="Arial" panose="020B0604020202020204" pitchFamily="34" charset="0"/>
            </a:endParaRPr>
          </a:p>
          <a:p>
            <a:pPr lvl="1" eaLnBrk="1" hangingPunct="1">
              <a:buNone/>
            </a:pPr>
            <a:r>
              <a:rPr lang="en-US" altLang="x-none" sz="2400" dirty="0">
                <a:latin typeface="Arial" panose="020B0604020202020204" pitchFamily="34" charset="0"/>
                <a:ea typeface="Arial" panose="020B0604020202020204" pitchFamily="34" charset="0"/>
              </a:rPr>
              <a:t>……</a:t>
            </a:r>
            <a:endParaRPr lang="en-US" altLang="x-none" sz="2400" dirty="0">
              <a:latin typeface="Arial" panose="020B0604020202020204" pitchFamily="34" charset="0"/>
              <a:ea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3174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31748"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31749" name="Rectangle 3"/>
          <p:cNvSpPr>
            <a:spLocks noGrp="1"/>
          </p:cNvSpPr>
          <p:nvPr>
            <p:ph type="body"/>
          </p:nvPr>
        </p:nvSpPr>
        <p:spPr>
          <a:xfrm>
            <a:off x="381000" y="838200"/>
            <a:ext cx="8382000" cy="990600"/>
          </a:xfrm>
          <a:ln/>
        </p:spPr>
        <p:txBody>
          <a:bodyPr vert="horz" wrap="square" anchor="t"/>
          <a:p>
            <a:pPr eaLnBrk="1" hangingPunct="1"/>
            <a:r>
              <a:rPr lang="zh-CN" altLang="en-US" dirty="0">
                <a:latin typeface="Times New Roman" panose="02020603050405020304" pitchFamily="2" charset="0"/>
                <a:cs typeface="Times New Roman" panose="02020603050405020304" pitchFamily="2" charset="0"/>
              </a:rPr>
              <a:t>带动态参数</a:t>
            </a:r>
            <a:r>
              <a:rPr lang="zh-CN" altLang="en-US" dirty="0">
                <a:solidFill>
                  <a:schemeClr val="tx1"/>
                </a:solidFill>
                <a:latin typeface="Times New Roman" panose="02020603050405020304" pitchFamily="2" charset="0"/>
                <a:cs typeface="Times New Roman" panose="02020603050405020304" pitchFamily="2" charset="0"/>
              </a:rPr>
              <a:t>：在非查询类</a:t>
            </a:r>
            <a:r>
              <a:rPr lang="en-US" altLang="x-none" dirty="0">
                <a:solidFill>
                  <a:schemeClr val="tx1"/>
                </a:solidFill>
                <a:latin typeface="Times New Roman" panose="02020603050405020304" pitchFamily="2" charset="0"/>
                <a:cs typeface="Times New Roman" panose="02020603050405020304" pitchFamily="2" charset="0"/>
              </a:rPr>
              <a:t>SQL</a:t>
            </a:r>
            <a:r>
              <a:rPr lang="zh-CN" altLang="en-US" dirty="0">
                <a:solidFill>
                  <a:schemeClr val="tx1"/>
                </a:solidFill>
                <a:latin typeface="Times New Roman" panose="02020603050405020304" pitchFamily="2" charset="0"/>
                <a:cs typeface="Times New Roman" panose="02020603050405020304" pitchFamily="2" charset="0"/>
              </a:rPr>
              <a:t>语句中使用到一些未确定的变量（带参数）</a:t>
            </a:r>
            <a:endParaRPr lang="zh-CN" altLang="en-US" dirty="0">
              <a:latin typeface="Times New Roman" panose="02020603050405020304" pitchFamily="2" charset="0"/>
              <a:ea typeface="Times New Roman" panose="02020603050405020304" pitchFamily="2" charset="0"/>
            </a:endParaRPr>
          </a:p>
        </p:txBody>
      </p:sp>
      <p:sp>
        <p:nvSpPr>
          <p:cNvPr id="31750" name="Rectangle 4"/>
          <p:cNvSpPr/>
          <p:nvPr/>
        </p:nvSpPr>
        <p:spPr>
          <a:xfrm>
            <a:off x="685800" y="1905000"/>
            <a:ext cx="7696200" cy="4724400"/>
          </a:xfrm>
          <a:prstGeom prst="rect">
            <a:avLst/>
          </a:prstGeom>
          <a:noFill/>
          <a:ln w="9525">
            <a:noFill/>
          </a:ln>
        </p:spPr>
        <p:txBody>
          <a:bodyPr/>
          <a:p>
            <a:pPr marL="342900" indent="-342900">
              <a:spcBef>
                <a:spcPct val="20000"/>
              </a:spcBef>
              <a:buFont typeface="Wingdings" panose="05000000000000000000" pitchFamily="2" charset="2"/>
              <a:buNone/>
            </a:pPr>
            <a:r>
              <a:rPr lang="en-US" altLang="x-none" b="1" dirty="0">
                <a:solidFill>
                  <a:schemeClr val="folHlink"/>
                </a:solidFill>
                <a:latin typeface="Arial" panose="020B0604020202020204" pitchFamily="34" charset="0"/>
              </a:rPr>
              <a:t>【</a:t>
            </a:r>
            <a:r>
              <a:rPr lang="zh-CN" altLang="en-US" b="1" dirty="0">
                <a:solidFill>
                  <a:schemeClr val="folHlink"/>
                </a:solidFill>
                <a:latin typeface="Arial" panose="020B0604020202020204" pitchFamily="34" charset="0"/>
              </a:rPr>
              <a:t>例</a:t>
            </a:r>
            <a:r>
              <a:rPr lang="en-US" altLang="x-none" b="1" dirty="0">
                <a:solidFill>
                  <a:schemeClr val="folHlink"/>
                </a:solidFill>
                <a:latin typeface="Arial" panose="020B0604020202020204" pitchFamily="34" charset="0"/>
              </a:rPr>
              <a:t>】</a:t>
            </a:r>
            <a:r>
              <a:rPr lang="zh-CN" altLang="en-US" b="1" dirty="0">
                <a:latin typeface="Arial" panose="020B0604020202020204" pitchFamily="34" charset="0"/>
              </a:rPr>
              <a:t>根据学生的姓名来删除学生</a:t>
            </a:r>
            <a:endParaRPr lang="zh-CN" altLang="en-US" b="1" dirty="0">
              <a:latin typeface="Arial" panose="020B0604020202020204" pitchFamily="34" charset="0"/>
            </a:endParaRPr>
          </a:p>
          <a:p>
            <a:pPr marL="742950" lvl="1" indent="-285750" eaLnBrk="1" hangingPunct="1">
              <a:spcBef>
                <a:spcPct val="20000"/>
              </a:spcBef>
              <a:buFont typeface="Wingdings" panose="05000000000000000000" pitchFamily="2" charset="2"/>
              <a:buNone/>
            </a:pPr>
            <a:r>
              <a:rPr lang="en-US" altLang="x-none" b="1" dirty="0">
                <a:solidFill>
                  <a:schemeClr val="folHlink"/>
                </a:solidFill>
                <a:latin typeface="Arial" panose="020B0604020202020204" pitchFamily="34" charset="0"/>
                <a:ea typeface="Arial" panose="020B0604020202020204" pitchFamily="34" charset="0"/>
              </a:rPr>
              <a:t>……</a:t>
            </a:r>
            <a:endParaRPr lang="en-US" altLang="x-none" b="1" dirty="0">
              <a:solidFill>
                <a:schemeClr val="folHlink"/>
              </a:solidFill>
              <a:latin typeface="Arial" panose="020B0604020202020204" pitchFamily="34" charset="0"/>
              <a:cs typeface="Arial" panose="020B0604020202020204" pitchFamily="34" charset="0"/>
            </a:endParaRPr>
          </a:p>
          <a:p>
            <a:pPr marL="742950" lvl="1" indent="-285750" eaLnBrk="1" hangingPunct="1">
              <a:spcBef>
                <a:spcPct val="20000"/>
              </a:spcBef>
              <a:buFont typeface="Wingdings" panose="05000000000000000000" pitchFamily="2" charset="2"/>
              <a:buNone/>
            </a:pPr>
            <a:r>
              <a:rPr lang="en-US" altLang="x-none" b="1" dirty="0">
                <a:solidFill>
                  <a:schemeClr val="folHlink"/>
                </a:solidFill>
                <a:latin typeface="Arial" panose="020B0604020202020204" pitchFamily="34" charset="0"/>
                <a:cs typeface="Arial" panose="020B0604020202020204" pitchFamily="34" charset="0"/>
              </a:rPr>
              <a:t>Strcpy(stmt, “delete from S where Sn = ?”) ;</a:t>
            </a:r>
            <a:endParaRPr lang="en-US" altLang="x-none" b="1" dirty="0">
              <a:solidFill>
                <a:schemeClr val="folHlink"/>
              </a:solidFill>
              <a:latin typeface="Arial" panose="020B0604020202020204" pitchFamily="34" charset="0"/>
              <a:cs typeface="Arial" panose="020B0604020202020204" pitchFamily="34" charset="0"/>
            </a:endParaRPr>
          </a:p>
          <a:p>
            <a:pPr marL="742950" lvl="1" indent="-285750" eaLnBrk="1" hangingPunct="1">
              <a:spcBef>
                <a:spcPct val="20000"/>
              </a:spcBef>
              <a:buFont typeface="Wingdings" panose="05000000000000000000" pitchFamily="2" charset="2"/>
              <a:buNone/>
            </a:pPr>
            <a:r>
              <a:rPr lang="en-US" altLang="x-none" b="1" dirty="0">
                <a:solidFill>
                  <a:schemeClr val="folHlink"/>
                </a:solidFill>
                <a:latin typeface="Arial" panose="020B0604020202020204" pitchFamily="34" charset="0"/>
                <a:cs typeface="Arial" panose="020B0604020202020204" pitchFamily="34" charset="0"/>
              </a:rPr>
              <a:t>		/* </a:t>
            </a:r>
            <a:r>
              <a:rPr lang="zh-CN" altLang="en-US" b="1" dirty="0">
                <a:solidFill>
                  <a:schemeClr val="folHlink"/>
                </a:solidFill>
                <a:latin typeface="Arial" panose="020B0604020202020204" pitchFamily="34" charset="0"/>
                <a:cs typeface="Arial" panose="020B0604020202020204" pitchFamily="34" charset="0"/>
              </a:rPr>
              <a:t>？代表命令参数 *</a:t>
            </a:r>
            <a:r>
              <a:rPr lang="en-US" altLang="x-none" b="1" dirty="0">
                <a:solidFill>
                  <a:schemeClr val="folHlink"/>
                </a:solidFill>
                <a:latin typeface="Arial" panose="020B0604020202020204" pitchFamily="34" charset="0"/>
                <a:cs typeface="Arial" panose="020B0604020202020204" pitchFamily="34" charset="0"/>
              </a:rPr>
              <a:t>/</a:t>
            </a:r>
            <a:endParaRPr lang="en-US" altLang="x-none" b="1" dirty="0">
              <a:solidFill>
                <a:schemeClr val="folHlink"/>
              </a:solidFill>
              <a:latin typeface="Arial" panose="020B0604020202020204" pitchFamily="34" charset="0"/>
              <a:cs typeface="Arial" panose="020B0604020202020204" pitchFamily="34" charset="0"/>
            </a:endParaRPr>
          </a:p>
          <a:p>
            <a:pPr marL="742950" lvl="1" indent="-285750" eaLnBrk="1" hangingPunct="1">
              <a:spcBef>
                <a:spcPct val="20000"/>
              </a:spcBef>
              <a:buFont typeface="Wingdings" panose="05000000000000000000" pitchFamily="2" charset="2"/>
              <a:buNone/>
            </a:pPr>
            <a:r>
              <a:rPr lang="en-US" altLang="x-none" b="1" dirty="0">
                <a:solidFill>
                  <a:schemeClr val="folHlink"/>
                </a:solidFill>
                <a:latin typeface="Arial" panose="020B0604020202020204" pitchFamily="34" charset="0"/>
                <a:cs typeface="Arial" panose="020B0604020202020204" pitchFamily="34" charset="0"/>
              </a:rPr>
              <a:t>EXEC SQL PREPARE  s1  FROM  :stmt ;</a:t>
            </a:r>
            <a:endParaRPr lang="en-US" altLang="x-none" b="1" dirty="0">
              <a:solidFill>
                <a:schemeClr val="folHlink"/>
              </a:solidFill>
              <a:latin typeface="Arial" panose="020B0604020202020204" pitchFamily="34" charset="0"/>
              <a:cs typeface="Arial" panose="020B0604020202020204" pitchFamily="34" charset="0"/>
            </a:endParaRPr>
          </a:p>
          <a:p>
            <a:pPr marL="742950" lvl="1" indent="-285750" eaLnBrk="1" hangingPunct="1">
              <a:spcBef>
                <a:spcPct val="20000"/>
              </a:spcBef>
              <a:buFont typeface="Wingdings" panose="05000000000000000000" pitchFamily="2" charset="2"/>
              <a:buNone/>
            </a:pPr>
            <a:r>
              <a:rPr lang="en-US" altLang="x-none" b="1" dirty="0">
                <a:solidFill>
                  <a:schemeClr val="folHlink"/>
                </a:solidFill>
                <a:latin typeface="Arial" panose="020B0604020202020204" pitchFamily="34" charset="0"/>
                <a:ea typeface="Arial" panose="020B0604020202020204" pitchFamily="34" charset="0"/>
              </a:rPr>
              <a:t>……</a:t>
            </a:r>
            <a:endParaRPr lang="en-US" altLang="x-none" b="1" dirty="0">
              <a:solidFill>
                <a:schemeClr val="folHlink"/>
              </a:solidFill>
              <a:latin typeface="Arial" panose="020B0604020202020204" pitchFamily="34" charset="0"/>
              <a:cs typeface="Arial" panose="020B0604020202020204" pitchFamily="34" charset="0"/>
            </a:endParaRPr>
          </a:p>
          <a:p>
            <a:pPr marL="742950" lvl="1" indent="-285750" eaLnBrk="1" hangingPunct="1">
              <a:spcBef>
                <a:spcPct val="20000"/>
              </a:spcBef>
              <a:buFont typeface="Wingdings" panose="05000000000000000000" pitchFamily="2" charset="2"/>
              <a:buNone/>
            </a:pPr>
            <a:r>
              <a:rPr lang="en-US" altLang="x-none" b="1" dirty="0">
                <a:solidFill>
                  <a:schemeClr val="folHlink"/>
                </a:solidFill>
                <a:latin typeface="Arial" panose="020B0604020202020204" pitchFamily="34" charset="0"/>
                <a:cs typeface="Arial" panose="020B0604020202020204" pitchFamily="34" charset="0"/>
              </a:rPr>
              <a:t>	  /* </a:t>
            </a:r>
            <a:r>
              <a:rPr lang="zh-CN" altLang="en-US" b="1" dirty="0">
                <a:solidFill>
                  <a:schemeClr val="folHlink"/>
                </a:solidFill>
                <a:latin typeface="Arial" panose="020B0604020202020204" pitchFamily="34" charset="0"/>
                <a:cs typeface="Arial" panose="020B0604020202020204" pitchFamily="34" charset="0"/>
              </a:rPr>
              <a:t>输入一个学生的姓名到主变量</a:t>
            </a:r>
            <a:r>
              <a:rPr lang="en-US" altLang="x-none" b="1" dirty="0">
                <a:solidFill>
                  <a:schemeClr val="folHlink"/>
                </a:solidFill>
                <a:latin typeface="Arial" panose="020B0604020202020204" pitchFamily="34" charset="0"/>
                <a:cs typeface="Arial" panose="020B0604020202020204" pitchFamily="34" charset="0"/>
              </a:rPr>
              <a:t>myname</a:t>
            </a:r>
            <a:r>
              <a:rPr lang="zh-CN" altLang="en-US" b="1" dirty="0">
                <a:solidFill>
                  <a:schemeClr val="folHlink"/>
                </a:solidFill>
                <a:latin typeface="Arial" panose="020B0604020202020204" pitchFamily="34" charset="0"/>
                <a:cs typeface="Arial" panose="020B0604020202020204" pitchFamily="34" charset="0"/>
              </a:rPr>
              <a:t>中 *</a:t>
            </a:r>
            <a:r>
              <a:rPr lang="en-US" altLang="x-none" b="1" dirty="0">
                <a:solidFill>
                  <a:schemeClr val="folHlink"/>
                </a:solidFill>
                <a:latin typeface="Arial" panose="020B0604020202020204" pitchFamily="34" charset="0"/>
                <a:cs typeface="Arial" panose="020B0604020202020204" pitchFamily="34" charset="0"/>
              </a:rPr>
              <a:t>/</a:t>
            </a:r>
            <a:endParaRPr lang="en-US" altLang="x-none" b="1" dirty="0">
              <a:solidFill>
                <a:schemeClr val="folHlink"/>
              </a:solidFill>
              <a:latin typeface="Arial" panose="020B0604020202020204" pitchFamily="34" charset="0"/>
              <a:cs typeface="Arial" panose="020B0604020202020204" pitchFamily="34" charset="0"/>
            </a:endParaRPr>
          </a:p>
          <a:p>
            <a:pPr marL="742950" lvl="1" indent="-285750" eaLnBrk="1" hangingPunct="1">
              <a:spcBef>
                <a:spcPct val="20000"/>
              </a:spcBef>
              <a:buFont typeface="Wingdings" panose="05000000000000000000" pitchFamily="2" charset="2"/>
              <a:buNone/>
            </a:pPr>
            <a:endParaRPr lang="en-US" altLang="x-none" sz="1200" b="1" dirty="0">
              <a:solidFill>
                <a:schemeClr val="folHlink"/>
              </a:solidFill>
              <a:latin typeface="Arial" panose="020B0604020202020204" pitchFamily="34" charset="0"/>
              <a:cs typeface="Arial" panose="020B0604020202020204" pitchFamily="34" charset="0"/>
            </a:endParaRPr>
          </a:p>
          <a:p>
            <a:pPr marL="742950" lvl="1" indent="-285750" eaLnBrk="1" hangingPunct="1">
              <a:spcBef>
                <a:spcPct val="20000"/>
              </a:spcBef>
              <a:buFont typeface="Wingdings" panose="05000000000000000000" pitchFamily="2" charset="2"/>
              <a:buNone/>
            </a:pPr>
            <a:r>
              <a:rPr lang="en-US" altLang="x-none" b="1" dirty="0">
                <a:solidFill>
                  <a:schemeClr val="folHlink"/>
                </a:solidFill>
                <a:latin typeface="Arial" panose="020B0604020202020204" pitchFamily="34" charset="0"/>
                <a:cs typeface="Arial" panose="020B0604020202020204" pitchFamily="34" charset="0"/>
              </a:rPr>
              <a:t>EXEC SQL EXECUTE  s1  USING  :myname ;</a:t>
            </a:r>
            <a:endParaRPr lang="en-US" altLang="x-none" b="1" dirty="0">
              <a:solidFill>
                <a:schemeClr val="folHlink"/>
              </a:solidFill>
              <a:latin typeface="Arial" panose="020B0604020202020204" pitchFamily="34" charset="0"/>
              <a:cs typeface="Arial" panose="020B0604020202020204" pitchFamily="34" charset="0"/>
            </a:endParaRPr>
          </a:p>
          <a:p>
            <a:pPr marL="742950" lvl="1" indent="-285750" eaLnBrk="1" hangingPunct="1">
              <a:spcBef>
                <a:spcPct val="20000"/>
              </a:spcBef>
              <a:buFont typeface="Wingdings" panose="05000000000000000000" pitchFamily="2" charset="2"/>
              <a:buNone/>
            </a:pPr>
            <a:r>
              <a:rPr lang="en-US" altLang="x-none" b="1" dirty="0">
                <a:solidFill>
                  <a:schemeClr val="folHlink"/>
                </a:solidFill>
                <a:latin typeface="Arial" panose="020B0604020202020204" pitchFamily="34" charset="0"/>
                <a:cs typeface="Arial" panose="020B0604020202020204" pitchFamily="34" charset="0"/>
              </a:rPr>
              <a:t>		/* </a:t>
            </a:r>
            <a:r>
              <a:rPr lang="zh-CN" altLang="en-US" b="1" dirty="0">
                <a:solidFill>
                  <a:schemeClr val="folHlink"/>
                </a:solidFill>
                <a:latin typeface="Arial" panose="020B0604020202020204" pitchFamily="34" charset="0"/>
                <a:cs typeface="Arial" panose="020B0604020202020204" pitchFamily="34" charset="0"/>
              </a:rPr>
              <a:t>用主变量 </a:t>
            </a:r>
            <a:r>
              <a:rPr lang="en-US" altLang="x-none" b="1" dirty="0">
                <a:solidFill>
                  <a:schemeClr val="folHlink"/>
                </a:solidFill>
                <a:latin typeface="Arial" panose="020B0604020202020204" pitchFamily="34" charset="0"/>
                <a:cs typeface="Arial" panose="020B0604020202020204" pitchFamily="34" charset="0"/>
              </a:rPr>
              <a:t>myname </a:t>
            </a:r>
            <a:r>
              <a:rPr lang="zh-CN" altLang="en-US" b="1" dirty="0">
                <a:solidFill>
                  <a:schemeClr val="folHlink"/>
                </a:solidFill>
                <a:latin typeface="Arial" panose="020B0604020202020204" pitchFamily="34" charset="0"/>
                <a:cs typeface="Arial" panose="020B0604020202020204" pitchFamily="34" charset="0"/>
              </a:rPr>
              <a:t>的值代替原来的 ？*</a:t>
            </a:r>
            <a:r>
              <a:rPr lang="en-US" altLang="x-none" b="1" dirty="0">
                <a:solidFill>
                  <a:schemeClr val="folHlink"/>
                </a:solidFill>
                <a:latin typeface="Arial" panose="020B0604020202020204" pitchFamily="34" charset="0"/>
                <a:cs typeface="Arial" panose="020B0604020202020204" pitchFamily="34" charset="0"/>
              </a:rPr>
              <a:t>/</a:t>
            </a:r>
            <a:endParaRPr lang="en-US" altLang="x-none" b="1" dirty="0">
              <a:solidFill>
                <a:schemeClr val="folHlink"/>
              </a:solidFill>
              <a:latin typeface="Arial" panose="020B0604020202020204" pitchFamily="34" charset="0"/>
              <a:cs typeface="Arial" panose="020B0604020202020204" pitchFamily="34" charset="0"/>
            </a:endParaRPr>
          </a:p>
          <a:p>
            <a:pPr marL="742950" lvl="1" indent="-285750" eaLnBrk="1" hangingPunct="1">
              <a:spcBef>
                <a:spcPct val="20000"/>
              </a:spcBef>
              <a:buFont typeface="Wingdings" panose="05000000000000000000" pitchFamily="2" charset="2"/>
              <a:buNone/>
            </a:pPr>
            <a:r>
              <a:rPr lang="en-US" altLang="x-none" b="1" dirty="0">
                <a:solidFill>
                  <a:schemeClr val="folHlink"/>
                </a:solidFill>
                <a:latin typeface="Arial" panose="020B0604020202020204" pitchFamily="34" charset="0"/>
                <a:ea typeface="Arial" panose="020B0604020202020204" pitchFamily="34" charset="0"/>
              </a:rPr>
              <a:t>……</a:t>
            </a:r>
            <a:endParaRPr lang="en-US" altLang="x-none" b="1" dirty="0">
              <a:solidFill>
                <a:schemeClr val="folHlink"/>
              </a:solidFill>
              <a:latin typeface="Arial" panose="020B0604020202020204" pitchFamily="34" charset="0"/>
              <a:ea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3277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3277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32773" name="Rectangle 3"/>
          <p:cNvSpPr>
            <a:spLocks noGrp="1"/>
          </p:cNvSpPr>
          <p:nvPr>
            <p:ph type="body"/>
          </p:nvPr>
        </p:nvSpPr>
        <p:spPr>
          <a:xfrm>
            <a:off x="0" y="990600"/>
            <a:ext cx="9144000" cy="5562600"/>
          </a:xfrm>
          <a:ln/>
        </p:spPr>
        <p:txBody>
          <a:bodyPr vert="horz" wrap="square" anchor="t"/>
          <a:p>
            <a:pPr eaLnBrk="1" hangingPunct="1">
              <a:lnSpc>
                <a:spcPct val="90000"/>
              </a:lnSpc>
            </a:pPr>
            <a:r>
              <a:rPr lang="zh-CN" altLang="en-US" sz="2400" dirty="0">
                <a:latin typeface="Times New Roman" panose="02020603050405020304" pitchFamily="2" charset="0"/>
                <a:cs typeface="Times New Roman" panose="02020603050405020304" pitchFamily="2" charset="0"/>
              </a:rPr>
              <a:t>动态查询</a:t>
            </a:r>
            <a:r>
              <a:rPr lang="zh-CN" altLang="en-US" sz="2400" dirty="0">
                <a:solidFill>
                  <a:schemeClr val="tx1"/>
                </a:solidFill>
                <a:latin typeface="Times New Roman" panose="02020603050405020304" pitchFamily="2" charset="0"/>
                <a:cs typeface="Times New Roman" panose="02020603050405020304" pitchFamily="2" charset="0"/>
              </a:rPr>
              <a:t>：需要查询结果的动态查询类</a:t>
            </a:r>
            <a:r>
              <a:rPr lang="en-US" altLang="x-none" sz="2400" dirty="0">
                <a:solidFill>
                  <a:schemeClr val="tx1"/>
                </a:solidFill>
                <a:latin typeface="Times New Roman" panose="02020603050405020304" pitchFamily="2" charset="0"/>
                <a:cs typeface="Times New Roman" panose="02020603050405020304" pitchFamily="2" charset="0"/>
              </a:rPr>
              <a:t>SQL</a:t>
            </a:r>
            <a:r>
              <a:rPr lang="zh-CN" altLang="en-US" sz="2400" dirty="0">
                <a:solidFill>
                  <a:schemeClr val="tx1"/>
                </a:solidFill>
                <a:latin typeface="Times New Roman" panose="02020603050405020304" pitchFamily="2" charset="0"/>
                <a:cs typeface="Times New Roman" panose="02020603050405020304" pitchFamily="2" charset="0"/>
              </a:rPr>
              <a:t>语句，且查询的结果属性不确定，一般情况下需要结合游标来使用</a:t>
            </a:r>
            <a:endParaRPr lang="zh-CN" altLang="en-US" sz="1200" dirty="0">
              <a:solidFill>
                <a:schemeClr val="tx1"/>
              </a:solidFill>
              <a:latin typeface="Times New Roman" panose="02020603050405020304" pitchFamily="2" charset="0"/>
              <a:cs typeface="Times New Roman" panose="02020603050405020304" pitchFamily="2" charset="0"/>
            </a:endParaRPr>
          </a:p>
          <a:p>
            <a:pPr lvl="1" eaLnBrk="1" hangingPunct="1">
              <a:lnSpc>
                <a:spcPct val="90000"/>
              </a:lnSpc>
            </a:pPr>
            <a:r>
              <a:rPr lang="zh-CN" altLang="en-US" sz="2400" dirty="0">
                <a:latin typeface="Times New Roman" panose="02020603050405020304" pitchFamily="2" charset="0"/>
                <a:cs typeface="Times New Roman" panose="02020603050405020304" pitchFamily="2" charset="0"/>
              </a:rPr>
              <a:t>用</a:t>
            </a:r>
            <a:r>
              <a:rPr lang="en-US" altLang="x-none" sz="2400" dirty="0">
                <a:latin typeface="Times New Roman" panose="02020603050405020304" pitchFamily="2" charset="0"/>
                <a:cs typeface="Times New Roman" panose="02020603050405020304" pitchFamily="2" charset="0"/>
              </a:rPr>
              <a:t>prepare</a:t>
            </a:r>
            <a:r>
              <a:rPr lang="zh-CN" altLang="en-US" sz="2400" dirty="0">
                <a:latin typeface="Times New Roman" panose="02020603050405020304" pitchFamily="2" charset="0"/>
                <a:cs typeface="Times New Roman" panose="02020603050405020304" pitchFamily="2" charset="0"/>
              </a:rPr>
              <a:t>语句准备一条动态查询类</a:t>
            </a:r>
            <a:r>
              <a:rPr lang="en-US" altLang="x-none" sz="2400" dirty="0">
                <a:latin typeface="Times New Roman" panose="02020603050405020304" pitchFamily="2" charset="0"/>
                <a:cs typeface="Times New Roman" panose="02020603050405020304" pitchFamily="2" charset="0"/>
              </a:rPr>
              <a:t>SQL</a:t>
            </a:r>
            <a:r>
              <a:rPr lang="zh-CN" altLang="en-US" sz="2400" dirty="0">
                <a:latin typeface="Times New Roman" panose="02020603050405020304" pitchFamily="2" charset="0"/>
                <a:cs typeface="Times New Roman" panose="02020603050405020304" pitchFamily="2" charset="0"/>
              </a:rPr>
              <a:t>语句</a:t>
            </a:r>
            <a:endParaRPr lang="zh-CN" altLang="en-US" sz="2400" dirty="0">
              <a:latin typeface="Times New Roman" panose="02020603050405020304" pitchFamily="2" charset="0"/>
              <a:cs typeface="Times New Roman" panose="02020603050405020304" pitchFamily="2" charset="0"/>
            </a:endParaRPr>
          </a:p>
          <a:p>
            <a:pPr lvl="1" eaLnBrk="1" hangingPunct="1">
              <a:lnSpc>
                <a:spcPct val="90000"/>
              </a:lnSpc>
            </a:pPr>
            <a:r>
              <a:rPr lang="zh-CN" altLang="en-US" sz="2400" dirty="0">
                <a:latin typeface="Times New Roman" panose="02020603050405020304" pitchFamily="2" charset="0"/>
                <a:cs typeface="Times New Roman" panose="02020603050405020304" pitchFamily="2" charset="0"/>
              </a:rPr>
              <a:t>利用准备好的语句定义游标</a:t>
            </a:r>
            <a:endParaRPr lang="zh-CN" altLang="en-US" sz="2400" dirty="0">
              <a:latin typeface="Times New Roman" panose="02020603050405020304" pitchFamily="2" charset="0"/>
              <a:cs typeface="Times New Roman" panose="02020603050405020304" pitchFamily="2" charset="0"/>
            </a:endParaRPr>
          </a:p>
          <a:p>
            <a:pPr lvl="1" eaLnBrk="1" hangingPunct="1">
              <a:lnSpc>
                <a:spcPct val="90000"/>
              </a:lnSpc>
              <a:buNone/>
            </a:pPr>
            <a:r>
              <a:rPr lang="en-US" altLang="x-none" sz="2400" dirty="0">
                <a:solidFill>
                  <a:schemeClr val="tx1"/>
                </a:solidFill>
                <a:latin typeface="Arial" panose="020B0604020202020204" pitchFamily="34" charset="0"/>
                <a:cs typeface="Arial" panose="020B0604020202020204" pitchFamily="34" charset="0"/>
              </a:rPr>
              <a:t>EXEC SQL DECLARE &lt;</a:t>
            </a:r>
            <a:r>
              <a:rPr lang="zh-CN" altLang="en-US" sz="2400" dirty="0">
                <a:solidFill>
                  <a:schemeClr val="tx1"/>
                </a:solidFill>
                <a:latin typeface="Arial" panose="020B0604020202020204" pitchFamily="34" charset="0"/>
                <a:cs typeface="Arial" panose="020B0604020202020204" pitchFamily="34" charset="0"/>
              </a:rPr>
              <a:t>游标名</a:t>
            </a:r>
            <a:r>
              <a:rPr lang="en-US" altLang="x-none" sz="2400" dirty="0">
                <a:solidFill>
                  <a:schemeClr val="tx1"/>
                </a:solidFill>
                <a:latin typeface="Arial" panose="020B0604020202020204" pitchFamily="34" charset="0"/>
                <a:cs typeface="Arial" panose="020B0604020202020204" pitchFamily="34" charset="0"/>
              </a:rPr>
              <a:t>&gt; CURSOR FOR &lt;</a:t>
            </a:r>
            <a:r>
              <a:rPr lang="zh-CN" altLang="en-US" sz="2400" dirty="0">
                <a:solidFill>
                  <a:schemeClr val="tx1"/>
                </a:solidFill>
                <a:latin typeface="Arial" panose="020B0604020202020204" pitchFamily="34" charset="0"/>
                <a:cs typeface="Arial" panose="020B0604020202020204" pitchFamily="34" charset="0"/>
              </a:rPr>
              <a:t>语句名</a:t>
            </a:r>
            <a:r>
              <a:rPr lang="en-US" altLang="x-none" sz="2400" dirty="0">
                <a:solidFill>
                  <a:schemeClr val="tx1"/>
                </a:solidFill>
                <a:latin typeface="Arial" panose="020B0604020202020204" pitchFamily="34" charset="0"/>
                <a:cs typeface="Arial" panose="020B0604020202020204" pitchFamily="34" charset="0"/>
              </a:rPr>
              <a:t>&gt; ;</a:t>
            </a:r>
            <a:endParaRPr lang="en-US" altLang="x-none" sz="2400" dirty="0">
              <a:solidFill>
                <a:schemeClr val="tx1"/>
              </a:solidFill>
              <a:latin typeface="Arial" panose="020B0604020202020204" pitchFamily="34" charset="0"/>
              <a:cs typeface="Arial" panose="020B0604020202020204" pitchFamily="34" charset="0"/>
            </a:endParaRPr>
          </a:p>
          <a:p>
            <a:pPr lvl="1" eaLnBrk="1" hangingPunct="1">
              <a:lnSpc>
                <a:spcPct val="90000"/>
              </a:lnSpc>
              <a:buNone/>
            </a:pPr>
            <a:endParaRPr lang="en-US" altLang="x-none" sz="2400" dirty="0">
              <a:solidFill>
                <a:schemeClr val="tx1"/>
              </a:solidFill>
            </a:endParaRPr>
          </a:p>
          <a:p>
            <a:pPr lvl="1" eaLnBrk="1" hangingPunct="1">
              <a:lnSpc>
                <a:spcPct val="90000"/>
              </a:lnSpc>
            </a:pPr>
            <a:r>
              <a:rPr lang="zh-CN" altLang="en-US" sz="2400" dirty="0"/>
              <a:t>打开游标</a:t>
            </a:r>
            <a:endParaRPr lang="zh-CN" altLang="en-US" sz="2400" dirty="0"/>
          </a:p>
          <a:p>
            <a:pPr lvl="2" eaLnBrk="1" hangingPunct="1">
              <a:lnSpc>
                <a:spcPct val="90000"/>
              </a:lnSpc>
              <a:buNone/>
            </a:pPr>
            <a:r>
              <a:rPr lang="en-US" altLang="x-none" sz="2400" dirty="0">
                <a:latin typeface="Arial" panose="020B0604020202020204" pitchFamily="34" charset="0"/>
                <a:cs typeface="Arial" panose="020B0604020202020204" pitchFamily="34" charset="0"/>
              </a:rPr>
              <a:t>EXEC SQL OPEN &lt;</a:t>
            </a:r>
            <a:r>
              <a:rPr lang="zh-CN" altLang="en-US" sz="2400" dirty="0">
                <a:latin typeface="Arial" panose="020B0604020202020204" pitchFamily="34" charset="0"/>
                <a:cs typeface="Arial" panose="020B0604020202020204" pitchFamily="34" charset="0"/>
              </a:rPr>
              <a:t>游标名</a:t>
            </a:r>
            <a:r>
              <a:rPr lang="en-US" altLang="x-none" sz="2400" dirty="0">
                <a:latin typeface="Arial" panose="020B0604020202020204" pitchFamily="34" charset="0"/>
                <a:cs typeface="Arial" panose="020B0604020202020204" pitchFamily="34" charset="0"/>
              </a:rPr>
              <a:t>&gt; [ USING &lt;</a:t>
            </a:r>
            <a:r>
              <a:rPr lang="zh-CN" altLang="en-US" sz="2400" dirty="0">
                <a:latin typeface="Arial" panose="020B0604020202020204" pitchFamily="34" charset="0"/>
                <a:cs typeface="Arial" panose="020B0604020202020204" pitchFamily="34" charset="0"/>
              </a:rPr>
              <a:t>主变量列表</a:t>
            </a:r>
            <a:r>
              <a:rPr lang="en-US" altLang="x-none" sz="2400" dirty="0">
                <a:latin typeface="Arial" panose="020B0604020202020204" pitchFamily="34" charset="0"/>
                <a:cs typeface="Arial" panose="020B0604020202020204" pitchFamily="34" charset="0"/>
              </a:rPr>
              <a:t>&gt; ] ;</a:t>
            </a:r>
            <a:endParaRPr lang="en-US" altLang="x-none" sz="2400" dirty="0">
              <a:latin typeface="Arial" panose="020B0604020202020204" pitchFamily="34" charset="0"/>
              <a:cs typeface="Arial" panose="020B0604020202020204" pitchFamily="34" charset="0"/>
            </a:endParaRPr>
          </a:p>
          <a:p>
            <a:pPr lvl="2" eaLnBrk="1" hangingPunct="1">
              <a:lnSpc>
                <a:spcPct val="90000"/>
              </a:lnSpc>
              <a:buNone/>
            </a:pPr>
            <a:endParaRPr lang="en-US" altLang="x-none" sz="1600" dirty="0"/>
          </a:p>
          <a:p>
            <a:pPr lvl="1" eaLnBrk="1" hangingPunct="1">
              <a:lnSpc>
                <a:spcPct val="90000"/>
              </a:lnSpc>
            </a:pPr>
            <a:r>
              <a:rPr lang="zh-CN" altLang="en-US" sz="2400" dirty="0"/>
              <a:t>推进游标</a:t>
            </a:r>
            <a:endParaRPr lang="zh-CN" altLang="en-US" sz="2400" dirty="0"/>
          </a:p>
          <a:p>
            <a:pPr lvl="2" eaLnBrk="1" hangingPunct="1">
              <a:lnSpc>
                <a:spcPct val="90000"/>
              </a:lnSpc>
              <a:buNone/>
            </a:pPr>
            <a:r>
              <a:rPr lang="en-US" altLang="x-none" sz="2400" dirty="0">
                <a:latin typeface="Arial" panose="020B0604020202020204" pitchFamily="34" charset="0"/>
                <a:cs typeface="Arial" panose="020B0604020202020204" pitchFamily="34" charset="0"/>
              </a:rPr>
              <a:t>EXEC SQL FETCH  </a:t>
            </a:r>
            <a:endParaRPr lang="en-US" altLang="x-none" sz="2400" dirty="0">
              <a:latin typeface="Arial" panose="020B0604020202020204" pitchFamily="34" charset="0"/>
              <a:cs typeface="Arial" panose="020B0604020202020204" pitchFamily="34" charset="0"/>
            </a:endParaRPr>
          </a:p>
          <a:p>
            <a:pPr lvl="2" eaLnBrk="1" hangingPunct="1">
              <a:lnSpc>
                <a:spcPct val="90000"/>
              </a:lnSpc>
              <a:buNone/>
            </a:pPr>
            <a:r>
              <a:rPr lang="en-US" altLang="x-none" sz="2400" dirty="0">
                <a:latin typeface="Arial" panose="020B0604020202020204" pitchFamily="34" charset="0"/>
                <a:cs typeface="Arial" panose="020B0604020202020204" pitchFamily="34" charset="0"/>
              </a:rPr>
              <a:t>INTO &lt;</a:t>
            </a:r>
            <a:r>
              <a:rPr lang="zh-CN" altLang="en-US" sz="2400" dirty="0">
                <a:latin typeface="Arial" panose="020B0604020202020204" pitchFamily="34" charset="0"/>
                <a:cs typeface="Arial" panose="020B0604020202020204" pitchFamily="34" charset="0"/>
              </a:rPr>
              <a:t>主变量列表</a:t>
            </a:r>
            <a:r>
              <a:rPr lang="en-US" altLang="x-none" sz="2400" dirty="0">
                <a:latin typeface="Arial" panose="020B0604020202020204" pitchFamily="34" charset="0"/>
                <a:cs typeface="Arial" panose="020B0604020202020204" pitchFamily="34" charset="0"/>
              </a:rPr>
              <a:t>&gt; | USING DESCRIPTOR &lt;</a:t>
            </a:r>
            <a:r>
              <a:rPr lang="zh-CN" altLang="en-US" sz="2400" dirty="0">
                <a:latin typeface="Arial" panose="020B0604020202020204" pitchFamily="34" charset="0"/>
                <a:cs typeface="Arial" panose="020B0604020202020204" pitchFamily="34" charset="0"/>
              </a:rPr>
              <a:t>主变量</a:t>
            </a:r>
            <a:r>
              <a:rPr lang="en-US" altLang="x-none" sz="2400" dirty="0">
                <a:latin typeface="Arial" panose="020B0604020202020204" pitchFamily="34" charset="0"/>
                <a:cs typeface="Arial" panose="020B0604020202020204" pitchFamily="34" charset="0"/>
              </a:rPr>
              <a:t>&gt;;</a:t>
            </a:r>
            <a:endParaRPr lang="en-US" altLang="x-none" sz="2400" dirty="0">
              <a:latin typeface="Arial" panose="020B0604020202020204" pitchFamily="34" charset="0"/>
              <a:cs typeface="Arial" panose="020B0604020202020204" pitchFamily="34" charset="0"/>
            </a:endParaRPr>
          </a:p>
          <a:p>
            <a:pPr lvl="2" eaLnBrk="1" hangingPunct="1">
              <a:lnSpc>
                <a:spcPct val="90000"/>
              </a:lnSpc>
              <a:buNone/>
            </a:pPr>
            <a:endParaRPr lang="en-US" altLang="x-none" sz="1600" dirty="0"/>
          </a:p>
          <a:p>
            <a:pPr lvl="1" eaLnBrk="1" hangingPunct="1">
              <a:lnSpc>
                <a:spcPct val="90000"/>
              </a:lnSpc>
            </a:pPr>
            <a:r>
              <a:rPr lang="zh-CN" altLang="en-US" sz="2400" dirty="0"/>
              <a:t>关闭游标</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614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148" name="Rectangle 2"/>
          <p:cNvSpPr>
            <a:spLocks noGrp="1"/>
          </p:cNvSpPr>
          <p:nvPr>
            <p:ph type="title"/>
          </p:nvPr>
        </p:nvSpPr>
        <p:spPr>
          <a:ln/>
        </p:spPr>
        <p:txBody>
          <a:bodyPr vert="horz" wrap="square" anchor="b"/>
          <a:p>
            <a:pPr eaLnBrk="1" hangingPunct="1"/>
            <a:r>
              <a:rPr lang="en-US" altLang="x-none" sz="3600" dirty="0">
                <a:latin typeface="Times New Roman" panose="02020603050405020304" pitchFamily="2" charset="0"/>
                <a:cs typeface="Times New Roman" panose="02020603050405020304" pitchFamily="2" charset="0"/>
              </a:rPr>
              <a:t>6.1 </a:t>
            </a:r>
            <a:r>
              <a:rPr lang="zh-CN" altLang="en-US" sz="3600" dirty="0">
                <a:latin typeface="Times New Roman" panose="02020603050405020304" pitchFamily="2" charset="0"/>
                <a:cs typeface="Times New Roman" panose="02020603050405020304" pitchFamily="2" charset="0"/>
              </a:rPr>
              <a:t>概述</a:t>
            </a:r>
            <a:endParaRPr lang="zh-CN" altLang="en-US" sz="3600" dirty="0">
              <a:latin typeface="Times New Roman" panose="02020603050405020304" pitchFamily="2" charset="0"/>
              <a:ea typeface="Times New Roman" panose="02020603050405020304" pitchFamily="2" charset="0"/>
            </a:endParaRPr>
          </a:p>
        </p:txBody>
      </p:sp>
      <p:sp>
        <p:nvSpPr>
          <p:cNvPr id="6149" name="Rectangle 3"/>
          <p:cNvSpPr>
            <a:spLocks noGrp="1"/>
          </p:cNvSpPr>
          <p:nvPr>
            <p:ph type="body"/>
          </p:nvPr>
        </p:nvSpPr>
        <p:spPr>
          <a:xfrm>
            <a:off x="381000" y="838200"/>
            <a:ext cx="8458200" cy="1524000"/>
          </a:xfrm>
          <a:ln/>
        </p:spPr>
        <p:txBody>
          <a:bodyPr vert="horz" wrap="square" anchor="t"/>
          <a:p>
            <a:pPr eaLnBrk="1" hangingPunct="1"/>
            <a:r>
              <a:rPr lang="zh-CN" altLang="en-US"/>
              <a:t>何为数据库中的</a:t>
            </a:r>
            <a:r>
              <a:rPr lang="zh-CN" altLang="en-US">
                <a:latin typeface="Times New Roman" panose="02020603050405020304" pitchFamily="2" charset="0"/>
              </a:rPr>
              <a:t>‘</a:t>
            </a:r>
            <a:r>
              <a:rPr lang="zh-CN" altLang="en-US"/>
              <a:t>数据交换</a:t>
            </a:r>
            <a:r>
              <a:rPr lang="zh-CN" altLang="en-US">
                <a:latin typeface="Times New Roman" panose="02020603050405020304" pitchFamily="2" charset="0"/>
              </a:rPr>
              <a:t>’</a:t>
            </a:r>
            <a:r>
              <a:rPr lang="zh-CN" altLang="en-US"/>
              <a:t>？</a:t>
            </a:r>
            <a:endParaRPr lang="zh-CN" altLang="en-US"/>
          </a:p>
        </p:txBody>
      </p:sp>
      <p:sp>
        <p:nvSpPr>
          <p:cNvPr id="6150" name="Text Box 4"/>
          <p:cNvSpPr txBox="1"/>
          <p:nvPr/>
        </p:nvSpPr>
        <p:spPr>
          <a:xfrm>
            <a:off x="1143000" y="1589088"/>
            <a:ext cx="2057400" cy="771525"/>
          </a:xfrm>
          <a:prstGeom prst="rect">
            <a:avLst/>
          </a:prstGeom>
          <a:noFill/>
          <a:ln w="25400" cap="flat" cmpd="sng">
            <a:solidFill>
              <a:schemeClr val="tx1"/>
            </a:solidFill>
            <a:prstDash val="solid"/>
            <a:miter/>
            <a:headEnd type="none" w="med" len="med"/>
            <a:tailEnd type="none" w="med" len="med"/>
          </a:ln>
        </p:spPr>
        <p:txBody>
          <a:bodyPr tIns="190800" bIns="190800">
            <a:spAutoFit/>
          </a:bodyPr>
          <a:p>
            <a:pPr algn="ctr">
              <a:spcBef>
                <a:spcPct val="50000"/>
              </a:spcBef>
            </a:pPr>
            <a:r>
              <a:rPr lang="zh-CN" altLang="en-US" b="1" dirty="0">
                <a:latin typeface="Tahoma" panose="020B0604030504040204" pitchFamily="2" charset="0"/>
              </a:rPr>
              <a:t>数据库使用者</a:t>
            </a:r>
            <a:endParaRPr lang="zh-CN" altLang="en-US" b="1" dirty="0">
              <a:latin typeface="Tahoma" panose="020B0604030504040204" pitchFamily="2" charset="0"/>
            </a:endParaRPr>
          </a:p>
        </p:txBody>
      </p:sp>
      <p:sp>
        <p:nvSpPr>
          <p:cNvPr id="6151" name="AutoShape 5"/>
          <p:cNvSpPr/>
          <p:nvPr/>
        </p:nvSpPr>
        <p:spPr>
          <a:xfrm>
            <a:off x="5943600" y="1371600"/>
            <a:ext cx="1447800" cy="990600"/>
          </a:xfrm>
          <a:prstGeom prst="can">
            <a:avLst>
              <a:gd name="adj" fmla="val 25000"/>
            </a:avLst>
          </a:prstGeom>
          <a:noFill/>
          <a:ln w="25400" cap="flat" cmpd="sng">
            <a:solidFill>
              <a:schemeClr val="tx1"/>
            </a:solidFill>
            <a:prstDash val="solid"/>
            <a:headEnd type="none" w="med" len="med"/>
            <a:tailEnd type="none" w="med" len="med"/>
          </a:ln>
        </p:spPr>
        <p:txBody>
          <a:bodyPr tIns="190800" bIns="190800">
            <a:spAutoFit/>
          </a:bodyPr>
          <a:p>
            <a:pPr algn="ctr">
              <a:spcBef>
                <a:spcPct val="50000"/>
              </a:spcBef>
            </a:pPr>
            <a:r>
              <a:rPr lang="zh-CN" altLang="en-US" b="1" dirty="0">
                <a:latin typeface="Tahoma" panose="020B0604030504040204" pitchFamily="2" charset="0"/>
              </a:rPr>
              <a:t>数据库</a:t>
            </a:r>
            <a:endParaRPr lang="zh-CN" altLang="en-US" b="1" dirty="0">
              <a:latin typeface="Tahoma" panose="020B0604030504040204" pitchFamily="2" charset="0"/>
            </a:endParaRPr>
          </a:p>
        </p:txBody>
      </p:sp>
      <p:grpSp>
        <p:nvGrpSpPr>
          <p:cNvPr id="6152" name="组合 6151"/>
          <p:cNvGrpSpPr/>
          <p:nvPr/>
        </p:nvGrpSpPr>
        <p:grpSpPr>
          <a:xfrm>
            <a:off x="3276600" y="1970088"/>
            <a:ext cx="2590800" cy="457200"/>
            <a:chOff x="0" y="0"/>
            <a:chExt cx="1632" cy="288"/>
          </a:xfrm>
        </p:grpSpPr>
        <p:sp>
          <p:nvSpPr>
            <p:cNvPr id="6153" name="Line 6"/>
            <p:cNvSpPr/>
            <p:nvPr/>
          </p:nvSpPr>
          <p:spPr>
            <a:xfrm>
              <a:off x="0" y="0"/>
              <a:ext cx="1632" cy="0"/>
            </a:xfrm>
            <a:prstGeom prst="line">
              <a:avLst/>
            </a:prstGeom>
            <a:ln w="63500" cap="flat" cmpd="sng">
              <a:solidFill>
                <a:schemeClr val="tx1"/>
              </a:solidFill>
              <a:prstDash val="solid"/>
              <a:headEnd type="triangle" w="med" len="med"/>
              <a:tailEnd type="triangle" w="med" len="med"/>
            </a:ln>
          </p:spPr>
        </p:sp>
        <p:sp>
          <p:nvSpPr>
            <p:cNvPr id="6154" name="Text Box 7"/>
            <p:cNvSpPr txBox="1"/>
            <p:nvPr/>
          </p:nvSpPr>
          <p:spPr>
            <a:xfrm>
              <a:off x="192" y="0"/>
              <a:ext cx="1248" cy="288"/>
            </a:xfrm>
            <a:prstGeom prst="rect">
              <a:avLst/>
            </a:prstGeom>
            <a:noFill/>
            <a:ln w="9525">
              <a:noFill/>
            </a:ln>
          </p:spPr>
          <p:txBody>
            <a:bodyPr>
              <a:spAutoFit/>
            </a:bodyPr>
            <a:p>
              <a:pPr algn="ctr">
                <a:spcBef>
                  <a:spcPct val="50000"/>
                </a:spcBef>
              </a:pPr>
              <a:r>
                <a:rPr lang="zh-CN" altLang="en-US" b="1" dirty="0">
                  <a:solidFill>
                    <a:srgbClr val="FF0066"/>
                  </a:solidFill>
                  <a:latin typeface="Tahoma" panose="020B0604030504040204" pitchFamily="2" charset="0"/>
                </a:rPr>
                <a:t>数据交换</a:t>
              </a:r>
              <a:endParaRPr lang="zh-CN" altLang="en-US" b="1" dirty="0">
                <a:solidFill>
                  <a:srgbClr val="FF0066"/>
                </a:solidFill>
                <a:latin typeface="Tahoma" panose="020B0604030504040204" pitchFamily="2" charset="0"/>
              </a:endParaRPr>
            </a:p>
          </p:txBody>
        </p:sp>
      </p:grpSp>
      <p:sp>
        <p:nvSpPr>
          <p:cNvPr id="6155" name="Text Box 10"/>
          <p:cNvSpPr txBox="1"/>
          <p:nvPr/>
        </p:nvSpPr>
        <p:spPr>
          <a:xfrm>
            <a:off x="1219200" y="2732088"/>
            <a:ext cx="6629400" cy="457200"/>
          </a:xfrm>
          <a:prstGeom prst="rect">
            <a:avLst/>
          </a:prstGeom>
          <a:noFill/>
          <a:ln w="9525">
            <a:noFill/>
          </a:ln>
        </p:spPr>
        <p:txBody>
          <a:bodyPr>
            <a:spAutoFit/>
          </a:bodyPr>
          <a:p>
            <a:pPr algn="ctr">
              <a:spcBef>
                <a:spcPct val="50000"/>
              </a:spcBef>
            </a:pPr>
            <a:r>
              <a:rPr lang="zh-CN" altLang="en-US" b="1" dirty="0">
                <a:latin typeface="宋体" panose="02010600030101010101" pitchFamily="2" charset="-122"/>
              </a:rPr>
              <a:t>是数据库与其使用者间的数据交互过程</a:t>
            </a:r>
            <a:endParaRPr lang="zh-CN" altLang="en-US" dirty="0">
              <a:latin typeface="Tahoma" panose="020B0604030504040204" pitchFamily="2" charset="0"/>
            </a:endParaRPr>
          </a:p>
        </p:txBody>
      </p:sp>
      <p:sp>
        <p:nvSpPr>
          <p:cNvPr id="6156" name="Rectangle 11"/>
          <p:cNvSpPr/>
          <p:nvPr/>
        </p:nvSpPr>
        <p:spPr>
          <a:xfrm>
            <a:off x="381000" y="3581400"/>
            <a:ext cx="8458200" cy="457200"/>
          </a:xfrm>
          <a:prstGeom prst="rect">
            <a:avLst/>
          </a:prstGeom>
          <a:noFill/>
          <a:ln w="9525">
            <a:noFill/>
          </a:ln>
        </p:spPr>
        <p:txBody>
          <a:bodyPr/>
          <a:p>
            <a:pPr marL="342900" indent="-342900">
              <a:spcBef>
                <a:spcPct val="20000"/>
              </a:spcBef>
              <a:buClr>
                <a:schemeClr val="tx1"/>
              </a:buClr>
              <a:buSzPct val="80000"/>
              <a:buFont typeface="Wingdings" panose="05000000000000000000" pitchFamily="2" charset="2"/>
              <a:buNone/>
            </a:pPr>
            <a:r>
              <a:rPr lang="en-US" altLang="x-none" sz="2800" b="1" dirty="0">
                <a:solidFill>
                  <a:schemeClr val="hlink"/>
                </a:solidFill>
                <a:latin typeface="Times New Roman" panose="02020603050405020304" pitchFamily="2" charset="0"/>
                <a:cs typeface="Times New Roman" panose="02020603050405020304" pitchFamily="2" charset="0"/>
              </a:rPr>
              <a:t>6.1.1 </a:t>
            </a:r>
            <a:r>
              <a:rPr lang="zh-CN" altLang="en-US" sz="2800" b="1" dirty="0">
                <a:solidFill>
                  <a:schemeClr val="hlink"/>
                </a:solidFill>
                <a:latin typeface="Times New Roman" panose="02020603050405020304" pitchFamily="2" charset="0"/>
                <a:cs typeface="Times New Roman" panose="02020603050405020304" pitchFamily="2" charset="0"/>
              </a:rPr>
              <a:t>数据交换模型</a:t>
            </a:r>
            <a:endParaRPr lang="zh-CN" altLang="en-US" sz="2800" b="1" dirty="0">
              <a:solidFill>
                <a:schemeClr val="hlink"/>
              </a:solidFill>
              <a:latin typeface="Times New Roman" panose="02020603050405020304" pitchFamily="2" charset="0"/>
              <a:ea typeface="Times New Roman" panose="02020603050405020304" pitchFamily="2" charset="0"/>
            </a:endParaRPr>
          </a:p>
        </p:txBody>
      </p:sp>
      <p:sp>
        <p:nvSpPr>
          <p:cNvPr id="6157" name="Text Box 21"/>
          <p:cNvSpPr txBox="1"/>
          <p:nvPr/>
        </p:nvSpPr>
        <p:spPr>
          <a:xfrm>
            <a:off x="1143000" y="4562475"/>
            <a:ext cx="1600200" cy="1485900"/>
          </a:xfrm>
          <a:prstGeom prst="rect">
            <a:avLst/>
          </a:prstGeom>
          <a:noFill/>
          <a:ln w="25400" cap="flat" cmpd="sng">
            <a:solidFill>
              <a:schemeClr val="tx1"/>
            </a:solidFill>
            <a:prstDash val="solid"/>
            <a:miter/>
            <a:headEnd type="none" w="med" len="med"/>
            <a:tailEnd type="none" w="med" len="med"/>
          </a:ln>
        </p:spPr>
        <p:txBody>
          <a:bodyPr tIns="0" bIns="0">
            <a:spAutoFit/>
          </a:bodyPr>
          <a:p>
            <a:pPr algn="ctr">
              <a:spcBef>
                <a:spcPct val="50000"/>
              </a:spcBef>
            </a:pPr>
            <a:endParaRPr lang="en-US" altLang="x-none" b="1" dirty="0">
              <a:latin typeface="Tahoma" panose="020B0604030504040204" pitchFamily="2" charset="0"/>
            </a:endParaRPr>
          </a:p>
          <a:p>
            <a:pPr algn="ctr">
              <a:spcBef>
                <a:spcPct val="50000"/>
              </a:spcBef>
            </a:pPr>
            <a:r>
              <a:rPr lang="zh-CN" altLang="en-US" b="1" dirty="0">
                <a:latin typeface="Tahoma" panose="020B0604030504040204" pitchFamily="2" charset="0"/>
              </a:rPr>
              <a:t>数据主体</a:t>
            </a:r>
            <a:endParaRPr lang="zh-CN" altLang="en-US" b="1" dirty="0">
              <a:latin typeface="Tahoma" panose="020B0604030504040204" pitchFamily="2" charset="0"/>
            </a:endParaRPr>
          </a:p>
          <a:p>
            <a:pPr algn="ctr">
              <a:spcBef>
                <a:spcPct val="50000"/>
              </a:spcBef>
            </a:pPr>
            <a:endParaRPr lang="en-US" altLang="x-none" b="1" dirty="0">
              <a:latin typeface="Tahoma" panose="020B0604030504040204" pitchFamily="2" charset="0"/>
            </a:endParaRPr>
          </a:p>
        </p:txBody>
      </p:sp>
      <p:sp>
        <p:nvSpPr>
          <p:cNvPr id="6158" name="AutoShape 22"/>
          <p:cNvSpPr/>
          <p:nvPr/>
        </p:nvSpPr>
        <p:spPr>
          <a:xfrm>
            <a:off x="6477000" y="3962400"/>
            <a:ext cx="1600200" cy="2362200"/>
          </a:xfrm>
          <a:prstGeom prst="can">
            <a:avLst>
              <a:gd name="adj" fmla="val 36903"/>
            </a:avLst>
          </a:prstGeom>
          <a:noFill/>
          <a:ln w="25400" cap="flat" cmpd="sng">
            <a:solidFill>
              <a:schemeClr val="tx1"/>
            </a:solidFill>
            <a:prstDash val="solid"/>
            <a:headEnd type="none" w="med" len="med"/>
            <a:tailEnd type="none" w="med" len="med"/>
          </a:ln>
        </p:spPr>
        <p:txBody>
          <a:bodyPr tIns="0" bIns="0">
            <a:spAutoFit/>
          </a:bodyPr>
          <a:p>
            <a:pPr algn="ctr">
              <a:spcBef>
                <a:spcPct val="50000"/>
              </a:spcBef>
            </a:pPr>
            <a:endParaRPr lang="en-US" altLang="x-none" b="1" dirty="0">
              <a:latin typeface="Tahoma" panose="020B0604030504040204" pitchFamily="2" charset="0"/>
            </a:endParaRPr>
          </a:p>
          <a:p>
            <a:pPr algn="ctr">
              <a:spcBef>
                <a:spcPct val="50000"/>
              </a:spcBef>
            </a:pPr>
            <a:r>
              <a:rPr lang="zh-CN" altLang="en-US" b="1" dirty="0">
                <a:latin typeface="Tahoma" panose="020B0604030504040204" pitchFamily="2" charset="0"/>
              </a:rPr>
              <a:t>数据客体</a:t>
            </a:r>
            <a:endParaRPr lang="zh-CN" altLang="en-US" b="1" dirty="0">
              <a:latin typeface="Tahoma" panose="020B0604030504040204" pitchFamily="2" charset="0"/>
            </a:endParaRPr>
          </a:p>
          <a:p>
            <a:pPr algn="ctr">
              <a:spcBef>
                <a:spcPct val="50000"/>
              </a:spcBef>
            </a:pPr>
            <a:endParaRPr lang="en-US" altLang="x-none" b="1" dirty="0">
              <a:latin typeface="Tahoma" panose="020B0604030504040204" pitchFamily="2" charset="0"/>
            </a:endParaRPr>
          </a:p>
        </p:txBody>
      </p:sp>
      <p:grpSp>
        <p:nvGrpSpPr>
          <p:cNvPr id="6159" name="组合 6158"/>
          <p:cNvGrpSpPr/>
          <p:nvPr/>
        </p:nvGrpSpPr>
        <p:grpSpPr>
          <a:xfrm>
            <a:off x="2819400" y="4724400"/>
            <a:ext cx="3581400" cy="457200"/>
            <a:chOff x="0" y="0"/>
            <a:chExt cx="2256" cy="288"/>
          </a:xfrm>
        </p:grpSpPr>
        <p:sp>
          <p:nvSpPr>
            <p:cNvPr id="6160" name="Line 23"/>
            <p:cNvSpPr/>
            <p:nvPr/>
          </p:nvSpPr>
          <p:spPr>
            <a:xfrm>
              <a:off x="0" y="0"/>
              <a:ext cx="2256" cy="0"/>
            </a:xfrm>
            <a:prstGeom prst="line">
              <a:avLst/>
            </a:prstGeom>
            <a:ln w="38100" cap="flat" cmpd="sng">
              <a:solidFill>
                <a:schemeClr val="tx2"/>
              </a:solidFill>
              <a:prstDash val="solid"/>
              <a:headEnd type="none" w="med" len="med"/>
              <a:tailEnd type="arrow" w="med" len="med"/>
            </a:ln>
          </p:spPr>
        </p:sp>
        <p:sp>
          <p:nvSpPr>
            <p:cNvPr id="6161" name="Text Box 24"/>
            <p:cNvSpPr txBox="1"/>
            <p:nvPr/>
          </p:nvSpPr>
          <p:spPr>
            <a:xfrm>
              <a:off x="432" y="0"/>
              <a:ext cx="1200" cy="288"/>
            </a:xfrm>
            <a:prstGeom prst="rect">
              <a:avLst/>
            </a:prstGeom>
            <a:noFill/>
            <a:ln w="9525">
              <a:noFill/>
            </a:ln>
          </p:spPr>
          <p:txBody>
            <a:bodyPr>
              <a:spAutoFit/>
            </a:bodyPr>
            <a:p>
              <a:pPr algn="ctr">
                <a:spcBef>
                  <a:spcPct val="50000"/>
                </a:spcBef>
              </a:pPr>
              <a:r>
                <a:rPr lang="en-US" altLang="x-none" b="1" dirty="0">
                  <a:latin typeface="Times New Roman" panose="02020603050405020304" pitchFamily="2" charset="0"/>
                  <a:cs typeface="Times New Roman" panose="02020603050405020304" pitchFamily="2" charset="0"/>
                </a:rPr>
                <a:t>SQL</a:t>
              </a:r>
              <a:r>
                <a:rPr lang="zh-CN" altLang="en-US" b="1" dirty="0">
                  <a:latin typeface="Tahoma" panose="020B0604030504040204" pitchFamily="2" charset="0"/>
                </a:rPr>
                <a:t>语句</a:t>
              </a:r>
              <a:endParaRPr lang="zh-CN" altLang="en-US" b="1" dirty="0">
                <a:latin typeface="Tahoma" panose="020B0604030504040204" pitchFamily="2" charset="0"/>
              </a:endParaRPr>
            </a:p>
          </p:txBody>
        </p:sp>
      </p:grpSp>
      <p:grpSp>
        <p:nvGrpSpPr>
          <p:cNvPr id="6162" name="组合 6161"/>
          <p:cNvGrpSpPr/>
          <p:nvPr/>
        </p:nvGrpSpPr>
        <p:grpSpPr>
          <a:xfrm>
            <a:off x="2819400" y="5334000"/>
            <a:ext cx="3581400" cy="457200"/>
            <a:chOff x="0" y="0"/>
            <a:chExt cx="2256" cy="288"/>
          </a:xfrm>
        </p:grpSpPr>
        <p:sp>
          <p:nvSpPr>
            <p:cNvPr id="6163" name="Line 25"/>
            <p:cNvSpPr/>
            <p:nvPr/>
          </p:nvSpPr>
          <p:spPr>
            <a:xfrm>
              <a:off x="0" y="0"/>
              <a:ext cx="2256" cy="0"/>
            </a:xfrm>
            <a:prstGeom prst="line">
              <a:avLst/>
            </a:prstGeom>
            <a:ln w="38100" cap="flat" cmpd="sng">
              <a:solidFill>
                <a:schemeClr val="tx2"/>
              </a:solidFill>
              <a:prstDash val="solid"/>
              <a:headEnd type="arrow" w="med" len="med"/>
              <a:tailEnd type="none" w="med" len="med"/>
            </a:ln>
          </p:spPr>
        </p:sp>
        <p:sp>
          <p:nvSpPr>
            <p:cNvPr id="6164" name="Text Box 26"/>
            <p:cNvSpPr txBox="1"/>
            <p:nvPr/>
          </p:nvSpPr>
          <p:spPr>
            <a:xfrm>
              <a:off x="432" y="0"/>
              <a:ext cx="1344" cy="288"/>
            </a:xfrm>
            <a:prstGeom prst="rect">
              <a:avLst/>
            </a:prstGeom>
            <a:noFill/>
            <a:ln w="9525">
              <a:noFill/>
            </a:ln>
          </p:spPr>
          <p:txBody>
            <a:bodyPr>
              <a:spAutoFit/>
            </a:bodyPr>
            <a:p>
              <a:pPr algn="ctr">
                <a:spcBef>
                  <a:spcPct val="50000"/>
                </a:spcBef>
              </a:pPr>
              <a:r>
                <a:rPr lang="zh-CN" altLang="en-US" b="1" dirty="0">
                  <a:latin typeface="Tahoma" panose="020B0604030504040204" pitchFamily="2" charset="0"/>
                </a:rPr>
                <a:t>执行结果代码</a:t>
              </a:r>
              <a:endParaRPr lang="zh-CN" altLang="en-US" b="1" dirty="0">
                <a:latin typeface="Tahoma" panose="020B0604030504040204" pitchFamily="2" charset="0"/>
              </a:endParaRPr>
            </a:p>
          </p:txBody>
        </p:sp>
      </p:grpSp>
      <p:grpSp>
        <p:nvGrpSpPr>
          <p:cNvPr id="6165" name="组合 6164"/>
          <p:cNvGrpSpPr/>
          <p:nvPr/>
        </p:nvGrpSpPr>
        <p:grpSpPr>
          <a:xfrm>
            <a:off x="2819400" y="5867400"/>
            <a:ext cx="3581400" cy="457200"/>
            <a:chOff x="0" y="0"/>
            <a:chExt cx="2256" cy="288"/>
          </a:xfrm>
        </p:grpSpPr>
        <p:sp>
          <p:nvSpPr>
            <p:cNvPr id="6166" name="Line 27"/>
            <p:cNvSpPr/>
            <p:nvPr/>
          </p:nvSpPr>
          <p:spPr>
            <a:xfrm>
              <a:off x="0" y="0"/>
              <a:ext cx="2256" cy="0"/>
            </a:xfrm>
            <a:prstGeom prst="line">
              <a:avLst/>
            </a:prstGeom>
            <a:ln w="38100" cap="flat" cmpd="sng">
              <a:solidFill>
                <a:schemeClr val="tx2"/>
              </a:solidFill>
              <a:prstDash val="solid"/>
              <a:headEnd type="arrow" w="med" len="med"/>
              <a:tailEnd type="none" w="med" len="med"/>
            </a:ln>
          </p:spPr>
        </p:sp>
        <p:sp>
          <p:nvSpPr>
            <p:cNvPr id="6167" name="Text Box 28"/>
            <p:cNvSpPr txBox="1"/>
            <p:nvPr/>
          </p:nvSpPr>
          <p:spPr>
            <a:xfrm>
              <a:off x="432" y="0"/>
              <a:ext cx="1344" cy="288"/>
            </a:xfrm>
            <a:prstGeom prst="rect">
              <a:avLst/>
            </a:prstGeom>
            <a:noFill/>
            <a:ln w="9525">
              <a:noFill/>
            </a:ln>
          </p:spPr>
          <p:txBody>
            <a:bodyPr>
              <a:spAutoFit/>
            </a:bodyPr>
            <a:p>
              <a:pPr algn="ctr">
                <a:spcBef>
                  <a:spcPct val="50000"/>
                </a:spcBef>
              </a:pPr>
              <a:r>
                <a:rPr lang="zh-CN" altLang="en-US" b="1" dirty="0">
                  <a:latin typeface="Tahoma" panose="020B0604030504040204" pitchFamily="2" charset="0"/>
                </a:rPr>
                <a:t>数据值</a:t>
              </a:r>
              <a:endParaRPr lang="zh-CN" altLang="en-US" b="1" dirty="0">
                <a:latin typeface="Tahoma" panose="020B06040305040402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5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15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blinds(horizontal)">
                                      <p:cBhvr>
                                        <p:cTn id="14" dur="500"/>
                                        <p:tgtEl>
                                          <p:spTgt spid="6152"/>
                                        </p:tgtEl>
                                      </p:cBhvr>
                                    </p:animEffect>
                                  </p:childTnLst>
                                </p:cTn>
                              </p:par>
                            </p:childTnLst>
                          </p:cTn>
                        </p:par>
                        <p:par>
                          <p:cTn id="15" fill="hold">
                            <p:stCondLst>
                              <p:cond delay="500"/>
                            </p:stCondLst>
                            <p:childTnLst>
                              <p:par>
                                <p:cTn id="16" presetID="3" presetClass="entr" presetSubtype="10" fill="hold" grpId="0" nodeType="afterEffect">
                                  <p:stCondLst>
                                    <p:cond delay="0"/>
                                  </p:stCondLst>
                                  <p:childTnLst>
                                    <p:set>
                                      <p:cBhvr>
                                        <p:cTn id="17" dur="1" fill="hold">
                                          <p:stCondLst>
                                            <p:cond delay="0"/>
                                          </p:stCondLst>
                                        </p:cTn>
                                        <p:tgtEl>
                                          <p:spTgt spid="6155"/>
                                        </p:tgtEl>
                                        <p:attrNameLst>
                                          <p:attrName>style.visibility</p:attrName>
                                        </p:attrNameLst>
                                      </p:cBhvr>
                                      <p:to>
                                        <p:strVal val="visible"/>
                                      </p:to>
                                    </p:set>
                                    <p:animEffect transition="in" filter="blinds(horizontal)">
                                      <p:cBhvr>
                                        <p:cTn id="18" dur="500"/>
                                        <p:tgtEl>
                                          <p:spTgt spid="615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156"/>
                                        </p:tgtEl>
                                        <p:attrNameLst>
                                          <p:attrName>style.visibility</p:attrName>
                                        </p:attrNameLst>
                                      </p:cBhvr>
                                      <p:to>
                                        <p:strVal val="visible"/>
                                      </p:to>
                                    </p:set>
                                    <p:anim calcmode="lin" valueType="num">
                                      <p:cBhvr additive="base">
                                        <p:cTn id="23" dur="500" fill="hold"/>
                                        <p:tgtEl>
                                          <p:spTgt spid="6156"/>
                                        </p:tgtEl>
                                        <p:attrNameLst>
                                          <p:attrName>ppt_x</p:attrName>
                                        </p:attrNameLst>
                                      </p:cBhvr>
                                      <p:tavLst>
                                        <p:tav tm="0">
                                          <p:val>
                                            <p:strVal val="#ppt_x"/>
                                          </p:val>
                                        </p:tav>
                                        <p:tav tm="100000">
                                          <p:val>
                                            <p:strVal val="#ppt_x"/>
                                          </p:val>
                                        </p:tav>
                                      </p:tavLst>
                                    </p:anim>
                                    <p:anim calcmode="lin" valueType="num">
                                      <p:cBhvr additive="base">
                                        <p:cTn id="24" dur="500" fill="hold"/>
                                        <p:tgtEl>
                                          <p:spTgt spid="615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157"/>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615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p:cTn id="35" dur="1" fill="hold">
                                          <p:stCondLst>
                                            <p:cond delay="0"/>
                                          </p:stCondLst>
                                        </p:cTn>
                                        <p:tgtEl>
                                          <p:spTgt spid="6159"/>
                                        </p:tgtEl>
                                        <p:attrNameLst>
                                          <p:attrName>style.visibility</p:attrName>
                                        </p:attrNameLst>
                                      </p:cBhvr>
                                      <p:to>
                                        <p:strVal val="visible"/>
                                      </p:to>
                                    </p:set>
                                    <p:anim calcmode="lin" valueType="num">
                                      <p:cBhvr>
                                        <p:cTn id="36" dur="500" fill="hold"/>
                                        <p:tgtEl>
                                          <p:spTgt spid="6159"/>
                                        </p:tgtEl>
                                        <p:attrNameLst>
                                          <p:attrName>ppt_x</p:attrName>
                                        </p:attrNameLst>
                                      </p:cBhvr>
                                      <p:tavLst>
                                        <p:tav tm="0">
                                          <p:val>
                                            <p:strVal val="#ppt_x-#ppt_w/2"/>
                                          </p:val>
                                        </p:tav>
                                        <p:tav tm="100000">
                                          <p:val>
                                            <p:strVal val="#ppt_x"/>
                                          </p:val>
                                        </p:tav>
                                      </p:tavLst>
                                    </p:anim>
                                    <p:anim calcmode="lin" valueType="num">
                                      <p:cBhvr>
                                        <p:cTn id="37" dur="500" fill="hold"/>
                                        <p:tgtEl>
                                          <p:spTgt spid="6159"/>
                                        </p:tgtEl>
                                        <p:attrNameLst>
                                          <p:attrName>ppt_y</p:attrName>
                                        </p:attrNameLst>
                                      </p:cBhvr>
                                      <p:tavLst>
                                        <p:tav tm="0">
                                          <p:val>
                                            <p:strVal val="#ppt_y"/>
                                          </p:val>
                                        </p:tav>
                                        <p:tav tm="100000">
                                          <p:val>
                                            <p:strVal val="#ppt_y"/>
                                          </p:val>
                                        </p:tav>
                                      </p:tavLst>
                                    </p:anim>
                                    <p:anim calcmode="lin" valueType="num">
                                      <p:cBhvr>
                                        <p:cTn id="38" dur="500" fill="hold"/>
                                        <p:tgtEl>
                                          <p:spTgt spid="6159"/>
                                        </p:tgtEl>
                                        <p:attrNameLst>
                                          <p:attrName>ppt_w</p:attrName>
                                        </p:attrNameLst>
                                      </p:cBhvr>
                                      <p:tavLst>
                                        <p:tav tm="0">
                                          <p:val>
                                            <p:fltVal val="0.000000"/>
                                          </p:val>
                                        </p:tav>
                                        <p:tav tm="100000">
                                          <p:val>
                                            <p:strVal val="#ppt_w"/>
                                          </p:val>
                                        </p:tav>
                                      </p:tavLst>
                                    </p:anim>
                                    <p:anim calcmode="lin" valueType="num">
                                      <p:cBhvr>
                                        <p:cTn id="39" dur="500" fill="hold"/>
                                        <p:tgtEl>
                                          <p:spTgt spid="6159"/>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2" fill="hold" nodeType="clickEffect">
                                  <p:stCondLst>
                                    <p:cond delay="0"/>
                                  </p:stCondLst>
                                  <p:childTnLst>
                                    <p:set>
                                      <p:cBhvr>
                                        <p:cTn id="43" dur="1" fill="hold">
                                          <p:stCondLst>
                                            <p:cond delay="0"/>
                                          </p:stCondLst>
                                        </p:cTn>
                                        <p:tgtEl>
                                          <p:spTgt spid="6162"/>
                                        </p:tgtEl>
                                        <p:attrNameLst>
                                          <p:attrName>style.visibility</p:attrName>
                                        </p:attrNameLst>
                                      </p:cBhvr>
                                      <p:to>
                                        <p:strVal val="visible"/>
                                      </p:to>
                                    </p:set>
                                    <p:anim calcmode="lin" valueType="num">
                                      <p:cBhvr>
                                        <p:cTn id="44" dur="500" fill="hold"/>
                                        <p:tgtEl>
                                          <p:spTgt spid="6162"/>
                                        </p:tgtEl>
                                        <p:attrNameLst>
                                          <p:attrName>ppt_x</p:attrName>
                                        </p:attrNameLst>
                                      </p:cBhvr>
                                      <p:tavLst>
                                        <p:tav tm="0">
                                          <p:val>
                                            <p:strVal val="#ppt_x+#ppt_w/2"/>
                                          </p:val>
                                        </p:tav>
                                        <p:tav tm="100000">
                                          <p:val>
                                            <p:strVal val="#ppt_x"/>
                                          </p:val>
                                        </p:tav>
                                      </p:tavLst>
                                    </p:anim>
                                    <p:anim calcmode="lin" valueType="num">
                                      <p:cBhvr>
                                        <p:cTn id="45" dur="500" fill="hold"/>
                                        <p:tgtEl>
                                          <p:spTgt spid="6162"/>
                                        </p:tgtEl>
                                        <p:attrNameLst>
                                          <p:attrName>ppt_y</p:attrName>
                                        </p:attrNameLst>
                                      </p:cBhvr>
                                      <p:tavLst>
                                        <p:tav tm="0">
                                          <p:val>
                                            <p:strVal val="#ppt_y"/>
                                          </p:val>
                                        </p:tav>
                                        <p:tav tm="100000">
                                          <p:val>
                                            <p:strVal val="#ppt_y"/>
                                          </p:val>
                                        </p:tav>
                                      </p:tavLst>
                                    </p:anim>
                                    <p:anim calcmode="lin" valueType="num">
                                      <p:cBhvr>
                                        <p:cTn id="46" dur="500" fill="hold"/>
                                        <p:tgtEl>
                                          <p:spTgt spid="6162"/>
                                        </p:tgtEl>
                                        <p:attrNameLst>
                                          <p:attrName>ppt_w</p:attrName>
                                        </p:attrNameLst>
                                      </p:cBhvr>
                                      <p:tavLst>
                                        <p:tav tm="0">
                                          <p:val>
                                            <p:fltVal val="0.000000"/>
                                          </p:val>
                                        </p:tav>
                                        <p:tav tm="100000">
                                          <p:val>
                                            <p:strVal val="#ppt_w"/>
                                          </p:val>
                                        </p:tav>
                                      </p:tavLst>
                                    </p:anim>
                                    <p:anim calcmode="lin" valueType="num">
                                      <p:cBhvr>
                                        <p:cTn id="47" dur="500" fill="hold"/>
                                        <p:tgtEl>
                                          <p:spTgt spid="616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2" fill="hold" nodeType="clickEffect">
                                  <p:stCondLst>
                                    <p:cond delay="0"/>
                                  </p:stCondLst>
                                  <p:childTnLst>
                                    <p:set>
                                      <p:cBhvr>
                                        <p:cTn id="51" dur="1" fill="hold">
                                          <p:stCondLst>
                                            <p:cond delay="0"/>
                                          </p:stCondLst>
                                        </p:cTn>
                                        <p:tgtEl>
                                          <p:spTgt spid="6165"/>
                                        </p:tgtEl>
                                        <p:attrNameLst>
                                          <p:attrName>style.visibility</p:attrName>
                                        </p:attrNameLst>
                                      </p:cBhvr>
                                      <p:to>
                                        <p:strVal val="visible"/>
                                      </p:to>
                                    </p:set>
                                    <p:anim calcmode="lin" valueType="num">
                                      <p:cBhvr>
                                        <p:cTn id="52" dur="500" fill="hold"/>
                                        <p:tgtEl>
                                          <p:spTgt spid="6165"/>
                                        </p:tgtEl>
                                        <p:attrNameLst>
                                          <p:attrName>ppt_x</p:attrName>
                                        </p:attrNameLst>
                                      </p:cBhvr>
                                      <p:tavLst>
                                        <p:tav tm="0">
                                          <p:val>
                                            <p:strVal val="#ppt_x+#ppt_w/2"/>
                                          </p:val>
                                        </p:tav>
                                        <p:tav tm="100000">
                                          <p:val>
                                            <p:strVal val="#ppt_x"/>
                                          </p:val>
                                        </p:tav>
                                      </p:tavLst>
                                    </p:anim>
                                    <p:anim calcmode="lin" valueType="num">
                                      <p:cBhvr>
                                        <p:cTn id="53" dur="500" fill="hold"/>
                                        <p:tgtEl>
                                          <p:spTgt spid="6165"/>
                                        </p:tgtEl>
                                        <p:attrNameLst>
                                          <p:attrName>ppt_y</p:attrName>
                                        </p:attrNameLst>
                                      </p:cBhvr>
                                      <p:tavLst>
                                        <p:tav tm="0">
                                          <p:val>
                                            <p:strVal val="#ppt_y"/>
                                          </p:val>
                                        </p:tav>
                                        <p:tav tm="100000">
                                          <p:val>
                                            <p:strVal val="#ppt_y"/>
                                          </p:val>
                                        </p:tav>
                                      </p:tavLst>
                                    </p:anim>
                                    <p:anim calcmode="lin" valueType="num">
                                      <p:cBhvr>
                                        <p:cTn id="54" dur="500" fill="hold"/>
                                        <p:tgtEl>
                                          <p:spTgt spid="6165"/>
                                        </p:tgtEl>
                                        <p:attrNameLst>
                                          <p:attrName>ppt_w</p:attrName>
                                        </p:attrNameLst>
                                      </p:cBhvr>
                                      <p:tavLst>
                                        <p:tav tm="0">
                                          <p:val>
                                            <p:fltVal val="0.000000"/>
                                          </p:val>
                                        </p:tav>
                                        <p:tav tm="100000">
                                          <p:val>
                                            <p:strVal val="#ppt_w"/>
                                          </p:val>
                                        </p:tav>
                                      </p:tavLst>
                                    </p:anim>
                                    <p:anim calcmode="lin" valueType="num">
                                      <p:cBhvr>
                                        <p:cTn id="55" dur="500" fill="hold"/>
                                        <p:tgtEl>
                                          <p:spTgt spid="61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nimBg="1"/>
      <p:bldP spid="6151" grpId="0" animBg="1"/>
      <p:bldP spid="6155" grpId="0"/>
      <p:bldP spid="6156" grpId="0"/>
      <p:bldP spid="6157" grpId="0" animBg="1"/>
      <p:bldP spid="615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3379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33796" name="Rectangle 2"/>
          <p:cNvSpPr>
            <a:spLocks noGrp="1"/>
          </p:cNvSpPr>
          <p:nvPr>
            <p:ph type="title"/>
          </p:nvPr>
        </p:nvSpPr>
        <p:spPr>
          <a:ln/>
        </p:spPr>
        <p:txBody>
          <a:bodyPr vert="horz" wrap="square" anchor="b"/>
          <a:p>
            <a:pPr eaLnBrk="1" hangingPunct="1"/>
            <a:r>
              <a:rPr lang="zh-CN" altLang="en-US"/>
              <a:t>数据库中的数据交换</a:t>
            </a:r>
            <a:endParaRPr lang="zh-CN" altLang="en-US"/>
          </a:p>
        </p:txBody>
      </p:sp>
      <p:sp>
        <p:nvSpPr>
          <p:cNvPr id="33797" name="Rectangle 3"/>
          <p:cNvSpPr>
            <a:spLocks noGrp="1"/>
          </p:cNvSpPr>
          <p:nvPr>
            <p:ph type="body"/>
          </p:nvPr>
        </p:nvSpPr>
        <p:spPr>
          <a:ln/>
        </p:spPr>
        <p:txBody>
          <a:bodyPr vert="horz" wrap="square" anchor="t"/>
          <a:p>
            <a:pPr lvl="1" eaLnBrk="1" hangingPunct="1">
              <a:spcBef>
                <a:spcPct val="50000"/>
              </a:spcBef>
              <a:buNone/>
            </a:pPr>
            <a:endParaRPr lang="en-US" altLang="x-none"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6.1 </a:t>
            </a:r>
            <a:r>
              <a:rPr lang="zh-CN" altLang="en-US" dirty="0">
                <a:latin typeface="Times New Roman" panose="02020603050405020304" pitchFamily="2" charset="0"/>
                <a:cs typeface="Times New Roman" panose="02020603050405020304" pitchFamily="2" charset="0"/>
              </a:rPr>
              <a:t>概述</a:t>
            </a:r>
            <a:endParaRPr lang="zh-CN" altLang="en-US"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6.2 </a:t>
            </a:r>
            <a:r>
              <a:rPr lang="zh-CN" altLang="en-US" dirty="0">
                <a:latin typeface="Times New Roman" panose="02020603050405020304" pitchFamily="2" charset="0"/>
                <a:cs typeface="Times New Roman" panose="02020603050405020304" pitchFamily="2" charset="0"/>
              </a:rPr>
              <a:t>数据交换的管理</a:t>
            </a:r>
            <a:endParaRPr lang="zh-CN" altLang="en-US"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u="sng" dirty="0">
                <a:solidFill>
                  <a:srgbClr val="FF0000"/>
                </a:solidFill>
                <a:latin typeface="Times New Roman" panose="02020603050405020304" pitchFamily="2" charset="0"/>
                <a:cs typeface="Times New Roman" panose="02020603050405020304" pitchFamily="2" charset="0"/>
              </a:rPr>
              <a:t>6.3 </a:t>
            </a:r>
            <a:r>
              <a:rPr lang="zh-CN" altLang="en-US" u="sng" dirty="0">
                <a:solidFill>
                  <a:srgbClr val="FF0000"/>
                </a:solidFill>
                <a:latin typeface="Times New Roman" panose="02020603050405020304" pitchFamily="2" charset="0"/>
                <a:cs typeface="Times New Roman" panose="02020603050405020304" pitchFamily="2" charset="0"/>
              </a:rPr>
              <a:t>数据交换的流程</a:t>
            </a:r>
            <a:endParaRPr lang="zh-CN" altLang="en-US" u="sng" dirty="0">
              <a:solidFill>
                <a:srgbClr val="FF0000"/>
              </a:solidFill>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6.4 </a:t>
            </a:r>
            <a:r>
              <a:rPr lang="zh-CN" altLang="en-US" dirty="0">
                <a:latin typeface="Times New Roman" panose="02020603050405020304" pitchFamily="2" charset="0"/>
                <a:cs typeface="Times New Roman" panose="02020603050405020304" pitchFamily="2" charset="0"/>
              </a:rPr>
              <a:t>数据交换的四种方式</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3481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34820" name="Rectangle 2"/>
          <p:cNvSpPr>
            <a:spLocks noGrp="1"/>
          </p:cNvSpPr>
          <p:nvPr>
            <p:ph type="title"/>
          </p:nvPr>
        </p:nvSpPr>
        <p:spPr>
          <a:ln/>
        </p:spPr>
        <p:txBody>
          <a:bodyPr vert="horz" wrap="square" anchor="b"/>
          <a:p>
            <a:pPr eaLnBrk="1" hangingPunct="1"/>
            <a:r>
              <a:rPr lang="en-US" altLang="x-none" sz="3600" dirty="0">
                <a:latin typeface="Times New Roman" panose="02020603050405020304" pitchFamily="2" charset="0"/>
                <a:cs typeface="Times New Roman" panose="02020603050405020304" pitchFamily="2" charset="0"/>
              </a:rPr>
              <a:t>6.3 </a:t>
            </a:r>
            <a:r>
              <a:rPr lang="zh-CN" altLang="en-US" sz="3600" dirty="0">
                <a:latin typeface="Times New Roman" panose="02020603050405020304" pitchFamily="2" charset="0"/>
                <a:cs typeface="Times New Roman" panose="02020603050405020304" pitchFamily="2" charset="0"/>
              </a:rPr>
              <a:t>数据交换的流程</a:t>
            </a:r>
            <a:endParaRPr lang="zh-CN" altLang="en-US" sz="3600" dirty="0">
              <a:latin typeface="Times New Roman" panose="02020603050405020304" pitchFamily="2" charset="0"/>
              <a:ea typeface="Times New Roman" panose="02020603050405020304" pitchFamily="2" charset="0"/>
            </a:endParaRPr>
          </a:p>
        </p:txBody>
      </p:sp>
      <p:graphicFrame>
        <p:nvGraphicFramePr>
          <p:cNvPr id="34821" name="Object 4"/>
          <p:cNvGraphicFramePr>
            <a:graphicFrameLocks noChangeAspect="1"/>
          </p:cNvGraphicFramePr>
          <p:nvPr/>
        </p:nvGraphicFramePr>
        <p:xfrm>
          <a:off x="1012825" y="1295400"/>
          <a:ext cx="6967538" cy="4876800"/>
        </p:xfrm>
        <a:graphic>
          <a:graphicData uri="http://schemas.openxmlformats.org/presentationml/2006/ole">
            <mc:AlternateContent xmlns:mc="http://schemas.openxmlformats.org/markup-compatibility/2006">
              <mc:Choice xmlns:v="urn:schemas-microsoft-com:vml" Requires="v">
                <p:oleObj spid="_x0000_s3076" name="" r:id="rId1" imgW="1828800" imgH="2567940" progId="Word.Picture.8">
                  <p:embed/>
                </p:oleObj>
              </mc:Choice>
              <mc:Fallback>
                <p:oleObj name="" r:id="rId1" imgW="1828800" imgH="2567940" progId="Word.Picture.8">
                  <p:embed/>
                  <p:pic>
                    <p:nvPicPr>
                      <p:cNvPr id="0" name="图片 3075"/>
                      <p:cNvPicPr/>
                      <p:nvPr/>
                    </p:nvPicPr>
                    <p:blipFill>
                      <a:blip r:embed="rId2"/>
                      <a:stretch>
                        <a:fillRect/>
                      </a:stretch>
                    </p:blipFill>
                    <p:spPr>
                      <a:xfrm>
                        <a:off x="1012825" y="1295400"/>
                        <a:ext cx="6967538" cy="487680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3584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35844" name="Rectangle 2"/>
          <p:cNvSpPr>
            <a:spLocks noGrp="1"/>
          </p:cNvSpPr>
          <p:nvPr>
            <p:ph type="title"/>
          </p:nvPr>
        </p:nvSpPr>
        <p:spPr>
          <a:ln/>
        </p:spPr>
        <p:txBody>
          <a:bodyPr vert="horz" wrap="square" anchor="b"/>
          <a:p>
            <a:pPr eaLnBrk="1" hangingPunct="1"/>
            <a:r>
              <a:rPr lang="zh-CN" altLang="en-US"/>
              <a:t>数据库中的数据交换</a:t>
            </a:r>
            <a:endParaRPr lang="zh-CN" altLang="en-US"/>
          </a:p>
        </p:txBody>
      </p:sp>
      <p:sp>
        <p:nvSpPr>
          <p:cNvPr id="35845" name="Rectangle 3"/>
          <p:cNvSpPr>
            <a:spLocks noGrp="1"/>
          </p:cNvSpPr>
          <p:nvPr>
            <p:ph type="body"/>
          </p:nvPr>
        </p:nvSpPr>
        <p:spPr>
          <a:ln/>
        </p:spPr>
        <p:txBody>
          <a:bodyPr vert="horz" wrap="square" anchor="t"/>
          <a:p>
            <a:pPr lvl="1" eaLnBrk="1" hangingPunct="1">
              <a:spcBef>
                <a:spcPct val="50000"/>
              </a:spcBef>
              <a:buNone/>
            </a:pPr>
            <a:endParaRPr lang="en-US" altLang="x-none"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6.1 </a:t>
            </a:r>
            <a:r>
              <a:rPr lang="zh-CN" altLang="en-US" dirty="0">
                <a:latin typeface="Times New Roman" panose="02020603050405020304" pitchFamily="2" charset="0"/>
                <a:cs typeface="Times New Roman" panose="02020603050405020304" pitchFamily="2" charset="0"/>
              </a:rPr>
              <a:t>概述</a:t>
            </a:r>
            <a:endParaRPr lang="zh-CN" altLang="en-US"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6.2 </a:t>
            </a:r>
            <a:r>
              <a:rPr lang="zh-CN" altLang="en-US" dirty="0">
                <a:latin typeface="Times New Roman" panose="02020603050405020304" pitchFamily="2" charset="0"/>
                <a:cs typeface="Times New Roman" panose="02020603050405020304" pitchFamily="2" charset="0"/>
              </a:rPr>
              <a:t>数据交换的管理</a:t>
            </a:r>
            <a:endParaRPr lang="zh-CN" altLang="en-US"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6.3 </a:t>
            </a:r>
            <a:r>
              <a:rPr lang="zh-CN" altLang="en-US" dirty="0">
                <a:latin typeface="Times New Roman" panose="02020603050405020304" pitchFamily="2" charset="0"/>
                <a:cs typeface="Times New Roman" panose="02020603050405020304" pitchFamily="2" charset="0"/>
              </a:rPr>
              <a:t>数据交换的流程</a:t>
            </a:r>
            <a:endParaRPr lang="zh-CN" altLang="en-US"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u="sng" dirty="0">
                <a:solidFill>
                  <a:srgbClr val="FF0000"/>
                </a:solidFill>
                <a:latin typeface="Times New Roman" panose="02020603050405020304" pitchFamily="2" charset="0"/>
                <a:cs typeface="Times New Roman" panose="02020603050405020304" pitchFamily="2" charset="0"/>
              </a:rPr>
              <a:t>6.4 </a:t>
            </a:r>
            <a:r>
              <a:rPr lang="zh-CN" altLang="en-US" u="sng" dirty="0">
                <a:solidFill>
                  <a:srgbClr val="FF0000"/>
                </a:solidFill>
                <a:latin typeface="Times New Roman" panose="02020603050405020304" pitchFamily="2" charset="0"/>
                <a:cs typeface="Times New Roman" panose="02020603050405020304" pitchFamily="2" charset="0"/>
              </a:rPr>
              <a:t>数据交换的四种方式</a:t>
            </a:r>
            <a:endParaRPr lang="zh-CN" altLang="en-US" u="sng"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3686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36868" name="Rectangle 2"/>
          <p:cNvSpPr>
            <a:spLocks noGrp="1"/>
          </p:cNvSpPr>
          <p:nvPr>
            <p:ph type="title"/>
          </p:nvPr>
        </p:nvSpPr>
        <p:spPr>
          <a:ln/>
        </p:spPr>
        <p:txBody>
          <a:bodyPr vert="horz" wrap="square" anchor="b"/>
          <a:p>
            <a:pPr eaLnBrk="1" hangingPunct="1"/>
            <a:r>
              <a:rPr lang="en-US" altLang="x-none" sz="3600" dirty="0">
                <a:latin typeface="Times New Roman" panose="02020603050405020304" pitchFamily="2" charset="0"/>
                <a:cs typeface="Times New Roman" panose="02020603050405020304" pitchFamily="2" charset="0"/>
              </a:rPr>
              <a:t>6.4 </a:t>
            </a:r>
            <a:r>
              <a:rPr lang="zh-CN" altLang="en-US" sz="3600" dirty="0">
                <a:latin typeface="Times New Roman" panose="02020603050405020304" pitchFamily="2" charset="0"/>
                <a:cs typeface="Times New Roman" panose="02020603050405020304" pitchFamily="2" charset="0"/>
              </a:rPr>
              <a:t>数据交换的四种方式</a:t>
            </a:r>
            <a:endParaRPr lang="zh-CN" altLang="en-US" sz="3600" dirty="0">
              <a:latin typeface="Times New Roman" panose="02020603050405020304" pitchFamily="2" charset="0"/>
              <a:ea typeface="Times New Roman" panose="02020603050405020304" pitchFamily="2" charset="0"/>
            </a:endParaRPr>
          </a:p>
        </p:txBody>
      </p:sp>
      <p:sp>
        <p:nvSpPr>
          <p:cNvPr id="36869" name="Rectangle 3"/>
          <p:cNvSpPr>
            <a:spLocks noGrp="1"/>
          </p:cNvSpPr>
          <p:nvPr>
            <p:ph type="body"/>
          </p:nvPr>
        </p:nvSpPr>
        <p:spPr>
          <a:ln/>
        </p:spPr>
        <p:txBody>
          <a:bodyPr vert="horz" wrap="square" anchor="t"/>
          <a:p>
            <a:pPr lvl="1" eaLnBrk="1" hangingPunct="1">
              <a:spcBef>
                <a:spcPct val="50000"/>
              </a:spcBef>
              <a:buNone/>
            </a:pPr>
            <a:endParaRPr lang="en-US" altLang="x-none"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6.4.1 </a:t>
            </a:r>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6.4.2 </a:t>
            </a:r>
            <a:r>
              <a:rPr lang="zh-CN" altLang="en-US" dirty="0">
                <a:latin typeface="Times New Roman" panose="02020603050405020304" pitchFamily="2" charset="0"/>
                <a:cs typeface="Times New Roman" panose="02020603050405020304" pitchFamily="2" charset="0"/>
              </a:rPr>
              <a:t>自含式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6.4.3 </a:t>
            </a:r>
            <a:r>
              <a:rPr lang="zh-CN" altLang="en-US" dirty="0">
                <a:latin typeface="Times New Roman" panose="02020603050405020304" pitchFamily="2" charset="0"/>
                <a:cs typeface="Times New Roman" panose="02020603050405020304" pitchFamily="2" charset="0"/>
              </a:rPr>
              <a:t>调用层接口</a:t>
            </a:r>
            <a:endParaRPr lang="zh-CN" altLang="en-US"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6.4.4 Web</a:t>
            </a:r>
            <a:r>
              <a:rPr lang="zh-CN" altLang="en-US" dirty="0">
                <a:latin typeface="Times New Roman" panose="02020603050405020304" pitchFamily="2" charset="0"/>
                <a:cs typeface="Times New Roman" panose="02020603050405020304" pitchFamily="2" charset="0"/>
              </a:rPr>
              <a:t>方式</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3789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3789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6.4.1 </a:t>
            </a:r>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37893" name="Rectangle 3"/>
          <p:cNvSpPr>
            <a:spLocks noGrp="1"/>
          </p:cNvSpPr>
          <p:nvPr>
            <p:ph type="body"/>
          </p:nvPr>
        </p:nvSpPr>
        <p:spPr>
          <a:ln/>
        </p:spPr>
        <p:txBody>
          <a:bodyPr vert="horz" wrap="square" anchor="t"/>
          <a:p>
            <a:pPr eaLnBrk="1" hangingPunct="1"/>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语言的使用方式</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交互式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可独立运行，一般供临时用户操作访问数据库用</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cs typeface="Times New Roman" panose="02020603050405020304" pitchFamily="2" charset="0"/>
            </a:endParaRPr>
          </a:p>
          <a:p>
            <a:pPr lvl="2" eaLnBrk="1" hangingPunct="1"/>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主语言’ 的应用开发模式</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自含式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兼有</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数据访问和高级程序设计语言的流程控制、简单数值处理功能</a:t>
            </a:r>
            <a:endParaRPr lang="zh-CN" altLang="en-US"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可在数据库服务器中独立运行</a:t>
            </a:r>
            <a:endParaRPr lang="zh-CN" altLang="en-US"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常用于编写存储过程，存储函数，触发器</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3891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38916"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6.4.1 </a:t>
            </a:r>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38917" name="Rectangle 3"/>
          <p:cNvSpPr>
            <a:spLocks noGrp="1"/>
          </p:cNvSpPr>
          <p:nvPr>
            <p:ph type="body"/>
          </p:nvPr>
        </p:nvSpPr>
        <p:spPr>
          <a:ln/>
        </p:spPr>
        <p:txBody>
          <a:bodyPr vert="horz" wrap="square" anchor="t"/>
          <a:p>
            <a:pPr marL="533400" indent="-533400" eaLnBrk="1" hangingPunct="1">
              <a:lnSpc>
                <a:spcPct val="130000"/>
              </a:lnSpc>
            </a:pPr>
            <a:r>
              <a:rPr lang="zh-CN" altLang="en-US" dirty="0">
                <a:latin typeface="Times New Roman" panose="02020603050405020304" pitchFamily="2" charset="0"/>
                <a:cs typeface="Times New Roman" panose="02020603050405020304" pitchFamily="2" charset="0"/>
              </a:rPr>
              <a:t>在嵌入式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中需要解决下面的四个问题：</a:t>
            </a:r>
            <a:endParaRPr lang="zh-CN" altLang="en-US" dirty="0">
              <a:latin typeface="Times New Roman" panose="02020603050405020304" pitchFamily="2" charset="0"/>
              <a:cs typeface="Times New Roman" panose="02020603050405020304" pitchFamily="2" charset="0"/>
            </a:endParaRPr>
          </a:p>
          <a:p>
            <a:pPr marL="990600" lvl="1" indent="-533400" eaLnBrk="1" hangingPunct="1">
              <a:lnSpc>
                <a:spcPct val="130000"/>
              </a:lnSpc>
            </a:pPr>
            <a:endParaRPr lang="zh-CN" altLang="en-US" sz="1400" dirty="0">
              <a:latin typeface="Times New Roman" panose="02020603050405020304" pitchFamily="2" charset="0"/>
              <a:cs typeface="Times New Roman" panose="02020603050405020304" pitchFamily="2" charset="0"/>
            </a:endParaRPr>
          </a:p>
          <a:p>
            <a:pPr marL="1447800" lvl="2" indent="-533400" eaLnBrk="1" hangingPunct="1">
              <a:lnSpc>
                <a:spcPct val="130000"/>
              </a:lnSpc>
              <a:buFont typeface="Wingdings" panose="05000000000000000000" pitchFamily="2" charset="2"/>
              <a:buAutoNum type="arabicPeriod"/>
            </a:pPr>
            <a:r>
              <a:rPr lang="zh-CN" altLang="en-US" dirty="0">
                <a:latin typeface="Times New Roman" panose="02020603050405020304" pitchFamily="2" charset="0"/>
                <a:cs typeface="Times New Roman" panose="02020603050405020304" pitchFamily="2" charset="0"/>
              </a:rPr>
              <a:t>主语言语句与</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语句的区别</a:t>
            </a:r>
            <a:endParaRPr lang="zh-CN" altLang="en-US" dirty="0">
              <a:latin typeface="Times New Roman" panose="02020603050405020304" pitchFamily="2" charset="0"/>
              <a:cs typeface="Times New Roman" panose="02020603050405020304" pitchFamily="2" charset="0"/>
            </a:endParaRPr>
          </a:p>
          <a:p>
            <a:pPr marL="1447800" lvl="2" indent="-533400" eaLnBrk="1" hangingPunct="1">
              <a:lnSpc>
                <a:spcPct val="130000"/>
              </a:lnSpc>
              <a:buFont typeface="Wingdings" panose="05000000000000000000" pitchFamily="2" charset="2"/>
              <a:buAutoNum type="arabicPeriod"/>
            </a:pPr>
            <a:r>
              <a:rPr lang="zh-CN" altLang="en-US" dirty="0">
                <a:latin typeface="Times New Roman" panose="02020603050405020304" pitchFamily="2" charset="0"/>
                <a:cs typeface="Times New Roman" panose="02020603050405020304" pitchFamily="2" charset="0"/>
              </a:rPr>
              <a:t>主语言程序与嵌入式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间的通讯</a:t>
            </a:r>
            <a:endParaRPr lang="zh-CN" altLang="en-US" dirty="0">
              <a:latin typeface="Times New Roman" panose="02020603050405020304" pitchFamily="2" charset="0"/>
              <a:cs typeface="Times New Roman" panose="02020603050405020304" pitchFamily="2" charset="0"/>
            </a:endParaRPr>
          </a:p>
          <a:p>
            <a:pPr marL="1447800" lvl="2" indent="-533400" eaLnBrk="1" hangingPunct="1">
              <a:lnSpc>
                <a:spcPct val="130000"/>
              </a:lnSpc>
              <a:buFont typeface="Wingdings" panose="05000000000000000000" pitchFamily="2" charset="2"/>
              <a:buAutoNum type="arabicPeriod"/>
            </a:pPr>
            <a:r>
              <a:rPr lang="zh-CN" altLang="en-US" dirty="0">
                <a:latin typeface="Times New Roman" panose="02020603050405020304" pitchFamily="2" charset="0"/>
                <a:cs typeface="Times New Roman" panose="02020603050405020304" pitchFamily="2" charset="0"/>
              </a:rPr>
              <a:t>主语言变量与</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变量的区别</a:t>
            </a:r>
            <a:endParaRPr lang="zh-CN" altLang="en-US" dirty="0">
              <a:latin typeface="Times New Roman" panose="02020603050405020304" pitchFamily="2" charset="0"/>
              <a:cs typeface="Times New Roman" panose="02020603050405020304" pitchFamily="2" charset="0"/>
            </a:endParaRPr>
          </a:p>
          <a:p>
            <a:pPr marL="1447800" lvl="2" indent="-533400" eaLnBrk="1" hangingPunct="1">
              <a:lnSpc>
                <a:spcPct val="130000"/>
              </a:lnSpc>
              <a:buFont typeface="Wingdings" panose="05000000000000000000" pitchFamily="2" charset="2"/>
              <a:buAutoNum type="arabicPeriod"/>
            </a:pPr>
            <a:r>
              <a:rPr lang="zh-CN" altLang="en-US" dirty="0">
                <a:latin typeface="Times New Roman" panose="02020603050405020304" pitchFamily="2" charset="0"/>
                <a:cs typeface="Times New Roman" panose="02020603050405020304" pitchFamily="2" charset="0"/>
              </a:rPr>
              <a:t>主语言语句与</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语句的数据交换</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3993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39940"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6.4.1 </a:t>
            </a:r>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39941" name="Rectangle 3"/>
          <p:cNvSpPr>
            <a:spLocks noGrp="1"/>
          </p:cNvSpPr>
          <p:nvPr>
            <p:ph type="body"/>
          </p:nvPr>
        </p:nvSpPr>
        <p:spPr>
          <a:xfrm>
            <a:off x="381000" y="914400"/>
            <a:ext cx="8458200" cy="1676400"/>
          </a:xfrm>
          <a:ln/>
        </p:spPr>
        <p:txBody>
          <a:bodyPr vert="horz" wrap="square" anchor="t"/>
          <a:p>
            <a:pPr marL="457200" indent="-457200" eaLnBrk="1" hangingPunct="1">
              <a:buFont typeface="Wingdings" panose="05000000000000000000" pitchFamily="2" charset="2"/>
              <a:buAutoNum type="arabicPeriod"/>
            </a:pPr>
            <a:r>
              <a:rPr lang="zh-CN" altLang="en-US" dirty="0">
                <a:latin typeface="Times New Roman" panose="02020603050405020304" pitchFamily="2" charset="0"/>
                <a:cs typeface="Times New Roman" panose="02020603050405020304" pitchFamily="2" charset="0"/>
              </a:rPr>
              <a:t>主语言语句与</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语句的区别？</a:t>
            </a:r>
            <a:endParaRPr lang="zh-CN" altLang="en-US" dirty="0">
              <a:latin typeface="Times New Roman" panose="02020603050405020304" pitchFamily="2" charset="0"/>
              <a:cs typeface="Times New Roman" panose="02020603050405020304" pitchFamily="2" charset="0"/>
            </a:endParaRPr>
          </a:p>
          <a:p>
            <a:pPr marL="914400" lvl="1" indent="-457200" eaLnBrk="1" hangingPunct="1"/>
            <a:r>
              <a:rPr lang="zh-CN" altLang="en-US" dirty="0">
                <a:latin typeface="Times New Roman" panose="02020603050405020304" pitchFamily="2" charset="0"/>
                <a:cs typeface="Times New Roman" panose="02020603050405020304" pitchFamily="2" charset="0"/>
              </a:rPr>
              <a:t>对嵌入在主语言中的</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语句加前缀（</a:t>
            </a:r>
            <a:r>
              <a:rPr lang="en-US" altLang="x-none" dirty="0">
                <a:latin typeface="Times New Roman" panose="02020603050405020304" pitchFamily="2" charset="0"/>
                <a:cs typeface="Times New Roman" panose="02020603050405020304" pitchFamily="2" charset="0"/>
              </a:rPr>
              <a:t>EXEC  SQL</a:t>
            </a:r>
            <a:r>
              <a:rPr lang="zh-CN" altLang="en-US" dirty="0">
                <a:latin typeface="Times New Roman" panose="02020603050405020304" pitchFamily="2" charset="0"/>
                <a:cs typeface="Times New Roman" panose="02020603050405020304" pitchFamily="2" charset="0"/>
              </a:rPr>
              <a:t>）和后缀（</a:t>
            </a:r>
            <a:r>
              <a:rPr lang="en-US" altLang="x-none" dirty="0">
                <a:latin typeface="Times New Roman" panose="02020603050405020304" pitchFamily="2" charset="0"/>
                <a:cs typeface="Times New Roman" panose="02020603050405020304" pitchFamily="2" charset="0"/>
              </a:rPr>
              <a:t>END_EXEC</a:t>
            </a:r>
            <a:r>
              <a:rPr lang="zh-CN" altLang="en-US" dirty="0">
                <a:latin typeface="Times New Roman" panose="02020603050405020304" pitchFamily="2" charset="0"/>
                <a:cs typeface="Times New Roman" panose="02020603050405020304" pitchFamily="2" charset="0"/>
              </a:rPr>
              <a:t>或；）</a:t>
            </a:r>
            <a:endParaRPr lang="en-US" altLang="x-none" dirty="0">
              <a:latin typeface="Times New Roman" panose="02020603050405020304" pitchFamily="2" charset="0"/>
              <a:ea typeface="Times New Roman" panose="02020603050405020304" pitchFamily="2" charset="0"/>
            </a:endParaRPr>
          </a:p>
        </p:txBody>
      </p:sp>
      <p:sp>
        <p:nvSpPr>
          <p:cNvPr id="39942" name="Rectangle 5"/>
          <p:cNvSpPr/>
          <p:nvPr/>
        </p:nvSpPr>
        <p:spPr>
          <a:xfrm>
            <a:off x="381000" y="2971800"/>
            <a:ext cx="8534400" cy="3657600"/>
          </a:xfrm>
          <a:prstGeom prst="rect">
            <a:avLst/>
          </a:prstGeom>
          <a:noFill/>
          <a:ln w="9525">
            <a:noFill/>
          </a:ln>
        </p:spPr>
        <p:txBody>
          <a:bodyPr/>
          <a:p>
            <a:pPr marL="457200" indent="-457200">
              <a:lnSpc>
                <a:spcPct val="105000"/>
              </a:lnSpc>
              <a:spcBef>
                <a:spcPct val="10000"/>
              </a:spcBef>
              <a:buAutoNum type="arabicPeriod" startAt="2"/>
            </a:pPr>
            <a:r>
              <a:rPr lang="zh-CN" altLang="en-US" sz="2800" b="1" dirty="0">
                <a:solidFill>
                  <a:schemeClr val="hlink"/>
                </a:solidFill>
                <a:latin typeface="Times New Roman" panose="02020603050405020304" pitchFamily="2" charset="0"/>
                <a:cs typeface="Times New Roman" panose="02020603050405020304" pitchFamily="2" charset="0"/>
              </a:rPr>
              <a:t>主语言程序与</a:t>
            </a:r>
            <a:r>
              <a:rPr lang="en-US" altLang="x-none" sz="2800" b="1" dirty="0">
                <a:solidFill>
                  <a:schemeClr val="hlink"/>
                </a:solidFill>
                <a:latin typeface="Times New Roman" panose="02020603050405020304" pitchFamily="2" charset="0"/>
                <a:cs typeface="Times New Roman" panose="02020603050405020304" pitchFamily="2" charset="0"/>
              </a:rPr>
              <a:t>ESQL</a:t>
            </a:r>
            <a:r>
              <a:rPr lang="zh-CN" altLang="en-US" sz="2800" b="1" dirty="0">
                <a:solidFill>
                  <a:schemeClr val="hlink"/>
                </a:solidFill>
                <a:latin typeface="Times New Roman" panose="02020603050405020304" pitchFamily="2" charset="0"/>
                <a:cs typeface="Times New Roman" panose="02020603050405020304" pitchFamily="2" charset="0"/>
              </a:rPr>
              <a:t>间的通讯</a:t>
            </a:r>
            <a:endParaRPr lang="zh-CN" altLang="en-US" sz="2800" b="1" dirty="0">
              <a:solidFill>
                <a:schemeClr val="tx2"/>
              </a:solidFill>
              <a:latin typeface="Times New Roman" panose="02020603050405020304" pitchFamily="2" charset="0"/>
              <a:cs typeface="Times New Roman" panose="02020603050405020304" pitchFamily="2" charset="0"/>
            </a:endParaRPr>
          </a:p>
          <a:p>
            <a:pPr marL="1371600" lvl="2" indent="-457200" eaLnBrk="1" hangingPunct="1">
              <a:lnSpc>
                <a:spcPct val="105000"/>
              </a:lnSpc>
              <a:spcBef>
                <a:spcPct val="10000"/>
              </a:spcBef>
            </a:pPr>
            <a:r>
              <a:rPr lang="en-US" altLang="x-none" sz="2800" b="1" dirty="0">
                <a:solidFill>
                  <a:schemeClr val="tx2"/>
                </a:solidFill>
                <a:latin typeface="Arial" panose="020B0604020202020204" pitchFamily="34" charset="0"/>
                <a:cs typeface="Arial" panose="020B0604020202020204" pitchFamily="34" charset="0"/>
              </a:rPr>
              <a:t>EXEC SQL INCLUDE SQLCA;</a:t>
            </a:r>
            <a:endParaRPr lang="en-US" altLang="x-none" sz="2800" b="1" dirty="0">
              <a:solidFill>
                <a:schemeClr val="tx2"/>
              </a:solidFill>
              <a:latin typeface="Arial" panose="020B0604020202020204" pitchFamily="34" charset="0"/>
              <a:cs typeface="Arial" panose="020B0604020202020204" pitchFamily="34" charset="0"/>
            </a:endParaRPr>
          </a:p>
          <a:p>
            <a:pPr marL="1371600" lvl="2" indent="-457200" eaLnBrk="1" hangingPunct="1">
              <a:lnSpc>
                <a:spcPct val="105000"/>
              </a:lnSpc>
              <a:spcBef>
                <a:spcPct val="10000"/>
              </a:spcBef>
            </a:pPr>
            <a:endParaRPr lang="en-US" altLang="x-none" sz="2800" b="1" dirty="0">
              <a:solidFill>
                <a:schemeClr val="tx2"/>
              </a:solidFill>
              <a:latin typeface="Times New Roman" panose="02020603050405020304" pitchFamily="2" charset="0"/>
              <a:cs typeface="Times New Roman" panose="02020603050405020304" pitchFamily="2" charset="0"/>
            </a:endParaRPr>
          </a:p>
          <a:p>
            <a:pPr marL="914400" lvl="1" indent="-457200" eaLnBrk="1" hangingPunct="1">
              <a:lnSpc>
                <a:spcPct val="105000"/>
              </a:lnSpc>
              <a:spcBef>
                <a:spcPct val="10000"/>
              </a:spcBef>
              <a:buFont typeface="Wingdings" panose="05000000000000000000" pitchFamily="2" charset="2"/>
              <a:buChar char="§"/>
            </a:pPr>
            <a:r>
              <a:rPr lang="en-US" altLang="x-none" b="1" dirty="0">
                <a:latin typeface="Times New Roman" panose="02020603050405020304" pitchFamily="2" charset="0"/>
                <a:cs typeface="Times New Roman" panose="02020603050405020304" pitchFamily="2" charset="0"/>
              </a:rPr>
              <a:t>SQLCA</a:t>
            </a:r>
            <a:r>
              <a:rPr lang="zh-CN" altLang="en-US" b="1" dirty="0">
                <a:latin typeface="Times New Roman" panose="02020603050405020304" pitchFamily="2" charset="0"/>
                <a:cs typeface="Times New Roman" panose="02020603050405020304" pitchFamily="2" charset="0"/>
              </a:rPr>
              <a:t>是一个系统定义的全局变量，用于返回嵌入式</a:t>
            </a:r>
            <a:r>
              <a:rPr lang="en-US" altLang="x-none" b="1" dirty="0">
                <a:latin typeface="Times New Roman" panose="02020603050405020304" pitchFamily="2" charset="0"/>
                <a:cs typeface="Times New Roman" panose="02020603050405020304" pitchFamily="2" charset="0"/>
              </a:rPr>
              <a:t>SQL</a:t>
            </a:r>
            <a:r>
              <a:rPr lang="zh-CN" altLang="en-US" b="1" dirty="0">
                <a:latin typeface="Times New Roman" panose="02020603050405020304" pitchFamily="2" charset="0"/>
                <a:cs typeface="Times New Roman" panose="02020603050405020304" pitchFamily="2" charset="0"/>
              </a:rPr>
              <a:t>命令的执行状态及其结果信息。如：命令的执行是否成功？执行结果是否为空？等等</a:t>
            </a:r>
            <a:endParaRPr lang="zh-CN" altLang="en-US" b="1" dirty="0">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2">
                                            <p:txEl>
                                              <p:charRg st="0" end="15"/>
                                            </p:txEl>
                                          </p:spTgt>
                                        </p:tgtEl>
                                        <p:attrNameLst>
                                          <p:attrName>style.visibility</p:attrName>
                                        </p:attrNameLst>
                                      </p:cBhvr>
                                      <p:to>
                                        <p:strVal val="visible"/>
                                      </p:to>
                                    </p:set>
                                    <p:anim calcmode="lin" valueType="num">
                                      <p:cBhvr additive="base">
                                        <p:cTn id="7" dur="500" fill="hold"/>
                                        <p:tgtEl>
                                          <p:spTgt spid="39942">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2">
                                            <p:txEl>
                                              <p:charRg st="0" end="1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9942">
                                            <p:txEl>
                                              <p:charRg st="0" end="15"/>
                                            </p:txEl>
                                          </p:spTgt>
                                        </p:tgtEl>
                                        <p:attrNameLst>
                                          <p:attrName>ppt_c</p:attrName>
                                        </p:attrNameLst>
                                      </p:cBhvr>
                                      <p:to>
                                        <a:srgbClr val="C0C0C0"/>
                                      </p:to>
                                    </p:animClr>
                                  </p:subTnLst>
                                </p:cTn>
                              </p:par>
                              <p:par>
                                <p:cTn id="9" presetID="2" presetClass="entr" presetSubtype="4" fill="hold" grpId="0" nodeType="withEffect">
                                  <p:stCondLst>
                                    <p:cond delay="0"/>
                                  </p:stCondLst>
                                  <p:childTnLst>
                                    <p:set>
                                      <p:cBhvr>
                                        <p:cTn id="10" dur="1" fill="hold">
                                          <p:stCondLst>
                                            <p:cond delay="0"/>
                                          </p:stCondLst>
                                        </p:cTn>
                                        <p:tgtEl>
                                          <p:spTgt spid="39942">
                                            <p:txEl>
                                              <p:charRg st="15" end="39"/>
                                            </p:txEl>
                                          </p:spTgt>
                                        </p:tgtEl>
                                        <p:attrNameLst>
                                          <p:attrName>style.visibility</p:attrName>
                                        </p:attrNameLst>
                                      </p:cBhvr>
                                      <p:to>
                                        <p:strVal val="visible"/>
                                      </p:to>
                                    </p:set>
                                    <p:anim calcmode="lin" valueType="num">
                                      <p:cBhvr additive="base">
                                        <p:cTn id="11" dur="500" fill="hold"/>
                                        <p:tgtEl>
                                          <p:spTgt spid="39942">
                                            <p:txEl>
                                              <p:charRg st="15" end="3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42">
                                            <p:txEl>
                                              <p:charRg st="15" end="39"/>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9942">
                                            <p:txEl>
                                              <p:charRg st="15" end="39"/>
                                            </p:txEl>
                                          </p:spTgt>
                                        </p:tgtEl>
                                        <p:attrNameLst>
                                          <p:attrName>ppt_c</p:attrName>
                                        </p:attrNameLst>
                                      </p:cBhvr>
                                      <p:to>
                                        <a:srgbClr val="C0C0C0"/>
                                      </p:to>
                                    </p:animClr>
                                  </p:subTnLst>
                                </p:cTn>
                              </p:par>
                              <p:par>
                                <p:cTn id="13" presetID="2" presetClass="entr" presetSubtype="4" fill="hold" grpId="0" nodeType="withEffect">
                                  <p:stCondLst>
                                    <p:cond delay="0"/>
                                  </p:stCondLst>
                                  <p:childTnLst>
                                    <p:set>
                                      <p:cBhvr>
                                        <p:cTn id="14" dur="1" fill="hold">
                                          <p:stCondLst>
                                            <p:cond delay="0"/>
                                          </p:stCondLst>
                                        </p:cTn>
                                        <p:tgtEl>
                                          <p:spTgt spid="39942">
                                            <p:txEl>
                                              <p:charRg st="40" end="106"/>
                                            </p:txEl>
                                          </p:spTgt>
                                        </p:tgtEl>
                                        <p:attrNameLst>
                                          <p:attrName>style.visibility</p:attrName>
                                        </p:attrNameLst>
                                      </p:cBhvr>
                                      <p:to>
                                        <p:strVal val="visible"/>
                                      </p:to>
                                    </p:set>
                                    <p:anim calcmode="lin" valueType="num">
                                      <p:cBhvr additive="base">
                                        <p:cTn id="15" dur="500" fill="hold"/>
                                        <p:tgtEl>
                                          <p:spTgt spid="39942">
                                            <p:txEl>
                                              <p:charRg st="40" end="10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42">
                                            <p:txEl>
                                              <p:charRg st="40" end="10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9942">
                                            <p:txEl>
                                              <p:charRg st="40" end="106"/>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4096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40964"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6.4.1 </a:t>
            </a:r>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40965" name="Rectangle 3"/>
          <p:cNvSpPr>
            <a:spLocks noGrp="1"/>
          </p:cNvSpPr>
          <p:nvPr>
            <p:ph type="body"/>
          </p:nvPr>
        </p:nvSpPr>
        <p:spPr>
          <a:ln/>
        </p:spPr>
        <p:txBody>
          <a:bodyPr vert="horz" wrap="square" anchor="t"/>
          <a:p>
            <a:pPr marL="381000" indent="-381000" eaLnBrk="1" hangingPunct="1">
              <a:lnSpc>
                <a:spcPct val="90000"/>
              </a:lnSpc>
              <a:buClr>
                <a:schemeClr val="accent2"/>
              </a:buClr>
              <a:buFont typeface="Wingdings" panose="05000000000000000000" pitchFamily="2" charset="2"/>
              <a:buAutoNum type="arabicPeriod" startAt="3"/>
            </a:pPr>
            <a:r>
              <a:rPr lang="zh-CN" altLang="en-US" dirty="0">
                <a:latin typeface="Times New Roman" panose="02020603050405020304" pitchFamily="2" charset="0"/>
                <a:cs typeface="Times New Roman" panose="02020603050405020304" pitchFamily="2" charset="0"/>
              </a:rPr>
              <a:t>主语言变量与</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变量的区别？</a:t>
            </a:r>
            <a:endParaRPr lang="zh-CN" altLang="en-US" dirty="0">
              <a:latin typeface="Times New Roman" panose="02020603050405020304" pitchFamily="2" charset="0"/>
              <a:cs typeface="Times New Roman" panose="02020603050405020304" pitchFamily="2" charset="0"/>
            </a:endParaRPr>
          </a:p>
          <a:p>
            <a:pPr marL="863600" lvl="1" indent="-292100" eaLnBrk="1" hangingPunct="1">
              <a:lnSpc>
                <a:spcPct val="90000"/>
              </a:lnSpc>
            </a:pPr>
            <a:r>
              <a:rPr lang="zh-CN" altLang="en-US" u="sng" dirty="0">
                <a:solidFill>
                  <a:schemeClr val="tx2"/>
                </a:solidFill>
                <a:latin typeface="Times New Roman" panose="02020603050405020304" pitchFamily="2" charset="0"/>
                <a:cs typeface="Times New Roman" panose="02020603050405020304" pitchFamily="2" charset="0"/>
              </a:rPr>
              <a:t>主变量</a:t>
            </a:r>
            <a:endParaRPr lang="zh-CN" altLang="en-US" dirty="0">
              <a:latin typeface="Times New Roman" panose="02020603050405020304" pitchFamily="2" charset="0"/>
              <a:cs typeface="Times New Roman" panose="02020603050405020304" pitchFamily="2" charset="0"/>
            </a:endParaRPr>
          </a:p>
          <a:p>
            <a:pPr marL="1435100" lvl="2" indent="-292100" eaLnBrk="1" hangingPunct="1">
              <a:lnSpc>
                <a:spcPct val="90000"/>
              </a:lnSpc>
            </a:pPr>
            <a:r>
              <a:rPr lang="zh-CN" altLang="en-US" dirty="0">
                <a:latin typeface="Times New Roman" panose="02020603050405020304" pitchFamily="2" charset="0"/>
                <a:cs typeface="Times New Roman" panose="02020603050405020304" pitchFamily="2" charset="0"/>
              </a:rPr>
              <a:t>在嵌入式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语句中使用的主语言变量</a:t>
            </a:r>
            <a:endParaRPr lang="zh-CN" altLang="en-US" dirty="0">
              <a:latin typeface="Times New Roman" panose="02020603050405020304" pitchFamily="2" charset="0"/>
              <a:cs typeface="Times New Roman" panose="02020603050405020304" pitchFamily="2" charset="0"/>
            </a:endParaRPr>
          </a:p>
          <a:p>
            <a:pPr marL="863600" lvl="1" indent="-292100" eaLnBrk="1" hangingPunct="1">
              <a:lnSpc>
                <a:spcPct val="90000"/>
              </a:lnSpc>
            </a:pPr>
            <a:r>
              <a:rPr lang="en-US" altLang="x-none" u="sng" dirty="0">
                <a:solidFill>
                  <a:schemeClr val="tx2"/>
                </a:solidFill>
                <a:latin typeface="Times New Roman" panose="02020603050405020304" pitchFamily="2" charset="0"/>
                <a:cs typeface="Times New Roman" panose="02020603050405020304" pitchFamily="2" charset="0"/>
              </a:rPr>
              <a:t>SQL</a:t>
            </a:r>
            <a:r>
              <a:rPr lang="zh-CN" altLang="en-US" u="sng" dirty="0">
                <a:solidFill>
                  <a:schemeClr val="tx2"/>
                </a:solidFill>
                <a:latin typeface="Times New Roman" panose="02020603050405020304" pitchFamily="2" charset="0"/>
                <a:cs typeface="Times New Roman" panose="02020603050405020304" pitchFamily="2" charset="0"/>
              </a:rPr>
              <a:t>变量</a:t>
            </a:r>
            <a:endParaRPr lang="zh-CN" altLang="en-US" dirty="0">
              <a:latin typeface="Times New Roman" panose="02020603050405020304" pitchFamily="2" charset="0"/>
              <a:cs typeface="Times New Roman" panose="02020603050405020304" pitchFamily="2" charset="0"/>
            </a:endParaRPr>
          </a:p>
          <a:p>
            <a:pPr marL="1435100" lvl="2" indent="-292100" eaLnBrk="1" hangingPunct="1">
              <a:lnSpc>
                <a:spcPct val="90000"/>
              </a:lnSpc>
            </a:pP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语句中的表名或属性名也可以看成是一个变量，我们称其为</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变量</a:t>
            </a:r>
            <a:endParaRPr lang="zh-CN" altLang="en-US" dirty="0">
              <a:latin typeface="Times New Roman" panose="02020603050405020304" pitchFamily="2" charset="0"/>
              <a:cs typeface="Times New Roman" panose="02020603050405020304" pitchFamily="2" charset="0"/>
            </a:endParaRPr>
          </a:p>
          <a:p>
            <a:pPr marL="1435100" lvl="2" indent="-292100" eaLnBrk="1" hangingPunct="1">
              <a:lnSpc>
                <a:spcPct val="90000"/>
              </a:lnSpc>
            </a:pPr>
            <a:endParaRPr lang="zh-CN" altLang="en-US" dirty="0">
              <a:latin typeface="Times New Roman" panose="02020603050405020304" pitchFamily="2" charset="0"/>
              <a:cs typeface="Times New Roman" panose="02020603050405020304" pitchFamily="2" charset="0"/>
            </a:endParaRPr>
          </a:p>
          <a:p>
            <a:pPr marL="863600" lvl="1" indent="-292100" eaLnBrk="1" hangingPunct="1">
              <a:lnSpc>
                <a:spcPct val="90000"/>
              </a:lnSpc>
            </a:pPr>
            <a:r>
              <a:rPr lang="zh-CN" altLang="en-US" dirty="0">
                <a:latin typeface="Times New Roman" panose="02020603050405020304" pitchFamily="2" charset="0"/>
                <a:cs typeface="Times New Roman" panose="02020603050405020304" pitchFamily="2" charset="0"/>
              </a:rPr>
              <a:t>主变量是标量变量，而</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变量则是集合变量</a:t>
            </a:r>
            <a:endParaRPr lang="zh-CN" altLang="en-US" dirty="0">
              <a:latin typeface="Times New Roman" panose="02020603050405020304" pitchFamily="2" charset="0"/>
              <a:cs typeface="Times New Roman" panose="02020603050405020304" pitchFamily="2" charset="0"/>
            </a:endParaRPr>
          </a:p>
          <a:p>
            <a:pPr marL="863600" lvl="1" indent="-292100" eaLnBrk="1" hangingPunct="1">
              <a:lnSpc>
                <a:spcPct val="90000"/>
              </a:lnSpc>
            </a:pPr>
            <a:endParaRPr lang="zh-CN" altLang="en-US" dirty="0">
              <a:latin typeface="Times New Roman" panose="02020603050405020304" pitchFamily="2" charset="0"/>
              <a:cs typeface="Times New Roman" panose="02020603050405020304" pitchFamily="2" charset="0"/>
            </a:endParaRPr>
          </a:p>
          <a:p>
            <a:pPr marL="863600" lvl="1" indent="-292100" eaLnBrk="1" hangingPunct="1">
              <a:lnSpc>
                <a:spcPct val="90000"/>
              </a:lnSpc>
            </a:pPr>
            <a:r>
              <a:rPr lang="zh-CN" altLang="en-US" dirty="0">
                <a:latin typeface="Times New Roman" panose="02020603050405020304" pitchFamily="2" charset="0"/>
                <a:cs typeface="Times New Roman" panose="02020603050405020304" pitchFamily="2" charset="0"/>
              </a:rPr>
              <a:t>可以在嵌入式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语句中使用主语言变量，但必需在主语言变量前面加上一个前缀‘</a:t>
            </a:r>
            <a:r>
              <a:rPr lang="en-US" altLang="x-none" dirty="0">
                <a:latin typeface="Times New Roman" panose="02020603050405020304" pitchFamily="2" charset="0"/>
                <a:cs typeface="Times New Roman" panose="02020603050405020304" pitchFamily="2" charset="0"/>
              </a:rPr>
              <a:t>:’</a:t>
            </a:r>
            <a:r>
              <a:rPr lang="zh-CN" altLang="en-US" dirty="0">
                <a:latin typeface="Times New Roman" panose="02020603050405020304" pitchFamily="2" charset="0"/>
                <a:cs typeface="Times New Roman" panose="02020603050405020304" pitchFamily="2" charset="0"/>
              </a:rPr>
              <a:t>，以便与</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语句中的表名或属性名区别开来</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4198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41988"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6.4.1 </a:t>
            </a:r>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41989" name="Rectangle 3"/>
          <p:cNvSpPr>
            <a:spLocks noGrp="1"/>
          </p:cNvSpPr>
          <p:nvPr>
            <p:ph type="body"/>
          </p:nvPr>
        </p:nvSpPr>
        <p:spPr>
          <a:ln/>
        </p:spPr>
        <p:txBody>
          <a:bodyPr vert="horz" wrap="square" anchor="t"/>
          <a:p>
            <a:pPr marL="533400" indent="-533400" eaLnBrk="1" hangingPunct="1"/>
            <a:r>
              <a:rPr lang="zh-CN" altLang="en-US" dirty="0">
                <a:solidFill>
                  <a:schemeClr val="tx1"/>
                </a:solidFill>
                <a:latin typeface="Times New Roman" panose="02020603050405020304" pitchFamily="2" charset="0"/>
                <a:cs typeface="Times New Roman" panose="02020603050405020304" pitchFamily="2" charset="0"/>
              </a:rPr>
              <a:t>可以通过主语言变量在嵌入式</a:t>
            </a:r>
            <a:r>
              <a:rPr lang="en-US" altLang="x-none" dirty="0">
                <a:solidFill>
                  <a:schemeClr val="tx1"/>
                </a:solidFill>
                <a:latin typeface="Times New Roman" panose="02020603050405020304" pitchFamily="2" charset="0"/>
                <a:cs typeface="Times New Roman" panose="02020603050405020304" pitchFamily="2" charset="0"/>
              </a:rPr>
              <a:t>SQL</a:t>
            </a:r>
            <a:r>
              <a:rPr lang="zh-CN" altLang="en-US" dirty="0">
                <a:solidFill>
                  <a:schemeClr val="tx1"/>
                </a:solidFill>
                <a:latin typeface="Times New Roman" panose="02020603050405020304" pitchFamily="2" charset="0"/>
                <a:cs typeface="Times New Roman" panose="02020603050405020304" pitchFamily="2" charset="0"/>
              </a:rPr>
              <a:t>语句与主语言语句之间交换数据。但一个主语言变量一次只能存储一个值</a:t>
            </a:r>
            <a:endParaRPr lang="zh-CN" altLang="en-US" dirty="0">
              <a:solidFill>
                <a:schemeClr val="tx1"/>
              </a:solidFill>
              <a:latin typeface="Times New Roman" panose="02020603050405020304" pitchFamily="2" charset="0"/>
              <a:cs typeface="Times New Roman" panose="02020603050405020304" pitchFamily="2" charset="0"/>
            </a:endParaRPr>
          </a:p>
          <a:p>
            <a:pPr marL="990600" lvl="1" indent="-533400" eaLnBrk="1" hangingPunct="1"/>
            <a:r>
              <a:rPr lang="zh-CN" altLang="en-US" dirty="0">
                <a:latin typeface="Times New Roman" panose="02020603050405020304" pitchFamily="2" charset="0"/>
                <a:cs typeface="Times New Roman" panose="02020603050405020304" pitchFamily="2" charset="0"/>
              </a:rPr>
              <a:t>可以通过主语言变量获取查询结果值，并用于主语言语句中</a:t>
            </a:r>
            <a:endParaRPr lang="zh-CN" altLang="en-US" dirty="0">
              <a:latin typeface="Times New Roman" panose="02020603050405020304" pitchFamily="2" charset="0"/>
              <a:cs typeface="Times New Roman" panose="02020603050405020304" pitchFamily="2" charset="0"/>
            </a:endParaRPr>
          </a:p>
          <a:p>
            <a:pPr marL="990600" lvl="1" indent="-533400" eaLnBrk="1" hangingPunct="1"/>
            <a:r>
              <a:rPr lang="zh-CN" altLang="en-US" dirty="0">
                <a:latin typeface="Times New Roman" panose="02020603050405020304" pitchFamily="2" charset="0"/>
                <a:cs typeface="Times New Roman" panose="02020603050405020304" pitchFamily="2" charset="0"/>
              </a:rPr>
              <a:t>也可以将保存在主语言变量中的值用于</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语句的执行</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4301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4301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6.4.1 </a:t>
            </a:r>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43013" name="Rectangle 3"/>
          <p:cNvSpPr>
            <a:spLocks noGrp="1"/>
          </p:cNvSpPr>
          <p:nvPr>
            <p:ph type="body"/>
          </p:nvPr>
        </p:nvSpPr>
        <p:spPr>
          <a:ln/>
        </p:spPr>
        <p:txBody>
          <a:bodyPr vert="horz" wrap="square" anchor="t"/>
          <a:p>
            <a:pPr marL="533400" indent="-533400" eaLnBrk="1" hangingPunct="1"/>
            <a:r>
              <a:rPr lang="zh-CN" altLang="en-US" dirty="0">
                <a:latin typeface="Times New Roman" panose="02020603050405020304" pitchFamily="2" charset="0"/>
                <a:cs typeface="Times New Roman" panose="02020603050405020304" pitchFamily="2" charset="0"/>
              </a:rPr>
              <a:t>在嵌入式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语句中使用的主语言变量必需预先在</a:t>
            </a:r>
            <a:r>
              <a:rPr lang="en-US" altLang="x-none" dirty="0">
                <a:latin typeface="Times New Roman" panose="02020603050405020304" pitchFamily="2" charset="0"/>
                <a:cs typeface="Times New Roman" panose="02020603050405020304" pitchFamily="2" charset="0"/>
              </a:rPr>
              <a:t>DECLARE</a:t>
            </a:r>
            <a:r>
              <a:rPr lang="zh-CN" altLang="en-US" dirty="0">
                <a:latin typeface="Times New Roman" panose="02020603050405020304" pitchFamily="2" charset="0"/>
                <a:cs typeface="Times New Roman" panose="02020603050405020304" pitchFamily="2" charset="0"/>
              </a:rPr>
              <a:t>语句段中定义</a:t>
            </a:r>
            <a:endParaRPr lang="zh-CN" altLang="en-US" dirty="0">
              <a:latin typeface="Times New Roman" panose="02020603050405020304" pitchFamily="2" charset="0"/>
              <a:cs typeface="Times New Roman" panose="02020603050405020304" pitchFamily="2" charset="0"/>
            </a:endParaRPr>
          </a:p>
          <a:p>
            <a:pPr marL="533400" indent="-533400" eaLnBrk="1" hangingPunct="1"/>
            <a:endParaRPr lang="zh-CN" altLang="en-US" dirty="0"/>
          </a:p>
          <a:p>
            <a:pPr marL="1447800" lvl="2" indent="-533400" eaLnBrk="1" hangingPunct="1">
              <a:lnSpc>
                <a:spcPct val="105000"/>
              </a:lnSpc>
              <a:spcBef>
                <a:spcPct val="10000"/>
              </a:spcBef>
              <a:buClrTx/>
              <a:buNone/>
            </a:pPr>
            <a:r>
              <a:rPr lang="en-US" altLang="x-none" sz="2400" dirty="0">
                <a:solidFill>
                  <a:schemeClr val="tx2"/>
                </a:solidFill>
                <a:latin typeface="Arial" panose="020B0604020202020204" pitchFamily="34" charset="0"/>
                <a:cs typeface="Arial" panose="020B0604020202020204" pitchFamily="34" charset="0"/>
              </a:rPr>
              <a:t>EXEC SQL BEGIN DECLARE SECTION;</a:t>
            </a:r>
            <a:endParaRPr lang="en-US" altLang="x-none" sz="2400" dirty="0">
              <a:solidFill>
                <a:schemeClr val="tx2"/>
              </a:solidFill>
              <a:latin typeface="Arial" panose="020B0604020202020204" pitchFamily="34" charset="0"/>
              <a:cs typeface="Arial" panose="020B0604020202020204" pitchFamily="34" charset="0"/>
            </a:endParaRPr>
          </a:p>
          <a:p>
            <a:pPr marL="1905000" lvl="3" indent="-533400" eaLnBrk="1" hangingPunct="1">
              <a:lnSpc>
                <a:spcPct val="105000"/>
              </a:lnSpc>
              <a:spcBef>
                <a:spcPct val="10000"/>
              </a:spcBef>
              <a:buClrTx/>
              <a:buNone/>
            </a:pPr>
            <a:r>
              <a:rPr lang="en-US" altLang="x-none" sz="2400" dirty="0">
                <a:solidFill>
                  <a:schemeClr val="tx2"/>
                </a:solidFill>
                <a:latin typeface="Arial" panose="020B0604020202020204" pitchFamily="34" charset="0"/>
                <a:ea typeface="Arial" panose="020B0604020202020204" pitchFamily="34" charset="0"/>
              </a:rPr>
              <a:t>…</a:t>
            </a:r>
            <a:endParaRPr lang="en-US" altLang="x-none" sz="2400" dirty="0">
              <a:solidFill>
                <a:schemeClr val="tx2"/>
              </a:solidFill>
              <a:latin typeface="Arial" panose="020B0604020202020204" pitchFamily="34" charset="0"/>
              <a:cs typeface="Arial" panose="020B0604020202020204" pitchFamily="34" charset="0"/>
            </a:endParaRPr>
          </a:p>
          <a:p>
            <a:pPr marL="1905000" lvl="3" indent="-533400" eaLnBrk="1" hangingPunct="1">
              <a:lnSpc>
                <a:spcPct val="105000"/>
              </a:lnSpc>
              <a:spcBef>
                <a:spcPct val="10000"/>
              </a:spcBef>
              <a:buClrTx/>
              <a:buNone/>
            </a:pPr>
            <a:r>
              <a:rPr lang="en-US" altLang="x-none" sz="2400" dirty="0">
                <a:solidFill>
                  <a:schemeClr val="tx2"/>
                </a:solidFill>
                <a:latin typeface="Arial" panose="020B0604020202020204" pitchFamily="34" charset="0"/>
                <a:ea typeface="Arial" panose="020B0604020202020204" pitchFamily="34" charset="0"/>
              </a:rPr>
              <a:t>…</a:t>
            </a:r>
            <a:r>
              <a:rPr lang="en-US" altLang="x-none" sz="2400" dirty="0">
                <a:solidFill>
                  <a:schemeClr val="tx2"/>
                </a:solidFill>
                <a:latin typeface="Arial" panose="020B0604020202020204" pitchFamily="34" charset="0"/>
                <a:cs typeface="Arial" panose="020B0604020202020204" pitchFamily="34" charset="0"/>
              </a:rPr>
              <a:t>  /* </a:t>
            </a:r>
            <a:r>
              <a:rPr lang="zh-CN" altLang="en-US" sz="2400" dirty="0">
                <a:solidFill>
                  <a:schemeClr val="tx2"/>
                </a:solidFill>
                <a:latin typeface="Arial" panose="020B0604020202020204" pitchFamily="34" charset="0"/>
                <a:cs typeface="Arial" panose="020B0604020202020204" pitchFamily="34" charset="0"/>
              </a:rPr>
              <a:t>定义在嵌入式</a:t>
            </a:r>
            <a:r>
              <a:rPr lang="en-US" altLang="x-none" sz="2400" dirty="0">
                <a:solidFill>
                  <a:schemeClr val="tx2"/>
                </a:solidFill>
                <a:latin typeface="Arial" panose="020B0604020202020204" pitchFamily="34" charset="0"/>
                <a:cs typeface="Arial" panose="020B0604020202020204" pitchFamily="34" charset="0"/>
              </a:rPr>
              <a:t>SQL</a:t>
            </a:r>
            <a:r>
              <a:rPr lang="zh-CN" altLang="en-US" sz="2400" dirty="0">
                <a:solidFill>
                  <a:schemeClr val="tx2"/>
                </a:solidFill>
                <a:latin typeface="Arial" panose="020B0604020202020204" pitchFamily="34" charset="0"/>
                <a:cs typeface="Arial" panose="020B0604020202020204" pitchFamily="34" charset="0"/>
              </a:rPr>
              <a:t>语句中使用的主语言变量 *</a:t>
            </a:r>
            <a:r>
              <a:rPr lang="en-US" altLang="x-none" sz="2400" dirty="0">
                <a:solidFill>
                  <a:schemeClr val="tx2"/>
                </a:solidFill>
                <a:latin typeface="Arial" panose="020B0604020202020204" pitchFamily="34" charset="0"/>
                <a:cs typeface="Arial" panose="020B0604020202020204" pitchFamily="34" charset="0"/>
              </a:rPr>
              <a:t>/</a:t>
            </a:r>
            <a:endParaRPr lang="en-US" altLang="x-none" sz="2400" dirty="0">
              <a:solidFill>
                <a:schemeClr val="tx2"/>
              </a:solidFill>
              <a:latin typeface="Arial" panose="020B0604020202020204" pitchFamily="34" charset="0"/>
              <a:cs typeface="Arial" panose="020B0604020202020204" pitchFamily="34" charset="0"/>
            </a:endParaRPr>
          </a:p>
          <a:p>
            <a:pPr marL="1905000" lvl="3" indent="-533400" eaLnBrk="1" hangingPunct="1">
              <a:lnSpc>
                <a:spcPct val="105000"/>
              </a:lnSpc>
              <a:spcBef>
                <a:spcPct val="10000"/>
              </a:spcBef>
              <a:buClrTx/>
              <a:buNone/>
            </a:pPr>
            <a:r>
              <a:rPr lang="en-US" altLang="x-none" sz="2400" dirty="0">
                <a:solidFill>
                  <a:schemeClr val="tx2"/>
                </a:solidFill>
                <a:latin typeface="Arial" panose="020B0604020202020204" pitchFamily="34" charset="0"/>
                <a:ea typeface="Arial" panose="020B0604020202020204" pitchFamily="34" charset="0"/>
              </a:rPr>
              <a:t>…</a:t>
            </a:r>
            <a:endParaRPr lang="en-US" altLang="x-none" sz="2400" dirty="0">
              <a:solidFill>
                <a:schemeClr val="tx2"/>
              </a:solidFill>
              <a:latin typeface="Arial" panose="020B0604020202020204" pitchFamily="34" charset="0"/>
              <a:cs typeface="Arial" panose="020B0604020202020204" pitchFamily="34" charset="0"/>
            </a:endParaRPr>
          </a:p>
          <a:p>
            <a:pPr marL="1447800" lvl="2" indent="-533400" eaLnBrk="1" hangingPunct="1">
              <a:lnSpc>
                <a:spcPct val="105000"/>
              </a:lnSpc>
              <a:spcBef>
                <a:spcPct val="10000"/>
              </a:spcBef>
              <a:buClrTx/>
              <a:buNone/>
            </a:pPr>
            <a:r>
              <a:rPr lang="en-US" altLang="x-none" sz="2400" dirty="0">
                <a:solidFill>
                  <a:schemeClr val="tx2"/>
                </a:solidFill>
                <a:latin typeface="Arial" panose="020B0604020202020204" pitchFamily="34" charset="0"/>
                <a:cs typeface="Arial" panose="020B0604020202020204" pitchFamily="34" charset="0"/>
              </a:rPr>
              <a:t>EXEC SQL END DECLARE SECTION;</a:t>
            </a:r>
            <a:endParaRPr lang="en-US" altLang="x-none" sz="2400" dirty="0">
              <a:solidFill>
                <a:schemeClr val="tx2"/>
              </a:solidFill>
              <a:latin typeface="Arial" panose="020B0604020202020204" pitchFamily="3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717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717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6.1.2 </a:t>
            </a:r>
            <a:r>
              <a:rPr lang="zh-CN" altLang="en-US" dirty="0">
                <a:latin typeface="Times New Roman" panose="02020603050405020304" pitchFamily="2" charset="0"/>
                <a:cs typeface="Times New Roman" panose="02020603050405020304" pitchFamily="2" charset="0"/>
              </a:rPr>
              <a:t>数据交换的五种方式</a:t>
            </a:r>
            <a:endParaRPr lang="zh-CN" altLang="en-US" dirty="0">
              <a:latin typeface="Times New Roman" panose="02020603050405020304" pitchFamily="2" charset="0"/>
              <a:ea typeface="Times New Roman" panose="02020603050405020304" pitchFamily="2" charset="0"/>
            </a:endParaRPr>
          </a:p>
        </p:txBody>
      </p:sp>
      <p:sp>
        <p:nvSpPr>
          <p:cNvPr id="7173" name="Rectangle 3"/>
          <p:cNvSpPr>
            <a:spLocks noGrp="1"/>
          </p:cNvSpPr>
          <p:nvPr>
            <p:ph type="body"/>
          </p:nvPr>
        </p:nvSpPr>
        <p:spPr>
          <a:ln/>
        </p:spPr>
        <p:txBody>
          <a:bodyPr vert="horz" wrap="square" anchor="t"/>
          <a:p>
            <a:pPr eaLnBrk="1" hangingPunct="1"/>
            <a:r>
              <a:rPr lang="zh-CN" altLang="en-US" dirty="0">
                <a:latin typeface="Times New Roman" panose="02020603050405020304" pitchFamily="2" charset="0"/>
                <a:cs typeface="Times New Roman" panose="02020603050405020304" pitchFamily="2" charset="0"/>
              </a:rPr>
              <a:t>初级阶段</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人机对话方式，交互方式</a:t>
            </a:r>
            <a:endParaRPr lang="zh-CN" altLang="en-US" dirty="0">
              <a:latin typeface="Times New Roman" panose="02020603050405020304" pitchFamily="2" charset="0"/>
              <a:cs typeface="Times New Roman" panose="02020603050405020304" pitchFamily="2" charset="0"/>
            </a:endParaRPr>
          </a:p>
          <a:p>
            <a:pPr lvl="1" eaLnBrk="1" hangingPunct="1"/>
            <a:endParaRPr lang="zh-CN" altLang="en-US" dirty="0">
              <a:latin typeface="Times New Roman" panose="02020603050405020304" pitchFamily="2" charset="0"/>
              <a:cs typeface="Times New Roman" panose="02020603050405020304" pitchFamily="2" charset="0"/>
            </a:endParaRPr>
          </a:p>
          <a:p>
            <a:pPr eaLnBrk="1" hangingPunct="1"/>
            <a:r>
              <a:rPr lang="zh-CN" altLang="en-US" dirty="0">
                <a:latin typeface="Times New Roman" panose="02020603050405020304" pitchFamily="2" charset="0"/>
                <a:cs typeface="Times New Roman" panose="02020603050405020304" pitchFamily="2" charset="0"/>
              </a:rPr>
              <a:t>中级阶段</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嵌入式方式</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自含方式</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调用层接口（</a:t>
            </a:r>
            <a:r>
              <a:rPr lang="en-US" altLang="x-none" dirty="0">
                <a:latin typeface="Times New Roman" panose="02020603050405020304" pitchFamily="2" charset="0"/>
                <a:cs typeface="Times New Roman" panose="02020603050405020304" pitchFamily="2" charset="0"/>
              </a:rPr>
              <a:t>call level interface</a:t>
            </a:r>
            <a:r>
              <a:rPr lang="zh-CN" altLang="en-US" dirty="0">
                <a:latin typeface="Times New Roman" panose="02020603050405020304" pitchFamily="2" charset="0"/>
                <a:cs typeface="Times New Roman" panose="02020603050405020304" pitchFamily="2" charset="0"/>
              </a:rPr>
              <a:t>）方式</a:t>
            </a:r>
            <a:endParaRPr lang="zh-CN" altLang="en-US" dirty="0">
              <a:latin typeface="Times New Roman" panose="02020603050405020304" pitchFamily="2" charset="0"/>
              <a:cs typeface="Times New Roman" panose="02020603050405020304" pitchFamily="2" charset="0"/>
            </a:endParaRPr>
          </a:p>
          <a:p>
            <a:pPr lvl="1" eaLnBrk="1" hangingPunct="1"/>
            <a:endParaRPr lang="zh-CN" altLang="en-US" dirty="0">
              <a:latin typeface="Times New Roman" panose="02020603050405020304" pitchFamily="2" charset="0"/>
              <a:cs typeface="Times New Roman" panose="02020603050405020304" pitchFamily="2" charset="0"/>
            </a:endParaRPr>
          </a:p>
          <a:p>
            <a:pPr eaLnBrk="1" hangingPunct="1"/>
            <a:r>
              <a:rPr lang="zh-CN" altLang="en-US" dirty="0">
                <a:latin typeface="Times New Roman" panose="02020603050405020304" pitchFamily="2" charset="0"/>
                <a:cs typeface="Times New Roman" panose="02020603050405020304" pitchFamily="2" charset="0"/>
              </a:rPr>
              <a:t>近期阶段</a:t>
            </a:r>
            <a:endParaRPr lang="zh-CN" altLang="en-US" dirty="0">
              <a:latin typeface="Times New Roman" panose="02020603050405020304" pitchFamily="2" charset="0"/>
              <a:cs typeface="Times New Roman" panose="02020603050405020304" pitchFamily="2" charset="0"/>
            </a:endParaRPr>
          </a:p>
          <a:p>
            <a:pPr lvl="1" eaLnBrk="1" hangingPunct="1"/>
            <a:r>
              <a:rPr lang="en-US" altLang="x-none" dirty="0">
                <a:latin typeface="Times New Roman" panose="02020603050405020304" pitchFamily="2" charset="0"/>
                <a:cs typeface="Times New Roman" panose="02020603050405020304" pitchFamily="2" charset="0"/>
              </a:rPr>
              <a:t>Web</a:t>
            </a:r>
            <a:r>
              <a:rPr lang="zh-CN" altLang="en-US" dirty="0">
                <a:latin typeface="Times New Roman" panose="02020603050405020304" pitchFamily="2" charset="0"/>
                <a:cs typeface="Times New Roman" panose="02020603050405020304" pitchFamily="2" charset="0"/>
              </a:rPr>
              <a:t>方式</a:t>
            </a:r>
            <a:endParaRPr lang="zh-CN" altLang="en-US" dirty="0">
              <a:latin typeface="Times New Roman" panose="02020603050405020304" pitchFamily="2" charset="0"/>
              <a:ea typeface="Times New Roman" panose="02020603050405020304" pitchFamily="2" charset="0"/>
            </a:endParaRPr>
          </a:p>
        </p:txBody>
      </p:sp>
      <p:sp>
        <p:nvSpPr>
          <p:cNvPr id="2" name="文本框 1"/>
          <p:cNvSpPr txBox="1"/>
          <p:nvPr/>
        </p:nvSpPr>
        <p:spPr>
          <a:xfrm>
            <a:off x="3574415" y="1946275"/>
            <a:ext cx="5417185" cy="1887220"/>
          </a:xfrm>
          <a:prstGeom prst="rect">
            <a:avLst/>
          </a:prstGeom>
          <a:noFill/>
          <a:ln w="19050">
            <a:solidFill>
              <a:schemeClr val="tx1"/>
            </a:solidFill>
          </a:ln>
        </p:spPr>
        <p:txBody>
          <a:bodyPr wrap="square" bIns="179705" rtlCol="0">
            <a:spAutoFit/>
          </a:bodyPr>
          <a:p>
            <a:pPr>
              <a:lnSpc>
                <a:spcPct val="150000"/>
              </a:lnSpc>
              <a:buFont typeface="Arial" panose="020B0604020202020204" pitchFamily="34" charset="0"/>
            </a:pPr>
            <a:r>
              <a:rPr lang="zh-CN" altLang="zh-CN"/>
              <a:t>两大自含式</a:t>
            </a:r>
            <a:r>
              <a:rPr lang="en-US" altLang="zh-CN"/>
              <a:t>SQL</a:t>
            </a:r>
            <a:r>
              <a:rPr lang="zh-CN" altLang="en-US"/>
              <a:t>语言：</a:t>
            </a:r>
            <a:endParaRPr lang="zh-CN" altLang="en-US"/>
          </a:p>
          <a:p>
            <a:pPr marL="342900" indent="-342900">
              <a:lnSpc>
                <a:spcPct val="150000"/>
              </a:lnSpc>
              <a:buFont typeface="Arial" panose="020B0604020202020204" pitchFamily="34" charset="0"/>
              <a:buChar char="•"/>
            </a:pPr>
            <a:r>
              <a:rPr lang="en-US" altLang="zh-CN">
                <a:solidFill>
                  <a:srgbClr val="FF0066"/>
                </a:solidFill>
              </a:rPr>
              <a:t>PL/SQL</a:t>
            </a:r>
            <a:r>
              <a:rPr lang="en-US" altLang="zh-CN"/>
              <a:t> (Oracle)</a:t>
            </a:r>
            <a:endParaRPr lang="en-US" altLang="zh-CN"/>
          </a:p>
          <a:p>
            <a:pPr marL="342900" indent="-342900">
              <a:lnSpc>
                <a:spcPct val="150000"/>
              </a:lnSpc>
              <a:buFont typeface="Arial" panose="020B0604020202020204" pitchFamily="34" charset="0"/>
              <a:buChar char="•"/>
            </a:pPr>
            <a:r>
              <a:rPr lang="en-US" altLang="zh-CN">
                <a:solidFill>
                  <a:srgbClr val="FF0066"/>
                </a:solidFill>
              </a:rPr>
              <a:t>T-SQL</a:t>
            </a:r>
            <a:r>
              <a:rPr lang="en-US" altLang="zh-CN"/>
              <a:t> (SQL Server, DB2, MySQL, ...)</a:t>
            </a:r>
            <a:endParaRPr lang="en-US" altLang="zh-CN"/>
          </a:p>
        </p:txBody>
      </p:sp>
      <p:sp>
        <p:nvSpPr>
          <p:cNvPr id="3" name="文本框 2"/>
          <p:cNvSpPr txBox="1"/>
          <p:nvPr/>
        </p:nvSpPr>
        <p:spPr>
          <a:xfrm>
            <a:off x="3033395" y="4737735"/>
            <a:ext cx="5417185" cy="1887220"/>
          </a:xfrm>
          <a:prstGeom prst="rect">
            <a:avLst/>
          </a:prstGeom>
          <a:noFill/>
          <a:ln w="19050">
            <a:solidFill>
              <a:schemeClr val="tx1"/>
            </a:solidFill>
          </a:ln>
        </p:spPr>
        <p:txBody>
          <a:bodyPr wrap="square" bIns="179705" rtlCol="0">
            <a:spAutoFit/>
          </a:bodyPr>
          <a:p>
            <a:pPr marL="342900" indent="-342900">
              <a:lnSpc>
                <a:spcPct val="150000"/>
              </a:lnSpc>
              <a:buFont typeface="Arial" panose="020B0604020202020204" pitchFamily="34" charset="0"/>
              <a:buChar char="•"/>
            </a:pPr>
            <a:r>
              <a:rPr lang="en-US" altLang="zh-CN">
                <a:solidFill>
                  <a:srgbClr val="FF0066"/>
                </a:solidFill>
              </a:rPr>
              <a:t>ODBC</a:t>
            </a:r>
            <a:r>
              <a:rPr lang="en-US" altLang="zh-CN"/>
              <a:t> (</a:t>
            </a:r>
            <a:r>
              <a:rPr lang="zh-CN" altLang="en-US"/>
              <a:t>局域网，</a:t>
            </a:r>
            <a:r>
              <a:rPr lang="en-US" altLang="zh-CN"/>
              <a:t>C/S</a:t>
            </a:r>
            <a:r>
              <a:rPr lang="zh-CN" altLang="en-US"/>
              <a:t>方式</a:t>
            </a:r>
            <a:r>
              <a:rPr lang="en-US" altLang="zh-CN"/>
              <a:t>)</a:t>
            </a:r>
            <a:endParaRPr lang="en-US" altLang="zh-CN"/>
          </a:p>
          <a:p>
            <a:pPr marL="342900" indent="-342900">
              <a:lnSpc>
                <a:spcPct val="150000"/>
              </a:lnSpc>
              <a:buFont typeface="Arial" panose="020B0604020202020204" pitchFamily="34" charset="0"/>
              <a:buChar char="•"/>
            </a:pPr>
            <a:r>
              <a:rPr lang="en-US" altLang="zh-CN">
                <a:solidFill>
                  <a:srgbClr val="FF0066"/>
                </a:solidFill>
              </a:rPr>
              <a:t>JDBC</a:t>
            </a:r>
            <a:r>
              <a:rPr lang="en-US" altLang="zh-CN"/>
              <a:t> (</a:t>
            </a:r>
            <a:r>
              <a:rPr lang="zh-CN" altLang="en-US"/>
              <a:t>互联网，</a:t>
            </a:r>
            <a:r>
              <a:rPr lang="en-US" altLang="zh-CN"/>
              <a:t>B/S</a:t>
            </a:r>
            <a:r>
              <a:rPr lang="zh-CN" altLang="en-US"/>
              <a:t>方式</a:t>
            </a:r>
            <a:r>
              <a:rPr lang="en-US" altLang="zh-CN"/>
              <a:t>)</a:t>
            </a:r>
            <a:endParaRPr lang="en-US" altLang="zh-CN"/>
          </a:p>
          <a:p>
            <a:pPr marL="342900" indent="-342900">
              <a:lnSpc>
                <a:spcPct val="150000"/>
              </a:lnSpc>
              <a:buFont typeface="Arial" panose="020B0604020202020204" pitchFamily="34" charset="0"/>
              <a:buChar char="•"/>
            </a:pPr>
            <a:r>
              <a:rPr lang="en-US" altLang="zh-CN">
                <a:solidFill>
                  <a:srgbClr val="FF0066"/>
                </a:solidFill>
              </a:rPr>
              <a:t>XML</a:t>
            </a:r>
            <a:endParaRPr lang="en-US" altLang="zh-CN">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4403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44036"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6.4.1 </a:t>
            </a:r>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44037" name="Rectangle 3"/>
          <p:cNvSpPr>
            <a:spLocks noGrp="1"/>
          </p:cNvSpPr>
          <p:nvPr>
            <p:ph type="body"/>
          </p:nvPr>
        </p:nvSpPr>
        <p:spPr>
          <a:ln/>
        </p:spPr>
        <p:txBody>
          <a:bodyPr vert="horz" wrap="square" anchor="t"/>
          <a:p>
            <a:pPr marL="457200" indent="-457200" eaLnBrk="1" hangingPunct="1">
              <a:buClr>
                <a:schemeClr val="accent2"/>
              </a:buClr>
              <a:buFont typeface="Wingdings" panose="05000000000000000000" pitchFamily="2" charset="2"/>
              <a:buAutoNum type="arabicPeriod" startAt="4"/>
            </a:pPr>
            <a:r>
              <a:rPr lang="zh-CN" altLang="en-US" dirty="0">
                <a:latin typeface="Times New Roman" panose="02020603050405020304" pitchFamily="2" charset="0"/>
                <a:cs typeface="Times New Roman" panose="02020603050405020304" pitchFamily="2" charset="0"/>
              </a:rPr>
              <a:t>主语言语句与</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语句的数据交换？</a:t>
            </a:r>
            <a:endParaRPr lang="zh-CN" altLang="en-US" dirty="0">
              <a:latin typeface="Times New Roman" panose="02020603050405020304" pitchFamily="2" charset="0"/>
              <a:cs typeface="Times New Roman" panose="02020603050405020304" pitchFamily="2" charset="0"/>
            </a:endParaRPr>
          </a:p>
          <a:p>
            <a:pPr marL="914400" lvl="1" indent="-457200" eaLnBrk="1" hangingPunct="1"/>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语句的处理对象与处理结果都是集合量，而主语言的语句只能处理标量值。因此在这两者之间需要有特殊的数据交换手段</a:t>
            </a:r>
            <a:endParaRPr lang="en-US" altLang="x-none" dirty="0">
              <a:latin typeface="Times New Roman" panose="02020603050405020304" pitchFamily="2" charset="0"/>
              <a:cs typeface="Times New Roman" panose="02020603050405020304" pitchFamily="2" charset="0"/>
            </a:endParaRPr>
          </a:p>
          <a:p>
            <a:pPr marL="1314450" lvl="2" indent="-457200" eaLnBrk="1" hangingPunct="1"/>
            <a:r>
              <a:rPr lang="zh-CN" altLang="en-US" dirty="0">
                <a:solidFill>
                  <a:srgbClr val="FF0000"/>
                </a:solidFill>
                <a:latin typeface="Times New Roman" panose="02020603050405020304" pitchFamily="2" charset="0"/>
                <a:cs typeface="Times New Roman" panose="02020603050405020304" pitchFamily="2" charset="0"/>
              </a:rPr>
              <a:t>游标</a:t>
            </a:r>
            <a:r>
              <a:rPr lang="zh-CN" altLang="en-US" dirty="0">
                <a:latin typeface="Times New Roman" panose="02020603050405020304" pitchFamily="2" charset="0"/>
                <a:cs typeface="Times New Roman" panose="02020603050405020304" pitchFamily="2" charset="0"/>
              </a:rPr>
              <a:t>（</a:t>
            </a:r>
            <a:r>
              <a:rPr lang="en-US" altLang="x-none" dirty="0">
                <a:latin typeface="Times New Roman" panose="02020603050405020304" pitchFamily="2" charset="0"/>
                <a:cs typeface="Times New Roman" panose="02020603050405020304" pitchFamily="2" charset="0"/>
              </a:rPr>
              <a:t>cursor</a:t>
            </a:r>
            <a:r>
              <a:rPr lang="zh-CN" altLang="en-US" dirty="0">
                <a:latin typeface="Times New Roman" panose="02020603050405020304" pitchFamily="2" charset="0"/>
                <a:cs typeface="Times New Roman" panose="02020603050405020304" pitchFamily="2" charset="0"/>
              </a:rPr>
              <a:t>）</a:t>
            </a:r>
            <a:endParaRPr lang="zh-CN" altLang="en-US" dirty="0">
              <a:latin typeface="Times New Roman" panose="02020603050405020304" pitchFamily="2" charset="0"/>
              <a:cs typeface="Times New Roman" panose="02020603050405020304" pitchFamily="2" charset="0"/>
            </a:endParaRPr>
          </a:p>
          <a:p>
            <a:pPr marL="914400" lvl="1" indent="-457200" eaLnBrk="1" hangingPunct="1">
              <a:buNone/>
            </a:pPr>
            <a:endParaRPr lang="zh-CN" altLang="en-US" dirty="0">
              <a:latin typeface="Times New Roman" panose="02020603050405020304" pitchFamily="2" charset="0"/>
              <a:cs typeface="Times New Roman" panose="02020603050405020304" pitchFamily="2" charset="0"/>
            </a:endParaRPr>
          </a:p>
          <a:p>
            <a:pPr marL="914400" lvl="1" indent="-457200" eaLnBrk="1" hangingPunct="1"/>
            <a:r>
              <a:rPr lang="zh-CN" altLang="en-US" dirty="0">
                <a:latin typeface="Times New Roman" panose="02020603050405020304" pitchFamily="2" charset="0"/>
                <a:cs typeface="Times New Roman" panose="02020603050405020304" pitchFamily="2" charset="0"/>
              </a:rPr>
              <a:t>通过游标机制可以将</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变量中的集合量逐个取出送入主变量内，再供主程序使用。从而完成主语言程序与</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语句之间的数据交换</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4505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45060" name="Rectangle 2"/>
          <p:cNvSpPr>
            <a:spLocks noGrp="1"/>
          </p:cNvSpPr>
          <p:nvPr>
            <p:ph type="title"/>
          </p:nvPr>
        </p:nvSpPr>
        <p:spPr>
          <a:ln/>
        </p:spPr>
        <p:txBody>
          <a:bodyPr vert="horz" wrap="square" anchor="b"/>
          <a:p>
            <a:pPr eaLnBrk="1" hangingPunct="1"/>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语句的例子（</a:t>
            </a:r>
            <a:r>
              <a:rPr lang="en-US" altLang="x-none" dirty="0">
                <a:latin typeface="Times New Roman" panose="02020603050405020304" pitchFamily="2" charset="0"/>
                <a:cs typeface="Times New Roman" panose="02020603050405020304" pitchFamily="2" charset="0"/>
              </a:rPr>
              <a:t>1</a:t>
            </a:r>
            <a:r>
              <a:rPr lang="zh-CN" altLang="en-US" dirty="0">
                <a:latin typeface="Times New Roman" panose="02020603050405020304" pitchFamily="2" charset="0"/>
                <a:cs typeface="Times New Roman" panose="02020603050405020304" pitchFamily="2" charset="0"/>
              </a:rPr>
              <a:t>）</a:t>
            </a:r>
            <a:endParaRPr lang="en-US" altLang="x-none" dirty="0">
              <a:latin typeface="Times New Roman" panose="02020603050405020304" pitchFamily="2" charset="0"/>
              <a:ea typeface="Times New Roman" panose="02020603050405020304" pitchFamily="2" charset="0"/>
            </a:endParaRPr>
          </a:p>
        </p:txBody>
      </p:sp>
      <p:sp>
        <p:nvSpPr>
          <p:cNvPr id="45061" name="Rectangle 3"/>
          <p:cNvSpPr>
            <a:spLocks noGrp="1"/>
          </p:cNvSpPr>
          <p:nvPr>
            <p:ph type="body"/>
          </p:nvPr>
        </p:nvSpPr>
        <p:spPr>
          <a:xfrm>
            <a:off x="685800" y="2819400"/>
            <a:ext cx="8229600" cy="3733800"/>
          </a:xfrm>
          <a:ln/>
        </p:spPr>
        <p:txBody>
          <a:bodyPr vert="horz" wrap="square" anchor="t"/>
          <a:p>
            <a:pPr eaLnBrk="1" hangingPunct="1"/>
            <a:r>
              <a:rPr lang="zh-CN" altLang="en-US" sz="2400" dirty="0">
                <a:latin typeface="Times New Roman" panose="02020603050405020304" pitchFamily="2" charset="0"/>
                <a:cs typeface="Times New Roman" panose="02020603050405020304" pitchFamily="2" charset="0"/>
              </a:rPr>
              <a:t>与交互式</a:t>
            </a:r>
            <a:r>
              <a:rPr lang="en-US" altLang="x-none" sz="2400" dirty="0">
                <a:latin typeface="Times New Roman" panose="02020603050405020304" pitchFamily="2" charset="0"/>
                <a:cs typeface="Times New Roman" panose="02020603050405020304" pitchFamily="2" charset="0"/>
              </a:rPr>
              <a:t>SQL</a:t>
            </a:r>
            <a:r>
              <a:rPr lang="zh-CN" altLang="en-US" sz="2400" dirty="0">
                <a:latin typeface="Times New Roman" panose="02020603050405020304" pitchFamily="2" charset="0"/>
                <a:cs typeface="Times New Roman" panose="02020603050405020304" pitchFamily="2" charset="0"/>
              </a:rPr>
              <a:t>的区别</a:t>
            </a:r>
            <a:endParaRPr lang="zh-CN" altLang="en-US" sz="24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带有前缀‘</a:t>
            </a:r>
            <a:r>
              <a:rPr lang="en-US" altLang="x-none" sz="2400" dirty="0">
                <a:latin typeface="Times New Roman" panose="02020603050405020304" pitchFamily="2" charset="0"/>
                <a:cs typeface="Times New Roman" panose="02020603050405020304" pitchFamily="2" charset="0"/>
              </a:rPr>
              <a:t>EXEC SQL</a:t>
            </a:r>
            <a:r>
              <a:rPr lang="zh-CN" altLang="en-US" sz="2400" dirty="0">
                <a:latin typeface="Times New Roman" panose="02020603050405020304" pitchFamily="2" charset="0"/>
                <a:cs typeface="Times New Roman" panose="02020603050405020304" pitchFamily="2" charset="0"/>
              </a:rPr>
              <a:t>’和后缀‘</a:t>
            </a:r>
            <a:r>
              <a:rPr lang="en-US" altLang="x-none" sz="2400" dirty="0">
                <a:latin typeface="Times New Roman" panose="02020603050405020304" pitchFamily="2" charset="0"/>
                <a:cs typeface="Times New Roman" panose="02020603050405020304" pitchFamily="2" charset="0"/>
              </a:rPr>
              <a:t>;</a:t>
            </a:r>
            <a:r>
              <a:rPr lang="zh-CN" altLang="en-US" sz="2400" dirty="0">
                <a:latin typeface="Times New Roman" panose="02020603050405020304" pitchFamily="2" charset="0"/>
                <a:cs typeface="Times New Roman" panose="02020603050405020304" pitchFamily="2" charset="0"/>
              </a:rPr>
              <a:t>’</a:t>
            </a:r>
            <a:endParaRPr lang="en-US" altLang="x-none" sz="12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使用</a:t>
            </a:r>
            <a:r>
              <a:rPr lang="en-US" altLang="x-none" sz="2400" dirty="0">
                <a:latin typeface="Times New Roman" panose="02020603050405020304" pitchFamily="2" charset="0"/>
                <a:cs typeface="Times New Roman" panose="02020603050405020304" pitchFamily="2" charset="0"/>
              </a:rPr>
              <a:t>into</a:t>
            </a:r>
            <a:r>
              <a:rPr lang="zh-CN" altLang="en-US" sz="2400" dirty="0">
                <a:latin typeface="Times New Roman" panose="02020603050405020304" pitchFamily="2" charset="0"/>
                <a:cs typeface="Times New Roman" panose="02020603050405020304" pitchFamily="2" charset="0"/>
              </a:rPr>
              <a:t>子句来获取结果元组值</a:t>
            </a:r>
            <a:endParaRPr lang="zh-CN" altLang="en-US" sz="2400" dirty="0">
              <a:latin typeface="Times New Roman" panose="02020603050405020304" pitchFamily="2" charset="0"/>
              <a:cs typeface="Times New Roman" panose="02020603050405020304" pitchFamily="2" charset="0"/>
            </a:endParaRPr>
          </a:p>
          <a:p>
            <a:pPr lvl="2" eaLnBrk="1" hangingPunct="1"/>
            <a:r>
              <a:rPr lang="zh-CN" altLang="en-US" sz="2400" dirty="0">
                <a:latin typeface="Times New Roman" panose="02020603050405020304" pitchFamily="2" charset="0"/>
                <a:cs typeface="Times New Roman" panose="02020603050405020304" pitchFamily="2" charset="0"/>
              </a:rPr>
              <a:t>该查询的结果集中只含有单个结果元组</a:t>
            </a:r>
            <a:endParaRPr lang="zh-CN" altLang="en-US" sz="2400" dirty="0">
              <a:latin typeface="Times New Roman" panose="02020603050405020304" pitchFamily="2" charset="0"/>
              <a:cs typeface="Times New Roman" panose="02020603050405020304" pitchFamily="2" charset="0"/>
            </a:endParaRPr>
          </a:p>
          <a:p>
            <a:pPr lvl="2" eaLnBrk="1" hangingPunct="1">
              <a:buNone/>
            </a:pPr>
            <a:endParaRPr lang="zh-CN" altLang="en-US" sz="12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用主语言变量‘</a:t>
            </a:r>
            <a:r>
              <a:rPr lang="en-US" altLang="x-none" sz="2400" dirty="0">
                <a:latin typeface="Times New Roman" panose="02020603050405020304" pitchFamily="2" charset="0"/>
                <a:cs typeface="Times New Roman" panose="02020603050405020304" pitchFamily="2" charset="0"/>
              </a:rPr>
              <a:t>:host_var</a:t>
            </a:r>
            <a:r>
              <a:rPr lang="zh-CN" altLang="en-US" sz="2400" dirty="0">
                <a:latin typeface="Times New Roman" panose="02020603050405020304" pitchFamily="2" charset="0"/>
                <a:cs typeface="Times New Roman" panose="02020603050405020304" pitchFamily="2" charset="0"/>
              </a:rPr>
              <a:t>’保存结果元组中的属性值</a:t>
            </a:r>
            <a:endParaRPr lang="zh-CN" altLang="en-US" sz="2400" dirty="0">
              <a:latin typeface="Times New Roman" panose="02020603050405020304" pitchFamily="2" charset="0"/>
              <a:cs typeface="Times New Roman" panose="02020603050405020304" pitchFamily="2" charset="0"/>
            </a:endParaRPr>
          </a:p>
          <a:p>
            <a:pPr lvl="2" eaLnBrk="1" hangingPunct="1"/>
            <a:r>
              <a:rPr lang="zh-CN" altLang="en-US" sz="2400" dirty="0">
                <a:latin typeface="Times New Roman" panose="02020603050405020304" pitchFamily="2" charset="0"/>
                <a:cs typeface="Times New Roman" panose="02020603050405020304" pitchFamily="2" charset="0"/>
              </a:rPr>
              <a:t>通过前缀‘</a:t>
            </a:r>
            <a:r>
              <a:rPr lang="en-US" altLang="x-none" sz="2400" dirty="0">
                <a:latin typeface="Times New Roman" panose="02020603050405020304" pitchFamily="2" charset="0"/>
                <a:cs typeface="Times New Roman" panose="02020603050405020304" pitchFamily="2" charset="0"/>
              </a:rPr>
              <a:t>:</a:t>
            </a:r>
            <a:r>
              <a:rPr lang="zh-CN" altLang="en-US" sz="2400" dirty="0">
                <a:latin typeface="Times New Roman" panose="02020603050405020304" pitchFamily="2" charset="0"/>
                <a:cs typeface="Times New Roman" panose="02020603050405020304" pitchFamily="2" charset="0"/>
              </a:rPr>
              <a:t>’来区分主语言变量和</a:t>
            </a:r>
            <a:r>
              <a:rPr lang="en-US" altLang="x-none" sz="2400" dirty="0">
                <a:latin typeface="Times New Roman" panose="02020603050405020304" pitchFamily="2" charset="0"/>
                <a:cs typeface="Times New Roman" panose="02020603050405020304" pitchFamily="2" charset="0"/>
              </a:rPr>
              <a:t>SQL</a:t>
            </a:r>
            <a:r>
              <a:rPr lang="zh-CN" altLang="en-US" sz="2400" dirty="0">
                <a:latin typeface="Times New Roman" panose="02020603050405020304" pitchFamily="2" charset="0"/>
                <a:cs typeface="Times New Roman" panose="02020603050405020304" pitchFamily="2" charset="0"/>
              </a:rPr>
              <a:t>中的表名或属性名</a:t>
            </a:r>
            <a:endParaRPr lang="zh-CN" altLang="en-US" sz="2400" dirty="0">
              <a:latin typeface="Times New Roman" panose="02020603050405020304" pitchFamily="2" charset="0"/>
              <a:ea typeface="Times New Roman" panose="02020603050405020304" pitchFamily="2" charset="0"/>
            </a:endParaRPr>
          </a:p>
        </p:txBody>
      </p:sp>
      <p:sp>
        <p:nvSpPr>
          <p:cNvPr id="45062" name="Text Box 4"/>
          <p:cNvSpPr txBox="1"/>
          <p:nvPr/>
        </p:nvSpPr>
        <p:spPr>
          <a:xfrm>
            <a:off x="1219200" y="990600"/>
            <a:ext cx="6324600" cy="1554163"/>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lvl="1" eaLnBrk="1" hangingPunct="1">
              <a:spcBef>
                <a:spcPct val="2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rPr>
              <a:t>EXEC SQL</a:t>
            </a:r>
            <a:r>
              <a:rPr lang="en-US" altLang="x-none" sz="2800" b="1" dirty="0">
                <a:solidFill>
                  <a:schemeClr val="accent2"/>
                </a:solidFill>
                <a:latin typeface="Arial" panose="020B0604020202020204" pitchFamily="34" charset="0"/>
              </a:rPr>
              <a:t>  	</a:t>
            </a:r>
            <a:r>
              <a:rPr lang="en-US" altLang="x-none" sz="2800" b="1" dirty="0">
                <a:latin typeface="Arial" panose="020B0604020202020204" pitchFamily="34" charset="0"/>
              </a:rPr>
              <a:t>select  count(*)</a:t>
            </a:r>
            <a:endParaRPr lang="en-US" altLang="x-none" sz="2800" b="1" dirty="0">
              <a:latin typeface="Arial" panose="020B0604020202020204" pitchFamily="34" charset="0"/>
            </a:endParaRPr>
          </a:p>
          <a:p>
            <a:pPr lvl="1" eaLnBrk="1" hangingPunct="1">
              <a:spcBef>
                <a:spcPct val="20000"/>
              </a:spcBef>
              <a:buClr>
                <a:schemeClr val="accent2"/>
              </a:buClr>
              <a:buFont typeface="Wingdings" panose="05000000000000000000" pitchFamily="2" charset="2"/>
              <a:buNone/>
            </a:pPr>
            <a:r>
              <a:rPr lang="en-US" altLang="x-none" sz="2800" b="1" dirty="0">
                <a:latin typeface="Arial" panose="020B0604020202020204" pitchFamily="34" charset="0"/>
              </a:rPr>
              <a:t>			into  :host_var</a:t>
            </a:r>
            <a:endParaRPr lang="en-US" altLang="x-none" sz="2800" b="1" dirty="0">
              <a:latin typeface="Arial" panose="020B0604020202020204" pitchFamily="34" charset="0"/>
            </a:endParaRPr>
          </a:p>
          <a:p>
            <a:pPr lvl="1" eaLnBrk="1" hangingPunct="1">
              <a:spcBef>
                <a:spcPct val="20000"/>
              </a:spcBef>
              <a:buClr>
                <a:schemeClr val="accent2"/>
              </a:buClr>
              <a:buFont typeface="Wingdings" panose="05000000000000000000" pitchFamily="2" charset="2"/>
              <a:buNone/>
            </a:pPr>
            <a:r>
              <a:rPr lang="en-US" altLang="x-none" sz="2800" b="1" dirty="0">
                <a:latin typeface="Arial" panose="020B0604020202020204" pitchFamily="34" charset="0"/>
              </a:rPr>
              <a:t>			from  customers</a:t>
            </a:r>
            <a:r>
              <a:rPr lang="en-US" altLang="x-none" sz="2800" b="1" dirty="0">
                <a:solidFill>
                  <a:srgbClr val="FF0000"/>
                </a:solidFill>
                <a:latin typeface="Arial" panose="020B0604020202020204" pitchFamily="34" charset="0"/>
              </a:rPr>
              <a:t> ;</a:t>
            </a:r>
            <a:endParaRPr lang="en-US" altLang="x-none" sz="2800" b="1" dirty="0">
              <a:solidFill>
                <a:srgbClr val="FF0000"/>
              </a:solidFill>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4608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46084" name="Rectangle 2"/>
          <p:cNvSpPr>
            <a:spLocks noGrp="1"/>
          </p:cNvSpPr>
          <p:nvPr>
            <p:ph type="title"/>
          </p:nvPr>
        </p:nvSpPr>
        <p:spPr>
          <a:ln/>
        </p:spPr>
        <p:txBody>
          <a:bodyPr vert="horz" wrap="square" anchor="b"/>
          <a:p>
            <a:pPr eaLnBrk="1" hangingPunct="1"/>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语句的例子（</a:t>
            </a:r>
            <a:r>
              <a:rPr lang="en-US" altLang="x-none" dirty="0">
                <a:latin typeface="Times New Roman" panose="02020603050405020304" pitchFamily="2" charset="0"/>
                <a:cs typeface="Times New Roman" panose="02020603050405020304" pitchFamily="2" charset="0"/>
              </a:rPr>
              <a:t>2</a:t>
            </a:r>
            <a:r>
              <a:rPr lang="zh-CN" altLang="en-US" dirty="0">
                <a:latin typeface="Times New Roman" panose="02020603050405020304" pitchFamily="2" charset="0"/>
                <a:cs typeface="Times New Roman" panose="02020603050405020304" pitchFamily="2" charset="0"/>
              </a:rPr>
              <a:t>）</a:t>
            </a:r>
            <a:endParaRPr lang="en-US" altLang="x-none" dirty="0">
              <a:latin typeface="Times New Roman" panose="02020603050405020304" pitchFamily="2" charset="0"/>
              <a:ea typeface="Times New Roman" panose="02020603050405020304" pitchFamily="2" charset="0"/>
            </a:endParaRPr>
          </a:p>
        </p:txBody>
      </p:sp>
      <p:sp>
        <p:nvSpPr>
          <p:cNvPr id="46085" name="Rectangle 3"/>
          <p:cNvSpPr>
            <a:spLocks noGrp="1"/>
          </p:cNvSpPr>
          <p:nvPr>
            <p:ph type="body"/>
          </p:nvPr>
        </p:nvSpPr>
        <p:spPr>
          <a:xfrm>
            <a:off x="685800" y="2819400"/>
            <a:ext cx="8229600" cy="914400"/>
          </a:xfrm>
          <a:ln/>
        </p:spPr>
        <p:txBody>
          <a:bodyPr vert="horz" wrap="square" anchor="t"/>
          <a:p>
            <a:pPr eaLnBrk="1" hangingPunct="1">
              <a:lnSpc>
                <a:spcPct val="90000"/>
              </a:lnSpc>
            </a:pPr>
            <a:r>
              <a:rPr lang="zh-CN" altLang="en-US" dirty="0">
                <a:solidFill>
                  <a:schemeClr val="tx2"/>
                </a:solidFill>
                <a:latin typeface="Times New Roman" panose="02020603050405020304" pitchFamily="2" charset="0"/>
                <a:cs typeface="Times New Roman" panose="02020603050405020304" pitchFamily="2" charset="0"/>
              </a:rPr>
              <a:t>为了使用这些主语言变量，必须首先在</a:t>
            </a:r>
            <a:r>
              <a:rPr lang="en-US" altLang="x-none" dirty="0">
                <a:latin typeface="Times New Roman" panose="02020603050405020304" pitchFamily="2" charset="0"/>
                <a:cs typeface="Times New Roman" panose="02020603050405020304" pitchFamily="2" charset="0"/>
              </a:rPr>
              <a:t>DECLARE SECTION</a:t>
            </a:r>
            <a:r>
              <a:rPr lang="zh-CN" altLang="en-US" dirty="0">
                <a:solidFill>
                  <a:schemeClr val="tx2"/>
                </a:solidFill>
                <a:latin typeface="Times New Roman" panose="02020603050405020304" pitchFamily="2" charset="0"/>
                <a:cs typeface="Times New Roman" panose="02020603050405020304" pitchFamily="2" charset="0"/>
              </a:rPr>
              <a:t>部分声明这些变量，</a:t>
            </a:r>
            <a:r>
              <a:rPr lang="en-US" altLang="x-none" dirty="0">
                <a:latin typeface="Times New Roman" panose="02020603050405020304" pitchFamily="2" charset="0"/>
                <a:cs typeface="Times New Roman" panose="02020603050405020304" pitchFamily="2" charset="0"/>
              </a:rPr>
              <a:t>Why</a:t>
            </a:r>
            <a:r>
              <a:rPr lang="zh-CN" altLang="en-US" dirty="0">
                <a:latin typeface="Times New Roman" panose="02020603050405020304" pitchFamily="2" charset="0"/>
                <a:cs typeface="Times New Roman" panose="02020603050405020304" pitchFamily="2" charset="0"/>
              </a:rPr>
              <a:t>？</a:t>
            </a:r>
            <a:endParaRPr lang="zh-CN" altLang="en-US" dirty="0">
              <a:latin typeface="Times New Roman" panose="02020603050405020304" pitchFamily="2" charset="0"/>
              <a:ea typeface="Times New Roman" panose="02020603050405020304" pitchFamily="2" charset="0"/>
            </a:endParaRPr>
          </a:p>
        </p:txBody>
      </p:sp>
      <p:sp>
        <p:nvSpPr>
          <p:cNvPr id="46086" name="Text Box 4"/>
          <p:cNvSpPr txBox="1"/>
          <p:nvPr/>
        </p:nvSpPr>
        <p:spPr>
          <a:xfrm>
            <a:off x="1066800" y="838200"/>
            <a:ext cx="7467600" cy="180975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rPr>
              <a:t>EXEC SQL</a:t>
            </a:r>
            <a:r>
              <a:rPr lang="en-US" altLang="x-none" sz="2800" b="1" dirty="0">
                <a:solidFill>
                  <a:schemeClr val="accent2"/>
                </a:solidFill>
                <a:latin typeface="Arial" panose="020B0604020202020204" pitchFamily="34" charset="0"/>
              </a:rPr>
              <a:t>  </a:t>
            </a:r>
            <a:r>
              <a:rPr lang="en-US" altLang="x-none" sz="2800" b="1" dirty="0">
                <a:latin typeface="Arial" panose="020B0604020202020204" pitchFamily="34" charset="0"/>
              </a:rPr>
              <a:t>select  cname, discnt</a:t>
            </a:r>
            <a:endParaRPr lang="en-US" altLang="x-none" sz="2800" b="1" dirty="0">
              <a:latin typeface="Arial" panose="020B0604020202020204" pitchFamily="34" charset="0"/>
            </a:endParaRPr>
          </a:p>
          <a:p>
            <a:r>
              <a:rPr lang="en-US" altLang="x-none" sz="2800" b="1" dirty="0">
                <a:latin typeface="Arial" panose="020B0604020202020204" pitchFamily="34" charset="0"/>
              </a:rPr>
              <a:t>		  into  :cust_name, :cust_discnt</a:t>
            </a:r>
            <a:endParaRPr lang="en-US" altLang="x-none" sz="2800" b="1" dirty="0">
              <a:latin typeface="Arial" panose="020B0604020202020204" pitchFamily="34" charset="0"/>
            </a:endParaRPr>
          </a:p>
          <a:p>
            <a:r>
              <a:rPr lang="en-US" altLang="x-none" sz="2800" b="1" dirty="0">
                <a:latin typeface="Arial" panose="020B0604020202020204" pitchFamily="34" charset="0"/>
              </a:rPr>
              <a:t>		  from  customers</a:t>
            </a:r>
            <a:endParaRPr lang="en-US" altLang="x-none" sz="2800" b="1" dirty="0">
              <a:latin typeface="Arial" panose="020B0604020202020204" pitchFamily="34" charset="0"/>
            </a:endParaRPr>
          </a:p>
          <a:p>
            <a:r>
              <a:rPr lang="en-US" altLang="x-none" sz="2800" b="1" dirty="0">
                <a:latin typeface="Arial" panose="020B0604020202020204" pitchFamily="34" charset="0"/>
              </a:rPr>
              <a:t>		  where  cid = :cust_id</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t>
            </a:r>
            <a:endParaRPr lang="en-US" altLang="x-none" sz="2800" b="1" dirty="0">
              <a:solidFill>
                <a:srgbClr val="FF0000"/>
              </a:solidFill>
              <a:latin typeface="Arial" panose="020B0604020202020204" pitchFamily="34" charset="0"/>
            </a:endParaRPr>
          </a:p>
        </p:txBody>
      </p:sp>
      <p:sp>
        <p:nvSpPr>
          <p:cNvPr id="46087" name="Rectangle 5"/>
          <p:cNvSpPr/>
          <p:nvPr/>
        </p:nvSpPr>
        <p:spPr>
          <a:xfrm>
            <a:off x="228600" y="4038600"/>
            <a:ext cx="8915400" cy="2209800"/>
          </a:xfrm>
          <a:prstGeom prst="rect">
            <a:avLst/>
          </a:prstGeom>
          <a:noFill/>
          <a:ln w="9525">
            <a:noFill/>
          </a:ln>
        </p:spPr>
        <p:txBody>
          <a:bodyPr/>
          <a:p>
            <a:pPr marL="342900" indent="-342900">
              <a:lnSpc>
                <a:spcPct val="110000"/>
              </a:lnSpc>
              <a:spcBef>
                <a:spcPct val="20000"/>
              </a:spcBef>
              <a:buFont typeface="Wingdings" panose="05000000000000000000" pitchFamily="2" charset="2"/>
              <a:buChar char="q"/>
            </a:pPr>
            <a:r>
              <a:rPr lang="zh-CN" altLang="en-US" sz="2800" b="1" dirty="0">
                <a:solidFill>
                  <a:schemeClr val="tx2"/>
                </a:solidFill>
                <a:latin typeface="Times New Roman" panose="02020603050405020304" pitchFamily="2" charset="0"/>
              </a:rPr>
              <a:t>主语言变量声明语句（</a:t>
            </a:r>
            <a:r>
              <a:rPr lang="en-US" altLang="x-none" sz="2800" b="1" dirty="0">
                <a:solidFill>
                  <a:schemeClr val="tx2"/>
                </a:solidFill>
                <a:latin typeface="Times New Roman" panose="02020603050405020304" pitchFamily="2" charset="0"/>
              </a:rPr>
              <a:t>DECLARE SECTION</a:t>
            </a:r>
            <a:r>
              <a:rPr lang="zh-CN" altLang="en-US" sz="2800" b="1" dirty="0">
                <a:solidFill>
                  <a:schemeClr val="tx2"/>
                </a:solidFill>
                <a:latin typeface="Times New Roman" panose="02020603050405020304" pitchFamily="2" charset="0"/>
              </a:rPr>
              <a:t>）作用</a:t>
            </a:r>
            <a:endParaRPr lang="zh-CN" altLang="en-US" sz="2800" b="1" dirty="0">
              <a:solidFill>
                <a:schemeClr val="tx2"/>
              </a:solidFill>
              <a:latin typeface="Times New Roman" panose="02020603050405020304" pitchFamily="2" charset="0"/>
            </a:endParaRPr>
          </a:p>
          <a:p>
            <a:pPr marL="742950" lvl="1" indent="-285750" eaLnBrk="1" hangingPunct="1">
              <a:lnSpc>
                <a:spcPct val="110000"/>
              </a:lnSpc>
              <a:spcBef>
                <a:spcPct val="20000"/>
              </a:spcBef>
              <a:buFont typeface="Wingdings" panose="05000000000000000000" pitchFamily="2" charset="2"/>
              <a:buChar char="Ø"/>
            </a:pPr>
            <a:r>
              <a:rPr lang="zh-CN" altLang="en-US" sz="2800" b="1" dirty="0">
                <a:latin typeface="Times New Roman" panose="02020603050405020304" pitchFamily="2" charset="0"/>
              </a:rPr>
              <a:t>在编译时就可以检查主语言变量及其所对应的属性的数据类型是否一致</a:t>
            </a:r>
            <a:endParaRPr lang="zh-CN" altLang="en-US" sz="2800" b="1" dirty="0">
              <a:latin typeface="Times New Roman" panose="02020603050405020304" pitchFamily="2" charset="0"/>
            </a:endParaRPr>
          </a:p>
          <a:p>
            <a:pPr marL="742950" lvl="1" indent="-285750" eaLnBrk="1" hangingPunct="1">
              <a:lnSpc>
                <a:spcPct val="110000"/>
              </a:lnSpc>
              <a:spcBef>
                <a:spcPct val="20000"/>
              </a:spcBef>
              <a:buFont typeface="Wingdings" panose="05000000000000000000" pitchFamily="2" charset="2"/>
              <a:buChar char="Ø"/>
            </a:pPr>
            <a:r>
              <a:rPr lang="zh-CN" altLang="en-US" sz="2800" b="1" dirty="0">
                <a:latin typeface="Times New Roman" panose="02020603050405020304" pitchFamily="2" charset="0"/>
              </a:rPr>
              <a:t>为接收从数据库返回的结果值而预先申请内存空间</a:t>
            </a:r>
            <a:endParaRPr lang="zh-CN" altLang="en-US" sz="2800" b="1" dirty="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7"/>
                                        </p:tgtEl>
                                        <p:attrNameLst>
                                          <p:attrName>style.visibility</p:attrName>
                                        </p:attrNameLst>
                                      </p:cBhvr>
                                      <p:to>
                                        <p:strVal val="visible"/>
                                      </p:to>
                                    </p:set>
                                    <p:anim calcmode="lin" valueType="num">
                                      <p:cBhvr additive="base">
                                        <p:cTn id="7" dur="500" fill="hold"/>
                                        <p:tgtEl>
                                          <p:spTgt spid="46087"/>
                                        </p:tgtEl>
                                        <p:attrNameLst>
                                          <p:attrName>ppt_x</p:attrName>
                                        </p:attrNameLst>
                                      </p:cBhvr>
                                      <p:tavLst>
                                        <p:tav tm="0">
                                          <p:val>
                                            <p:strVal val="#ppt_x"/>
                                          </p:val>
                                        </p:tav>
                                        <p:tav tm="100000">
                                          <p:val>
                                            <p:strVal val="#ppt_x"/>
                                          </p:val>
                                        </p:tav>
                                      </p:tavLst>
                                    </p:anim>
                                    <p:anim calcmode="lin" valueType="num">
                                      <p:cBhvr additive="base">
                                        <p:cTn id="8" dur="500" fill="hold"/>
                                        <p:tgtEl>
                                          <p:spTgt spid="46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4710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47108"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6.4.1.2 </a:t>
            </a:r>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程序的编制 </a:t>
            </a:r>
            <a:endParaRPr lang="zh-CN" altLang="en-US" dirty="0">
              <a:latin typeface="Times New Roman" panose="02020603050405020304" pitchFamily="2" charset="0"/>
              <a:ea typeface="Times New Roman" panose="02020603050405020304" pitchFamily="2" charset="0"/>
            </a:endParaRPr>
          </a:p>
        </p:txBody>
      </p:sp>
      <p:sp>
        <p:nvSpPr>
          <p:cNvPr id="47109" name="Rectangle 3"/>
          <p:cNvSpPr>
            <a:spLocks noGrp="1"/>
          </p:cNvSpPr>
          <p:nvPr>
            <p:ph type="body"/>
          </p:nvPr>
        </p:nvSpPr>
        <p:spPr>
          <a:xfrm>
            <a:off x="762000" y="1295400"/>
            <a:ext cx="8153400" cy="5257800"/>
          </a:xfrm>
          <a:ln/>
        </p:spPr>
        <p:txBody>
          <a:bodyPr vert="horz" wrap="square" anchor="t"/>
          <a:p>
            <a:pPr eaLnBrk="1" hangingPunct="1"/>
            <a:r>
              <a:rPr lang="en-US" altLang="x-none" sz="2400" dirty="0">
                <a:latin typeface="Times New Roman" panose="02020603050405020304" pitchFamily="2" charset="0"/>
                <a:cs typeface="Times New Roman" panose="02020603050405020304" pitchFamily="2" charset="0"/>
              </a:rPr>
              <a:t>The Declare Section</a:t>
            </a:r>
            <a:endParaRPr lang="en-US" altLang="x-none" sz="24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定义主语言变量</a:t>
            </a:r>
            <a:endParaRPr lang="zh-CN" altLang="en-US" sz="2400" dirty="0">
              <a:latin typeface="Times New Roman" panose="02020603050405020304" pitchFamily="2" charset="0"/>
              <a:cs typeface="Times New Roman" panose="02020603050405020304" pitchFamily="2" charset="0"/>
            </a:endParaRPr>
          </a:p>
          <a:p>
            <a:pPr eaLnBrk="1" hangingPunct="1"/>
            <a:r>
              <a:rPr lang="en-US" altLang="x-none" sz="2400" dirty="0">
                <a:latin typeface="Times New Roman" panose="02020603050405020304" pitchFamily="2" charset="0"/>
                <a:cs typeface="Times New Roman" panose="02020603050405020304" pitchFamily="2" charset="0"/>
              </a:rPr>
              <a:t>Condition Handling</a:t>
            </a:r>
            <a:endParaRPr lang="en-US" altLang="x-none" sz="24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在嵌入式</a:t>
            </a:r>
            <a:r>
              <a:rPr lang="en-US" altLang="x-none" sz="2400" dirty="0">
                <a:latin typeface="Times New Roman" panose="02020603050405020304" pitchFamily="2" charset="0"/>
                <a:cs typeface="Times New Roman" panose="02020603050405020304" pitchFamily="2" charset="0"/>
              </a:rPr>
              <a:t>SQL</a:t>
            </a:r>
            <a:r>
              <a:rPr lang="zh-CN" altLang="en-US" sz="2400" dirty="0">
                <a:latin typeface="Times New Roman" panose="02020603050405020304" pitchFamily="2" charset="0"/>
                <a:cs typeface="Times New Roman" panose="02020603050405020304" pitchFamily="2" charset="0"/>
              </a:rPr>
              <a:t>语句执行出错或发生异常的情况下，对应用程序的执行流程进行控制</a:t>
            </a:r>
            <a:endParaRPr lang="zh-CN" altLang="en-US" sz="2400" dirty="0">
              <a:latin typeface="Times New Roman" panose="02020603050405020304" pitchFamily="2" charset="0"/>
              <a:cs typeface="Times New Roman" panose="02020603050405020304" pitchFamily="2" charset="0"/>
            </a:endParaRPr>
          </a:p>
          <a:p>
            <a:pPr eaLnBrk="1" hangingPunct="1"/>
            <a:r>
              <a:rPr lang="en-US" altLang="x-none" sz="2400" dirty="0">
                <a:latin typeface="Times New Roman" panose="02020603050405020304" pitchFamily="2" charset="0"/>
                <a:cs typeface="Times New Roman" panose="02020603050405020304" pitchFamily="2" charset="0"/>
              </a:rPr>
              <a:t>SQL Connect to Database</a:t>
            </a:r>
            <a:endParaRPr lang="en-US" altLang="x-none" sz="24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连接数据库</a:t>
            </a:r>
            <a:endParaRPr lang="zh-CN" altLang="en-US" sz="2400" dirty="0">
              <a:latin typeface="Times New Roman" panose="02020603050405020304" pitchFamily="2" charset="0"/>
              <a:cs typeface="Times New Roman" panose="02020603050405020304" pitchFamily="2" charset="0"/>
            </a:endParaRPr>
          </a:p>
          <a:p>
            <a:pPr eaLnBrk="1" hangingPunct="1"/>
            <a:r>
              <a:rPr lang="en-US" altLang="x-none" sz="2400" dirty="0">
                <a:latin typeface="Times New Roman" panose="02020603050405020304" pitchFamily="2" charset="0"/>
                <a:cs typeface="Times New Roman" panose="02020603050405020304" pitchFamily="2" charset="0"/>
              </a:rPr>
              <a:t>Main Body of Application Program</a:t>
            </a:r>
            <a:endParaRPr lang="en-US" altLang="x-none" sz="24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用主语言编写的应用程序，包括界面和数据处理过程</a:t>
            </a:r>
            <a:endParaRPr lang="zh-CN" altLang="en-US" sz="24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用</a:t>
            </a:r>
            <a:r>
              <a:rPr lang="en-US" altLang="x-none" sz="2400" dirty="0">
                <a:latin typeface="Times New Roman" panose="02020603050405020304" pitchFamily="2" charset="0"/>
                <a:cs typeface="Times New Roman" panose="02020603050405020304" pitchFamily="2" charset="0"/>
              </a:rPr>
              <a:t>ESQL</a:t>
            </a:r>
            <a:r>
              <a:rPr lang="zh-CN" altLang="en-US" sz="2400" dirty="0">
                <a:latin typeface="Times New Roman" panose="02020603050405020304" pitchFamily="2" charset="0"/>
                <a:cs typeface="Times New Roman" panose="02020603050405020304" pitchFamily="2" charset="0"/>
              </a:rPr>
              <a:t>编写的数据库访问语句</a:t>
            </a:r>
            <a:endParaRPr lang="zh-CN" altLang="en-US" sz="2400" dirty="0">
              <a:latin typeface="Times New Roman" panose="02020603050405020304" pitchFamily="2" charset="0"/>
              <a:cs typeface="Times New Roman" panose="02020603050405020304" pitchFamily="2" charset="0"/>
            </a:endParaRPr>
          </a:p>
          <a:p>
            <a:pPr eaLnBrk="1" hangingPunct="1"/>
            <a:r>
              <a:rPr lang="en-US" altLang="x-none" sz="2400" dirty="0">
                <a:latin typeface="Times New Roman" panose="02020603050405020304" pitchFamily="2" charset="0"/>
                <a:cs typeface="Times New Roman" panose="02020603050405020304" pitchFamily="2" charset="0"/>
              </a:rPr>
              <a:t>SQL Disconnect</a:t>
            </a:r>
            <a:endParaRPr lang="en-US" altLang="x-none" sz="24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撤消与数据库的连接</a:t>
            </a:r>
            <a:endParaRPr lang="zh-CN" altLang="en-US" sz="2400" dirty="0">
              <a:latin typeface="Times New Roman" panose="02020603050405020304" pitchFamily="2" charset="0"/>
              <a:ea typeface="Times New Roman" panose="02020603050405020304" pitchFamily="2" charset="0"/>
            </a:endParaRPr>
          </a:p>
        </p:txBody>
      </p:sp>
      <p:sp>
        <p:nvSpPr>
          <p:cNvPr id="47110" name="Text Box 4"/>
          <p:cNvSpPr txBox="1"/>
          <p:nvPr/>
        </p:nvSpPr>
        <p:spPr>
          <a:xfrm>
            <a:off x="381000" y="762000"/>
            <a:ext cx="7543800" cy="457200"/>
          </a:xfrm>
          <a:prstGeom prst="rect">
            <a:avLst/>
          </a:prstGeom>
          <a:noFill/>
          <a:ln w="9525">
            <a:noFill/>
          </a:ln>
        </p:spPr>
        <p:txBody>
          <a:bodyPr>
            <a:spAutoFit/>
          </a:bodyPr>
          <a:p>
            <a:pPr>
              <a:spcBef>
                <a:spcPct val="50000"/>
              </a:spcBef>
            </a:pPr>
            <a:r>
              <a:rPr lang="zh-CN" altLang="en-US" b="1" dirty="0">
                <a:solidFill>
                  <a:schemeClr val="tx2"/>
                </a:solidFill>
                <a:latin typeface="Times New Roman" panose="02020603050405020304" pitchFamily="2" charset="0"/>
              </a:rPr>
              <a:t>程序结构</a:t>
            </a:r>
            <a:endParaRPr lang="zh-CN" altLang="en-US" b="1" dirty="0">
              <a:solidFill>
                <a:schemeClr val="tx2"/>
              </a:solidFill>
              <a:latin typeface="Times New Roman" panose="02020603050405020304" pitchFamily="2"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4813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4813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The Declare Section</a:t>
            </a:r>
            <a:endParaRPr lang="en-US" altLang="x-none" dirty="0">
              <a:latin typeface="Times New Roman" panose="02020603050405020304" pitchFamily="2" charset="0"/>
              <a:ea typeface="Times New Roman" panose="02020603050405020304" pitchFamily="2" charset="0"/>
            </a:endParaRPr>
          </a:p>
        </p:txBody>
      </p:sp>
      <p:sp>
        <p:nvSpPr>
          <p:cNvPr id="48133" name="Text Box 3"/>
          <p:cNvSpPr txBox="1"/>
          <p:nvPr/>
        </p:nvSpPr>
        <p:spPr>
          <a:xfrm>
            <a:off x="381000" y="1801813"/>
            <a:ext cx="5943600" cy="2684462"/>
          </a:xfrm>
          <a:prstGeom prst="rect">
            <a:avLst/>
          </a:prstGeom>
          <a:solidFill>
            <a:schemeClr val="bg1"/>
          </a:solidFill>
          <a:ln w="9525">
            <a:noFill/>
          </a:ln>
        </p:spPr>
        <p:txBody>
          <a:bodyPr>
            <a:spAutoFit/>
          </a:bodyPr>
          <a:p>
            <a:pPr>
              <a:lnSpc>
                <a:spcPct val="110000"/>
              </a:lnSpc>
              <a:spcBef>
                <a:spcPct val="10000"/>
              </a:spcBef>
            </a:pPr>
            <a:r>
              <a:rPr lang="en-US" altLang="x-none" b="1" dirty="0">
                <a:solidFill>
                  <a:schemeClr val="tx2"/>
                </a:solidFill>
                <a:latin typeface="Arial" panose="020B0604020202020204" pitchFamily="34" charset="0"/>
              </a:rPr>
              <a:t>exec sql begin declare section;</a:t>
            </a:r>
            <a:endParaRPr lang="en-US" altLang="x-none" b="1" dirty="0">
              <a:solidFill>
                <a:schemeClr val="tx2"/>
              </a:solidFill>
              <a:latin typeface="Arial" panose="020B0604020202020204" pitchFamily="34" charset="0"/>
            </a:endParaRPr>
          </a:p>
          <a:p>
            <a:pPr>
              <a:lnSpc>
                <a:spcPct val="110000"/>
              </a:lnSpc>
              <a:spcBef>
                <a:spcPct val="10000"/>
              </a:spcBef>
            </a:pPr>
            <a:r>
              <a:rPr lang="en-US" altLang="x-none" b="1" dirty="0">
                <a:latin typeface="Arial" panose="020B0604020202020204" pitchFamily="34" charset="0"/>
              </a:rPr>
              <a:t>        char cust_id[5];</a:t>
            </a:r>
            <a:endParaRPr lang="en-US" altLang="x-none" b="1" dirty="0">
              <a:latin typeface="Arial" panose="020B0604020202020204" pitchFamily="34" charset="0"/>
            </a:endParaRPr>
          </a:p>
          <a:p>
            <a:pPr>
              <a:lnSpc>
                <a:spcPct val="110000"/>
              </a:lnSpc>
              <a:spcBef>
                <a:spcPct val="10000"/>
              </a:spcBef>
            </a:pPr>
            <a:r>
              <a:rPr lang="en-US" altLang="x-none" b="1" dirty="0">
                <a:latin typeface="Arial" panose="020B0604020202020204" pitchFamily="34" charset="0"/>
              </a:rPr>
              <a:t>        char cust_name[14];</a:t>
            </a:r>
            <a:endParaRPr lang="en-US" altLang="x-none" b="1" dirty="0">
              <a:latin typeface="Arial" panose="020B0604020202020204" pitchFamily="34" charset="0"/>
            </a:endParaRPr>
          </a:p>
          <a:p>
            <a:pPr>
              <a:lnSpc>
                <a:spcPct val="110000"/>
              </a:lnSpc>
              <a:spcBef>
                <a:spcPct val="10000"/>
              </a:spcBef>
            </a:pPr>
            <a:r>
              <a:rPr lang="en-US" altLang="x-none" b="1" dirty="0">
                <a:latin typeface="Arial" panose="020B0604020202020204" pitchFamily="34" charset="0"/>
              </a:rPr>
              <a:t>        float cust_discnt;</a:t>
            </a:r>
            <a:endParaRPr lang="en-US" altLang="x-none" b="1" dirty="0">
              <a:latin typeface="Arial" panose="020B0604020202020204" pitchFamily="34" charset="0"/>
            </a:endParaRPr>
          </a:p>
          <a:p>
            <a:pPr>
              <a:lnSpc>
                <a:spcPct val="110000"/>
              </a:lnSpc>
              <a:spcBef>
                <a:spcPct val="10000"/>
              </a:spcBef>
            </a:pPr>
            <a:r>
              <a:rPr lang="en-US" altLang="x-none" b="1" dirty="0">
                <a:latin typeface="Arial" panose="020B0604020202020204" pitchFamily="34" charset="0"/>
              </a:rPr>
              <a:t>        char user_name[20], user_pwd[20];</a:t>
            </a:r>
            <a:endParaRPr lang="en-US" altLang="x-none" b="1" dirty="0">
              <a:latin typeface="Arial" panose="020B0604020202020204" pitchFamily="34" charset="0"/>
            </a:endParaRPr>
          </a:p>
          <a:p>
            <a:pPr>
              <a:lnSpc>
                <a:spcPct val="110000"/>
              </a:lnSpc>
              <a:spcBef>
                <a:spcPct val="10000"/>
              </a:spcBef>
            </a:pPr>
            <a:r>
              <a:rPr lang="en-US" altLang="x-none" b="1" dirty="0">
                <a:solidFill>
                  <a:schemeClr val="tx2"/>
                </a:solidFill>
                <a:latin typeface="Arial" panose="020B0604020202020204" pitchFamily="34" charset="0"/>
              </a:rPr>
              <a:t>exec sql end declare section;</a:t>
            </a:r>
            <a:endParaRPr lang="en-US" altLang="x-none" b="1" dirty="0">
              <a:solidFill>
                <a:schemeClr val="tx2"/>
              </a:solidFill>
              <a:latin typeface="Arial" panose="020B0604020202020204" pitchFamily="34" charset="0"/>
            </a:endParaRPr>
          </a:p>
        </p:txBody>
      </p:sp>
      <p:sp>
        <p:nvSpPr>
          <p:cNvPr id="48134" name="AutoShape 4"/>
          <p:cNvSpPr/>
          <p:nvPr/>
        </p:nvSpPr>
        <p:spPr>
          <a:xfrm>
            <a:off x="6661150" y="990600"/>
            <a:ext cx="2482850" cy="1212850"/>
          </a:xfrm>
          <a:prstGeom prst="accentCallout2">
            <a:avLst>
              <a:gd name="adj1" fmla="val 9426"/>
              <a:gd name="adj2" fmla="val -3069"/>
              <a:gd name="adj3" fmla="val 9426"/>
              <a:gd name="adj4" fmla="val -16944"/>
              <a:gd name="adj5" fmla="val 83639"/>
              <a:gd name="adj6" fmla="val -62532"/>
            </a:avLst>
          </a:prstGeom>
          <a:solidFill>
            <a:srgbClr val="EAEAEA"/>
          </a:solidFill>
          <a:ln w="25400" cap="flat" cmpd="sng">
            <a:solidFill>
              <a:schemeClr val="tx1"/>
            </a:solidFill>
            <a:prstDash val="solid"/>
            <a:miter/>
            <a:headEnd type="none" w="med" len="med"/>
            <a:tailEnd type="arrow" w="med" len="med"/>
          </a:ln>
        </p:spPr>
        <p:txBody>
          <a:bodyPr>
            <a:spAutoFit/>
          </a:bodyPr>
          <a:p>
            <a:pPr algn="ctr">
              <a:spcBef>
                <a:spcPct val="50000"/>
              </a:spcBef>
            </a:pPr>
            <a:r>
              <a:rPr lang="en-US" altLang="x-none" b="1" dirty="0">
                <a:solidFill>
                  <a:srgbClr val="FF0066"/>
                </a:solidFill>
                <a:latin typeface="Arial" panose="020B0604020202020204" pitchFamily="34" charset="0"/>
              </a:rPr>
              <a:t>Begin declare SQL host variables</a:t>
            </a:r>
            <a:r>
              <a:rPr lang="en-US" altLang="x-none" b="1" dirty="0">
                <a:solidFill>
                  <a:srgbClr val="FF0066"/>
                </a:solidFill>
                <a:latin typeface="宋体" panose="02010600030101010101" pitchFamily="2" charset="-122"/>
              </a:rPr>
              <a:t> </a:t>
            </a:r>
            <a:endParaRPr lang="en-US" altLang="x-none" b="1" dirty="0">
              <a:solidFill>
                <a:srgbClr val="FF0066"/>
              </a:solidFill>
              <a:latin typeface="宋体" panose="02010600030101010101" pitchFamily="2" charset="-122"/>
            </a:endParaRPr>
          </a:p>
        </p:txBody>
      </p:sp>
      <p:sp>
        <p:nvSpPr>
          <p:cNvPr id="48135" name="AutoShape 5"/>
          <p:cNvSpPr/>
          <p:nvPr/>
        </p:nvSpPr>
        <p:spPr>
          <a:xfrm>
            <a:off x="304800" y="5248275"/>
            <a:ext cx="2438400" cy="847725"/>
          </a:xfrm>
          <a:prstGeom prst="accentBorderCallout2">
            <a:avLst>
              <a:gd name="adj1" fmla="val 13481"/>
              <a:gd name="adj2" fmla="val 103125"/>
              <a:gd name="adj3" fmla="val 13481"/>
              <a:gd name="adj4" fmla="val 114972"/>
              <a:gd name="adj5" fmla="val -96440"/>
              <a:gd name="adj6" fmla="val 117056"/>
            </a:avLst>
          </a:prstGeom>
          <a:solidFill>
            <a:srgbClr val="EAEAEA"/>
          </a:solidFill>
          <a:ln w="25400" cap="flat" cmpd="sng">
            <a:solidFill>
              <a:schemeClr val="tx1"/>
            </a:solidFill>
            <a:prstDash val="solid"/>
            <a:miter/>
            <a:headEnd type="none" w="med" len="med"/>
            <a:tailEnd type="arrow" w="med" len="med"/>
          </a:ln>
        </p:spPr>
        <p:txBody>
          <a:bodyPr>
            <a:spAutoFit/>
          </a:bodyPr>
          <a:p>
            <a:pPr algn="ctr">
              <a:spcBef>
                <a:spcPct val="50000"/>
              </a:spcBef>
            </a:pPr>
            <a:r>
              <a:rPr lang="en-US" altLang="x-none" b="1" dirty="0">
                <a:solidFill>
                  <a:srgbClr val="FF0066"/>
                </a:solidFill>
                <a:latin typeface="Arial" panose="020B0604020202020204" pitchFamily="34" charset="0"/>
              </a:rPr>
              <a:t>End of declare section</a:t>
            </a:r>
            <a:r>
              <a:rPr lang="en-US" altLang="x-none" b="1" dirty="0">
                <a:solidFill>
                  <a:srgbClr val="FF0066"/>
                </a:solidFill>
                <a:latin typeface="宋体" panose="02010600030101010101" pitchFamily="2" charset="-122"/>
              </a:rPr>
              <a:t> </a:t>
            </a:r>
            <a:endParaRPr lang="en-US" altLang="x-none" b="1" dirty="0">
              <a:solidFill>
                <a:srgbClr val="FF0066"/>
              </a:solidFill>
              <a:latin typeface="宋体" panose="02010600030101010101" pitchFamily="2" charset="-122"/>
            </a:endParaRPr>
          </a:p>
        </p:txBody>
      </p:sp>
      <p:sp>
        <p:nvSpPr>
          <p:cNvPr id="48136" name="AutoShape 6"/>
          <p:cNvSpPr/>
          <p:nvPr/>
        </p:nvSpPr>
        <p:spPr>
          <a:xfrm>
            <a:off x="6553200" y="2895600"/>
            <a:ext cx="2590800" cy="1943100"/>
          </a:xfrm>
          <a:prstGeom prst="accentCallout2">
            <a:avLst>
              <a:gd name="adj1" fmla="val 5884"/>
              <a:gd name="adj2" fmla="val -2940"/>
              <a:gd name="adj3" fmla="val 5884"/>
              <a:gd name="adj4" fmla="val -29287"/>
              <a:gd name="adj5" fmla="val -21241"/>
              <a:gd name="adj6" fmla="val -115870"/>
            </a:avLst>
          </a:prstGeom>
          <a:solidFill>
            <a:srgbClr val="EAEAEA"/>
          </a:solidFill>
          <a:ln w="25400" cap="flat" cmpd="sng">
            <a:solidFill>
              <a:schemeClr val="tx1"/>
            </a:solidFill>
            <a:prstDash val="solid"/>
            <a:miter/>
            <a:headEnd type="none" w="med" len="med"/>
            <a:tailEnd type="arrow" w="med" len="med"/>
          </a:ln>
        </p:spPr>
        <p:txBody>
          <a:bodyPr>
            <a:spAutoFit/>
          </a:bodyPr>
          <a:p>
            <a:pPr algn="ctr">
              <a:spcBef>
                <a:spcPct val="50000"/>
              </a:spcBef>
            </a:pPr>
            <a:r>
              <a:rPr lang="en-US" altLang="x-none" b="1" dirty="0">
                <a:solidFill>
                  <a:srgbClr val="FF0066"/>
                </a:solidFill>
                <a:latin typeface="Arial" panose="020B0604020202020204" pitchFamily="34" charset="0"/>
              </a:rPr>
              <a:t>host variables for cno, four characters  and a null terminator</a:t>
            </a:r>
            <a:r>
              <a:rPr lang="en-US" altLang="x-none" b="1" dirty="0">
                <a:solidFill>
                  <a:srgbClr val="FF0066"/>
                </a:solidFill>
                <a:latin typeface="宋体" panose="02010600030101010101" pitchFamily="2" charset="-122"/>
              </a:rPr>
              <a:t> </a:t>
            </a:r>
            <a:endParaRPr lang="en-US" altLang="x-none" b="1" dirty="0">
              <a:solidFill>
                <a:srgbClr val="FF0066"/>
              </a:solidFill>
              <a:latin typeface="宋体" panose="02010600030101010101" pitchFamily="2" charset="-122"/>
            </a:endParaRPr>
          </a:p>
        </p:txBody>
      </p:sp>
      <p:sp>
        <p:nvSpPr>
          <p:cNvPr id="48137" name="AutoShape 7"/>
          <p:cNvSpPr/>
          <p:nvPr/>
        </p:nvSpPr>
        <p:spPr>
          <a:xfrm>
            <a:off x="3429000" y="5029200"/>
            <a:ext cx="2787650" cy="1212850"/>
          </a:xfrm>
          <a:prstGeom prst="accentBorderCallout3">
            <a:avLst>
              <a:gd name="adj1" fmla="val 5884"/>
              <a:gd name="adj2" fmla="val 102731"/>
              <a:gd name="adj3" fmla="val 5884"/>
              <a:gd name="adj4" fmla="val 103588"/>
              <a:gd name="adj5" fmla="val -39218"/>
              <a:gd name="adj6" fmla="val 103588"/>
              <a:gd name="adj7" fmla="val -84394"/>
              <a:gd name="adj8" fmla="val 80468"/>
            </a:avLst>
          </a:prstGeom>
          <a:solidFill>
            <a:srgbClr val="EAEAEA"/>
          </a:solidFill>
          <a:ln w="25400" cap="flat" cmpd="sng">
            <a:solidFill>
              <a:schemeClr val="tx1"/>
            </a:solidFill>
            <a:prstDash val="solid"/>
            <a:miter/>
            <a:headEnd type="none" w="med" len="med"/>
            <a:tailEnd type="arrow" w="med" len="med"/>
          </a:ln>
        </p:spPr>
        <p:txBody>
          <a:bodyPr>
            <a:spAutoFit/>
          </a:bodyPr>
          <a:p>
            <a:pPr>
              <a:spcBef>
                <a:spcPct val="50000"/>
              </a:spcBef>
            </a:pPr>
            <a:r>
              <a:rPr lang="en-US" altLang="x-none" b="1" dirty="0">
                <a:solidFill>
                  <a:srgbClr val="FF0066"/>
                </a:solidFill>
                <a:latin typeface="Arial" panose="020B0604020202020204" pitchFamily="34" charset="0"/>
              </a:rPr>
              <a:t>host variables for user name and password</a:t>
            </a:r>
            <a:r>
              <a:rPr lang="en-US" altLang="x-none" b="1" dirty="0">
                <a:solidFill>
                  <a:srgbClr val="FF0066"/>
                </a:solidFill>
                <a:latin typeface="宋体" panose="02010600030101010101" pitchFamily="2" charset="-122"/>
              </a:rPr>
              <a:t> </a:t>
            </a:r>
            <a:endParaRPr lang="en-US" altLang="x-none" b="1" dirty="0">
              <a:solidFill>
                <a:srgbClr val="FF0066"/>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linds(horizontal)">
                                      <p:cBhvr>
                                        <p:cTn id="7" dur="500"/>
                                        <p:tgtEl>
                                          <p:spTgt spid="481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6"/>
                                        </p:tgtEl>
                                        <p:attrNameLst>
                                          <p:attrName>style.visibility</p:attrName>
                                        </p:attrNameLst>
                                      </p:cBhvr>
                                      <p:to>
                                        <p:strVal val="visible"/>
                                      </p:to>
                                    </p:set>
                                    <p:animEffect transition="in" filter="blinds(horizontal)">
                                      <p:cBhvr>
                                        <p:cTn id="12" dur="500"/>
                                        <p:tgtEl>
                                          <p:spTgt spid="481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7"/>
                                        </p:tgtEl>
                                        <p:attrNameLst>
                                          <p:attrName>style.visibility</p:attrName>
                                        </p:attrNameLst>
                                      </p:cBhvr>
                                      <p:to>
                                        <p:strVal val="visible"/>
                                      </p:to>
                                    </p:set>
                                    <p:animEffect transition="in" filter="blinds(horizontal)">
                                      <p:cBhvr>
                                        <p:cTn id="17" dur="500"/>
                                        <p:tgtEl>
                                          <p:spTgt spid="481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blinds(horizontal)">
                                      <p:cBhvr>
                                        <p:cTn id="22"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P spid="48135" grpId="0" animBg="1"/>
      <p:bldP spid="48136" grpId="0" animBg="1"/>
      <p:bldP spid="4813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4915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49156"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Condition Handling</a:t>
            </a:r>
            <a:endParaRPr lang="en-US" altLang="x-none" dirty="0">
              <a:latin typeface="Times New Roman" panose="02020603050405020304" pitchFamily="2" charset="0"/>
              <a:ea typeface="Times New Roman" panose="02020603050405020304" pitchFamily="2" charset="0"/>
            </a:endParaRPr>
          </a:p>
        </p:txBody>
      </p:sp>
      <p:sp>
        <p:nvSpPr>
          <p:cNvPr id="49157" name="Text Box 3"/>
          <p:cNvSpPr txBox="1"/>
          <p:nvPr/>
        </p:nvSpPr>
        <p:spPr>
          <a:xfrm>
            <a:off x="457200" y="2057400"/>
            <a:ext cx="7924800" cy="1289050"/>
          </a:xfrm>
          <a:prstGeom prst="rect">
            <a:avLst/>
          </a:prstGeom>
          <a:solidFill>
            <a:schemeClr val="bg1"/>
          </a:solidFill>
          <a:ln w="9525">
            <a:noFill/>
          </a:ln>
        </p:spPr>
        <p:txBody>
          <a:bodyPr>
            <a:spAutoFit/>
          </a:bodyPr>
          <a:p>
            <a:pPr>
              <a:lnSpc>
                <a:spcPct val="130000"/>
              </a:lnSpc>
              <a:spcBef>
                <a:spcPct val="20000"/>
              </a:spcBef>
            </a:pPr>
            <a:r>
              <a:rPr lang="en-US" altLang="x-none" sz="2800" b="1" dirty="0">
                <a:solidFill>
                  <a:schemeClr val="tx2"/>
                </a:solidFill>
                <a:latin typeface="Arial" panose="020B0604020202020204" pitchFamily="34" charset="0"/>
              </a:rPr>
              <a:t>exec sql whenever sqlerror goto</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report_error</a:t>
            </a:r>
            <a:r>
              <a:rPr lang="en-US" altLang="x-none" sz="2800" b="1" dirty="0">
                <a:solidFill>
                  <a:schemeClr val="accent2"/>
                </a:solidFill>
                <a:latin typeface="Arial" panose="020B0604020202020204" pitchFamily="34" charset="0"/>
              </a:rPr>
              <a:t>;</a:t>
            </a:r>
            <a:endParaRPr lang="en-US" altLang="x-none" sz="2800" b="1" dirty="0">
              <a:solidFill>
                <a:schemeClr val="accent2"/>
              </a:solidFill>
              <a:latin typeface="Arial" panose="020B0604020202020204" pitchFamily="34" charset="0"/>
            </a:endParaRPr>
          </a:p>
          <a:p>
            <a:pPr>
              <a:lnSpc>
                <a:spcPct val="130000"/>
              </a:lnSpc>
              <a:spcBef>
                <a:spcPct val="20000"/>
              </a:spcBef>
            </a:pPr>
            <a:r>
              <a:rPr lang="en-US" altLang="x-none" sz="2800" b="1" dirty="0">
                <a:solidFill>
                  <a:schemeClr val="tx2"/>
                </a:solidFill>
                <a:latin typeface="Arial" panose="020B0604020202020204" pitchFamily="34" charset="0"/>
              </a:rPr>
              <a:t>exec sql whenever not found goto</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notfound</a:t>
            </a:r>
            <a:r>
              <a:rPr lang="en-US" altLang="x-none" sz="2800" b="1" dirty="0">
                <a:solidFill>
                  <a:schemeClr val="accent2"/>
                </a:solidFill>
                <a:latin typeface="Arial" panose="020B0604020202020204" pitchFamily="34" charset="0"/>
              </a:rPr>
              <a:t>;</a:t>
            </a:r>
            <a:endParaRPr lang="en-US" altLang="x-none" sz="2800" b="1" dirty="0">
              <a:solidFill>
                <a:schemeClr val="accent2"/>
              </a:solidFill>
              <a:latin typeface="Arial" panose="020B0604020202020204" pitchFamily="34" charset="0"/>
            </a:endParaRPr>
          </a:p>
        </p:txBody>
      </p:sp>
      <p:sp>
        <p:nvSpPr>
          <p:cNvPr id="49158" name="AutoShape 4"/>
          <p:cNvSpPr/>
          <p:nvPr/>
        </p:nvSpPr>
        <p:spPr>
          <a:xfrm>
            <a:off x="3917950" y="4114800"/>
            <a:ext cx="4692650" cy="544513"/>
          </a:xfrm>
          <a:prstGeom prst="accentBorderCallout3">
            <a:avLst>
              <a:gd name="adj1" fmla="val 23685"/>
              <a:gd name="adj2" fmla="val 101625"/>
              <a:gd name="adj3" fmla="val 23685"/>
              <a:gd name="adj4" fmla="val 102435"/>
              <a:gd name="adj5" fmla="val -124671"/>
              <a:gd name="adj6" fmla="val 102435"/>
              <a:gd name="adj7" fmla="val -274014"/>
              <a:gd name="adj8" fmla="val 88398"/>
            </a:avLst>
          </a:prstGeom>
          <a:solidFill>
            <a:srgbClr val="EAEAEA"/>
          </a:solidFill>
          <a:ln w="25400" cap="flat" cmpd="sng">
            <a:solidFill>
              <a:schemeClr val="tx1"/>
            </a:solidFill>
            <a:prstDash val="solid"/>
            <a:miter/>
            <a:headEnd type="none" w="med" len="med"/>
            <a:tailEnd type="arrow" w="med" len="med"/>
          </a:ln>
        </p:spPr>
        <p:txBody>
          <a:bodyPr>
            <a:spAutoFit/>
          </a:bodyPr>
          <a:p>
            <a:pPr algn="ctr">
              <a:spcBef>
                <a:spcPct val="50000"/>
              </a:spcBef>
            </a:pPr>
            <a:r>
              <a:rPr lang="en-US" altLang="x-none" sz="2800" b="1" dirty="0">
                <a:solidFill>
                  <a:srgbClr val="FF0066"/>
                </a:solidFill>
                <a:latin typeface="Arial" panose="020B0604020202020204" pitchFamily="34" charset="0"/>
              </a:rPr>
              <a:t>error  trap  condition</a:t>
            </a:r>
            <a:r>
              <a:rPr lang="en-US" altLang="x-none" sz="2800" b="1" dirty="0">
                <a:solidFill>
                  <a:srgbClr val="FF0066"/>
                </a:solidFill>
                <a:latin typeface="宋体" panose="02010600030101010101" pitchFamily="2" charset="-122"/>
              </a:rPr>
              <a:t> </a:t>
            </a:r>
            <a:endParaRPr lang="en-US" altLang="x-none" sz="2800" b="1" dirty="0">
              <a:solidFill>
                <a:srgbClr val="FF0066"/>
              </a:solidFill>
              <a:latin typeface="宋体" panose="02010600030101010101" pitchFamily="2" charset="-122"/>
            </a:endParaRPr>
          </a:p>
        </p:txBody>
      </p:sp>
      <p:sp>
        <p:nvSpPr>
          <p:cNvPr id="49159" name="AutoShape 5"/>
          <p:cNvSpPr/>
          <p:nvPr/>
        </p:nvSpPr>
        <p:spPr>
          <a:xfrm>
            <a:off x="1905000" y="5094288"/>
            <a:ext cx="4724400" cy="544512"/>
          </a:xfrm>
          <a:prstGeom prst="accentBorderCallout2">
            <a:avLst>
              <a:gd name="adj1" fmla="val 23685"/>
              <a:gd name="adj2" fmla="val -1611"/>
              <a:gd name="adj3" fmla="val 23685"/>
              <a:gd name="adj4" fmla="val -9171"/>
              <a:gd name="adj5" fmla="val -334208"/>
              <a:gd name="adj6" fmla="val -16769"/>
            </a:avLst>
          </a:prstGeom>
          <a:solidFill>
            <a:srgbClr val="EAEAEA"/>
          </a:solidFill>
          <a:ln w="25400" cap="flat" cmpd="sng">
            <a:solidFill>
              <a:schemeClr val="tx1"/>
            </a:solidFill>
            <a:prstDash val="solid"/>
            <a:miter/>
            <a:headEnd type="none" w="med" len="med"/>
            <a:tailEnd type="arrow" w="med" len="med"/>
          </a:ln>
        </p:spPr>
        <p:txBody>
          <a:bodyPr>
            <a:spAutoFit/>
          </a:bodyPr>
          <a:p>
            <a:pPr algn="ctr">
              <a:spcBef>
                <a:spcPct val="50000"/>
              </a:spcBef>
            </a:pPr>
            <a:r>
              <a:rPr lang="en-US" altLang="x-none" sz="2800" b="1" dirty="0">
                <a:solidFill>
                  <a:srgbClr val="FF0066"/>
                </a:solidFill>
                <a:latin typeface="Arial" panose="020B0604020202020204" pitchFamily="34" charset="0"/>
              </a:rPr>
              <a:t>not  found  condition</a:t>
            </a:r>
            <a:r>
              <a:rPr lang="en-US" altLang="x-none" sz="2800" b="1" dirty="0">
                <a:solidFill>
                  <a:srgbClr val="FF0066"/>
                </a:solidFill>
                <a:latin typeface="宋体" panose="02010600030101010101" pitchFamily="2" charset="-122"/>
              </a:rPr>
              <a:t> </a:t>
            </a:r>
            <a:endParaRPr lang="en-US" altLang="x-none" sz="2800" b="1" dirty="0">
              <a:solidFill>
                <a:srgbClr val="FF0066"/>
              </a:solidFill>
              <a:latin typeface="宋体" panose="02010600030101010101" pitchFamily="2" charset="-122"/>
            </a:endParaRPr>
          </a:p>
        </p:txBody>
      </p:sp>
      <p:grpSp>
        <p:nvGrpSpPr>
          <p:cNvPr id="49160" name="组合 49159"/>
          <p:cNvGrpSpPr/>
          <p:nvPr/>
        </p:nvGrpSpPr>
        <p:grpSpPr>
          <a:xfrm>
            <a:off x="5791200" y="981075"/>
            <a:ext cx="2209800" cy="1914525"/>
            <a:chOff x="0" y="0"/>
            <a:chExt cx="1392" cy="1206"/>
          </a:xfrm>
        </p:grpSpPr>
        <p:sp>
          <p:nvSpPr>
            <p:cNvPr id="49161" name="Text Box 7"/>
            <p:cNvSpPr txBox="1"/>
            <p:nvPr/>
          </p:nvSpPr>
          <p:spPr>
            <a:xfrm>
              <a:off x="0" y="0"/>
              <a:ext cx="1392" cy="294"/>
            </a:xfrm>
            <a:prstGeom prst="rect">
              <a:avLst/>
            </a:prstGeom>
            <a:solidFill>
              <a:srgbClr val="F8F8F8"/>
            </a:solid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b="1" dirty="0">
                  <a:latin typeface="Times New Roman" panose="02020603050405020304" pitchFamily="2" charset="0"/>
                </a:rPr>
                <a:t>语句标号</a:t>
              </a:r>
              <a:endParaRPr lang="zh-CN" altLang="en-US" b="1" dirty="0">
                <a:latin typeface="Times New Roman" panose="02020603050405020304" pitchFamily="2" charset="0"/>
              </a:endParaRPr>
            </a:p>
          </p:txBody>
        </p:sp>
        <p:sp>
          <p:nvSpPr>
            <p:cNvPr id="49162" name="Line 8"/>
            <p:cNvSpPr/>
            <p:nvPr/>
          </p:nvSpPr>
          <p:spPr>
            <a:xfrm>
              <a:off x="480" y="294"/>
              <a:ext cx="0" cy="480"/>
            </a:xfrm>
            <a:prstGeom prst="line">
              <a:avLst/>
            </a:prstGeom>
            <a:ln w="38100" cap="flat" cmpd="sng">
              <a:solidFill>
                <a:schemeClr val="tx1"/>
              </a:solidFill>
              <a:prstDash val="solid"/>
              <a:headEnd type="none" w="med" len="med"/>
              <a:tailEnd type="triangle" w="med" len="med"/>
            </a:ln>
          </p:spPr>
        </p:sp>
        <p:sp>
          <p:nvSpPr>
            <p:cNvPr id="49163" name="Line 9"/>
            <p:cNvSpPr/>
            <p:nvPr/>
          </p:nvSpPr>
          <p:spPr>
            <a:xfrm>
              <a:off x="912" y="294"/>
              <a:ext cx="0" cy="912"/>
            </a:xfrm>
            <a:prstGeom prst="line">
              <a:avLst/>
            </a:prstGeom>
            <a:ln w="38100"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017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0180"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SQL Connect Statement</a:t>
            </a:r>
            <a:endParaRPr lang="en-US" altLang="x-none" dirty="0">
              <a:latin typeface="Times New Roman" panose="02020603050405020304" pitchFamily="2" charset="0"/>
              <a:ea typeface="Times New Roman" panose="02020603050405020304" pitchFamily="2" charset="0"/>
            </a:endParaRPr>
          </a:p>
        </p:txBody>
      </p:sp>
      <p:sp>
        <p:nvSpPr>
          <p:cNvPr id="50181" name="Rectangle 3"/>
          <p:cNvSpPr>
            <a:spLocks noGrp="1"/>
          </p:cNvSpPr>
          <p:nvPr>
            <p:ph type="body"/>
          </p:nvPr>
        </p:nvSpPr>
        <p:spPr>
          <a:xfrm>
            <a:off x="685800" y="762000"/>
            <a:ext cx="7772400" cy="5715000"/>
          </a:xfrm>
          <a:ln/>
        </p:spPr>
        <p:txBody>
          <a:bodyPr vert="horz" wrap="square" anchor="t"/>
          <a:p>
            <a:pPr eaLnBrk="1" hangingPunct="1">
              <a:lnSpc>
                <a:spcPct val="90000"/>
              </a:lnSpc>
            </a:pPr>
            <a:r>
              <a:rPr lang="en-US" altLang="x-none" dirty="0">
                <a:latin typeface="Times New Roman" panose="02020603050405020304" pitchFamily="2" charset="0"/>
                <a:cs typeface="Times New Roman" panose="02020603050405020304" pitchFamily="2" charset="0"/>
              </a:rPr>
              <a:t>SQL99</a:t>
            </a:r>
            <a:endParaRPr lang="en-US" altLang="x-none" dirty="0">
              <a:latin typeface="Times New Roman" panose="02020603050405020304" pitchFamily="2" charset="0"/>
              <a:cs typeface="Times New Roman" panose="02020603050405020304" pitchFamily="2" charset="0"/>
            </a:endParaRPr>
          </a:p>
          <a:p>
            <a:pPr eaLnBrk="1" hangingPunct="1">
              <a:lnSpc>
                <a:spcPct val="90000"/>
              </a:lnSpc>
            </a:pPr>
            <a:endParaRPr lang="en-US" altLang="x-none" dirty="0">
              <a:latin typeface="Arial" panose="020B0604020202020204" pitchFamily="34" charset="0"/>
            </a:endParaRPr>
          </a:p>
          <a:p>
            <a:pPr eaLnBrk="1" hangingPunct="1">
              <a:lnSpc>
                <a:spcPct val="90000"/>
              </a:lnSpc>
            </a:pPr>
            <a:endParaRPr lang="en-US" altLang="x-none" dirty="0">
              <a:latin typeface="Arial" panose="020B0604020202020204" pitchFamily="34" charset="0"/>
            </a:endParaRPr>
          </a:p>
          <a:p>
            <a:pPr eaLnBrk="1" hangingPunct="1">
              <a:lnSpc>
                <a:spcPct val="90000"/>
              </a:lnSpc>
            </a:pPr>
            <a:endParaRPr lang="en-US" altLang="x-none" dirty="0">
              <a:latin typeface="Arial" panose="020B0604020202020204" pitchFamily="34" charset="0"/>
            </a:endParaRPr>
          </a:p>
          <a:p>
            <a:pPr eaLnBrk="1" hangingPunct="1">
              <a:lnSpc>
                <a:spcPct val="90000"/>
              </a:lnSpc>
            </a:pPr>
            <a:endParaRPr lang="en-US" altLang="x-none" dirty="0">
              <a:latin typeface="Arial" panose="020B0604020202020204" pitchFamily="34" charset="0"/>
            </a:endParaRPr>
          </a:p>
          <a:p>
            <a:pPr lvl="1" eaLnBrk="1" hangingPunct="1">
              <a:lnSpc>
                <a:spcPct val="90000"/>
              </a:lnSpc>
            </a:pPr>
            <a:r>
              <a:rPr lang="en-US" altLang="x-none" dirty="0">
                <a:latin typeface="Times New Roman" panose="02020603050405020304" pitchFamily="2" charset="0"/>
                <a:cs typeface="Times New Roman" panose="02020603050405020304" pitchFamily="2" charset="0"/>
              </a:rPr>
              <a:t>target-server</a:t>
            </a:r>
            <a:endParaRPr lang="en-US" altLang="x-none" dirty="0">
              <a:latin typeface="Times New Roman" panose="02020603050405020304" pitchFamily="2" charset="0"/>
              <a:cs typeface="Times New Roman" panose="02020603050405020304" pitchFamily="2" charset="0"/>
            </a:endParaRPr>
          </a:p>
          <a:p>
            <a:pPr lvl="2" eaLnBrk="1" hangingPunct="1">
              <a:lnSpc>
                <a:spcPct val="90000"/>
              </a:lnSpc>
            </a:pPr>
            <a:r>
              <a:rPr lang="zh-CN" altLang="en-US" dirty="0">
                <a:latin typeface="Times New Roman" panose="02020603050405020304" pitchFamily="2" charset="0"/>
                <a:cs typeface="Times New Roman" panose="02020603050405020304" pitchFamily="2" charset="0"/>
              </a:rPr>
              <a:t>数据库名</a:t>
            </a:r>
            <a:endParaRPr lang="zh-CN" altLang="en-US" dirty="0">
              <a:latin typeface="Times New Roman" panose="02020603050405020304" pitchFamily="2" charset="0"/>
              <a:cs typeface="Times New Roman" panose="02020603050405020304" pitchFamily="2" charset="0"/>
            </a:endParaRPr>
          </a:p>
          <a:p>
            <a:pPr lvl="1" eaLnBrk="1" hangingPunct="1">
              <a:lnSpc>
                <a:spcPct val="90000"/>
              </a:lnSpc>
            </a:pPr>
            <a:r>
              <a:rPr lang="en-US" altLang="x-none" dirty="0">
                <a:latin typeface="Times New Roman" panose="02020603050405020304" pitchFamily="2" charset="0"/>
                <a:cs typeface="Times New Roman" panose="02020603050405020304" pitchFamily="2" charset="0"/>
              </a:rPr>
              <a:t>connect-name</a:t>
            </a:r>
            <a:endParaRPr lang="en-US" altLang="x-none" dirty="0">
              <a:latin typeface="Times New Roman" panose="02020603050405020304" pitchFamily="2" charset="0"/>
              <a:cs typeface="Times New Roman" panose="02020603050405020304" pitchFamily="2" charset="0"/>
            </a:endParaRPr>
          </a:p>
          <a:p>
            <a:pPr lvl="2" eaLnBrk="1" hangingPunct="1">
              <a:lnSpc>
                <a:spcPct val="90000"/>
              </a:lnSpc>
            </a:pPr>
            <a:r>
              <a:rPr lang="zh-CN" altLang="en-US" dirty="0">
                <a:latin typeface="Times New Roman" panose="02020603050405020304" pitchFamily="2" charset="0"/>
                <a:cs typeface="Times New Roman" panose="02020603050405020304" pitchFamily="2" charset="0"/>
              </a:rPr>
              <a:t>本次连接（</a:t>
            </a:r>
            <a:r>
              <a:rPr lang="en-US" altLang="x-none" dirty="0">
                <a:latin typeface="Times New Roman" panose="02020603050405020304" pitchFamily="2" charset="0"/>
                <a:cs typeface="Times New Roman" panose="02020603050405020304" pitchFamily="2" charset="0"/>
              </a:rPr>
              <a:t>connect session</a:t>
            </a:r>
            <a:r>
              <a:rPr lang="zh-CN" altLang="en-US" dirty="0">
                <a:latin typeface="Times New Roman" panose="02020603050405020304" pitchFamily="2" charset="0"/>
                <a:cs typeface="Times New Roman" panose="02020603050405020304" pitchFamily="2" charset="0"/>
              </a:rPr>
              <a:t>）的名称</a:t>
            </a:r>
            <a:endParaRPr lang="zh-CN" altLang="en-US" dirty="0">
              <a:latin typeface="Times New Roman" panose="02020603050405020304" pitchFamily="2" charset="0"/>
              <a:cs typeface="Times New Roman" panose="02020603050405020304" pitchFamily="2" charset="0"/>
            </a:endParaRPr>
          </a:p>
          <a:p>
            <a:pPr lvl="2" eaLnBrk="1" hangingPunct="1">
              <a:lnSpc>
                <a:spcPct val="90000"/>
              </a:lnSpc>
            </a:pPr>
            <a:r>
              <a:rPr lang="zh-CN" altLang="en-US" dirty="0">
                <a:latin typeface="Times New Roman" panose="02020603050405020304" pitchFamily="2" charset="0"/>
                <a:cs typeface="Times New Roman" panose="02020603050405020304" pitchFamily="2" charset="0"/>
              </a:rPr>
              <a:t>在一个程序中可以同时维持多个连接</a:t>
            </a:r>
            <a:endParaRPr lang="zh-CN" altLang="en-US" dirty="0">
              <a:latin typeface="Times New Roman" panose="02020603050405020304" pitchFamily="2" charset="0"/>
              <a:cs typeface="Times New Roman" panose="02020603050405020304" pitchFamily="2" charset="0"/>
            </a:endParaRPr>
          </a:p>
          <a:p>
            <a:pPr lvl="1" eaLnBrk="1" hangingPunct="1">
              <a:lnSpc>
                <a:spcPct val="90000"/>
              </a:lnSpc>
            </a:pPr>
            <a:r>
              <a:rPr lang="en-US" altLang="x-none" dirty="0">
                <a:latin typeface="Times New Roman" panose="02020603050405020304" pitchFamily="2" charset="0"/>
                <a:cs typeface="Times New Roman" panose="02020603050405020304" pitchFamily="2" charset="0"/>
              </a:rPr>
              <a:t>username</a:t>
            </a:r>
            <a:endParaRPr lang="en-US" altLang="x-none" dirty="0">
              <a:latin typeface="Times New Roman" panose="02020603050405020304" pitchFamily="2" charset="0"/>
              <a:cs typeface="Times New Roman" panose="02020603050405020304" pitchFamily="2" charset="0"/>
            </a:endParaRPr>
          </a:p>
          <a:p>
            <a:pPr lvl="2" eaLnBrk="1" hangingPunct="1">
              <a:lnSpc>
                <a:spcPct val="90000"/>
              </a:lnSpc>
            </a:pPr>
            <a:r>
              <a:rPr lang="zh-CN" altLang="en-US" dirty="0">
                <a:latin typeface="Times New Roman" panose="02020603050405020304" pitchFamily="2" charset="0"/>
                <a:cs typeface="Times New Roman" panose="02020603050405020304" pitchFamily="2" charset="0"/>
              </a:rPr>
              <a:t>本次连接所使用的数据库用户的用户名</a:t>
            </a:r>
            <a:endParaRPr lang="zh-CN" altLang="en-US" dirty="0">
              <a:latin typeface="Times New Roman" panose="02020603050405020304" pitchFamily="2" charset="0"/>
              <a:ea typeface="Times New Roman" panose="02020603050405020304" pitchFamily="2" charset="0"/>
            </a:endParaRPr>
          </a:p>
        </p:txBody>
      </p:sp>
      <p:sp>
        <p:nvSpPr>
          <p:cNvPr id="50182" name="Text Box 4"/>
          <p:cNvSpPr txBox="1"/>
          <p:nvPr/>
        </p:nvSpPr>
        <p:spPr>
          <a:xfrm>
            <a:off x="1143000" y="1295400"/>
            <a:ext cx="7543800" cy="868363"/>
          </a:xfrm>
          <a:prstGeom prst="rect">
            <a:avLst/>
          </a:prstGeom>
          <a:solidFill>
            <a:srgbClr val="CCFFFF"/>
          </a:solidFill>
          <a:ln w="9525">
            <a:noFill/>
          </a:ln>
        </p:spPr>
        <p:txBody>
          <a:bodyPr>
            <a:spAutoFit/>
          </a:bodyPr>
          <a:p>
            <a:pPr>
              <a:spcBef>
                <a:spcPct val="10000"/>
              </a:spcBef>
            </a:pPr>
            <a:r>
              <a:rPr lang="en-US" altLang="x-none" b="1" dirty="0">
                <a:solidFill>
                  <a:srgbClr val="FF0000"/>
                </a:solidFill>
                <a:latin typeface="Arial" panose="020B0604020202020204" pitchFamily="34" charset="0"/>
              </a:rPr>
              <a:t>EXEC SQL CONNECT TO target-server</a:t>
            </a:r>
            <a:endParaRPr lang="en-US" altLang="x-none" b="1" dirty="0">
              <a:solidFill>
                <a:srgbClr val="FF0000"/>
              </a:solidFill>
              <a:latin typeface="Arial" panose="020B0604020202020204" pitchFamily="34" charset="0"/>
            </a:endParaRPr>
          </a:p>
          <a:p>
            <a:pPr>
              <a:spcBef>
                <a:spcPct val="10000"/>
              </a:spcBef>
            </a:pPr>
            <a:r>
              <a:rPr lang="en-US" altLang="x-none" b="1" dirty="0">
                <a:solidFill>
                  <a:srgbClr val="FF0000"/>
                </a:solidFill>
                <a:latin typeface="Arial" panose="020B0604020202020204" pitchFamily="34" charset="0"/>
              </a:rPr>
              <a:t>	[AS connect-name] [USER username] ;</a:t>
            </a:r>
            <a:endParaRPr lang="en-US" altLang="x-none" b="1" dirty="0">
              <a:solidFill>
                <a:srgbClr val="FF0000"/>
              </a:solidFill>
              <a:latin typeface="Arial" panose="020B0604020202020204" pitchFamily="34" charset="0"/>
            </a:endParaRPr>
          </a:p>
        </p:txBody>
      </p:sp>
      <p:sp>
        <p:nvSpPr>
          <p:cNvPr id="50183" name="Text Box 5"/>
          <p:cNvSpPr txBox="1"/>
          <p:nvPr/>
        </p:nvSpPr>
        <p:spPr>
          <a:xfrm>
            <a:off x="1143000" y="2514600"/>
            <a:ext cx="7543800" cy="457200"/>
          </a:xfrm>
          <a:prstGeom prst="rect">
            <a:avLst/>
          </a:prstGeom>
          <a:solidFill>
            <a:srgbClr val="CCFFFF"/>
          </a:solidFill>
          <a:ln w="9525">
            <a:noFill/>
          </a:ln>
        </p:spPr>
        <p:txBody>
          <a:bodyPr>
            <a:spAutoFit/>
          </a:bodyPr>
          <a:p>
            <a:pPr>
              <a:spcBef>
                <a:spcPct val="10000"/>
              </a:spcBef>
            </a:pPr>
            <a:r>
              <a:rPr lang="en-US" altLang="x-none" b="1" dirty="0">
                <a:solidFill>
                  <a:srgbClr val="FF0000"/>
                </a:solidFill>
                <a:latin typeface="Arial" panose="020B0604020202020204" pitchFamily="34" charset="0"/>
              </a:rPr>
              <a:t>EXEC SQL CONNECT TO DEFAULT ;</a:t>
            </a:r>
            <a:endParaRPr lang="en-US" altLang="x-none" b="1" dirty="0">
              <a:solidFill>
                <a:srgbClr val="FF0000"/>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120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1204"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SQL Connect Statement</a:t>
            </a:r>
            <a:endParaRPr lang="en-US" altLang="x-none" dirty="0">
              <a:latin typeface="Times New Roman" panose="02020603050405020304" pitchFamily="2" charset="0"/>
              <a:ea typeface="Times New Roman" panose="02020603050405020304" pitchFamily="2" charset="0"/>
            </a:endParaRPr>
          </a:p>
        </p:txBody>
      </p:sp>
      <p:sp>
        <p:nvSpPr>
          <p:cNvPr id="51205" name="Rectangle 3"/>
          <p:cNvSpPr>
            <a:spLocks noGrp="1"/>
          </p:cNvSpPr>
          <p:nvPr>
            <p:ph type="body"/>
          </p:nvPr>
        </p:nvSpPr>
        <p:spPr>
          <a:ln/>
        </p:spPr>
        <p:txBody>
          <a:bodyPr vert="horz" wrap="square" anchor="t"/>
          <a:p>
            <a:pPr eaLnBrk="1" hangingPunct="1"/>
            <a:r>
              <a:rPr lang="en-US" altLang="x-none" dirty="0">
                <a:latin typeface="Times New Roman" panose="02020603050405020304" pitchFamily="2" charset="0"/>
                <a:cs typeface="Times New Roman" panose="02020603050405020304" pitchFamily="2" charset="0"/>
              </a:rPr>
              <a:t>Oracle</a:t>
            </a:r>
            <a:endParaRPr lang="en-US" altLang="x-none" dirty="0">
              <a:latin typeface="Times New Roman" panose="02020603050405020304" pitchFamily="2" charset="0"/>
              <a:cs typeface="Times New Roman" panose="02020603050405020304" pitchFamily="2" charset="0"/>
            </a:endParaRPr>
          </a:p>
          <a:p>
            <a:pPr eaLnBrk="1" hangingPunct="1"/>
            <a:endParaRPr lang="en-US" altLang="x-none" dirty="0">
              <a:latin typeface="Arial" panose="020B0604020202020204" pitchFamily="34" charset="0"/>
            </a:endParaRPr>
          </a:p>
          <a:p>
            <a:pPr eaLnBrk="1" hangingPunct="1"/>
            <a:endParaRPr lang="en-US" altLang="x-none" dirty="0">
              <a:latin typeface="Arial" panose="020B0604020202020204" pitchFamily="34" charset="0"/>
            </a:endParaRPr>
          </a:p>
          <a:p>
            <a:pPr eaLnBrk="1" hangingPunct="1"/>
            <a:endParaRPr lang="en-US" altLang="x-none" dirty="0">
              <a:latin typeface="Arial" panose="020B0604020202020204" pitchFamily="34" charset="0"/>
            </a:endParaRPr>
          </a:p>
          <a:p>
            <a:pPr lvl="1" eaLnBrk="1" hangingPunct="1"/>
            <a:r>
              <a:rPr lang="en-US" altLang="x-none" dirty="0">
                <a:latin typeface="Times New Roman" panose="02020603050405020304" pitchFamily="2" charset="0"/>
                <a:cs typeface="Times New Roman" panose="02020603050405020304" pitchFamily="2" charset="0"/>
              </a:rPr>
              <a:t>user_name</a:t>
            </a:r>
            <a:endParaRPr lang="en-US" altLang="x-none" dirty="0">
              <a:latin typeface="Times New Roman" panose="02020603050405020304" pitchFamily="2" charset="0"/>
              <a:cs typeface="Times New Roman" panose="02020603050405020304" pitchFamily="2" charset="0"/>
            </a:endParaRPr>
          </a:p>
          <a:p>
            <a:pPr lvl="2" eaLnBrk="1" hangingPunct="1"/>
            <a:r>
              <a:rPr lang="en-US" altLang="x-none" dirty="0">
                <a:latin typeface="Times New Roman" panose="02020603050405020304" pitchFamily="2" charset="0"/>
                <a:cs typeface="Times New Roman" panose="02020603050405020304" pitchFamily="2" charset="0"/>
              </a:rPr>
              <a:t>Oracle</a:t>
            </a:r>
            <a:r>
              <a:rPr lang="zh-CN" altLang="en-US" dirty="0">
                <a:latin typeface="Times New Roman" panose="02020603050405020304" pitchFamily="2" charset="0"/>
                <a:cs typeface="Times New Roman" panose="02020603050405020304" pitchFamily="2" charset="0"/>
              </a:rPr>
              <a:t>数据库用户的用户名</a:t>
            </a:r>
            <a:endParaRPr lang="zh-CN" altLang="en-US" dirty="0">
              <a:latin typeface="Times New Roman" panose="02020603050405020304" pitchFamily="2" charset="0"/>
              <a:cs typeface="Times New Roman" panose="02020603050405020304" pitchFamily="2" charset="0"/>
            </a:endParaRPr>
          </a:p>
          <a:p>
            <a:pPr lvl="1" eaLnBrk="1" hangingPunct="1"/>
            <a:r>
              <a:rPr lang="en-US" altLang="x-none" dirty="0">
                <a:latin typeface="Times New Roman" panose="02020603050405020304" pitchFamily="2" charset="0"/>
                <a:cs typeface="Times New Roman" panose="02020603050405020304" pitchFamily="2" charset="0"/>
              </a:rPr>
              <a:t>user_pwd</a:t>
            </a:r>
            <a:endParaRPr lang="en-US" altLang="x-none"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数据库用户的口令</a:t>
            </a:r>
            <a:endParaRPr lang="zh-CN" altLang="en-US" dirty="0">
              <a:latin typeface="Times New Roman" panose="02020603050405020304" pitchFamily="2" charset="0"/>
              <a:cs typeface="Times New Roman" panose="02020603050405020304" pitchFamily="2" charset="0"/>
            </a:endParaRPr>
          </a:p>
          <a:p>
            <a:pPr lvl="2" eaLnBrk="1" hangingPunct="1">
              <a:buNone/>
            </a:pPr>
            <a:endParaRPr lang="zh-CN" altLang="en-US" sz="1600"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在</a:t>
            </a:r>
            <a:r>
              <a:rPr lang="en-US" altLang="x-none" dirty="0">
                <a:latin typeface="Times New Roman" panose="02020603050405020304" pitchFamily="2" charset="0"/>
                <a:cs typeface="Times New Roman" panose="02020603050405020304" pitchFamily="2" charset="0"/>
              </a:rPr>
              <a:t>Oracle</a:t>
            </a:r>
            <a:r>
              <a:rPr lang="zh-CN" altLang="en-US" dirty="0">
                <a:latin typeface="Times New Roman" panose="02020603050405020304" pitchFamily="2" charset="0"/>
                <a:cs typeface="Times New Roman" panose="02020603050405020304" pitchFamily="2" charset="0"/>
              </a:rPr>
              <a:t>的数据库连接命令中，不需要给出需要连接的数据库名</a:t>
            </a:r>
            <a:endParaRPr lang="zh-CN" altLang="en-US" dirty="0">
              <a:latin typeface="Times New Roman" panose="02020603050405020304" pitchFamily="2" charset="0"/>
              <a:ea typeface="Times New Roman" panose="02020603050405020304" pitchFamily="2" charset="0"/>
            </a:endParaRPr>
          </a:p>
        </p:txBody>
      </p:sp>
      <p:sp>
        <p:nvSpPr>
          <p:cNvPr id="51206" name="Text Box 4"/>
          <p:cNvSpPr txBox="1"/>
          <p:nvPr/>
        </p:nvSpPr>
        <p:spPr>
          <a:xfrm>
            <a:off x="990600" y="1655763"/>
            <a:ext cx="7543800" cy="868362"/>
          </a:xfrm>
          <a:prstGeom prst="rect">
            <a:avLst/>
          </a:prstGeom>
          <a:solidFill>
            <a:srgbClr val="CCFFFF"/>
          </a:solidFill>
          <a:ln w="9525">
            <a:noFill/>
          </a:ln>
        </p:spPr>
        <p:txBody>
          <a:bodyPr>
            <a:spAutoFit/>
          </a:bodyPr>
          <a:p>
            <a:pPr lvl="1" eaLnBrk="1" hangingPunct="1">
              <a:spcBef>
                <a:spcPct val="10000"/>
              </a:spcBef>
            </a:pPr>
            <a:r>
              <a:rPr lang="en-US" altLang="x-none" b="1" dirty="0">
                <a:solidFill>
                  <a:srgbClr val="FF0000"/>
                </a:solidFill>
                <a:latin typeface="Arial" panose="020B0604020202020204" pitchFamily="34" charset="0"/>
              </a:rPr>
              <a:t>EXEC SQL CONNECT TO :user_name</a:t>
            </a:r>
            <a:endParaRPr lang="en-US" altLang="x-none" b="1" dirty="0">
              <a:solidFill>
                <a:srgbClr val="FF0000"/>
              </a:solidFill>
              <a:latin typeface="Arial" panose="020B0604020202020204" pitchFamily="34" charset="0"/>
            </a:endParaRPr>
          </a:p>
          <a:p>
            <a:pPr>
              <a:spcBef>
                <a:spcPct val="10000"/>
              </a:spcBef>
            </a:pPr>
            <a:r>
              <a:rPr lang="en-US" altLang="x-none" b="1" dirty="0">
                <a:solidFill>
                  <a:srgbClr val="FF0000"/>
                </a:solidFill>
                <a:latin typeface="Arial" panose="020B0604020202020204" pitchFamily="34" charset="0"/>
              </a:rPr>
              <a:t>		   IDENTIFIED BY :user_pwd ;</a:t>
            </a:r>
            <a:endParaRPr lang="en-US" altLang="x-none" b="1" dirty="0">
              <a:solidFill>
                <a:srgbClr val="FF0000"/>
              </a:solidFill>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222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2228" name="Rectangle 2"/>
          <p:cNvSpPr>
            <a:spLocks noGrp="1"/>
          </p:cNvSpPr>
          <p:nvPr>
            <p:ph type="title"/>
          </p:nvPr>
        </p:nvSpPr>
        <p:spPr>
          <a:ln/>
        </p:spPr>
        <p:txBody>
          <a:bodyPr vert="horz" wrap="square" anchor="b"/>
          <a:p>
            <a:pPr eaLnBrk="1" hangingPunct="1"/>
            <a:r>
              <a:rPr lang="zh-CN" altLang="en-US"/>
              <a:t>交互式访问数据库的程序段</a:t>
            </a:r>
            <a:endParaRPr lang="zh-CN" altLang="en-US"/>
          </a:p>
        </p:txBody>
      </p:sp>
      <p:sp>
        <p:nvSpPr>
          <p:cNvPr id="52229" name="Rectangle 3"/>
          <p:cNvSpPr/>
          <p:nvPr/>
        </p:nvSpPr>
        <p:spPr>
          <a:xfrm>
            <a:off x="0" y="838200"/>
            <a:ext cx="9144000" cy="5867400"/>
          </a:xfrm>
          <a:prstGeom prst="rect">
            <a:avLst/>
          </a:prstGeom>
          <a:noFill/>
          <a:ln w="9525">
            <a:noFill/>
          </a:ln>
        </p:spPr>
        <p:txBody>
          <a:bodyPr/>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while (prompt(cid_prompt, 1, cust_id, 4) &gt;= 0)</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	exec  sql  select  cname,  discnt</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			into  :cust_name, :cust_discnt</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			from  customers</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			where  cid = :cust_id;</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    exec sql commit work;</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endParaRPr lang="en-US" altLang="x-none" sz="1200"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    printf("</a:t>
            </a:r>
            <a:r>
              <a:rPr lang="en-US" altLang="x-none" sz="2000" b="1" dirty="0">
                <a:solidFill>
                  <a:schemeClr val="tx2"/>
                </a:solidFill>
                <a:latin typeface="Arial" panose="020B0604020202020204" pitchFamily="34" charset="0"/>
              </a:rPr>
              <a:t>CUSTOMER'S NAME IS  %s AND DISCNT IS  %5.1f\n",</a:t>
            </a:r>
            <a:endParaRPr lang="en-US" altLang="x-none" sz="2000"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			cust_name, cust_discnt);</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    continue;                                 </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endParaRPr lang="en-US" altLang="x-none" sz="1200"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notfound:</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	printf("Can't find customer %s, continuing\n", cust_id);</a:t>
            </a:r>
            <a:endParaRPr lang="en-US" altLang="x-none" b="1" dirty="0">
              <a:solidFill>
                <a:schemeClr val="tx2"/>
              </a:solidFill>
              <a:latin typeface="Arial" panose="020B0604020202020204" pitchFamily="34" charset="0"/>
            </a:endParaRPr>
          </a:p>
          <a:p>
            <a:pPr marL="742950" lvl="1" indent="-285750" eaLnBrk="1" hangingPunct="1">
              <a:spcBef>
                <a:spcPct val="10000"/>
              </a:spcBef>
              <a:buFont typeface="Wingdings" panose="05000000000000000000" pitchFamily="2" charset="2"/>
              <a:buNone/>
            </a:pPr>
            <a:r>
              <a:rPr lang="en-US" altLang="x-none" b="1" dirty="0">
                <a:solidFill>
                  <a:schemeClr val="tx2"/>
                </a:solidFill>
                <a:latin typeface="Arial" panose="020B0604020202020204" pitchFamily="34" charset="0"/>
              </a:rPr>
              <a:t>}</a:t>
            </a:r>
            <a:endParaRPr lang="en-US" altLang="x-none" b="1" dirty="0">
              <a:solidFill>
                <a:schemeClr val="tx2"/>
              </a:solidFill>
              <a:latin typeface="Arial" panose="020B0604020202020204" pitchFamily="34" charset="0"/>
            </a:endParaRPr>
          </a:p>
        </p:txBody>
      </p:sp>
      <p:grpSp>
        <p:nvGrpSpPr>
          <p:cNvPr id="52230" name="组合 52229"/>
          <p:cNvGrpSpPr/>
          <p:nvPr/>
        </p:nvGrpSpPr>
        <p:grpSpPr>
          <a:xfrm>
            <a:off x="1524000" y="1295400"/>
            <a:ext cx="7526338" cy="1773238"/>
            <a:chOff x="0" y="0"/>
            <a:chExt cx="4741" cy="1117"/>
          </a:xfrm>
        </p:grpSpPr>
        <p:sp>
          <p:nvSpPr>
            <p:cNvPr id="52231" name="AutoShape 5"/>
            <p:cNvSpPr/>
            <p:nvPr/>
          </p:nvSpPr>
          <p:spPr>
            <a:xfrm>
              <a:off x="3168" y="59"/>
              <a:ext cx="1573" cy="1058"/>
            </a:xfrm>
            <a:prstGeom prst="wedgeRoundRectCallout">
              <a:avLst>
                <a:gd name="adj1" fmla="val -158139"/>
                <a:gd name="adj2" fmla="val -54255"/>
                <a:gd name="adj3" fmla="val 16667"/>
              </a:avLst>
            </a:prstGeom>
            <a:solidFill>
              <a:srgbClr val="EAEAEA"/>
            </a:solid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b="1" dirty="0">
                  <a:latin typeface="Times New Roman" panose="02020603050405020304" pitchFamily="2" charset="0"/>
                </a:rPr>
                <a:t>获取用户输入的客户编号，并存储在主变量</a:t>
              </a:r>
              <a:r>
                <a:rPr lang="en-US" altLang="x-none" b="1" dirty="0">
                  <a:latin typeface="Times New Roman" panose="02020603050405020304" pitchFamily="2" charset="0"/>
                </a:rPr>
                <a:t>cust_id</a:t>
              </a:r>
              <a:r>
                <a:rPr lang="zh-CN" altLang="en-US" b="1" dirty="0">
                  <a:latin typeface="Times New Roman" panose="02020603050405020304" pitchFamily="2" charset="0"/>
                </a:rPr>
                <a:t>中</a:t>
              </a:r>
              <a:endParaRPr lang="zh-CN" altLang="en-US" b="1" dirty="0">
                <a:latin typeface="Times New Roman" panose="02020603050405020304" pitchFamily="2" charset="0"/>
              </a:endParaRPr>
            </a:p>
          </p:txBody>
        </p:sp>
        <p:sp>
          <p:nvSpPr>
            <p:cNvPr id="52232" name="Line 6"/>
            <p:cNvSpPr/>
            <p:nvPr/>
          </p:nvSpPr>
          <p:spPr>
            <a:xfrm>
              <a:off x="0" y="0"/>
              <a:ext cx="3024" cy="0"/>
            </a:xfrm>
            <a:prstGeom prst="line">
              <a:avLst/>
            </a:prstGeom>
            <a:ln w="25400" cap="flat" cmpd="sng">
              <a:solidFill>
                <a:schemeClr val="tx1"/>
              </a:solidFill>
              <a:prstDash val="solid"/>
              <a:headEnd type="none" w="med" len="med"/>
              <a:tailEnd type="none" w="med" len="med"/>
            </a:ln>
          </p:spPr>
        </p:sp>
      </p:grpSp>
      <p:grpSp>
        <p:nvGrpSpPr>
          <p:cNvPr id="52233" name="组合 52232"/>
          <p:cNvGrpSpPr/>
          <p:nvPr/>
        </p:nvGrpSpPr>
        <p:grpSpPr>
          <a:xfrm>
            <a:off x="1981200" y="2438400"/>
            <a:ext cx="7069138" cy="2687638"/>
            <a:chOff x="0" y="0"/>
            <a:chExt cx="4453" cy="1693"/>
          </a:xfrm>
        </p:grpSpPr>
        <p:sp>
          <p:nvSpPr>
            <p:cNvPr id="52234" name="AutoShape 8"/>
            <p:cNvSpPr/>
            <p:nvPr/>
          </p:nvSpPr>
          <p:spPr>
            <a:xfrm>
              <a:off x="2880" y="635"/>
              <a:ext cx="1573" cy="1058"/>
            </a:xfrm>
            <a:prstGeom prst="wedgeRoundRectCallout">
              <a:avLst>
                <a:gd name="adj1" fmla="val -125523"/>
                <a:gd name="adj2" fmla="val -110681"/>
                <a:gd name="adj3" fmla="val 16667"/>
              </a:avLst>
            </a:prstGeom>
            <a:solidFill>
              <a:srgbClr val="EAEAEA"/>
            </a:solid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b="1" dirty="0">
                  <a:latin typeface="Times New Roman" panose="02020603050405020304" pitchFamily="2" charset="0"/>
                </a:rPr>
                <a:t>通过给定的主变量接收可能的单个结果元组中的属性值</a:t>
              </a:r>
              <a:endParaRPr lang="zh-CN" altLang="en-US" b="1" dirty="0">
                <a:latin typeface="Times New Roman" panose="02020603050405020304" pitchFamily="2" charset="0"/>
              </a:endParaRPr>
            </a:p>
          </p:txBody>
        </p:sp>
        <p:sp>
          <p:nvSpPr>
            <p:cNvPr id="52235" name="Line 9"/>
            <p:cNvSpPr/>
            <p:nvPr/>
          </p:nvSpPr>
          <p:spPr>
            <a:xfrm>
              <a:off x="0" y="0"/>
              <a:ext cx="2736" cy="0"/>
            </a:xfrm>
            <a:prstGeom prst="line">
              <a:avLst/>
            </a:prstGeom>
            <a:ln w="25400"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blinds(horizontal)">
                                      <p:cBhvr>
                                        <p:cTn id="7" dur="500"/>
                                        <p:tgtEl>
                                          <p:spTgt spid="52230"/>
                                        </p:tgtEl>
                                      </p:cBhvr>
                                    </p:animEffect>
                                  </p:childTnLst>
                                  <p:subTnLst>
                                    <p:set>
                                      <p:cBhvr override="childStyle">
                                        <p:cTn dur="1" fill="hold" display="0" masterRel="nextClick" afterEffect="1"/>
                                        <p:tgtEl>
                                          <p:spTgt spid="5223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33"/>
                                        </p:tgtEl>
                                        <p:attrNameLst>
                                          <p:attrName>style.visibility</p:attrName>
                                        </p:attrNameLst>
                                      </p:cBhvr>
                                      <p:to>
                                        <p:strVal val="visible"/>
                                      </p:to>
                                    </p:set>
                                    <p:animEffect transition="in" filter="blinds(horizontal)">
                                      <p:cBhvr>
                                        <p:cTn id="12"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325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325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SQL Disconnect Statement</a:t>
            </a:r>
            <a:endParaRPr lang="en-US" altLang="x-none" dirty="0">
              <a:latin typeface="Times New Roman" panose="02020603050405020304" pitchFamily="2" charset="0"/>
              <a:ea typeface="Times New Roman" panose="02020603050405020304" pitchFamily="2" charset="0"/>
            </a:endParaRPr>
          </a:p>
        </p:txBody>
      </p:sp>
      <p:sp>
        <p:nvSpPr>
          <p:cNvPr id="53253" name="Rectangle 3"/>
          <p:cNvSpPr>
            <a:spLocks noGrp="1"/>
          </p:cNvSpPr>
          <p:nvPr>
            <p:ph type="body"/>
          </p:nvPr>
        </p:nvSpPr>
        <p:spPr>
          <a:xfrm>
            <a:off x="381000" y="838200"/>
            <a:ext cx="8458200" cy="2254250"/>
          </a:xfrm>
          <a:ln/>
        </p:spPr>
        <p:txBody>
          <a:bodyPr vert="horz" wrap="square" anchor="t"/>
          <a:p>
            <a:pPr eaLnBrk="1" hangingPunct="1">
              <a:lnSpc>
                <a:spcPct val="120000"/>
              </a:lnSpc>
            </a:pPr>
            <a:r>
              <a:rPr lang="en-US" altLang="x-none" dirty="0">
                <a:latin typeface="Times New Roman" panose="02020603050405020304" pitchFamily="2" charset="0"/>
                <a:cs typeface="Times New Roman" panose="02020603050405020304" pitchFamily="2" charset="0"/>
              </a:rPr>
              <a:t>SQL99</a:t>
            </a:r>
            <a:endParaRPr lang="en-US" altLang="x-none" dirty="0">
              <a:latin typeface="Times New Roman" panose="02020603050405020304" pitchFamily="2" charset="0"/>
              <a:cs typeface="Times New Roman" panose="02020603050405020304" pitchFamily="2" charset="0"/>
            </a:endParaRPr>
          </a:p>
          <a:p>
            <a:pPr eaLnBrk="1" hangingPunct="1">
              <a:lnSpc>
                <a:spcPct val="120000"/>
              </a:lnSpc>
            </a:pPr>
            <a:endParaRPr lang="en-US" altLang="x-none" dirty="0">
              <a:latin typeface="Arial" panose="020B0604020202020204" pitchFamily="34" charset="0"/>
            </a:endParaRPr>
          </a:p>
          <a:p>
            <a:pPr lvl="1" eaLnBrk="1" hangingPunct="1">
              <a:lnSpc>
                <a:spcPct val="120000"/>
              </a:lnSpc>
              <a:buNone/>
            </a:pPr>
            <a:r>
              <a:rPr lang="en-US" altLang="x-none" dirty="0">
                <a:solidFill>
                  <a:schemeClr val="accent2"/>
                </a:solidFill>
                <a:latin typeface="Arial" panose="020B0604020202020204" pitchFamily="34" charset="0"/>
              </a:rPr>
              <a:t>or</a:t>
            </a:r>
            <a:endParaRPr lang="en-US" altLang="x-none" dirty="0">
              <a:latin typeface="Arial" panose="020B0604020202020204" pitchFamily="34" charset="0"/>
            </a:endParaRPr>
          </a:p>
        </p:txBody>
      </p:sp>
      <p:sp>
        <p:nvSpPr>
          <p:cNvPr id="53254" name="Text Box 4"/>
          <p:cNvSpPr txBox="1"/>
          <p:nvPr/>
        </p:nvSpPr>
        <p:spPr>
          <a:xfrm>
            <a:off x="1371600" y="1524000"/>
            <a:ext cx="6477000" cy="457200"/>
          </a:xfrm>
          <a:prstGeom prst="rect">
            <a:avLst/>
          </a:prstGeom>
          <a:solidFill>
            <a:srgbClr val="CCFFFF"/>
          </a:solidFill>
          <a:ln w="9525">
            <a:noFill/>
          </a:ln>
        </p:spPr>
        <p:txBody>
          <a:bodyPr>
            <a:spAutoFit/>
          </a:bodyPr>
          <a:p>
            <a:pPr>
              <a:spcBef>
                <a:spcPct val="10000"/>
              </a:spcBef>
            </a:pPr>
            <a:r>
              <a:rPr lang="en-US" altLang="x-none" b="1" dirty="0">
                <a:solidFill>
                  <a:srgbClr val="FF0000"/>
                </a:solidFill>
                <a:latin typeface="Arial" panose="020B0604020202020204" pitchFamily="34" charset="0"/>
              </a:rPr>
              <a:t>EXEC SQL DISCONNECT connect-name ;</a:t>
            </a:r>
            <a:endParaRPr lang="en-US" altLang="x-none" b="1" dirty="0">
              <a:solidFill>
                <a:srgbClr val="FF0000"/>
              </a:solidFill>
              <a:latin typeface="Arial" panose="020B0604020202020204" pitchFamily="34" charset="0"/>
            </a:endParaRPr>
          </a:p>
        </p:txBody>
      </p:sp>
      <p:sp>
        <p:nvSpPr>
          <p:cNvPr id="53255" name="Text Box 5"/>
          <p:cNvSpPr txBox="1"/>
          <p:nvPr/>
        </p:nvSpPr>
        <p:spPr>
          <a:xfrm>
            <a:off x="1371600" y="2514600"/>
            <a:ext cx="6477000" cy="457200"/>
          </a:xfrm>
          <a:prstGeom prst="rect">
            <a:avLst/>
          </a:prstGeom>
          <a:solidFill>
            <a:srgbClr val="CCFFFF"/>
          </a:solidFill>
          <a:ln w="9525">
            <a:noFill/>
          </a:ln>
        </p:spPr>
        <p:txBody>
          <a:bodyPr>
            <a:spAutoFit/>
          </a:bodyPr>
          <a:p>
            <a:pPr>
              <a:spcBef>
                <a:spcPct val="10000"/>
              </a:spcBef>
            </a:pPr>
            <a:r>
              <a:rPr lang="en-US" altLang="x-none" b="1" dirty="0">
                <a:solidFill>
                  <a:srgbClr val="FF0000"/>
                </a:solidFill>
                <a:latin typeface="Arial" panose="020B0604020202020204" pitchFamily="34" charset="0"/>
              </a:rPr>
              <a:t>EXEC SQL DISCONNECT CURRENT ;</a:t>
            </a:r>
            <a:endParaRPr lang="en-US" altLang="x-none" b="1" dirty="0">
              <a:solidFill>
                <a:srgbClr val="FF0000"/>
              </a:solidFill>
              <a:latin typeface="Arial" panose="020B0604020202020204" pitchFamily="34" charset="0"/>
            </a:endParaRPr>
          </a:p>
        </p:txBody>
      </p:sp>
      <p:grpSp>
        <p:nvGrpSpPr>
          <p:cNvPr id="53256" name="组合 53255"/>
          <p:cNvGrpSpPr/>
          <p:nvPr/>
        </p:nvGrpSpPr>
        <p:grpSpPr>
          <a:xfrm>
            <a:off x="685800" y="3429000"/>
            <a:ext cx="7772400" cy="3124200"/>
            <a:chOff x="0" y="0"/>
            <a:chExt cx="4896" cy="1968"/>
          </a:xfrm>
        </p:grpSpPr>
        <p:sp>
          <p:nvSpPr>
            <p:cNvPr id="53257" name="Text Box 7"/>
            <p:cNvSpPr txBox="1"/>
            <p:nvPr/>
          </p:nvSpPr>
          <p:spPr>
            <a:xfrm>
              <a:off x="672" y="1248"/>
              <a:ext cx="3168" cy="288"/>
            </a:xfrm>
            <a:prstGeom prst="rect">
              <a:avLst/>
            </a:prstGeom>
            <a:solidFill>
              <a:srgbClr val="CCFFFF"/>
            </a:solidFill>
            <a:ln w="9525">
              <a:noFill/>
            </a:ln>
          </p:spPr>
          <p:txBody>
            <a:bodyPr>
              <a:spAutoFit/>
            </a:bodyPr>
            <a:p>
              <a:pPr>
                <a:spcBef>
                  <a:spcPct val="10000"/>
                </a:spcBef>
              </a:pPr>
              <a:r>
                <a:rPr lang="en-US" altLang="x-none" b="1" dirty="0">
                  <a:solidFill>
                    <a:srgbClr val="FF0000"/>
                  </a:solidFill>
                  <a:latin typeface="Arial" panose="020B0604020202020204" pitchFamily="34" charset="0"/>
                </a:rPr>
                <a:t>EXEC SQL COMMIT WORK ;</a:t>
              </a:r>
              <a:endParaRPr lang="en-US" altLang="x-none" b="1" dirty="0">
                <a:solidFill>
                  <a:srgbClr val="FF0000"/>
                </a:solidFill>
                <a:latin typeface="Arial" panose="020B0604020202020204" pitchFamily="34" charset="0"/>
              </a:endParaRPr>
            </a:p>
          </p:txBody>
        </p:sp>
        <p:sp>
          <p:nvSpPr>
            <p:cNvPr id="53258" name="Text Box 8"/>
            <p:cNvSpPr txBox="1"/>
            <p:nvPr/>
          </p:nvSpPr>
          <p:spPr>
            <a:xfrm>
              <a:off x="672" y="1632"/>
              <a:ext cx="3168" cy="288"/>
            </a:xfrm>
            <a:prstGeom prst="rect">
              <a:avLst/>
            </a:prstGeom>
            <a:solidFill>
              <a:srgbClr val="CCFFFF"/>
            </a:solidFill>
            <a:ln w="9525">
              <a:noFill/>
            </a:ln>
          </p:spPr>
          <p:txBody>
            <a:bodyPr>
              <a:spAutoFit/>
            </a:bodyPr>
            <a:p>
              <a:pPr>
                <a:spcBef>
                  <a:spcPct val="10000"/>
                </a:spcBef>
              </a:pPr>
              <a:r>
                <a:rPr lang="en-US" altLang="x-none" b="1" dirty="0">
                  <a:solidFill>
                    <a:srgbClr val="FF0000"/>
                  </a:solidFill>
                  <a:latin typeface="Arial" panose="020B0604020202020204" pitchFamily="34" charset="0"/>
                </a:rPr>
                <a:t>EXEC SQL ROLLBACK WORK ;</a:t>
              </a:r>
              <a:endParaRPr lang="en-US" altLang="x-none" b="1" dirty="0">
                <a:solidFill>
                  <a:srgbClr val="FF0000"/>
                </a:solidFill>
                <a:latin typeface="Arial" panose="020B0604020202020204" pitchFamily="34" charset="0"/>
              </a:endParaRPr>
            </a:p>
          </p:txBody>
        </p:sp>
        <p:sp>
          <p:nvSpPr>
            <p:cNvPr id="53259" name="Rectangle 9"/>
            <p:cNvSpPr/>
            <p:nvPr/>
          </p:nvSpPr>
          <p:spPr>
            <a:xfrm>
              <a:off x="0" y="0"/>
              <a:ext cx="4896" cy="1968"/>
            </a:xfrm>
            <a:prstGeom prst="rect">
              <a:avLst/>
            </a:prstGeom>
            <a:noFill/>
            <a:ln w="9525">
              <a:noFill/>
            </a:ln>
          </p:spPr>
          <p:txBody>
            <a:bodyPr/>
            <a:p>
              <a:pPr marL="742950" lvl="1" indent="-285750" eaLnBrk="1" hangingPunct="1">
                <a:lnSpc>
                  <a:spcPct val="120000"/>
                </a:lnSpc>
                <a:spcBef>
                  <a:spcPct val="20000"/>
                </a:spcBef>
                <a:buFont typeface="Wingdings" panose="05000000000000000000" pitchFamily="2" charset="2"/>
                <a:buChar char="Ø"/>
              </a:pPr>
              <a:r>
                <a:rPr lang="zh-CN" altLang="en-US" b="1" dirty="0">
                  <a:latin typeface="Times New Roman" panose="02020603050405020304" pitchFamily="2" charset="0"/>
                  <a:cs typeface="Times New Roman" panose="02020603050405020304" pitchFamily="2" charset="0"/>
                </a:rPr>
                <a:t>在撤消与数据库的连接之前，用户需要通过事务提交命令（</a:t>
              </a:r>
              <a:r>
                <a:rPr lang="en-US" altLang="x-none" b="1" dirty="0">
                  <a:latin typeface="Times New Roman" panose="02020603050405020304" pitchFamily="2" charset="0"/>
                  <a:cs typeface="Times New Roman" panose="02020603050405020304" pitchFamily="2" charset="0"/>
                </a:rPr>
                <a:t>Commit</a:t>
              </a:r>
              <a:r>
                <a:rPr lang="zh-CN" altLang="en-US" b="1" dirty="0">
                  <a:latin typeface="Times New Roman" panose="02020603050405020304" pitchFamily="2" charset="0"/>
                  <a:cs typeface="Times New Roman" panose="02020603050405020304" pitchFamily="2" charset="0"/>
                </a:rPr>
                <a:t>）来确认本次运行所执行的操作，也可以通过事务回滚（</a:t>
              </a:r>
              <a:r>
                <a:rPr lang="en-US" altLang="x-none" b="1" dirty="0">
                  <a:latin typeface="Times New Roman" panose="02020603050405020304" pitchFamily="2" charset="0"/>
                  <a:cs typeface="Times New Roman" panose="02020603050405020304" pitchFamily="2" charset="0"/>
                </a:rPr>
                <a:t>Rollback</a:t>
              </a:r>
              <a:r>
                <a:rPr lang="zh-CN" altLang="en-US" b="1" dirty="0">
                  <a:latin typeface="Times New Roman" panose="02020603050405020304" pitchFamily="2" charset="0"/>
                  <a:cs typeface="Times New Roman" panose="02020603050405020304" pitchFamily="2" charset="0"/>
                </a:rPr>
                <a:t>）命令来放弃本次运行已执行的操作</a:t>
              </a:r>
              <a:endParaRPr lang="zh-CN" altLang="en-US" b="1" dirty="0">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6"/>
                                        </p:tgtEl>
                                        <p:attrNameLst>
                                          <p:attrName>style.visibility</p:attrName>
                                        </p:attrNameLst>
                                      </p:cBhvr>
                                      <p:to>
                                        <p:strVal val="visible"/>
                                      </p:to>
                                    </p:set>
                                    <p:animEffect transition="in" filter="blinds(horizontal)">
                                      <p:cBhvr>
                                        <p:cTn id="7"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819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8196" name="Rectangle 2"/>
          <p:cNvSpPr>
            <a:spLocks noGrp="1"/>
          </p:cNvSpPr>
          <p:nvPr>
            <p:ph type="title"/>
          </p:nvPr>
        </p:nvSpPr>
        <p:spPr>
          <a:ln/>
        </p:spPr>
        <p:txBody>
          <a:bodyPr vert="horz" wrap="square" anchor="b"/>
          <a:p>
            <a:pPr eaLnBrk="1" hangingPunct="1"/>
            <a:r>
              <a:rPr lang="zh-CN" altLang="en-US"/>
              <a:t>数据库中的数据交换</a:t>
            </a:r>
            <a:endParaRPr lang="zh-CN" altLang="en-US"/>
          </a:p>
        </p:txBody>
      </p:sp>
      <p:sp>
        <p:nvSpPr>
          <p:cNvPr id="8197" name="Rectangle 3"/>
          <p:cNvSpPr>
            <a:spLocks noGrp="1"/>
          </p:cNvSpPr>
          <p:nvPr>
            <p:ph type="body"/>
          </p:nvPr>
        </p:nvSpPr>
        <p:spPr>
          <a:ln/>
        </p:spPr>
        <p:txBody>
          <a:bodyPr vert="horz" wrap="square" anchor="t"/>
          <a:p>
            <a:pPr lvl="1" eaLnBrk="1" hangingPunct="1">
              <a:spcBef>
                <a:spcPct val="50000"/>
              </a:spcBef>
              <a:buNone/>
            </a:pPr>
            <a:endParaRPr lang="en-US" altLang="x-none"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6.1 </a:t>
            </a:r>
            <a:r>
              <a:rPr lang="zh-CN" altLang="en-US" dirty="0">
                <a:latin typeface="Times New Roman" panose="02020603050405020304" pitchFamily="2" charset="0"/>
                <a:cs typeface="Times New Roman" panose="02020603050405020304" pitchFamily="2" charset="0"/>
              </a:rPr>
              <a:t>概述</a:t>
            </a:r>
            <a:endParaRPr lang="zh-CN" altLang="en-US"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u="sng" dirty="0">
                <a:solidFill>
                  <a:srgbClr val="FF0000"/>
                </a:solidFill>
                <a:latin typeface="Times New Roman" panose="02020603050405020304" pitchFamily="2" charset="0"/>
                <a:cs typeface="Times New Roman" panose="02020603050405020304" pitchFamily="2" charset="0"/>
              </a:rPr>
              <a:t>6.2 </a:t>
            </a:r>
            <a:r>
              <a:rPr lang="zh-CN" altLang="en-US" u="sng" dirty="0">
                <a:solidFill>
                  <a:srgbClr val="FF0000"/>
                </a:solidFill>
                <a:latin typeface="Times New Roman" panose="02020603050405020304" pitchFamily="2" charset="0"/>
                <a:cs typeface="Times New Roman" panose="02020603050405020304" pitchFamily="2" charset="0"/>
              </a:rPr>
              <a:t>数据交换的管理</a:t>
            </a:r>
            <a:endParaRPr lang="zh-CN" altLang="en-US" sz="2400"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6.3 </a:t>
            </a:r>
            <a:r>
              <a:rPr lang="zh-CN" altLang="en-US" dirty="0">
                <a:latin typeface="Times New Roman" panose="02020603050405020304" pitchFamily="2" charset="0"/>
                <a:cs typeface="Times New Roman" panose="02020603050405020304" pitchFamily="2" charset="0"/>
              </a:rPr>
              <a:t>数据交换的流程</a:t>
            </a:r>
            <a:endParaRPr lang="zh-CN" altLang="en-US" dirty="0">
              <a:latin typeface="Times New Roman" panose="02020603050405020304" pitchFamily="2" charset="0"/>
              <a:cs typeface="Times New Roman" panose="02020603050405020304" pitchFamily="2" charset="0"/>
            </a:endParaRPr>
          </a:p>
          <a:p>
            <a:pPr lvl="1" eaLnBrk="1" hangingPunct="1">
              <a:spcBef>
                <a:spcPct val="50000"/>
              </a:spcBef>
              <a:buNone/>
            </a:pPr>
            <a:r>
              <a:rPr lang="en-US" altLang="x-none" dirty="0">
                <a:latin typeface="Times New Roman" panose="02020603050405020304" pitchFamily="2" charset="0"/>
                <a:cs typeface="Times New Roman" panose="02020603050405020304" pitchFamily="2" charset="0"/>
              </a:rPr>
              <a:t>6.4 </a:t>
            </a:r>
            <a:r>
              <a:rPr lang="zh-CN" altLang="en-US" dirty="0">
                <a:latin typeface="Times New Roman" panose="02020603050405020304" pitchFamily="2" charset="0"/>
                <a:cs typeface="Times New Roman" panose="02020603050405020304" pitchFamily="2" charset="0"/>
              </a:rPr>
              <a:t>数据交换的四种方式</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427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4276"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SQL Disconnect Statement</a:t>
            </a:r>
            <a:endParaRPr lang="en-US" altLang="x-none" dirty="0">
              <a:latin typeface="Times New Roman" panose="02020603050405020304" pitchFamily="2" charset="0"/>
              <a:ea typeface="Times New Roman" panose="02020603050405020304" pitchFamily="2" charset="0"/>
            </a:endParaRPr>
          </a:p>
        </p:txBody>
      </p:sp>
      <p:sp>
        <p:nvSpPr>
          <p:cNvPr id="54277" name="Rectangle 3"/>
          <p:cNvSpPr>
            <a:spLocks noGrp="1"/>
          </p:cNvSpPr>
          <p:nvPr>
            <p:ph type="body"/>
          </p:nvPr>
        </p:nvSpPr>
        <p:spPr>
          <a:xfrm>
            <a:off x="685800" y="838200"/>
            <a:ext cx="7772400" cy="533400"/>
          </a:xfrm>
          <a:ln/>
        </p:spPr>
        <p:txBody>
          <a:bodyPr vert="horz" wrap="square" anchor="t"/>
          <a:p>
            <a:pPr eaLnBrk="1" hangingPunct="1">
              <a:lnSpc>
                <a:spcPct val="90000"/>
              </a:lnSpc>
            </a:pPr>
            <a:r>
              <a:rPr lang="en-US" altLang="x-none" sz="3200" dirty="0">
                <a:latin typeface="Times New Roman" panose="02020603050405020304" pitchFamily="2" charset="0"/>
                <a:cs typeface="Times New Roman" panose="02020603050405020304" pitchFamily="2" charset="0"/>
              </a:rPr>
              <a:t>Oracle</a:t>
            </a:r>
            <a:endParaRPr lang="en-US" altLang="x-none" sz="3200" dirty="0">
              <a:latin typeface="Times New Roman" panose="02020603050405020304" pitchFamily="2" charset="0"/>
              <a:ea typeface="Times New Roman" panose="02020603050405020304" pitchFamily="2" charset="0"/>
            </a:endParaRPr>
          </a:p>
        </p:txBody>
      </p:sp>
      <p:sp>
        <p:nvSpPr>
          <p:cNvPr id="54278" name="Text Box 4"/>
          <p:cNvSpPr txBox="1"/>
          <p:nvPr/>
        </p:nvSpPr>
        <p:spPr>
          <a:xfrm>
            <a:off x="1371600" y="1524000"/>
            <a:ext cx="5562600" cy="519113"/>
          </a:xfrm>
          <a:prstGeom prst="rect">
            <a:avLst/>
          </a:prstGeom>
          <a:solidFill>
            <a:srgbClr val="CCFFFF"/>
          </a:solidFill>
          <a:ln w="9525">
            <a:noFill/>
          </a:ln>
        </p:spPr>
        <p:txBody>
          <a:bodyPr>
            <a:spAutoFit/>
          </a:bodyPr>
          <a:p>
            <a:pPr lvl="1" eaLnBrk="1" hangingPunct="1">
              <a:spcBef>
                <a:spcPct val="10000"/>
              </a:spcBef>
            </a:pPr>
            <a:r>
              <a:rPr lang="en-US" altLang="x-none" sz="2800" b="1" dirty="0">
                <a:solidFill>
                  <a:srgbClr val="FF0000"/>
                </a:solidFill>
                <a:latin typeface="Arial" panose="020B0604020202020204" pitchFamily="34" charset="0"/>
              </a:rPr>
              <a:t>exec sql commit release ;</a:t>
            </a:r>
            <a:endParaRPr lang="en-US" altLang="x-none" sz="2800" b="1" dirty="0">
              <a:solidFill>
                <a:srgbClr val="FF0000"/>
              </a:solidFill>
              <a:latin typeface="Arial" panose="020B0604020202020204" pitchFamily="34" charset="0"/>
            </a:endParaRPr>
          </a:p>
        </p:txBody>
      </p:sp>
      <p:sp>
        <p:nvSpPr>
          <p:cNvPr id="54279" name="Text Box 5"/>
          <p:cNvSpPr txBox="1"/>
          <p:nvPr/>
        </p:nvSpPr>
        <p:spPr>
          <a:xfrm>
            <a:off x="1371600" y="2362200"/>
            <a:ext cx="5562600" cy="519113"/>
          </a:xfrm>
          <a:prstGeom prst="rect">
            <a:avLst/>
          </a:prstGeom>
          <a:solidFill>
            <a:srgbClr val="CCFFFF"/>
          </a:solidFill>
          <a:ln w="9525">
            <a:noFill/>
          </a:ln>
        </p:spPr>
        <p:txBody>
          <a:bodyPr>
            <a:spAutoFit/>
          </a:bodyPr>
          <a:p>
            <a:pPr lvl="1" eaLnBrk="1" hangingPunct="1">
              <a:spcBef>
                <a:spcPct val="10000"/>
              </a:spcBef>
            </a:pPr>
            <a:r>
              <a:rPr lang="en-US" altLang="x-none" sz="2800" b="1" dirty="0">
                <a:solidFill>
                  <a:srgbClr val="FF0000"/>
                </a:solidFill>
                <a:latin typeface="Arial" panose="020B0604020202020204" pitchFamily="34" charset="0"/>
              </a:rPr>
              <a:t>exec sql rollback release ;</a:t>
            </a:r>
            <a:endParaRPr lang="en-US" altLang="x-none" sz="2800" b="1" dirty="0">
              <a:solidFill>
                <a:srgbClr val="FF0000"/>
              </a:solidFill>
              <a:latin typeface="Arial" panose="020B0604020202020204" pitchFamily="34" charset="0"/>
            </a:endParaRPr>
          </a:p>
        </p:txBody>
      </p:sp>
      <p:sp>
        <p:nvSpPr>
          <p:cNvPr id="54280" name="AutoShape 6"/>
          <p:cNvSpPr/>
          <p:nvPr/>
        </p:nvSpPr>
        <p:spPr>
          <a:xfrm>
            <a:off x="1295400" y="5078413"/>
            <a:ext cx="6553200" cy="1398587"/>
          </a:xfrm>
          <a:prstGeom prst="accentBorderCallout3">
            <a:avLst>
              <a:gd name="adj1" fmla="val 8171"/>
              <a:gd name="adj2" fmla="val 101162"/>
              <a:gd name="adj3" fmla="val 8171"/>
              <a:gd name="adj4" fmla="val 111120"/>
              <a:gd name="adj5" fmla="val -180023"/>
              <a:gd name="adj6" fmla="val 111120"/>
              <a:gd name="adj7" fmla="val -227130"/>
              <a:gd name="adj8" fmla="val 84329"/>
            </a:avLst>
          </a:prstGeom>
          <a:solidFill>
            <a:srgbClr val="EAEAEA"/>
          </a:solidFill>
          <a:ln w="25400" cap="flat" cmpd="sng">
            <a:solidFill>
              <a:schemeClr val="tx1"/>
            </a:solidFill>
            <a:prstDash val="solid"/>
            <a:miter/>
            <a:headEnd type="none" w="med" len="med"/>
            <a:tailEnd type="arrow" w="med" len="med"/>
          </a:ln>
        </p:spPr>
        <p:txBody>
          <a:bodyPr>
            <a:spAutoFit/>
          </a:bodyPr>
          <a:p>
            <a:pPr>
              <a:spcBef>
                <a:spcPct val="50000"/>
              </a:spcBef>
            </a:pPr>
            <a:r>
              <a:rPr lang="en-US" altLang="x-none" sz="2800" b="1" dirty="0">
                <a:solidFill>
                  <a:schemeClr val="tx2"/>
                </a:solidFill>
                <a:latin typeface="Arial" panose="020B0604020202020204" pitchFamily="34" charset="0"/>
              </a:rPr>
              <a:t>a commit statement followed by a disconnect statement, for successful completion</a:t>
            </a:r>
            <a:endParaRPr lang="en-US" altLang="x-none" sz="2800" b="1" dirty="0">
              <a:solidFill>
                <a:schemeClr val="tx2"/>
              </a:solidFill>
              <a:latin typeface="Arial" panose="020B0604020202020204" pitchFamily="34" charset="0"/>
            </a:endParaRPr>
          </a:p>
        </p:txBody>
      </p:sp>
      <p:sp>
        <p:nvSpPr>
          <p:cNvPr id="54281" name="AutoShape 7"/>
          <p:cNvSpPr/>
          <p:nvPr/>
        </p:nvSpPr>
        <p:spPr>
          <a:xfrm>
            <a:off x="1295400" y="3325813"/>
            <a:ext cx="6553200" cy="1398587"/>
          </a:xfrm>
          <a:prstGeom prst="accentBorderCallout3">
            <a:avLst>
              <a:gd name="adj1" fmla="val 8171"/>
              <a:gd name="adj2" fmla="val 101162"/>
              <a:gd name="adj3" fmla="val 8171"/>
              <a:gd name="adj4" fmla="val 102764"/>
              <a:gd name="adj5" fmla="val -20546"/>
              <a:gd name="adj6" fmla="val 102764"/>
              <a:gd name="adj7" fmla="val -49264"/>
              <a:gd name="adj8" fmla="val 84083"/>
            </a:avLst>
          </a:prstGeom>
          <a:solidFill>
            <a:srgbClr val="EAEAEA"/>
          </a:solidFill>
          <a:ln w="25400" cap="flat" cmpd="sng">
            <a:solidFill>
              <a:schemeClr val="tx1"/>
            </a:solidFill>
            <a:prstDash val="solid"/>
            <a:miter/>
            <a:headEnd type="none" w="med" len="med"/>
            <a:tailEnd type="arrow" w="med" len="med"/>
          </a:ln>
        </p:spPr>
        <p:txBody>
          <a:bodyPr>
            <a:spAutoFit/>
          </a:bodyPr>
          <a:p>
            <a:pPr>
              <a:spcBef>
                <a:spcPct val="50000"/>
              </a:spcBef>
            </a:pPr>
            <a:r>
              <a:rPr lang="en-US" altLang="x-none" sz="2800" b="1" dirty="0">
                <a:solidFill>
                  <a:schemeClr val="tx2"/>
                </a:solidFill>
                <a:latin typeface="Arial" panose="020B0604020202020204" pitchFamily="34" charset="0"/>
              </a:rPr>
              <a:t>a rollback statement followed by a disconnect statement, to undo any partial work in an unsuccessful task</a:t>
            </a:r>
            <a:endParaRPr lang="en-US" altLang="x-none" sz="2800" b="1" dirty="0">
              <a:solidFill>
                <a:schemeClr val="tx2"/>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529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5300"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6.4.1.3 </a:t>
            </a:r>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的编译</a:t>
            </a:r>
            <a:endParaRPr lang="zh-CN" altLang="en-US" dirty="0">
              <a:latin typeface="Times New Roman" panose="02020603050405020304" pitchFamily="2" charset="0"/>
              <a:ea typeface="Times New Roman" panose="02020603050405020304" pitchFamily="2" charset="0"/>
            </a:endParaRPr>
          </a:p>
        </p:txBody>
      </p:sp>
      <p:sp>
        <p:nvSpPr>
          <p:cNvPr id="55301" name="Rectangle 3"/>
          <p:cNvSpPr>
            <a:spLocks noGrp="1"/>
          </p:cNvSpPr>
          <p:nvPr>
            <p:ph type="body"/>
          </p:nvPr>
        </p:nvSpPr>
        <p:spPr>
          <a:xfrm>
            <a:off x="381000" y="914400"/>
            <a:ext cx="8458200" cy="5410200"/>
          </a:xfrm>
          <a:ln/>
        </p:spPr>
        <p:txBody>
          <a:bodyPr vert="horz" wrap="square" anchor="t"/>
          <a:p>
            <a:pPr eaLnBrk="1" hangingPunct="1"/>
            <a:r>
              <a:rPr lang="zh-CN" altLang="en-US" dirty="0">
                <a:latin typeface="Times New Roman" panose="02020603050405020304" pitchFamily="2" charset="0"/>
                <a:cs typeface="Times New Roman" panose="02020603050405020304" pitchFamily="2" charset="0"/>
              </a:rPr>
              <a:t>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应用程序的编译流程</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预编译（</a:t>
            </a:r>
            <a:r>
              <a:rPr lang="en-US" altLang="x-none" sz="2400" dirty="0">
                <a:latin typeface="Times New Roman" panose="02020603050405020304" pitchFamily="2" charset="0"/>
                <a:cs typeface="Times New Roman" panose="02020603050405020304" pitchFamily="2" charset="0"/>
              </a:rPr>
              <a:t>Precompiler</a:t>
            </a:r>
            <a:r>
              <a:rPr lang="zh-CN" altLang="en-US" sz="2400" dirty="0">
                <a:latin typeface="Times New Roman" panose="02020603050405020304" pitchFamily="2" charset="0"/>
                <a:cs typeface="Times New Roman" panose="02020603050405020304" pitchFamily="2" charset="0"/>
              </a:rPr>
              <a:t>）</a:t>
            </a:r>
            <a:endParaRPr lang="en-US" altLang="x-none" sz="2400"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使用</a:t>
            </a:r>
            <a:r>
              <a:rPr lang="en-US" altLang="x-none" dirty="0">
                <a:latin typeface="Times New Roman" panose="02020603050405020304" pitchFamily="2" charset="0"/>
                <a:cs typeface="Times New Roman" panose="02020603050405020304" pitchFamily="2" charset="0"/>
              </a:rPr>
              <a:t>DBMS</a:t>
            </a:r>
            <a:r>
              <a:rPr lang="zh-CN" altLang="en-US" dirty="0">
                <a:latin typeface="Times New Roman" panose="02020603050405020304" pitchFamily="2" charset="0"/>
                <a:cs typeface="Times New Roman" panose="02020603050405020304" pitchFamily="2" charset="0"/>
              </a:rPr>
              <a:t>所提供的预编译程序，将应用程序中的嵌入式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语句转换成相应的主语言调用函数</a:t>
            </a:r>
            <a:endParaRPr lang="zh-CN" altLang="en-US" dirty="0">
              <a:latin typeface="Times New Roman" panose="02020603050405020304" pitchFamily="2" charset="0"/>
              <a:cs typeface="Times New Roman" panose="02020603050405020304" pitchFamily="2" charset="0"/>
            </a:endParaRPr>
          </a:p>
          <a:p>
            <a:pPr lvl="2" eaLnBrk="1" hangingPunct="1">
              <a:buNone/>
            </a:pPr>
            <a:endParaRPr lang="zh-CN" altLang="en-US" sz="12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编译（</a:t>
            </a:r>
            <a:r>
              <a:rPr lang="en-US" altLang="x-none" sz="2400" dirty="0">
                <a:latin typeface="Times New Roman" panose="02020603050405020304" pitchFamily="2" charset="0"/>
                <a:cs typeface="Times New Roman" panose="02020603050405020304" pitchFamily="2" charset="0"/>
              </a:rPr>
              <a:t>Compiler</a:t>
            </a:r>
            <a:r>
              <a:rPr lang="zh-CN" altLang="en-US" sz="2400" dirty="0">
                <a:latin typeface="Times New Roman" panose="02020603050405020304" pitchFamily="2" charset="0"/>
                <a:cs typeface="Times New Roman" panose="02020603050405020304" pitchFamily="2" charset="0"/>
              </a:rPr>
              <a:t>）</a:t>
            </a:r>
            <a:endParaRPr lang="en-US" altLang="x-none" sz="2400"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使用主语言的编译程序编译转换后的源程序</a:t>
            </a:r>
            <a:endParaRPr lang="zh-CN" altLang="en-US" dirty="0">
              <a:latin typeface="Times New Roman" panose="02020603050405020304" pitchFamily="2" charset="0"/>
              <a:cs typeface="Times New Roman" panose="02020603050405020304" pitchFamily="2" charset="0"/>
            </a:endParaRPr>
          </a:p>
          <a:p>
            <a:pPr lvl="2" eaLnBrk="1" hangingPunct="1">
              <a:buNone/>
            </a:pPr>
            <a:endParaRPr lang="zh-CN" altLang="en-US" sz="12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链接</a:t>
            </a:r>
            <a:endParaRPr lang="zh-CN" altLang="en-US" sz="2400"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生成可执行程序</a:t>
            </a:r>
            <a:endParaRPr lang="zh-CN" altLang="en-US" dirty="0">
              <a:latin typeface="Times New Roman" panose="02020603050405020304" pitchFamily="2" charset="0"/>
              <a:cs typeface="Times New Roman" panose="02020603050405020304" pitchFamily="2" charset="0"/>
            </a:endParaRPr>
          </a:p>
          <a:p>
            <a:pPr lvl="2" eaLnBrk="1" hangingPunct="1">
              <a:buNone/>
            </a:pPr>
            <a:endParaRPr lang="zh-CN" altLang="en-US" sz="1400" dirty="0">
              <a:latin typeface="Times New Roman" panose="02020603050405020304" pitchFamily="2" charset="0"/>
              <a:cs typeface="Times New Roman" panose="02020603050405020304" pitchFamily="2" charset="0"/>
            </a:endParaRPr>
          </a:p>
          <a:p>
            <a:pPr lvl="1" eaLnBrk="1" hangingPunct="1"/>
            <a:r>
              <a:rPr lang="zh-CN" altLang="en-US" sz="2400" dirty="0">
                <a:latin typeface="Times New Roman" panose="02020603050405020304" pitchFamily="2" charset="0"/>
                <a:cs typeface="Times New Roman" panose="02020603050405020304" pitchFamily="2" charset="0"/>
              </a:rPr>
              <a:t>执行</a:t>
            </a:r>
            <a:endParaRPr lang="zh-CN" altLang="en-US" sz="24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632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6324"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6.4.2 </a:t>
            </a:r>
            <a:r>
              <a:rPr lang="zh-CN" altLang="en-US" dirty="0">
                <a:latin typeface="Times New Roman" panose="02020603050405020304" pitchFamily="2" charset="0"/>
                <a:cs typeface="Times New Roman" panose="02020603050405020304" pitchFamily="2" charset="0"/>
              </a:rPr>
              <a:t>自含式</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
        <p:nvSpPr>
          <p:cNvPr id="56325" name="Rectangle 3"/>
          <p:cNvSpPr>
            <a:spLocks noGrp="1"/>
          </p:cNvSpPr>
          <p:nvPr>
            <p:ph type="body"/>
          </p:nvPr>
        </p:nvSpPr>
        <p:spPr>
          <a:xfrm>
            <a:off x="381000" y="838200"/>
            <a:ext cx="8458200" cy="762000"/>
          </a:xfrm>
          <a:ln/>
        </p:spPr>
        <p:txBody>
          <a:bodyPr vert="horz" wrap="square" anchor="t"/>
          <a:p>
            <a:pPr eaLnBrk="1" hangingPunct="1"/>
            <a:r>
              <a:rPr lang="zh-CN" altLang="en-US">
                <a:latin typeface="宋体" panose="02010600030101010101" pitchFamily="2" charset="-122"/>
              </a:rPr>
              <a:t>服务器内的数据交换</a:t>
            </a:r>
            <a:endParaRPr lang="zh-CN" altLang="en-US"/>
          </a:p>
        </p:txBody>
      </p:sp>
      <p:sp>
        <p:nvSpPr>
          <p:cNvPr id="56326" name="Rectangle 4"/>
          <p:cNvSpPr/>
          <p:nvPr/>
        </p:nvSpPr>
        <p:spPr>
          <a:xfrm>
            <a:off x="381000" y="2133600"/>
            <a:ext cx="8458200" cy="3581400"/>
          </a:xfrm>
          <a:prstGeom prst="rect">
            <a:avLst/>
          </a:prstGeom>
          <a:noFill/>
          <a:ln w="9525">
            <a:noFill/>
          </a:ln>
        </p:spPr>
        <p:txBody>
          <a:bodyPr/>
          <a:p>
            <a:pPr marL="342900" indent="-342900">
              <a:spcBef>
                <a:spcPct val="40000"/>
              </a:spcBef>
              <a:buClr>
                <a:schemeClr val="tx1"/>
              </a:buClr>
              <a:buSzPct val="80000"/>
              <a:buFont typeface="Wingdings" panose="05000000000000000000" pitchFamily="2" charset="2"/>
              <a:buNone/>
            </a:pPr>
            <a:r>
              <a:rPr lang="en-US" altLang="x-none" sz="2800" b="1" dirty="0">
                <a:solidFill>
                  <a:schemeClr val="hlink"/>
                </a:solidFill>
                <a:latin typeface="Times New Roman" panose="02020603050405020304" pitchFamily="2" charset="0"/>
                <a:cs typeface="Times New Roman" panose="02020603050405020304" pitchFamily="2" charset="0"/>
              </a:rPr>
              <a:t>6.4.2.1 </a:t>
            </a:r>
            <a:r>
              <a:rPr lang="zh-CN" altLang="en-US" sz="2800" b="1" dirty="0">
                <a:solidFill>
                  <a:schemeClr val="hlink"/>
                </a:solidFill>
                <a:latin typeface="Times New Roman" panose="02020603050405020304" pitchFamily="2" charset="0"/>
                <a:cs typeface="Times New Roman" panose="02020603050405020304" pitchFamily="2" charset="0"/>
              </a:rPr>
              <a:t>自含式</a:t>
            </a:r>
            <a:r>
              <a:rPr lang="en-US" altLang="x-none" sz="2800" b="1" dirty="0">
                <a:solidFill>
                  <a:schemeClr val="hlink"/>
                </a:solidFill>
                <a:latin typeface="Times New Roman" panose="02020603050405020304" pitchFamily="2" charset="0"/>
                <a:cs typeface="Times New Roman" panose="02020603050405020304" pitchFamily="2" charset="0"/>
              </a:rPr>
              <a:t>SQL</a:t>
            </a:r>
            <a:r>
              <a:rPr lang="zh-CN" altLang="en-US" sz="2800" b="1" dirty="0">
                <a:solidFill>
                  <a:schemeClr val="hlink"/>
                </a:solidFill>
                <a:latin typeface="Times New Roman" panose="02020603050405020304" pitchFamily="2" charset="0"/>
                <a:cs typeface="Times New Roman" panose="02020603050405020304" pitchFamily="2" charset="0"/>
              </a:rPr>
              <a:t>的内容</a:t>
            </a:r>
            <a:endParaRPr lang="zh-CN" altLang="en-US" sz="2800" b="1" dirty="0">
              <a:solidFill>
                <a:schemeClr val="hlink"/>
              </a:solidFill>
              <a:latin typeface="Times New Roman" panose="02020603050405020304" pitchFamily="2" charset="0"/>
              <a:cs typeface="Times New Roman" panose="02020603050405020304" pitchFamily="2" charset="0"/>
            </a:endParaRPr>
          </a:p>
          <a:p>
            <a:pPr marL="742950" lvl="1" indent="-285750" eaLnBrk="1" hangingPunct="1">
              <a:spcBef>
                <a:spcPct val="40000"/>
              </a:spcBef>
              <a:buClr>
                <a:schemeClr val="tx1"/>
              </a:buClr>
              <a:buSzPct val="80000"/>
              <a:buFont typeface="Wingdings" panose="05000000000000000000" pitchFamily="2" charset="2"/>
              <a:buChar char="Ø"/>
            </a:pPr>
            <a:r>
              <a:rPr lang="zh-CN" altLang="en-US" sz="2800" b="1" dirty="0">
                <a:solidFill>
                  <a:schemeClr val="folHlink"/>
                </a:solidFill>
                <a:latin typeface="Times New Roman" panose="02020603050405020304" pitchFamily="2" charset="0"/>
                <a:cs typeface="Times New Roman" panose="02020603050405020304" pitchFamily="2" charset="0"/>
              </a:rPr>
              <a:t>传统的</a:t>
            </a:r>
            <a:r>
              <a:rPr lang="en-US" altLang="x-none" sz="2800" b="1" dirty="0">
                <a:solidFill>
                  <a:schemeClr val="folHlink"/>
                </a:solidFill>
                <a:latin typeface="Times New Roman" panose="02020603050405020304" pitchFamily="2" charset="0"/>
                <a:cs typeface="Times New Roman" panose="02020603050405020304" pitchFamily="2" charset="0"/>
              </a:rPr>
              <a:t>SQL</a:t>
            </a:r>
            <a:endParaRPr lang="en-US" altLang="x-none" sz="2800" b="1" dirty="0">
              <a:solidFill>
                <a:schemeClr val="folHlink"/>
              </a:solidFill>
              <a:latin typeface="Times New Roman" panose="02020603050405020304" pitchFamily="2" charset="0"/>
              <a:cs typeface="Times New Roman" panose="02020603050405020304" pitchFamily="2" charset="0"/>
            </a:endParaRPr>
          </a:p>
          <a:p>
            <a:pPr marL="742950" lvl="1" indent="-285750" eaLnBrk="1" hangingPunct="1">
              <a:spcBef>
                <a:spcPct val="40000"/>
              </a:spcBef>
              <a:buClr>
                <a:schemeClr val="tx1"/>
              </a:buClr>
              <a:buSzPct val="80000"/>
              <a:buFont typeface="Wingdings" panose="05000000000000000000" pitchFamily="2" charset="2"/>
              <a:buChar char="Ø"/>
            </a:pPr>
            <a:r>
              <a:rPr lang="zh-CN" altLang="en-US" sz="2800" b="1" dirty="0">
                <a:solidFill>
                  <a:schemeClr val="folHlink"/>
                </a:solidFill>
                <a:latin typeface="Times New Roman" panose="02020603050405020304" pitchFamily="2" charset="0"/>
                <a:cs typeface="Times New Roman" panose="02020603050405020304" pitchFamily="2" charset="0"/>
              </a:rPr>
              <a:t>传统程序设计语言的主要成份，包括流程控制及循环语句、输出语句、调用语句以及服务性的函数库、类库等</a:t>
            </a:r>
            <a:endParaRPr lang="zh-CN" altLang="en-US" sz="2800" b="1" dirty="0">
              <a:solidFill>
                <a:schemeClr val="folHlink"/>
              </a:solidFill>
              <a:latin typeface="Times New Roman" panose="02020603050405020304" pitchFamily="2" charset="0"/>
              <a:cs typeface="Times New Roman" panose="02020603050405020304" pitchFamily="2" charset="0"/>
            </a:endParaRPr>
          </a:p>
          <a:p>
            <a:pPr marL="742950" lvl="1" indent="-285750" eaLnBrk="1" hangingPunct="1">
              <a:spcBef>
                <a:spcPct val="40000"/>
              </a:spcBef>
              <a:buClr>
                <a:schemeClr val="tx1"/>
              </a:buClr>
              <a:buSzPct val="80000"/>
              <a:buFont typeface="Wingdings" panose="05000000000000000000" pitchFamily="2" charset="2"/>
              <a:buChar char="Ø"/>
            </a:pPr>
            <a:r>
              <a:rPr lang="zh-CN" altLang="en-US" sz="2800" b="1" dirty="0">
                <a:solidFill>
                  <a:schemeClr val="folHlink"/>
                </a:solidFill>
                <a:latin typeface="Times New Roman" panose="02020603050405020304" pitchFamily="2" charset="0"/>
                <a:cs typeface="Times New Roman" panose="02020603050405020304" pitchFamily="2" charset="0"/>
              </a:rPr>
              <a:t> </a:t>
            </a:r>
            <a:r>
              <a:rPr lang="en-US" altLang="x-none" sz="2800" b="1" dirty="0">
                <a:solidFill>
                  <a:schemeClr val="folHlink"/>
                </a:solidFill>
                <a:latin typeface="Times New Roman" panose="02020603050405020304" pitchFamily="2" charset="0"/>
                <a:cs typeface="Times New Roman" panose="02020603050405020304" pitchFamily="2" charset="0"/>
              </a:rPr>
              <a:t>SQL</a:t>
            </a:r>
            <a:r>
              <a:rPr lang="zh-CN" altLang="en-US" sz="2800" b="1" dirty="0">
                <a:solidFill>
                  <a:schemeClr val="folHlink"/>
                </a:solidFill>
                <a:latin typeface="Times New Roman" panose="02020603050405020304" pitchFamily="2" charset="0"/>
                <a:cs typeface="Times New Roman" panose="02020603050405020304" pitchFamily="2" charset="0"/>
              </a:rPr>
              <a:t>中的数据交换，包括游标、诊断及动态</a:t>
            </a:r>
            <a:r>
              <a:rPr lang="en-US" altLang="x-none" sz="2800" b="1" dirty="0">
                <a:solidFill>
                  <a:schemeClr val="folHlink"/>
                </a:solidFill>
                <a:latin typeface="Times New Roman" panose="02020603050405020304" pitchFamily="2" charset="0"/>
                <a:cs typeface="Times New Roman" panose="02020603050405020304" pitchFamily="2" charset="0"/>
              </a:rPr>
              <a:t>SQL</a:t>
            </a:r>
            <a:endParaRPr lang="en-US" altLang="x-none" sz="2800" b="1" dirty="0">
              <a:solidFill>
                <a:schemeClr val="folHlink"/>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blinds(horizontal)">
                                      <p:cBhvr>
                                        <p:cTn id="7"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734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7348"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6.4.2.2 </a:t>
            </a:r>
            <a:r>
              <a:rPr lang="zh-CN" altLang="en-US" dirty="0">
                <a:latin typeface="Times New Roman" panose="02020603050405020304" pitchFamily="2" charset="0"/>
                <a:cs typeface="Times New Roman" panose="02020603050405020304" pitchFamily="2" charset="0"/>
              </a:rPr>
              <a:t>自含式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的编程</a:t>
            </a:r>
            <a:endParaRPr lang="zh-CN" altLang="en-US" dirty="0">
              <a:latin typeface="Times New Roman" panose="02020603050405020304" pitchFamily="2" charset="0"/>
              <a:ea typeface="Times New Roman" panose="02020603050405020304" pitchFamily="2" charset="0"/>
            </a:endParaRPr>
          </a:p>
        </p:txBody>
      </p:sp>
      <p:sp>
        <p:nvSpPr>
          <p:cNvPr id="57349" name="Rectangle 3"/>
          <p:cNvSpPr>
            <a:spLocks noGrp="1"/>
          </p:cNvSpPr>
          <p:nvPr>
            <p:ph type="body"/>
          </p:nvPr>
        </p:nvSpPr>
        <p:spPr>
          <a:ln/>
        </p:spPr>
        <p:txBody>
          <a:bodyPr vert="horz" wrap="square" anchor="t"/>
          <a:p>
            <a:pPr eaLnBrk="1" hangingPunct="1"/>
            <a:r>
              <a:rPr lang="zh-CN" altLang="en-US" dirty="0">
                <a:solidFill>
                  <a:schemeClr val="tx2"/>
                </a:solidFill>
                <a:latin typeface="Times New Roman" panose="02020603050405020304" pitchFamily="2" charset="0"/>
                <a:cs typeface="Times New Roman" panose="02020603050405020304" pitchFamily="2" charset="0"/>
              </a:rPr>
              <a:t>自含式</a:t>
            </a:r>
            <a:r>
              <a:rPr lang="en-US" altLang="x-none" dirty="0">
                <a:solidFill>
                  <a:schemeClr val="tx2"/>
                </a:solidFill>
                <a:latin typeface="Times New Roman" panose="02020603050405020304" pitchFamily="2" charset="0"/>
                <a:cs typeface="Times New Roman" panose="02020603050405020304" pitchFamily="2" charset="0"/>
              </a:rPr>
              <a:t>SQL</a:t>
            </a:r>
            <a:r>
              <a:rPr lang="zh-CN" altLang="en-US" dirty="0">
                <a:solidFill>
                  <a:schemeClr val="tx2"/>
                </a:solidFill>
                <a:latin typeface="Times New Roman" panose="02020603050405020304" pitchFamily="2" charset="0"/>
                <a:cs typeface="Times New Roman" panose="02020603050405020304" pitchFamily="2" charset="0"/>
              </a:rPr>
              <a:t>编程的结构单位是</a:t>
            </a:r>
            <a:r>
              <a:rPr lang="zh-CN" altLang="en-US" dirty="0">
                <a:solidFill>
                  <a:srgbClr val="FF0066"/>
                </a:solidFill>
                <a:latin typeface="Times New Roman" panose="02020603050405020304" pitchFamily="2" charset="0"/>
                <a:cs typeface="Times New Roman" panose="02020603050405020304" pitchFamily="2" charset="0"/>
              </a:rPr>
              <a:t>‘块’</a:t>
            </a:r>
            <a:r>
              <a:rPr lang="zh-CN" altLang="en-US" dirty="0">
                <a:solidFill>
                  <a:schemeClr val="tx2"/>
                </a:solidFill>
                <a:latin typeface="Times New Roman" panose="02020603050405020304" pitchFamily="2" charset="0"/>
                <a:cs typeface="Times New Roman" panose="02020603050405020304" pitchFamily="2" charset="0"/>
              </a:rPr>
              <a:t>，一个块一般包括三部分内容</a:t>
            </a:r>
            <a:endParaRPr lang="zh-CN" altLang="en-US" dirty="0">
              <a:solidFill>
                <a:schemeClr val="tx2"/>
              </a:solidFill>
              <a:latin typeface="Times New Roman" panose="02020603050405020304" pitchFamily="2" charset="0"/>
              <a:cs typeface="Times New Roman" panose="02020603050405020304" pitchFamily="2" charset="0"/>
            </a:endParaRPr>
          </a:p>
          <a:p>
            <a:pPr eaLnBrk="1" hangingPunct="1"/>
            <a:endParaRPr lang="zh-CN" altLang="en-US" dirty="0">
              <a:solidFill>
                <a:schemeClr val="tx2"/>
              </a:solidFill>
              <a:latin typeface="宋体" panose="02010600030101010101" pitchFamily="2" charset="-122"/>
            </a:endParaRPr>
          </a:p>
          <a:p>
            <a:pPr lvl="1" eaLnBrk="1" hangingPunct="1">
              <a:buNone/>
            </a:pPr>
            <a:r>
              <a:rPr lang="en-US" altLang="x-none" dirty="0">
                <a:solidFill>
                  <a:schemeClr val="tx2"/>
                </a:solidFill>
                <a:latin typeface="Arial" panose="020B0604020202020204" pitchFamily="34" charset="0"/>
                <a:cs typeface="Arial" panose="020B0604020202020204" pitchFamily="34" charset="0"/>
              </a:rPr>
              <a:t>DECLARE</a:t>
            </a:r>
            <a:endParaRPr lang="en-US" altLang="x-none" dirty="0">
              <a:solidFill>
                <a:schemeClr val="tx2"/>
              </a:solidFill>
              <a:latin typeface="Arial" panose="020B0604020202020204" pitchFamily="34" charset="0"/>
              <a:cs typeface="Arial" panose="020B0604020202020204" pitchFamily="34" charset="0"/>
            </a:endParaRPr>
          </a:p>
          <a:p>
            <a:pPr lvl="2" eaLnBrk="1" hangingPunct="1">
              <a:buNone/>
            </a:pPr>
            <a:r>
              <a:rPr lang="en-US" altLang="x-none" dirty="0">
                <a:solidFill>
                  <a:schemeClr val="tx2"/>
                </a:solidFill>
                <a:latin typeface="Arial" panose="020B0604020202020204" pitchFamily="34" charset="0"/>
                <a:ea typeface="Arial" panose="020B0604020202020204" pitchFamily="34" charset="0"/>
              </a:rPr>
              <a:t>……</a:t>
            </a:r>
            <a:r>
              <a:rPr lang="en-US" altLang="x-none" dirty="0">
                <a:solidFill>
                  <a:schemeClr val="tx2"/>
                </a:solidFill>
                <a:latin typeface="Arial" panose="020B0604020202020204" pitchFamily="34" charset="0"/>
                <a:cs typeface="Arial" panose="020B0604020202020204" pitchFamily="34" charset="0"/>
              </a:rPr>
              <a:t>	/* </a:t>
            </a:r>
            <a:r>
              <a:rPr lang="zh-CN" altLang="en-US" dirty="0">
                <a:solidFill>
                  <a:schemeClr val="tx2"/>
                </a:solidFill>
                <a:latin typeface="Arial" panose="020B0604020202020204" pitchFamily="34" charset="0"/>
                <a:cs typeface="Arial" panose="020B0604020202020204" pitchFamily="34" charset="0"/>
              </a:rPr>
              <a:t>声明部分 *</a:t>
            </a:r>
            <a:r>
              <a:rPr lang="en-US" altLang="x-none" dirty="0">
                <a:solidFill>
                  <a:schemeClr val="tx2"/>
                </a:solidFill>
                <a:latin typeface="Arial" panose="020B0604020202020204" pitchFamily="34" charset="0"/>
                <a:cs typeface="Arial" panose="020B0604020202020204" pitchFamily="34" charset="0"/>
              </a:rPr>
              <a:t>/</a:t>
            </a:r>
            <a:endParaRPr lang="en-US" altLang="x-none" dirty="0">
              <a:solidFill>
                <a:schemeClr val="tx2"/>
              </a:solidFill>
              <a:latin typeface="Arial" panose="020B0604020202020204" pitchFamily="34" charset="0"/>
              <a:cs typeface="Arial" panose="020B0604020202020204" pitchFamily="34" charset="0"/>
            </a:endParaRPr>
          </a:p>
          <a:p>
            <a:pPr lvl="1" eaLnBrk="1" hangingPunct="1">
              <a:buNone/>
            </a:pPr>
            <a:r>
              <a:rPr lang="en-US" altLang="x-none" dirty="0">
                <a:solidFill>
                  <a:schemeClr val="tx2"/>
                </a:solidFill>
                <a:latin typeface="Arial" panose="020B0604020202020204" pitchFamily="34" charset="0"/>
                <a:cs typeface="Arial" panose="020B0604020202020204" pitchFamily="34" charset="0"/>
              </a:rPr>
              <a:t>BEGIN</a:t>
            </a:r>
            <a:endParaRPr lang="en-US" altLang="x-none" dirty="0">
              <a:solidFill>
                <a:schemeClr val="tx2"/>
              </a:solidFill>
              <a:latin typeface="Arial" panose="020B0604020202020204" pitchFamily="34" charset="0"/>
              <a:cs typeface="Arial" panose="020B0604020202020204" pitchFamily="34" charset="0"/>
            </a:endParaRPr>
          </a:p>
          <a:p>
            <a:pPr lvl="2" eaLnBrk="1" hangingPunct="1">
              <a:buNone/>
            </a:pPr>
            <a:r>
              <a:rPr lang="en-US" altLang="x-none" dirty="0">
                <a:solidFill>
                  <a:schemeClr val="tx2"/>
                </a:solidFill>
                <a:latin typeface="Arial" panose="020B0604020202020204" pitchFamily="34" charset="0"/>
                <a:ea typeface="Arial" panose="020B0604020202020204" pitchFamily="34" charset="0"/>
              </a:rPr>
              <a:t>……</a:t>
            </a:r>
            <a:r>
              <a:rPr lang="en-US" altLang="x-none" dirty="0">
                <a:solidFill>
                  <a:schemeClr val="tx2"/>
                </a:solidFill>
                <a:latin typeface="Arial" panose="020B0604020202020204" pitchFamily="34" charset="0"/>
                <a:cs typeface="Arial" panose="020B0604020202020204" pitchFamily="34" charset="0"/>
              </a:rPr>
              <a:t>					</a:t>
            </a:r>
            <a:endParaRPr lang="en-US" altLang="x-none" dirty="0">
              <a:solidFill>
                <a:schemeClr val="tx2"/>
              </a:solidFill>
              <a:latin typeface="Arial" panose="020B0604020202020204" pitchFamily="34" charset="0"/>
              <a:cs typeface="Arial" panose="020B0604020202020204" pitchFamily="34" charset="0"/>
            </a:endParaRPr>
          </a:p>
          <a:p>
            <a:pPr lvl="2" eaLnBrk="1" hangingPunct="1">
              <a:buNone/>
            </a:pPr>
            <a:r>
              <a:rPr lang="en-US" altLang="x-none" dirty="0">
                <a:solidFill>
                  <a:schemeClr val="tx2"/>
                </a:solidFill>
                <a:latin typeface="Arial" panose="020B0604020202020204" pitchFamily="34" charset="0"/>
                <a:cs typeface="Arial" panose="020B0604020202020204" pitchFamily="34" charset="0"/>
              </a:rPr>
              <a:t>EXCEPTION</a:t>
            </a:r>
            <a:endParaRPr lang="en-US" altLang="x-none" dirty="0">
              <a:solidFill>
                <a:schemeClr val="tx2"/>
              </a:solidFill>
              <a:latin typeface="Arial" panose="020B0604020202020204" pitchFamily="34" charset="0"/>
              <a:cs typeface="Arial" panose="020B0604020202020204" pitchFamily="34" charset="0"/>
            </a:endParaRPr>
          </a:p>
          <a:p>
            <a:pPr lvl="3" eaLnBrk="1" hangingPunct="1">
              <a:buNone/>
            </a:pPr>
            <a:r>
              <a:rPr lang="en-US" altLang="x-none" dirty="0">
                <a:solidFill>
                  <a:schemeClr val="tx2"/>
                </a:solidFill>
                <a:latin typeface="Arial" panose="020B0604020202020204" pitchFamily="34" charset="0"/>
                <a:ea typeface="Arial" panose="020B0604020202020204" pitchFamily="34" charset="0"/>
              </a:rPr>
              <a:t>……</a:t>
            </a:r>
            <a:r>
              <a:rPr lang="en-US" altLang="x-none" dirty="0">
                <a:solidFill>
                  <a:schemeClr val="tx2"/>
                </a:solidFill>
                <a:latin typeface="Arial" panose="020B0604020202020204" pitchFamily="34" charset="0"/>
                <a:cs typeface="Arial" panose="020B0604020202020204" pitchFamily="34" charset="0"/>
              </a:rPr>
              <a:t>/* </a:t>
            </a:r>
            <a:r>
              <a:rPr lang="zh-CN" altLang="en-US" dirty="0">
                <a:solidFill>
                  <a:schemeClr val="tx2"/>
                </a:solidFill>
                <a:latin typeface="Arial" panose="020B0604020202020204" pitchFamily="34" charset="0"/>
                <a:cs typeface="Arial" panose="020B0604020202020204" pitchFamily="34" charset="0"/>
              </a:rPr>
              <a:t>例外部分 *</a:t>
            </a:r>
            <a:r>
              <a:rPr lang="en-US" altLang="x-none" dirty="0">
                <a:solidFill>
                  <a:schemeClr val="tx2"/>
                </a:solidFill>
                <a:latin typeface="Arial" panose="020B0604020202020204" pitchFamily="34" charset="0"/>
                <a:cs typeface="Arial" panose="020B0604020202020204" pitchFamily="34" charset="0"/>
              </a:rPr>
              <a:t>/</a:t>
            </a:r>
            <a:endParaRPr lang="en-US" altLang="x-none" dirty="0">
              <a:solidFill>
                <a:schemeClr val="tx2"/>
              </a:solidFill>
              <a:latin typeface="Arial" panose="020B0604020202020204" pitchFamily="34" charset="0"/>
              <a:cs typeface="Arial" panose="020B0604020202020204" pitchFamily="34" charset="0"/>
            </a:endParaRPr>
          </a:p>
          <a:p>
            <a:pPr lvl="1" eaLnBrk="1" hangingPunct="1">
              <a:buNone/>
            </a:pPr>
            <a:r>
              <a:rPr lang="en-US" altLang="x-none" dirty="0">
                <a:solidFill>
                  <a:schemeClr val="tx2"/>
                </a:solidFill>
                <a:latin typeface="Arial" panose="020B0604020202020204" pitchFamily="34" charset="0"/>
                <a:cs typeface="Arial" panose="020B0604020202020204" pitchFamily="34" charset="0"/>
              </a:rPr>
              <a:t>END</a:t>
            </a:r>
            <a:endParaRPr lang="en-US" altLang="x-none" dirty="0">
              <a:solidFill>
                <a:schemeClr val="tx2"/>
              </a:solidFill>
              <a:latin typeface="Arial" panose="020B0604020202020204" pitchFamily="34" charset="0"/>
              <a:ea typeface="Arial" panose="020B0604020202020204" pitchFamily="34" charset="0"/>
            </a:endParaRPr>
          </a:p>
        </p:txBody>
      </p:sp>
      <p:grpSp>
        <p:nvGrpSpPr>
          <p:cNvPr id="57350" name="组合 57349"/>
          <p:cNvGrpSpPr/>
          <p:nvPr/>
        </p:nvGrpSpPr>
        <p:grpSpPr>
          <a:xfrm>
            <a:off x="5410200" y="3657600"/>
            <a:ext cx="3200400" cy="1981200"/>
            <a:chOff x="0" y="0"/>
            <a:chExt cx="2016" cy="1248"/>
          </a:xfrm>
        </p:grpSpPr>
        <p:sp>
          <p:nvSpPr>
            <p:cNvPr id="57351" name="AutoShape 4"/>
            <p:cNvSpPr/>
            <p:nvPr/>
          </p:nvSpPr>
          <p:spPr>
            <a:xfrm>
              <a:off x="0" y="0"/>
              <a:ext cx="192" cy="1248"/>
            </a:xfrm>
            <a:prstGeom prst="rightBrace">
              <a:avLst>
                <a:gd name="adj1" fmla="val 54166"/>
                <a:gd name="adj2" fmla="val 50000"/>
              </a:avLst>
            </a:prstGeom>
            <a:noFill/>
            <a:ln w="31750" cap="flat" cmpd="sng">
              <a:solidFill>
                <a:schemeClr val="tx1"/>
              </a:solidFill>
              <a:prstDash val="solid"/>
              <a:headEnd type="none" w="med" len="med"/>
              <a:tailEnd type="none" w="med" len="med"/>
            </a:ln>
          </p:spPr>
          <p:txBody>
            <a:bodyPr wrap="none" anchor="ctr"/>
            <a:p>
              <a:endParaRPr lang="zh-CN" altLang="en-US" dirty="0">
                <a:latin typeface="Tahoma" panose="020B0604030504040204" pitchFamily="2" charset="0"/>
              </a:endParaRPr>
            </a:p>
          </p:txBody>
        </p:sp>
        <p:sp>
          <p:nvSpPr>
            <p:cNvPr id="57352" name="Text Box 5"/>
            <p:cNvSpPr txBox="1"/>
            <p:nvPr/>
          </p:nvSpPr>
          <p:spPr>
            <a:xfrm>
              <a:off x="240" y="432"/>
              <a:ext cx="1776" cy="327"/>
            </a:xfrm>
            <a:prstGeom prst="rect">
              <a:avLst/>
            </a:prstGeom>
            <a:noFill/>
            <a:ln w="9525">
              <a:noFill/>
            </a:ln>
          </p:spPr>
          <p:txBody>
            <a:bodyPr>
              <a:spAutoFit/>
            </a:bodyPr>
            <a:p>
              <a:pPr>
                <a:spcBef>
                  <a:spcPct val="50000"/>
                </a:spcBef>
              </a:pPr>
              <a:r>
                <a:rPr lang="en-US" altLang="x-none"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主体部分 *</a:t>
              </a:r>
              <a:r>
                <a:rPr lang="en-US" altLang="x-none" sz="2800" b="1" dirty="0">
                  <a:solidFill>
                    <a:schemeClr val="tx2"/>
                  </a:solidFill>
                  <a:latin typeface="宋体" panose="02010600030101010101" pitchFamily="2" charset="-122"/>
                </a:rPr>
                <a:t>/</a:t>
              </a:r>
              <a:endParaRPr lang="en-US" altLang="x-none" sz="2800" b="1" dirty="0">
                <a:solidFill>
                  <a:schemeClr val="tx2"/>
                </a:solidFill>
                <a:latin typeface="宋体" panose="02010600030101010101" pitchFamily="2"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837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837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6.4.2.2 </a:t>
            </a:r>
            <a:r>
              <a:rPr lang="zh-CN" altLang="en-US" dirty="0">
                <a:latin typeface="Times New Roman" panose="02020603050405020304" pitchFamily="2" charset="0"/>
                <a:cs typeface="Times New Roman" panose="02020603050405020304" pitchFamily="2" charset="0"/>
              </a:rPr>
              <a:t>自含式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的编程</a:t>
            </a:r>
            <a:endParaRPr lang="zh-CN" altLang="en-US" dirty="0">
              <a:latin typeface="Times New Roman" panose="02020603050405020304" pitchFamily="2" charset="0"/>
              <a:ea typeface="Times New Roman" panose="02020603050405020304" pitchFamily="2" charset="0"/>
            </a:endParaRPr>
          </a:p>
        </p:txBody>
      </p:sp>
      <p:sp>
        <p:nvSpPr>
          <p:cNvPr id="58373" name="Rectangle 3"/>
          <p:cNvSpPr>
            <a:spLocks noGrp="1"/>
          </p:cNvSpPr>
          <p:nvPr>
            <p:ph type="body"/>
          </p:nvPr>
        </p:nvSpPr>
        <p:spPr>
          <a:ln/>
        </p:spPr>
        <p:txBody>
          <a:bodyPr vert="horz" wrap="square" anchor="t"/>
          <a:p>
            <a:pPr eaLnBrk="1" hangingPunct="1"/>
            <a:r>
              <a:rPr lang="zh-CN" altLang="en-US" dirty="0">
                <a:latin typeface="Times New Roman" panose="02020603050405020304" pitchFamily="2" charset="0"/>
                <a:cs typeface="Times New Roman" panose="02020603050405020304" pitchFamily="2" charset="0"/>
              </a:rPr>
              <a:t>自含式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相对于嵌入式</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的优势</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不需要区分主变量与</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变量</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编译过程极为简单</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59395"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59396"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6.4.3 </a:t>
            </a:r>
            <a:r>
              <a:rPr lang="zh-CN" altLang="en-US" dirty="0">
                <a:latin typeface="Times New Roman" panose="02020603050405020304" pitchFamily="2" charset="0"/>
                <a:cs typeface="Times New Roman" panose="02020603050405020304" pitchFamily="2" charset="0"/>
              </a:rPr>
              <a:t>调用层接口</a:t>
            </a:r>
            <a:endParaRPr lang="zh-CN" altLang="en-US" dirty="0">
              <a:latin typeface="Times New Roman" panose="02020603050405020304" pitchFamily="2" charset="0"/>
              <a:ea typeface="Times New Roman" panose="02020603050405020304" pitchFamily="2" charset="0"/>
            </a:endParaRPr>
          </a:p>
        </p:txBody>
      </p:sp>
      <p:sp>
        <p:nvSpPr>
          <p:cNvPr id="59397" name="Rectangle 3"/>
          <p:cNvSpPr>
            <a:spLocks noGrp="1"/>
          </p:cNvSpPr>
          <p:nvPr>
            <p:ph type="body"/>
          </p:nvPr>
        </p:nvSpPr>
        <p:spPr>
          <a:ln/>
        </p:spPr>
        <p:txBody>
          <a:bodyPr vert="horz" wrap="square" anchor="t"/>
          <a:p>
            <a:pPr eaLnBrk="1" hangingPunct="1"/>
            <a:r>
              <a:rPr lang="en-US" altLang="x-none" dirty="0">
                <a:latin typeface="Times New Roman" panose="02020603050405020304" pitchFamily="2" charset="0"/>
                <a:cs typeface="Times New Roman" panose="02020603050405020304" pitchFamily="2" charset="0"/>
              </a:rPr>
              <a:t>C/S</a:t>
            </a:r>
            <a:r>
              <a:rPr lang="zh-CN" altLang="en-US" dirty="0">
                <a:latin typeface="Times New Roman" panose="02020603050405020304" pitchFamily="2" charset="0"/>
                <a:cs typeface="Times New Roman" panose="02020603050405020304" pitchFamily="2" charset="0"/>
              </a:rPr>
              <a:t>方式下的数据库访问接口</a:t>
            </a:r>
            <a:endParaRPr lang="zh-CN" altLang="en-US" dirty="0">
              <a:latin typeface="Times New Roman" panose="02020603050405020304" pitchFamily="2" charset="0"/>
              <a:cs typeface="Times New Roman" panose="02020603050405020304" pitchFamily="2" charset="0"/>
            </a:endParaRPr>
          </a:p>
          <a:p>
            <a:pPr lvl="1" eaLnBrk="1" hangingPunct="1"/>
            <a:r>
              <a:rPr lang="en-US" altLang="x-none" dirty="0">
                <a:latin typeface="Times New Roman" panose="02020603050405020304" pitchFamily="2" charset="0"/>
                <a:cs typeface="Times New Roman" panose="02020603050405020304" pitchFamily="2" charset="0"/>
              </a:rPr>
              <a:t>ISO</a:t>
            </a:r>
            <a:r>
              <a:rPr lang="zh-CN" altLang="en-US" dirty="0">
                <a:latin typeface="Times New Roman" panose="02020603050405020304" pitchFamily="2" charset="0"/>
                <a:cs typeface="Times New Roman" panose="02020603050405020304" pitchFamily="2" charset="0"/>
              </a:rPr>
              <a:t>接口：</a:t>
            </a:r>
            <a:r>
              <a:rPr lang="en-US" altLang="x-none" dirty="0">
                <a:latin typeface="Times New Roman" panose="02020603050405020304" pitchFamily="2" charset="0"/>
                <a:cs typeface="Times New Roman" panose="02020603050405020304" pitchFamily="2" charset="0"/>
              </a:rPr>
              <a:t>SQL/CLI</a:t>
            </a:r>
            <a:endParaRPr lang="en-US" altLang="x-none"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微软接口：</a:t>
            </a:r>
            <a:r>
              <a:rPr lang="en-US" altLang="x-none" dirty="0">
                <a:latin typeface="Times New Roman" panose="02020603050405020304" pitchFamily="2" charset="0"/>
                <a:cs typeface="Times New Roman" panose="02020603050405020304" pitchFamily="2" charset="0"/>
              </a:rPr>
              <a:t>ODBC</a:t>
            </a:r>
            <a:endParaRPr lang="en-US" altLang="x-none" dirty="0">
              <a:latin typeface="Times New Roman" panose="02020603050405020304" pitchFamily="2" charset="0"/>
              <a:cs typeface="Times New Roman" panose="02020603050405020304" pitchFamily="2" charset="0"/>
            </a:endParaRPr>
          </a:p>
          <a:p>
            <a:pPr lvl="1" eaLnBrk="1" hangingPunct="1"/>
            <a:r>
              <a:rPr lang="en-US" altLang="x-none" dirty="0">
                <a:latin typeface="Times New Roman" panose="02020603050405020304" pitchFamily="2" charset="0"/>
                <a:cs typeface="Times New Roman" panose="02020603050405020304" pitchFamily="2" charset="0"/>
              </a:rPr>
              <a:t>SUN</a:t>
            </a:r>
            <a:r>
              <a:rPr lang="zh-CN" altLang="en-US" dirty="0">
                <a:latin typeface="Times New Roman" panose="02020603050405020304" pitchFamily="2" charset="0"/>
                <a:cs typeface="Times New Roman" panose="02020603050405020304" pitchFamily="2" charset="0"/>
              </a:rPr>
              <a:t>接口：</a:t>
            </a:r>
            <a:r>
              <a:rPr lang="en-US" altLang="x-none" dirty="0">
                <a:latin typeface="Times New Roman" panose="02020603050405020304" pitchFamily="2" charset="0"/>
                <a:cs typeface="Times New Roman" panose="02020603050405020304" pitchFamily="2" charset="0"/>
              </a:rPr>
              <a:t>JDBC</a:t>
            </a:r>
            <a:endParaRPr lang="en-US" altLang="x-none" dirty="0">
              <a:latin typeface="Times New Roman" panose="02020603050405020304" pitchFamily="2" charset="0"/>
              <a:cs typeface="Times New Roman" panose="02020603050405020304" pitchFamily="2" charset="0"/>
            </a:endParaRPr>
          </a:p>
          <a:p>
            <a:pPr lvl="1" eaLnBrk="1" hangingPunct="1"/>
            <a:endParaRPr lang="en-US" altLang="x-none" dirty="0">
              <a:latin typeface="Times New Roman" panose="02020603050405020304" pitchFamily="2" charset="0"/>
              <a:cs typeface="Times New Roman" panose="02020603050405020304" pitchFamily="2" charset="0"/>
            </a:endParaRPr>
          </a:p>
          <a:p>
            <a:pPr eaLnBrk="1" hangingPunct="1"/>
            <a:r>
              <a:rPr lang="zh-CN" altLang="en-US" dirty="0">
                <a:latin typeface="Times New Roman" panose="02020603050405020304" pitchFamily="2" charset="0"/>
                <a:cs typeface="Times New Roman" panose="02020603050405020304" pitchFamily="2" charset="0"/>
              </a:rPr>
              <a:t>数据交换的流程</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连接阶段</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数据交换阶段</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断开连接阶段</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6041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0420"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6.4.3 </a:t>
            </a:r>
            <a:r>
              <a:rPr lang="zh-CN" altLang="en-US" dirty="0">
                <a:latin typeface="Times New Roman" panose="02020603050405020304" pitchFamily="2" charset="0"/>
                <a:cs typeface="Times New Roman" panose="02020603050405020304" pitchFamily="2" charset="0"/>
              </a:rPr>
              <a:t>调用层接口</a:t>
            </a:r>
            <a:endParaRPr lang="zh-CN" altLang="en-US" dirty="0">
              <a:latin typeface="Times New Roman" panose="02020603050405020304" pitchFamily="2" charset="0"/>
              <a:ea typeface="Times New Roman" panose="02020603050405020304" pitchFamily="2" charset="0"/>
            </a:endParaRPr>
          </a:p>
        </p:txBody>
      </p:sp>
      <p:sp>
        <p:nvSpPr>
          <p:cNvPr id="60421" name="Rectangle 3"/>
          <p:cNvSpPr>
            <a:spLocks noGrp="1"/>
          </p:cNvSpPr>
          <p:nvPr>
            <p:ph type="body"/>
          </p:nvPr>
        </p:nvSpPr>
        <p:spPr>
          <a:ln/>
        </p:spPr>
        <p:txBody>
          <a:bodyPr vert="horz" wrap="square" anchor="t"/>
          <a:p>
            <a:pPr eaLnBrk="1" hangingPunct="1"/>
            <a:r>
              <a:rPr lang="zh-CN" altLang="en-US" dirty="0">
                <a:latin typeface="Times New Roman" panose="02020603050405020304" pitchFamily="2" charset="0"/>
                <a:cs typeface="Times New Roman" panose="02020603050405020304" pitchFamily="2" charset="0"/>
              </a:rPr>
              <a:t>连接阶段</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负责资源分配和建立连接</a:t>
            </a:r>
            <a:endParaRPr lang="zh-CN" altLang="en-US" dirty="0">
              <a:latin typeface="Times New Roman" panose="02020603050405020304" pitchFamily="2" charset="0"/>
              <a:cs typeface="Times New Roman" panose="02020603050405020304" pitchFamily="2" charset="0"/>
            </a:endParaRPr>
          </a:p>
          <a:p>
            <a:pPr lvl="1" eaLnBrk="1" hangingPunct="1"/>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相关函数</a:t>
            </a:r>
            <a:endParaRPr lang="zh-CN" altLang="en-US" dirty="0">
              <a:latin typeface="Times New Roman" panose="02020603050405020304" pitchFamily="2" charset="0"/>
              <a:cs typeface="Times New Roman" panose="02020603050405020304" pitchFamily="2" charset="0"/>
            </a:endParaRPr>
          </a:p>
          <a:p>
            <a:pPr lvl="2" eaLnBrk="1" hangingPunct="1"/>
            <a:r>
              <a:rPr lang="en-US" altLang="x-none" dirty="0">
                <a:latin typeface="Times New Roman" panose="02020603050405020304" pitchFamily="2" charset="0"/>
                <a:cs typeface="Times New Roman" panose="02020603050405020304" pitchFamily="2" charset="0"/>
              </a:rPr>
              <a:t>AlloEnv		</a:t>
            </a:r>
            <a:r>
              <a:rPr lang="zh-CN" altLang="en-US" dirty="0">
                <a:latin typeface="Times New Roman" panose="02020603050405020304" pitchFamily="2" charset="0"/>
                <a:cs typeface="Times New Roman" panose="02020603050405020304" pitchFamily="2" charset="0"/>
              </a:rPr>
              <a:t>分配</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环境</a:t>
            </a:r>
            <a:endParaRPr lang="zh-CN" altLang="en-US" dirty="0">
              <a:latin typeface="Times New Roman" panose="02020603050405020304" pitchFamily="2" charset="0"/>
              <a:cs typeface="Times New Roman" panose="02020603050405020304" pitchFamily="2" charset="0"/>
            </a:endParaRPr>
          </a:p>
          <a:p>
            <a:pPr lvl="2" eaLnBrk="1" hangingPunct="1"/>
            <a:r>
              <a:rPr lang="en-US" altLang="x-none" dirty="0">
                <a:latin typeface="Times New Roman" panose="02020603050405020304" pitchFamily="2" charset="0"/>
                <a:cs typeface="Times New Roman" panose="02020603050405020304" pitchFamily="2" charset="0"/>
              </a:rPr>
              <a:t>AlloStmt		</a:t>
            </a:r>
            <a:r>
              <a:rPr lang="zh-CN" altLang="en-US" dirty="0">
                <a:latin typeface="Times New Roman" panose="02020603050405020304" pitchFamily="2" charset="0"/>
                <a:cs typeface="Times New Roman" panose="02020603050405020304" pitchFamily="2" charset="0"/>
              </a:rPr>
              <a:t>分配</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语句</a:t>
            </a:r>
            <a:endParaRPr lang="zh-CN" altLang="en-US" dirty="0">
              <a:latin typeface="Times New Roman" panose="02020603050405020304" pitchFamily="2" charset="0"/>
              <a:cs typeface="Times New Roman" panose="02020603050405020304" pitchFamily="2" charset="0"/>
            </a:endParaRPr>
          </a:p>
          <a:p>
            <a:pPr lvl="2" eaLnBrk="1" hangingPunct="1"/>
            <a:r>
              <a:rPr lang="en-US" altLang="x-none" dirty="0">
                <a:latin typeface="Times New Roman" panose="02020603050405020304" pitchFamily="2" charset="0"/>
                <a:cs typeface="Times New Roman" panose="02020603050405020304" pitchFamily="2" charset="0"/>
              </a:rPr>
              <a:t>AlloHandle	</a:t>
            </a:r>
            <a:r>
              <a:rPr lang="zh-CN" altLang="en-US" dirty="0">
                <a:latin typeface="Times New Roman" panose="02020603050405020304" pitchFamily="2" charset="0"/>
                <a:cs typeface="Times New Roman" panose="02020603050405020304" pitchFamily="2" charset="0"/>
              </a:rPr>
              <a:t>分配</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资源</a:t>
            </a:r>
            <a:endParaRPr lang="zh-CN" altLang="en-US" dirty="0">
              <a:latin typeface="Times New Roman" panose="02020603050405020304" pitchFamily="2" charset="0"/>
              <a:cs typeface="Times New Roman" panose="02020603050405020304" pitchFamily="2" charset="0"/>
            </a:endParaRPr>
          </a:p>
          <a:p>
            <a:pPr lvl="2" eaLnBrk="1" hangingPunct="1"/>
            <a:r>
              <a:rPr lang="en-US" altLang="x-none" dirty="0">
                <a:latin typeface="Times New Roman" panose="02020603050405020304" pitchFamily="2" charset="0"/>
                <a:cs typeface="Times New Roman" panose="02020603050405020304" pitchFamily="2" charset="0"/>
              </a:rPr>
              <a:t>AlloConnect	</a:t>
            </a:r>
            <a:r>
              <a:rPr lang="zh-CN" altLang="en-US" dirty="0">
                <a:latin typeface="Times New Roman" panose="02020603050405020304" pitchFamily="2" charset="0"/>
                <a:cs typeface="Times New Roman" panose="02020603050405020304" pitchFamily="2" charset="0"/>
              </a:rPr>
              <a:t>分配</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连接</a:t>
            </a:r>
            <a:endParaRPr lang="zh-CN" altLang="en-US" dirty="0">
              <a:latin typeface="Times New Roman" panose="02020603050405020304" pitchFamily="2" charset="0"/>
              <a:cs typeface="Times New Roman" panose="02020603050405020304" pitchFamily="2" charset="0"/>
            </a:endParaRPr>
          </a:p>
          <a:p>
            <a:pPr lvl="2" eaLnBrk="1" hangingPunct="1"/>
            <a:r>
              <a:rPr lang="en-US" altLang="x-none" dirty="0">
                <a:latin typeface="Times New Roman" panose="02020603050405020304" pitchFamily="2" charset="0"/>
                <a:cs typeface="Times New Roman" panose="02020603050405020304" pitchFamily="2" charset="0"/>
              </a:rPr>
              <a:t>Connect		</a:t>
            </a:r>
            <a:r>
              <a:rPr lang="zh-CN" altLang="en-US" dirty="0">
                <a:latin typeface="Times New Roman" panose="02020603050405020304" pitchFamily="2" charset="0"/>
                <a:cs typeface="Times New Roman" panose="02020603050405020304" pitchFamily="2" charset="0"/>
              </a:rPr>
              <a:t>创建连接</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6144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1444"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6.4.3 </a:t>
            </a:r>
            <a:r>
              <a:rPr lang="zh-CN" altLang="en-US" dirty="0">
                <a:latin typeface="Times New Roman" panose="02020603050405020304" pitchFamily="2" charset="0"/>
                <a:cs typeface="Times New Roman" panose="02020603050405020304" pitchFamily="2" charset="0"/>
              </a:rPr>
              <a:t>调用层接口</a:t>
            </a:r>
            <a:endParaRPr lang="zh-CN" altLang="en-US" dirty="0">
              <a:latin typeface="Times New Roman" panose="02020603050405020304" pitchFamily="2" charset="0"/>
              <a:ea typeface="Times New Roman" panose="02020603050405020304" pitchFamily="2" charset="0"/>
            </a:endParaRPr>
          </a:p>
        </p:txBody>
      </p:sp>
      <p:sp>
        <p:nvSpPr>
          <p:cNvPr id="61445" name="Rectangle 3"/>
          <p:cNvSpPr>
            <a:spLocks noGrp="1"/>
          </p:cNvSpPr>
          <p:nvPr>
            <p:ph type="body"/>
          </p:nvPr>
        </p:nvSpPr>
        <p:spPr>
          <a:ln/>
        </p:spPr>
        <p:txBody>
          <a:bodyPr vert="horz" wrap="square" anchor="t"/>
          <a:p>
            <a:pPr eaLnBrk="1" hangingPunct="1"/>
            <a:r>
              <a:rPr lang="zh-CN" altLang="en-US" dirty="0">
                <a:latin typeface="Times New Roman" panose="02020603050405020304" pitchFamily="2" charset="0"/>
                <a:cs typeface="Times New Roman" panose="02020603050405020304" pitchFamily="2" charset="0"/>
              </a:rPr>
              <a:t>数据交换阶段</a:t>
            </a:r>
            <a:endParaRPr lang="zh-CN" altLang="en-US"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cs typeface="Times New Roman" panose="02020603050405020304" pitchFamily="2" charset="0"/>
              </a:rPr>
              <a:t>主要的函数</a:t>
            </a:r>
            <a:endParaRPr lang="zh-CN" altLang="en-US"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有关游标的函数</a:t>
            </a:r>
            <a:endParaRPr lang="zh-CN" altLang="en-US"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有关诊断的函数</a:t>
            </a:r>
            <a:endParaRPr lang="zh-CN" altLang="en-US"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有关动态</a:t>
            </a:r>
            <a:r>
              <a:rPr lang="en-US" altLang="x-none" dirty="0">
                <a:latin typeface="Times New Roman" panose="02020603050405020304" pitchFamily="2" charset="0"/>
                <a:cs typeface="Times New Roman" panose="02020603050405020304" pitchFamily="2" charset="0"/>
              </a:rPr>
              <a:t>SQL</a:t>
            </a:r>
            <a:r>
              <a:rPr lang="zh-CN" altLang="en-US" dirty="0">
                <a:latin typeface="Times New Roman" panose="02020603050405020304" pitchFamily="2" charset="0"/>
                <a:cs typeface="Times New Roman" panose="02020603050405020304" pitchFamily="2" charset="0"/>
              </a:rPr>
              <a:t>的函数</a:t>
            </a:r>
            <a:endParaRPr lang="zh-CN" altLang="en-US"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有关数据获取的函数</a:t>
            </a:r>
            <a:endParaRPr lang="zh-CN" altLang="en-US" dirty="0">
              <a:latin typeface="Times New Roman" panose="02020603050405020304" pitchFamily="2" charset="0"/>
              <a:cs typeface="Times New Roman" panose="02020603050405020304" pitchFamily="2" charset="0"/>
            </a:endParaRPr>
          </a:p>
          <a:p>
            <a:pPr lvl="2" eaLnBrk="1" hangingPunct="1"/>
            <a:r>
              <a:rPr lang="zh-CN" altLang="en-US" dirty="0">
                <a:latin typeface="Times New Roman" panose="02020603050405020304" pitchFamily="2" charset="0"/>
                <a:cs typeface="Times New Roman" panose="02020603050405020304" pitchFamily="2" charset="0"/>
              </a:rPr>
              <a:t>其它</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6246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2468"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6.4.3 </a:t>
            </a:r>
            <a:r>
              <a:rPr lang="zh-CN" altLang="en-US" dirty="0">
                <a:latin typeface="Times New Roman" panose="02020603050405020304" pitchFamily="2" charset="0"/>
                <a:cs typeface="Times New Roman" panose="02020603050405020304" pitchFamily="2" charset="0"/>
              </a:rPr>
              <a:t>调用层接口</a:t>
            </a:r>
            <a:endParaRPr lang="zh-CN" altLang="en-US" dirty="0">
              <a:latin typeface="Times New Roman" panose="02020603050405020304" pitchFamily="2" charset="0"/>
              <a:ea typeface="Times New Roman" panose="02020603050405020304" pitchFamily="2" charset="0"/>
            </a:endParaRPr>
          </a:p>
        </p:txBody>
      </p:sp>
      <p:sp>
        <p:nvSpPr>
          <p:cNvPr id="62469" name="Rectangle 3"/>
          <p:cNvSpPr>
            <a:spLocks noGrp="1"/>
          </p:cNvSpPr>
          <p:nvPr>
            <p:ph type="body"/>
          </p:nvPr>
        </p:nvSpPr>
        <p:spPr>
          <a:ln/>
        </p:spPr>
        <p:txBody>
          <a:bodyPr vert="horz" wrap="square" anchor="t"/>
          <a:p>
            <a:pPr eaLnBrk="1" hangingPunct="1"/>
            <a:r>
              <a:rPr lang="zh-CN" altLang="en-US" dirty="0">
                <a:latin typeface="宋体" panose="02010600030101010101" pitchFamily="2" charset="-122"/>
              </a:rPr>
              <a:t>断开连接阶段</a:t>
            </a:r>
            <a:endParaRPr lang="zh-CN" altLang="en-US" dirty="0"/>
          </a:p>
          <a:p>
            <a:pPr lvl="1" eaLnBrk="1" hangingPunct="1"/>
            <a:r>
              <a:rPr lang="zh-CN" altLang="en-US" dirty="0"/>
              <a:t>断开连接并释放资源</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1"/>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63491" name="页脚占位符 2"/>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graphicFrame>
        <p:nvGraphicFramePr>
          <p:cNvPr id="63492" name="Object 2"/>
          <p:cNvGraphicFramePr>
            <a:graphicFrameLocks noChangeAspect="1"/>
          </p:cNvGraphicFramePr>
          <p:nvPr/>
        </p:nvGraphicFramePr>
        <p:xfrm>
          <a:off x="914400" y="1371600"/>
          <a:ext cx="7391400" cy="4570413"/>
        </p:xfrm>
        <a:graphic>
          <a:graphicData uri="http://schemas.openxmlformats.org/presentationml/2006/ole">
            <mc:AlternateContent xmlns:mc="http://schemas.openxmlformats.org/markup-compatibility/2006">
              <mc:Choice xmlns:v="urn:schemas-microsoft-com:vml" Requires="v">
                <p:oleObj spid="_x0000_s3077" name="" r:id="rId1" imgW="3546475" imgH="2414270" progId="Word.Picture.8">
                  <p:embed/>
                </p:oleObj>
              </mc:Choice>
              <mc:Fallback>
                <p:oleObj name="" r:id="rId1" imgW="3546475" imgH="2414270" progId="Word.Picture.8">
                  <p:embed/>
                  <p:pic>
                    <p:nvPicPr>
                      <p:cNvPr id="0" name="图片 3076"/>
                      <p:cNvPicPr/>
                      <p:nvPr/>
                    </p:nvPicPr>
                    <p:blipFill>
                      <a:blip r:embed="rId2"/>
                      <a:stretch>
                        <a:fillRect/>
                      </a:stretch>
                    </p:blipFill>
                    <p:spPr>
                      <a:xfrm>
                        <a:off x="914400" y="1371600"/>
                        <a:ext cx="7391400" cy="4570413"/>
                      </a:xfrm>
                      <a:prstGeom prst="rect">
                        <a:avLst/>
                      </a:prstGeom>
                      <a:noFill/>
                      <a:ln w="38100">
                        <a:noFill/>
                        <a:miter/>
                      </a:ln>
                    </p:spPr>
                  </p:pic>
                </p:oleObj>
              </mc:Fallback>
            </mc:AlternateContent>
          </a:graphicData>
        </a:graphic>
      </p:graphicFrame>
      <p:sp>
        <p:nvSpPr>
          <p:cNvPr id="63493" name="Rectangle 3"/>
          <p:cNvSpPr/>
          <p:nvPr/>
        </p:nvSpPr>
        <p:spPr>
          <a:xfrm>
            <a:off x="838200" y="152400"/>
            <a:ext cx="7793038" cy="533400"/>
          </a:xfrm>
          <a:prstGeom prst="rect">
            <a:avLst/>
          </a:prstGeom>
          <a:noFill/>
          <a:ln w="9525">
            <a:noFill/>
          </a:ln>
        </p:spPr>
        <p:txBody>
          <a:bodyPr anchor="b"/>
          <a:p>
            <a:pPr algn="ctr"/>
            <a:r>
              <a:rPr lang="zh-CN" altLang="en-US" sz="3200" b="1" dirty="0">
                <a:solidFill>
                  <a:schemeClr val="tx2"/>
                </a:solidFill>
                <a:latin typeface="Times New Roman" panose="02020603050405020304" pitchFamily="2" charset="0"/>
                <a:cs typeface="Times New Roman" panose="02020603050405020304" pitchFamily="2" charset="0"/>
              </a:rPr>
              <a:t>使用</a:t>
            </a:r>
            <a:r>
              <a:rPr lang="en-US" altLang="x-none" sz="3200" b="1" dirty="0">
                <a:solidFill>
                  <a:schemeClr val="tx2"/>
                </a:solidFill>
                <a:latin typeface="Times New Roman" panose="02020603050405020304" pitchFamily="2" charset="0"/>
                <a:cs typeface="Times New Roman" panose="02020603050405020304" pitchFamily="2" charset="0"/>
              </a:rPr>
              <a:t>ODBC</a:t>
            </a:r>
            <a:r>
              <a:rPr lang="zh-CN" altLang="en-US" sz="3200" b="1" dirty="0">
                <a:solidFill>
                  <a:schemeClr val="tx2"/>
                </a:solidFill>
                <a:latin typeface="Times New Roman" panose="02020603050405020304" pitchFamily="2" charset="0"/>
                <a:cs typeface="Times New Roman" panose="02020603050405020304" pitchFamily="2" charset="0"/>
              </a:rPr>
              <a:t>的程序结构</a:t>
            </a:r>
            <a:r>
              <a:rPr lang="en-US" altLang="x-none" sz="3200" b="1" dirty="0">
                <a:solidFill>
                  <a:schemeClr val="tx2"/>
                </a:solidFill>
                <a:latin typeface="Times New Roman" panose="02020603050405020304" pitchFamily="2" charset="0"/>
                <a:cs typeface="Times New Roman" panose="02020603050405020304" pitchFamily="2" charset="0"/>
              </a:rPr>
              <a:t>1 – </a:t>
            </a:r>
            <a:r>
              <a:rPr lang="zh-CN" altLang="en-US" sz="3200" b="1" dirty="0">
                <a:solidFill>
                  <a:schemeClr val="tx2"/>
                </a:solidFill>
                <a:latin typeface="Times New Roman" panose="02020603050405020304" pitchFamily="2" charset="0"/>
                <a:cs typeface="Times New Roman" panose="02020603050405020304" pitchFamily="2" charset="0"/>
              </a:rPr>
              <a:t>连接阶段</a:t>
            </a:r>
            <a:endParaRPr lang="zh-CN" altLang="en-US"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921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9220" name="Rectangle 2"/>
          <p:cNvSpPr>
            <a:spLocks noGrp="1"/>
          </p:cNvSpPr>
          <p:nvPr>
            <p:ph type="title"/>
          </p:nvPr>
        </p:nvSpPr>
        <p:spPr>
          <a:ln/>
        </p:spPr>
        <p:txBody>
          <a:bodyPr vert="horz" wrap="square" anchor="b"/>
          <a:p>
            <a:pPr eaLnBrk="1" hangingPunct="1"/>
            <a:r>
              <a:rPr lang="en-US" altLang="x-none" sz="3600" dirty="0">
                <a:latin typeface="Times New Roman" panose="02020603050405020304" pitchFamily="2" charset="0"/>
                <a:cs typeface="Times New Roman" panose="02020603050405020304" pitchFamily="2" charset="0"/>
              </a:rPr>
              <a:t>6.2 </a:t>
            </a:r>
            <a:r>
              <a:rPr lang="zh-CN" altLang="en-US" sz="3600" dirty="0">
                <a:latin typeface="Times New Roman" panose="02020603050405020304" pitchFamily="2" charset="0"/>
                <a:cs typeface="Times New Roman" panose="02020603050405020304" pitchFamily="2" charset="0"/>
              </a:rPr>
              <a:t>数据交换的管理</a:t>
            </a:r>
            <a:endParaRPr lang="zh-CN" altLang="en-US" sz="3600" dirty="0">
              <a:latin typeface="Times New Roman" panose="02020603050405020304" pitchFamily="2" charset="0"/>
              <a:ea typeface="Times New Roman" panose="02020603050405020304" pitchFamily="2" charset="0"/>
            </a:endParaRPr>
          </a:p>
        </p:txBody>
      </p:sp>
      <p:sp>
        <p:nvSpPr>
          <p:cNvPr id="9221" name="Rectangle 3"/>
          <p:cNvSpPr>
            <a:spLocks noGrp="1"/>
          </p:cNvSpPr>
          <p:nvPr>
            <p:ph type="body"/>
          </p:nvPr>
        </p:nvSpPr>
        <p:spPr>
          <a:ln/>
        </p:spPr>
        <p:txBody>
          <a:bodyPr vert="horz" wrap="square" anchor="t"/>
          <a:p>
            <a:pPr eaLnBrk="1" hangingPunct="1"/>
            <a:r>
              <a:rPr lang="zh-CN" altLang="en-US" dirty="0">
                <a:latin typeface="Times New Roman" panose="02020603050405020304" pitchFamily="2" charset="0"/>
                <a:cs typeface="Times New Roman" panose="02020603050405020304" pitchFamily="2" charset="0"/>
              </a:rPr>
              <a:t>数据交换的管理包括如下内容：</a:t>
            </a:r>
            <a:endParaRPr lang="zh-CN" altLang="en-US" dirty="0">
              <a:latin typeface="Times New Roman" panose="02020603050405020304" pitchFamily="2" charset="0"/>
              <a:cs typeface="Times New Roman" panose="02020603050405020304" pitchFamily="2" charset="0"/>
            </a:endParaRPr>
          </a:p>
          <a:p>
            <a:pPr lvl="2" eaLnBrk="1" hangingPunct="1">
              <a:buNone/>
            </a:pPr>
            <a:r>
              <a:rPr lang="en-US" altLang="x-none" dirty="0">
                <a:latin typeface="Times New Roman" panose="02020603050405020304" pitchFamily="2" charset="0"/>
                <a:cs typeface="Times New Roman" panose="02020603050405020304" pitchFamily="2" charset="0"/>
              </a:rPr>
              <a:t>6.2.1 </a:t>
            </a:r>
            <a:r>
              <a:rPr lang="zh-CN" altLang="en-US" dirty="0">
                <a:latin typeface="Times New Roman" panose="02020603050405020304" pitchFamily="2" charset="0"/>
                <a:cs typeface="Times New Roman" panose="02020603050405020304" pitchFamily="2" charset="0"/>
              </a:rPr>
              <a:t>会话管理</a:t>
            </a:r>
            <a:endParaRPr lang="zh-CN" altLang="en-US" dirty="0">
              <a:latin typeface="Times New Roman" panose="02020603050405020304" pitchFamily="2" charset="0"/>
              <a:cs typeface="Times New Roman" panose="02020603050405020304" pitchFamily="2" charset="0"/>
            </a:endParaRPr>
          </a:p>
          <a:p>
            <a:pPr lvl="2" eaLnBrk="1" hangingPunct="1">
              <a:buNone/>
            </a:pPr>
            <a:r>
              <a:rPr lang="en-US" altLang="x-none" dirty="0">
                <a:latin typeface="Times New Roman" panose="02020603050405020304" pitchFamily="2" charset="0"/>
                <a:cs typeface="Times New Roman" panose="02020603050405020304" pitchFamily="2" charset="0"/>
              </a:rPr>
              <a:t>6.2.2 </a:t>
            </a:r>
            <a:r>
              <a:rPr lang="zh-CN" altLang="en-US" dirty="0">
                <a:latin typeface="Times New Roman" panose="02020603050405020304" pitchFamily="2" charset="0"/>
                <a:cs typeface="Times New Roman" panose="02020603050405020304" pitchFamily="2" charset="0"/>
              </a:rPr>
              <a:t>连接管理</a:t>
            </a:r>
            <a:endParaRPr lang="zh-CN" altLang="en-US" dirty="0">
              <a:latin typeface="Times New Roman" panose="02020603050405020304" pitchFamily="2" charset="0"/>
              <a:cs typeface="Times New Roman" panose="02020603050405020304" pitchFamily="2" charset="0"/>
            </a:endParaRPr>
          </a:p>
          <a:p>
            <a:pPr lvl="2" eaLnBrk="1" hangingPunct="1">
              <a:buNone/>
            </a:pPr>
            <a:r>
              <a:rPr lang="en-US" altLang="x-none" dirty="0">
                <a:latin typeface="Times New Roman" panose="02020603050405020304" pitchFamily="2" charset="0"/>
                <a:cs typeface="Times New Roman" panose="02020603050405020304" pitchFamily="2" charset="0"/>
              </a:rPr>
              <a:t>6.2.3 </a:t>
            </a:r>
            <a:r>
              <a:rPr lang="zh-CN" altLang="en-US" dirty="0">
                <a:latin typeface="Times New Roman" panose="02020603050405020304" pitchFamily="2" charset="0"/>
                <a:cs typeface="Times New Roman" panose="02020603050405020304" pitchFamily="2" charset="0"/>
              </a:rPr>
              <a:t>游标管理</a:t>
            </a:r>
            <a:endParaRPr lang="zh-CN" altLang="en-US" dirty="0">
              <a:latin typeface="Times New Roman" panose="02020603050405020304" pitchFamily="2" charset="0"/>
              <a:cs typeface="Times New Roman" panose="02020603050405020304" pitchFamily="2" charset="0"/>
            </a:endParaRPr>
          </a:p>
          <a:p>
            <a:pPr lvl="2" eaLnBrk="1" hangingPunct="1">
              <a:buNone/>
            </a:pPr>
            <a:r>
              <a:rPr lang="en-US" altLang="x-none" dirty="0">
                <a:latin typeface="Times New Roman" panose="02020603050405020304" pitchFamily="2" charset="0"/>
                <a:cs typeface="Times New Roman" panose="02020603050405020304" pitchFamily="2" charset="0"/>
              </a:rPr>
              <a:t>6.2.4 </a:t>
            </a:r>
            <a:r>
              <a:rPr lang="zh-CN" altLang="en-US" dirty="0">
                <a:latin typeface="Times New Roman" panose="02020603050405020304" pitchFamily="2" charset="0"/>
                <a:cs typeface="Times New Roman" panose="02020603050405020304" pitchFamily="2" charset="0"/>
              </a:rPr>
              <a:t>诊断管理</a:t>
            </a:r>
            <a:endParaRPr lang="zh-CN" altLang="en-US" dirty="0">
              <a:latin typeface="Times New Roman" panose="02020603050405020304" pitchFamily="2" charset="0"/>
              <a:cs typeface="Times New Roman" panose="02020603050405020304" pitchFamily="2" charset="0"/>
            </a:endParaRPr>
          </a:p>
          <a:p>
            <a:pPr lvl="2" eaLnBrk="1" hangingPunct="1">
              <a:buNone/>
            </a:pPr>
            <a:r>
              <a:rPr lang="en-US" altLang="x-none" dirty="0">
                <a:latin typeface="Times New Roman" panose="02020603050405020304" pitchFamily="2" charset="0"/>
                <a:cs typeface="Times New Roman" panose="02020603050405020304" pitchFamily="2" charset="0"/>
              </a:rPr>
              <a:t>6.2.5 </a:t>
            </a:r>
            <a:r>
              <a:rPr lang="zh-CN" altLang="en-US" dirty="0">
                <a:latin typeface="Times New Roman" panose="02020603050405020304" pitchFamily="2" charset="0"/>
                <a:cs typeface="Times New Roman" panose="02020603050405020304" pitchFamily="2" charset="0"/>
              </a:rPr>
              <a:t>动态</a:t>
            </a:r>
            <a:r>
              <a:rPr lang="en-US" altLang="x-none" dirty="0">
                <a:latin typeface="Times New Roman" panose="02020603050405020304" pitchFamily="2" charset="0"/>
                <a:cs typeface="Times New Roman" panose="02020603050405020304" pitchFamily="2" charset="0"/>
              </a:rPr>
              <a:t>SQL</a:t>
            </a:r>
            <a:endParaRPr lang="en-US" altLang="x-none" dirty="0">
              <a:latin typeface="Times New Roman" panose="02020603050405020304" pitchFamily="2" charset="0"/>
              <a:ea typeface="Times New Roman" panose="02020603050405020304" pitchFamily="2"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1"/>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64515" name="页脚占位符 2"/>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4516" name="Rectangle 2"/>
          <p:cNvSpPr/>
          <p:nvPr/>
        </p:nvSpPr>
        <p:spPr>
          <a:xfrm>
            <a:off x="838200" y="152400"/>
            <a:ext cx="7793038" cy="533400"/>
          </a:xfrm>
          <a:prstGeom prst="rect">
            <a:avLst/>
          </a:prstGeom>
          <a:noFill/>
          <a:ln w="9525">
            <a:noFill/>
          </a:ln>
        </p:spPr>
        <p:txBody>
          <a:bodyPr anchor="b"/>
          <a:p>
            <a:pPr algn="ctr"/>
            <a:r>
              <a:rPr lang="zh-CN" altLang="en-US" sz="3200" b="1" dirty="0">
                <a:solidFill>
                  <a:schemeClr val="tx2"/>
                </a:solidFill>
                <a:latin typeface="Times New Roman" panose="02020603050405020304" pitchFamily="2" charset="0"/>
                <a:cs typeface="Times New Roman" panose="02020603050405020304" pitchFamily="2" charset="0"/>
              </a:rPr>
              <a:t>使用</a:t>
            </a:r>
            <a:r>
              <a:rPr lang="en-US" altLang="x-none" sz="3200" b="1" dirty="0">
                <a:solidFill>
                  <a:schemeClr val="tx2"/>
                </a:solidFill>
                <a:latin typeface="Times New Roman" panose="02020603050405020304" pitchFamily="2" charset="0"/>
                <a:cs typeface="Times New Roman" panose="02020603050405020304" pitchFamily="2" charset="0"/>
              </a:rPr>
              <a:t>ODBC</a:t>
            </a:r>
            <a:r>
              <a:rPr lang="zh-CN" altLang="en-US" sz="3200" b="1" dirty="0">
                <a:solidFill>
                  <a:schemeClr val="tx2"/>
                </a:solidFill>
                <a:latin typeface="Times New Roman" panose="02020603050405020304" pitchFamily="2" charset="0"/>
                <a:cs typeface="Times New Roman" panose="02020603050405020304" pitchFamily="2" charset="0"/>
              </a:rPr>
              <a:t>的程序结构</a:t>
            </a:r>
            <a:r>
              <a:rPr lang="en-US" altLang="x-none" sz="3200" b="1" dirty="0">
                <a:solidFill>
                  <a:schemeClr val="tx2"/>
                </a:solidFill>
                <a:latin typeface="Times New Roman" panose="02020603050405020304" pitchFamily="2" charset="0"/>
                <a:cs typeface="Times New Roman" panose="02020603050405020304" pitchFamily="2" charset="0"/>
              </a:rPr>
              <a:t>2 – </a:t>
            </a:r>
            <a:r>
              <a:rPr lang="zh-CN" altLang="en-US" sz="3200" b="1" dirty="0">
                <a:solidFill>
                  <a:schemeClr val="tx2"/>
                </a:solidFill>
                <a:latin typeface="Times New Roman" panose="02020603050405020304" pitchFamily="2" charset="0"/>
                <a:cs typeface="Times New Roman" panose="02020603050405020304" pitchFamily="2" charset="0"/>
              </a:rPr>
              <a:t>数据交换阶段</a:t>
            </a:r>
            <a:endParaRPr lang="zh-CN" altLang="en-US" sz="3200" b="1" dirty="0">
              <a:solidFill>
                <a:schemeClr val="tx2"/>
              </a:solidFill>
              <a:latin typeface="Times New Roman" panose="02020603050405020304" pitchFamily="2" charset="0"/>
              <a:ea typeface="Times New Roman" panose="02020603050405020304" pitchFamily="2" charset="0"/>
            </a:endParaRPr>
          </a:p>
        </p:txBody>
      </p:sp>
      <p:graphicFrame>
        <p:nvGraphicFramePr>
          <p:cNvPr id="64517" name="Object 3"/>
          <p:cNvGraphicFramePr>
            <a:graphicFrameLocks noChangeAspect="1"/>
          </p:cNvGraphicFramePr>
          <p:nvPr/>
        </p:nvGraphicFramePr>
        <p:xfrm>
          <a:off x="1219200" y="838200"/>
          <a:ext cx="7010400" cy="5715000"/>
        </p:xfrm>
        <a:graphic>
          <a:graphicData uri="http://schemas.openxmlformats.org/presentationml/2006/ole">
            <mc:AlternateContent xmlns:mc="http://schemas.openxmlformats.org/markup-compatibility/2006">
              <mc:Choice xmlns:v="urn:schemas-microsoft-com:vml" Requires="v">
                <p:oleObj spid="_x0000_s3078" name="" r:id="rId1" imgW="3543300" imgH="4198620" progId="Word.Picture.8">
                  <p:embed/>
                </p:oleObj>
              </mc:Choice>
              <mc:Fallback>
                <p:oleObj name="" r:id="rId1" imgW="3543300" imgH="4198620" progId="Word.Picture.8">
                  <p:embed/>
                  <p:pic>
                    <p:nvPicPr>
                      <p:cNvPr id="0" name="图片 3077"/>
                      <p:cNvPicPr/>
                      <p:nvPr/>
                    </p:nvPicPr>
                    <p:blipFill>
                      <a:blip r:embed="rId2"/>
                      <a:stretch>
                        <a:fillRect/>
                      </a:stretch>
                    </p:blipFill>
                    <p:spPr>
                      <a:xfrm>
                        <a:off x="1219200" y="838200"/>
                        <a:ext cx="7010400" cy="5715000"/>
                      </a:xfrm>
                      <a:prstGeom prst="rect">
                        <a:avLst/>
                      </a:prstGeom>
                      <a:noFill/>
                      <a:ln w="38100">
                        <a:noFill/>
                        <a:miter/>
                      </a:ln>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1"/>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65539" name="页脚占位符 2"/>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5540" name="Rectangle 2"/>
          <p:cNvSpPr/>
          <p:nvPr/>
        </p:nvSpPr>
        <p:spPr>
          <a:xfrm>
            <a:off x="838200" y="152400"/>
            <a:ext cx="7793038" cy="533400"/>
          </a:xfrm>
          <a:prstGeom prst="rect">
            <a:avLst/>
          </a:prstGeom>
          <a:noFill/>
          <a:ln w="9525">
            <a:noFill/>
          </a:ln>
        </p:spPr>
        <p:txBody>
          <a:bodyPr anchor="b"/>
          <a:p>
            <a:pPr algn="ctr"/>
            <a:r>
              <a:rPr lang="zh-CN" altLang="en-US" sz="3200" b="1" dirty="0">
                <a:solidFill>
                  <a:schemeClr val="tx2"/>
                </a:solidFill>
                <a:latin typeface="Times New Roman" panose="02020603050405020304" pitchFamily="2" charset="0"/>
                <a:cs typeface="Times New Roman" panose="02020603050405020304" pitchFamily="2" charset="0"/>
              </a:rPr>
              <a:t>使用</a:t>
            </a:r>
            <a:r>
              <a:rPr lang="en-US" altLang="x-none" sz="3200" b="1" dirty="0">
                <a:solidFill>
                  <a:schemeClr val="tx2"/>
                </a:solidFill>
                <a:latin typeface="Times New Roman" panose="02020603050405020304" pitchFamily="2" charset="0"/>
                <a:cs typeface="Times New Roman" panose="02020603050405020304" pitchFamily="2" charset="0"/>
              </a:rPr>
              <a:t>ODBC</a:t>
            </a:r>
            <a:r>
              <a:rPr lang="zh-CN" altLang="en-US" sz="3200" b="1" dirty="0">
                <a:solidFill>
                  <a:schemeClr val="tx2"/>
                </a:solidFill>
                <a:latin typeface="Times New Roman" panose="02020603050405020304" pitchFamily="2" charset="0"/>
                <a:cs typeface="Times New Roman" panose="02020603050405020304" pitchFamily="2" charset="0"/>
              </a:rPr>
              <a:t>的程序结构</a:t>
            </a:r>
            <a:r>
              <a:rPr lang="en-US" altLang="x-none" sz="3200" b="1" dirty="0">
                <a:solidFill>
                  <a:schemeClr val="tx2"/>
                </a:solidFill>
                <a:latin typeface="Times New Roman" panose="02020603050405020304" pitchFamily="2" charset="0"/>
                <a:cs typeface="Times New Roman" panose="02020603050405020304" pitchFamily="2" charset="0"/>
              </a:rPr>
              <a:t>3 – </a:t>
            </a:r>
            <a:r>
              <a:rPr lang="zh-CN" altLang="en-US" sz="3200" b="1" dirty="0">
                <a:solidFill>
                  <a:schemeClr val="tx2"/>
                </a:solidFill>
                <a:latin typeface="Times New Roman" panose="02020603050405020304" pitchFamily="2" charset="0"/>
                <a:cs typeface="Times New Roman" panose="02020603050405020304" pitchFamily="2" charset="0"/>
              </a:rPr>
              <a:t>断开连接阶段</a:t>
            </a:r>
            <a:endParaRPr lang="zh-CN" altLang="en-US" sz="3200" b="1" dirty="0">
              <a:solidFill>
                <a:schemeClr val="tx2"/>
              </a:solidFill>
              <a:latin typeface="Times New Roman" panose="02020603050405020304" pitchFamily="2" charset="0"/>
              <a:ea typeface="Times New Roman" panose="02020603050405020304" pitchFamily="2" charset="0"/>
            </a:endParaRPr>
          </a:p>
        </p:txBody>
      </p:sp>
      <p:graphicFrame>
        <p:nvGraphicFramePr>
          <p:cNvPr id="65541" name="Object 3"/>
          <p:cNvGraphicFramePr>
            <a:graphicFrameLocks noChangeAspect="1"/>
          </p:cNvGraphicFramePr>
          <p:nvPr/>
        </p:nvGraphicFramePr>
        <p:xfrm>
          <a:off x="1524000" y="1143000"/>
          <a:ext cx="5562600" cy="4419600"/>
        </p:xfrm>
        <a:graphic>
          <a:graphicData uri="http://schemas.openxmlformats.org/presentationml/2006/ole">
            <mc:AlternateContent xmlns:mc="http://schemas.openxmlformats.org/markup-compatibility/2006">
              <mc:Choice xmlns:v="urn:schemas-microsoft-com:vml" Requires="v">
                <p:oleObj spid="_x0000_s3079" name="" r:id="rId1" imgW="1943100" imgH="2022475" progId="Word.Picture.8">
                  <p:embed/>
                </p:oleObj>
              </mc:Choice>
              <mc:Fallback>
                <p:oleObj name="" r:id="rId1" imgW="1943100" imgH="2022475" progId="Word.Picture.8">
                  <p:embed/>
                  <p:pic>
                    <p:nvPicPr>
                      <p:cNvPr id="0" name="图片 3078"/>
                      <p:cNvPicPr/>
                      <p:nvPr/>
                    </p:nvPicPr>
                    <p:blipFill>
                      <a:blip r:embed="rId2"/>
                      <a:stretch>
                        <a:fillRect/>
                      </a:stretch>
                    </p:blipFill>
                    <p:spPr>
                      <a:xfrm>
                        <a:off x="1524000" y="1143000"/>
                        <a:ext cx="5562600" cy="4419600"/>
                      </a:xfrm>
                      <a:prstGeom prst="rect">
                        <a:avLst/>
                      </a:prstGeom>
                      <a:noFill/>
                      <a:ln w="38100">
                        <a:noFill/>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6656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66564"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6.4.4 Web</a:t>
            </a:r>
            <a:r>
              <a:rPr lang="zh-CN" altLang="en-US" dirty="0">
                <a:latin typeface="Times New Roman" panose="02020603050405020304" pitchFamily="2" charset="0"/>
                <a:cs typeface="Times New Roman" panose="02020603050405020304" pitchFamily="2" charset="0"/>
              </a:rPr>
              <a:t>方式</a:t>
            </a:r>
            <a:endParaRPr lang="zh-CN" altLang="en-US" dirty="0">
              <a:latin typeface="Times New Roman" panose="02020603050405020304" pitchFamily="2" charset="0"/>
              <a:ea typeface="Times New Roman" panose="02020603050405020304" pitchFamily="2" charset="0"/>
            </a:endParaRPr>
          </a:p>
        </p:txBody>
      </p:sp>
      <p:sp>
        <p:nvSpPr>
          <p:cNvPr id="66565" name="Rectangle 3"/>
          <p:cNvSpPr>
            <a:spLocks noGrp="1"/>
          </p:cNvSpPr>
          <p:nvPr>
            <p:ph type="body"/>
          </p:nvPr>
        </p:nvSpPr>
        <p:spPr>
          <a:ln/>
        </p:spPr>
        <p:txBody>
          <a:bodyPr vert="horz" wrap="square" anchor="t"/>
          <a:p>
            <a:pPr eaLnBrk="1" hangingPunct="1"/>
            <a:r>
              <a:rPr lang="en-US" altLang="x-none" dirty="0">
                <a:latin typeface="Times New Roman" panose="02020603050405020304" pitchFamily="2" charset="0"/>
                <a:cs typeface="Times New Roman" panose="02020603050405020304" pitchFamily="2" charset="0"/>
              </a:rPr>
              <a:t>ASP</a:t>
            </a:r>
            <a:endParaRPr lang="en-US" altLang="x-none" dirty="0">
              <a:latin typeface="Times New Roman" panose="02020603050405020304" pitchFamily="2" charset="0"/>
              <a:cs typeface="Times New Roman" panose="02020603050405020304" pitchFamily="2" charset="0"/>
            </a:endParaRPr>
          </a:p>
          <a:p>
            <a:pPr lvl="1" eaLnBrk="1" hangingPunct="1"/>
            <a:r>
              <a:rPr lang="en-US" altLang="x-none" dirty="0">
                <a:latin typeface="Times New Roman" panose="02020603050405020304" pitchFamily="2" charset="0"/>
                <a:cs typeface="Times New Roman" panose="02020603050405020304" pitchFamily="2" charset="0"/>
              </a:rPr>
              <a:t>Active Server Page</a:t>
            </a:r>
            <a:endParaRPr lang="en-US" altLang="x-none" dirty="0">
              <a:latin typeface="Times New Roman" panose="02020603050405020304" pitchFamily="2" charset="0"/>
              <a:cs typeface="Times New Roman" panose="02020603050405020304" pitchFamily="2" charset="0"/>
            </a:endParaRPr>
          </a:p>
          <a:p>
            <a:pPr lvl="1" eaLnBrk="1" hangingPunct="1"/>
            <a:endParaRPr lang="en-US" altLang="x-none" dirty="0">
              <a:latin typeface="Times New Roman" panose="02020603050405020304" pitchFamily="2" charset="0"/>
              <a:cs typeface="Times New Roman" panose="02020603050405020304" pitchFamily="2" charset="0"/>
            </a:endParaRPr>
          </a:p>
          <a:p>
            <a:pPr eaLnBrk="1" hangingPunct="1"/>
            <a:r>
              <a:rPr lang="en-US" altLang="x-none" dirty="0">
                <a:latin typeface="Times New Roman" panose="02020603050405020304" pitchFamily="2" charset="0"/>
                <a:cs typeface="Times New Roman" panose="02020603050405020304" pitchFamily="2" charset="0"/>
              </a:rPr>
              <a:t>JSP</a:t>
            </a:r>
            <a:endParaRPr lang="en-US" altLang="x-none" dirty="0">
              <a:latin typeface="Times New Roman" panose="02020603050405020304" pitchFamily="2" charset="0"/>
              <a:cs typeface="Times New Roman" panose="02020603050405020304" pitchFamily="2" charset="0"/>
            </a:endParaRPr>
          </a:p>
          <a:p>
            <a:pPr lvl="1" eaLnBrk="1" hangingPunct="1"/>
            <a:r>
              <a:rPr lang="zh-CN" altLang="en-US" dirty="0">
                <a:latin typeface="Times New Roman" panose="02020603050405020304" pitchFamily="2" charset="0"/>
              </a:rPr>
              <a:t>Java Server Page</a:t>
            </a:r>
            <a:endParaRPr lang="zh-CN" altLang="en-US" dirty="0">
              <a:latin typeface="Times New Roman" panose="02020603050405020304" pitchFamily="2" charset="0"/>
            </a:endParaRPr>
          </a:p>
          <a:p>
            <a:pPr lvl="1" eaLnBrk="1" hangingPunct="1"/>
            <a:endParaRPr lang="en-US" altLang="x-none" dirty="0">
              <a:latin typeface="Times New Roman" panose="02020603050405020304" pitchFamily="2" charset="0"/>
              <a:cs typeface="Times New Roman" panose="02020603050405020304" pitchFamily="2" charset="0"/>
            </a:endParaRPr>
          </a:p>
          <a:p>
            <a:pPr eaLnBrk="1" hangingPunct="1"/>
            <a:r>
              <a:rPr lang="en-US" altLang="x-none" dirty="0">
                <a:latin typeface="Times New Roman" panose="02020603050405020304" pitchFamily="2" charset="0"/>
                <a:cs typeface="Times New Roman" panose="02020603050405020304" pitchFamily="2" charset="0"/>
              </a:rPr>
              <a:t>XML</a:t>
            </a:r>
            <a:endParaRPr lang="en-US" altLang="x-none" dirty="0">
              <a:latin typeface="Times New Roman" panose="02020603050405020304" pitchFamily="2" charset="0"/>
              <a:ea typeface="Times New Roman" panose="02020603050405020304" pitchFamily="2"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a:ln/>
        </p:spPr>
        <p:txBody>
          <a:bodyPr vert="horz" wrap="square" anchor="b"/>
          <a:p>
            <a:r>
              <a:rPr lang="zh-CN" altLang="en-US"/>
              <a:t>数据库连接池</a:t>
            </a:r>
            <a:endParaRPr lang="zh-CN" altLang="en-US"/>
          </a:p>
        </p:txBody>
      </p:sp>
      <p:sp>
        <p:nvSpPr>
          <p:cNvPr id="67587" name="内容占位符 2"/>
          <p:cNvSpPr>
            <a:spLocks noGrp="1"/>
          </p:cNvSpPr>
          <p:nvPr>
            <p:ph idx="1"/>
          </p:nvPr>
        </p:nvSpPr>
        <p:spPr>
          <a:ln/>
        </p:spPr>
        <p:txBody>
          <a:bodyPr vert="horz" wrap="square" anchor="t"/>
          <a:p>
            <a:r>
              <a:rPr lang="zh-CN" altLang="en-US" dirty="0"/>
              <a:t>数据库连接是一种关键的有限的昂贵的资源，这一点在多用户的网页应用程序中体现得尤为突出</a:t>
            </a:r>
            <a:endParaRPr lang="zh-CN" altLang="en-US" dirty="0"/>
          </a:p>
          <a:p>
            <a:endParaRPr lang="zh-CN" altLang="en-US" dirty="0"/>
          </a:p>
          <a:p>
            <a:r>
              <a:rPr lang="zh-CN" altLang="en-US" dirty="0"/>
              <a:t>对数据库连接的管理能显著影响到整个应用程序的伸缩性和健壮性，影响到程序的性能指标</a:t>
            </a:r>
            <a:endParaRPr lang="zh-CN" altLang="en-US" dirty="0"/>
          </a:p>
          <a:p>
            <a:endParaRPr lang="en-US" altLang="x-none" dirty="0"/>
          </a:p>
          <a:p>
            <a:r>
              <a:rPr lang="zh-CN" altLang="en-US" dirty="0"/>
              <a:t>数据库连接池正是针对这个问题提出来的</a:t>
            </a:r>
            <a:endParaRPr lang="zh-CN" altLang="en-US" dirty="0"/>
          </a:p>
        </p:txBody>
      </p:sp>
      <p:sp>
        <p:nvSpPr>
          <p:cNvPr id="67588"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67589"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a:ln/>
        </p:spPr>
        <p:txBody>
          <a:bodyPr vert="horz" wrap="square" anchor="b"/>
          <a:p>
            <a:r>
              <a:rPr lang="zh-CN" altLang="en-US"/>
              <a:t>数据库连接池</a:t>
            </a:r>
            <a:endParaRPr lang="zh-CN" altLang="en-US"/>
          </a:p>
        </p:txBody>
      </p:sp>
      <p:sp>
        <p:nvSpPr>
          <p:cNvPr id="68611" name="内容占位符 2"/>
          <p:cNvSpPr>
            <a:spLocks noGrp="1"/>
          </p:cNvSpPr>
          <p:nvPr>
            <p:ph idx="1"/>
          </p:nvPr>
        </p:nvSpPr>
        <p:spPr>
          <a:ln/>
        </p:spPr>
        <p:txBody>
          <a:bodyPr vert="horz" wrap="square" anchor="t"/>
          <a:p>
            <a:r>
              <a:rPr lang="zh-CN" altLang="en-US" dirty="0"/>
              <a:t>数据库连接池负责分配、管理和释放数据库连接，它允许应用程序重复使用一个现有的数据库连接，而再不是重新建立一个</a:t>
            </a:r>
            <a:endParaRPr lang="zh-CN" altLang="en-US" dirty="0"/>
          </a:p>
          <a:p>
            <a:endParaRPr lang="en-US" altLang="x-none" dirty="0"/>
          </a:p>
          <a:p>
            <a:r>
              <a:rPr lang="zh-CN" altLang="en-US" dirty="0"/>
              <a:t>释放空闲时间超过最大空闲时间的数据库连接来避免因为没有释放数据库连接而引起的数据库连接遗漏</a:t>
            </a:r>
            <a:endParaRPr lang="zh-CN" altLang="en-US" dirty="0"/>
          </a:p>
          <a:p>
            <a:endParaRPr lang="en-US" altLang="x-none" dirty="0"/>
          </a:p>
          <a:p>
            <a:r>
              <a:rPr lang="zh-CN" altLang="en-US" dirty="0"/>
              <a:t>这项技术能明显提高对数据库操作的性能</a:t>
            </a:r>
            <a:endParaRPr lang="zh-CN" altLang="en-US" dirty="0"/>
          </a:p>
        </p:txBody>
      </p:sp>
      <p:sp>
        <p:nvSpPr>
          <p:cNvPr id="6861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6861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10243"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10244"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6.2.1 </a:t>
            </a:r>
            <a:r>
              <a:rPr lang="zh-CN" altLang="en-US" dirty="0">
                <a:latin typeface="Times New Roman" panose="02020603050405020304" pitchFamily="2" charset="0"/>
                <a:cs typeface="Times New Roman" panose="02020603050405020304" pitchFamily="2" charset="0"/>
              </a:rPr>
              <a:t>会话管理</a:t>
            </a:r>
            <a:endParaRPr lang="zh-CN" altLang="en-US" dirty="0">
              <a:latin typeface="Times New Roman" panose="02020603050405020304" pitchFamily="2" charset="0"/>
              <a:ea typeface="Times New Roman" panose="02020603050405020304" pitchFamily="2" charset="0"/>
            </a:endParaRPr>
          </a:p>
        </p:txBody>
      </p:sp>
      <p:sp>
        <p:nvSpPr>
          <p:cNvPr id="10245" name="Rectangle 3"/>
          <p:cNvSpPr>
            <a:spLocks noGrp="1"/>
          </p:cNvSpPr>
          <p:nvPr>
            <p:ph type="body"/>
          </p:nvPr>
        </p:nvSpPr>
        <p:spPr>
          <a:ln/>
        </p:spPr>
        <p:txBody>
          <a:bodyPr vert="horz" wrap="square" anchor="t"/>
          <a:p>
            <a:pPr eaLnBrk="1" hangingPunct="1"/>
            <a:r>
              <a:rPr lang="zh-CN" altLang="en-US" dirty="0">
                <a:solidFill>
                  <a:schemeClr val="tx1"/>
                </a:solidFill>
                <a:latin typeface="Times New Roman" panose="02020603050405020304" pitchFamily="2" charset="0"/>
              </a:rPr>
              <a:t>数据交换是两个数据体之间的会话过程，会话的进行须预先作环境的设定，这就是会话管理</a:t>
            </a:r>
            <a:endParaRPr lang="zh-CN" altLang="en-US" dirty="0">
              <a:solidFill>
                <a:schemeClr val="tx1"/>
              </a:solidFill>
            </a:endParaRPr>
          </a:p>
          <a:p>
            <a:pPr eaLnBrk="1" hangingPunct="1"/>
            <a:endParaRPr lang="zh-CN" altLang="en-US" dirty="0">
              <a:solidFill>
                <a:schemeClr val="tx1"/>
              </a:solidFill>
            </a:endParaRPr>
          </a:p>
          <a:p>
            <a:pPr eaLnBrk="1" hangingPunct="1"/>
            <a:r>
              <a:rPr lang="zh-CN" altLang="en-US" dirty="0">
                <a:solidFill>
                  <a:schemeClr val="tx1"/>
                </a:solidFill>
              </a:rPr>
              <a:t>会话管理的内容包括：</a:t>
            </a:r>
            <a:endParaRPr lang="zh-CN" altLang="en-US" dirty="0">
              <a:solidFill>
                <a:schemeClr val="tx1"/>
              </a:solidFill>
            </a:endParaRPr>
          </a:p>
          <a:p>
            <a:pPr lvl="1" eaLnBrk="1" hangingPunct="1"/>
            <a:r>
              <a:rPr lang="zh-CN" altLang="en-US" dirty="0">
                <a:solidFill>
                  <a:schemeClr val="tx2"/>
                </a:solidFill>
                <a:latin typeface="Times New Roman" panose="02020603050405020304" pitchFamily="2" charset="0"/>
              </a:rPr>
              <a:t>会话的数据客体模式设定（网络环境、目录层、模式层）</a:t>
            </a:r>
            <a:endParaRPr lang="zh-CN" altLang="en-US" dirty="0">
              <a:solidFill>
                <a:schemeClr val="tx2"/>
              </a:solidFill>
            </a:endParaRPr>
          </a:p>
          <a:p>
            <a:pPr lvl="1" eaLnBrk="1" hangingPunct="1"/>
            <a:r>
              <a:rPr lang="zh-CN" altLang="en-US" dirty="0">
                <a:solidFill>
                  <a:schemeClr val="tx2"/>
                </a:solidFill>
                <a:latin typeface="Times New Roman" panose="02020603050405020304" pitchFamily="2" charset="0"/>
              </a:rPr>
              <a:t>会话的语言模式设定（字符集）</a:t>
            </a:r>
            <a:endParaRPr lang="zh-CN" altLang="en-US" dirty="0">
              <a:solidFill>
                <a:schemeClr val="tx2"/>
              </a:solidFill>
            </a:endParaRPr>
          </a:p>
          <a:p>
            <a:pPr lvl="1" eaLnBrk="1" hangingPunct="1"/>
            <a:r>
              <a:rPr lang="zh-CN" altLang="en-US" dirty="0">
                <a:solidFill>
                  <a:schemeClr val="tx2"/>
                </a:solidFill>
                <a:latin typeface="Times New Roman" panose="02020603050405020304" pitchFamily="2" charset="0"/>
              </a:rPr>
              <a:t>会话的时间模式设定（包括时区）</a:t>
            </a:r>
            <a:endParaRPr lang="zh-CN" altLang="en-US" dirty="0">
              <a:solidFill>
                <a:schemeClr val="tx2"/>
              </a:solidFill>
            </a:endParaRPr>
          </a:p>
          <a:p>
            <a:pPr lvl="1" eaLnBrk="1" hangingPunct="1"/>
            <a:r>
              <a:rPr lang="zh-CN" altLang="en-US" dirty="0">
                <a:solidFill>
                  <a:schemeClr val="tx2"/>
                </a:solidFill>
                <a:latin typeface="Times New Roman" panose="02020603050405020304" pitchFamily="2" charset="0"/>
              </a:rPr>
              <a:t>会话的标识符设定（对所建立的‘会话’进行命名）</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xEl>
                                              <p:charRg st="0" end="41"/>
                                            </p:txEl>
                                          </p:spTgt>
                                        </p:tgtEl>
                                        <p:attrNameLst>
                                          <p:attrName>style.visibility</p:attrName>
                                        </p:attrNameLst>
                                      </p:cBhvr>
                                      <p:to>
                                        <p:strVal val="visible"/>
                                      </p:to>
                                    </p:set>
                                    <p:animEffect transition="in" filter="blinds(horizontal)">
                                      <p:cBhvr>
                                        <p:cTn id="7" dur="500"/>
                                        <p:tgtEl>
                                          <p:spTgt spid="10245">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5">
                                            <p:txEl>
                                              <p:charRg st="42" end="53"/>
                                            </p:txEl>
                                          </p:spTgt>
                                        </p:tgtEl>
                                        <p:attrNameLst>
                                          <p:attrName>style.visibility</p:attrName>
                                        </p:attrNameLst>
                                      </p:cBhvr>
                                      <p:to>
                                        <p:strVal val="visible"/>
                                      </p:to>
                                    </p:set>
                                    <p:animEffect transition="in" filter="blinds(horizontal)">
                                      <p:cBhvr>
                                        <p:cTn id="12" dur="500"/>
                                        <p:tgtEl>
                                          <p:spTgt spid="10245">
                                            <p:txEl>
                                              <p:charRg st="42" end="5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245">
                                            <p:txEl>
                                              <p:charRg st="53" end="79"/>
                                            </p:txEl>
                                          </p:spTgt>
                                        </p:tgtEl>
                                        <p:attrNameLst>
                                          <p:attrName>style.visibility</p:attrName>
                                        </p:attrNameLst>
                                      </p:cBhvr>
                                      <p:to>
                                        <p:strVal val="visible"/>
                                      </p:to>
                                    </p:set>
                                    <p:animEffect transition="in" filter="blinds(horizontal)">
                                      <p:cBhvr>
                                        <p:cTn id="15" dur="500"/>
                                        <p:tgtEl>
                                          <p:spTgt spid="10245">
                                            <p:txEl>
                                              <p:charRg st="53" end="79"/>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245">
                                            <p:txEl>
                                              <p:charRg st="79" end="94"/>
                                            </p:txEl>
                                          </p:spTgt>
                                        </p:tgtEl>
                                        <p:attrNameLst>
                                          <p:attrName>style.visibility</p:attrName>
                                        </p:attrNameLst>
                                      </p:cBhvr>
                                      <p:to>
                                        <p:strVal val="visible"/>
                                      </p:to>
                                    </p:set>
                                    <p:animEffect transition="in" filter="blinds(horizontal)">
                                      <p:cBhvr>
                                        <p:cTn id="18" dur="500"/>
                                        <p:tgtEl>
                                          <p:spTgt spid="10245">
                                            <p:txEl>
                                              <p:charRg st="79" end="9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245">
                                            <p:txEl>
                                              <p:charRg st="94" end="110"/>
                                            </p:txEl>
                                          </p:spTgt>
                                        </p:tgtEl>
                                        <p:attrNameLst>
                                          <p:attrName>style.visibility</p:attrName>
                                        </p:attrNameLst>
                                      </p:cBhvr>
                                      <p:to>
                                        <p:strVal val="visible"/>
                                      </p:to>
                                    </p:set>
                                    <p:animEffect transition="in" filter="blinds(horizontal)">
                                      <p:cBhvr>
                                        <p:cTn id="21" dur="500"/>
                                        <p:tgtEl>
                                          <p:spTgt spid="10245">
                                            <p:txEl>
                                              <p:charRg st="94" end="110"/>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245">
                                            <p:txEl>
                                              <p:charRg st="110" end="134"/>
                                            </p:txEl>
                                          </p:spTgt>
                                        </p:tgtEl>
                                        <p:attrNameLst>
                                          <p:attrName>style.visibility</p:attrName>
                                        </p:attrNameLst>
                                      </p:cBhvr>
                                      <p:to>
                                        <p:strVal val="visible"/>
                                      </p:to>
                                    </p:set>
                                    <p:animEffect transition="in" filter="blinds(horizontal)">
                                      <p:cBhvr>
                                        <p:cTn id="24" dur="500"/>
                                        <p:tgtEl>
                                          <p:spTgt spid="10245">
                                            <p:txEl>
                                              <p:charRg st="110"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11267"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11268"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6.2.2 </a:t>
            </a:r>
            <a:r>
              <a:rPr lang="zh-CN" altLang="en-US" dirty="0">
                <a:latin typeface="Times New Roman" panose="02020603050405020304" pitchFamily="2" charset="0"/>
                <a:cs typeface="Times New Roman" panose="02020603050405020304" pitchFamily="2" charset="0"/>
              </a:rPr>
              <a:t>连接管理</a:t>
            </a:r>
            <a:endParaRPr lang="zh-CN" altLang="en-US" dirty="0">
              <a:latin typeface="Times New Roman" panose="02020603050405020304" pitchFamily="2" charset="0"/>
              <a:ea typeface="Times New Roman" panose="02020603050405020304" pitchFamily="2" charset="0"/>
            </a:endParaRPr>
          </a:p>
        </p:txBody>
      </p:sp>
      <p:sp>
        <p:nvSpPr>
          <p:cNvPr id="11269" name="Rectangle 3"/>
          <p:cNvSpPr>
            <a:spLocks noGrp="1"/>
          </p:cNvSpPr>
          <p:nvPr>
            <p:ph type="body"/>
          </p:nvPr>
        </p:nvSpPr>
        <p:spPr>
          <a:ln/>
        </p:spPr>
        <p:txBody>
          <a:bodyPr vert="horz" wrap="square" anchor="t"/>
          <a:p>
            <a:pPr eaLnBrk="1" hangingPunct="1"/>
            <a:r>
              <a:rPr lang="zh-CN" altLang="en-US" dirty="0">
                <a:latin typeface="Arial" panose="020B0604020202020204" pitchFamily="34" charset="0"/>
                <a:cs typeface="Arial" panose="020B0604020202020204" pitchFamily="34" charset="0"/>
              </a:rPr>
              <a:t>连接管理负责在数据主、客体间建立实质性的关联，包括服务器指定、内存区域分配等。也可以断开两者之间的关联</a:t>
            </a:r>
            <a:endParaRPr lang="zh-CN" altLang="en-US" dirty="0">
              <a:latin typeface="Arial" panose="020B0604020202020204" pitchFamily="34" charset="0"/>
              <a:cs typeface="Arial" panose="020B0604020202020204" pitchFamily="34" charset="0"/>
            </a:endParaRPr>
          </a:p>
          <a:p>
            <a:pPr eaLnBrk="1" hangingPunct="1"/>
            <a:endParaRPr lang="zh-CN" altLang="en-US" dirty="0">
              <a:latin typeface="Arial" panose="020B0604020202020204" pitchFamily="34" charset="0"/>
              <a:cs typeface="Arial" panose="020B0604020202020204" pitchFamily="34" charset="0"/>
            </a:endParaRPr>
          </a:p>
          <a:p>
            <a:pPr eaLnBrk="1" hangingPunct="1"/>
            <a:r>
              <a:rPr lang="zh-CN" altLang="en-US" dirty="0">
                <a:latin typeface="Arial" panose="020B0604020202020204" pitchFamily="34" charset="0"/>
                <a:cs typeface="Arial" panose="020B0604020202020204" pitchFamily="34" charset="0"/>
              </a:rPr>
              <a:t>连接语句</a:t>
            </a:r>
            <a:endParaRPr lang="zh-CN" altLang="en-US" dirty="0">
              <a:latin typeface="Arial" panose="020B0604020202020204" pitchFamily="34" charset="0"/>
              <a:cs typeface="Arial" panose="020B0604020202020204" pitchFamily="34" charset="0"/>
            </a:endParaRPr>
          </a:p>
          <a:p>
            <a:pPr lvl="1" eaLnBrk="1" hangingPunct="1">
              <a:buNone/>
            </a:pPr>
            <a:r>
              <a:rPr lang="en-US" altLang="x-none" sz="2400" dirty="0">
                <a:latin typeface="Arial" panose="020B0604020202020204" pitchFamily="34" charset="0"/>
                <a:cs typeface="Arial" panose="020B0604020202020204" pitchFamily="34" charset="0"/>
              </a:rPr>
              <a:t>CONNECT TO &lt;</a:t>
            </a:r>
            <a:r>
              <a:rPr lang="zh-CN" altLang="en-US" sz="2400" dirty="0">
                <a:latin typeface="Arial" panose="020B0604020202020204" pitchFamily="34" charset="0"/>
                <a:cs typeface="Arial" panose="020B0604020202020204" pitchFamily="34" charset="0"/>
              </a:rPr>
              <a:t>连接目标</a:t>
            </a:r>
            <a:r>
              <a:rPr lang="en-US" altLang="x-none" sz="2400" dirty="0">
                <a:latin typeface="Arial" panose="020B0604020202020204" pitchFamily="34" charset="0"/>
                <a:cs typeface="Arial" panose="020B0604020202020204" pitchFamily="34" charset="0"/>
              </a:rPr>
              <a:t>&gt;</a:t>
            </a:r>
            <a:endParaRPr lang="en-US" altLang="x-none" sz="2400" dirty="0">
              <a:latin typeface="Arial" panose="020B0604020202020204" pitchFamily="34" charset="0"/>
              <a:cs typeface="Arial" panose="020B0604020202020204" pitchFamily="34" charset="0"/>
            </a:endParaRPr>
          </a:p>
          <a:p>
            <a:pPr lvl="1" eaLnBrk="1" hangingPunct="1">
              <a:buNone/>
            </a:pPr>
            <a:r>
              <a:rPr lang="en-US" altLang="x-none" sz="2000" dirty="0">
                <a:latin typeface="Arial" panose="020B0604020202020204" pitchFamily="34" charset="0"/>
                <a:cs typeface="Arial" panose="020B0604020202020204" pitchFamily="34" charset="0"/>
              </a:rPr>
              <a:t>&lt;</a:t>
            </a:r>
            <a:r>
              <a:rPr lang="zh-CN" altLang="en-US" sz="2000" dirty="0">
                <a:latin typeface="Arial" panose="020B0604020202020204" pitchFamily="34" charset="0"/>
                <a:cs typeface="Arial" panose="020B0604020202020204" pitchFamily="34" charset="0"/>
              </a:rPr>
              <a:t>连接目标</a:t>
            </a:r>
            <a:r>
              <a:rPr lang="en-US" altLang="x-none" sz="2000" dirty="0">
                <a:latin typeface="Arial" panose="020B0604020202020204" pitchFamily="34" charset="0"/>
                <a:cs typeface="Arial" panose="020B0604020202020204" pitchFamily="34" charset="0"/>
              </a:rPr>
              <a:t>&gt;∷</a:t>
            </a:r>
            <a:r>
              <a:rPr lang="zh-CN" altLang="en-US" sz="2000" dirty="0">
                <a:latin typeface="Arial" panose="020B0604020202020204" pitchFamily="34" charset="0"/>
                <a:cs typeface="Arial" panose="020B0604020202020204" pitchFamily="34" charset="0"/>
              </a:rPr>
              <a:t>＝</a:t>
            </a:r>
            <a:r>
              <a:rPr lang="en-US" altLang="x-none" sz="2000" dirty="0">
                <a:latin typeface="Arial" panose="020B0604020202020204" pitchFamily="34" charset="0"/>
                <a:cs typeface="Arial" panose="020B0604020202020204" pitchFamily="34" charset="0"/>
              </a:rPr>
              <a:t>&lt;</a:t>
            </a:r>
            <a:r>
              <a:rPr lang="zh-CN" altLang="en-US" sz="2000" dirty="0">
                <a:latin typeface="Arial" panose="020B0604020202020204" pitchFamily="34" charset="0"/>
                <a:cs typeface="Arial" panose="020B0604020202020204" pitchFamily="34" charset="0"/>
              </a:rPr>
              <a:t>服务器名</a:t>
            </a:r>
            <a:r>
              <a:rPr lang="en-US" altLang="x-none" sz="2000" dirty="0">
                <a:latin typeface="Arial" panose="020B0604020202020204" pitchFamily="34" charset="0"/>
                <a:cs typeface="Arial" panose="020B0604020202020204" pitchFamily="34" charset="0"/>
              </a:rPr>
              <a:t>&gt; [AS&lt;</a:t>
            </a:r>
            <a:r>
              <a:rPr lang="zh-CN" altLang="en-US" sz="2000" dirty="0">
                <a:latin typeface="Arial" panose="020B0604020202020204" pitchFamily="34" charset="0"/>
                <a:cs typeface="Arial" panose="020B0604020202020204" pitchFamily="34" charset="0"/>
              </a:rPr>
              <a:t>连接名</a:t>
            </a:r>
            <a:r>
              <a:rPr lang="en-US" altLang="x-none" sz="2000" dirty="0">
                <a:latin typeface="Arial" panose="020B0604020202020204" pitchFamily="34" charset="0"/>
                <a:cs typeface="Arial" panose="020B0604020202020204" pitchFamily="34" charset="0"/>
              </a:rPr>
              <a:t>&gt;][USER&lt;</a:t>
            </a:r>
            <a:r>
              <a:rPr lang="zh-CN" altLang="en-US" sz="2000" dirty="0">
                <a:latin typeface="Arial" panose="020B0604020202020204" pitchFamily="34" charset="0"/>
                <a:cs typeface="Arial" panose="020B0604020202020204" pitchFamily="34" charset="0"/>
              </a:rPr>
              <a:t>用户名</a:t>
            </a:r>
            <a:r>
              <a:rPr lang="en-US" altLang="x-none" sz="2000" dirty="0">
                <a:latin typeface="Arial" panose="020B0604020202020204" pitchFamily="34" charset="0"/>
                <a:cs typeface="Arial" panose="020B0604020202020204" pitchFamily="34" charset="0"/>
              </a:rPr>
              <a:t>&gt;]</a:t>
            </a:r>
            <a:endParaRPr lang="en-US" altLang="x-none" sz="2000" dirty="0">
              <a:latin typeface="Arial" panose="020B0604020202020204" pitchFamily="34" charset="0"/>
              <a:cs typeface="Arial" panose="020B0604020202020204" pitchFamily="34" charset="0"/>
            </a:endParaRPr>
          </a:p>
          <a:p>
            <a:pPr lvl="1" eaLnBrk="1" hangingPunct="1">
              <a:buNone/>
            </a:pPr>
            <a:endParaRPr lang="en-US" altLang="x-none" sz="2000" dirty="0">
              <a:latin typeface="Arial" panose="020B0604020202020204" pitchFamily="34" charset="0"/>
              <a:cs typeface="Arial" panose="020B0604020202020204" pitchFamily="34" charset="0"/>
            </a:endParaRPr>
          </a:p>
          <a:p>
            <a:pPr eaLnBrk="1" hangingPunct="1"/>
            <a:r>
              <a:rPr lang="zh-CN" altLang="en-US" dirty="0">
                <a:latin typeface="Arial" panose="020B0604020202020204" pitchFamily="34" charset="0"/>
                <a:cs typeface="Arial" panose="020B0604020202020204" pitchFamily="34" charset="0"/>
              </a:rPr>
              <a:t>断开连接语句</a:t>
            </a:r>
            <a:endParaRPr lang="zh-CN" altLang="en-US" dirty="0">
              <a:latin typeface="Arial" panose="020B0604020202020204" pitchFamily="34" charset="0"/>
              <a:cs typeface="Arial" panose="020B0604020202020204" pitchFamily="34" charset="0"/>
            </a:endParaRPr>
          </a:p>
          <a:p>
            <a:pPr lvl="1" eaLnBrk="1" hangingPunct="1">
              <a:buNone/>
            </a:pPr>
            <a:r>
              <a:rPr lang="en-US" altLang="x-none" sz="2400" dirty="0">
                <a:latin typeface="Arial" panose="020B0604020202020204" pitchFamily="34" charset="0"/>
                <a:cs typeface="Arial" panose="020B0604020202020204" pitchFamily="34" charset="0"/>
              </a:rPr>
              <a:t>DISCONNECT &lt;</a:t>
            </a:r>
            <a:r>
              <a:rPr lang="zh-CN" altLang="en-US" sz="2400" dirty="0">
                <a:latin typeface="Arial" panose="020B0604020202020204" pitchFamily="34" charset="0"/>
                <a:cs typeface="Arial" panose="020B0604020202020204" pitchFamily="34" charset="0"/>
              </a:rPr>
              <a:t>断开对象</a:t>
            </a:r>
            <a:r>
              <a:rPr lang="en-US" altLang="x-none" sz="2400" dirty="0">
                <a:latin typeface="Arial" panose="020B0604020202020204" pitchFamily="34" charset="0"/>
                <a:cs typeface="Arial" panose="020B0604020202020204" pitchFamily="34" charset="0"/>
              </a:rPr>
              <a:t>&gt;</a:t>
            </a:r>
            <a:endParaRPr lang="en-US" altLang="x-none" sz="2400" dirty="0">
              <a:latin typeface="Arial" panose="020B0604020202020204" pitchFamily="34" charset="0"/>
              <a:cs typeface="Arial" panose="020B0604020202020204" pitchFamily="34" charset="0"/>
            </a:endParaRPr>
          </a:p>
          <a:p>
            <a:pPr lvl="1" eaLnBrk="1" hangingPunct="1">
              <a:buNone/>
            </a:pPr>
            <a:r>
              <a:rPr lang="en-US" altLang="x-none" sz="2400" dirty="0">
                <a:latin typeface="Arial" panose="020B0604020202020204" pitchFamily="34" charset="0"/>
                <a:cs typeface="Arial" panose="020B0604020202020204" pitchFamily="34" charset="0"/>
              </a:rPr>
              <a:t>&lt;</a:t>
            </a:r>
            <a:r>
              <a:rPr lang="zh-CN" altLang="en-US" sz="2400" dirty="0">
                <a:latin typeface="Arial" panose="020B0604020202020204" pitchFamily="34" charset="0"/>
                <a:cs typeface="Arial" panose="020B0604020202020204" pitchFamily="34" charset="0"/>
              </a:rPr>
              <a:t>断开对象</a:t>
            </a:r>
            <a:r>
              <a:rPr lang="en-US" altLang="x-none" sz="2400" dirty="0">
                <a:latin typeface="Arial" panose="020B0604020202020204" pitchFamily="34" charset="0"/>
                <a:cs typeface="Arial" panose="020B0604020202020204" pitchFamily="34" charset="0"/>
              </a:rPr>
              <a:t>&gt;∷</a:t>
            </a:r>
            <a:r>
              <a:rPr lang="zh-CN" altLang="en-US" sz="2400" dirty="0">
                <a:latin typeface="Arial" panose="020B0604020202020204" pitchFamily="34" charset="0"/>
                <a:cs typeface="Arial" panose="020B0604020202020204" pitchFamily="34" charset="0"/>
              </a:rPr>
              <a:t>＝</a:t>
            </a:r>
            <a:r>
              <a:rPr lang="en-US" altLang="x-none" sz="2400" dirty="0">
                <a:latin typeface="Arial" panose="020B0604020202020204" pitchFamily="34" charset="0"/>
                <a:cs typeface="Arial" panose="020B0604020202020204" pitchFamily="34" charset="0"/>
              </a:rPr>
              <a:t>&lt;</a:t>
            </a:r>
            <a:r>
              <a:rPr lang="zh-CN" altLang="en-US" sz="2400" dirty="0">
                <a:latin typeface="Arial" panose="020B0604020202020204" pitchFamily="34" charset="0"/>
                <a:cs typeface="Arial" panose="020B0604020202020204" pitchFamily="34" charset="0"/>
              </a:rPr>
              <a:t>连接名</a:t>
            </a:r>
            <a:r>
              <a:rPr lang="en-US" altLang="x-none" sz="2400" dirty="0">
                <a:latin typeface="Arial" panose="020B0604020202020204" pitchFamily="34" charset="0"/>
                <a:cs typeface="Arial" panose="020B0604020202020204" pitchFamily="34" charset="0"/>
              </a:rPr>
              <a:t>&gt;|ALL|CURRENT</a:t>
            </a:r>
            <a:endParaRPr lang="en-US" altLang="x-none" sz="2400" dirty="0">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9">
                                            <p:txEl>
                                              <p:charRg st="0" end="52"/>
                                            </p:txEl>
                                          </p:spTgt>
                                        </p:tgtEl>
                                        <p:attrNameLst>
                                          <p:attrName>style.visibility</p:attrName>
                                        </p:attrNameLst>
                                      </p:cBhvr>
                                      <p:to>
                                        <p:strVal val="visible"/>
                                      </p:to>
                                    </p:set>
                                    <p:animEffect transition="in" filter="blinds(horizontal)">
                                      <p:cBhvr>
                                        <p:cTn id="7" dur="500"/>
                                        <p:tgtEl>
                                          <p:spTgt spid="11269">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9">
                                            <p:txEl>
                                              <p:charRg st="53" end="58"/>
                                            </p:txEl>
                                          </p:spTgt>
                                        </p:tgtEl>
                                        <p:attrNameLst>
                                          <p:attrName>style.visibility</p:attrName>
                                        </p:attrNameLst>
                                      </p:cBhvr>
                                      <p:to>
                                        <p:strVal val="visible"/>
                                      </p:to>
                                    </p:set>
                                    <p:animEffect transition="in" filter="blinds(horizontal)">
                                      <p:cBhvr>
                                        <p:cTn id="12" dur="500"/>
                                        <p:tgtEl>
                                          <p:spTgt spid="11269">
                                            <p:txEl>
                                              <p:charRg st="53" end="58"/>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69">
                                            <p:txEl>
                                              <p:charRg st="58" end="76"/>
                                            </p:txEl>
                                          </p:spTgt>
                                        </p:tgtEl>
                                        <p:attrNameLst>
                                          <p:attrName>style.visibility</p:attrName>
                                        </p:attrNameLst>
                                      </p:cBhvr>
                                      <p:to>
                                        <p:strVal val="visible"/>
                                      </p:to>
                                    </p:set>
                                    <p:animEffect transition="in" filter="blinds(horizontal)">
                                      <p:cBhvr>
                                        <p:cTn id="15" dur="500"/>
                                        <p:tgtEl>
                                          <p:spTgt spid="11269">
                                            <p:txEl>
                                              <p:charRg st="58" end="7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69">
                                            <p:txEl>
                                              <p:charRg st="76" end="112"/>
                                            </p:txEl>
                                          </p:spTgt>
                                        </p:tgtEl>
                                        <p:attrNameLst>
                                          <p:attrName>style.visibility</p:attrName>
                                        </p:attrNameLst>
                                      </p:cBhvr>
                                      <p:to>
                                        <p:strVal val="visible"/>
                                      </p:to>
                                    </p:set>
                                    <p:animEffect transition="in" filter="blinds(horizontal)">
                                      <p:cBhvr>
                                        <p:cTn id="18" dur="500"/>
                                        <p:tgtEl>
                                          <p:spTgt spid="11269">
                                            <p:txEl>
                                              <p:charRg st="76" end="11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269">
                                            <p:txEl>
                                              <p:charRg st="113" end="120"/>
                                            </p:txEl>
                                          </p:spTgt>
                                        </p:tgtEl>
                                        <p:attrNameLst>
                                          <p:attrName>style.visibility</p:attrName>
                                        </p:attrNameLst>
                                      </p:cBhvr>
                                      <p:to>
                                        <p:strVal val="visible"/>
                                      </p:to>
                                    </p:set>
                                    <p:animEffect transition="in" filter="blinds(horizontal)">
                                      <p:cBhvr>
                                        <p:cTn id="23" dur="500"/>
                                        <p:tgtEl>
                                          <p:spTgt spid="11269">
                                            <p:txEl>
                                              <p:charRg st="113" end="120"/>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269">
                                            <p:txEl>
                                              <p:charRg st="120" end="138"/>
                                            </p:txEl>
                                          </p:spTgt>
                                        </p:tgtEl>
                                        <p:attrNameLst>
                                          <p:attrName>style.visibility</p:attrName>
                                        </p:attrNameLst>
                                      </p:cBhvr>
                                      <p:to>
                                        <p:strVal val="visible"/>
                                      </p:to>
                                    </p:set>
                                    <p:animEffect transition="in" filter="blinds(horizontal)">
                                      <p:cBhvr>
                                        <p:cTn id="26" dur="500"/>
                                        <p:tgtEl>
                                          <p:spTgt spid="11269">
                                            <p:txEl>
                                              <p:charRg st="120" end="138"/>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269">
                                            <p:txEl>
                                              <p:charRg st="138" end="164"/>
                                            </p:txEl>
                                          </p:spTgt>
                                        </p:tgtEl>
                                        <p:attrNameLst>
                                          <p:attrName>style.visibility</p:attrName>
                                        </p:attrNameLst>
                                      </p:cBhvr>
                                      <p:to>
                                        <p:strVal val="visible"/>
                                      </p:to>
                                    </p:set>
                                    <p:animEffect transition="in" filter="blinds(horizontal)">
                                      <p:cBhvr>
                                        <p:cTn id="29" dur="500"/>
                                        <p:tgtEl>
                                          <p:spTgt spid="11269">
                                            <p:txEl>
                                              <p:charRg st="138"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3"/>
          <p:cNvSpPr txBox="1">
            <a:spLocks noGrp="1"/>
          </p:cNvSpPr>
          <p:nvPr/>
        </p:nvSpPr>
        <p:spPr>
          <a:xfrm>
            <a:off x="7086600" y="6553200"/>
            <a:ext cx="1905000" cy="228600"/>
          </a:xfrm>
          <a:prstGeom prst="rect">
            <a:avLst/>
          </a:prstGeom>
          <a:noFill/>
          <a:ln w="9525">
            <a:noFill/>
          </a:ln>
        </p:spPr>
        <p:txBody>
          <a:bodyPr anchor="b"/>
          <a:p>
            <a:pPr algn="r"/>
            <a:fld id="{9A0DB2DC-4C9A-4742-B13C-FB6460FD3503}" type="slidenum">
              <a:rPr lang="en-US" altLang="x-none" sz="1200" b="1" i="1" dirty="0">
                <a:solidFill>
                  <a:schemeClr val="accent1"/>
                </a:solidFill>
                <a:effectLst>
                  <a:outerShdw blurRad="38100" dist="38100" dir="2700000">
                    <a:srgbClr val="000000"/>
                  </a:outerShdw>
                </a:effectLst>
                <a:latin typeface="Tahoma" panose="020B0604030504040204" pitchFamily="2" charset="0"/>
              </a:rPr>
            </a:fld>
            <a:endParaRPr lang="en-US" altLang="x-none" sz="1200" b="1" i="1" dirty="0">
              <a:solidFill>
                <a:schemeClr val="accent1"/>
              </a:solidFill>
              <a:effectLst>
                <a:outerShdw blurRad="38100" dist="38100" dir="2700000">
                  <a:srgbClr val="000000"/>
                </a:outerShdw>
              </a:effectLst>
              <a:latin typeface="Tahoma" panose="020B0604030504040204" pitchFamily="2" charset="0"/>
            </a:endParaRPr>
          </a:p>
        </p:txBody>
      </p:sp>
      <p:sp>
        <p:nvSpPr>
          <p:cNvPr id="12291" name="页脚占位符 4"/>
          <p:cNvSpPr txBox="1">
            <a:spLocks noGrp="1"/>
          </p:cNvSpPr>
          <p:nvPr/>
        </p:nvSpPr>
        <p:spPr>
          <a:xfrm>
            <a:off x="0" y="6705600"/>
            <a:ext cx="5029200" cy="152400"/>
          </a:xfrm>
          <a:prstGeom prst="rect">
            <a:avLst/>
          </a:prstGeom>
          <a:noFill/>
          <a:ln w="9525">
            <a:noFill/>
          </a:ln>
        </p:spPr>
        <p:txBody>
          <a:bodyPr tIns="0" bIns="0"/>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zh-CN" altLang="en-US" sz="1000" i="1" dirty="0">
              <a:solidFill>
                <a:schemeClr val="accent1"/>
              </a:solidFill>
              <a:latin typeface="Times New Roman" panose="02020603050405020304" pitchFamily="2" charset="0"/>
            </a:endParaRPr>
          </a:p>
        </p:txBody>
      </p:sp>
      <p:sp>
        <p:nvSpPr>
          <p:cNvPr id="12292" name="Rectangle 2"/>
          <p:cNvSpPr>
            <a:spLocks noGrp="1"/>
          </p:cNvSpPr>
          <p:nvPr>
            <p:ph type="title"/>
          </p:nvPr>
        </p:nvSpPr>
        <p:spPr>
          <a:ln/>
        </p:spPr>
        <p:txBody>
          <a:bodyPr vert="horz" wrap="square" anchor="b"/>
          <a:p>
            <a:pPr eaLnBrk="1" hangingPunct="1"/>
            <a:r>
              <a:rPr lang="en-US" altLang="x-none" dirty="0">
                <a:latin typeface="Times New Roman" panose="02020603050405020304" pitchFamily="2" charset="0"/>
                <a:cs typeface="Times New Roman" panose="02020603050405020304" pitchFamily="2" charset="0"/>
              </a:rPr>
              <a:t>6.2.3 </a:t>
            </a:r>
            <a:r>
              <a:rPr lang="zh-CN" altLang="en-US" dirty="0">
                <a:latin typeface="Times New Roman" panose="02020603050405020304" pitchFamily="2" charset="0"/>
                <a:cs typeface="Times New Roman" panose="02020603050405020304" pitchFamily="2" charset="0"/>
              </a:rPr>
              <a:t>游标管理</a:t>
            </a:r>
            <a:endParaRPr lang="zh-CN" altLang="en-US" dirty="0">
              <a:latin typeface="Times New Roman" panose="02020603050405020304" pitchFamily="2" charset="0"/>
              <a:ea typeface="Times New Roman" panose="02020603050405020304" pitchFamily="2" charset="0"/>
            </a:endParaRPr>
          </a:p>
        </p:txBody>
      </p:sp>
      <p:sp>
        <p:nvSpPr>
          <p:cNvPr id="12293" name="Rectangle 3"/>
          <p:cNvSpPr>
            <a:spLocks noGrp="1"/>
          </p:cNvSpPr>
          <p:nvPr>
            <p:ph type="body"/>
          </p:nvPr>
        </p:nvSpPr>
        <p:spPr>
          <a:ln/>
        </p:spPr>
        <p:txBody>
          <a:bodyPr vert="horz" wrap="square" anchor="t"/>
          <a:p>
            <a:pPr eaLnBrk="1" hangingPunct="1">
              <a:lnSpc>
                <a:spcPct val="120000"/>
              </a:lnSpc>
            </a:pPr>
            <a:r>
              <a:rPr lang="zh-CN" altLang="en-US" dirty="0">
                <a:solidFill>
                  <a:schemeClr val="tx2"/>
                </a:solidFill>
                <a:latin typeface="Times New Roman" panose="02020603050405020304" pitchFamily="2" charset="0"/>
                <a:cs typeface="Times New Roman" panose="02020603050405020304" pitchFamily="2" charset="0"/>
              </a:rPr>
              <a:t>在数据交换中，数据库</a:t>
            </a:r>
            <a:r>
              <a:rPr lang="en-US" altLang="x-none" dirty="0">
                <a:solidFill>
                  <a:schemeClr val="tx2"/>
                </a:solidFill>
                <a:latin typeface="Times New Roman" panose="02020603050405020304" pitchFamily="2" charset="0"/>
                <a:cs typeface="Times New Roman" panose="02020603050405020304" pitchFamily="2" charset="0"/>
              </a:rPr>
              <a:t>SQL</a:t>
            </a:r>
            <a:r>
              <a:rPr lang="zh-CN" altLang="en-US" dirty="0">
                <a:solidFill>
                  <a:schemeClr val="tx2"/>
                </a:solidFill>
                <a:latin typeface="Times New Roman" panose="02020603050405020304" pitchFamily="2" charset="0"/>
                <a:cs typeface="Times New Roman" panose="02020603050405020304" pitchFamily="2" charset="0"/>
              </a:rPr>
              <a:t>中的变量是集合型的而应用程序的程序设计语言中的变量则是标量型，因此数据库中</a:t>
            </a:r>
            <a:r>
              <a:rPr lang="en-US" altLang="x-none" dirty="0">
                <a:solidFill>
                  <a:schemeClr val="tx2"/>
                </a:solidFill>
                <a:latin typeface="Times New Roman" panose="02020603050405020304" pitchFamily="2" charset="0"/>
                <a:cs typeface="Times New Roman" panose="02020603050405020304" pitchFamily="2" charset="0"/>
              </a:rPr>
              <a:t>SQL</a:t>
            </a:r>
            <a:r>
              <a:rPr lang="zh-CN" altLang="en-US" dirty="0">
                <a:solidFill>
                  <a:schemeClr val="tx2"/>
                </a:solidFill>
                <a:latin typeface="Times New Roman" panose="02020603050405020304" pitchFamily="2" charset="0"/>
                <a:cs typeface="Times New Roman" panose="02020603050405020304" pitchFamily="2" charset="0"/>
              </a:rPr>
              <a:t>变量不能直接供程序设计语言使用，而需要有一种机制将</a:t>
            </a:r>
            <a:r>
              <a:rPr lang="en-US" altLang="x-none" dirty="0">
                <a:solidFill>
                  <a:schemeClr val="tx2"/>
                </a:solidFill>
                <a:latin typeface="Times New Roman" panose="02020603050405020304" pitchFamily="2" charset="0"/>
                <a:cs typeface="Times New Roman" panose="02020603050405020304" pitchFamily="2" charset="0"/>
              </a:rPr>
              <a:t>SQL</a:t>
            </a:r>
            <a:r>
              <a:rPr lang="zh-CN" altLang="en-US" dirty="0">
                <a:solidFill>
                  <a:schemeClr val="tx2"/>
                </a:solidFill>
                <a:latin typeface="Times New Roman" panose="02020603050405020304" pitchFamily="2" charset="0"/>
                <a:cs typeface="Times New Roman" panose="02020603050405020304" pitchFamily="2" charset="0"/>
              </a:rPr>
              <a:t>变量中的集合量逐个取出后送入应用程序变量内供其使用，而提供此种机制方法是增加游标（</a:t>
            </a:r>
            <a:r>
              <a:rPr lang="en-US" altLang="x-none" dirty="0">
                <a:solidFill>
                  <a:schemeClr val="tx2"/>
                </a:solidFill>
                <a:latin typeface="Times New Roman" panose="02020603050405020304" pitchFamily="2" charset="0"/>
                <a:cs typeface="Times New Roman" panose="02020603050405020304" pitchFamily="2" charset="0"/>
              </a:rPr>
              <a:t>cursor</a:t>
            </a:r>
            <a:r>
              <a:rPr lang="zh-CN" altLang="en-US" dirty="0">
                <a:solidFill>
                  <a:schemeClr val="tx2"/>
                </a:solidFill>
                <a:latin typeface="Times New Roman" panose="02020603050405020304" pitchFamily="2" charset="0"/>
                <a:cs typeface="Times New Roman" panose="02020603050405020304" pitchFamily="2" charset="0"/>
              </a:rPr>
              <a:t>）语句</a:t>
            </a:r>
            <a:endParaRPr lang="zh-CN" altLang="en-US"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0</TotalTime>
  <Words>12158</Words>
  <Application>WPS 演示</Application>
  <PresentationFormat>全屏显示(4:3)</PresentationFormat>
  <Paragraphs>963</Paragraphs>
  <Slides>64</Slides>
  <Notes>1</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4</vt:i4>
      </vt:variant>
      <vt:variant>
        <vt:lpstr>幻灯片标题</vt:lpstr>
      </vt:variant>
      <vt:variant>
        <vt:i4>64</vt:i4>
      </vt:variant>
    </vt:vector>
  </HeadingPairs>
  <TitlesOfParts>
    <vt:vector size="77" baseType="lpstr">
      <vt:lpstr>Arial</vt:lpstr>
      <vt:lpstr>宋体</vt:lpstr>
      <vt:lpstr>Wingdings</vt:lpstr>
      <vt:lpstr>Tahoma</vt:lpstr>
      <vt:lpstr>Times New Roman</vt:lpstr>
      <vt:lpstr>微软雅黑</vt:lpstr>
      <vt:lpstr>Arial Unicode MS</vt:lpstr>
      <vt:lpstr>Blends</vt:lpstr>
      <vt:lpstr>1_Blends</vt:lpstr>
      <vt:lpstr>Word.Picture.8</vt:lpstr>
      <vt:lpstr>Word.Picture.8</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bwy</dc:creator>
  <cp:lastModifiedBy>njujack</cp:lastModifiedBy>
  <cp:revision>220</cp:revision>
  <dcterms:created xsi:type="dcterms:W3CDTF">2002-11-30T05:30:28Z</dcterms:created>
  <dcterms:modified xsi:type="dcterms:W3CDTF">2017-11-21T10:18:44Z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